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61" r:id="rId10"/>
    <p:sldId id="270" r:id="rId11"/>
    <p:sldId id="271" r:id="rId12"/>
    <p:sldId id="272" r:id="rId13"/>
    <p:sldId id="263" r:id="rId14"/>
    <p:sldId id="264" r:id="rId15"/>
    <p:sldId id="27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E75A-3C06-4A3E-B90D-4DC848508737}" type="datetimeFigureOut">
              <a:rPr lang="uk-UA" smtClean="0"/>
              <a:t>18.01.2023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10837-A4E8-486E-85E2-6976720A87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34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0837-A4E8-486E-85E2-6976720A87C9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0748" y="908720"/>
            <a:ext cx="9217024" cy="21876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3100" b="1" dirty="0">
                <a:latin typeface="Times New Roman"/>
                <a:ea typeface="Times New Roman"/>
                <a:cs typeface="Times New Roman"/>
              </a:rPr>
              <a:t>ПРАКТИЧНЕ ЗАНЯТТЯ 3</a:t>
            </a:r>
            <a:br>
              <a:rPr lang="uk-UA" sz="3100" dirty="0">
                <a:ea typeface="Calibri"/>
                <a:cs typeface="Times New Roman"/>
              </a:rPr>
            </a:br>
            <a:r>
              <a:rPr lang="uk-UA" sz="3100" b="1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uk-UA" sz="3100" dirty="0">
                <a:ea typeface="Calibri"/>
                <a:cs typeface="Times New Roman"/>
              </a:rPr>
            </a:br>
            <a:r>
              <a:rPr lang="ru-RU" sz="3100" b="1" dirty="0">
                <a:ea typeface="Calibri"/>
                <a:cs typeface="Times New Roman"/>
              </a:rPr>
              <a:t>ТЕХНОЛОГІЯ ВИРОБНИЦТВА ТА ПЕРЕРОБКИ МОЛОКА. </a:t>
            </a:r>
            <a:br>
              <a:rPr lang="ru-RU" sz="3100" b="1" dirty="0">
                <a:ea typeface="Calibri"/>
                <a:cs typeface="Times New Roman"/>
              </a:rPr>
            </a:br>
            <a:r>
              <a:rPr lang="ru-RU" sz="3100" b="1" dirty="0">
                <a:latin typeface="Times New Roman"/>
                <a:ea typeface="Times New Roman"/>
                <a:cs typeface="Times New Roman"/>
              </a:rPr>
              <a:t>ОБЛІК МОЛОЧНОЇ ПРОДУКТИВНОСТІ ТА </a:t>
            </a:r>
            <a:r>
              <a:rPr lang="ru-RU" sz="3100" b="1" cap="all" dirty="0" err="1">
                <a:latin typeface="Times New Roman"/>
                <a:ea typeface="Times New Roman"/>
                <a:cs typeface="Times New Roman"/>
              </a:rPr>
              <a:t>жирномолочності</a:t>
            </a:r>
            <a:r>
              <a:rPr lang="ru-RU" sz="3100" b="1" cap="all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b="1" cap="all" dirty="0" err="1">
                <a:latin typeface="Times New Roman"/>
                <a:ea typeface="Times New Roman"/>
                <a:cs typeface="Times New Roman"/>
              </a:rPr>
              <a:t>корів</a:t>
            </a:r>
            <a:r>
              <a:rPr lang="ru-RU" sz="3100" b="1" cap="all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100" b="1" cap="all" dirty="0" err="1">
                <a:latin typeface="Times New Roman"/>
                <a:ea typeface="Times New Roman"/>
                <a:cs typeface="Times New Roman"/>
              </a:rPr>
              <a:t>переробка</a:t>
            </a:r>
            <a:r>
              <a:rPr lang="ru-RU" sz="3100" b="1" cap="all" dirty="0">
                <a:latin typeface="Times New Roman"/>
                <a:ea typeface="Times New Roman"/>
                <a:cs typeface="Times New Roman"/>
              </a:rPr>
              <a:t> молока.</a:t>
            </a:r>
            <a:br>
              <a:rPr lang="uk-UA" sz="3600" dirty="0">
                <a:ea typeface="Calibri"/>
                <a:cs typeface="Times New Roman"/>
              </a:rPr>
            </a:b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277614"/>
            <a:ext cx="2861352" cy="214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3340140" cy="238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3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етодичі вказівки ТВПТ [Режим ограниченной функциональности] - Word (Сбой активации продукта)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0697" r="31625" b="11040"/>
          <a:stretch/>
        </p:blipFill>
        <p:spPr>
          <a:xfrm>
            <a:off x="539552" y="14595"/>
            <a:ext cx="7884368" cy="6898822"/>
          </a:xfrm>
        </p:spPr>
      </p:pic>
    </p:spTree>
    <p:extLst>
      <p:ext uri="{BB962C8B-B14F-4D97-AF65-F5344CB8AC3E}">
        <p14:creationId xmlns:p14="http://schemas.microsoft.com/office/powerpoint/2010/main" val="176006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молока, яке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селяни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заготівельні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формулою, яка широко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помножити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лабораторно,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базисну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жирність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3,4. 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Провести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розрахунок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закупівельного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молока у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базисне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(табл. 2).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3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тодичі вказівки ТВПТ [Режим ограниченной функциональности] - Word (Сбой активации продукта)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t="24867" r="25188" b="3457"/>
          <a:stretch/>
        </p:blipFill>
        <p:spPr>
          <a:xfrm>
            <a:off x="611559" y="188640"/>
            <a:ext cx="837056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5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1% молоко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= Надій кожного місяця Х на показник жирномолочності даного місяця.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 Сума 1% молока за місяці лактації, поділена на фактичний надій за 305 днів лактації (або за всю закінчену лактацію), дає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середньозважену величину вмісту жиру в молоці за лактацію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у відсотках.</a:t>
            </a:r>
            <a:endParaRPr lang="uk-UA" sz="24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  <a:cs typeface="Times New Roman"/>
              </a:rPr>
              <a:t>Абсолютна кількість молочного жиру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за лактацію =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сума 1% молока за лактацію поділена на 100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(у 100 кг 1% молока міститься 1 кг жиру).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742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3240360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  <a:cs typeface="Times New Roman"/>
              </a:rPr>
              <a:t>Завдання 3.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Обчислити середній вміст та абсолютну кількість жиру в молоці за лактацію у корів різних порід великої рогатої худоби за даними таблиці 3. </a:t>
            </a:r>
            <a:endParaRPr lang="uk-UA" sz="24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4" name="Picture 2" descr="Картинки по запросу українська чорно-ряба молочна пор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2" y="3276600"/>
            <a:ext cx="3429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7256064863175815be3343e1c50f777d Червона степова порода корів: характеристика, особливості, вакцинація т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76600"/>
            <a:ext cx="3458344" cy="23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82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9220271"/>
              </p:ext>
            </p:extLst>
          </p:nvPr>
        </p:nvGraphicFramePr>
        <p:xfrm>
          <a:off x="509023" y="24867"/>
          <a:ext cx="8285313" cy="4886648"/>
        </p:xfrm>
        <a:graphic>
          <a:graphicData uri="http://schemas.openxmlformats.org/drawingml/2006/table">
            <a:tbl>
              <a:tblPr firstRow="1" firstCol="1" bandRow="1"/>
              <a:tblGrid>
                <a:gridCol w="1144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2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149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Місяць лактації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Українська чорно-ряба молочна порода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Джейсерська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порода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надій кг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жирність, %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1-% 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молоко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надій, кг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жирність, %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1-% молоко, 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644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3,74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3,72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5,55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621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313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5,95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576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5,73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527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3,79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295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5,82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3,82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287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5,95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385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6,13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9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4,28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</a:t>
                      </a:r>
                      <a:endParaRPr lang="uk-U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6,29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234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4,34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6,58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32494"/>
              </p:ext>
            </p:extLst>
          </p:nvPr>
        </p:nvGraphicFramePr>
        <p:xfrm>
          <a:off x="437017" y="5029605"/>
          <a:ext cx="835731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0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33">
                <a:tc>
                  <a:txBody>
                    <a:bodyPr/>
                    <a:lstStyle/>
                    <a:p>
                      <a:r>
                        <a:rPr lang="uk-UA" sz="1600" dirty="0"/>
                        <a:t>Надій за 305</a:t>
                      </a:r>
                      <a:r>
                        <a:rPr lang="uk-UA" sz="1600" baseline="0" dirty="0"/>
                        <a:t>  днів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Сума 1% молока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/>
                        <a:t>Надій за 305</a:t>
                      </a:r>
                      <a:r>
                        <a:rPr lang="uk-UA" sz="1600" baseline="0" dirty="0"/>
                        <a:t>  днів</a:t>
                      </a:r>
                      <a:endParaRPr lang="uk-UA" sz="1600" dirty="0"/>
                    </a:p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Сума 1% молока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9479"/>
              </p:ext>
            </p:extLst>
          </p:nvPr>
        </p:nvGraphicFramePr>
        <p:xfrm>
          <a:off x="387748" y="5608725"/>
          <a:ext cx="8365107" cy="1298384"/>
        </p:xfrm>
        <a:graphic>
          <a:graphicData uri="http://schemas.openxmlformats.org/drawingml/2006/table">
            <a:tbl>
              <a:tblPr firstRow="1" firstCol="1" bandRow="1"/>
              <a:tblGrid>
                <a:gridCol w="296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56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Показник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Українська чорно-ряба молочна порода</a:t>
                      </a:r>
                      <a:endParaRPr lang="uk-U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Джейсерська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порода</a:t>
                      </a:r>
                      <a:endParaRPr lang="uk-U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Середня жирність молока, %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Абсолютна кількість молочного жиру, кг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94" marR="54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521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Контрольні питання:</a:t>
            </a:r>
            <a:br>
              <a:rPr lang="uk-UA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001419"/>
          </a:xfrm>
        </p:spPr>
        <p:txBody>
          <a:bodyPr/>
          <a:lstStyle/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  <a:cs typeface="Times New Roman"/>
              </a:rPr>
              <a:t>Методика розрахунку надою за лактацію</a:t>
            </a:r>
            <a:endParaRPr lang="uk-UA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  <a:cs typeface="Times New Roman"/>
              </a:rPr>
              <a:t>Мета та проведення контрольних доїнь</a:t>
            </a:r>
            <a:endParaRPr lang="uk-UA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  <a:cs typeface="Times New Roman"/>
              </a:rPr>
              <a:t>Визначення – жирномолочність</a:t>
            </a:r>
            <a:endParaRPr lang="uk-UA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Calibri"/>
                <a:cs typeface="Times New Roman"/>
              </a:rPr>
              <a:t>Як визначити</a:t>
            </a:r>
            <a:r>
              <a:rPr lang="uk-UA">
                <a:latin typeface="Times New Roman"/>
                <a:ea typeface="Calibri"/>
                <a:cs typeface="Times New Roman"/>
              </a:rPr>
              <a:t>: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1% молоко, молочний жир за лактацію.</a:t>
            </a:r>
            <a:endParaRPr lang="uk-UA" sz="2400" dirty="0"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562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Мета заняття: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Навчитися проводити облік молочної продуктивності і обраховувати відсоток жирності молока.</a:t>
            </a:r>
            <a:endParaRPr lang="uk-UA" sz="24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33056"/>
            <a:ext cx="363369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20521"/>
            <a:ext cx="3276972" cy="217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50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82089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Щоб оцінити молочну продуктивність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корови за той чи інший проміжок часу, визначають кількість і якість одержаного від неї молока.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є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надій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вміст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жиру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молоці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молочного жиру і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білка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надої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4653136"/>
            <a:ext cx="2736850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2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08" y="260648"/>
            <a:ext cx="8435280" cy="1570186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</a:pPr>
            <a:r>
              <a:rPr lang="uk-UA" sz="31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Молочна продуктивність у корів оцінюється :</a:t>
            </a:r>
            <a:br>
              <a:rPr lang="uk-UA" sz="31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31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uk-UA" sz="3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 305 днів лактації, </a:t>
            </a:r>
            <a:br>
              <a:rPr lang="uk-UA" sz="3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sz="31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- або за вкорочену закінчену лактацію</a:t>
            </a:r>
            <a:r>
              <a:rPr lang="uk-UA" sz="25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uk-UA" sz="19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uk-UA" sz="1900" dirty="0">
                <a:solidFill>
                  <a:prstClr val="black"/>
                </a:solidFill>
                <a:ea typeface="Calibri"/>
                <a:cs typeface="Times New Roman"/>
              </a:rPr>
              <a:t>-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628800"/>
            <a:ext cx="9001000" cy="4525963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  <a:cs typeface="Times New Roman"/>
              </a:rPr>
              <a:t>Молочну продуктивність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протягом лактації вираховують на основі контрольних доїнь.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На товарних фермах    контрольні доїння  проводяться один раз на місяць,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у племінних господарствах – двічі, а то і щодекадно.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7771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Існує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два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обліку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молочної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щоденний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облік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метод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контрольних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доїнь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оденний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облік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молочної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проводять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наукових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дослідженнях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при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роздоюванн</a:t>
            </a:r>
            <a:r>
              <a:rPr lang="uk-UA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корів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рекордних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надоїв</a:t>
            </a:r>
            <a:r>
              <a:rPr lang="ru-RU" sz="2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Даний метод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дає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виявляти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годівлі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утриманні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корови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оскільки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вони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різко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швидко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реагують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зниженням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надоїв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" descr="C:\Users\Татьяна\Desktop\Новая папка\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5045530"/>
            <a:ext cx="2232248" cy="18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3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92888" cy="1008112"/>
          </a:xfrm>
        </p:spPr>
        <p:txBody>
          <a:bodyPr>
            <a:noAutofit/>
          </a:bodyPr>
          <a:lstStyle/>
          <a:p>
            <a:pPr marL="87313" lvl="0" algn="just"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Контрольне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доїння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визначає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добовий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надій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тобто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суму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двох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триразового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доїння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b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uk-UA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820472" cy="4713387"/>
          </a:xfrm>
        </p:spPr>
        <p:txBody>
          <a:bodyPr>
            <a:normAutofit fontScale="550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5100" b="1" dirty="0">
                <a:latin typeface="Times New Roman"/>
                <a:ea typeface="Times New Roman"/>
                <a:cs typeface="Times New Roman"/>
              </a:rPr>
              <a:t>Для визначення місячного надою: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4400" dirty="0">
                <a:latin typeface="Times New Roman"/>
                <a:ea typeface="Times New Roman"/>
                <a:cs typeface="Times New Roman"/>
              </a:rPr>
              <a:t> добовий надій множать на кількість днів між контрольними доїннями.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4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4400" b="1" dirty="0">
                <a:latin typeface="Times New Roman"/>
                <a:ea typeface="Times New Roman"/>
                <a:cs typeface="Times New Roman"/>
              </a:rPr>
              <a:t>Сума надоїв молока за місяці лактації дає надій за всю лактацію.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4400" dirty="0">
                <a:latin typeface="Times New Roman"/>
                <a:ea typeface="Times New Roman"/>
                <a:cs typeface="Times New Roman"/>
              </a:rPr>
              <a:t>	Точність визначення надою корів за лактацію зумовлена кратністю проведення контрольних доїнь, чим частіше вони проводяться протягом місяця, тим нижче процент помилки при розрахунках.</a:t>
            </a:r>
            <a:endParaRPr lang="uk-UA" sz="3300" dirty="0"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553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9525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племінних фермах контрольні доїння проводять один раз на 10 днів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</a:p>
          <a:p>
            <a:pPr indent="342900" algn="just">
              <a:lnSpc>
                <a:spcPct val="150000"/>
              </a:lnSpc>
              <a:spcAft>
                <a:spcPts val="0"/>
              </a:spcAft>
              <a:tabLst>
                <a:tab pos="952500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товарних фермах – два рази на місяць через 15 днів і один раз на місяць через 30 днів.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Татьяна\Desktop\Новая папка\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41" y="4304410"/>
            <a:ext cx="3073979" cy="23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Татьяна\Desktop\Новая папка\-13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78299"/>
            <a:ext cx="3240360" cy="236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95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lang="uk-UA" sz="32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Завдання 1.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Використовуючи дані контрольних доїнь (табл. 1) визначити молочну продуктивність двох корів за лактацію. За даними добових надоїв побудувати лактаційні криві для двох корів, зробити їх аналіз.</a:t>
            </a:r>
            <a:endParaRPr lang="uk-UA" sz="2400" dirty="0">
              <a:ea typeface="Calibri"/>
              <a:cs typeface="Times New Roman"/>
            </a:endParaRP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528" y="3789040"/>
            <a:ext cx="3276600" cy="232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53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uk-UA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Облік жирномолочності і розрахунку абсолютної кількості молочного жиру в  молоці корів за лактацію</a:t>
            </a:r>
            <a:r>
              <a:rPr lang="uk-UA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uk-UA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latin typeface="Times New Roman"/>
                <a:ea typeface="Times New Roman"/>
                <a:cs typeface="Times New Roman"/>
              </a:rPr>
              <a:t>Жирномолочність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 - один з важливих показників якості молока; за цим показником проводиться розрахунок за молоко.</a:t>
            </a:r>
            <a:endParaRPr lang="uk-UA" sz="1600" dirty="0"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b="1" i="1" dirty="0">
                <a:latin typeface="Times New Roman"/>
                <a:ea typeface="Times New Roman"/>
                <a:cs typeface="Times New Roman"/>
              </a:rPr>
              <a:t>Жирномолочність</a:t>
            </a:r>
            <a:r>
              <a:rPr lang="uk-UA" sz="2400" dirty="0">
                <a:latin typeface="Times New Roman"/>
                <a:ea typeface="Times New Roman"/>
                <a:cs typeface="Times New Roman"/>
              </a:rPr>
              <a:t> визначається кислотним методом 1 раз на місяць у середній пробі молока, що одержують в контрольному надої в кінці місяця.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  <a:cs typeface="Times New Roman"/>
              </a:rPr>
              <a:t>Дані щомісячних визначень жиру у окремих корів дозволяють встановити його вміст в середньому за лактацію. При цьому визначають середньозважену його величину, а не середню арифметичну.</a:t>
            </a:r>
            <a:endParaRPr lang="uk-UA" sz="1600" dirty="0">
              <a:ea typeface="Calibri"/>
              <a:cs typeface="Times New Roman"/>
            </a:endParaRP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91708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749</Words>
  <Application>Microsoft Office PowerPoint</Application>
  <PresentationFormat>Екран (4:3)</PresentationFormat>
  <Paragraphs>135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ПРАКТИЧНЕ ЗАНЯТТЯ 3   ТЕХНОЛОГІЯ ВИРОБНИЦТВА ТА ПЕРЕРОБКИ МОЛОКА.  ОБЛІК МОЛОЧНОЇ ПРОДУКТИВНОСТІ ТА жирномолочності корів, переробка молока. </vt:lpstr>
      <vt:lpstr>Мета заняття:</vt:lpstr>
      <vt:lpstr>Презентація PowerPoint</vt:lpstr>
      <vt:lpstr>Молочна продуктивність у корів оцінюється : - за 305 днів лактації,  - або за вкорочену закінчену лактацію. -</vt:lpstr>
      <vt:lpstr>Презентація PowerPoint</vt:lpstr>
      <vt:lpstr>Контрольне доїння визначає добовий надій, тобто суму двох- чи триразового доїння. </vt:lpstr>
      <vt:lpstr>Презентація PowerPoint</vt:lpstr>
      <vt:lpstr>Завдання 1.</vt:lpstr>
      <vt:lpstr>Облік жирномолочності і розрахунку абсолютної кількості молочного жиру в  молоці корів за лактацію.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Контрольні питання: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ПРАКТИЧНЕ ЗАНЯТТЯ 4.   ТЕМА: Облік молочної продуктивності і жирномолочності корів   </dc:title>
  <dc:creator>Людмила</dc:creator>
  <cp:lastModifiedBy>Lenovo</cp:lastModifiedBy>
  <cp:revision>22</cp:revision>
  <dcterms:created xsi:type="dcterms:W3CDTF">2020-03-26T20:14:22Z</dcterms:created>
  <dcterms:modified xsi:type="dcterms:W3CDTF">2023-01-18T14:35:15Z</dcterms:modified>
</cp:coreProperties>
</file>