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7" r:id="rId3"/>
    <p:sldId id="268" r:id="rId4"/>
    <p:sldId id="269" r:id="rId5"/>
    <p:sldId id="277" r:id="rId6"/>
    <p:sldId id="278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79" r:id="rId20"/>
    <p:sldId id="296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AA3A-FC44-4996-9FCA-27443DC890C3}" type="datetimeFigureOut">
              <a:rPr lang="uk-UA" smtClean="0"/>
              <a:pPr/>
              <a:t>18.01.2023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C45B1-4F2E-4EA7-A278-5DE3A118FEE1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273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D7722-23DE-41F1-9562-047259070ACE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19F8F-7E38-4EF8-970D-CCFACE34220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46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uk-UA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419980" y="164633"/>
            <a:ext cx="8115905" cy="2474063"/>
          </a:xfrm>
        </p:spPr>
        <p:txBody>
          <a:bodyPr numCol="1" rtlCol="0"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Практична робота </a:t>
            </a:r>
            <a:r>
              <a:rPr lang="uk-UA" sz="3200" cap="all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№1</a:t>
            </a:r>
            <a:endParaRPr lang="uk-UA" sz="32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uk-UA" sz="3200" b="1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uk-UA" sz="3200" b="1" dirty="0">
                <a:solidFill>
                  <a:schemeClr val="tx1"/>
                </a:solidFill>
                <a:latin typeface="Arial Black" pitchFamily="34" charset="0"/>
              </a:rPr>
              <a:t> Основи розведення </a:t>
            </a:r>
            <a:r>
              <a:rPr lang="uk-UA" sz="3200" b="1">
                <a:solidFill>
                  <a:schemeClr val="tx1"/>
                </a:solidFill>
                <a:latin typeface="Arial Black" pitchFamily="34" charset="0"/>
              </a:rPr>
              <a:t>сільськогосподарських тварин</a:t>
            </a:r>
          </a:p>
          <a:p>
            <a:pPr algn="ctr"/>
            <a:r>
              <a:rPr lang="uk-UA" sz="3200" b="1" cap="all">
                <a:solidFill>
                  <a:schemeClr val="tx1"/>
                </a:solidFill>
                <a:latin typeface="Arial Black" pitchFamily="34" charset="0"/>
              </a:rPr>
              <a:t>Оцінка </a:t>
            </a:r>
            <a:r>
              <a:rPr lang="uk-UA" sz="3200" b="1" cap="all" dirty="0">
                <a:solidFill>
                  <a:schemeClr val="tx1"/>
                </a:solidFill>
                <a:latin typeface="Arial Black" pitchFamily="34" charset="0"/>
              </a:rPr>
              <a:t>тварин за походженням. </a:t>
            </a:r>
          </a:p>
          <a:p>
            <a:pPr algn="ctr"/>
            <a:r>
              <a:rPr lang="uk-UA" sz="3200" b="1" cap="all" dirty="0">
                <a:solidFill>
                  <a:schemeClr val="tx1"/>
                </a:solidFill>
                <a:latin typeface="Arial Black" pitchFamily="34" charset="0"/>
              </a:rPr>
              <a:t>Мічення тварин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8433" name="Picture 1" descr="C:\Users\user\Desktop\2022-2023\Новая папка (3)\images (5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593" y="2789057"/>
            <a:ext cx="5538924" cy="3606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913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  <a:latin typeface="Arial Black" pitchFamily="34" charset="0"/>
              </a:rPr>
              <a:t>Мічення вищипами на вухах</a:t>
            </a:r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. З допомогою спеціальних щипців на вухах тварини роблять різні за формою вищипи (круглі та продовгуваті). </a:t>
            </a:r>
            <a:br>
              <a:rPr lang="uk-UA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uk-UA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Круглі вищипи – на внутрішній поверхні вуха,</a:t>
            </a:r>
            <a:br>
              <a:rPr lang="uk-UA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uk-UA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br>
              <a:rPr lang="uk-UA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продовгуваті – на краю вуха </a:t>
            </a:r>
            <a:br>
              <a:rPr lang="ru-RU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92" y="5342708"/>
            <a:ext cx="2670992" cy="1048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33" y="3553097"/>
            <a:ext cx="2939143" cy="105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1" y="261257"/>
            <a:ext cx="8855991" cy="1669143"/>
          </a:xfrm>
        </p:spPr>
        <p:txBody>
          <a:bodyPr>
            <a:normAutofit fontScale="90000"/>
          </a:bodyPr>
          <a:lstStyle/>
          <a:p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Попередньо вуха промивають і дезінфікують.</a:t>
            </a:r>
            <a:br>
              <a:rPr lang="uk-UA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 Потім, залежно від присвоєного номера, роблять необхідну кількість вищипів.</a:t>
            </a:r>
            <a:br>
              <a:rPr lang="uk-UA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 Місце вищипу обробляють йодом.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Кожен вищип відповідає певному цифровому значенню, запропонованому М.Ф.Івановим: </a:t>
            </a:r>
            <a:br>
              <a:rPr lang="uk-UA" sz="27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на верхньому краї правого вуха – 1, лівого – 10, 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на нижньому краї правого вуха – 3, лівого – 30, 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на кінчику правого вуха – 100, лівого – 200,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круглий вищип на середині правого вуха 400, лівого – 800,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круглий вищип ближче до кінчика правого вуха – 1600, лівого – 3200.</a:t>
            </a:r>
            <a:br>
              <a:rPr lang="uk-UA" sz="27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Сума всіх чисел на обох вухах вказує номер тварини.</a:t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Ð ÐµÐ·ÑÐ»ÑÑÐ°Ñ Ð¿Ð¾ÑÑÐºÑ Ð·Ð¾Ð±ÑÐ°Ð¶ÐµÐ½Ñ Ð·Ð° Ð·Ð°Ð¿Ð¸ÑÐ¾Ð¼ &quot;ÑÐ¾ÑÐ¾ Ð²Ð¸ÑÐ¸Ð¿ÑÐ² Ð½Ð° Ð²ÑÑÐ°Ñ Ñ ÑÐ²Ð¸Ð½ÐµÐ¹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52" y="0"/>
            <a:ext cx="7249885" cy="3319417"/>
          </a:xfrm>
          <a:prstGeom prst="rect">
            <a:avLst/>
          </a:prstGeom>
          <a:noFill/>
          <a:ln>
            <a:noFill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-1397726" y="3513907"/>
            <a:ext cx="130933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uk-UA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Рис. 2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Мічення вищипами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281" y="4383741"/>
            <a:ext cx="9991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 Black" pitchFamily="34" charset="0"/>
              </a:rPr>
              <a:t>Основні недоліки даного способу мічення – больові відчуття, травмування вушної раковини, можливість заростання або розриву вищипів, складність читання міток. Використовують для мічення великої рогатої худоби та племінних овець та свиней.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131"/>
            <a:ext cx="8816802" cy="1695269"/>
          </a:xfrm>
        </p:spPr>
        <p:txBody>
          <a:bodyPr>
            <a:noAutofit/>
          </a:bodyPr>
          <a:lstStyle/>
          <a:p>
            <a:r>
              <a:rPr lang="uk-UA" sz="2800" b="1" i="1" u="sng" dirty="0">
                <a:solidFill>
                  <a:schemeClr val="tx1"/>
                </a:solidFill>
                <a:latin typeface="Arial Black" pitchFamily="34" charset="0"/>
              </a:rPr>
              <a:t>Мічення татуюванням</a:t>
            </a:r>
            <a:r>
              <a:rPr lang="uk-UA" sz="2800" b="1" i="1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Для татуювання використовують спеціальні щипці, до яких додається набір голкових штампів з цифрами від 0 до 9. </a:t>
            </a:r>
            <a:br>
              <a:rPr lang="uk-UA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Суть методу полягає у проколюванні штампом внутрішньої поверхні вушної раковини з наступним втирання у шкіру спеціального барвника (голландська сажа, кіптява, чорна туш), а для тварин з темною шкірою – фарбою сурик або індиго. </a:t>
            </a:r>
            <a:br>
              <a:rPr lang="uk-UA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Сухі барвники попередньо змішують з спиртом до консистенції пасти.</a:t>
            </a:r>
            <a:br>
              <a:rPr lang="uk-UA" sz="24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b="1" u="sng" dirty="0">
                <a:solidFill>
                  <a:schemeClr val="tx1"/>
                </a:solidFill>
                <a:latin typeface="Arial Black" pitchFamily="34" charset="0"/>
              </a:rPr>
              <a:t>Індивідуальні номери ставлять на праве вухо.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Недолік методу – відносна трудність нанесення міток, складність їх читання, зменшення чіткості зображення з часом.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>
                <a:solidFill>
                  <a:schemeClr val="tx1"/>
                </a:solidFill>
                <a:latin typeface="Arial Black" pitchFamily="34" charset="0"/>
              </a:rPr>
              <a:t>Випалювання номерів на рогах</a:t>
            </a:r>
            <a:r>
              <a:rPr lang="uk-UA" b="1" u="sng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проводять з допомогою спеціальних розпечених клейм, на кінці яких є цифри від 0 до 9, або приладу ПК-1. </a:t>
            </a:r>
            <a:br>
              <a:rPr lang="uk-UA" sz="31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uk-UA" sz="31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Індивідуальний номер тварини наносять </a:t>
            </a:r>
            <a:r>
              <a:rPr lang="uk-UA" sz="3100" u="sng" dirty="0">
                <a:solidFill>
                  <a:schemeClr val="tx1"/>
                </a:solidFill>
                <a:latin typeface="Arial Black" pitchFamily="34" charset="0"/>
              </a:rPr>
              <a:t>на правий ріг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, а на лівому випалюють рік народження. Це легкий, швидкий і дешевий спосіб, мітки добре видно, легко читаються, але його можна використовувати тільки на тваринах з добре розвиненими рогами.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u="sng" dirty="0">
                <a:solidFill>
                  <a:schemeClr val="tx1"/>
                </a:solidFill>
                <a:latin typeface="Arial Black" pitchFamily="34" charset="0"/>
              </a:rPr>
              <a:t>Мічення холодом.</a:t>
            </a:r>
            <a:r>
              <a:rPr lang="uk-UA" u="sng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br>
              <a:rPr lang="uk-UA" u="sng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Принцип цього способу полягає у руйнівній дії низьких температур на клітини, що зумовлюють забарвлення волосяного покриву тварин. </a:t>
            </a:r>
            <a:br>
              <a:rPr lang="uk-UA" sz="31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uk-UA" sz="31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В подальшому на оброблених ділянках шкіри росте біле волосся. Використовують для мічення </a:t>
            </a:r>
            <a:r>
              <a:rPr lang="uk-UA" sz="3100" u="sng" dirty="0">
                <a:solidFill>
                  <a:schemeClr val="tx1"/>
                </a:solidFill>
                <a:latin typeface="Arial Black" pitchFamily="34" charset="0"/>
              </a:rPr>
              <a:t>спеціальне клеймо.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 У якості охолоджувачів застосовують рідкий азот (-196</a:t>
            </a:r>
            <a:r>
              <a:rPr lang="uk-UA" sz="3100" baseline="30000" dirty="0">
                <a:solidFill>
                  <a:schemeClr val="tx1"/>
                </a:solidFill>
                <a:latin typeface="Arial Black" pitchFamily="34" charset="0"/>
              </a:rPr>
              <a:t>0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С) або твердий двоокис вуглецю (-70</a:t>
            </a:r>
            <a:r>
              <a:rPr lang="uk-UA" sz="3100" baseline="30000" dirty="0">
                <a:solidFill>
                  <a:schemeClr val="tx1"/>
                </a:solidFill>
                <a:latin typeface="Arial Black" pitchFamily="34" charset="0"/>
              </a:rPr>
              <a:t>0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С).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При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використанні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рідкого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азоту клеймо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опускають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в сосуд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Дюара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на 2-3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хвилини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, а в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суміш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вуглецю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зі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спиртом на 5-10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хвилин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. З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ділянки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шкіри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великої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рогатої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худоби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коней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вистригають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волосся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шкіру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змочують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спиртом.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Охолоджене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клеймо у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рідкому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азоті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прикладають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до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поверхні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шкіри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телят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лошат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5-6-місячного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віку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на 40-50 сек., а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охолоджене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у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вуглецевому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розчині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– на 1-1,5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хвилини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більше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. При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дотриманні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режиму через 2-3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тижні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на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обробленій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ділянці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шкіри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виростає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знебарвлене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волосся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що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повторює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конфігурацію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клейма. 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u="sng" dirty="0">
                <a:solidFill>
                  <a:schemeClr val="tx1"/>
                </a:solidFill>
                <a:latin typeface="Arial Black" pitchFamily="34" charset="0"/>
              </a:rPr>
              <a:t>Цей спосіб безболісний для тварин, мітка довго зберігається і добре видна на відстані</a:t>
            </a: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Arial Black" pitchFamily="34" charset="0"/>
              </a:rPr>
            </a:b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Широко використовуються для мічення тварин також </a:t>
            </a:r>
            <a:r>
              <a:rPr lang="uk-UA" sz="2400" b="1" i="1" u="sng" dirty="0">
                <a:solidFill>
                  <a:schemeClr val="tx1"/>
                </a:solidFill>
                <a:latin typeface="Arial Black" pitchFamily="34" charset="0"/>
              </a:rPr>
              <a:t>пластмасові бирки, металеві сережки</a:t>
            </a:r>
            <a:r>
              <a:rPr lang="uk-UA" sz="2400" u="sng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різних конструкцій. </a:t>
            </a:r>
            <a:br>
              <a:rPr lang="uk-UA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Для закріплення бирок і сережок необхідно зробити спеціальні проколи на вухах. Мічення бирками і сережками використовують у </a:t>
            </a:r>
            <a:r>
              <a:rPr lang="uk-UA" sz="2400" u="sng" dirty="0">
                <a:solidFill>
                  <a:schemeClr val="tx1"/>
                </a:solidFill>
                <a:latin typeface="Arial Black" pitchFamily="34" charset="0"/>
              </a:rPr>
              <a:t>скотарстві та вівчарстві.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В наш час у провідних господарствах світу використовують прилади з лазерним пристроєм для мічення тварин.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u="sng" dirty="0">
                <a:solidFill>
                  <a:schemeClr val="tx1"/>
                </a:solidFill>
                <a:latin typeface="Arial Black" pitchFamily="34" charset="0"/>
              </a:rPr>
              <a:t>У </a:t>
            </a:r>
            <a:r>
              <a:rPr lang="ru-RU" sz="2400" u="sng" dirty="0" err="1">
                <a:solidFill>
                  <a:schemeClr val="tx1"/>
                </a:solidFill>
                <a:latin typeface="Arial Black" pitchFamily="34" charset="0"/>
              </a:rPr>
              <a:t>конярстві</a:t>
            </a:r>
            <a:r>
              <a:rPr lang="ru-RU" sz="2400" u="sng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мічення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тварин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називається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b="1" u="sng" dirty="0" err="1">
                <a:solidFill>
                  <a:schemeClr val="tx1"/>
                </a:solidFill>
                <a:latin typeface="Arial Black" pitchFamily="34" charset="0"/>
              </a:rPr>
              <a:t>тавруванням</a:t>
            </a:r>
            <a:r>
              <a:rPr lang="ru-RU" sz="2400" b="1" dirty="0">
                <a:solidFill>
                  <a:schemeClr val="tx1"/>
                </a:solidFill>
                <a:latin typeface="Arial Black" pitchFamily="34" charset="0"/>
              </a:rPr>
              <a:t>.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Тавро наноситься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гарячим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або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холодним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способом.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Кінні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заводи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мають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свої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спеціальні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тавра.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61" name="Picture 1" descr="C:\Users\user\Desktop\2022-2023\Новая папка\images (4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0763" y="4348435"/>
            <a:ext cx="2838450" cy="160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У птахівництві весь селекційний добовий молодняк</a:t>
            </a:r>
            <a:r>
              <a:rPr lang="uk-UA" sz="2800" b="1" i="1" dirty="0">
                <a:solidFill>
                  <a:schemeClr val="tx1"/>
                </a:solidFill>
                <a:latin typeface="Arial Black" pitchFamily="34" charset="0"/>
              </a:rPr>
              <a:t> кільцюють </a:t>
            </a:r>
            <a:r>
              <a:rPr lang="uk-UA" sz="2800" dirty="0" err="1">
                <a:solidFill>
                  <a:schemeClr val="tx1"/>
                </a:solidFill>
                <a:latin typeface="Arial Black" pitchFamily="34" charset="0"/>
              </a:rPr>
              <a:t>криломітками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в праве крило. У водоплавної птиці мічення проводять шляхом </a:t>
            </a:r>
            <a:r>
              <a:rPr lang="uk-UA" sz="2800" b="1" i="1" dirty="0">
                <a:solidFill>
                  <a:schemeClr val="tx1"/>
                </a:solidFill>
                <a:latin typeface="Arial Black" pitchFamily="34" charset="0"/>
              </a:rPr>
              <a:t>розрізування і проколювання перетинок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на кінцівках. Перед комплектування батьківського стада птицю кільцюють на ногах.</a:t>
            </a:r>
            <a:br>
              <a:rPr lang="uk-UA" sz="28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800" b="1" dirty="0">
                <a:solidFill>
                  <a:schemeClr val="tx1"/>
                </a:solidFill>
                <a:latin typeface="Arial Black" pitchFamily="34" charset="0"/>
              </a:rPr>
              <a:t>Завдання 2.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 Вивчити способи і техніку мічення тварин, вимоги, переваги та недоліки різних способів мічення. </a:t>
            </a:r>
            <a:br>
              <a:rPr lang="uk-UA" sz="28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Дані занести у таблицю 3.</a:t>
            </a:r>
            <a:br>
              <a:rPr lang="ru-RU" sz="2800" dirty="0">
                <a:solidFill>
                  <a:schemeClr val="tx1"/>
                </a:solidFill>
                <a:latin typeface="Arial Black" pitchFamily="34" charset="0"/>
              </a:rPr>
            </a:b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985" y="54428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uk-UA" i="1" dirty="0"/>
              <a:t> 												</a:t>
            </a:r>
            <a:r>
              <a:rPr lang="uk-UA" sz="3100" i="1" dirty="0"/>
              <a:t>	</a:t>
            </a:r>
            <a:r>
              <a:rPr lang="uk-UA" sz="2800" i="1" dirty="0">
                <a:solidFill>
                  <a:schemeClr val="tx1"/>
                </a:solidFill>
                <a:latin typeface="Arial Black" pitchFamily="34" charset="0"/>
              </a:rPr>
              <a:t>Таблиця 3</a:t>
            </a:r>
            <a:br>
              <a:rPr lang="ru-RU" sz="28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800" b="1" dirty="0">
                <a:solidFill>
                  <a:schemeClr val="tx1"/>
                </a:solidFill>
                <a:latin typeface="Arial Black" pitchFamily="34" charset="0"/>
              </a:rPr>
              <a:t> Характеристика способів мічення тварин</a:t>
            </a:r>
            <a:br>
              <a:rPr lang="ru-RU" sz="2800" dirty="0"/>
            </a:br>
            <a:br>
              <a:rPr lang="uk-UA" dirty="0"/>
            </a:br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92332" y="1632858"/>
          <a:ext cx="9353005" cy="4336868"/>
        </p:xfrm>
        <a:graphic>
          <a:graphicData uri="http://schemas.openxmlformats.org/drawingml/2006/table">
            <a:tbl>
              <a:tblPr/>
              <a:tblGrid>
                <a:gridCol w="1511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9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5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26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uk-UA" sz="1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Спосіб мічення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uk-UA" sz="1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Вид тварини чи птиці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uk-UA" sz="1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Місце нанесення  мітки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uk-UA" sz="1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Короткий опис мічення та інструменти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uk-UA" sz="1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Переваги даного мічення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22020" algn="l"/>
                        </a:tabLst>
                      </a:pPr>
                      <a:r>
                        <a:rPr lang="uk-UA" sz="18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Недоліки</a:t>
                      </a:r>
                      <a:endParaRPr lang="ru-RU" sz="1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8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54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Arial Black" pitchFamily="34" charset="0"/>
              </a:rPr>
              <a:t>Мета: 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84663"/>
            <a:ext cx="8451042" cy="4656699"/>
          </a:xfrm>
        </p:spPr>
        <p:txBody>
          <a:bodyPr/>
          <a:lstStyle/>
          <a:p>
            <a:r>
              <a:rPr lang="uk-UA" sz="2800" b="1" dirty="0"/>
              <a:t> </a:t>
            </a:r>
            <a:r>
              <a:rPr lang="uk-UA" sz="2800" dirty="0">
                <a:latin typeface="Arial Black" pitchFamily="34" charset="0"/>
              </a:rPr>
              <a:t>навчитися складати родовід тварин і ознайомитися з методами мічення тварин.</a:t>
            </a:r>
            <a:endParaRPr lang="ru-RU" sz="2800" dirty="0">
              <a:latin typeface="Arial Black" pitchFamily="34" charset="0"/>
            </a:endParaRP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7409" name="Picture 1" descr="C:\Users\user\Desktop\2022-2023\Новая папка (3)\images (11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9696" y="3471863"/>
            <a:ext cx="2619375" cy="1743075"/>
          </a:xfrm>
          <a:prstGeom prst="rect">
            <a:avLst/>
          </a:prstGeom>
          <a:noFill/>
        </p:spPr>
      </p:pic>
      <p:pic>
        <p:nvPicPr>
          <p:cNvPr id="17411" name="Picture 3" descr="C:\Users\user\Desktop\2022-2023\Новая папка (3)\images (12).jf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1008" y="4662760"/>
            <a:ext cx="2409825" cy="1895475"/>
          </a:xfrm>
          <a:prstGeom prst="rect">
            <a:avLst/>
          </a:prstGeom>
          <a:noFill/>
        </p:spPr>
      </p:pic>
      <p:pic>
        <p:nvPicPr>
          <p:cNvPr id="17412" name="Picture 4" descr="C:\Users\user\Desktop\2022-2023\Новая папка (3)\images (8)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153" y="3335111"/>
            <a:ext cx="2419350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19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48" y="5834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solidFill>
                  <a:schemeClr val="tx1"/>
                </a:solidFill>
                <a:latin typeface="Arial Black" pitchFamily="34" charset="0"/>
              </a:rPr>
              <a:t>Завдання 3.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 Замалювати контур голови з вухами, на яких нанести відповідні позначки вищипів та вказати відповідні цифри до вищипів.</a:t>
            </a:r>
            <a:br>
              <a:rPr lang="uk-UA" sz="31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31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100" b="1" u="sng" dirty="0">
                <a:solidFill>
                  <a:schemeClr val="tx1"/>
                </a:solidFill>
                <a:latin typeface="Arial Black" pitchFamily="34" charset="0"/>
              </a:rPr>
              <a:t>Контрольні питання:</a:t>
            </a:r>
            <a:br>
              <a:rPr lang="ru-RU" sz="31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100" dirty="0">
                <a:solidFill>
                  <a:schemeClr val="tx1"/>
                </a:solidFill>
                <a:latin typeface="Arial Black" pitchFamily="34" charset="0"/>
              </a:rPr>
              <a:t>1.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Поняття родовід і про банд.</a:t>
            </a:r>
            <a:br>
              <a:rPr lang="ru-RU" sz="31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100" dirty="0">
                <a:solidFill>
                  <a:schemeClr val="tx1"/>
                </a:solidFill>
                <a:latin typeface="Arial Black" pitchFamily="34" charset="0"/>
              </a:rPr>
              <a:t>2.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Способи мічення сільськогосподарських тварин</a:t>
            </a:r>
            <a:br>
              <a:rPr lang="ru-RU" sz="31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100" dirty="0">
                <a:solidFill>
                  <a:schemeClr val="tx1"/>
                </a:solidFill>
                <a:latin typeface="Arial Black" pitchFamily="34" charset="0"/>
              </a:rPr>
              <a:t>3.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Переваги та недоліки різних способів мічення</a:t>
            </a:r>
            <a:br>
              <a:rPr lang="ru-RU" sz="31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100" dirty="0">
                <a:solidFill>
                  <a:schemeClr val="tx1"/>
                </a:solidFill>
                <a:latin typeface="Arial Black" pitchFamily="34" charset="0"/>
              </a:rPr>
              <a:t>4. </a:t>
            </a: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Ключ для мічення тварин вищипами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774" y="0"/>
            <a:ext cx="8596668" cy="1320800"/>
          </a:xfrm>
        </p:spPr>
        <p:txBody>
          <a:bodyPr/>
          <a:lstStyle/>
          <a:p>
            <a:pPr algn="ctr"/>
            <a:r>
              <a:rPr lang="uk-UA" b="1" dirty="0"/>
              <a:t>Зміст заняття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206" y="822960"/>
            <a:ext cx="8739051" cy="5786845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>
                <a:latin typeface="Arial Black" pitchFamily="34" charset="0"/>
              </a:rPr>
              <a:t>Кожна тварина має свої специфічні, властиві лише їй спадкові особливості, виявити які можна, лише оцінивши її за якістю нащадків.</a:t>
            </a:r>
            <a:r>
              <a:rPr lang="ru-RU" sz="2000" dirty="0">
                <a:latin typeface="Arial Black" pitchFamily="34" charset="0"/>
              </a:rPr>
              <a:t> </a:t>
            </a:r>
          </a:p>
          <a:p>
            <a:r>
              <a:rPr lang="uk-UA" sz="2000" dirty="0">
                <a:latin typeface="Arial Black" pitchFamily="34" charset="0"/>
              </a:rPr>
              <a:t>Давно відомо, що однакові за зовнішнім виглядом матки, вирощені в одних і тих же умовах, дають різних за якістю нащадків.</a:t>
            </a:r>
            <a:endParaRPr lang="ru-RU" sz="2000" dirty="0">
              <a:latin typeface="Arial Black" pitchFamily="34" charset="0"/>
            </a:endParaRPr>
          </a:p>
          <a:p>
            <a:r>
              <a:rPr lang="uk-UA" sz="2000" dirty="0">
                <a:latin typeface="Arial Black" pitchFamily="34" charset="0"/>
              </a:rPr>
              <a:t> Оцінити молоду тварину, оскільки ще немає даних про її власну продуктивність, можна виходячи з даних про її батьків та родичів.</a:t>
            </a:r>
            <a:endParaRPr lang="ru-RU" sz="2000" dirty="0">
              <a:latin typeface="Arial Black" pitchFamily="34" charset="0"/>
            </a:endParaRPr>
          </a:p>
          <a:p>
            <a:pPr>
              <a:buNone/>
            </a:pPr>
            <a:r>
              <a:rPr lang="uk-UA" sz="2000" dirty="0">
                <a:latin typeface="Arial Black" pitchFamily="34" charset="0"/>
              </a:rPr>
              <a:t>Для систематизації цих даних використовують: </a:t>
            </a:r>
          </a:p>
          <a:p>
            <a:r>
              <a:rPr lang="uk-UA" sz="2000" dirty="0">
                <a:latin typeface="Arial Black" pitchFamily="34" charset="0"/>
              </a:rPr>
              <a:t>племінні картки,</a:t>
            </a:r>
          </a:p>
          <a:p>
            <a:r>
              <a:rPr lang="uk-UA" sz="2000" dirty="0">
                <a:latin typeface="Arial Black" pitchFamily="34" charset="0"/>
              </a:rPr>
              <a:t> свідоцтва,</a:t>
            </a:r>
          </a:p>
          <a:p>
            <a:r>
              <a:rPr lang="uk-UA" sz="2000" dirty="0">
                <a:latin typeface="Arial Black" pitchFamily="34" charset="0"/>
              </a:rPr>
              <a:t> заводські книги, </a:t>
            </a:r>
          </a:p>
          <a:p>
            <a:r>
              <a:rPr lang="uk-UA" sz="2000" dirty="0">
                <a:latin typeface="Arial Black" pitchFamily="34" charset="0"/>
              </a:rPr>
              <a:t>парувальні відомості, </a:t>
            </a:r>
          </a:p>
          <a:p>
            <a:r>
              <a:rPr lang="uk-UA" sz="2000" dirty="0">
                <a:latin typeface="Arial Black" pitchFamily="34" charset="0"/>
              </a:rPr>
              <a:t>журнали вирощування молодняку, </a:t>
            </a:r>
          </a:p>
          <a:p>
            <a:r>
              <a:rPr lang="uk-UA" sz="2000" dirty="0" err="1">
                <a:latin typeface="Arial Black" pitchFamily="34" charset="0"/>
              </a:rPr>
              <a:t>бонітувальні</a:t>
            </a:r>
            <a:r>
              <a:rPr lang="uk-UA" sz="2000" dirty="0">
                <a:latin typeface="Arial Black" pitchFamily="34" charset="0"/>
              </a:rPr>
              <a:t> відомості.</a:t>
            </a:r>
            <a:endParaRPr lang="ru-RU" sz="2000" dirty="0">
              <a:latin typeface="Arial Black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792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57201"/>
            <a:ext cx="8610357" cy="6113416"/>
          </a:xfrm>
        </p:spPr>
        <p:txBody>
          <a:bodyPr>
            <a:normAutofit/>
          </a:bodyPr>
          <a:lstStyle/>
          <a:p>
            <a:pPr algn="just"/>
            <a:r>
              <a:rPr lang="uk-UA" sz="2400" u="sng" dirty="0"/>
              <a:t>	</a:t>
            </a:r>
            <a:r>
              <a:rPr lang="uk-UA" sz="2800" b="1" u="sng" dirty="0"/>
              <a:t> </a:t>
            </a:r>
            <a:r>
              <a:rPr lang="uk-UA" sz="3200" b="1" u="sng" dirty="0">
                <a:latin typeface="Arial Black" pitchFamily="34" charset="0"/>
              </a:rPr>
              <a:t>Родовід</a:t>
            </a:r>
            <a:r>
              <a:rPr lang="uk-UA" sz="3200" u="sng" dirty="0">
                <a:latin typeface="Arial Black" pitchFamily="34" charset="0"/>
              </a:rPr>
              <a:t> </a:t>
            </a:r>
            <a:r>
              <a:rPr lang="uk-UA" sz="2400" dirty="0">
                <a:latin typeface="Arial Black" pitchFamily="34" charset="0"/>
              </a:rPr>
              <a:t>- документ, що містить інформацію про предків тварини.</a:t>
            </a:r>
          </a:p>
          <a:p>
            <a:pPr algn="just"/>
            <a:r>
              <a:rPr lang="uk-UA" sz="2400" dirty="0">
                <a:latin typeface="Arial Black" pitchFamily="34" charset="0"/>
              </a:rPr>
              <a:t> Особина, на яку складають родовід, називається </a:t>
            </a:r>
            <a:r>
              <a:rPr lang="uk-UA" sz="3200" b="1" dirty="0" err="1">
                <a:latin typeface="Arial Black" pitchFamily="34" charset="0"/>
              </a:rPr>
              <a:t>пробандом</a:t>
            </a:r>
            <a:r>
              <a:rPr lang="uk-UA" sz="2400" b="1" dirty="0">
                <a:latin typeface="Arial Black" pitchFamily="34" charset="0"/>
              </a:rPr>
              <a:t>.</a:t>
            </a:r>
            <a:endParaRPr lang="ru-RU" sz="2400" dirty="0">
              <a:latin typeface="Arial Black" pitchFamily="34" charset="0"/>
            </a:endParaRPr>
          </a:p>
          <a:p>
            <a:pPr algn="just"/>
            <a:r>
              <a:rPr lang="uk-UA" sz="2400" dirty="0">
                <a:latin typeface="Arial Black" pitchFamily="34" charset="0"/>
              </a:rPr>
              <a:t>У родоводів тварин, як правило, записують відомості про предків до V покоління.</a:t>
            </a:r>
          </a:p>
          <a:p>
            <a:pPr algn="just"/>
            <a:r>
              <a:rPr lang="uk-UA" sz="2400" dirty="0">
                <a:latin typeface="Arial Black" pitchFamily="34" charset="0"/>
              </a:rPr>
              <a:t>Найпоширеніші вертикальні текстові родоводи у вигляді таблиць.</a:t>
            </a:r>
            <a:endParaRPr lang="ru-RU" sz="2400" dirty="0">
              <a:latin typeface="Arial Black" pitchFamily="34" charset="0"/>
            </a:endParaRPr>
          </a:p>
          <a:p>
            <a:pPr algn="just"/>
            <a:r>
              <a:rPr lang="uk-UA" sz="2400" dirty="0">
                <a:latin typeface="Arial Black" pitchFamily="34" charset="0"/>
              </a:rPr>
              <a:t> У родовід заносіть такі дані про тварин: кличка, номер, порода чи породність, показники продуктивності.</a:t>
            </a:r>
          </a:p>
          <a:p>
            <a:pPr algn="just"/>
            <a:r>
              <a:rPr lang="uk-UA" sz="2400" dirty="0">
                <a:latin typeface="Arial Black" pitchFamily="34" charset="0"/>
              </a:rPr>
              <a:t> Цінним є той родовід, у якому зустрічаються видатні предки.</a:t>
            </a:r>
            <a:endParaRPr lang="ru-RU" sz="2400" dirty="0">
              <a:latin typeface="Arial Black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385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1" y="413657"/>
            <a:ext cx="9163352" cy="1320800"/>
          </a:xfrm>
        </p:spPr>
        <p:txBody>
          <a:bodyPr>
            <a:normAutofit/>
          </a:bodyPr>
          <a:lstStyle/>
          <a:p>
            <a:pPr algn="ctr"/>
            <a:r>
              <a:rPr lang="uk-UA" sz="2800" i="1" dirty="0"/>
              <a:t>             									</a:t>
            </a:r>
            <a:r>
              <a:rPr lang="uk-UA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Таблиця 1</a:t>
            </a:r>
            <a:br>
              <a:rPr lang="uk-U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b="1" dirty="0">
                <a:solidFill>
                  <a:schemeClr val="tx1"/>
                </a:solidFill>
                <a:latin typeface="Arial Black" pitchFamily="34" charset="0"/>
              </a:rPr>
              <a:t>ПРОБАНД</a:t>
            </a:r>
            <a:endParaRPr lang="uk-UA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817" y="1606731"/>
          <a:ext cx="9688597" cy="4362998"/>
        </p:xfrm>
        <a:graphic>
          <a:graphicData uri="http://schemas.openxmlformats.org/drawingml/2006/table">
            <a:tbl>
              <a:tblPr/>
              <a:tblGrid>
                <a:gridCol w="574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3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3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7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08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83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86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18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3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59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648466">
                <a:tc gridSpan="8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ББММ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466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774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МБМ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ББМ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ММБ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БМБ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МББ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БББ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4292"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ММММ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БМММ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МБММ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ББММ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ММБМ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БМБМ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БМБМ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МББМ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МММБ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БММБ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МБМБ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ББМБ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ММББ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БМББ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МБББ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ББББ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44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394" y="261257"/>
            <a:ext cx="8808094" cy="4713305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	</a:t>
            </a:r>
            <a:r>
              <a:rPr lang="ru-RU" sz="2000" b="1" dirty="0"/>
              <a:t> </a:t>
            </a:r>
            <a:r>
              <a:rPr lang="ru-RU" sz="2600" b="1" u="sng" dirty="0" err="1">
                <a:solidFill>
                  <a:schemeClr val="tx1"/>
                </a:solidFill>
                <a:latin typeface="Arial Black" pitchFamily="34" charset="0"/>
              </a:rPr>
              <a:t>Позначення</a:t>
            </a:r>
            <a:r>
              <a:rPr lang="ru-RU" sz="2600" b="1" u="sng" dirty="0">
                <a:solidFill>
                  <a:schemeClr val="tx1"/>
                </a:solidFill>
                <a:latin typeface="Arial Black" pitchFamily="34" charset="0"/>
              </a:rPr>
              <a:t> в </a:t>
            </a:r>
            <a:r>
              <a:rPr lang="ru-RU" sz="2600" b="1" u="sng" dirty="0" err="1">
                <a:solidFill>
                  <a:schemeClr val="tx1"/>
                </a:solidFill>
                <a:latin typeface="Arial Black" pitchFamily="34" charset="0"/>
              </a:rPr>
              <a:t>родоводі</a:t>
            </a:r>
            <a:r>
              <a:rPr lang="ru-RU" sz="2600" u="sng" dirty="0">
                <a:solidFill>
                  <a:schemeClr val="tx1"/>
                </a:solidFill>
                <a:latin typeface="Arial Black" pitchFamily="34" charset="0"/>
              </a:rPr>
              <a:t>: </a:t>
            </a:r>
            <a:endParaRPr lang="ru-RU" sz="2000" u="sng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ММ 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мати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матері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;</a:t>
            </a:r>
          </a:p>
          <a:p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Б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М –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батько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матері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; </a:t>
            </a:r>
          </a:p>
          <a:p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М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Б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-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мати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батька; </a:t>
            </a:r>
          </a:p>
          <a:p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Б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MM –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батько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матері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матері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т.д.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 </a:t>
            </a:r>
          </a:p>
          <a:p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лівій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стороні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родоводу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записують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відомості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про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предків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по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материнській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лінії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, в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правій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- по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батьківській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. 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Поряд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з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кличкою та номером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тварини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родовід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заносять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дані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про жив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мас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у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продуктивн</a:t>
            </a:r>
            <a:r>
              <a:rPr lang="uk-UA" sz="2000" dirty="0" err="1">
                <a:solidFill>
                  <a:schemeClr val="tx1"/>
                </a:solidFill>
                <a:latin typeface="Arial Black" pitchFamily="34" charset="0"/>
              </a:rPr>
              <a:t>ість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клас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предків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. </a:t>
            </a:r>
          </a:p>
          <a:p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Роль батьків і віддалених предків у передачі своїх ознак нерівнозначна.</a:t>
            </a:r>
          </a:p>
          <a:p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 Батько 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мати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 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мають найбільший вплив на потомство; </a:t>
            </a:r>
          </a:p>
          <a:p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баба, дід і інші предки передають свої якості у меншій мірі.</a:t>
            </a:r>
            <a:endParaRPr lang="ru-RU" sz="2000" dirty="0">
              <a:solidFill>
                <a:schemeClr val="tx1"/>
              </a:solidFill>
              <a:latin typeface="Arial Black" pitchFamily="34" charset="0"/>
            </a:endParaRP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754880"/>
            <a:ext cx="2899955" cy="193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61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u="sng" dirty="0">
                <a:solidFill>
                  <a:schemeClr val="tx1"/>
                </a:solidFill>
                <a:latin typeface="Arial Black" pitchFamily="34" charset="0"/>
              </a:rPr>
              <a:t>Завдання 1.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 Скласти за прийнятою формою родовід на корову </a:t>
            </a:r>
            <a:r>
              <a:rPr lang="uk-UA" sz="2000" b="1" dirty="0">
                <a:solidFill>
                  <a:schemeClr val="tx1"/>
                </a:solidFill>
                <a:latin typeface="Arial Black" pitchFamily="34" charset="0"/>
              </a:rPr>
              <a:t>Тиша</a:t>
            </a: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 симентальської породи за такими даними:</a:t>
            </a:r>
            <a:br>
              <a:rPr lang="ru-RU" sz="20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000" dirty="0">
                <a:solidFill>
                  <a:schemeClr val="tx1"/>
                </a:solidFill>
                <a:latin typeface="Arial Black" pitchFamily="34" charset="0"/>
              </a:rPr>
              <a:t>4-300-5350-4,00</a:t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>
                <a:latin typeface="Arial Black" pitchFamily="34" charset="0"/>
              </a:rPr>
              <a:t>М</a:t>
            </a:r>
            <a:r>
              <a:rPr lang="uk-UA" dirty="0">
                <a:latin typeface="Arial Black" pitchFamily="34" charset="0"/>
              </a:rPr>
              <a:t>  Травка 3075, </a:t>
            </a:r>
            <a:r>
              <a:rPr lang="uk-UA" dirty="0" err="1">
                <a:latin typeface="Arial Black" pitchFamily="34" charset="0"/>
              </a:rPr>
              <a:t>симент</a:t>
            </a:r>
            <a:r>
              <a:rPr lang="uk-UA" dirty="0">
                <a:latin typeface="Arial Black" pitchFamily="34" charset="0"/>
              </a:rPr>
              <a:t>.,</a:t>
            </a:r>
            <a:endParaRPr lang="ru-RU" sz="1400" dirty="0">
              <a:latin typeface="Arial Black" pitchFamily="34" charset="0"/>
            </a:endParaRPr>
          </a:p>
          <a:p>
            <a:r>
              <a:rPr lang="uk-UA" dirty="0">
                <a:latin typeface="Arial Black" pitchFamily="34" charset="0"/>
              </a:rPr>
              <a:t>2-5527-3.2,   3-5781-3.4</a:t>
            </a:r>
            <a:endParaRPr lang="ru-RU" sz="1400" dirty="0">
              <a:latin typeface="Arial Black" pitchFamily="34" charset="0"/>
            </a:endParaRPr>
          </a:p>
          <a:p>
            <a:r>
              <a:rPr lang="uk-UA" b="1" dirty="0" err="1">
                <a:latin typeface="Arial Black" pitchFamily="34" charset="0"/>
              </a:rPr>
              <a:t>ММ</a:t>
            </a:r>
            <a:r>
              <a:rPr lang="uk-UA" dirty="0" err="1">
                <a:latin typeface="Arial Black" pitchFamily="34" charset="0"/>
              </a:rPr>
              <a:t>Тина</a:t>
            </a:r>
            <a:r>
              <a:rPr lang="uk-UA" dirty="0">
                <a:latin typeface="Arial Black" pitchFamily="34" charset="0"/>
              </a:rPr>
              <a:t> 2107, </a:t>
            </a:r>
            <a:r>
              <a:rPr lang="uk-UA" dirty="0" err="1">
                <a:latin typeface="Arial Black" pitchFamily="34" charset="0"/>
              </a:rPr>
              <a:t>симент</a:t>
            </a:r>
            <a:r>
              <a:rPr lang="uk-UA" dirty="0">
                <a:latin typeface="Arial Black" pitchFamily="34" charset="0"/>
              </a:rPr>
              <a:t>., 4-2246-3.4</a:t>
            </a:r>
            <a:endParaRPr lang="ru-RU" sz="1400" dirty="0">
              <a:latin typeface="Arial Black" pitchFamily="34" charset="0"/>
            </a:endParaRPr>
          </a:p>
          <a:p>
            <a:r>
              <a:rPr lang="uk-UA" b="1" dirty="0">
                <a:latin typeface="Arial Black" pitchFamily="34" charset="0"/>
              </a:rPr>
              <a:t>МБ</a:t>
            </a:r>
            <a:r>
              <a:rPr lang="uk-UA" dirty="0">
                <a:latin typeface="Arial Black" pitchFamily="34" charset="0"/>
              </a:rPr>
              <a:t> Луна 1009, </a:t>
            </a:r>
            <a:r>
              <a:rPr lang="uk-UA" dirty="0" err="1">
                <a:latin typeface="Arial Black" pitchFamily="34" charset="0"/>
              </a:rPr>
              <a:t>симент</a:t>
            </a:r>
            <a:r>
              <a:rPr lang="uk-UA" dirty="0">
                <a:latin typeface="Arial Black" pitchFamily="34" charset="0"/>
              </a:rPr>
              <a:t>., 8-3480-3.5</a:t>
            </a:r>
            <a:endParaRPr lang="ru-RU" sz="1400" dirty="0">
              <a:latin typeface="Arial Black" pitchFamily="34" charset="0"/>
            </a:endParaRPr>
          </a:p>
          <a:p>
            <a:r>
              <a:rPr lang="uk-UA" b="1" dirty="0">
                <a:latin typeface="Arial Black" pitchFamily="34" charset="0"/>
              </a:rPr>
              <a:t>МММ</a:t>
            </a:r>
            <a:r>
              <a:rPr lang="uk-UA" dirty="0">
                <a:latin typeface="Arial Black" pitchFamily="34" charset="0"/>
              </a:rPr>
              <a:t> Фауна 1620, </a:t>
            </a:r>
            <a:r>
              <a:rPr lang="uk-UA" dirty="0" err="1">
                <a:latin typeface="Arial Black" pitchFamily="34" charset="0"/>
              </a:rPr>
              <a:t>симент</a:t>
            </a:r>
            <a:r>
              <a:rPr lang="uk-UA" dirty="0">
                <a:latin typeface="Arial Black" pitchFamily="34" charset="0"/>
              </a:rPr>
              <a:t>.</a:t>
            </a:r>
            <a:endParaRPr lang="ru-RU" sz="1400" dirty="0">
              <a:latin typeface="Arial Black" pitchFamily="34" charset="0"/>
            </a:endParaRPr>
          </a:p>
          <a:p>
            <a:r>
              <a:rPr lang="uk-UA" b="1" dirty="0">
                <a:latin typeface="Arial Black" pitchFamily="34" charset="0"/>
              </a:rPr>
              <a:t>МБМ</a:t>
            </a:r>
            <a:r>
              <a:rPr lang="uk-UA" dirty="0">
                <a:latin typeface="Arial Black" pitchFamily="34" charset="0"/>
              </a:rPr>
              <a:t> Тимур 422</a:t>
            </a:r>
            <a:endParaRPr lang="ru-RU" sz="1400" dirty="0">
              <a:latin typeface="Arial Black" pitchFamily="34" charset="0"/>
            </a:endParaRPr>
          </a:p>
          <a:p>
            <a:r>
              <a:rPr lang="uk-UA" b="1" dirty="0">
                <a:latin typeface="Arial Black" pitchFamily="34" charset="0"/>
              </a:rPr>
              <a:t>ММБ</a:t>
            </a:r>
            <a:r>
              <a:rPr lang="uk-UA" dirty="0">
                <a:latin typeface="Arial Black" pitchFamily="34" charset="0"/>
              </a:rPr>
              <a:t> Квітка 2026, </a:t>
            </a:r>
            <a:r>
              <a:rPr lang="uk-UA" dirty="0" err="1">
                <a:latin typeface="Arial Black" pitchFamily="34" charset="0"/>
              </a:rPr>
              <a:t>симент</a:t>
            </a:r>
            <a:r>
              <a:rPr lang="uk-UA" dirty="0">
                <a:latin typeface="Arial Black" pitchFamily="34" charset="0"/>
              </a:rPr>
              <a:t>.</a:t>
            </a:r>
            <a:endParaRPr lang="ru-RU" sz="1400" dirty="0">
              <a:latin typeface="Arial Black" pitchFamily="34" charset="0"/>
            </a:endParaRPr>
          </a:p>
          <a:p>
            <a:r>
              <a:rPr lang="uk-UA" b="1" dirty="0" err="1">
                <a:latin typeface="Arial Black" pitchFamily="34" charset="0"/>
              </a:rPr>
              <a:t>МББ</a:t>
            </a:r>
            <a:r>
              <a:rPr lang="uk-UA" dirty="0" err="1">
                <a:latin typeface="Arial Black" pitchFamily="34" charset="0"/>
              </a:rPr>
              <a:t>Фінк</a:t>
            </a:r>
            <a:r>
              <a:rPr lang="uk-UA" dirty="0">
                <a:latin typeface="Arial Black" pitchFamily="34" charset="0"/>
              </a:rPr>
              <a:t> 1141</a:t>
            </a:r>
            <a:endParaRPr lang="ru-RU" sz="1400" dirty="0">
              <a:latin typeface="Arial Black" pitchFamily="34" charset="0"/>
            </a:endParaRPr>
          </a:p>
          <a:p>
            <a:pPr lvl="3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>
                <a:latin typeface="Arial Black" pitchFamily="34" charset="0"/>
              </a:rPr>
              <a:t>Б</a:t>
            </a:r>
            <a:r>
              <a:rPr lang="uk-UA" dirty="0">
                <a:latin typeface="Arial Black" pitchFamily="34" charset="0"/>
              </a:rPr>
              <a:t> Арнольд 1470, </a:t>
            </a:r>
            <a:r>
              <a:rPr lang="uk-UA" dirty="0" err="1">
                <a:latin typeface="Arial Black" pitchFamily="34" charset="0"/>
              </a:rPr>
              <a:t>симент</a:t>
            </a:r>
            <a:r>
              <a:rPr lang="uk-UA" dirty="0">
                <a:latin typeface="Arial Black" pitchFamily="34" charset="0"/>
              </a:rPr>
              <a:t>., </a:t>
            </a:r>
            <a:r>
              <a:rPr lang="uk-UA" dirty="0" err="1">
                <a:latin typeface="Arial Black" pitchFamily="34" charset="0"/>
              </a:rPr>
              <a:t>ж.м</a:t>
            </a:r>
            <a:r>
              <a:rPr lang="uk-UA" dirty="0">
                <a:latin typeface="Arial Black" pitchFamily="34" charset="0"/>
              </a:rPr>
              <a:t>. в 6 років 1020 кг</a:t>
            </a:r>
            <a:endParaRPr lang="ru-RU" dirty="0">
              <a:latin typeface="Arial Black" pitchFamily="34" charset="0"/>
            </a:endParaRPr>
          </a:p>
          <a:p>
            <a:r>
              <a:rPr lang="uk-UA" b="1" dirty="0" err="1">
                <a:latin typeface="Arial Black" pitchFamily="34" charset="0"/>
              </a:rPr>
              <a:t>БМ</a:t>
            </a:r>
            <a:r>
              <a:rPr lang="uk-UA" dirty="0" err="1">
                <a:latin typeface="Arial Black" pitchFamily="34" charset="0"/>
              </a:rPr>
              <a:t>Апрель</a:t>
            </a:r>
            <a:r>
              <a:rPr lang="uk-UA" dirty="0">
                <a:latin typeface="Arial Black" pitchFamily="34" charset="0"/>
              </a:rPr>
              <a:t> 140, </a:t>
            </a:r>
            <a:r>
              <a:rPr lang="uk-UA" dirty="0" err="1">
                <a:latin typeface="Arial Black" pitchFamily="34" charset="0"/>
              </a:rPr>
              <a:t>ж.м</a:t>
            </a:r>
            <a:r>
              <a:rPr lang="uk-UA" dirty="0">
                <a:latin typeface="Arial Black" pitchFamily="34" charset="0"/>
              </a:rPr>
              <a:t>. в 7 років 920 кг</a:t>
            </a:r>
            <a:endParaRPr lang="ru-RU" dirty="0">
              <a:latin typeface="Arial Black" pitchFamily="34" charset="0"/>
            </a:endParaRPr>
          </a:p>
          <a:p>
            <a:r>
              <a:rPr lang="uk-UA" b="1" dirty="0" err="1">
                <a:latin typeface="Arial Black" pitchFamily="34" charset="0"/>
              </a:rPr>
              <a:t>ББ</a:t>
            </a:r>
            <a:r>
              <a:rPr lang="uk-UA" dirty="0" err="1">
                <a:latin typeface="Arial Black" pitchFamily="34" charset="0"/>
              </a:rPr>
              <a:t>Афган</a:t>
            </a:r>
            <a:r>
              <a:rPr lang="uk-UA" dirty="0">
                <a:latin typeface="Arial Black" pitchFamily="34" charset="0"/>
              </a:rPr>
              <a:t> 136, </a:t>
            </a:r>
            <a:r>
              <a:rPr lang="uk-UA" dirty="0" err="1">
                <a:latin typeface="Arial Black" pitchFamily="34" charset="0"/>
              </a:rPr>
              <a:t>ж.м</a:t>
            </a:r>
            <a:r>
              <a:rPr lang="uk-UA" dirty="0">
                <a:latin typeface="Arial Black" pitchFamily="34" charset="0"/>
              </a:rPr>
              <a:t>. в 6 років 850 кг</a:t>
            </a:r>
            <a:endParaRPr lang="ru-RU" dirty="0">
              <a:latin typeface="Arial Black" pitchFamily="34" charset="0"/>
            </a:endParaRPr>
          </a:p>
          <a:p>
            <a:r>
              <a:rPr lang="uk-UA" b="1" dirty="0" err="1">
                <a:latin typeface="Arial Black" pitchFamily="34" charset="0"/>
              </a:rPr>
              <a:t>БММ</a:t>
            </a:r>
            <a:r>
              <a:rPr lang="uk-UA" dirty="0" err="1">
                <a:latin typeface="Arial Black" pitchFamily="34" charset="0"/>
              </a:rPr>
              <a:t>Афоня</a:t>
            </a:r>
            <a:r>
              <a:rPr lang="uk-UA" dirty="0">
                <a:latin typeface="Arial Black" pitchFamily="34" charset="0"/>
              </a:rPr>
              <a:t> 130</a:t>
            </a:r>
            <a:endParaRPr lang="ru-RU" dirty="0">
              <a:latin typeface="Arial Black" pitchFamily="34" charset="0"/>
            </a:endParaRPr>
          </a:p>
          <a:p>
            <a:r>
              <a:rPr lang="uk-UA" b="1" dirty="0">
                <a:latin typeface="Arial Black" pitchFamily="34" charset="0"/>
              </a:rPr>
              <a:t>ББМ</a:t>
            </a:r>
            <a:r>
              <a:rPr lang="uk-UA" dirty="0">
                <a:latin typeface="Arial Black" pitchFamily="34" charset="0"/>
              </a:rPr>
              <a:t> Марс 41</a:t>
            </a:r>
            <a:endParaRPr lang="ru-RU" dirty="0">
              <a:latin typeface="Arial Black" pitchFamily="34" charset="0"/>
            </a:endParaRPr>
          </a:p>
          <a:p>
            <a:r>
              <a:rPr lang="uk-UA" b="1" dirty="0" err="1">
                <a:latin typeface="Arial Black" pitchFamily="34" charset="0"/>
              </a:rPr>
              <a:t>БМБ</a:t>
            </a:r>
            <a:r>
              <a:rPr lang="uk-UA" dirty="0">
                <a:latin typeface="Arial Black" pitchFamily="34" charset="0"/>
              </a:rPr>
              <a:t> Фауст 140</a:t>
            </a:r>
            <a:endParaRPr lang="ru-RU" dirty="0">
              <a:latin typeface="Arial Black" pitchFamily="34" charset="0"/>
            </a:endParaRPr>
          </a:p>
          <a:p>
            <a:r>
              <a:rPr lang="uk-UA" b="1" dirty="0" err="1">
                <a:latin typeface="Arial Black" pitchFamily="34" charset="0"/>
              </a:rPr>
              <a:t>БББ</a:t>
            </a:r>
            <a:r>
              <a:rPr lang="uk-UA" dirty="0" err="1">
                <a:latin typeface="Arial Black" pitchFamily="34" charset="0"/>
              </a:rPr>
              <a:t>Франц</a:t>
            </a:r>
            <a:r>
              <a:rPr lang="uk-UA" dirty="0">
                <a:latin typeface="Arial Black" pitchFamily="34" charset="0"/>
              </a:rPr>
              <a:t> 11525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193" y="609600"/>
            <a:ext cx="977101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>
                <a:solidFill>
                  <a:schemeClr val="tx1"/>
                </a:solidFill>
                <a:latin typeface="Arial Black" pitchFamily="34" charset="0"/>
              </a:rPr>
              <a:t>МІЧЕННЯ ТВАРИН</a:t>
            </a:r>
            <a:br>
              <a:rPr lang="uk-UA" sz="3100" b="1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В зоотехнічній практиці використовують різні способи мічення тварин. </a:t>
            </a:r>
            <a:br>
              <a:rPr lang="uk-UA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Вибір способу залежить від виду тварин, мети і тривалості їх використання, умов утримання та ін. 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Поряд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з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присвоєнням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номера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тварина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отримує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кличку. Клички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повинні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бути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простими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, не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співпадати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з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іменами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людей та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ін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У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деяких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господарствах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практикують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присвоєння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клички молодняку,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що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починається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з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першої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букви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клички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матері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(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поширено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у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свинарстві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 Black" pitchFamily="34" charset="0"/>
              </a:rPr>
              <a:t>конярстві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). </a:t>
            </a:r>
            <a:br>
              <a:rPr lang="ru-RU" sz="27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31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700" dirty="0">
                <a:solidFill>
                  <a:schemeClr val="tx1"/>
                </a:solidFill>
                <a:latin typeface="Arial Black" pitchFamily="34" charset="0"/>
              </a:rPr>
              <a:t>У скотарстві клички телят, що народилися в один рік, інколи починають з однакової букви абетки. Наприклад, клички телят, що народилися у 2021 році, починаються з букви В – Вітер, Веселка, Волошка, Валет і т.д.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609600"/>
            <a:ext cx="8542482" cy="905691"/>
          </a:xfrm>
        </p:spPr>
        <p:txBody>
          <a:bodyPr>
            <a:noAutofit/>
          </a:bodyPr>
          <a:lstStyle/>
          <a:p>
            <a:r>
              <a:rPr lang="uk-UA" sz="2800" b="1" u="sng" dirty="0">
                <a:solidFill>
                  <a:schemeClr val="tx1"/>
                </a:solidFill>
                <a:latin typeface="Arial Black" pitchFamily="34" charset="0"/>
              </a:rPr>
              <a:t>Всі способи мічення тварин можна поділити на:</a:t>
            </a:r>
            <a:br>
              <a:rPr lang="uk-UA" sz="2800" b="1" u="sng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uk-UA" sz="2800" b="1" u="sng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800" b="1" u="sng" dirty="0">
                <a:solidFill>
                  <a:schemeClr val="tx1"/>
                </a:solidFill>
                <a:latin typeface="Arial Black" pitchFamily="34" charset="0"/>
              </a:rPr>
              <a:t>- мічення з тривалим збереженням </a:t>
            </a:r>
            <a:r>
              <a:rPr lang="uk-UA" sz="2800" b="1" dirty="0">
                <a:solidFill>
                  <a:schemeClr val="tx1"/>
                </a:solidFill>
                <a:latin typeface="Arial Black" pitchFamily="34" charset="0"/>
              </a:rPr>
              <a:t>міток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, що використовується при племінному обліку;</a:t>
            </a:r>
            <a:br>
              <a:rPr lang="ru-RU" sz="28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- </a:t>
            </a:r>
            <a:r>
              <a:rPr lang="uk-UA" sz="2800" b="1" u="sng" dirty="0">
                <a:solidFill>
                  <a:schemeClr val="tx1"/>
                </a:solidFill>
                <a:latin typeface="Arial Black" pitchFamily="34" charset="0"/>
              </a:rPr>
              <a:t>мічення на відносно невеликий термін</a:t>
            </a:r>
            <a:r>
              <a:rPr lang="uk-UA" sz="2800" u="sng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Arial Black" pitchFamily="34" charset="0"/>
              </a:rPr>
              <a:t>(тварини на відгодівлі та ін.).</a:t>
            </a:r>
            <a:br>
              <a:rPr lang="uk-UA" sz="28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sz="2400" dirty="0">
                <a:solidFill>
                  <a:schemeClr val="tx1"/>
                </a:solidFill>
                <a:latin typeface="Arial Black" pitchFamily="34" charset="0"/>
              </a:rPr>
              <a:t>Всі мітки повинні бути чіткими, добре читатися на відстані без фіксації тварини, безпечними для людини і тварини та довго зберігатися. 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1446</Words>
  <Application>Microsoft Office PowerPoint</Application>
  <PresentationFormat>Широкий екран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Trebuchet MS</vt:lpstr>
      <vt:lpstr>Wingdings 3</vt:lpstr>
      <vt:lpstr>Грань</vt:lpstr>
      <vt:lpstr>  </vt:lpstr>
      <vt:lpstr>Мета: </vt:lpstr>
      <vt:lpstr>Зміст заняття </vt:lpstr>
      <vt:lpstr>Презентація PowerPoint</vt:lpstr>
      <vt:lpstr>                      Таблиця 1 ПРОБАНД</vt:lpstr>
      <vt:lpstr>Презентація PowerPoint</vt:lpstr>
      <vt:lpstr>Завдання 1. Скласти за прийнятою формою родовід на корову Тиша симентальської породи за такими даними: 4-300-5350-4,00 </vt:lpstr>
      <vt:lpstr>МІЧЕННЯ ТВАРИН В зоотехнічній практиці використовують різні способи мічення тварин.  Вибір способу залежить від виду тварин, мети і тривалості їх використання, умов утримання та ін.  Поряд з присвоєнням номера тварина отримує кличку. Клички повинні бути простими, не співпадати з іменами людей та ін.  У деяких господарствах практикують присвоєння клички молодняку, що починається з першої букви клички матері (поширено у свинарстві і конярстві).   У скотарстві клички телят, що народилися в один рік, інколи починають з однакової букви абетки. Наприклад, клички телят, що народилися у 2021 році, починаються з букви В – Вітер, Веселка, Волошка, Валет і т.д.  </vt:lpstr>
      <vt:lpstr>Всі способи мічення тварин можна поділити на:  - мічення з тривалим збереженням міток, що використовується при племінному обліку; - мічення на відносно невеликий термін (тварини на відгодівлі та ін.).  Всі мітки повинні бути чіткими, добре читатися на відстані без фіксації тварини, безпечними для людини і тварини та довго зберігатися.   </vt:lpstr>
      <vt:lpstr>Мічення вищипами на вухах. З допомогою спеціальних щипців на вухах тварини роблять різні за формою вищипи (круглі та продовгуваті).   Круглі вищипи – на внутрішній поверхні вуха,    продовгуваті – на краю вуха    </vt:lpstr>
      <vt:lpstr>Попередньо вуха промивають і дезінфікують.  Потім, залежно від присвоєного номера, роблять необхідну кількість вищипів.  Місце вищипу обробляють йодом. Кожен вищип відповідає певному цифровому значенню, запропонованому М.Ф.Івановим:   на верхньому краї правого вуха – 1, лівого – 10,  на нижньому краї правого вуха – 3, лівого – 30,  на кінчику правого вуха – 100, лівого – 200, круглий вищип на середині правого вуха 400, лівого – 800, круглий вищип ближче до кінчика правого вуха – 1600, лівого – 3200.  Сума всіх чисел на обох вухах вказує номер тварини. </vt:lpstr>
      <vt:lpstr>Презентація PowerPoint</vt:lpstr>
      <vt:lpstr>Мічення татуюванням. Для татуювання використовують спеціальні щипці, до яких додається набір голкових штампів з цифрами від 0 до 9.  Суть методу полягає у проколюванні штампом внутрішньої поверхні вушної раковини з наступним втирання у шкіру спеціального барвника (голландська сажа, кіптява, чорна туш), а для тварин з темною шкірою – фарбою сурик або індиго.  Сухі барвники попередньо змішують з спиртом до консистенції пасти.  Індивідуальні номери ставлять на праве вухо. Недолік методу – відносна трудність нанесення міток, складність їх читання, зменшення чіткості зображення з часом. </vt:lpstr>
      <vt:lpstr>Випалювання номерів на рогах проводять з допомогою спеціальних розпечених клейм, на кінці яких є цифри від 0 до 9, або приладу ПК-1.   Індивідуальний номер тварини наносять на правий ріг, а на лівому випалюють рік народження. Це легкий, швидкий і дешевий спосіб, мітки добре видно, легко читаються, але його можна використовувати тільки на тваринах з добре розвиненими рогами. </vt:lpstr>
      <vt:lpstr>Мічення холодом.  Принцип цього способу полягає у руйнівній дії низьких температур на клітини, що зумовлюють забарвлення волосяного покриву тварин.   В подальшому на оброблених ділянках шкіри росте біле волосся. Використовують для мічення спеціальне клеймо. У якості охолоджувачів застосовують рідкий азот (-1960С) або твердий двоокис вуглецю (-700С). </vt:lpstr>
      <vt:lpstr>При використанні рідкого азоту клеймо опускають в сосуд Дюара на 2-3 хвилини, а в суміш вуглецю зі спиртом на 5-10 хвилин. З ділянки шкіри великої рогатої худоби і коней вистригають волосся і шкіру змочують спиртом. Охолоджене клеймо у рідкому азоті прикладають до поверхні шкіри телят і лошат 5-6-місячного віку на 40-50 сек., а охолоджене у вуглецевому розчині – на 1-1,5 хвилини і більше. При дотриманні режиму через 2-3 тижні на обробленій ділянці шкіри виростає знебарвлене волосся, що повторює конфігурацію клейма.  Цей спосіб безболісний для тварин, мітка довго зберігається і добре видна на відстані. </vt:lpstr>
      <vt:lpstr>Широко використовуються для мічення тварин також пластмасові бирки, металеві сережки різних конструкцій.  Для закріплення бирок і сережок необхідно зробити спеціальні проколи на вухах. Мічення бирками і сережками використовують у скотарстві та вівчарстві. В наш час у провідних господарствах світу використовують прилади з лазерним пристроєм для мічення тварин. У конярстві мічення тварин називається тавруванням. Тавро наноситься гарячим або холодним способом. Кінні заводи мають свої спеціальні тавра. </vt:lpstr>
      <vt:lpstr>У птахівництві весь селекційний добовий молодняк кільцюють криломітками в праве крило. У водоплавної птиці мічення проводять шляхом розрізування і проколювання перетинок на кінцівках. Перед комплектування батьківського стада птицю кільцюють на ногах.  Завдання 2. Вивчити способи і техніку мічення тварин, вимоги, переваги та недоліки різних способів мічення.  Дані занести у таблицю 3. </vt:lpstr>
      <vt:lpstr>              Таблиця 3  Характеристика способів мічення тварин  </vt:lpstr>
      <vt:lpstr>Завдання 3. Замалювати контур голови з вухами, на яких нанести відповідні позначки вищипів та вказати відповідні цифри до вищипів.  Контрольні питання: 1.Поняття родовід і про банд. 2.Способи мічення сільськогосподарських тварин 3.Переваги та недоліки різних способів мічення 4. Ключ для мічення тварин вищипами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 Baranova</dc:creator>
  <cp:lastModifiedBy>Lenovo</cp:lastModifiedBy>
  <cp:revision>22</cp:revision>
  <cp:lastPrinted>2022-08-26T12:45:22Z</cp:lastPrinted>
  <dcterms:created xsi:type="dcterms:W3CDTF">2021-04-18T18:59:55Z</dcterms:created>
  <dcterms:modified xsi:type="dcterms:W3CDTF">2023-01-18T14:32:07Z</dcterms:modified>
</cp:coreProperties>
</file>