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3" r:id="rId3"/>
    <p:sldId id="319" r:id="rId4"/>
    <p:sldId id="292" r:id="rId5"/>
    <p:sldId id="264" r:id="rId6"/>
    <p:sldId id="265" r:id="rId7"/>
    <p:sldId id="293" r:id="rId8"/>
    <p:sldId id="266" r:id="rId9"/>
    <p:sldId id="294" r:id="rId10"/>
    <p:sldId id="267" r:id="rId11"/>
    <p:sldId id="268" r:id="rId12"/>
    <p:sldId id="295" r:id="rId13"/>
    <p:sldId id="269" r:id="rId14"/>
    <p:sldId id="307" r:id="rId15"/>
    <p:sldId id="308" r:id="rId16"/>
    <p:sldId id="309" r:id="rId17"/>
    <p:sldId id="311" r:id="rId18"/>
    <p:sldId id="312" r:id="rId19"/>
    <p:sldId id="272" r:id="rId20"/>
    <p:sldId id="29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02" r:id="rId30"/>
    <p:sldId id="298" r:id="rId31"/>
    <p:sldId id="282" r:id="rId32"/>
    <p:sldId id="299" r:id="rId33"/>
    <p:sldId id="300" r:id="rId34"/>
    <p:sldId id="283" r:id="rId35"/>
    <p:sldId id="301" r:id="rId36"/>
    <p:sldId id="284" r:id="rId37"/>
    <p:sldId id="303" r:id="rId38"/>
    <p:sldId id="313" r:id="rId39"/>
    <p:sldId id="285" r:id="rId40"/>
    <p:sldId id="304" r:id="rId41"/>
    <p:sldId id="286" r:id="rId42"/>
    <p:sldId id="314" r:id="rId43"/>
    <p:sldId id="287" r:id="rId44"/>
    <p:sldId id="290" r:id="rId45"/>
    <p:sldId id="291" r:id="rId46"/>
    <p:sldId id="315" r:id="rId47"/>
    <p:sldId id="305" r:id="rId48"/>
    <p:sldId id="320" r:id="rId49"/>
    <p:sldId id="321" r:id="rId50"/>
    <p:sldId id="322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5" autoAdjust="0"/>
    <p:restoredTop sz="94660"/>
  </p:normalViewPr>
  <p:slideViewPr>
    <p:cSldViewPr>
      <p:cViewPr varScale="1">
        <p:scale>
          <a:sx n="81" d="100"/>
          <a:sy n="81" d="100"/>
        </p:scale>
        <p:origin x="103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EF53-01BD-4CF4-9E7A-112232A2D979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59AE-FE3C-4E5D-BF01-2B5E692B192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0811-6649-4465-868C-099B785508DD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3D00-D048-4305-A3E2-9A7710D95B8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8628-8C91-4BDB-9113-CB8FA46C9E19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26D4-0559-4863-8C1E-59D4189650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F967-8D05-442E-B654-967AAFE45B2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72FB-10ED-4B06-9811-28AE331546A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9B2-515B-4121-8158-FE07C416B0D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E7D6-59FF-4E69-B730-2C824EFBA2F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325B-C801-4C74-971B-417B93BB2CD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1259-A4DF-4650-A521-5DD4F21E8B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C154-DDAB-48AB-A6F8-9861EFE7848D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3BC6-8A72-406A-8B8A-AA75BFB1B37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6F39-439B-4738-A606-C551FB3F1E2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FCAF-62EC-4F00-83B1-ADA7F4CA6A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973B-D87D-4401-A610-F63653D29C66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532B-0C0C-4EBB-8180-6F0B83EADCA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D7B3-460C-49A7-9547-F571998773C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97C7-86A0-4B8F-96D1-3AADEFAC6C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9360-BF00-4CAB-8B37-F8E6C4F46A0F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6E9F-97B8-4E2C-8F7E-5D6A2B6DF4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FC351-D3E8-4AA5-B872-EC24509CF452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792E2-ACB0-4E47-9CF6-40DDFE04C5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2714620"/>
            <a:ext cx="5890993" cy="3786190"/>
          </a:xfrm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71472" y="794548"/>
            <a:ext cx="769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галузі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конярства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основи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переробки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357166"/>
            <a:ext cx="8286808" cy="609602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Слина у коней виділяється переважно під час прийому корму ( в середньому 40 літрів ).</a:t>
            </a: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Стравохід довгий, шлунок однокамерний, невеликий ( 7 – 15 л ).</a:t>
            </a: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Кишечник у них відносно короткий, його загальна довжина становить 25 – 39 метрів.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Сліпа кишка досягає великих розмірів, тому що в ній розщеплюється клітковина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285720" y="785794"/>
            <a:ext cx="8572560" cy="6072206"/>
          </a:xfrm>
        </p:spPr>
        <p:txBody>
          <a:bodyPr/>
          <a:lstStyle/>
          <a:p>
            <a:pPr marL="0" indent="273050" algn="just" eaLnBrk="1" hangingPunct="1">
              <a:spcBef>
                <a:spcPts val="0"/>
              </a:spcBef>
            </a:pPr>
            <a:r>
              <a:rPr lang="uk-UA" sz="3000" dirty="0">
                <a:latin typeface="Arial" pitchFamily="34" charset="0"/>
                <a:cs typeface="Arial" pitchFamily="34" charset="0"/>
              </a:rPr>
              <a:t>У процесі одомашнення кінь втратив далекозорість, проте на близькій відстані він може бачити найдрібніші предмети, навіть вночі розрізняє їх колір і тінь.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0" indent="273050" algn="just" eaLnBrk="1" hangingPunct="1">
              <a:spcBef>
                <a:spcPts val="0"/>
              </a:spcBef>
            </a:pPr>
            <a:r>
              <a:rPr lang="uk-UA" sz="3000" dirty="0">
                <a:latin typeface="Arial" pitchFamily="34" charset="0"/>
                <a:cs typeface="Arial" pitchFamily="34" charset="0"/>
              </a:rPr>
              <a:t>Значно краще у коней розвинутий нюх та відчуття дотику. Запах води він відчує на </a:t>
            </a:r>
            <a:r>
              <a:rPr lang="uk-UA" sz="3000" b="1" dirty="0">
                <a:latin typeface="Arial" pitchFamily="34" charset="0"/>
                <a:cs typeface="Arial" pitchFamily="34" charset="0"/>
              </a:rPr>
              <a:t>відстані 2 – 3 км.</a:t>
            </a:r>
          </a:p>
          <a:p>
            <a:pPr marL="0" indent="273050" algn="just" eaLnBrk="1" hangingPunct="1">
              <a:spcBef>
                <a:spcPts val="0"/>
              </a:spcBef>
            </a:pPr>
            <a:r>
              <a:rPr lang="ru-RU" sz="3000" dirty="0" err="1">
                <a:latin typeface="Arial" pitchFamily="34" charset="0"/>
                <a:cs typeface="Arial" pitchFamily="34" charset="0"/>
              </a:rPr>
              <a:t>М'ясо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коней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є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незамінним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компонентом при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виготовленні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високосортних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ковбас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73050" algn="just" eaLnBrk="1" hangingPunct="1">
              <a:spcBef>
                <a:spcPts val="0"/>
              </a:spcBef>
            </a:pPr>
            <a:r>
              <a:rPr lang="ru-RU" sz="3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продуктивного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конярства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одержують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молоко,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виробляють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цінний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напій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кумис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73050" algn="just" eaLnBrk="1" hangingPunct="1">
              <a:spcBef>
                <a:spcPts val="0"/>
              </a:spcBef>
            </a:pPr>
            <a:endParaRPr lang="uk-UA" sz="3000" dirty="0">
              <a:latin typeface="Arial" pitchFamily="34" charset="0"/>
              <a:cs typeface="Arial" pitchFamily="34" charset="0"/>
            </a:endParaRPr>
          </a:p>
          <a:p>
            <a:pPr marL="0" indent="273050" algn="just" eaLnBrk="1" hangingPunct="1">
              <a:spcBef>
                <a:spcPts val="0"/>
              </a:spcBef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0" indent="273050" algn="just" eaLnBrk="1" hangingPunct="1">
              <a:spcBef>
                <a:spcPts val="0"/>
              </a:spcBef>
            </a:pPr>
            <a:endParaRPr lang="uk-UA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3600" dirty="0">
                <a:latin typeface="Arial" pitchFamily="34" charset="0"/>
                <a:cs typeface="Arial" pitchFamily="34" charset="0"/>
              </a:rPr>
              <a:t>Найчастіше у коней спостерігають колір: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>
                <a:latin typeface="Arial" pitchFamily="34" charset="0"/>
                <a:cs typeface="Arial" pitchFamily="34" charset="0"/>
              </a:rPr>
              <a:t>гніду (коричневі відтінки), </a:t>
            </a:r>
          </a:p>
          <a:p>
            <a:r>
              <a:rPr lang="uk-UA" sz="3200" dirty="0">
                <a:latin typeface="Arial" pitchFamily="34" charset="0"/>
                <a:cs typeface="Arial" pitchFamily="34" charset="0"/>
              </a:rPr>
              <a:t>руду, </a:t>
            </a:r>
          </a:p>
          <a:p>
            <a:r>
              <a:rPr lang="uk-UA" sz="3200" dirty="0">
                <a:latin typeface="Arial" pitchFamily="34" charset="0"/>
                <a:cs typeface="Arial" pitchFamily="34" charset="0"/>
              </a:rPr>
              <a:t>ворону (чорна), </a:t>
            </a:r>
          </a:p>
          <a:p>
            <a:r>
              <a:rPr lang="uk-UA" sz="3200" dirty="0">
                <a:latin typeface="Arial" pitchFamily="34" charset="0"/>
                <a:cs typeface="Arial" pitchFamily="34" charset="0"/>
              </a:rPr>
              <a:t>сіру, </a:t>
            </a:r>
          </a:p>
          <a:p>
            <a:r>
              <a:rPr lang="uk-UA" sz="3200" dirty="0" err="1">
                <a:latin typeface="Arial" pitchFamily="34" charset="0"/>
                <a:cs typeface="Arial" pitchFamily="34" charset="0"/>
              </a:rPr>
              <a:t>каракову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(чорний тулуб, коричневі підпалини),</a:t>
            </a:r>
          </a:p>
          <a:p>
            <a:r>
              <a:rPr lang="uk-UA" sz="3200" dirty="0">
                <a:latin typeface="Arial" pitchFamily="34" charset="0"/>
                <a:cs typeface="Arial" pitchFamily="34" charset="0"/>
              </a:rPr>
              <a:t> булану (солом’яний).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00034" y="1000107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Кров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жеребних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сироватки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жеребної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(СЖК),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стимулює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корів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вівцематок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додаткових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яйцеклітин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жеребності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крові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виготовляють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15 л СЖК,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якою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обробити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1500-3000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вівцематок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6215082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Алюр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це характер поступального руху  коня.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Спосіб руху коня залежить від знаходження центру маси тіла та його приміщення у результаті зміни положення голови, шиї і кінцівок як органів руху.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800" u="sng" dirty="0">
                <a:latin typeface="Arial" pitchFamily="34" charset="0"/>
                <a:cs typeface="Arial" pitchFamily="34" charset="0"/>
              </a:rPr>
              <a:t>Розрізняють чотири основні </a:t>
            </a:r>
            <a:r>
              <a:rPr lang="uk-UA" sz="2800" u="sng" dirty="0" err="1">
                <a:latin typeface="Arial" pitchFamily="34" charset="0"/>
                <a:cs typeface="Arial" pitchFamily="34" charset="0"/>
              </a:rPr>
              <a:t>алюри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Крок.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Рись. 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Інохідь.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Галоп.</a:t>
            </a:r>
          </a:p>
          <a:p>
            <a:pPr algn="just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	Вони відрізняються між собою швидкістю, наявністю фази безопірного руху, темпом, довжиною та  частотою кроку, а також високим чи низьким ходом.</a:t>
            </a:r>
          </a:p>
          <a:p>
            <a:pPr algn="just">
              <a:spcBef>
                <a:spcPts val="0"/>
              </a:spcBef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pPr algn="just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Крок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чотиритактний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рух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при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щоразу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повітрі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висить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лише одна кінцівка. Рух кроком починається із зусилля задньої кінцівки, після чого піднімається права передня, потім – права задня. Середня швидкість кроку ваговозів 4-5 км/год., а крок у рисистих і верхових коней – 6-7 км/год.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Аленчик\Desktop\d8466436e926c67664c2f2245a76c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8072462" cy="2447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3"/>
            <a:ext cx="8401080" cy="5467368"/>
          </a:xfrm>
        </p:spPr>
        <p:txBody>
          <a:bodyPr/>
          <a:lstStyle/>
          <a:p>
            <a:pPr algn="just"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Рись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– рух двотактний. Кінь одночасно відштовхується від землі і ставить на неї дві кінцівки, розміщені по діагоналі (ліва передня – права задня, права передня – ліва задня)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C:\Users\Аленчик\Desktop\1347616413_horse_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7824128" cy="2476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Інохідь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– різновид рисі, при якій кінь біжить відриваючись від землі по черзі обома правими то обома лівими кінцівками.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Швидкість руху коня тихою риссю – 9-10 км/год., а при іподромних випробуваннях – близько 50 км/год.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C:\Users\Аленчик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00504"/>
            <a:ext cx="6572296" cy="237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39593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Галоп </a:t>
            </a:r>
            <a:r>
              <a:rPr lang="uk-UA" sz="3000" dirty="0">
                <a:latin typeface="Arial" pitchFamily="34" charset="0"/>
                <a:cs typeface="Arial" pitchFamily="34" charset="0"/>
              </a:rPr>
              <a:t>– тритактний рух із фазою вільного зависання у повітрі. Коні галопують переважно з лівої ноги. Швидкість манежного галопу становить 12-15 км/год., польового – 20-25 і швидкого кар'єру – 50-60 км/год.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5" name="Picture 3" descr="C:\Users\Аленчик\Desktop\406431_68_i_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43380"/>
            <a:ext cx="7898776" cy="23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00034" y="1073150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розводять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понад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250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10.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i="1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latin typeface="Arial" pitchFamily="34" charset="0"/>
                <a:cs typeface="Arial" pitchFamily="34" charset="0"/>
              </a:rPr>
              <a:t>значного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latin typeface="Arial" pitchFamily="34" charset="0"/>
                <a:cs typeface="Arial" pitchFamily="34" charset="0"/>
              </a:rPr>
              <a:t>набули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чистокровна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верхові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орловська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російська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рисисті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російська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новоолександрівська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ваговозні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7858180" cy="5000636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1. Значення галузі конярства, її стан і тенденції розвитку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2. Біологічні особливості коней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3. Породи коней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4.Відтворення поголів'я коней і вирощування молодняка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5. Годівля і утримання коней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6. Основи переробки</a:t>
            </a:r>
          </a:p>
          <a:p>
            <a:pPr eaLnBrk="1" hangingPunct="1">
              <a:buFontTx/>
              <a:buNone/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latin typeface="Arial" pitchFamily="34" charset="0"/>
                <a:cs typeface="Arial" pitchFamily="34" charset="0"/>
              </a:rPr>
              <a:t>3. Породи коней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породи ко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476649" cy="2607487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162"/>
            <a:ext cx="3968606" cy="263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5720" y="357166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Arial" pitchFamily="34" charset="0"/>
                <a:cs typeface="Arial" pitchFamily="34" charset="0"/>
              </a:rPr>
              <a:t>Орловська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рисиста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порода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виведена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складним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відтворним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схрещуванням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коней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арабської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датської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голландської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чистокровної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верхової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подальшим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розведенням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помісей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err="1">
                <a:latin typeface="Arial" pitchFamily="34" charset="0"/>
                <a:cs typeface="Arial" pitchFamily="34" charset="0"/>
              </a:rPr>
              <a:t>Середня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жива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маса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– 500-550 кг.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Найпоширеніші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сіра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гніда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ворона,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рідше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— руда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бура.</a:t>
            </a: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6" y="3628684"/>
            <a:ext cx="4429188" cy="294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388" y="260350"/>
            <a:ext cx="86074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Arial" pitchFamily="34" charset="0"/>
                <a:cs typeface="Arial" pitchFamily="34" charset="0"/>
              </a:rPr>
              <a:t>Російська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рисиста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порода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створена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схрещуванням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орловських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американськими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рисистими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жеребцями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розведенням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помісей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». </a:t>
            </a:r>
          </a:p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самостійну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породу затвердили в 1949 р. </a:t>
            </a:r>
          </a:p>
          <a:p>
            <a:pPr algn="just"/>
            <a:r>
              <a:rPr lang="ru-RU" sz="2800" dirty="0"/>
              <a:t>Масть </a:t>
            </a:r>
            <a:r>
              <a:rPr lang="ru-RU" sz="2800" dirty="0" err="1"/>
              <a:t>російських</a:t>
            </a:r>
            <a:r>
              <a:rPr lang="ru-RU" sz="2800" dirty="0"/>
              <a:t> </a:t>
            </a:r>
            <a:r>
              <a:rPr lang="ru-RU" sz="2800" dirty="0" err="1"/>
              <a:t>рисаків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</a:t>
            </a:r>
            <a:r>
              <a:rPr lang="ru-RU" sz="2800" dirty="0" err="1"/>
              <a:t>гніда</a:t>
            </a:r>
            <a:r>
              <a:rPr lang="ru-RU" sz="2800" dirty="0"/>
              <a:t> (42%), </a:t>
            </a:r>
            <a:r>
              <a:rPr lang="ru-RU" sz="2800" dirty="0" err="1"/>
              <a:t>і</a:t>
            </a:r>
            <a:r>
              <a:rPr lang="ru-RU" sz="2800" dirty="0"/>
              <a:t> ворона (24%), </a:t>
            </a:r>
            <a:r>
              <a:rPr lang="ru-RU" sz="2800" dirty="0" err="1"/>
              <a:t>рідше</a:t>
            </a:r>
            <a:r>
              <a:rPr lang="ru-RU" sz="2800" dirty="0"/>
              <a:t> - </a:t>
            </a:r>
            <a:r>
              <a:rPr lang="ru-RU" sz="2800" dirty="0" err="1"/>
              <a:t>сіра</a:t>
            </a:r>
            <a:r>
              <a:rPr lang="ru-RU" sz="2800" dirty="0"/>
              <a:t> (18%) </a:t>
            </a:r>
            <a:r>
              <a:rPr lang="ru-RU" sz="2800" dirty="0" err="1"/>
              <a:t>і</a:t>
            </a:r>
            <a:r>
              <a:rPr lang="ru-RU" sz="2800" dirty="0"/>
              <a:t> руда (8%)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8"/>
            <a:ext cx="3857652" cy="3001450"/>
          </a:xfrm>
          <a:prstGeom prst="rect">
            <a:avLst/>
          </a:prstGeom>
          <a:noFill/>
        </p:spPr>
      </p:pic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28675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20" y="333374"/>
            <a:ext cx="83185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/>
              <a:t>Ахалтекінський</a:t>
            </a:r>
            <a:r>
              <a:rPr lang="ru-RU" sz="2800" b="1" dirty="0"/>
              <a:t>  </a:t>
            </a:r>
            <a:r>
              <a:rPr lang="ru-RU" sz="2800" b="1" dirty="0" err="1"/>
              <a:t>кінь</a:t>
            </a:r>
            <a:r>
              <a:rPr lang="ru-RU" sz="2800" b="1" dirty="0"/>
              <a:t> -</a:t>
            </a:r>
            <a:r>
              <a:rPr lang="ru-RU" sz="2800" dirty="0"/>
              <a:t> </a:t>
            </a:r>
            <a:r>
              <a:rPr lang="ru-RU" sz="2800" dirty="0" err="1"/>
              <a:t>верхова</a:t>
            </a:r>
            <a:r>
              <a:rPr lang="ru-RU" sz="2800" dirty="0"/>
              <a:t> порода коней </a:t>
            </a:r>
            <a:r>
              <a:rPr lang="ru-RU" sz="2800" dirty="0" err="1"/>
              <a:t>східного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Походять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коней, </a:t>
            </a:r>
            <a:r>
              <a:rPr lang="ru-RU" sz="2800" dirty="0" err="1"/>
              <a:t>які</a:t>
            </a:r>
            <a:r>
              <a:rPr lang="ru-RU" sz="2800" dirty="0"/>
              <a:t> належали </a:t>
            </a:r>
            <a:r>
              <a:rPr lang="ru-RU" sz="2800" dirty="0" err="1"/>
              <a:t>кочовим</a:t>
            </a:r>
            <a:r>
              <a:rPr lang="ru-RU" sz="2800" dirty="0"/>
              <a:t> племенам </a:t>
            </a:r>
            <a:r>
              <a:rPr lang="ru-RU" sz="2800" dirty="0" err="1"/>
              <a:t>Середньої</a:t>
            </a:r>
            <a:r>
              <a:rPr lang="ru-RU" sz="2800" dirty="0"/>
              <a:t> </a:t>
            </a:r>
            <a:r>
              <a:rPr lang="ru-RU" sz="2800" dirty="0" err="1"/>
              <a:t>Азії</a:t>
            </a:r>
            <a:r>
              <a:rPr lang="ru-RU" sz="2800" dirty="0"/>
              <a:t>. </a:t>
            </a:r>
          </a:p>
          <a:p>
            <a:r>
              <a:rPr lang="ru-RU" sz="2800" i="1" dirty="0" err="1"/>
              <a:t>Основні</a:t>
            </a:r>
            <a:r>
              <a:rPr lang="ru-RU" sz="2800" i="1" dirty="0"/>
              <a:t> </a:t>
            </a:r>
            <a:r>
              <a:rPr lang="ru-RU" sz="2800" i="1" dirty="0" err="1"/>
              <a:t>масті</a:t>
            </a:r>
            <a:r>
              <a:rPr lang="ru-RU" sz="2800" i="1" dirty="0"/>
              <a:t>: </a:t>
            </a:r>
            <a:r>
              <a:rPr lang="ru-RU" sz="2800" dirty="0" err="1"/>
              <a:t>гніда</a:t>
            </a:r>
            <a:r>
              <a:rPr lang="ru-RU" sz="2800" dirty="0"/>
              <a:t>, </a:t>
            </a:r>
            <a:r>
              <a:rPr lang="ru-RU" sz="2800" dirty="0" err="1"/>
              <a:t>сіра</a:t>
            </a:r>
            <a:r>
              <a:rPr lang="ru-RU" sz="2800" dirty="0"/>
              <a:t>, </a:t>
            </a:r>
            <a:r>
              <a:rPr lang="ru-RU" sz="2800" dirty="0" err="1"/>
              <a:t>булана</a:t>
            </a:r>
            <a:r>
              <a:rPr lang="ru-RU" sz="2800" dirty="0"/>
              <a:t>, ворона </a:t>
            </a:r>
            <a:r>
              <a:rPr lang="ru-RU" sz="2800" dirty="0" err="1"/>
              <a:t>і</a:t>
            </a:r>
            <a:r>
              <a:rPr lang="ru-RU" sz="2800" dirty="0"/>
              <a:t> руда. На </a:t>
            </a:r>
            <a:r>
              <a:rPr lang="ru-RU" sz="2800" dirty="0" err="1"/>
              <a:t>голові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ногах </a:t>
            </a:r>
            <a:r>
              <a:rPr lang="ru-RU" sz="2800" dirty="0" err="1"/>
              <a:t>бувають</a:t>
            </a:r>
            <a:r>
              <a:rPr lang="ru-RU" sz="2800" dirty="0"/>
              <a:t> </a:t>
            </a:r>
            <a:r>
              <a:rPr lang="ru-RU" sz="2800" dirty="0" err="1"/>
              <a:t>відмітини</a:t>
            </a:r>
            <a:r>
              <a:rPr lang="ru-RU" sz="2800" dirty="0"/>
              <a:t>.</a:t>
            </a:r>
          </a:p>
        </p:txBody>
      </p:sp>
      <p:pic>
        <p:nvPicPr>
          <p:cNvPr id="20484" name="Picture 4" descr="Картинки по запросу Ахалтекінський  кі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4214810" cy="3161108"/>
          </a:xfrm>
          <a:prstGeom prst="rect">
            <a:avLst/>
          </a:prstGeom>
          <a:noFill/>
        </p:spPr>
      </p:pic>
      <p:pic>
        <p:nvPicPr>
          <p:cNvPr id="20486" name="Picture 6" descr="Davinia &amp; Pag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403676" cy="259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333374"/>
            <a:ext cx="82089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Арабська</a:t>
            </a:r>
            <a:r>
              <a:rPr lang="ru-RU" sz="2800" b="1" dirty="0"/>
              <a:t> чистокровна порода</a:t>
            </a:r>
            <a:r>
              <a:rPr lang="ru-RU" sz="2800" dirty="0"/>
              <a:t>, </a:t>
            </a:r>
            <a:r>
              <a:rPr lang="ru-RU" sz="2800" dirty="0" err="1"/>
              <a:t>найчистіша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найдавніша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найкрасивіших</a:t>
            </a:r>
            <a:r>
              <a:rPr lang="ru-RU" sz="2800" dirty="0"/>
              <a:t> </a:t>
            </a:r>
            <a:r>
              <a:rPr lang="ru-RU" sz="2800" dirty="0" err="1"/>
              <a:t>порід</a:t>
            </a:r>
            <a:r>
              <a:rPr lang="ru-RU" sz="2800" dirty="0"/>
              <a:t> коней в </a:t>
            </a:r>
            <a:r>
              <a:rPr lang="ru-RU" sz="2800" dirty="0" err="1"/>
              <a:t>усьому</a:t>
            </a:r>
            <a:r>
              <a:rPr lang="ru-RU" sz="2800" dirty="0"/>
              <a:t> </a:t>
            </a:r>
            <a:r>
              <a:rPr lang="ru-RU" sz="2800" dirty="0" err="1"/>
              <a:t>світі</a:t>
            </a:r>
            <a:r>
              <a:rPr lang="ru-RU" sz="2800" dirty="0"/>
              <a:t>.</a:t>
            </a:r>
          </a:p>
          <a:p>
            <a:pPr algn="just"/>
            <a:r>
              <a:rPr lang="ru-RU" sz="2800" b="1" dirty="0" err="1"/>
              <a:t>Використання</a:t>
            </a:r>
            <a:r>
              <a:rPr lang="ru-RU" sz="2800" b="1" dirty="0"/>
              <a:t>:</a:t>
            </a:r>
            <a:r>
              <a:rPr lang="ru-RU" sz="2800" dirty="0"/>
              <a:t> в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своїй</a:t>
            </a:r>
            <a:r>
              <a:rPr lang="ru-RU" sz="2800" dirty="0"/>
              <a:t> </a:t>
            </a:r>
            <a:r>
              <a:rPr lang="ru-RU" sz="2800" dirty="0" err="1"/>
              <a:t>цю</a:t>
            </a:r>
            <a:r>
              <a:rPr lang="ru-RU" sz="2800" dirty="0"/>
              <a:t> породу </a:t>
            </a:r>
            <a:r>
              <a:rPr lang="ru-RU" sz="2800" dirty="0" err="1"/>
              <a:t>використовують</a:t>
            </a:r>
            <a:r>
              <a:rPr lang="ru-RU" sz="2800" dirty="0"/>
              <a:t> у </a:t>
            </a:r>
            <a:r>
              <a:rPr lang="ru-RU" sz="2800" dirty="0" err="1"/>
              <a:t>кінних</a:t>
            </a:r>
            <a:r>
              <a:rPr lang="ru-RU" sz="2800" dirty="0"/>
              <a:t> </a:t>
            </a:r>
            <a:r>
              <a:rPr lang="ru-RU" sz="2800" dirty="0" err="1"/>
              <a:t>пробігах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скачках.  </a:t>
            </a:r>
          </a:p>
          <a:p>
            <a:pPr algn="just"/>
            <a:endParaRPr lang="ru-RU" sz="2800" dirty="0"/>
          </a:p>
        </p:txBody>
      </p:sp>
      <p:pic>
        <p:nvPicPr>
          <p:cNvPr id="2" name="Picture 2" descr="Арабська чистокровна порода коней, їх фото та ві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4060999" cy="3086091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Арабська чистокровна пор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4143404" cy="303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4786345" cy="318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23850" y="333375"/>
            <a:ext cx="828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 b="1" dirty="0" err="1"/>
              <a:t>Англійська</a:t>
            </a:r>
            <a:r>
              <a:rPr lang="ru-RU" sz="3000" b="1" dirty="0"/>
              <a:t> чистокровна порода</a:t>
            </a:r>
            <a:r>
              <a:rPr lang="ru-RU" sz="3000" dirty="0"/>
              <a:t> коней </a:t>
            </a:r>
            <a:r>
              <a:rPr lang="ru-RU" sz="3000" dirty="0" err="1"/>
              <a:t>була</a:t>
            </a:r>
            <a:r>
              <a:rPr lang="ru-RU" sz="3000" dirty="0"/>
              <a:t> </a:t>
            </a:r>
            <a:r>
              <a:rPr lang="ru-RU" sz="3000" dirty="0" err="1"/>
              <a:t>виведена</a:t>
            </a:r>
            <a:r>
              <a:rPr lang="ru-RU" sz="3000" dirty="0"/>
              <a:t> в </a:t>
            </a:r>
            <a:r>
              <a:rPr lang="ru-RU" sz="3000" dirty="0" err="1"/>
              <a:t>Англії</a:t>
            </a:r>
            <a:r>
              <a:rPr lang="ru-RU" sz="3000" dirty="0"/>
              <a:t>. Порода </a:t>
            </a:r>
            <a:r>
              <a:rPr lang="ru-RU" sz="3000" dirty="0" err="1"/>
              <a:t>виведена</a:t>
            </a:r>
            <a:r>
              <a:rPr lang="ru-RU" sz="3000" dirty="0"/>
              <a:t> методом </a:t>
            </a:r>
            <a:r>
              <a:rPr lang="ru-RU" sz="3000" dirty="0" err="1"/>
              <a:t>тривалого</a:t>
            </a:r>
            <a:r>
              <a:rPr lang="ru-RU" sz="3000" dirty="0"/>
              <a:t> складного </a:t>
            </a:r>
            <a:r>
              <a:rPr lang="ru-RU" sz="3000" dirty="0" err="1"/>
              <a:t>відтворного</a:t>
            </a:r>
            <a:r>
              <a:rPr lang="ru-RU" sz="3000" dirty="0"/>
              <a:t> </a:t>
            </a:r>
            <a:r>
              <a:rPr lang="ru-RU" sz="3000" dirty="0" err="1"/>
              <a:t>схрещування</a:t>
            </a:r>
            <a:r>
              <a:rPr lang="ru-RU" sz="3000" dirty="0"/>
              <a:t> коней </a:t>
            </a:r>
            <a:r>
              <a:rPr lang="ru-RU" sz="3000" dirty="0" err="1"/>
              <a:t>східного</a:t>
            </a:r>
            <a:r>
              <a:rPr lang="ru-RU" sz="3000" dirty="0"/>
              <a:t> </a:t>
            </a:r>
            <a:r>
              <a:rPr lang="ru-RU" sz="3000" dirty="0" err="1"/>
              <a:t>походження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</a:t>
            </a:r>
            <a:r>
              <a:rPr lang="ru-RU" sz="3000" dirty="0" err="1"/>
              <a:t>місцевими</a:t>
            </a:r>
            <a:r>
              <a:rPr lang="ru-RU" sz="3000" dirty="0"/>
              <a:t> </a:t>
            </a:r>
            <a:r>
              <a:rPr lang="ru-RU" sz="3000" dirty="0" err="1"/>
              <a:t>кіньми</a:t>
            </a:r>
            <a:r>
              <a:rPr lang="ru-RU" sz="3000" dirty="0"/>
              <a:t> верхового типу.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dirty="0"/>
              <a:t>Масть: 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 err="1"/>
              <a:t>гніда</a:t>
            </a:r>
            <a:r>
              <a:rPr lang="ru-RU" sz="3000" dirty="0"/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/>
              <a:t>руда,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 err="1"/>
              <a:t>каракова</a:t>
            </a:r>
            <a:r>
              <a:rPr lang="ru-RU" sz="3000" dirty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 err="1"/>
              <a:t>сіра</a:t>
            </a:r>
            <a:r>
              <a:rPr lang="ru-RU" sz="3000" dirty="0"/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/>
              <a:t>ворона.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500042"/>
            <a:ext cx="856932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Українська</a:t>
            </a:r>
            <a:r>
              <a:rPr lang="ru-RU" sz="2800" b="1" dirty="0"/>
              <a:t> </a:t>
            </a:r>
            <a:r>
              <a:rPr lang="ru-RU" sz="2800" b="1" dirty="0" err="1"/>
              <a:t>верхова</a:t>
            </a:r>
            <a:r>
              <a:rPr lang="ru-RU" sz="2800" b="1" dirty="0"/>
              <a:t> порода</a:t>
            </a:r>
            <a:r>
              <a:rPr lang="ru-RU" sz="2800" dirty="0"/>
              <a:t> — </a:t>
            </a:r>
            <a:r>
              <a:rPr lang="ru-RU" sz="2800" dirty="0" err="1"/>
              <a:t>відносно</a:t>
            </a:r>
            <a:r>
              <a:rPr lang="ru-RU" sz="2800" dirty="0"/>
              <a:t> нова порода коней, </a:t>
            </a:r>
            <a:r>
              <a:rPr lang="ru-RU" sz="2800" dirty="0" err="1"/>
              <a:t>виведена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Другої</a:t>
            </a:r>
            <a:r>
              <a:rPr lang="ru-RU" sz="2800" dirty="0"/>
              <a:t> </a:t>
            </a:r>
            <a:r>
              <a:rPr lang="ru-RU" sz="2800" dirty="0" err="1"/>
              <a:t>світової</a:t>
            </a:r>
            <a:r>
              <a:rPr lang="ru-RU" sz="2800" dirty="0"/>
              <a:t> </a:t>
            </a:r>
            <a:r>
              <a:rPr lang="ru-RU" sz="2800" dirty="0" err="1"/>
              <a:t>війни</a:t>
            </a:r>
            <a:r>
              <a:rPr lang="ru-RU" sz="2800" dirty="0"/>
              <a:t> для потреб </a:t>
            </a:r>
            <a:r>
              <a:rPr lang="ru-RU" sz="2800" dirty="0" err="1"/>
              <a:t>кінного</a:t>
            </a:r>
            <a:r>
              <a:rPr lang="ru-RU" sz="2800" dirty="0"/>
              <a:t> спорту. </a:t>
            </a:r>
          </a:p>
          <a:p>
            <a:pPr algn="just"/>
            <a:r>
              <a:rPr lang="ru-RU" sz="2800" dirty="0"/>
              <a:t>Порода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затверджена</a:t>
            </a:r>
            <a:r>
              <a:rPr lang="ru-RU" sz="2800" dirty="0"/>
              <a:t> у 1990 </a:t>
            </a:r>
            <a:r>
              <a:rPr lang="ru-RU" sz="2800" dirty="0" err="1"/>
              <a:t>році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 err="1"/>
              <a:t>Ця</a:t>
            </a:r>
            <a:r>
              <a:rPr lang="ru-RU" sz="2800" dirty="0"/>
              <a:t> порода </a:t>
            </a:r>
            <a:r>
              <a:rPr lang="ru-RU" sz="2800" dirty="0" err="1"/>
              <a:t>відрізняється</a:t>
            </a:r>
            <a:r>
              <a:rPr lang="ru-RU" sz="2800" dirty="0"/>
              <a:t> </a:t>
            </a:r>
            <a:r>
              <a:rPr lang="ru-RU" sz="2800" dirty="0" err="1"/>
              <a:t>тим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вона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якісною</a:t>
            </a:r>
            <a:r>
              <a:rPr lang="ru-RU" sz="2800" dirty="0"/>
              <a:t>, легко </a:t>
            </a:r>
            <a:r>
              <a:rPr lang="ru-RU" sz="2800" dirty="0" err="1"/>
              <a:t>тренованою</a:t>
            </a:r>
            <a:r>
              <a:rPr lang="ru-RU" sz="2800" dirty="0"/>
              <a:t> та </a:t>
            </a:r>
            <a:r>
              <a:rPr lang="ru-RU" sz="2800" dirty="0" err="1"/>
              <a:t>слухняною</a:t>
            </a:r>
            <a:r>
              <a:rPr lang="ru-RU" sz="2800" dirty="0"/>
              <a:t>, </a:t>
            </a:r>
            <a:r>
              <a:rPr lang="ru-RU" sz="2800" dirty="0" err="1"/>
              <a:t>придатна</a:t>
            </a:r>
            <a:r>
              <a:rPr lang="ru-RU" sz="2800" dirty="0"/>
              <a:t> для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кінного</a:t>
            </a:r>
            <a:r>
              <a:rPr lang="ru-RU" sz="2800" dirty="0"/>
              <a:t> спорту.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i="1" dirty="0" err="1"/>
              <a:t>Основні</a:t>
            </a:r>
            <a:r>
              <a:rPr lang="ru-RU" sz="2800" b="1" i="1" dirty="0"/>
              <a:t> </a:t>
            </a:r>
            <a:r>
              <a:rPr lang="ru-RU" sz="2800" b="1" i="1" dirty="0" err="1"/>
              <a:t>масті</a:t>
            </a:r>
            <a:r>
              <a:rPr lang="ru-RU" sz="2800" b="1" i="1" dirty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/>
              <a:t> ворона,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err="1"/>
              <a:t>каракова</a:t>
            </a:r>
            <a:r>
              <a:rPr lang="ru-RU" sz="2800" dirty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err="1"/>
              <a:t>гніда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  <p:pic>
        <p:nvPicPr>
          <p:cNvPr id="17410" name="Picture 2" descr="Картинки по запросу українська верхова порода кон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26035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Новоолександрівський</a:t>
            </a:r>
            <a:r>
              <a:rPr lang="ru-RU" sz="2800" b="1" dirty="0"/>
              <a:t> </a:t>
            </a:r>
            <a:r>
              <a:rPr lang="ru-RU" sz="2800" b="1" dirty="0" err="1"/>
              <a:t>ваговоз</a:t>
            </a:r>
            <a:r>
              <a:rPr lang="ru-RU" sz="2800" dirty="0"/>
              <a:t> </a:t>
            </a:r>
            <a:r>
              <a:rPr lang="ru-RU" sz="2800" dirty="0" err="1"/>
              <a:t>виведений</a:t>
            </a:r>
            <a:r>
              <a:rPr lang="ru-RU" sz="2800" dirty="0"/>
              <a:t> </a:t>
            </a:r>
            <a:r>
              <a:rPr lang="ru-RU" sz="2800" dirty="0" err="1"/>
              <a:t>схрещуванням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кобил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жеребцями</a:t>
            </a:r>
            <a:r>
              <a:rPr lang="ru-RU" sz="2800" dirty="0"/>
              <a:t> </a:t>
            </a:r>
            <a:r>
              <a:rPr lang="ru-RU" sz="2800" dirty="0" err="1"/>
              <a:t>арденської</a:t>
            </a:r>
            <a:r>
              <a:rPr lang="ru-RU" sz="2800" dirty="0"/>
              <a:t> породи.</a:t>
            </a:r>
          </a:p>
          <a:p>
            <a:pPr algn="just"/>
            <a:r>
              <a:rPr lang="ru-RU" sz="2800" dirty="0"/>
              <a:t>На </a:t>
            </a:r>
            <a:r>
              <a:rPr lang="ru-RU" sz="2800" dirty="0" err="1"/>
              <a:t>сьогодні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ваговозне</a:t>
            </a:r>
            <a:r>
              <a:rPr lang="ru-RU" sz="2800" dirty="0"/>
              <a:t> </a:t>
            </a:r>
            <a:r>
              <a:rPr lang="ru-RU" sz="2800" dirty="0" err="1"/>
              <a:t>конярство</a:t>
            </a:r>
            <a:r>
              <a:rPr lang="ru-RU" sz="2800" dirty="0"/>
              <a:t> </a:t>
            </a:r>
            <a:r>
              <a:rPr lang="ru-RU" sz="2800" dirty="0" err="1"/>
              <a:t>в</a:t>
            </a:r>
            <a:r>
              <a:rPr lang="ru-RU" sz="2800" dirty="0"/>
              <a:t> основному </a:t>
            </a:r>
            <a:r>
              <a:rPr lang="ru-RU" sz="2800" dirty="0" err="1"/>
              <a:t>складається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Новоолександрівської</a:t>
            </a:r>
            <a:r>
              <a:rPr lang="ru-RU" sz="2800" dirty="0"/>
              <a:t> </a:t>
            </a:r>
            <a:r>
              <a:rPr lang="ru-RU" sz="2800" dirty="0" err="1"/>
              <a:t>ваговозної</a:t>
            </a:r>
            <a:r>
              <a:rPr lang="ru-RU" sz="2800" dirty="0"/>
              <a:t> породи.</a:t>
            </a:r>
          </a:p>
        </p:txBody>
      </p:sp>
      <p:pic>
        <p:nvPicPr>
          <p:cNvPr id="16386" name="Picture 2" descr="Картинки по запросу новоолександрівський вагово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515775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3143248"/>
            <a:ext cx="5073979" cy="3412609"/>
          </a:xfr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00034" y="333375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Гуцульські</a:t>
            </a:r>
            <a:r>
              <a:rPr lang="ru-RU" sz="2800" b="1" dirty="0"/>
              <a:t> </a:t>
            </a:r>
            <a:r>
              <a:rPr lang="ru-RU" sz="2800" b="1" dirty="0" err="1"/>
              <a:t>коні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найстаршою</a:t>
            </a:r>
            <a:r>
              <a:rPr lang="ru-RU" sz="2800" dirty="0"/>
              <a:t> </a:t>
            </a:r>
            <a:r>
              <a:rPr lang="ru-RU" sz="2800" dirty="0" err="1"/>
              <a:t>українською</a:t>
            </a:r>
            <a:r>
              <a:rPr lang="ru-RU" sz="2800" dirty="0"/>
              <a:t> породою, </a:t>
            </a: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походить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гірських</a:t>
            </a:r>
            <a:r>
              <a:rPr lang="ru-RU" sz="2800" dirty="0"/>
              <a:t> </a:t>
            </a:r>
            <a:r>
              <a:rPr lang="ru-RU" sz="2800" dirty="0" err="1"/>
              <a:t>жителів</a:t>
            </a:r>
            <a:r>
              <a:rPr lang="ru-RU" sz="2800" dirty="0"/>
              <a:t> </a:t>
            </a:r>
            <a:r>
              <a:rPr lang="ru-RU" sz="2800" dirty="0" err="1"/>
              <a:t>гуцулів</a:t>
            </a:r>
            <a:endParaRPr lang="ru-RU" sz="2800" dirty="0"/>
          </a:p>
          <a:p>
            <a:pPr algn="just"/>
            <a:r>
              <a:rPr lang="ru-RU" sz="2800" dirty="0"/>
              <a:t>У </a:t>
            </a:r>
            <a:r>
              <a:rPr lang="ru-RU" sz="2800" dirty="0" err="1"/>
              <a:t>країнах</a:t>
            </a:r>
            <a:r>
              <a:rPr lang="ru-RU" sz="2800" dirty="0"/>
              <a:t> </a:t>
            </a:r>
            <a:r>
              <a:rPr lang="ru-RU" sz="2800" dirty="0" err="1"/>
              <a:t>Східної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 </a:t>
            </a:r>
            <a:r>
              <a:rPr lang="ru-RU" sz="2800" dirty="0" err="1"/>
              <a:t>Гуцульську</a:t>
            </a:r>
            <a:r>
              <a:rPr lang="ru-RU" sz="2800" dirty="0"/>
              <a:t> породу </a:t>
            </a:r>
            <a:r>
              <a:rPr lang="ru-RU" sz="2800" dirty="0" err="1"/>
              <a:t>використовують</a:t>
            </a:r>
            <a:r>
              <a:rPr lang="ru-RU" sz="2800" baseline="30000" dirty="0"/>
              <a:t> </a:t>
            </a:r>
            <a:r>
              <a:rPr lang="ru-RU" sz="2800" dirty="0"/>
              <a:t>для </a:t>
            </a:r>
            <a:r>
              <a:rPr lang="ru-RU" sz="2800" dirty="0" err="1"/>
              <a:t>кінного</a:t>
            </a:r>
            <a:r>
              <a:rPr lang="ru-RU" sz="2800" dirty="0"/>
              <a:t> спорту, </a:t>
            </a:r>
            <a:r>
              <a:rPr lang="ru-RU" sz="2800" dirty="0" err="1"/>
              <a:t>сільськогота</a:t>
            </a:r>
            <a:r>
              <a:rPr lang="ru-RU" sz="2800" dirty="0"/>
              <a:t> </a:t>
            </a:r>
            <a:r>
              <a:rPr lang="ru-RU" sz="2800" dirty="0" err="1"/>
              <a:t>масового</a:t>
            </a:r>
            <a:r>
              <a:rPr lang="ru-RU" sz="2800" dirty="0"/>
              <a:t> туризму.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164307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atin typeface="Arial" pitchFamily="34" charset="0"/>
                <a:cs typeface="Arial" pitchFamily="34" charset="0"/>
              </a:rPr>
              <a:t>4. Відтворення поголів'я коней і вирощування молодняка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uk-UA" alt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РЕКОМЕНДОВАНА  ЛІТЕРАТУРА</a:t>
            </a:r>
            <a:br>
              <a:rPr lang="uk-UA" alt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uk-UA" alt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Основна:</a:t>
            </a:r>
            <a:br>
              <a:rPr lang="uk-UA" alt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0405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altLang="uk-UA" sz="2400" dirty="0">
                <a:latin typeface="+mj-lt"/>
                <a:cs typeface="Times New Roman" pitchFamily="18" charset="0"/>
              </a:rPr>
              <a:t>1. Технологія виробництва   продукції   тваринництва  Підручник   /   [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Бусенко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 О.Т.,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Скоцик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 В.Є.,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Маценко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 М.І. та ін., за ред. О.Т.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Бусенка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. — К. : «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Агроосвіта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», 2013. — 492 с.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altLang="uk-UA" sz="2400" dirty="0">
                <a:latin typeface="+mj-lt"/>
                <a:cs typeface="Times New Roman" pitchFamily="18" charset="0"/>
              </a:rPr>
              <a:t>2. Основи перспективних технологій виробництва продукції тваринництва/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Г.М.Калетнік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,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М.Ф.Кулик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,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В.Ф.Петриченко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, В.Д.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Хорішок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. – Вінниця: </a:t>
            </a:r>
            <a:r>
              <a:rPr lang="uk-UA" altLang="uk-UA" sz="2400" dirty="0" err="1">
                <a:latin typeface="+mj-lt"/>
                <a:cs typeface="Times New Roman" pitchFamily="18" charset="0"/>
              </a:rPr>
              <a:t>Енозіс</a:t>
            </a:r>
            <a:r>
              <a:rPr lang="uk-UA" altLang="uk-UA" sz="2400" dirty="0">
                <a:latin typeface="+mj-lt"/>
                <a:cs typeface="Times New Roman" pitchFamily="18" charset="0"/>
              </a:rPr>
              <a:t>, 2007. – 584 с.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altLang="uk-UA" sz="2400" b="1" dirty="0">
                <a:latin typeface="+mj-lt"/>
                <a:cs typeface="Times New Roman" pitchFamily="18" charset="0"/>
              </a:rPr>
              <a:t>Додаткова: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+mj-lt"/>
              </a:rPr>
              <a:t>3. Правила </a:t>
            </a:r>
            <a:r>
              <a:rPr lang="ru-RU" sz="2400" dirty="0" err="1">
                <a:latin typeface="+mj-lt"/>
              </a:rPr>
              <a:t>випробування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племінних</a:t>
            </a:r>
            <a:r>
              <a:rPr lang="ru-RU" sz="2400" dirty="0">
                <a:latin typeface="+mj-lt"/>
              </a:rPr>
              <a:t> коней </a:t>
            </a:r>
            <a:r>
              <a:rPr lang="ru-RU" sz="2400" dirty="0" err="1">
                <a:latin typeface="+mj-lt"/>
              </a:rPr>
              <a:t>рисистих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err="1">
                <a:latin typeface="+mj-lt"/>
              </a:rPr>
              <a:t>верхових</a:t>
            </a:r>
            <a:r>
              <a:rPr lang="ru-RU" sz="2400" dirty="0">
                <a:latin typeface="+mj-lt"/>
              </a:rPr>
              <a:t> і </a:t>
            </a:r>
            <a:r>
              <a:rPr lang="ru-RU" sz="2400" dirty="0" err="1">
                <a:latin typeface="+mj-lt"/>
              </a:rPr>
              <a:t>ваговозних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порід</a:t>
            </a:r>
            <a:r>
              <a:rPr lang="ru-RU" sz="2400" dirty="0">
                <a:latin typeface="+mj-lt"/>
              </a:rPr>
              <a:t> на </a:t>
            </a:r>
            <a:r>
              <a:rPr lang="ru-RU" sz="2400" dirty="0" err="1">
                <a:latin typeface="+mj-lt"/>
              </a:rPr>
              <a:t>іподромах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України</a:t>
            </a:r>
            <a:r>
              <a:rPr lang="ru-RU" sz="2400" dirty="0">
                <a:latin typeface="+mj-lt"/>
              </a:rPr>
              <a:t> /І.П. Горошко, О.А. </a:t>
            </a:r>
            <a:r>
              <a:rPr lang="ru-RU" sz="2400" dirty="0" err="1">
                <a:latin typeface="+mj-lt"/>
              </a:rPr>
              <a:t>Калантар</a:t>
            </a:r>
            <a:r>
              <a:rPr lang="ru-RU" sz="2400" dirty="0">
                <a:latin typeface="+mj-lt"/>
              </a:rPr>
              <a:t> та </a:t>
            </a:r>
            <a:r>
              <a:rPr lang="ru-RU" sz="2400" dirty="0" err="1">
                <a:latin typeface="+mj-lt"/>
              </a:rPr>
              <a:t>ін</a:t>
            </a:r>
            <a:r>
              <a:rPr lang="ru-RU" sz="2400" dirty="0">
                <a:latin typeface="+mj-lt"/>
              </a:rPr>
              <a:t>., 2-е вид. </a:t>
            </a:r>
            <a:r>
              <a:rPr lang="ru-RU" sz="2400" dirty="0" err="1">
                <a:latin typeface="+mj-lt"/>
              </a:rPr>
              <a:t>доповн</a:t>
            </a:r>
            <a:r>
              <a:rPr lang="ru-RU" sz="2400" dirty="0">
                <a:latin typeface="+mj-lt"/>
              </a:rPr>
              <a:t>. і </a:t>
            </a:r>
            <a:r>
              <a:rPr lang="ru-RU" sz="2400" dirty="0" err="1">
                <a:latin typeface="+mj-lt"/>
              </a:rPr>
              <a:t>доопрац</a:t>
            </a:r>
            <a:r>
              <a:rPr lang="ru-RU" sz="2400" dirty="0">
                <a:latin typeface="+mj-lt"/>
              </a:rPr>
              <a:t>. – К., 2002. – 64 с.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+mj-lt"/>
              </a:rPr>
              <a:t>4. Петрушко М.П. , Луценко М.В. </a:t>
            </a:r>
            <a:r>
              <a:rPr lang="ru-RU" sz="2400" dirty="0" err="1">
                <a:latin typeface="+mj-lt"/>
              </a:rPr>
              <a:t>Конярство</a:t>
            </a:r>
            <a:r>
              <a:rPr lang="ru-RU" sz="2400" dirty="0">
                <a:latin typeface="+mj-lt"/>
              </a:rPr>
              <a:t> // </a:t>
            </a:r>
            <a:r>
              <a:rPr lang="ru-RU" sz="2400" dirty="0" err="1">
                <a:latin typeface="+mj-lt"/>
              </a:rPr>
              <a:t>Енциклопедія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Сучасної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України</a:t>
            </a:r>
            <a:r>
              <a:rPr lang="ru-RU" sz="2400" dirty="0">
                <a:latin typeface="+mj-lt"/>
              </a:rPr>
              <a:t>: </a:t>
            </a:r>
            <a:r>
              <a:rPr lang="ru-RU" sz="2400" dirty="0" err="1">
                <a:latin typeface="+mj-lt"/>
              </a:rPr>
              <a:t>електронна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версія</a:t>
            </a:r>
            <a:r>
              <a:rPr lang="ru-RU" sz="2400" dirty="0">
                <a:latin typeface="+mj-lt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+mj-lt"/>
              </a:rPr>
              <a:t>[</a:t>
            </a:r>
            <a:r>
              <a:rPr lang="en-US" sz="2400" dirty="0">
                <a:latin typeface="+mj-lt"/>
              </a:rPr>
              <a:t>URL:https://esu.com.ua/search_articles.php?id=1458</a:t>
            </a:r>
            <a:r>
              <a:rPr lang="ru-RU" sz="2400" dirty="0">
                <a:latin typeface="+mj-lt"/>
              </a:rPr>
              <a:t>].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br>
              <a:rPr lang="en-US" sz="2200" dirty="0"/>
            </a:br>
            <a:br>
              <a:rPr lang="en-US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26700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uk-UA" sz="3200" dirty="0">
                <a:latin typeface="Arial" pitchFamily="34" charset="0"/>
                <a:cs typeface="Arial" pitchFamily="34" charset="0"/>
              </a:rPr>
              <a:t>Біологічні особливості: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7972452" cy="4824426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У коней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статева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зрілість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настає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1-2 роки.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Загальний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триває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до 3-5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Охота у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триває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 2 - 12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діб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конярстві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двійневі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жеребності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становлять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менше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1,5 %.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жеребіння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кобила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приходить в охоту на 6-16-й день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57158" y="908050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Жеребність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триває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11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місяців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(335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днів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коливаннями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310 до 360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днів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Тривалість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більшою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мірою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умов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годівлі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утримання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породних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особливостей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скороспілості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несприятливих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умов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годівлі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холодну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пору року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жеребність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подовжується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Жеребчиків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виношують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на 1 — 2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дні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довше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кобилок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285884"/>
          </a:xfrm>
        </p:spPr>
        <p:txBody>
          <a:bodyPr/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конярстві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парування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:.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2500306"/>
            <a:ext cx="6572296" cy="3824294"/>
          </a:xfrm>
        </p:spPr>
        <p:txBody>
          <a:bodyPr/>
          <a:lstStyle/>
          <a:p>
            <a:r>
              <a:rPr lang="ru-RU" sz="4000" dirty="0" err="1">
                <a:latin typeface="Arial" pitchFamily="34" charset="0"/>
                <a:cs typeface="Arial" pitchFamily="34" charset="0"/>
              </a:rPr>
              <a:t>Ручне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r>
              <a:rPr lang="ru-RU" sz="4000" dirty="0" err="1">
                <a:latin typeface="Arial" pitchFamily="34" charset="0"/>
                <a:cs typeface="Arial" pitchFamily="34" charset="0"/>
              </a:rPr>
              <a:t>Варкове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r>
              <a:rPr lang="ru-RU" sz="4000" dirty="0" err="1">
                <a:latin typeface="Arial" pitchFamily="34" charset="0"/>
                <a:cs typeface="Arial" pitchFamily="34" charset="0"/>
              </a:rPr>
              <a:t>Косячне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42910" y="642919"/>
            <a:ext cx="78581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i="1" dirty="0" err="1">
                <a:latin typeface="Arial" pitchFamily="34" charset="0"/>
                <a:cs typeface="Arial" pitchFamily="34" charset="0"/>
              </a:rPr>
              <a:t>Ручне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latin typeface="Arial" pitchFamily="34" charset="0"/>
                <a:cs typeface="Arial" pitchFamily="34" charset="0"/>
              </a:rPr>
              <a:t>парування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спеціальних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манежах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пристосованих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приміщеннях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i="1" dirty="0" err="1">
                <a:latin typeface="Arial" pitchFamily="34" charset="0"/>
                <a:cs typeface="Arial" pitchFamily="34" charset="0"/>
              </a:rPr>
              <a:t>Варкове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latin typeface="Arial" pitchFamily="34" charset="0"/>
                <a:cs typeface="Arial" pitchFamily="34" charset="0"/>
              </a:rPr>
              <a:t>парування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основному 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господарствах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зони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табунного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конярства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i="1" dirty="0" err="1">
                <a:latin typeface="Arial" pitchFamily="34" charset="0"/>
                <a:cs typeface="Arial" pitchFamily="34" charset="0"/>
              </a:rPr>
              <a:t>Косячне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latin typeface="Arial" pitchFamily="34" charset="0"/>
                <a:cs typeface="Arial" pitchFamily="34" charset="0"/>
              </a:rPr>
              <a:t>парування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поширене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 табунному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конярстві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err="1">
                <a:latin typeface="Arial" pitchFamily="34" charset="0"/>
                <a:cs typeface="Arial" pitchFamily="34" charset="0"/>
              </a:rPr>
              <a:t>Штучне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>
                <a:latin typeface="Arial" pitchFamily="34" charset="0"/>
                <a:cs typeface="Arial" pitchFamily="34" charset="0"/>
              </a:rPr>
              <a:t>осіменіння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	Цей метод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розмноження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поліпшення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сільськогосподарських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розроблений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вперше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застосований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конярстві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вченим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І.І.Івановим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85720" y="928670"/>
            <a:ext cx="842968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err="1"/>
              <a:t>Першою</a:t>
            </a:r>
            <a:r>
              <a:rPr lang="ru-RU" sz="2800" dirty="0"/>
              <a:t> </a:t>
            </a:r>
            <a:r>
              <a:rPr lang="ru-RU" sz="2800" dirty="0" err="1"/>
              <a:t>ознакою</a:t>
            </a:r>
            <a:r>
              <a:rPr lang="ru-RU" sz="2800" dirty="0"/>
              <a:t> </a:t>
            </a:r>
            <a:r>
              <a:rPr lang="ru-RU" sz="2800" dirty="0" err="1"/>
              <a:t>жеребності</a:t>
            </a:r>
            <a:r>
              <a:rPr lang="ru-RU" sz="2800" dirty="0"/>
              <a:t> є: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err="1"/>
              <a:t>припинення</a:t>
            </a:r>
            <a:r>
              <a:rPr lang="ru-RU" sz="2800" dirty="0"/>
              <a:t> </a:t>
            </a:r>
            <a:r>
              <a:rPr lang="ru-RU" sz="2800" dirty="0" err="1"/>
              <a:t>тічки</a:t>
            </a:r>
            <a:r>
              <a:rPr lang="ru-RU" sz="2800" dirty="0"/>
              <a:t> (</a:t>
            </a:r>
            <a:r>
              <a:rPr lang="ru-RU" sz="2800" dirty="0" err="1"/>
              <a:t>охоти</a:t>
            </a:r>
            <a:r>
              <a:rPr lang="ru-RU" sz="2800" dirty="0"/>
              <a:t>)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намагання</a:t>
            </a:r>
            <a:r>
              <a:rPr lang="ru-RU" sz="2800" dirty="0"/>
              <a:t> </a:t>
            </a:r>
            <a:r>
              <a:rPr lang="ru-RU" sz="2800" dirty="0" err="1"/>
              <a:t>кобили</a:t>
            </a:r>
            <a:r>
              <a:rPr lang="ru-RU" sz="2800" dirty="0"/>
              <a:t> “</a:t>
            </a:r>
            <a:r>
              <a:rPr lang="ru-RU" sz="2800" dirty="0" err="1"/>
              <a:t>відбити</a:t>
            </a:r>
            <a:r>
              <a:rPr lang="ru-RU" sz="2800" dirty="0"/>
              <a:t>” </a:t>
            </a:r>
            <a:r>
              <a:rPr lang="ru-RU" sz="2800" dirty="0" err="1"/>
              <a:t>жеребця</a:t>
            </a:r>
            <a:r>
              <a:rPr lang="ru-RU" sz="2800" dirty="0"/>
              <a:t> – не </a:t>
            </a:r>
            <a:r>
              <a:rPr lang="ru-RU" sz="2800" dirty="0" err="1"/>
              <a:t>допустити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до себе.</a:t>
            </a:r>
          </a:p>
          <a:p>
            <a:endParaRPr lang="ru-RU" sz="2800" dirty="0"/>
          </a:p>
          <a:p>
            <a:r>
              <a:rPr lang="ru-RU" sz="2800" u="sng" dirty="0"/>
              <a:t>На 20-40-й день </a:t>
            </a:r>
            <a:r>
              <a:rPr lang="ru-RU" sz="2800" u="sng" dirty="0" err="1"/>
              <a:t>жеребні</a:t>
            </a:r>
            <a:r>
              <a:rPr lang="ru-RU" sz="2800" u="sng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err="1"/>
              <a:t>кобили</a:t>
            </a:r>
            <a:r>
              <a:rPr lang="ru-RU" sz="2800" dirty="0"/>
              <a:t> </a:t>
            </a:r>
            <a:r>
              <a:rPr lang="ru-RU" sz="2800" dirty="0" err="1"/>
              <a:t>стають</a:t>
            </a:r>
            <a:r>
              <a:rPr lang="ru-RU" sz="2800" dirty="0"/>
              <a:t> </a:t>
            </a:r>
            <a:r>
              <a:rPr lang="ru-RU" sz="2800" dirty="0" err="1"/>
              <a:t>спокійнішими</a:t>
            </a:r>
            <a:r>
              <a:rPr lang="ru-RU" sz="2800" dirty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підвищений</a:t>
            </a:r>
            <a:r>
              <a:rPr lang="ru-RU" sz="2800" dirty="0"/>
              <a:t> </a:t>
            </a:r>
            <a:r>
              <a:rPr lang="ru-RU" sz="2800" dirty="0" err="1"/>
              <a:t>апетит</a:t>
            </a:r>
            <a:endParaRPr lang="ru-RU" sz="2800" dirty="0"/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err="1"/>
              <a:t>краще</a:t>
            </a:r>
            <a:r>
              <a:rPr lang="ru-RU" sz="2800" dirty="0"/>
              <a:t> </a:t>
            </a:r>
            <a:r>
              <a:rPr lang="ru-RU" sz="2800" dirty="0" err="1"/>
              <a:t>засвоюють</a:t>
            </a:r>
            <a:r>
              <a:rPr lang="ru-RU" sz="2800" dirty="0"/>
              <a:t> корми (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у них     </a:t>
            </a:r>
            <a:r>
              <a:rPr lang="ru-RU" sz="2800" dirty="0" err="1"/>
              <a:t>поліпшується</a:t>
            </a:r>
            <a:r>
              <a:rPr lang="ru-RU" sz="2800" dirty="0"/>
              <a:t> </a:t>
            </a:r>
            <a:r>
              <a:rPr lang="ru-RU" sz="2800" dirty="0" err="1"/>
              <a:t>вгодованість</a:t>
            </a:r>
            <a:r>
              <a:rPr lang="ru-RU" sz="2800" dirty="0"/>
              <a:t>).</a:t>
            </a:r>
          </a:p>
          <a:p>
            <a:endParaRPr lang="ru-RU" sz="2800" dirty="0"/>
          </a:p>
          <a:p>
            <a:pPr algn="ctr"/>
            <a:r>
              <a:rPr lang="ru-RU" sz="2800" i="1" dirty="0"/>
              <a:t>З 6-7 </a:t>
            </a:r>
            <a:r>
              <a:rPr lang="ru-RU" sz="2800" i="1" dirty="0" err="1"/>
              <a:t>міс</a:t>
            </a:r>
            <a:r>
              <a:rPr lang="ru-RU" sz="2800" i="1" dirty="0"/>
              <a:t>. </a:t>
            </a:r>
            <a:r>
              <a:rPr lang="ru-RU" sz="2800" i="1" dirty="0" err="1"/>
              <a:t>і</a:t>
            </a:r>
            <a:r>
              <a:rPr lang="ru-RU" sz="2800" i="1" dirty="0"/>
              <a:t> </a:t>
            </a:r>
            <a:r>
              <a:rPr lang="ru-RU" sz="2800" i="1" dirty="0" err="1"/>
              <a:t>пізніше</a:t>
            </a:r>
            <a:r>
              <a:rPr lang="ru-RU" sz="2800" i="1" dirty="0"/>
              <a:t> </a:t>
            </a:r>
            <a:r>
              <a:rPr lang="ru-RU" sz="2800" i="1" dirty="0" err="1"/>
              <a:t>жеребність</a:t>
            </a:r>
            <a:r>
              <a:rPr lang="ru-RU" sz="2800" i="1" dirty="0"/>
              <a:t> </a:t>
            </a:r>
            <a:r>
              <a:rPr lang="ru-RU" sz="2800" i="1" dirty="0" err="1"/>
              <a:t>можна</a:t>
            </a:r>
            <a:r>
              <a:rPr lang="ru-RU" sz="2800" i="1" dirty="0"/>
              <a:t> </a:t>
            </a:r>
            <a:r>
              <a:rPr lang="ru-RU" sz="2800" i="1" dirty="0" err="1"/>
              <a:t>встановити</a:t>
            </a:r>
            <a:r>
              <a:rPr lang="ru-RU" sz="2800" i="1" dirty="0"/>
              <a:t> за </a:t>
            </a:r>
            <a:r>
              <a:rPr lang="ru-RU" sz="2800" i="1" dirty="0" err="1"/>
              <a:t>рухами</a:t>
            </a:r>
            <a:r>
              <a:rPr lang="ru-RU" sz="2800" i="1" dirty="0"/>
              <a:t> плода (</a:t>
            </a:r>
            <a:r>
              <a:rPr lang="ru-RU" sz="2800" i="1" dirty="0" err="1"/>
              <a:t>прослуховування</a:t>
            </a:r>
            <a:r>
              <a:rPr lang="ru-RU" sz="2800" i="1" dirty="0"/>
              <a:t>). 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>
                <a:latin typeface="Arial" pitchFamily="34" charset="0"/>
                <a:cs typeface="Arial" pitchFamily="34" charset="0"/>
              </a:rPr>
              <a:t>5. Годівля і утримання коней</a:t>
            </a:r>
            <a:br>
              <a:rPr lang="uk-UA" sz="4000" b="1" dirty="0">
                <a:latin typeface="Arial" pitchFamily="34" charset="0"/>
                <a:cs typeface="Arial" pitchFamily="34" charset="0"/>
              </a:rPr>
            </a:br>
            <a:endParaRPr lang="ru-RU" sz="3600" b="1" dirty="0"/>
          </a:p>
        </p:txBody>
      </p:sp>
      <p:sp>
        <p:nvSpPr>
          <p:cNvPr id="49154" name="AutoShape 2" descr="Картинки по запросу Годівля і утримання ко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Картинки по запросу Годівля і утримання ко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565899" cy="4399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r>
              <a:rPr lang="uk-UA" sz="3600" dirty="0">
                <a:latin typeface="Arial" pitchFamily="34" charset="0"/>
                <a:cs typeface="Arial" pitchFamily="34" charset="0"/>
              </a:rPr>
              <a:t>Добова потреба кормів залежить від: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358246" cy="5643578"/>
          </a:xfrm>
        </p:spPr>
        <p:txBody>
          <a:bodyPr/>
          <a:lstStyle/>
          <a:p>
            <a:r>
              <a:rPr lang="uk-UA" sz="3000" dirty="0">
                <a:latin typeface="Arial" pitchFamily="34" charset="0"/>
                <a:cs typeface="Arial" pitchFamily="34" charset="0"/>
              </a:rPr>
              <a:t>Обсягів роботи.</a:t>
            </a:r>
          </a:p>
          <a:p>
            <a:r>
              <a:rPr lang="uk-UA" sz="3000" dirty="0">
                <a:latin typeface="Arial" pitchFamily="34" charset="0"/>
                <a:cs typeface="Arial" pitchFamily="34" charset="0"/>
              </a:rPr>
              <a:t>Здоров'я.</a:t>
            </a:r>
          </a:p>
          <a:p>
            <a:r>
              <a:rPr lang="uk-UA" sz="3000" dirty="0">
                <a:latin typeface="Arial" pitchFamily="34" charset="0"/>
                <a:cs typeface="Arial" pitchFamily="34" charset="0"/>
              </a:rPr>
              <a:t>Віку.</a:t>
            </a:r>
          </a:p>
          <a:p>
            <a:r>
              <a:rPr lang="uk-UA" sz="3000" dirty="0">
                <a:latin typeface="Arial" pitchFamily="34" charset="0"/>
                <a:cs typeface="Arial" pitchFamily="34" charset="0"/>
              </a:rPr>
              <a:t>Породи.</a:t>
            </a:r>
          </a:p>
          <a:p>
            <a:r>
              <a:rPr lang="uk-UA" sz="3000" dirty="0">
                <a:latin typeface="Arial" pitchFamily="34" charset="0"/>
                <a:cs typeface="Arial" pitchFamily="34" charset="0"/>
              </a:rPr>
              <a:t>Фізіологічного стану.</a:t>
            </a:r>
          </a:p>
          <a:p>
            <a:r>
              <a:rPr lang="uk-UA" sz="3000" dirty="0">
                <a:latin typeface="Arial" pitchFamily="34" charset="0"/>
                <a:cs typeface="Arial" pitchFamily="34" charset="0"/>
              </a:rPr>
              <a:t>Статевої діяльності.   </a:t>
            </a:r>
          </a:p>
          <a:p>
            <a:endParaRPr lang="uk-UA" sz="3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3000" dirty="0">
                <a:latin typeface="Arial" pitchFamily="34" charset="0"/>
                <a:cs typeface="Arial" pitchFamily="34" charset="0"/>
              </a:rPr>
              <a:t>Коням згодовують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грубі, соковиті та концентровані  корми.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000" dirty="0">
                <a:latin typeface="Arial" pitchFamily="34" charset="0"/>
                <a:cs typeface="Arial" pitchFamily="34" charset="0"/>
              </a:rPr>
              <a:t>Кращим грубим кормом </a:t>
            </a:r>
            <a:r>
              <a:rPr lang="uk-UA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 сіно із злаково-бобових трав. </a:t>
            </a:r>
          </a:p>
          <a:p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28596" y="733425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i="1" dirty="0" err="1"/>
              <a:t>Протягом</a:t>
            </a:r>
            <a:r>
              <a:rPr lang="ru-RU" sz="2800" i="1" dirty="0"/>
              <a:t> </a:t>
            </a:r>
            <a:r>
              <a:rPr lang="ru-RU" sz="2800" i="1" dirty="0" err="1"/>
              <a:t>пасовищного</a:t>
            </a:r>
            <a:r>
              <a:rPr lang="ru-RU" sz="2800" i="1" dirty="0"/>
              <a:t> </a:t>
            </a:r>
            <a:r>
              <a:rPr lang="ru-RU" sz="2800" i="1" dirty="0" err="1"/>
              <a:t>періоду</a:t>
            </a:r>
            <a:r>
              <a:rPr lang="ru-RU" sz="2800" i="1" dirty="0"/>
              <a:t> </a:t>
            </a:r>
            <a:r>
              <a:rPr lang="ru-RU" sz="2800" i="1" dirty="0" err="1"/>
              <a:t>жеребні</a:t>
            </a:r>
            <a:r>
              <a:rPr lang="ru-RU" sz="2800" i="1" dirty="0"/>
              <a:t> </a:t>
            </a:r>
            <a:r>
              <a:rPr lang="ru-RU" sz="2800" i="1" dirty="0" err="1"/>
              <a:t>кобили</a:t>
            </a:r>
            <a:r>
              <a:rPr lang="ru-RU" sz="2800" i="1" dirty="0"/>
              <a:t> </a:t>
            </a:r>
            <a:r>
              <a:rPr lang="ru-RU" sz="2800" i="1" dirty="0" err="1"/>
              <a:t>повинні</a:t>
            </a:r>
            <a:r>
              <a:rPr lang="ru-RU" sz="2800" i="1" dirty="0"/>
              <a:t> </a:t>
            </a:r>
            <a:r>
              <a:rPr lang="ru-RU" sz="2800" i="1" dirty="0" err="1"/>
              <a:t>споживати</a:t>
            </a:r>
            <a:r>
              <a:rPr lang="ru-RU" sz="2800" i="1" dirty="0"/>
              <a:t> по 10-12 кг </a:t>
            </a:r>
            <a:r>
              <a:rPr lang="ru-RU" sz="2800" i="1" dirty="0" err="1"/>
              <a:t>зеленої</a:t>
            </a:r>
            <a:r>
              <a:rPr lang="ru-RU" sz="2800" i="1" dirty="0"/>
              <a:t> трави на 100 кг </a:t>
            </a:r>
            <a:r>
              <a:rPr lang="ru-RU" sz="2800" i="1" dirty="0" err="1"/>
              <a:t>живої</a:t>
            </a:r>
            <a:r>
              <a:rPr lang="ru-RU" sz="2800" i="1" dirty="0"/>
              <a:t> </a:t>
            </a:r>
            <a:r>
              <a:rPr lang="ru-RU" sz="2800" i="1" dirty="0" err="1"/>
              <a:t>маси</a:t>
            </a:r>
            <a:r>
              <a:rPr lang="ru-RU" sz="2800" i="1" dirty="0"/>
              <a:t>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З </a:t>
            </a:r>
            <a:r>
              <a:rPr lang="ru-RU" sz="2800" dirty="0" err="1"/>
              <a:t>погіршенням</a:t>
            </a:r>
            <a:r>
              <a:rPr lang="ru-RU" sz="2800" dirty="0"/>
              <a:t> </a:t>
            </a:r>
            <a:r>
              <a:rPr lang="ru-RU" sz="2800" dirty="0" err="1"/>
              <a:t>пасовищ</a:t>
            </a:r>
            <a:r>
              <a:rPr lang="ru-RU" sz="2800" dirty="0"/>
              <a:t> в </a:t>
            </a:r>
            <a:r>
              <a:rPr lang="ru-RU" sz="2800" dirty="0" err="1"/>
              <a:t>осінній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: </a:t>
            </a:r>
            <a:r>
              <a:rPr lang="ru-RU" sz="2800" i="1" dirty="0" err="1"/>
              <a:t>збільшити</a:t>
            </a:r>
            <a:r>
              <a:rPr lang="ru-RU" sz="2800" i="1" dirty="0"/>
              <a:t> </a:t>
            </a:r>
            <a:r>
              <a:rPr lang="ru-RU" sz="2800" i="1" dirty="0" err="1"/>
              <a:t>кількість</a:t>
            </a:r>
            <a:r>
              <a:rPr lang="ru-RU" sz="2800" i="1" dirty="0"/>
              <a:t> </a:t>
            </a:r>
            <a:r>
              <a:rPr lang="ru-RU" sz="2800" i="1" dirty="0" err="1"/>
              <a:t>концкормів</a:t>
            </a:r>
            <a:r>
              <a:rPr lang="ru-RU" sz="2800" i="1" dirty="0"/>
              <a:t>, </a:t>
            </a:r>
            <a:r>
              <a:rPr lang="ru-RU" sz="2800" i="1" dirty="0" err="1"/>
              <a:t>вводити</a:t>
            </a:r>
            <a:r>
              <a:rPr lang="ru-RU" sz="2800" i="1" dirty="0"/>
              <a:t> </a:t>
            </a:r>
            <a:r>
              <a:rPr lang="ru-RU" sz="2800" i="1" dirty="0" err="1"/>
              <a:t>в</a:t>
            </a:r>
            <a:r>
              <a:rPr lang="ru-RU" sz="2800" i="1" dirty="0"/>
              <a:t> </a:t>
            </a:r>
            <a:r>
              <a:rPr lang="ru-RU" sz="2800" i="1" dirty="0" err="1"/>
              <a:t>раціон</a:t>
            </a:r>
            <a:r>
              <a:rPr lang="ru-RU" sz="2800" i="1" dirty="0"/>
              <a:t> </a:t>
            </a:r>
            <a:r>
              <a:rPr lang="ru-RU" sz="2800" i="1" dirty="0" err="1"/>
              <a:t>сіно</a:t>
            </a:r>
            <a:r>
              <a:rPr lang="ru-RU" sz="2800" i="1" dirty="0"/>
              <a:t>, </a:t>
            </a:r>
            <a:r>
              <a:rPr lang="ru-RU" sz="2800" i="1" dirty="0" err="1"/>
              <a:t>вітамінну</a:t>
            </a:r>
            <a:r>
              <a:rPr lang="ru-RU" sz="2800" i="1" dirty="0"/>
              <a:t> та </a:t>
            </a:r>
            <a:r>
              <a:rPr lang="ru-RU" sz="2800" i="1" dirty="0" err="1"/>
              <a:t>мінеральну</a:t>
            </a:r>
            <a:r>
              <a:rPr lang="ru-RU" sz="2800" i="1" dirty="0"/>
              <a:t> </a:t>
            </a:r>
            <a:r>
              <a:rPr lang="ru-RU" sz="2800" i="1" dirty="0" err="1"/>
              <a:t>підкормку</a:t>
            </a:r>
            <a:r>
              <a:rPr lang="ru-RU" sz="2800" i="1" dirty="0"/>
              <a:t>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При </a:t>
            </a:r>
            <a:r>
              <a:rPr lang="ru-RU" sz="2800" dirty="0" err="1"/>
              <a:t>переході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пасовищного</a:t>
            </a:r>
            <a:r>
              <a:rPr lang="ru-RU" sz="2800" dirty="0"/>
              <a:t> до </a:t>
            </a:r>
            <a:r>
              <a:rPr lang="ru-RU" sz="2800" dirty="0" err="1"/>
              <a:t>стійлового</a:t>
            </a:r>
            <a:r>
              <a:rPr lang="ru-RU" sz="2800" dirty="0"/>
              <a:t> </a:t>
            </a:r>
            <a:r>
              <a:rPr lang="ru-RU" sz="2800" dirty="0" err="1"/>
              <a:t>утримання</a:t>
            </a:r>
            <a:r>
              <a:rPr lang="ru-RU" sz="2800" dirty="0"/>
              <a:t> </a:t>
            </a:r>
            <a:r>
              <a:rPr lang="ru-RU" sz="2800" dirty="0" err="1"/>
              <a:t>кобил</a:t>
            </a:r>
            <a:r>
              <a:rPr lang="ru-RU" sz="2800" dirty="0"/>
              <a:t> </a:t>
            </a:r>
            <a:r>
              <a:rPr lang="ru-RU" sz="2800" dirty="0" err="1"/>
              <a:t>зареєстровано</a:t>
            </a:r>
            <a:r>
              <a:rPr lang="ru-RU" sz="2800" dirty="0"/>
              <a:t> </a:t>
            </a:r>
            <a:r>
              <a:rPr lang="ru-RU" sz="2800" dirty="0" err="1"/>
              <a:t>найбільшу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кількість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абортів</a:t>
            </a:r>
            <a:r>
              <a:rPr lang="ru-RU" sz="2800" dirty="0">
                <a:solidFill>
                  <a:srgbClr val="C00000"/>
                </a:solidFill>
              </a:rPr>
              <a:t> – 60-70% </a:t>
            </a:r>
            <a:r>
              <a:rPr lang="ru-RU" sz="2800" dirty="0" err="1">
                <a:solidFill>
                  <a:srgbClr val="C00000"/>
                </a:solidFill>
              </a:rPr>
              <a:t>їх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загальної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кількості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  <a:p>
            <a:pPr algn="r"/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071694"/>
          </a:xfrm>
        </p:spPr>
        <p:txBody>
          <a:bodyPr/>
          <a:lstStyle/>
          <a:p>
            <a:br>
              <a:rPr lang="uk-U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uk-U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КОНЯРСТВО</a:t>
            </a:r>
            <a:r>
              <a:rPr lang="uk-U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важлива галузь тваринництва, роль і значення якої змінюється залежно від розвитку суспільства.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143248"/>
            <a:ext cx="7115196" cy="3181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коняр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71810"/>
            <a:ext cx="590550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850"/>
            <a:ext cx="8401080" cy="1143000"/>
          </a:xfrm>
        </p:spPr>
        <p:txBody>
          <a:bodyPr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З переходом на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стійлове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утримання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жеребним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кобилам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виділяють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кращі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корми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786322"/>
          </a:xfrm>
        </p:spPr>
        <p:txBody>
          <a:bodyPr/>
          <a:lstStyle/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якісне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злаково-бобове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сіно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суміш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концкормів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моркву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буряки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якісний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силос (5-10 кг на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добу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трав’яне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м’ясо-кісткове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борошно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мінерально-вітамінні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добавки. 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68313" y="692150"/>
            <a:ext cx="817565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err="1">
                <a:latin typeface="Arial" pitchFamily="34" charset="0"/>
                <a:cs typeface="Arial" pitchFamily="34" charset="0"/>
              </a:rPr>
              <a:t>Частину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зернових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кормів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згодовують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пророщеному</a:t>
            </a:r>
            <a:r>
              <a:rPr lang="ru-RU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3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вітамінного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корму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кобил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привчати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починаючи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г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6-8 </a:t>
            </a:r>
            <a:r>
              <a:rPr lang="ru-RU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днів</a:t>
            </a:r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згодовувати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оптимальну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300-500 г на </a:t>
            </a:r>
            <a:r>
              <a:rPr lang="ru-RU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добу</a:t>
            </a:r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28596" y="571480"/>
            <a:ext cx="835824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Arial" pitchFamily="34" charset="0"/>
                <a:cs typeface="Arial" pitchFamily="34" charset="0"/>
              </a:rPr>
              <a:t>Характерною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особливістю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травлення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коней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є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невелика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місткість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шлунку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, тому за одну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даванку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згодовувати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кормів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3000" dirty="0">
                <a:latin typeface="Arial" pitchFamily="34" charset="0"/>
                <a:cs typeface="Arial" pitchFamily="34" charset="0"/>
              </a:rPr>
              <a:t>Коней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годують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залежно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характеру,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виконанні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важкої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середньої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6-7, а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відпочивають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– то 3 рази на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добу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AutoShape 2" descr="Картинки по запросу коні годів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2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29066"/>
            <a:ext cx="514350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50825" y="785794"/>
            <a:ext cx="88931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підсисний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6-7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місяців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лошат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вирощують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кобилами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жива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маса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молодняку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щоденно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збільшується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на 1-2 кг.</a:t>
            </a:r>
          </a:p>
        </p:txBody>
      </p:sp>
      <p:pic>
        <p:nvPicPr>
          <p:cNvPr id="7170" name="Picture 2" descr="Картинки по запросу коні годівля же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00372"/>
            <a:ext cx="3714776" cy="3500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50825" y="500042"/>
            <a:ext cx="86423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200" i="1" dirty="0"/>
          </a:p>
          <a:p>
            <a:pPr algn="just"/>
            <a:r>
              <a:rPr lang="ru-RU" sz="3600" i="1" dirty="0"/>
              <a:t>У </a:t>
            </a:r>
            <a:r>
              <a:rPr lang="ru-RU" sz="3600" i="1" dirty="0" err="1"/>
              <a:t>стійловий</a:t>
            </a:r>
            <a:r>
              <a:rPr lang="ru-RU" sz="3600" i="1" dirty="0"/>
              <a:t> </a:t>
            </a:r>
            <a:r>
              <a:rPr lang="ru-RU" sz="3600" i="1" dirty="0" err="1"/>
              <a:t>період</a:t>
            </a:r>
            <a:r>
              <a:rPr lang="ru-RU" sz="3600" i="1" dirty="0"/>
              <a:t> </a:t>
            </a:r>
            <a:r>
              <a:rPr lang="ru-RU" sz="3600" i="1" dirty="0" err="1"/>
              <a:t>у</a:t>
            </a:r>
            <a:r>
              <a:rPr lang="ru-RU" sz="3600" i="1" dirty="0"/>
              <a:t> </a:t>
            </a:r>
            <a:r>
              <a:rPr lang="ru-RU" sz="3600" i="1" dirty="0" err="1"/>
              <a:t>раціон</a:t>
            </a:r>
            <a:r>
              <a:rPr lang="ru-RU" sz="3600" i="1" dirty="0"/>
              <a:t> коням </a:t>
            </a:r>
            <a:r>
              <a:rPr lang="ru-RU" sz="3600" i="1" dirty="0" err="1"/>
              <a:t>вводять</a:t>
            </a:r>
            <a:r>
              <a:rPr lang="ru-RU" sz="3600" i="1" dirty="0"/>
              <a:t> корми:</a:t>
            </a:r>
          </a:p>
          <a:p>
            <a:pPr algn="just"/>
            <a:endParaRPr lang="ru-RU" sz="3200" dirty="0"/>
          </a:p>
          <a:p>
            <a:pPr algn="just">
              <a:buFont typeface="Wingdings" pitchFamily="2" charset="2"/>
              <a:buChar char="§"/>
            </a:pPr>
            <a:r>
              <a:rPr lang="ru-RU" sz="3200" dirty="0"/>
              <a:t> </a:t>
            </a:r>
            <a:r>
              <a:rPr lang="ru-RU" sz="3200" dirty="0" err="1"/>
              <a:t>Концентровані</a:t>
            </a:r>
            <a:r>
              <a:rPr lang="ru-RU" sz="3200" dirty="0"/>
              <a:t> (овес, </a:t>
            </a:r>
            <a:r>
              <a:rPr lang="ru-RU" sz="3200" dirty="0" err="1"/>
              <a:t>ячмінь</a:t>
            </a:r>
            <a:r>
              <a:rPr lang="ru-RU" sz="3200" dirty="0"/>
              <a:t>, </a:t>
            </a:r>
            <a:r>
              <a:rPr lang="ru-RU" sz="3200" dirty="0" err="1"/>
              <a:t>пшеничні</a:t>
            </a:r>
            <a:r>
              <a:rPr lang="ru-RU" sz="3200" dirty="0"/>
              <a:t> </a:t>
            </a:r>
            <a:r>
              <a:rPr lang="ru-RU" sz="3200" dirty="0" err="1"/>
              <a:t>висівки</a:t>
            </a:r>
            <a:r>
              <a:rPr lang="ru-RU" sz="3200" dirty="0"/>
              <a:t>, зерно </a:t>
            </a:r>
            <a:r>
              <a:rPr lang="ru-RU" sz="3200" dirty="0" err="1"/>
              <a:t>кукурудзи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в </a:t>
            </a:r>
            <a:r>
              <a:rPr lang="ru-RU" sz="3200" dirty="0" err="1"/>
              <a:t>незначній</a:t>
            </a:r>
            <a:r>
              <a:rPr lang="ru-RU" sz="3200" dirty="0"/>
              <a:t> </a:t>
            </a:r>
            <a:r>
              <a:rPr lang="ru-RU" sz="3200" dirty="0" err="1"/>
              <a:t>кількості</a:t>
            </a:r>
            <a:r>
              <a:rPr lang="ru-RU" sz="3200" dirty="0"/>
              <a:t> зерно </a:t>
            </a:r>
            <a:r>
              <a:rPr lang="ru-RU" sz="3200" dirty="0" err="1"/>
              <a:t>пшениці</a:t>
            </a:r>
            <a:r>
              <a:rPr lang="ru-RU" sz="3200" dirty="0"/>
              <a:t> та жита).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dirty="0"/>
              <a:t> </a:t>
            </a:r>
            <a:r>
              <a:rPr lang="ru-RU" sz="3200" dirty="0" err="1"/>
              <a:t>Грубі</a:t>
            </a:r>
            <a:r>
              <a:rPr lang="ru-RU" sz="3200" dirty="0"/>
              <a:t> (</a:t>
            </a:r>
            <a:r>
              <a:rPr lang="ru-RU" sz="3200" dirty="0" err="1"/>
              <a:t>сіно</a:t>
            </a:r>
            <a:r>
              <a:rPr lang="ru-RU" sz="3200" dirty="0"/>
              <a:t> – </a:t>
            </a:r>
            <a:r>
              <a:rPr lang="ru-RU" sz="3200" dirty="0" err="1"/>
              <a:t>переважно</a:t>
            </a:r>
            <a:r>
              <a:rPr lang="ru-RU" sz="3200" dirty="0"/>
              <a:t> </a:t>
            </a:r>
            <a:r>
              <a:rPr lang="ru-RU" sz="3200" dirty="0" err="1"/>
              <a:t>злакове</a:t>
            </a:r>
            <a:r>
              <a:rPr lang="ru-RU" sz="3200" dirty="0"/>
              <a:t>, солома – </a:t>
            </a:r>
            <a:r>
              <a:rPr lang="ru-RU" sz="3200" dirty="0" err="1"/>
              <a:t>вівсяна,просяна</a:t>
            </a:r>
            <a:r>
              <a:rPr lang="ru-RU" sz="3200" dirty="0"/>
              <a:t>, </a:t>
            </a:r>
            <a:r>
              <a:rPr lang="ru-RU" sz="3200" dirty="0" err="1"/>
              <a:t>ячмінна</a:t>
            </a:r>
            <a:r>
              <a:rPr lang="ru-RU" sz="3200" dirty="0"/>
              <a:t>).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dirty="0"/>
              <a:t> </a:t>
            </a:r>
            <a:r>
              <a:rPr lang="ru-RU" sz="3200" dirty="0" err="1"/>
              <a:t>Соковиті</a:t>
            </a:r>
            <a:r>
              <a:rPr lang="ru-RU" sz="3200" dirty="0"/>
              <a:t> (</a:t>
            </a:r>
            <a:r>
              <a:rPr lang="ru-RU" sz="3200" dirty="0" err="1"/>
              <a:t>кукурудзяний</a:t>
            </a:r>
            <a:r>
              <a:rPr lang="ru-RU" sz="3200" dirty="0"/>
              <a:t> силос, </a:t>
            </a:r>
            <a:r>
              <a:rPr lang="ru-RU" sz="3200" dirty="0" err="1"/>
              <a:t>буряки</a:t>
            </a:r>
            <a:r>
              <a:rPr lang="ru-RU" sz="3200" dirty="0"/>
              <a:t>, </a:t>
            </a:r>
            <a:r>
              <a:rPr lang="ru-RU" sz="3200" dirty="0" err="1"/>
              <a:t>морква</a:t>
            </a:r>
            <a:r>
              <a:rPr lang="ru-RU" sz="3200" dirty="0"/>
              <a:t>).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23850" y="642918"/>
            <a:ext cx="842486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Коней </a:t>
            </a:r>
            <a:r>
              <a:rPr lang="ru-RU" sz="3200" dirty="0" err="1"/>
              <a:t>використовують</a:t>
            </a:r>
            <a:r>
              <a:rPr lang="ru-RU" sz="3200" dirty="0"/>
              <a:t> для </a:t>
            </a:r>
            <a:r>
              <a:rPr lang="ru-RU" sz="3200" dirty="0" err="1"/>
              <a:t>роботи</a:t>
            </a:r>
            <a:r>
              <a:rPr lang="ru-RU" sz="3200" dirty="0"/>
              <a:t> в </a:t>
            </a:r>
            <a:r>
              <a:rPr lang="ru-RU" sz="3200" dirty="0" err="1"/>
              <a:t>упряжі</a:t>
            </a:r>
            <a:r>
              <a:rPr lang="ru-RU" sz="3200" dirty="0"/>
              <a:t>,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сідлом</a:t>
            </a:r>
            <a:r>
              <a:rPr lang="ru-RU" sz="3200" dirty="0"/>
              <a:t>, </a:t>
            </a:r>
            <a:r>
              <a:rPr lang="ru-RU" sz="3200" dirty="0" err="1"/>
              <a:t>одержання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них </a:t>
            </a:r>
            <a:r>
              <a:rPr lang="ru-RU" sz="3200" dirty="0" err="1"/>
              <a:t>м'яса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молока, у </a:t>
            </a:r>
            <a:r>
              <a:rPr lang="ru-RU" sz="3200" dirty="0" err="1"/>
              <a:t>різних</a:t>
            </a:r>
            <a:r>
              <a:rPr lang="ru-RU" sz="3200" dirty="0"/>
              <a:t> видах </a:t>
            </a:r>
            <a:r>
              <a:rPr lang="ru-RU" sz="3200" dirty="0" err="1"/>
              <a:t>кінного</a:t>
            </a:r>
            <a:r>
              <a:rPr lang="ru-RU" sz="3200" dirty="0"/>
              <a:t> спорту.</a:t>
            </a:r>
          </a:p>
          <a:p>
            <a:endParaRPr lang="ru-RU" sz="2800" dirty="0"/>
          </a:p>
          <a:p>
            <a:r>
              <a:rPr lang="ru-RU" sz="3200" i="1" dirty="0" err="1"/>
              <a:t>Робоча</a:t>
            </a:r>
            <a:r>
              <a:rPr lang="ru-RU" sz="3200" i="1" dirty="0"/>
              <a:t> </a:t>
            </a:r>
            <a:r>
              <a:rPr lang="ru-RU" sz="3200" i="1" dirty="0" err="1"/>
              <a:t>продуктивність</a:t>
            </a:r>
            <a:r>
              <a:rPr lang="ru-RU" sz="3200" i="1" dirty="0"/>
              <a:t> коней </a:t>
            </a:r>
            <a:r>
              <a:rPr lang="ru-RU" sz="3200" i="1" dirty="0" err="1"/>
              <a:t>характеризується</a:t>
            </a:r>
            <a:r>
              <a:rPr lang="ru-RU" sz="3200" i="1" dirty="0"/>
              <a:t> такими </a:t>
            </a:r>
            <a:r>
              <a:rPr lang="ru-RU" sz="3200" i="1" dirty="0" err="1"/>
              <a:t>показниками</a:t>
            </a:r>
            <a:r>
              <a:rPr lang="ru-RU" sz="3200" i="1" dirty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/>
              <a:t>Тяглове</a:t>
            </a:r>
            <a:r>
              <a:rPr lang="ru-RU" sz="3200" dirty="0"/>
              <a:t> </a:t>
            </a:r>
            <a:r>
              <a:rPr lang="ru-RU" sz="3200" dirty="0" err="1"/>
              <a:t>зусилля</a:t>
            </a:r>
            <a:r>
              <a:rPr lang="ru-RU" sz="3200" dirty="0"/>
              <a:t> (сила тяги).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виконаної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/>
              <a:t>Швидкість</a:t>
            </a:r>
            <a:r>
              <a:rPr lang="ru-RU" sz="3200" dirty="0"/>
              <a:t> </a:t>
            </a:r>
            <a:r>
              <a:rPr lang="ru-RU" sz="3200" dirty="0" err="1"/>
              <a:t>руху</a:t>
            </a:r>
            <a:r>
              <a:rPr lang="ru-RU" sz="32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/>
              <a:t>Витривалість</a:t>
            </a:r>
            <a:r>
              <a:rPr lang="ru-RU" sz="32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/>
              <a:t>Потужність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329642" cy="5324492"/>
          </a:xfrm>
        </p:spPr>
        <p:txBody>
          <a:bodyPr/>
          <a:lstStyle/>
          <a:p>
            <a:pPr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3600" i="1" dirty="0">
                <a:latin typeface="Arial" pitchFamily="34" charset="0"/>
                <a:cs typeface="Arial" pitchFamily="34" charset="0"/>
              </a:rPr>
              <a:t>Тяглове зусилля або сила тяги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– це сила, з якою запряжений кінь долає рухові с.-г. знаряддя чи воза.</a:t>
            </a:r>
          </a:p>
          <a:p>
            <a:pPr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4929222" cy="328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2694"/>
          </a:xfrm>
        </p:spPr>
        <p:txBody>
          <a:bodyPr/>
          <a:lstStyle/>
          <a:p>
            <a:pPr algn="ctr"/>
            <a:r>
              <a:rPr lang="uk-UA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Основи</a:t>
            </a:r>
            <a:r>
              <a:rPr lang="ru-RU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переробки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29642" cy="4467236"/>
          </a:xfrm>
        </p:spPr>
        <p:txBody>
          <a:bodyPr/>
          <a:lstStyle/>
          <a:p>
            <a:pPr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39C62-DA47-407D-8EDC-06B0D6B0ED1B}"/>
              </a:ext>
            </a:extLst>
          </p:cNvPr>
          <p:cNvSpPr txBox="1"/>
          <p:nvPr/>
        </p:nvSpPr>
        <p:spPr>
          <a:xfrm>
            <a:off x="539552" y="1432057"/>
            <a:ext cx="79928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>
                <a:effectLst/>
                <a:latin typeface="Open Sans" panose="020B0606030504020204" pitchFamily="34" charset="0"/>
              </a:rPr>
              <a:t>Кінську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тушу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розділяють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на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окремі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частини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–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відруби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які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реалізують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за сортами.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Сортовий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розруб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проводять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для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одержання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частин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туші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з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більш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вирівняним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морфологічним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складом і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харчовою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цінністю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що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дає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можливість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раціональніше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використовувати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тушу в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промисловій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переробці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або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реалізувати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за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цінами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що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відповідають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якості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м’яса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відрубу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. У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практиці</a:t>
            </a:r>
            <a:r>
              <a:rPr lang="ru-RU" sz="2400" b="0" i="0" u="sng" dirty="0">
                <a:effectLst/>
                <a:latin typeface="Open Sans" panose="020B0606030504020204" pitchFamily="34" charset="0"/>
              </a:rPr>
              <a:t> 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відомо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багато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способів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сортового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розрубу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кінських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туш, але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єдиного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державного стандарту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поки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 err="1">
                <a:effectLst/>
                <a:latin typeface="Open Sans" panose="020B0606030504020204" pitchFamily="34" charset="0"/>
              </a:rPr>
              <a:t>немає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F67858-E745-41A6-8B26-4A54B39EA2FF}"/>
              </a:ext>
            </a:extLst>
          </p:cNvPr>
          <p:cNvSpPr txBox="1"/>
          <p:nvPr/>
        </p:nvSpPr>
        <p:spPr>
          <a:xfrm>
            <a:off x="899592" y="836712"/>
            <a:ext cx="77048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субпродукти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печінку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нирки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голову,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легені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шкіряну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кіанське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копитний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субпродукти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непогані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смакові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Так, за смаком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язики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язики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доброму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мікроелементів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за смаком і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не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нирки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поступаються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субпродуктам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Кінські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субпродукти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10%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забійної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коней, тому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68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48F7CA-0022-4C5F-8CD5-73B3A2DCD7A9}"/>
              </a:ext>
            </a:extLst>
          </p:cNvPr>
          <p:cNvSpPr txBox="1"/>
          <p:nvPr/>
        </p:nvSpPr>
        <p:spPr>
          <a:xfrm>
            <a:off x="683568" y="1052737"/>
            <a:ext cx="73448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до 2 кг,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печінку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6,6,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нирки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1,8,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селезінку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1,5,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5,7,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легені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8,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0,5 кг,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м’ясо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до 4 кг.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ендокринних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залозу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14-20 г,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надниркові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18-37,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тімус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20-22,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гіпофіз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0,9-1,8 г. У коней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вгодованості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в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4%, 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парної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4,2-5,7%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передзабійної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50083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У період первісно – общинного ладу кінь був об'єктом полювання заради м'яса і шкіри.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До винайдення механічних двигунів кінь був об'єктом пересування і основною тяговою силою в сільському господарстві 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У сучасному селі коні потрібні для обслуговування тваринницьких ферм, особистих потреб населення, в лісовому господарстві, для орендних колективів.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643050"/>
            <a:ext cx="50006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43372" y="4000504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7E5B3B-8A5E-4CDF-B31E-028C91F88822}"/>
              </a:ext>
            </a:extLst>
          </p:cNvPr>
          <p:cNvSpPr txBox="1"/>
          <p:nvPr/>
        </p:nvSpPr>
        <p:spPr>
          <a:xfrm>
            <a:off x="719572" y="1196752"/>
            <a:ext cx="77048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кінської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шкіряні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хутряні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лошат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5 кг, до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молодняка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до 10 кг, до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коней: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до 17 кг і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кг.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кінських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шкур є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мікроструктурі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задньої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Ю.М.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Бармінцева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(1980),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будову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задньою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задньої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хром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юхту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шкури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цінять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забою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лошат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густотою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волосу та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2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333375"/>
            <a:ext cx="8501122" cy="6524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Підраховано, що використання протягом року одного коня на роботах заощаджує 1,5 тонн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паливно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– матеріальних матеріалів.</a:t>
            </a: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Все більше набувають поширення кінний спорт і верхова їзда.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Зростає потреба в службових конях, на прикордонних заставах, в експедиціях.</a:t>
            </a: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Коней також використовують на коне фабриках для виробництва  вакцин, сироваток, багатьох біопрепаратів для лікування людей і тварин.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4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Як біологічний вид кінь належить до не парнокопитних ссавців родини конячих.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Предками свійського коня вважають тарпана   та   коня Пржевальського.</a:t>
            </a:r>
          </a:p>
          <a:p>
            <a:endParaRPr lang="ru-RU" dirty="0"/>
          </a:p>
        </p:txBody>
      </p:sp>
      <p:pic>
        <p:nvPicPr>
          <p:cNvPr id="45060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357586" cy="2581267"/>
          </a:xfrm>
          <a:prstGeom prst="rect">
            <a:avLst/>
          </a:prstGeom>
          <a:noFill/>
        </p:spPr>
      </p:pic>
      <p:pic>
        <p:nvPicPr>
          <p:cNvPr id="45062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214710" cy="2597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24"/>
          </a:xfrm>
        </p:spPr>
        <p:txBody>
          <a:bodyPr/>
          <a:lstStyle/>
          <a:p>
            <a:pPr algn="ctr"/>
            <a:r>
              <a:rPr lang="uk-UA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Біологічні особливості коней:</a:t>
            </a:r>
            <a:endParaRPr 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Середня тривалість їх життя 25 – 30 років, але господарська  діяльність зберігається протягом 18 – 20 років.</a:t>
            </a: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Розвиток коней скороспілих порід триває  3-4,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пізньоспілих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6 – 7 років.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Кінь дихає тільки через ніздрі, бо ротова порожнина в нього відділена від дихальних шляхів перегородкою.</a:t>
            </a:r>
          </a:p>
          <a:p>
            <a:pPr algn="just" eaLnBrk="1" hangingPunct="1">
              <a:lnSpc>
                <a:spcPct val="80000"/>
              </a:lnSpc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5"/>
            <a:ext cx="8401080" cy="518161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Легені у цих тварин великі. Їх маса 4,5 – 6,5 кг. В стані спокою їх об'єм становить 40 – 60л, а на бігах підвищується до 2000 л.</a:t>
            </a:r>
          </a:p>
          <a:p>
            <a:pPr algn="just" eaLnBrk="1" hangingPunct="1">
              <a:lnSpc>
                <a:spcPct val="80000"/>
              </a:lnSpc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Органи кровообігу розвинуті добре. Маса серця  3,5 – 4,5 кг.</a:t>
            </a:r>
          </a:p>
          <a:p>
            <a:pPr algn="just" eaLnBrk="1" hangingPunct="1">
              <a:lnSpc>
                <a:spcPct val="80000"/>
              </a:lnSpc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Велике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для коней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масть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відмітини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Масть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лошат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стає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постійною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6 –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місячного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віку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3200" b="1" dirty="0"/>
          </a:p>
          <a:p>
            <a:pPr algn="just" eaLnBrk="1" hangingPunct="1">
              <a:lnSpc>
                <a:spcPct val="80000"/>
              </a:lnSpc>
            </a:pP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2962</TotalTime>
  <Words>2387</Words>
  <Application>Microsoft Office PowerPoint</Application>
  <PresentationFormat>Екран (4:3)</PresentationFormat>
  <Paragraphs>214</Paragraphs>
  <Slides>50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9" baseType="lpstr">
      <vt:lpstr>Arial</vt:lpstr>
      <vt:lpstr>Calibri</vt:lpstr>
      <vt:lpstr>Constantia</vt:lpstr>
      <vt:lpstr>Georgia</vt:lpstr>
      <vt:lpstr>Open Sans</vt:lpstr>
      <vt:lpstr>Times New Roman</vt:lpstr>
      <vt:lpstr>Wingdings</vt:lpstr>
      <vt:lpstr>Wingdings 2</vt:lpstr>
      <vt:lpstr>Поток</vt:lpstr>
      <vt:lpstr>Презентація PowerPoint</vt:lpstr>
      <vt:lpstr>ПЛАН</vt:lpstr>
      <vt:lpstr>РЕКОМЕНДОВАНА  ЛІТЕРАТУРА Основна: </vt:lpstr>
      <vt:lpstr>  КОНЯРСТВО – важлива галузь тваринництва, роль і значення якої змінюється залежно від розвитку суспільства.</vt:lpstr>
      <vt:lpstr>Презентація PowerPoint</vt:lpstr>
      <vt:lpstr>Презентація PowerPoint</vt:lpstr>
      <vt:lpstr>Презентація PowerPoint</vt:lpstr>
      <vt:lpstr>2. Біологічні особливості коней:</vt:lpstr>
      <vt:lpstr>Презентація PowerPoint</vt:lpstr>
      <vt:lpstr>Презентація PowerPoint</vt:lpstr>
      <vt:lpstr>Презентація PowerPoint</vt:lpstr>
      <vt:lpstr>Найчастіше у коней спостерігають колір: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Породи коней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4. Відтворення поголів'я коней і вирощування молодняка</vt:lpstr>
      <vt:lpstr>Біологічні особливості:</vt:lpstr>
      <vt:lpstr>Презентація PowerPoint</vt:lpstr>
      <vt:lpstr>Презентація PowerPoint</vt:lpstr>
      <vt:lpstr>У конярстві застосовують парування :.</vt:lpstr>
      <vt:lpstr>Презентація PowerPoint</vt:lpstr>
      <vt:lpstr>Штучне осіменіння кобил. </vt:lpstr>
      <vt:lpstr>Презентація PowerPoint</vt:lpstr>
      <vt:lpstr>5. Годівля і утримання коней </vt:lpstr>
      <vt:lpstr>Добова потреба кормів залежить від:</vt:lpstr>
      <vt:lpstr>Презентація PowerPoint</vt:lpstr>
      <vt:lpstr>З переходом на стійлове утримання жеребним кобилам виділяють кращі корми 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6. Основи переробки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Lenovo</cp:lastModifiedBy>
  <cp:revision>161</cp:revision>
  <dcterms:created xsi:type="dcterms:W3CDTF">2011-12-23T13:02:00Z</dcterms:created>
  <dcterms:modified xsi:type="dcterms:W3CDTF">2022-08-10T21:23:46Z</dcterms:modified>
</cp:coreProperties>
</file>