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69" r:id="rId17"/>
    <p:sldId id="27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3300"/>
    <a:srgbClr val="0000CC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6953B9-6F6A-4568-AD15-BFEF6F2D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9A18C8E-A730-4AD9-8400-D54826FAD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9B13CD4-15DF-4929-8869-AA313A85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135290E-82CC-439F-B4BF-EB0276038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EA9E68-A548-42AB-B83C-8A589E3DF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352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DF7EC-3772-4E1F-8190-0FA7295FE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CBC4128-E951-43A5-B356-44E5CF13D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9F36D0-F206-41D3-8B87-4FBE35DF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C872663-5F23-4957-B50B-544751F4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34A457-09CB-4001-8421-91056395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560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BC9FB4D-4222-4521-8B32-EC670D1BE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108A1D7-FE97-47FD-8398-8268FC778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A716BA-9BD8-44A1-AE2F-717F6D10E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287328-B666-4FE0-980F-1718F994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E8A691-87A3-4046-891A-3CDB94FB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333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03FFA2-9318-410E-B60F-3677839F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E48F3E-F987-4792-B9E3-42DDC08A6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7071B20-7A6E-49FF-90C5-62572D57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53A9FA8-B48C-4818-9794-3AA8C9DF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023810E-50EC-4730-9A2C-D870777D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690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3C2716-4F7B-41D0-AE0D-C24FC1501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6D058EE-8E41-4199-82DC-85E073A34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5B1687E-3F03-463F-8624-137E1411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23E4BD-2FF2-46C3-8AC9-1398D6A5B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0F703E-DE4A-4667-8E9E-2FDEE446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193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D3BC94-C4CE-4031-85D7-CA23E224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4398AD-6BA0-46AE-B016-8C5630356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BA8523A-9EE6-4EC4-9FB2-72482B524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FF40985-F805-4CBC-BAF0-034E88AFB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495F06F-6A1F-4E56-A389-2B240E0DD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FEB40F0-E48B-4D4E-831F-5CC709F6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35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E490F9-087B-496E-98ED-07CD7A20D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27D7864-0CB4-4C5B-A9D8-5DBB8480A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1F70AE0-EC5B-4C27-A632-C69A80CC2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4C9B9B4-5242-4996-A715-28343EE20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B1F99F5-E1CE-4D4E-8A5C-2BCEE48A5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415BC5A-C1DC-43FF-9EE3-5DFF5D2A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7C36561-A647-47C0-84A8-7A396C9E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CFF3510-72C3-40A2-ACF4-07ED2BBE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627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FFEE1F-2312-4F74-BD09-7020FB6E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CF2A616-523C-4D15-BA97-547C5EBBC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2D21A85-027A-422A-91DA-04388871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7A3852F-D77E-4FD3-81AF-6AA968C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738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6BC480C-C0D6-4284-973A-6442159B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2082D44-24FF-4394-8B80-647E19937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3E4E744-7D83-4015-B0F6-1B97572A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3005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E1E2DB-D5B9-4901-AE26-08C3B591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A0B6EA7-8BA8-4A00-9F71-2B231B9C8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606B839-4B75-45A6-A5DE-4CE66DAD8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C2B371A-7DEF-4D0F-86A2-D1846A14C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6283CA1-753D-4658-9C93-73C58B484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E82AD35-4857-4EF5-AC90-4012828E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385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285120-1022-450F-8C1C-15D1FDCEF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91F0A1E-B042-4CB3-A32C-229D91D3BC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CEA8AAB-F3D3-4D73-9804-AD6522E40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DBD3B2E-ED2D-464D-A6CF-3F0E424F5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E6A469C-0639-48D8-BF02-8FD801594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4FD182A-22A9-4D66-9F6F-9EA5892B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68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8FB31A-DF14-43B4-B644-86907FFB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6FEFB78-0B7E-4EB4-8932-B4A13725B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42344C8-F4B9-4E49-8D04-09E1B71E3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D46D2-1945-4719-A952-3966A3C292C1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F64B13F-E761-4425-B800-5F570B085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04BF4C-8974-4713-8B04-4B5EC979E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C6A1-56E9-4875-AA00-846B17F87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1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63B83F-2F2A-440D-83A7-3BC7D2221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388620"/>
            <a:ext cx="11407140" cy="3962154"/>
          </a:xfrm>
        </p:spPr>
        <p:txBody>
          <a:bodyPr anchor="ctr">
            <a:noAutofit/>
          </a:bodyPr>
          <a:lstStyle/>
          <a:p>
            <a:pPr indent="457200">
              <a:lnSpc>
                <a:spcPct val="100000"/>
              </a:lnSpc>
            </a:pPr>
            <a:r>
              <a:rPr lang="uk-UA" sz="3200" b="1" i="1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Практичне </a:t>
            </a:r>
            <a:r>
              <a:rPr lang="uk-UA" sz="3200" b="1" i="1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заняття </a:t>
            </a:r>
            <a:r>
              <a:rPr lang="uk-UA" sz="3200" b="1" i="1" smtClean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№9</a:t>
            </a:r>
            <a: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200" b="1" i="1" kern="1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РОЗМІРУ ЦЕХУ БАТЬКІВСЬКОГО СТАДА КУРЕЙ. </a:t>
            </a:r>
            <a:br>
              <a:rPr lang="uk-UA" sz="3200" b="1" i="1" kern="1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kern="1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ВИРОБНИЦТВО ІНКУБАЦІЙНИХ ЯЄЦЬ НА ПТАХОФАБРИЦІ</a:t>
            </a:r>
            <a:endParaRPr lang="ru-RU" sz="3200" dirty="0"/>
          </a:p>
        </p:txBody>
      </p:sp>
      <p:pic>
        <p:nvPicPr>
          <p:cNvPr id="3074" name="Picture 2" descr="Первый шаг к возрождению динозавров: цыплят превратили в крокодилов - ТЕХНО  bigmir)net">
            <a:extLst>
              <a:ext uri="{FF2B5EF4-FFF2-40B4-BE49-F238E27FC236}">
                <a16:creationId xmlns:a16="http://schemas.microsoft.com/office/drawing/2014/main" xmlns="" id="{ECCC4B89-ABAE-46D5-9AD5-94BCCD184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3754" y="4023188"/>
            <a:ext cx="3381068" cy="224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Инкубационное яйцо Ломан Браун: продажа, цена в Московской области.  птицеводство от &quot;МирПтицАгроПром&quot; - 380720619">
            <a:extLst>
              <a:ext uri="{FF2B5EF4-FFF2-40B4-BE49-F238E27FC236}">
                <a16:creationId xmlns:a16="http://schemas.microsoft.com/office/drawing/2014/main" xmlns="" id="{87F4692B-B2A5-48EC-BD81-3B2AC194C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5341" y="3796624"/>
            <a:ext cx="3049384" cy="247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2721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D262E7C-31F0-477E-81D4-84413B0C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471" y="280219"/>
            <a:ext cx="11665973" cy="6356555"/>
          </a:xfrm>
        </p:spPr>
        <p:txBody>
          <a:bodyPr>
            <a:no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i="1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Визначення валового збору яєць та кількості інкубаційних яєць.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Головне </a:t>
            </a:r>
            <a:r>
              <a:rPr lang="uk-UA" sz="32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призначення батьківського стада </a:t>
            </a: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- це забезпечення цеху інкубації рівномірно протягом року відповідно до технологічного графіку високоякісними яйцями для виведення гібридної птиці.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kern="14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Валове виробництво яєць </a:t>
            </a: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курей батьківського стада </a:t>
            </a:r>
            <a:r>
              <a:rPr lang="uk-UA" sz="3200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розраховуємо шляхом множення середньомісячного поголів’я на середньомісячну несучість</a:t>
            </a: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</a:p>
          <a:p>
            <a:pPr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i="1" kern="1400" dirty="0">
                <a:solidFill>
                  <a:srgbClr val="0033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Приблизний розподіл середньомісячної несучості наведено в таблиці  2.</a:t>
            </a:r>
            <a:endParaRPr lang="ru-RU" sz="3200" i="1" dirty="0">
              <a:solidFill>
                <a:srgbClr val="0033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676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D3854A-226E-4FE5-9CBB-2433290B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022" y="452517"/>
            <a:ext cx="10896600" cy="3878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2. Виробництво інкубаційних яєць</a:t>
            </a:r>
            <a:endParaRPr lang="ru-RU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56E1CB97-DE1D-4428-B9FB-443C0311B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4408601"/>
              </p:ext>
            </p:extLst>
          </p:nvPr>
        </p:nvGraphicFramePr>
        <p:xfrm>
          <a:off x="191728" y="958645"/>
          <a:ext cx="11769213" cy="58394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79524">
                  <a:extLst>
                    <a:ext uri="{9D8B030D-6E8A-4147-A177-3AD203B41FA5}">
                      <a16:colId xmlns:a16="http://schemas.microsoft.com/office/drawing/2014/main" xmlns="" val="2090819498"/>
                    </a:ext>
                  </a:extLst>
                </a:gridCol>
                <a:gridCol w="2544389">
                  <a:extLst>
                    <a:ext uri="{9D8B030D-6E8A-4147-A177-3AD203B41FA5}">
                      <a16:colId xmlns:a16="http://schemas.microsoft.com/office/drawing/2014/main" xmlns="" val="3696162128"/>
                    </a:ext>
                  </a:extLst>
                </a:gridCol>
                <a:gridCol w="2312543">
                  <a:extLst>
                    <a:ext uri="{9D8B030D-6E8A-4147-A177-3AD203B41FA5}">
                      <a16:colId xmlns:a16="http://schemas.microsoft.com/office/drawing/2014/main" xmlns="" val="2446657122"/>
                    </a:ext>
                  </a:extLst>
                </a:gridCol>
                <a:gridCol w="2312543">
                  <a:extLst>
                    <a:ext uri="{9D8B030D-6E8A-4147-A177-3AD203B41FA5}">
                      <a16:colId xmlns:a16="http://schemas.microsoft.com/office/drawing/2014/main" xmlns="" val="3170197757"/>
                    </a:ext>
                  </a:extLst>
                </a:gridCol>
                <a:gridCol w="2520214">
                  <a:extLst>
                    <a:ext uri="{9D8B030D-6E8A-4147-A177-3AD203B41FA5}">
                      <a16:colId xmlns:a16="http://schemas.microsoft.com/office/drawing/2014/main" xmlns="" val="745146976"/>
                    </a:ext>
                  </a:extLst>
                </a:gridCol>
              </a:tblGrid>
              <a:tr h="707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Вікові групи, місяців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Середньомісячне поголів'я, голів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Несучість на 1 курку, шт.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Валовий збір яєць, шт.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Яйця, придатні до інкубації, штук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96531427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4 – 5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31172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099800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 – 6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30939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(30939х4)=</a:t>
                      </a:r>
                    </a:p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123756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73726002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6 – 7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30629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551322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-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32575214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7 – 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30323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(30323х24)=</a:t>
                      </a:r>
                    </a:p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727752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(727752:100х74)=</a:t>
                      </a:r>
                    </a:p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538536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86246770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8 – 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30519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824013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609769 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3032980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9 – 10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30714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798564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590937 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72541911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10 – 11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30406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760250 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562511 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82362472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11 – 12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30026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720624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533262 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21958671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12 – 13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29576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680248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503383 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03508713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13 – 14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29059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639298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473080 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30431265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14 – 15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28478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21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598038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442548 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25549836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15 – 16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27767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527573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390404 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12012056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16 – 17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26866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 456722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337974 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80782992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середнє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250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сума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сума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6521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4815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0A5DB8-7D43-4C99-9D35-4CACCF110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6" y="191730"/>
            <a:ext cx="11592232" cy="6430296"/>
          </a:xfrm>
        </p:spPr>
        <p:txBody>
          <a:bodyPr anchor="ctr">
            <a:normAutofit lnSpcReduction="10000"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438400" algn="l"/>
              </a:tabLst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Кількість інкубаційних яєць вираховуємо з урахуванням </a:t>
            </a:r>
            <a:r>
              <a:rPr lang="uk-UA" kern="14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відсотка яєць від валового збору, придатних до інкубації 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uk-UA" kern="14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інд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uk-UA" kern="14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завд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.).</a:t>
            </a:r>
            <a:endParaRPr lang="ru-RU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u="sng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Розраховуємо також:</a:t>
            </a:r>
            <a:endParaRPr lang="ru-RU" u="sng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74295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uk-UA" i="1" kern="14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Середньорічне поголів’я 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= 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= сума середньомісячного : 13 вікових періодів =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= 386484 :13 = 29730 голів.</a:t>
            </a:r>
            <a:endParaRPr lang="ru-RU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kern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2. Несучість на одну середньорічну курку-несучку =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= сума валового збору яєць : середньорічне поголів’я; </a:t>
            </a:r>
            <a:endParaRPr lang="ru-RU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kern="1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3. Кількість </a:t>
            </a:r>
            <a:r>
              <a:rPr lang="uk-UA" i="1" kern="14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птахомісць</a:t>
            </a:r>
            <a:r>
              <a:rPr lang="uk-UA" i="1" kern="1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 = 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=середньорічне поголів’я х коефіцієнт 1,3 =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= 29730 х 1,3 = 38649 голів.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kern="14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4. Відсоток використання </a:t>
            </a:r>
            <a:r>
              <a:rPr lang="uk-UA" i="1" kern="14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птахомісць</a:t>
            </a:r>
            <a:r>
              <a:rPr lang="uk-UA" i="1" kern="14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 =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spc="-100" dirty="0">
                <a:latin typeface="Arial Black" panose="020B0A04020102020204" pitchFamily="34" charset="0"/>
                <a:ea typeface="Times New Roman" panose="02020603050405020304" pitchFamily="18" charset="0"/>
              </a:rPr>
              <a:t>= середньорічне поголів’я : кількість </a:t>
            </a:r>
            <a:r>
              <a:rPr lang="uk-UA" kern="1400" spc="-1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птахомісць</a:t>
            </a:r>
            <a:r>
              <a:rPr lang="uk-UA" kern="1400" spc="-100" dirty="0">
                <a:latin typeface="Arial Black" panose="020B0A04020102020204" pitchFamily="34" charset="0"/>
                <a:ea typeface="Times New Roman" panose="02020603050405020304" pitchFamily="18" charset="0"/>
              </a:rPr>
              <a:t> х 100 =</a:t>
            </a:r>
          </a:p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= 29730 : 38649 х 100 = 76,9%.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36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00C154-4089-435D-AC62-6DE5E4C56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" y="365760"/>
            <a:ext cx="10919460" cy="6108782"/>
          </a:xfrm>
        </p:spPr>
        <p:txBody>
          <a:bodyPr anchor="ctr">
            <a:normAutofit fontScale="92500" lnSpcReduction="20000"/>
          </a:bodyPr>
          <a:lstStyle/>
          <a:p>
            <a:pPr indent="0">
              <a:lnSpc>
                <a:spcPct val="100000"/>
              </a:lnSpc>
              <a:spcAft>
                <a:spcPts val="0"/>
              </a:spcAft>
              <a:buNone/>
              <a:tabLst>
                <a:tab pos="977900" algn="l"/>
                <a:tab pos="1669415" algn="l"/>
              </a:tabLst>
            </a:pPr>
            <a:r>
              <a:rPr lang="uk-UA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Завдання 1. </a:t>
            </a: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Згідно індивідуального завдання визначити розмір цеху батьківського стада.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u="sng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Індивідуальне завдання:</a:t>
            </a:r>
            <a:endParaRPr lang="ru-RU" b="1" i="1" u="sng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потреба в добових курочках – 2500000 голів;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несучість на одну середньорічну курку - 250 яєць;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яєць придатних до інкубації - 74%;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запліднених яєць - 90%; 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виводимості курчат - 75%; </a:t>
            </a:r>
          </a:p>
          <a:p>
            <a:pPr marL="5365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інкубаційний брак - 1,2%.</a:t>
            </a:r>
            <a:endParaRPr lang="ru-RU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  <a:tabLst>
                <a:tab pos="977900" algn="l"/>
                <a:tab pos="1669415" algn="l"/>
              </a:tabLst>
            </a:pPr>
            <a:r>
              <a:rPr lang="uk-UA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Завдання 2. </a:t>
            </a: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Провести рух курок батьківського стада за періодами використання за формою таблиці 1. Дані занести у таблицю 1(а).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  <a:tabLst>
                <a:tab pos="977900" algn="l"/>
                <a:tab pos="1669415" algn="l"/>
              </a:tabLst>
            </a:pPr>
            <a:r>
              <a:rPr lang="uk-UA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Завдання 3. </a:t>
            </a: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Розрахувати виробництво інкубаційних яєць за формою таблиці 2. Дані занести у таблицю 2(а).</a:t>
            </a:r>
            <a:endParaRPr lang="ru-RU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9818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51DCC91-C165-47FD-BB0D-31D2E772C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297181"/>
            <a:ext cx="11033760" cy="513980"/>
          </a:xfrm>
        </p:spPr>
        <p:txBody>
          <a:bodyPr/>
          <a:lstStyle/>
          <a:p>
            <a:pPr marL="0" indent="0" algn="ctr">
              <a:buNone/>
            </a:pPr>
            <a:r>
              <a:rPr lang="uk-UA" b="1" kern="140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1(а). Рух курок батьківського стада</a:t>
            </a:r>
            <a:endParaRPr lang="ru-RU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0B9C46DB-D7F8-4414-9C9F-D1CC4DAFC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848241"/>
              </p:ext>
            </p:extLst>
          </p:nvPr>
        </p:nvGraphicFramePr>
        <p:xfrm>
          <a:off x="226141" y="811161"/>
          <a:ext cx="11645819" cy="5664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4508">
                  <a:extLst>
                    <a:ext uri="{9D8B030D-6E8A-4147-A177-3AD203B41FA5}">
                      <a16:colId xmlns:a16="http://schemas.microsoft.com/office/drawing/2014/main" xmlns="" val="2556949802"/>
                    </a:ext>
                  </a:extLst>
                </a:gridCol>
                <a:gridCol w="2286699">
                  <a:extLst>
                    <a:ext uri="{9D8B030D-6E8A-4147-A177-3AD203B41FA5}">
                      <a16:colId xmlns:a16="http://schemas.microsoft.com/office/drawing/2014/main" xmlns="" val="1183781773"/>
                    </a:ext>
                  </a:extLst>
                </a:gridCol>
                <a:gridCol w="1115310">
                  <a:extLst>
                    <a:ext uri="{9D8B030D-6E8A-4147-A177-3AD203B41FA5}">
                      <a16:colId xmlns:a16="http://schemas.microsoft.com/office/drawing/2014/main" xmlns="" val="4221300217"/>
                    </a:ext>
                  </a:extLst>
                </a:gridCol>
                <a:gridCol w="2320104">
                  <a:extLst>
                    <a:ext uri="{9D8B030D-6E8A-4147-A177-3AD203B41FA5}">
                      <a16:colId xmlns:a16="http://schemas.microsoft.com/office/drawing/2014/main" xmlns="" val="182618606"/>
                    </a:ext>
                  </a:extLst>
                </a:gridCol>
                <a:gridCol w="2062442">
                  <a:extLst>
                    <a:ext uri="{9D8B030D-6E8A-4147-A177-3AD203B41FA5}">
                      <a16:colId xmlns:a16="http://schemas.microsoft.com/office/drawing/2014/main" xmlns="" val="3600324531"/>
                    </a:ext>
                  </a:extLst>
                </a:gridCol>
                <a:gridCol w="2076756">
                  <a:extLst>
                    <a:ext uri="{9D8B030D-6E8A-4147-A177-3AD203B41FA5}">
                      <a16:colId xmlns:a16="http://schemas.microsoft.com/office/drawing/2014/main" xmlns="" val="3725441568"/>
                    </a:ext>
                  </a:extLst>
                </a:gridCol>
              </a:tblGrid>
              <a:tr h="299393"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Вікові групи, місяців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Поголів'я на початок періоду, гол.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Вибраковка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Поголів'я на кінець періоду, гол.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Середньо-місячне поголів’я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6246200"/>
                  </a:ext>
                </a:extLst>
              </a:tr>
              <a:tr h="643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гол.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728107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4 - 5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3001173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5 - 6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1202149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6 – 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7776065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7 – 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1647988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8 – 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0704340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9 – 10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296860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10 – 11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9440298"/>
                  </a:ext>
                </a:extLst>
              </a:tr>
              <a:tr h="325116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11 – 12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2882356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12 – 13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74450134"/>
                  </a:ext>
                </a:extLst>
              </a:tr>
              <a:tr h="353426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13 – 14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3388515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14 – 15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30015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15 – 16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0664477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16 – 17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8321581"/>
                  </a:ext>
                </a:extLst>
              </a:tr>
              <a:tr h="557338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Всього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82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6676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D3854A-226E-4FE5-9CBB-2433290B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0042"/>
            <a:ext cx="10896600" cy="3878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2(а). Виробництво інкубаційних яєць</a:t>
            </a:r>
            <a:endParaRPr lang="ru-RU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56E1CB97-DE1D-4428-B9FB-443C0311B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5842923"/>
              </p:ext>
            </p:extLst>
          </p:nvPr>
        </p:nvGraphicFramePr>
        <p:xfrm>
          <a:off x="191728" y="958645"/>
          <a:ext cx="11769213" cy="57782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79524">
                  <a:extLst>
                    <a:ext uri="{9D8B030D-6E8A-4147-A177-3AD203B41FA5}">
                      <a16:colId xmlns:a16="http://schemas.microsoft.com/office/drawing/2014/main" xmlns="" val="2090819498"/>
                    </a:ext>
                  </a:extLst>
                </a:gridCol>
                <a:gridCol w="2544389">
                  <a:extLst>
                    <a:ext uri="{9D8B030D-6E8A-4147-A177-3AD203B41FA5}">
                      <a16:colId xmlns:a16="http://schemas.microsoft.com/office/drawing/2014/main" xmlns="" val="3696162128"/>
                    </a:ext>
                  </a:extLst>
                </a:gridCol>
                <a:gridCol w="2312543">
                  <a:extLst>
                    <a:ext uri="{9D8B030D-6E8A-4147-A177-3AD203B41FA5}">
                      <a16:colId xmlns:a16="http://schemas.microsoft.com/office/drawing/2014/main" xmlns="" val="2446657122"/>
                    </a:ext>
                  </a:extLst>
                </a:gridCol>
                <a:gridCol w="2312543">
                  <a:extLst>
                    <a:ext uri="{9D8B030D-6E8A-4147-A177-3AD203B41FA5}">
                      <a16:colId xmlns:a16="http://schemas.microsoft.com/office/drawing/2014/main" xmlns="" val="3170197757"/>
                    </a:ext>
                  </a:extLst>
                </a:gridCol>
                <a:gridCol w="2520214">
                  <a:extLst>
                    <a:ext uri="{9D8B030D-6E8A-4147-A177-3AD203B41FA5}">
                      <a16:colId xmlns:a16="http://schemas.microsoft.com/office/drawing/2014/main" xmlns="" val="745146976"/>
                    </a:ext>
                  </a:extLst>
                </a:gridCol>
              </a:tblGrid>
              <a:tr h="840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Вікові групи, місяців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Середньомісячне поголів'я, голів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Несучість на 1 курку, шт.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Валовий збір яєць, шт.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Яйця, придатні до інкубації, штук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96531427"/>
                  </a:ext>
                </a:extLst>
              </a:tr>
              <a:tr h="222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4 – 5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2400" kern="1400" dirty="0">
                          <a:effectLst/>
                          <a:latin typeface="Arial Black" panose="020B0A04020102020204" pitchFamily="34" charset="0"/>
                        </a:rPr>
                        <a:t>–</a:t>
                      </a:r>
                      <a:endParaRPr lang="ru-RU" sz="24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2400" kern="1400" dirty="0">
                          <a:effectLst/>
                          <a:latin typeface="Arial Black" panose="020B0A04020102020204" pitchFamily="34" charset="0"/>
                        </a:rPr>
                        <a:t>–</a:t>
                      </a:r>
                      <a:endParaRPr lang="ru-RU" sz="24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2400" kern="1400" dirty="0">
                          <a:effectLst/>
                          <a:latin typeface="Arial Black" panose="020B0A04020102020204" pitchFamily="34" charset="0"/>
                        </a:rPr>
                        <a:t>–</a:t>
                      </a:r>
                      <a:endParaRPr lang="ru-RU" sz="24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8099800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5 – 6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2400" kern="1400" dirty="0">
                          <a:effectLst/>
                          <a:latin typeface="Arial Black" panose="020B0A04020102020204" pitchFamily="34" charset="0"/>
                        </a:rPr>
                        <a:t>–</a:t>
                      </a:r>
                      <a:endParaRPr lang="ru-RU" sz="24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73726002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6 – 7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2400" kern="1400" dirty="0">
                          <a:effectLst/>
                          <a:latin typeface="Arial Black" panose="020B0A04020102020204" pitchFamily="34" charset="0"/>
                        </a:rPr>
                        <a:t>–</a:t>
                      </a:r>
                      <a:endParaRPr lang="ru-RU" sz="24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32575214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7 – 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86246770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8 – 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3032980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9 – 10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72541911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10 – 11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82362472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11 – 12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24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21958671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12 – 13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03508713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13 – 14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30431265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14 – 15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25549836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15 – 16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12012056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16 – 17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endParaRPr lang="ru-RU" sz="1800" dirty="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80782992"/>
                  </a:ext>
                </a:extLst>
              </a:tr>
              <a:tr h="334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середнє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250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сума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2438400" algn="l"/>
                        </a:tabLs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сума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6521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5393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681EE9-0942-48F6-850C-9DE47F06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265471"/>
            <a:ext cx="11680722" cy="6341805"/>
          </a:xfrm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77900" algn="l"/>
                <a:tab pos="1669415" algn="l"/>
              </a:tabLst>
            </a:pPr>
            <a:r>
              <a:rPr lang="uk-UA" b="1" i="1" dirty="0">
                <a:solidFill>
                  <a:srgbClr val="FF0066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КОНТРОЛЬНІ ПИТАННЯ:</a:t>
            </a:r>
            <a:endParaRPr lang="ru-RU" dirty="0">
              <a:solidFill>
                <a:srgbClr val="FF0066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Що потрібно знати, щоб розрахувати розмір цеху батьківського стада при виробництві інкубаційних яєць?</a:t>
            </a:r>
            <a:endParaRPr lang="ru-RU" dirty="0"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Методика проведення руху дорослого поголів’я по періодах використання.</a:t>
            </a:r>
            <a:endParaRPr lang="ru-RU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Методика розрахунків: несучості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одну середньорічну курку.</a:t>
            </a:r>
            <a:endParaRPr lang="ru-RU" dirty="0"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solidFill>
                  <a:srgbClr val="0066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Розрахунок кількості </a:t>
            </a:r>
            <a:r>
              <a:rPr lang="uk-UA" kern="1400" dirty="0" err="1">
                <a:solidFill>
                  <a:srgbClr val="0066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птахомісць</a:t>
            </a:r>
            <a:r>
              <a:rPr lang="uk-UA" kern="1400" dirty="0">
                <a:solidFill>
                  <a:srgbClr val="0066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відсотку їх використання.</a:t>
            </a:r>
            <a:endParaRPr lang="ru-RU" dirty="0">
              <a:solidFill>
                <a:srgbClr val="0066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Визначення валового виробництва яєць.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6. Методика визначення кількості інкубаційних яєць.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3213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4C1026-91E4-4EBD-94FE-C4C4A1219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09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>
                <a:latin typeface="Segoe UI Black" panose="020B0A02040204020203" pitchFamily="34" charset="0"/>
                <a:ea typeface="Segoe UI Black" panose="020B0A02040204020203" pitchFamily="34" charset="0"/>
              </a:rPr>
              <a:t>Дякую за увагу!</a:t>
            </a:r>
            <a:endParaRPr lang="ru-RU" sz="36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2050" name="Picture 2" descr="М`ЯСО-ЯЄЧНІ КУРИ “РОСА”">
            <a:extLst>
              <a:ext uri="{FF2B5EF4-FFF2-40B4-BE49-F238E27FC236}">
                <a16:creationId xmlns:a16="http://schemas.microsoft.com/office/drawing/2014/main" xmlns="" id="{D0F32066-7929-4B44-8100-5253B1737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8504" y="3128584"/>
            <a:ext cx="3254477" cy="271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249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BCD3FA-52C9-40A4-8971-551562850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9" y="235974"/>
            <a:ext cx="11798710" cy="6415549"/>
          </a:xfrm>
        </p:spPr>
        <p:txBody>
          <a:bodyPr anchor="ctr">
            <a:normAutofit fontScale="925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u="sng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Мета заняття:</a:t>
            </a:r>
            <a:r>
              <a:rPr lang="uk-UA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Засвоїти методику визначення розмірів </a:t>
            </a:r>
            <a:r>
              <a:rPr lang="uk-UA" b="1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цехів</a:t>
            </a:r>
            <a:r>
              <a:rPr lang="uk-UA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 птахофабрики з виробництва інкубаційних яєць та розраховувати валове виробництво яєць.</a:t>
            </a:r>
            <a:endParaRPr lang="ru-RU" b="1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u="sng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Матеріали і обладнання:</a:t>
            </a:r>
            <a:r>
              <a:rPr lang="uk-UA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методичні вказівки, калькулятори.</a:t>
            </a:r>
            <a:r>
              <a:rPr lang="uk-UA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u="sng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Зміст заняття</a:t>
            </a:r>
            <a:r>
              <a:rPr lang="uk-UA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: </a:t>
            </a:r>
            <a:r>
              <a:rPr lang="uk-UA" b="1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записуються вихідні дані згідно з індивідуальним завданням:</a:t>
            </a:r>
            <a:endParaRPr lang="ru-RU" b="1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Для прикладу використовуємо наступні дані: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потреба в добових курочках – 1800000 голів;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несучість на одну середньорічну курку - 250 яєць;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яєць придатних до інкубації - 74%;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запліднених яєць - 92%; 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53657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виводимості курчат - 77%; </a:t>
            </a:r>
          </a:p>
          <a:p>
            <a:pPr marL="53657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інкубаційний брак - 1,3%.</a:t>
            </a:r>
            <a:endParaRPr lang="ru-RU" b="1" i="1" dirty="0">
              <a:solidFill>
                <a:srgbClr val="0000CC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73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57279F-F899-4AD9-9EF5-7E97BF4B4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1028668"/>
            <a:ext cx="7909560" cy="553215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1) кількість яєць, придатних до інкубації:</a:t>
            </a:r>
          </a:p>
          <a:p>
            <a:pPr>
              <a:lnSpc>
                <a:spcPct val="200000"/>
              </a:lnSpc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2) запліднених яєць: </a:t>
            </a:r>
          </a:p>
          <a:p>
            <a:pPr>
              <a:lnSpc>
                <a:spcPct val="200000"/>
              </a:lnSpc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3) виводимість курчат: </a:t>
            </a:r>
          </a:p>
          <a:p>
            <a:pPr>
              <a:lnSpc>
                <a:spcPct val="200000"/>
              </a:lnSpc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4) інкубаційний брак: </a:t>
            </a:r>
          </a:p>
          <a:p>
            <a:pPr>
              <a:lnSpc>
                <a:spcPct val="110000"/>
              </a:lnSpc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5) кількість курчат, виведених від однієї курки: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1AD1CCBB-6CDF-438F-B253-3F2C91BB6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1100" y="1074419"/>
            <a:ext cx="29337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D7415729-7237-40D7-8208-DCE9EA933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5561222"/>
              </p:ext>
            </p:extLst>
          </p:nvPr>
        </p:nvGraphicFramePr>
        <p:xfrm>
          <a:off x="8801099" y="1074419"/>
          <a:ext cx="2551682" cy="839369"/>
        </p:xfrm>
        <a:graphic>
          <a:graphicData uri="http://schemas.openxmlformats.org/presentationml/2006/ole">
            <p:oleObj spid="_x0000_s1085" r:id="rId3" imgW="1155700" imgH="393700" progId="Equation.3">
              <p:embed/>
            </p:oleObj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F362CA5D-1738-4D51-93AD-C461A2431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1099" y="2240279"/>
            <a:ext cx="30937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210653D7-4FC4-4D52-BDF1-5DC996273F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6900536"/>
              </p:ext>
            </p:extLst>
          </p:nvPr>
        </p:nvGraphicFramePr>
        <p:xfrm>
          <a:off x="8801097" y="2213609"/>
          <a:ext cx="2466239" cy="754379"/>
        </p:xfrm>
        <a:graphic>
          <a:graphicData uri="http://schemas.openxmlformats.org/presentationml/2006/ole">
            <p:oleObj spid="_x0000_s1086" r:id="rId4" imgW="1143000" imgH="393700" progId="Equation.3">
              <p:embed/>
            </p:oleObj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00828BE4-48DD-4DB3-9F29-DC6696641F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801097" y="3294480"/>
            <a:ext cx="3093722" cy="14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xmlns="" id="{B9BBFF84-0E57-4D2A-BFE2-4DDB4430CB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8030480"/>
              </p:ext>
            </p:extLst>
          </p:nvPr>
        </p:nvGraphicFramePr>
        <p:xfrm>
          <a:off x="8801097" y="3387093"/>
          <a:ext cx="2328659" cy="727706"/>
        </p:xfrm>
        <a:graphic>
          <a:graphicData uri="http://schemas.openxmlformats.org/presentationml/2006/ole">
            <p:oleObj spid="_x0000_s1087" r:id="rId5" imgW="1143000" imgH="393700" progId="Equation.3">
              <p:embed/>
            </p:oleObj>
          </a:graphicData>
        </a:graphic>
      </p:graphicFrame>
      <p:sp>
        <p:nvSpPr>
          <p:cNvPr id="10" name="Rectangle 8">
            <a:extLst>
              <a:ext uri="{FF2B5EF4-FFF2-40B4-BE49-F238E27FC236}">
                <a16:creationId xmlns:a16="http://schemas.microsoft.com/office/drawing/2014/main" xmlns="" id="{A7B113A6-8F38-4911-8CEE-0B62F83D6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1097" y="4572002"/>
            <a:ext cx="30937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xmlns="" id="{2511587E-0A64-42C7-93DB-BA7F5E5438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22275025"/>
              </p:ext>
            </p:extLst>
          </p:nvPr>
        </p:nvGraphicFramePr>
        <p:xfrm>
          <a:off x="8801097" y="4572003"/>
          <a:ext cx="2440158" cy="689610"/>
        </p:xfrm>
        <a:graphic>
          <a:graphicData uri="http://schemas.openxmlformats.org/presentationml/2006/ole">
            <p:oleObj spid="_x0000_s1088" r:id="rId6" imgW="1320227" imgH="393529" progId="Equation.3">
              <p:embed/>
            </p:oleObj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D6F6927-B518-4FBC-AE68-2FE61644BF35}"/>
              </a:ext>
            </a:extLst>
          </p:cNvPr>
          <p:cNvSpPr/>
          <p:nvPr/>
        </p:nvSpPr>
        <p:spPr>
          <a:xfrm>
            <a:off x="504755" y="113391"/>
            <a:ext cx="10606622" cy="6583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536575"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i="1" kern="1400" dirty="0">
                <a:solidFill>
                  <a:srgbClr val="0000CC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1. Розрахунок поголів’я курей батьківського стада. </a:t>
            </a:r>
            <a:endParaRPr lang="ru-RU" sz="2800" dirty="0">
              <a:solidFill>
                <a:srgbClr val="0000CC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94D4FE4-82FD-48FC-A4BC-2ABCF3EF3FB6}"/>
              </a:ext>
            </a:extLst>
          </p:cNvPr>
          <p:cNvSpPr/>
          <p:nvPr/>
        </p:nvSpPr>
        <p:spPr>
          <a:xfrm>
            <a:off x="8801097" y="5716371"/>
            <a:ext cx="2268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131-2 = 129 гол.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92999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1C6A3A1-35C1-4803-88AD-0CCB4E0FE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" y="342900"/>
            <a:ext cx="11498580" cy="6149340"/>
          </a:xfrm>
        </p:spPr>
        <p:txBody>
          <a:bodyPr anchor="ctr">
            <a:normAutofit/>
          </a:bodyPr>
          <a:lstStyle/>
          <a:p>
            <a:pPr indent="536575">
              <a:lnSpc>
                <a:spcPct val="110000"/>
              </a:lnSpc>
              <a:spcAft>
                <a:spcPts val="0"/>
              </a:spcAft>
            </a:pP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Але слід врахувати, що виводяться не лише </a:t>
            </a:r>
            <a:r>
              <a:rPr lang="uk-UA" sz="30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курочки, але й і півники </a:t>
            </a: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– як правило, у </a:t>
            </a:r>
            <a:r>
              <a:rPr lang="uk-UA" sz="30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співвідношенні 1:1</a:t>
            </a: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, тому від однієї курки ми отримуємо: </a:t>
            </a:r>
            <a:r>
              <a:rPr lang="uk-UA" sz="3000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129 : 2 = 64 курочки </a:t>
            </a: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добового віку.</a:t>
            </a:r>
            <a:endParaRPr lang="ru-RU" sz="30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536575">
              <a:lnSpc>
                <a:spcPct val="110000"/>
              </a:lnSpc>
              <a:spcAft>
                <a:spcPts val="0"/>
              </a:spcAft>
            </a:pPr>
            <a:r>
              <a:rPr lang="uk-UA" sz="3000" kern="14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Поголів</a:t>
            </a:r>
            <a:r>
              <a:rPr lang="ru-RU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’</a:t>
            </a: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я курей батьківського стада, таким чином складає:  </a:t>
            </a:r>
            <a:r>
              <a:rPr lang="uk-UA" sz="3000" u="sng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1800000 : 64 = 28125 голів курок</a:t>
            </a: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;</a:t>
            </a:r>
            <a:endParaRPr lang="ru-RU" sz="30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і, оскільки статеве співвідношення в дорослому стаді 1 : 10, то  </a:t>
            </a:r>
            <a:r>
              <a:rPr lang="uk-UA" sz="3000" u="sng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28125 : 10 = 2813 голів півнів</a:t>
            </a:r>
            <a:r>
              <a:rPr lang="uk-UA" sz="30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ru-RU" sz="3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03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6E0221-32E3-428F-B5E9-7B65BA7EC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97180"/>
            <a:ext cx="10988040" cy="5879783"/>
          </a:xfrm>
        </p:spPr>
        <p:txBody>
          <a:bodyPr anchor="ctr">
            <a:normAutofit/>
          </a:bodyPr>
          <a:lstStyle/>
          <a:p>
            <a:pPr indent="536575">
              <a:lnSpc>
                <a:spcPct val="100000"/>
              </a:lnSpc>
              <a:spcAft>
                <a:spcPts val="0"/>
              </a:spcAft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Оскільки розраховане поголів'я курей батьківського стада - це поголів’я </a:t>
            </a:r>
            <a:r>
              <a:rPr lang="uk-UA" sz="32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середньорічне</a:t>
            </a: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, то потрібно врахувати передбачуване </a:t>
            </a:r>
            <a:r>
              <a:rPr lang="uk-UA" sz="3200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збереження птиці (80%). </a:t>
            </a:r>
          </a:p>
          <a:p>
            <a:pPr indent="536575">
              <a:lnSpc>
                <a:spcPct val="100000"/>
              </a:lnSpc>
              <a:spcAft>
                <a:spcPts val="0"/>
              </a:spcAft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При 80% збереженні курей, до кінця року </a:t>
            </a:r>
            <a:r>
              <a:rPr lang="uk-UA" sz="32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брак відповідно становить 20% </a:t>
            </a:r>
          </a:p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(100% – 80% = 20%),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тому до середини року вибракується лише 10% (20% : 2 = 10%), а збереженість курей буде 90% (80% + 10%).</a:t>
            </a:r>
            <a:endParaRPr lang="ru-RU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704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DE09B1-1787-437F-8230-3C2EFBE03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51461"/>
            <a:ext cx="11079480" cy="3406140"/>
          </a:xfrm>
        </p:spPr>
        <p:txBody>
          <a:bodyPr>
            <a:normAutofit fontScale="92500"/>
          </a:bodyPr>
          <a:lstStyle/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Отже, розраховуємо початкове поголів’я курей: </a:t>
            </a:r>
            <a:endParaRPr lang="ru-RU" sz="32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28125 гол. - 90% </a:t>
            </a:r>
            <a:endParaRPr lang="ru-RU" sz="3200" dirty="0">
              <a:solidFill>
                <a:srgbClr val="0000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Х голів   -   100%,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звідси </a:t>
            </a:r>
            <a:r>
              <a:rPr lang="uk-UA" sz="3200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Х = 31250 гол. </a:t>
            </a: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курок на початок яйцекладки.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pic>
        <p:nvPicPr>
          <p:cNvPr id="4098" name="Picture 2" descr="Продам/купить молодых кур-несушек породы ломан-вайт возраст 4 месяца —  Agro-Ukraine">
            <a:extLst>
              <a:ext uri="{FF2B5EF4-FFF2-40B4-BE49-F238E27FC236}">
                <a16:creationId xmlns:a16="http://schemas.microsoft.com/office/drawing/2014/main" xmlns="" id="{4CD32EE2-5BA6-4043-9BF7-F84EFEC9A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87845" y="3429000"/>
            <a:ext cx="3776816" cy="283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991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6980B6-2D69-4B11-8C8B-346923711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" y="297180"/>
            <a:ext cx="11483832" cy="5879783"/>
          </a:xfrm>
        </p:spPr>
        <p:txBody>
          <a:bodyPr anchor="ctr"/>
          <a:lstStyle/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b="1" i="1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Рух курей батьківського стада по періодах вирощування.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Батьківське стадо птиці комплектують одновіковим молодняком у 19-тижневому віці, тобто до початку несучості.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В доросле стадо мо­лодняк переводять </a:t>
            </a:r>
            <a:r>
              <a:rPr lang="uk-UA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у віці 22 тижнів. 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Яйця для інкубації починають збирати </a:t>
            </a:r>
            <a:r>
              <a:rPr lang="uk-UA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 30-тижневого віку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, коли </a:t>
            </a:r>
            <a:r>
              <a:rPr lang="uk-UA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маса яєць </a:t>
            </a: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становить </a:t>
            </a:r>
            <a:r>
              <a:rPr lang="uk-UA" kern="1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52-54 г.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Рух стада курей проводять за формою, наведеною у таблиці 1.  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485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51DCC91-C165-47FD-BB0D-31D2E772C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86" y="451418"/>
            <a:ext cx="11033760" cy="513980"/>
          </a:xfrm>
        </p:spPr>
        <p:txBody>
          <a:bodyPr/>
          <a:lstStyle/>
          <a:p>
            <a:pPr marL="0" indent="0" algn="ctr">
              <a:buNone/>
            </a:pPr>
            <a:r>
              <a:rPr lang="uk-UA" b="1" kern="140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1. Рух курок батьківського стада</a:t>
            </a:r>
            <a:endParaRPr lang="ru-RU" dirty="0"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0B9C46DB-D7F8-4414-9C9F-D1CC4DAFC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783"/>
              </p:ext>
            </p:extLst>
          </p:nvPr>
        </p:nvGraphicFramePr>
        <p:xfrm>
          <a:off x="226141" y="1016998"/>
          <a:ext cx="11645819" cy="5757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4508">
                  <a:extLst>
                    <a:ext uri="{9D8B030D-6E8A-4147-A177-3AD203B41FA5}">
                      <a16:colId xmlns:a16="http://schemas.microsoft.com/office/drawing/2014/main" xmlns="" val="2556949802"/>
                    </a:ext>
                  </a:extLst>
                </a:gridCol>
                <a:gridCol w="2286699">
                  <a:extLst>
                    <a:ext uri="{9D8B030D-6E8A-4147-A177-3AD203B41FA5}">
                      <a16:colId xmlns:a16="http://schemas.microsoft.com/office/drawing/2014/main" xmlns="" val="1183781773"/>
                    </a:ext>
                  </a:extLst>
                </a:gridCol>
                <a:gridCol w="1115310">
                  <a:extLst>
                    <a:ext uri="{9D8B030D-6E8A-4147-A177-3AD203B41FA5}">
                      <a16:colId xmlns:a16="http://schemas.microsoft.com/office/drawing/2014/main" xmlns="" val="4221300217"/>
                    </a:ext>
                  </a:extLst>
                </a:gridCol>
                <a:gridCol w="2320104">
                  <a:extLst>
                    <a:ext uri="{9D8B030D-6E8A-4147-A177-3AD203B41FA5}">
                      <a16:colId xmlns:a16="http://schemas.microsoft.com/office/drawing/2014/main" xmlns="" val="182618606"/>
                    </a:ext>
                  </a:extLst>
                </a:gridCol>
                <a:gridCol w="2062442">
                  <a:extLst>
                    <a:ext uri="{9D8B030D-6E8A-4147-A177-3AD203B41FA5}">
                      <a16:colId xmlns:a16="http://schemas.microsoft.com/office/drawing/2014/main" xmlns="" val="3600324531"/>
                    </a:ext>
                  </a:extLst>
                </a:gridCol>
                <a:gridCol w="2076756">
                  <a:extLst>
                    <a:ext uri="{9D8B030D-6E8A-4147-A177-3AD203B41FA5}">
                      <a16:colId xmlns:a16="http://schemas.microsoft.com/office/drawing/2014/main" xmlns="" val="3725441568"/>
                    </a:ext>
                  </a:extLst>
                </a:gridCol>
              </a:tblGrid>
              <a:tr h="299393"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Вікові групи, місяців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Поголів'я на початок періоду, гол.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Вибраковка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Поголів'я на кінець періоду, гол.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Середньо-місячне поголів’я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6246200"/>
                  </a:ext>
                </a:extLst>
              </a:tr>
              <a:tr h="732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гол.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728107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4 - 5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31250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0,5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(31250:100х0,5)=</a:t>
                      </a:r>
                    </a:p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156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(31250-156)= </a:t>
                      </a: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31094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(31250+31094:2)=</a:t>
                      </a:r>
                    </a:p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31172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3001173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5 - 6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31094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311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30783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30939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1202149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6 – 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30783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30475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30629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7776065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7 – 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30475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30170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30323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1647988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8 – 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30170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30868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30519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0704340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9 – 10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30868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30559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30714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296860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10 – 11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30559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30253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30406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9440298"/>
                  </a:ext>
                </a:extLst>
              </a:tr>
              <a:tr h="325116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11 – 12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30253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454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29799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30026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2882356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12 – 13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29799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1,5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447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29352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29576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74450134"/>
                  </a:ext>
                </a:extLst>
              </a:tr>
              <a:tr h="353426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13 – 14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29352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587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28765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29059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3388515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14 – 15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28765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575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28190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28478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30015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15 – 16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28190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846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27344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27767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0664477"/>
                  </a:ext>
                </a:extLst>
              </a:tr>
              <a:tr h="299393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16 – 17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27344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3,5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957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26387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26866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8321581"/>
                  </a:ext>
                </a:extLst>
              </a:tr>
              <a:tr h="233111"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Всього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400" dirty="0">
                          <a:effectLst/>
                          <a:latin typeface="Arial Black" panose="020B0A04020102020204" pitchFamily="34" charset="0"/>
                        </a:rPr>
                        <a:t>386484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7" marR="18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82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778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A76FD0-C28A-4F3D-9ED6-B33B254D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365760"/>
            <a:ext cx="11033760" cy="5811203"/>
          </a:xfrm>
        </p:spPr>
        <p:txBody>
          <a:bodyPr anchor="ctr">
            <a:normAutofit lnSpcReduction="10000"/>
          </a:bodyPr>
          <a:lstStyle/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Всього за період використання вибраковка складає 20%. Брак (голів) визначається як процент від поголів’я на початок періоду.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latin typeface="Arial Black" panose="020B0A04020102020204" pitchFamily="34" charset="0"/>
                <a:ea typeface="Times New Roman" panose="02020603050405020304" pitchFamily="18" charset="0"/>
              </a:rPr>
              <a:t>Поголів’я на початок періоду за мінусом вибракуваного складає поголів’я на кінець періоду.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kern="1400" dirty="0">
                <a:solidFill>
                  <a:srgbClr val="0000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Поголів'я на кінець одного періоду є поголів’ям на початок наступного періоду.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i="1" kern="14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Середньомісячне поголів’я розраховується через середньоарифметичну між початковим і кінцевим поголів’ям.</a:t>
            </a:r>
            <a:endParaRPr lang="ru-RU" sz="3200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654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1219</Words>
  <Application>Microsoft Office PowerPoint</Application>
  <PresentationFormat>Произвольный</PresentationFormat>
  <Paragraphs>322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Microsoft Equation 3.0</vt:lpstr>
      <vt:lpstr>Практичне заняття №9 ВИЗНАЧЕННЯ РОЗМІРУ ЦЕХУ БАТЬКІВСЬКОГО СТАДА КУРЕЙ.  ВИРОБНИЦТВО ІНКУБАЦІЙНИХ ЯЄЦЬ НА ПТАХОФАБРИЦІ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№8 ВИЗНАЧЕННЯ РОЗМІРУ ЦЕХУ БАТЬКІВСЬКОГО СТАДА КУРЕЙ. ВИРОБНИЦТВО ІНКУБАЦІЙНИХ ЯЄЦЬ НА ПТАХОФАБРИЦІ</dc:title>
  <dc:creator>User</dc:creator>
  <cp:lastModifiedBy>Пользователь</cp:lastModifiedBy>
  <cp:revision>23</cp:revision>
  <cp:lastPrinted>2020-10-19T10:22:22Z</cp:lastPrinted>
  <dcterms:created xsi:type="dcterms:W3CDTF">2020-10-18T15:52:59Z</dcterms:created>
  <dcterms:modified xsi:type="dcterms:W3CDTF">2022-09-22T13:09:25Z</dcterms:modified>
</cp:coreProperties>
</file>