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08.08.2023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08.08.2023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08.08.2023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7967439" cy="2448272"/>
          </a:xfrm>
        </p:spPr>
        <p:txBody>
          <a:bodyPr>
            <a:normAutofit fontScale="90000"/>
          </a:bodyPr>
          <a:lstStyle/>
          <a:p>
            <a:pPr marL="457200" algn="r">
              <a:lnSpc>
                <a:spcPct val="115000"/>
              </a:lnSpc>
              <a:spcAft>
                <a:spcPts val="1000"/>
              </a:spcAft>
            </a:pPr>
            <a:r>
              <a:rPr lang="uk-UA" sz="3600" dirty="0">
                <a:latin typeface="Times New Roman"/>
                <a:ea typeface="Calibri"/>
              </a:rPr>
              <a:t>Практичне</a:t>
            </a:r>
            <a:r>
              <a:rPr lang="uk-UA" sz="3600" b="1" dirty="0">
                <a:latin typeface="Times New Roman"/>
                <a:ea typeface="Calibri"/>
              </a:rPr>
              <a:t> заняття №6</a:t>
            </a:r>
            <a:br>
              <a:rPr lang="ru-RU" sz="3600" dirty="0">
                <a:latin typeface="Times New Roman"/>
                <a:ea typeface="Calibri"/>
              </a:rPr>
            </a:br>
            <a:r>
              <a:rPr lang="uk-UA" b="1" dirty="0">
                <a:latin typeface="Times New Roman"/>
                <a:ea typeface="Calibri"/>
              </a:rPr>
              <a:t>Тема заняття: Оцінка птиці за якістю нащадків</a:t>
            </a:r>
            <a:br>
              <a:rPr lang="ru-RU" sz="3600" dirty="0">
                <a:latin typeface="Times New Roman"/>
                <a:ea typeface="Calibri"/>
              </a:rPr>
            </a:b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3068960"/>
            <a:ext cx="3907135" cy="2926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70485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191031116"/>
              </p:ext>
            </p:extLst>
          </p:nvPr>
        </p:nvGraphicFramePr>
        <p:xfrm>
          <a:off x="107504" y="1052736"/>
          <a:ext cx="8363274" cy="3929128"/>
        </p:xfrm>
        <a:graphic>
          <a:graphicData uri="http://schemas.openxmlformats.org/drawingml/2006/table">
            <a:tbl>
              <a:tblPr/>
              <a:tblGrid>
                <a:gridCol w="72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6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66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00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00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00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003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9003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9003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9003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9003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55325">
                <a:tc gridSpan="5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Матері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Дочки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Ровесниці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325">
                <a:tc rowSpan="4"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Номер курки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Несучість (шт.) за період  життя, тижнів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Маса яєць в 39 тижнів,г.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Номер курки на крилі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Несучість  в  тижнів, штук.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  <a:p>
                      <a:pPr indent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indent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Маса яєць в 39 тижнів,г.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Несучість за   період  тижнів, штук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Маса яєць в тижнів, г.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6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39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68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39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68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39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68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28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     39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    68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325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С1201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82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265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56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С120101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90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</a:rPr>
                        <a:t>262 </a:t>
                      </a:r>
                      <a:endParaRPr lang="ru-RU" sz="1400" dirty="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54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78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82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230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250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53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56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5325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С120102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85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253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57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95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81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261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272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54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55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5325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С120103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80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241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57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100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92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258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241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57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56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5325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С120114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70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225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57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87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95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248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237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53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54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5325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С120125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101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260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56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68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75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270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275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55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55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5325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С120126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110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270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56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90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81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268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269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53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57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5325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С120127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70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204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58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97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100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248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247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>
                          <a:effectLst/>
                          <a:latin typeface="Arial"/>
                        </a:rPr>
                        <a:t>57</a:t>
                      </a:r>
                      <a:endParaRPr lang="ru-RU" sz="140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uk-UA" sz="1400" dirty="0">
                          <a:effectLst/>
                          <a:latin typeface="Arial"/>
                        </a:rPr>
                        <a:t>56</a:t>
                      </a:r>
                      <a:endParaRPr lang="ru-RU" sz="1400" dirty="0">
                        <a:effectLst/>
                        <a:latin typeface="Times New Roman"/>
                      </a:endParaRPr>
                    </a:p>
                  </a:txBody>
                  <a:tcPr marL="59791" marR="597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7504" y="26064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Яєчна продуктивність курей гнізда С12 і ровесниць породи леггорн лінії С</a:t>
            </a:r>
            <a:endParaRPr kumimoji="0" 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242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731520"/>
            <a:ext cx="8352928" cy="4137640"/>
          </a:xfrm>
        </p:spPr>
        <p:txBody>
          <a:bodyPr>
            <a:normAutofit/>
          </a:bodyPr>
          <a:lstStyle/>
          <a:p>
            <a:pPr indent="228600">
              <a:lnSpc>
                <a:spcPct val="115000"/>
              </a:lnSpc>
              <a:spcAft>
                <a:spcPts val="1000"/>
              </a:spcAft>
            </a:pPr>
            <a:r>
              <a:rPr lang="uk-UA" sz="2800" b="1" dirty="0">
                <a:latin typeface="Times New Roman"/>
                <a:ea typeface="Calibri"/>
              </a:rPr>
              <a:t>Контрольні питання:</a:t>
            </a:r>
            <a:endParaRPr lang="ru-RU" sz="2800" dirty="0">
              <a:latin typeface="Times New Roman"/>
              <a:ea typeface="Calibri"/>
            </a:endParaRPr>
          </a:p>
          <a:p>
            <a:pPr lvl="0" algn="just">
              <a:lnSpc>
                <a:spcPct val="115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uk-UA" sz="2800" dirty="0">
                <a:latin typeface="Times New Roman"/>
                <a:ea typeface="Calibri"/>
              </a:rPr>
              <a:t>Методи оцінки птиці за якістю нащадків</a:t>
            </a:r>
            <a:endParaRPr lang="ru-RU" sz="2800" dirty="0">
              <a:latin typeface="Times New Roman"/>
              <a:ea typeface="Calibri"/>
            </a:endParaRPr>
          </a:p>
          <a:p>
            <a:pPr lvl="0" algn="just">
              <a:lnSpc>
                <a:spcPct val="115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uk-UA" sz="2800" dirty="0">
                <a:latin typeface="Times New Roman"/>
                <a:ea typeface="Calibri"/>
              </a:rPr>
              <a:t>Оцінка курок та півнів при </a:t>
            </a:r>
            <a:r>
              <a:rPr lang="uk-UA" sz="2800" dirty="0" err="1">
                <a:latin typeface="Times New Roman"/>
                <a:ea typeface="Calibri"/>
              </a:rPr>
              <a:t>внутрішньолінійних</a:t>
            </a:r>
            <a:r>
              <a:rPr lang="uk-UA" sz="2800" dirty="0">
                <a:latin typeface="Times New Roman"/>
                <a:ea typeface="Calibri"/>
              </a:rPr>
              <a:t> спаровуваннях</a:t>
            </a:r>
          </a:p>
          <a:p>
            <a:pPr marL="45720" lvl="0" indent="0" algn="r">
              <a:lnSpc>
                <a:spcPct val="115000"/>
              </a:lnSpc>
              <a:buNone/>
              <a:tabLst>
                <a:tab pos="457200" algn="l"/>
              </a:tabLst>
            </a:pPr>
            <a:r>
              <a:rPr lang="uk-UA" sz="2800" dirty="0">
                <a:latin typeface="Times New Roman"/>
                <a:ea typeface="Calibri"/>
              </a:rPr>
              <a:t>ДЯКУЮ ЗА УВАГУ</a:t>
            </a:r>
            <a:endParaRPr lang="ru-RU" sz="2800" dirty="0">
              <a:latin typeface="Times New Roman"/>
              <a:ea typeface="Calibri"/>
            </a:endParaRPr>
          </a:p>
          <a:p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25144"/>
            <a:ext cx="2619375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725144"/>
            <a:ext cx="2828925" cy="161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3933056"/>
            <a:ext cx="1962150" cy="232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8924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731520"/>
            <a:ext cx="8424936" cy="3474720"/>
          </a:xfrm>
        </p:spPr>
        <p:txBody>
          <a:bodyPr/>
          <a:lstStyle/>
          <a:p>
            <a:pPr indent="609600">
              <a:lnSpc>
                <a:spcPct val="115000"/>
              </a:lnSpc>
              <a:spcAft>
                <a:spcPts val="1000"/>
              </a:spcAft>
            </a:pPr>
            <a:r>
              <a:rPr lang="uk-UA" sz="2800" b="1" u="sng" dirty="0">
                <a:latin typeface="Times New Roman"/>
                <a:ea typeface="Calibri"/>
              </a:rPr>
              <a:t>Мета заняття</a:t>
            </a:r>
            <a:r>
              <a:rPr lang="uk-UA" sz="2800" b="1" dirty="0">
                <a:latin typeface="Times New Roman"/>
                <a:ea typeface="Calibri"/>
              </a:rPr>
              <a:t>: </a:t>
            </a:r>
            <a:r>
              <a:rPr lang="uk-UA" sz="2800" dirty="0">
                <a:latin typeface="Times New Roman"/>
                <a:ea typeface="Calibri"/>
              </a:rPr>
              <a:t>Засвоїти методи оцінки птиці яєчних ліній за якістю нащадків.</a:t>
            </a:r>
            <a:endParaRPr lang="ru-RU" sz="2800" dirty="0">
              <a:latin typeface="Times New Roman"/>
              <a:ea typeface="Calibri"/>
            </a:endParaRPr>
          </a:p>
          <a:p>
            <a:pPr indent="609600">
              <a:lnSpc>
                <a:spcPct val="115000"/>
              </a:lnSpc>
              <a:spcAft>
                <a:spcPts val="1000"/>
              </a:spcAft>
            </a:pPr>
            <a:r>
              <a:rPr lang="uk-UA" sz="2800" b="1" u="sng" dirty="0">
                <a:latin typeface="Times New Roman"/>
                <a:ea typeface="Calibri"/>
              </a:rPr>
              <a:t>Матеріали та обладнання:</a:t>
            </a:r>
            <a:r>
              <a:rPr lang="uk-UA" sz="2800" dirty="0">
                <a:latin typeface="Times New Roman"/>
                <a:ea typeface="Calibri"/>
              </a:rPr>
              <a:t> картки продуктивності курей, калькулятори</a:t>
            </a:r>
            <a:r>
              <a:rPr lang="uk-UA" dirty="0">
                <a:latin typeface="Times New Roman"/>
                <a:ea typeface="Calibri"/>
              </a:rPr>
              <a:t>.</a:t>
            </a:r>
            <a:endParaRPr lang="ru-RU" sz="2800" dirty="0">
              <a:latin typeface="Times New Roman"/>
              <a:ea typeface="Calibri"/>
            </a:endParaRPr>
          </a:p>
          <a:p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3089" y="3212976"/>
            <a:ext cx="5063757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0430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0"/>
            <a:ext cx="6512511" cy="1143000"/>
          </a:xfrm>
        </p:spPr>
        <p:txBody>
          <a:bodyPr/>
          <a:lstStyle/>
          <a:p>
            <a:r>
              <a:rPr lang="uk-UA" b="1" u="sng" dirty="0">
                <a:latin typeface="Times New Roman"/>
                <a:ea typeface="Calibri"/>
              </a:rPr>
              <a:t>Зміст заняття</a:t>
            </a:r>
            <a:r>
              <a:rPr lang="uk-UA" u="sng" dirty="0">
                <a:latin typeface="Times New Roman"/>
                <a:ea typeface="Calibri"/>
              </a:rPr>
              <a:t>:</a:t>
            </a:r>
            <a:r>
              <a:rPr lang="uk-UA" dirty="0">
                <a:latin typeface="Times New Roman"/>
                <a:ea typeface="Calibri"/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1412776"/>
            <a:ext cx="8964488" cy="4608512"/>
          </a:xfrm>
        </p:spPr>
        <p:txBody>
          <a:bodyPr>
            <a:normAutofit/>
          </a:bodyPr>
          <a:lstStyle/>
          <a:p>
            <a:pPr indent="226695">
              <a:lnSpc>
                <a:spcPct val="115000"/>
              </a:lnSpc>
              <a:spcAft>
                <a:spcPts val="1000"/>
              </a:spcAft>
            </a:pPr>
            <a:r>
              <a:rPr lang="uk-UA" sz="2800" dirty="0">
                <a:latin typeface="Times New Roman"/>
                <a:ea typeface="Calibri"/>
              </a:rPr>
              <a:t>З різних методів, які застосовують для оцінки птиці, </a:t>
            </a:r>
            <a:r>
              <a:rPr lang="uk-UA" sz="3600" dirty="0">
                <a:latin typeface="Times New Roman"/>
                <a:ea typeface="Calibri"/>
              </a:rPr>
              <a:t>більш точною є оцінка за якістю нащадків. </a:t>
            </a:r>
          </a:p>
          <a:p>
            <a:pPr indent="226695">
              <a:lnSpc>
                <a:spcPct val="115000"/>
              </a:lnSpc>
              <a:spcAft>
                <a:spcPts val="1000"/>
              </a:spcAft>
            </a:pPr>
            <a:r>
              <a:rPr lang="uk-UA" sz="2800" dirty="0">
                <a:latin typeface="Times New Roman"/>
                <a:ea typeface="Calibri"/>
              </a:rPr>
              <a:t>Так як самці яєць не несуть, а їх спадкові якості впливають на яєчну продуктивність, то оцінка генотипу плідників за фенотипом нащадків має велике практичне значення в селекції.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1151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6512511" cy="1143000"/>
          </a:xfrm>
        </p:spPr>
        <p:txBody>
          <a:bodyPr/>
          <a:lstStyle/>
          <a:p>
            <a:pPr marL="228600" lvl="0" indent="226695" algn="ctr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</a:pPr>
            <a:r>
              <a:rPr lang="uk-UA" sz="2800" dirty="0">
                <a:solidFill>
                  <a:prstClr val="black">
                    <a:lumMod val="75000"/>
                    <a:lumOff val="25000"/>
                  </a:prstClr>
                </a:solidFill>
                <a:effectLst/>
                <a:latin typeface="Times New Roman"/>
                <a:ea typeface="Calibri"/>
                <a:cs typeface="+mn-cs"/>
              </a:rPr>
              <a:t>Методи оцінки плідників за якістю нащадків:</a:t>
            </a:r>
            <a:br>
              <a:rPr lang="ru-RU" sz="3600" b="0" dirty="0">
                <a:solidFill>
                  <a:prstClr val="black">
                    <a:lumMod val="75000"/>
                    <a:lumOff val="25000"/>
                  </a:prstClr>
                </a:solidFill>
                <a:effectLst/>
                <a:latin typeface="Times New Roman"/>
                <a:ea typeface="Calibri"/>
                <a:cs typeface="+mn-c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556792"/>
            <a:ext cx="7364288" cy="2649448"/>
          </a:xfrm>
        </p:spPr>
        <p:txBody>
          <a:bodyPr>
            <a:normAutofit lnSpcReduction="10000"/>
          </a:bodyPr>
          <a:lstStyle/>
          <a:p>
            <a:pPr indent="226695">
              <a:lnSpc>
                <a:spcPct val="115000"/>
              </a:lnSpc>
              <a:spcAft>
                <a:spcPts val="1000"/>
              </a:spcAft>
            </a:pPr>
            <a:r>
              <a:rPr lang="uk-UA" i="1" u="sng" dirty="0">
                <a:latin typeface="Times New Roman"/>
                <a:ea typeface="Calibri"/>
              </a:rPr>
              <a:t>порівнюють продуктивність дочок із :</a:t>
            </a:r>
            <a:endParaRPr lang="ru-RU" sz="2800" dirty="0">
              <a:latin typeface="Times New Roman"/>
              <a:ea typeface="Calibri"/>
            </a:endParaRPr>
          </a:p>
          <a:p>
            <a:pPr indent="226695">
              <a:lnSpc>
                <a:spcPct val="115000"/>
              </a:lnSpc>
              <a:spcAft>
                <a:spcPts val="1000"/>
              </a:spcAft>
            </a:pPr>
            <a:r>
              <a:rPr lang="uk-UA" b="1" dirty="0">
                <a:latin typeface="Times New Roman"/>
                <a:ea typeface="Calibri"/>
              </a:rPr>
              <a:t>продуктивністю матерів, (дочки-матері)</a:t>
            </a:r>
            <a:endParaRPr lang="ru-RU" sz="2800" dirty="0">
              <a:latin typeface="Times New Roman"/>
              <a:ea typeface="Calibri"/>
            </a:endParaRPr>
          </a:p>
          <a:p>
            <a:pPr indent="226695">
              <a:lnSpc>
                <a:spcPct val="115000"/>
              </a:lnSpc>
              <a:spcAft>
                <a:spcPts val="1000"/>
              </a:spcAft>
            </a:pPr>
            <a:r>
              <a:rPr lang="uk-UA" b="1" dirty="0">
                <a:latin typeface="Times New Roman"/>
                <a:ea typeface="Calibri"/>
              </a:rPr>
              <a:t>ровесниць, (дочки-ровесниці)</a:t>
            </a:r>
            <a:endParaRPr lang="ru-RU" sz="2800" dirty="0">
              <a:latin typeface="Times New Roman"/>
              <a:ea typeface="Calibri"/>
            </a:endParaRPr>
          </a:p>
          <a:p>
            <a:pPr indent="226695">
              <a:lnSpc>
                <a:spcPct val="115000"/>
              </a:lnSpc>
              <a:spcAft>
                <a:spcPts val="1000"/>
              </a:spcAft>
            </a:pPr>
            <a:r>
              <a:rPr lang="uk-UA" b="1" dirty="0">
                <a:latin typeface="Times New Roman"/>
                <a:ea typeface="Calibri"/>
              </a:rPr>
              <a:t> із стандартом по породі, </a:t>
            </a:r>
            <a:endParaRPr lang="ru-RU" sz="2800" dirty="0">
              <a:latin typeface="Times New Roman"/>
              <a:ea typeface="Calibri"/>
            </a:endParaRPr>
          </a:p>
          <a:p>
            <a:r>
              <a:rPr lang="uk-UA" b="1" dirty="0">
                <a:latin typeface="Times New Roman"/>
                <a:ea typeface="Calibri"/>
              </a:rPr>
              <a:t>із середніми показниками по стаду</a:t>
            </a:r>
            <a:r>
              <a:rPr lang="uk-UA" dirty="0">
                <a:latin typeface="Times New Roman"/>
                <a:ea typeface="Calibri"/>
              </a:rPr>
              <a:t> 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025360"/>
            <a:ext cx="2908375" cy="2189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0381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731520"/>
            <a:ext cx="8496944" cy="6009848"/>
          </a:xfrm>
        </p:spPr>
        <p:txBody>
          <a:bodyPr>
            <a:normAutofit/>
          </a:bodyPr>
          <a:lstStyle/>
          <a:p>
            <a:pPr indent="228600">
              <a:lnSpc>
                <a:spcPct val="115000"/>
              </a:lnSpc>
              <a:spcAft>
                <a:spcPts val="1000"/>
              </a:spcAft>
            </a:pPr>
            <a:r>
              <a:rPr lang="uk-UA" dirty="0">
                <a:latin typeface="Times New Roman"/>
                <a:ea typeface="Calibri"/>
              </a:rPr>
              <a:t>При </a:t>
            </a:r>
            <a:r>
              <a:rPr lang="uk-UA" dirty="0" err="1">
                <a:latin typeface="Times New Roman"/>
                <a:ea typeface="Calibri"/>
              </a:rPr>
              <a:t>внутрішньолінійних</a:t>
            </a:r>
            <a:r>
              <a:rPr lang="uk-UA" dirty="0">
                <a:latin typeface="Times New Roman"/>
                <a:ea typeface="Calibri"/>
              </a:rPr>
              <a:t> спаровуваннях птиці для отримання достовірних результатів оцінки за якістю нащадків необхідно від кожної </a:t>
            </a:r>
            <a:r>
              <a:rPr lang="uk-UA" b="1" dirty="0">
                <a:latin typeface="Times New Roman"/>
                <a:ea typeface="Calibri"/>
              </a:rPr>
              <a:t>курки досліджувати не менше 6 дочок</a:t>
            </a:r>
            <a:r>
              <a:rPr lang="uk-UA" dirty="0">
                <a:latin typeface="Times New Roman"/>
                <a:ea typeface="Calibri"/>
              </a:rPr>
              <a:t>, краще 7-8, а при </a:t>
            </a:r>
            <a:r>
              <a:rPr lang="uk-UA" dirty="0" err="1">
                <a:latin typeface="Times New Roman"/>
                <a:ea typeface="Calibri"/>
              </a:rPr>
              <a:t>реципрокних</a:t>
            </a:r>
            <a:r>
              <a:rPr lang="uk-UA" dirty="0">
                <a:latin typeface="Times New Roman"/>
                <a:ea typeface="Calibri"/>
              </a:rPr>
              <a:t> схрещуваннях – 5 дочок. </a:t>
            </a:r>
          </a:p>
          <a:p>
            <a:pPr indent="228600">
              <a:lnSpc>
                <a:spcPct val="115000"/>
              </a:lnSpc>
              <a:spcAft>
                <a:spcPts val="1000"/>
              </a:spcAft>
            </a:pPr>
            <a:r>
              <a:rPr lang="uk-UA" dirty="0">
                <a:latin typeface="Times New Roman"/>
                <a:ea typeface="Calibri"/>
              </a:rPr>
              <a:t>Для </a:t>
            </a:r>
            <a:r>
              <a:rPr lang="uk-UA" b="1" dirty="0">
                <a:latin typeface="Times New Roman"/>
                <a:ea typeface="Calibri"/>
              </a:rPr>
              <a:t>оцінки півня досліджують 75-100 дочок</a:t>
            </a:r>
            <a:r>
              <a:rPr lang="uk-UA" dirty="0">
                <a:latin typeface="Times New Roman"/>
                <a:ea typeface="Calibri"/>
              </a:rPr>
              <a:t>. Чим більше буде оцінено нащадків, тим точніша оцінка племінних якостей плідників.</a:t>
            </a:r>
          </a:p>
          <a:p>
            <a:pPr indent="228600">
              <a:lnSpc>
                <a:spcPct val="115000"/>
              </a:lnSpc>
              <a:spcAft>
                <a:spcPts val="1000"/>
              </a:spcAft>
            </a:pPr>
            <a:r>
              <a:rPr lang="uk-UA" dirty="0">
                <a:latin typeface="Times New Roman"/>
                <a:ea typeface="Calibri"/>
              </a:rPr>
              <a:t> Але в виробничих умовах це зробити часто буває важко, тому для отримання більш достовірних даних з усіх дочок вибирають їх мінімальну кількість методом випадкового відбору. Нащадки, поставлені на дослідження, не підлягають зоотехнічній вибраковці і їх не знімають з обліку до закінчення досліджень.</a:t>
            </a:r>
            <a:endParaRPr lang="ru-RU" sz="2800" dirty="0">
              <a:latin typeface="Times New Roman"/>
              <a:ea typeface="Calibri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3671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476672"/>
            <a:ext cx="8856984" cy="3888432"/>
          </a:xfrm>
        </p:spPr>
        <p:txBody>
          <a:bodyPr>
            <a:normAutofit/>
          </a:bodyPr>
          <a:lstStyle/>
          <a:p>
            <a:r>
              <a:rPr lang="uk-UA" sz="2800" dirty="0">
                <a:latin typeface="Times New Roman"/>
                <a:ea typeface="Calibri"/>
              </a:rPr>
              <a:t>Використання методу оцінки мати-дочка можливо тільки при дотриманні приблизно однакових умов середовища. </a:t>
            </a:r>
          </a:p>
          <a:p>
            <a:r>
              <a:rPr lang="uk-UA" sz="2800" b="1" dirty="0">
                <a:latin typeface="Times New Roman"/>
                <a:ea typeface="Calibri"/>
              </a:rPr>
              <a:t>Більш точним є метод порівняння ровесниць з дочками</a:t>
            </a:r>
            <a:r>
              <a:rPr lang="uk-UA" sz="2800" dirty="0">
                <a:latin typeface="Times New Roman"/>
                <a:ea typeface="Calibri"/>
              </a:rPr>
              <a:t>, так як їх утримують в однакових умовах. </a:t>
            </a:r>
          </a:p>
          <a:p>
            <a:r>
              <a:rPr lang="uk-UA" sz="2800" dirty="0">
                <a:latin typeface="Times New Roman"/>
                <a:ea typeface="Calibri"/>
              </a:rPr>
              <a:t>При всіх методах оцінки роблять розрахунок достовірності різниці між дочками і порівнювальними особинами.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198034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731520"/>
            <a:ext cx="8712968" cy="5289768"/>
          </a:xfrm>
        </p:spPr>
        <p:txBody>
          <a:bodyPr>
            <a:normAutofit fontScale="92500" lnSpcReduction="20000"/>
          </a:bodyPr>
          <a:lstStyle/>
          <a:p>
            <a:pPr indent="228600">
              <a:lnSpc>
                <a:spcPct val="115000"/>
              </a:lnSpc>
              <a:spcAft>
                <a:spcPts val="1000"/>
              </a:spcAft>
            </a:pPr>
            <a:r>
              <a:rPr lang="uk-UA" sz="2800" dirty="0">
                <a:latin typeface="Times New Roman"/>
                <a:ea typeface="Calibri"/>
              </a:rPr>
              <a:t>Можна розділити півнів за їх племінними перевагами за один тур спаровування. За цим методом в гнізда підбирають курей з різною продуктивністю і оцінку проводять в порівнянні із ровесницями і матерями. Точніше, виявляють цінних несучок при зміні півнів в одному і тому ж гнізді курей. </a:t>
            </a:r>
          </a:p>
          <a:p>
            <a:pPr indent="228600">
              <a:lnSpc>
                <a:spcPct val="115000"/>
              </a:lnSpc>
              <a:spcAft>
                <a:spcPts val="1000"/>
              </a:spcAft>
            </a:pPr>
            <a:r>
              <a:rPr lang="uk-UA" sz="2800" dirty="0">
                <a:latin typeface="Times New Roman"/>
                <a:ea typeface="Calibri"/>
              </a:rPr>
              <a:t>При дослідженні півнів за якістю нащадків спочатку використовують попередню </a:t>
            </a:r>
            <a:r>
              <a:rPr lang="uk-UA" sz="2800" b="1" dirty="0">
                <a:latin typeface="Times New Roman"/>
                <a:ea typeface="Calibri"/>
              </a:rPr>
              <a:t>прискорену оцінку їх племінних якостей за яйценосністю дочок за перші 39 тижнів життя,</a:t>
            </a:r>
            <a:r>
              <a:rPr lang="uk-UA" sz="2800" dirty="0">
                <a:latin typeface="Times New Roman"/>
                <a:ea typeface="Calibri"/>
              </a:rPr>
              <a:t> а потім проводять </a:t>
            </a:r>
            <a:r>
              <a:rPr lang="uk-UA" sz="2800" b="1" dirty="0">
                <a:latin typeface="Times New Roman"/>
                <a:ea typeface="Calibri"/>
              </a:rPr>
              <a:t>кінцеву оцінку за яйценосністю дочок за 68 тижнів життя</a:t>
            </a:r>
            <a:r>
              <a:rPr lang="uk-UA" sz="2800" dirty="0">
                <a:latin typeface="Times New Roman"/>
                <a:ea typeface="Calibri"/>
              </a:rPr>
              <a:t> і комплексом інших показників. </a:t>
            </a:r>
            <a:endParaRPr lang="ru-RU" sz="2800" dirty="0">
              <a:latin typeface="Times New Roman"/>
              <a:ea typeface="Calibri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2061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731520"/>
            <a:ext cx="8208912" cy="3417560"/>
          </a:xfrm>
        </p:spPr>
        <p:txBody>
          <a:bodyPr/>
          <a:lstStyle/>
          <a:p>
            <a:pPr indent="228600">
              <a:lnSpc>
                <a:spcPct val="115000"/>
              </a:lnSpc>
              <a:spcAft>
                <a:spcPts val="1000"/>
              </a:spcAft>
            </a:pPr>
            <a:r>
              <a:rPr lang="uk-UA" sz="2800" b="1" dirty="0">
                <a:latin typeface="Times New Roman"/>
                <a:ea typeface="Calibri"/>
              </a:rPr>
              <a:t>Завдання 1.</a:t>
            </a:r>
            <a:r>
              <a:rPr lang="uk-UA" sz="2800" dirty="0">
                <a:latin typeface="Times New Roman"/>
                <a:ea typeface="Calibri"/>
              </a:rPr>
              <a:t> Використовуючи дані племінного обліку (табл. 1), оцінити племінні якості </a:t>
            </a:r>
            <a:r>
              <a:rPr lang="ru-RU" sz="2800" dirty="0">
                <a:latin typeface="Times New Roman"/>
                <a:ea typeface="Calibri"/>
              </a:rPr>
              <a:t>7</a:t>
            </a:r>
            <a:r>
              <a:rPr lang="uk-UA" sz="2800" dirty="0">
                <a:latin typeface="Times New Roman"/>
                <a:ea typeface="Calibri"/>
              </a:rPr>
              <a:t> голів птиці за якістю нащадків за формою, наведеною у таблиці 2 і зробити висновок.</a:t>
            </a:r>
            <a:endParaRPr lang="ru-RU" sz="2800" dirty="0">
              <a:latin typeface="Times New Roman"/>
              <a:ea typeface="Calibri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2240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613079408"/>
              </p:ext>
            </p:extLst>
          </p:nvPr>
        </p:nvGraphicFramePr>
        <p:xfrm>
          <a:off x="251520" y="764704"/>
          <a:ext cx="8424937" cy="4846116"/>
        </p:xfrm>
        <a:graphic>
          <a:graphicData uri="http://schemas.openxmlformats.org/drawingml/2006/table">
            <a:tbl>
              <a:tblPr/>
              <a:tblGrid>
                <a:gridCol w="912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8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8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1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1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41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41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419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17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4517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4517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89546">
                <a:tc row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Номер птиці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6" marR="47236" marT="79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Методи оцінки півня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6" marR="47236" marT="796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5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4381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матерів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6" marR="47236" marT="796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4381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дочок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6" marR="47236" marT="796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4381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ровесниць 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indent="4381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6" marR="47236" marT="796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4381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дочки-матері 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6" marR="47236" marT="796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4381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дочки-ровесниці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6" marR="47236" marT="796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33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73025" indent="-4635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Несучість, шт..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6" marR="47236" marT="7961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indent="-4635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Маса яєць, г.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6" marR="47236" marT="7961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indent="-4635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Несучість, шт.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6" marR="47236" marT="7961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indent="-4635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Маса яєць. г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6" marR="47236" marT="7961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indent="-4635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Несучість, шт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6" marR="47236" marT="7961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indent="-4635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Маса яєць г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6" marR="47236" marT="7961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indent="-4635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Несучість, +/- </a:t>
                      </a:r>
                      <a:r>
                        <a:rPr lang="uk-UA" sz="18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шт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6" marR="47236" marT="7961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indent="-4635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Маса яєць,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73025" marR="73025" indent="-4635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+/- г.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6" marR="47236" marT="7961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indent="-4635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Несучість,. +/- </a:t>
                      </a:r>
                      <a:r>
                        <a:rPr lang="uk-UA" sz="18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шт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6" marR="47236" marT="7961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 marR="73025" indent="-4635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Маса яєць,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73025" marR="73025" indent="-4635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+/- г.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6" marR="47236" marT="7961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546">
                <a:tc>
                  <a:txBody>
                    <a:bodyPr/>
                    <a:lstStyle/>
                    <a:p>
                      <a:pPr indent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6" marR="47236" marT="796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6" marR="47236" marT="796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6" marR="47236" marT="796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6" marR="47236" marT="796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6" marR="47236" marT="796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6" marR="47236" marT="796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6" marR="47236" marT="796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6" marR="47236" marT="796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6" marR="47236" marT="796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6" marR="47236" marT="796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6" marR="47236" marT="796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546">
                <a:tc>
                  <a:txBody>
                    <a:bodyPr/>
                    <a:lstStyle/>
                    <a:p>
                      <a:pPr indent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6" marR="47236" marT="796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6" marR="47236" marT="796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6" marR="47236" marT="796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6" marR="47236" marT="796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6" marR="47236" marT="796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6" marR="47236" marT="796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6" marR="47236" marT="796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6" marR="47236" marT="796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6" marR="47236" marT="796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6" marR="47236" marT="796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6" marR="47236" marT="796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546">
                <a:tc>
                  <a:txBody>
                    <a:bodyPr/>
                    <a:lstStyle/>
                    <a:p>
                      <a:pPr indent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6" marR="47236" marT="796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6" marR="47236" marT="796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6" marR="47236" marT="796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6" marR="47236" marT="796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6" marR="47236" marT="796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6" marR="47236" marT="796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6" marR="47236" marT="796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6" marR="47236" marT="796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6" marR="47236" marT="796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6" marR="47236" marT="796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6" marR="47236" marT="796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546">
                <a:tc>
                  <a:txBody>
                    <a:bodyPr/>
                    <a:lstStyle/>
                    <a:p>
                      <a:pPr indent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6" marR="47236" marT="796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6" marR="47236" marT="796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6" marR="47236" marT="796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8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236" marR="47236" marT="796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8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236" marR="47236" marT="796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8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236" marR="47236" marT="796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8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236" marR="47236" marT="796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8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236" marR="47236" marT="796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8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236" marR="47236" marT="796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8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236" marR="47236" marT="796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8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7236" marR="47236" marT="796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39552" y="0"/>
            <a:ext cx="83529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algn="r" fontAlgn="base">
              <a:spcBef>
                <a:spcPct val="0"/>
              </a:spcBef>
              <a:spcAft>
                <a:spcPct val="0"/>
              </a:spcAft>
            </a:pPr>
            <a:r>
              <a:rPr lang="ru-RU" sz="16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Таблиця</a:t>
            </a:r>
            <a:r>
              <a:rPr lang="ru-RU" sz="16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endParaRPr lang="uk-UA" sz="11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Оцінка  _______________________________        за якістю нащадків</a:t>
            </a:r>
            <a:endParaRPr lang="uk-UA" sz="11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312506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24</TotalTime>
  <Words>680</Words>
  <Application>Microsoft Office PowerPoint</Application>
  <PresentationFormat>Екран (4:3)</PresentationFormat>
  <Paragraphs>204</Paragraphs>
  <Slides>11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7" baseType="lpstr">
      <vt:lpstr>Arial</vt:lpstr>
      <vt:lpstr>Calibri</vt:lpstr>
      <vt:lpstr>Georgia</vt:lpstr>
      <vt:lpstr>Times New Roman</vt:lpstr>
      <vt:lpstr>Trebuchet MS</vt:lpstr>
      <vt:lpstr>Воздушный поток</vt:lpstr>
      <vt:lpstr>Практичне заняття №6 Тема заняття: Оцінка птиці за якістю нащадків </vt:lpstr>
      <vt:lpstr>Презентація PowerPoint</vt:lpstr>
      <vt:lpstr>Зміст заняття: </vt:lpstr>
      <vt:lpstr>Методи оцінки плідників за якістю нащадків: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Лабораторне заняття №8 Тема заняття: Оцінка птиці за якістю нащадків </dc:title>
  <dc:creator>ЦАРУК</dc:creator>
  <cp:lastModifiedBy>Lenovo</cp:lastModifiedBy>
  <cp:revision>6</cp:revision>
  <dcterms:created xsi:type="dcterms:W3CDTF">2021-03-16T19:44:22Z</dcterms:created>
  <dcterms:modified xsi:type="dcterms:W3CDTF">2023-08-08T17:21:13Z</dcterms:modified>
</cp:coreProperties>
</file>