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7" r:id="rId11"/>
    <p:sldId id="268" r:id="rId12"/>
    <p:sldId id="269" r:id="rId13"/>
    <p:sldId id="270" r:id="rId14"/>
    <p:sldId id="271" r:id="rId15"/>
    <p:sldId id="266" r:id="rId1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635764B-585D-4AC9-AB9B-4FAB15ED70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ru-RU"/>
          </a:p>
        </p:txBody>
      </p:sp>
      <p:sp>
        <p:nvSpPr>
          <p:cNvPr id="3" name="Підзаголовок 2">
            <a:extLst>
              <a:ext uri="{FF2B5EF4-FFF2-40B4-BE49-F238E27FC236}">
                <a16:creationId xmlns:a16="http://schemas.microsoft.com/office/drawing/2014/main" id="{A9E640C7-6B3D-4C38-ACB4-5773643CE5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uk-UA"/>
              <a:t>Клацніть, щоб редагувати стиль зразка підзаголовка</a:t>
            </a:r>
            <a:endParaRPr lang="ru-RU"/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3C3F1665-F83B-4CA6-90F9-7790D20E10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E35E8-DB44-442D-91A4-0A36E2E631F3}" type="datetimeFigureOut">
              <a:rPr lang="ru-RU" smtClean="0"/>
              <a:t>08.08.2023</a:t>
            </a:fld>
            <a:endParaRPr lang="ru-RU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B98FAA96-0183-484B-A472-6E6FAB80BA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3DC6F8ED-8375-4507-BE45-75584FD5D7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1B904-B4FB-4D9F-9238-335D64156F7C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58543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D148C70-ADAF-4796-BF1D-E9DE08C581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ru-RU"/>
          </a:p>
        </p:txBody>
      </p:sp>
      <p:sp>
        <p:nvSpPr>
          <p:cNvPr id="3" name="Місце для вертикального тексту 2">
            <a:extLst>
              <a:ext uri="{FF2B5EF4-FFF2-40B4-BE49-F238E27FC236}">
                <a16:creationId xmlns:a16="http://schemas.microsoft.com/office/drawing/2014/main" id="{A77D4EC4-3C86-40C6-9D0B-384FB168435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ru-RU"/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981BB542-AC81-4582-9BBA-206399D0E8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E35E8-DB44-442D-91A4-0A36E2E631F3}" type="datetimeFigureOut">
              <a:rPr lang="ru-RU" smtClean="0"/>
              <a:t>08.08.2023</a:t>
            </a:fld>
            <a:endParaRPr lang="ru-RU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04962807-13DC-4082-8D47-1E591611BC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F9F435C7-D13D-409F-9763-DA4AEAD620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1B904-B4FB-4D9F-9238-335D64156F7C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649924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>
            <a:extLst>
              <a:ext uri="{FF2B5EF4-FFF2-40B4-BE49-F238E27FC236}">
                <a16:creationId xmlns:a16="http://schemas.microsoft.com/office/drawing/2014/main" id="{DB11DF74-8037-43EB-B67D-2B2CB80BBA4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uk-UA"/>
              <a:t>Клацніть, щоб редагувати стиль зразка заголовка</a:t>
            </a:r>
            <a:endParaRPr lang="ru-RU"/>
          </a:p>
        </p:txBody>
      </p:sp>
      <p:sp>
        <p:nvSpPr>
          <p:cNvPr id="3" name="Місце для вертикального тексту 2">
            <a:extLst>
              <a:ext uri="{FF2B5EF4-FFF2-40B4-BE49-F238E27FC236}">
                <a16:creationId xmlns:a16="http://schemas.microsoft.com/office/drawing/2014/main" id="{9DCC2CFF-59A6-4E1E-BE69-C4D9E61A603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ru-RU"/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240466B9-E86F-42A8-B7D8-E494CFAC74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E35E8-DB44-442D-91A4-0A36E2E631F3}" type="datetimeFigureOut">
              <a:rPr lang="ru-RU" smtClean="0"/>
              <a:t>08.08.2023</a:t>
            </a:fld>
            <a:endParaRPr lang="ru-RU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F04CBD7A-76DB-4BC9-B8A0-D6D610F006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36E7F6FF-562B-4B67-B3EB-16CD5B2720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1B904-B4FB-4D9F-9238-335D64156F7C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94598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Назва та вмі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9290D00-4277-42CE-AA1D-6CE3FCB696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ru-RU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741A70AA-A4AD-442D-B008-5D18659E20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ru-RU"/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6540A985-C127-462B-B33D-69D94A3FDC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E35E8-DB44-442D-91A4-0A36E2E631F3}" type="datetimeFigureOut">
              <a:rPr lang="ru-RU" smtClean="0"/>
              <a:t>08.08.2023</a:t>
            </a:fld>
            <a:endParaRPr lang="ru-RU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7383DE81-018F-4B6F-9CFF-16E5B0DB9D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ACFF708C-DF4F-48AD-B8D4-D2A705491D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1B904-B4FB-4D9F-9238-335D64156F7C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634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Назва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D6ED9D4-BE14-4F94-B874-BA5114184D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ru-RU"/>
          </a:p>
        </p:txBody>
      </p:sp>
      <p:sp>
        <p:nvSpPr>
          <p:cNvPr id="3" name="Місце для тексту 2">
            <a:extLst>
              <a:ext uri="{FF2B5EF4-FFF2-40B4-BE49-F238E27FC236}">
                <a16:creationId xmlns:a16="http://schemas.microsoft.com/office/drawing/2014/main" id="{16CF2D57-3732-466D-8F27-F5C0042058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2EFA1D47-0787-4E82-A5FC-1385D7F1D9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E35E8-DB44-442D-91A4-0A36E2E631F3}" type="datetimeFigureOut">
              <a:rPr lang="ru-RU" smtClean="0"/>
              <a:t>08.08.2023</a:t>
            </a:fld>
            <a:endParaRPr lang="ru-RU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A10055F5-79D4-4348-BB0C-D9960F6C8F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DB3ED0A9-8217-4194-AF2A-541D39E837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1B904-B4FB-4D9F-9238-335D64156F7C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37776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0811699-CFF0-420F-B46E-1CCE1BC5A6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ru-RU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385DE036-A042-4ABB-A891-1CE574D616B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ru-RU"/>
          </a:p>
        </p:txBody>
      </p:sp>
      <p:sp>
        <p:nvSpPr>
          <p:cNvPr id="4" name="Місце для вмісту 3">
            <a:extLst>
              <a:ext uri="{FF2B5EF4-FFF2-40B4-BE49-F238E27FC236}">
                <a16:creationId xmlns:a16="http://schemas.microsoft.com/office/drawing/2014/main" id="{4F4C2332-7FA9-4A6E-9B41-B4DF3C413E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ru-RU"/>
          </a:p>
        </p:txBody>
      </p:sp>
      <p:sp>
        <p:nvSpPr>
          <p:cNvPr id="5" name="Місце для дати 4">
            <a:extLst>
              <a:ext uri="{FF2B5EF4-FFF2-40B4-BE49-F238E27FC236}">
                <a16:creationId xmlns:a16="http://schemas.microsoft.com/office/drawing/2014/main" id="{F71F2496-7F6D-493A-9321-DD30A5F865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E35E8-DB44-442D-91A4-0A36E2E631F3}" type="datetimeFigureOut">
              <a:rPr lang="ru-RU" smtClean="0"/>
              <a:t>08.08.2023</a:t>
            </a:fld>
            <a:endParaRPr lang="ru-RU"/>
          </a:p>
        </p:txBody>
      </p:sp>
      <p:sp>
        <p:nvSpPr>
          <p:cNvPr id="6" name="Місце для нижнього колонтитула 5">
            <a:extLst>
              <a:ext uri="{FF2B5EF4-FFF2-40B4-BE49-F238E27FC236}">
                <a16:creationId xmlns:a16="http://schemas.microsoft.com/office/drawing/2014/main" id="{ED254D5C-9EFA-432F-A415-123661A9CE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Місце для номера слайда 6">
            <a:extLst>
              <a:ext uri="{FF2B5EF4-FFF2-40B4-BE49-F238E27FC236}">
                <a16:creationId xmlns:a16="http://schemas.microsoft.com/office/drawing/2014/main" id="{F0B60EFE-BE93-4CF1-B3B5-8CAB26D42C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1B904-B4FB-4D9F-9238-335D64156F7C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658722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AA7DF1F-B1C4-4CEB-98F7-6F10436108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ru-RU"/>
          </a:p>
        </p:txBody>
      </p:sp>
      <p:sp>
        <p:nvSpPr>
          <p:cNvPr id="3" name="Місце для тексту 2">
            <a:extLst>
              <a:ext uri="{FF2B5EF4-FFF2-40B4-BE49-F238E27FC236}">
                <a16:creationId xmlns:a16="http://schemas.microsoft.com/office/drawing/2014/main" id="{720F096D-C25D-4577-A525-A38E7F1C9F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Місце для вмісту 3">
            <a:extLst>
              <a:ext uri="{FF2B5EF4-FFF2-40B4-BE49-F238E27FC236}">
                <a16:creationId xmlns:a16="http://schemas.microsoft.com/office/drawing/2014/main" id="{399111CB-6B67-4D7A-8EA5-D985FC74AA4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ru-RU"/>
          </a:p>
        </p:txBody>
      </p:sp>
      <p:sp>
        <p:nvSpPr>
          <p:cNvPr id="5" name="Місце для тексту 4">
            <a:extLst>
              <a:ext uri="{FF2B5EF4-FFF2-40B4-BE49-F238E27FC236}">
                <a16:creationId xmlns:a16="http://schemas.microsoft.com/office/drawing/2014/main" id="{E2424EFF-5608-4596-BB25-35D459896DD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6" name="Місце для вмісту 5">
            <a:extLst>
              <a:ext uri="{FF2B5EF4-FFF2-40B4-BE49-F238E27FC236}">
                <a16:creationId xmlns:a16="http://schemas.microsoft.com/office/drawing/2014/main" id="{B22C108B-7AFB-49A1-ABB4-032E0E6FDDB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ru-RU"/>
          </a:p>
        </p:txBody>
      </p:sp>
      <p:sp>
        <p:nvSpPr>
          <p:cNvPr id="7" name="Місце для дати 6">
            <a:extLst>
              <a:ext uri="{FF2B5EF4-FFF2-40B4-BE49-F238E27FC236}">
                <a16:creationId xmlns:a16="http://schemas.microsoft.com/office/drawing/2014/main" id="{2FAB941D-80BD-4216-8567-8D66CEBB89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E35E8-DB44-442D-91A4-0A36E2E631F3}" type="datetimeFigureOut">
              <a:rPr lang="ru-RU" smtClean="0"/>
              <a:t>08.08.2023</a:t>
            </a:fld>
            <a:endParaRPr lang="ru-RU"/>
          </a:p>
        </p:txBody>
      </p:sp>
      <p:sp>
        <p:nvSpPr>
          <p:cNvPr id="8" name="Місце для нижнього колонтитула 7">
            <a:extLst>
              <a:ext uri="{FF2B5EF4-FFF2-40B4-BE49-F238E27FC236}">
                <a16:creationId xmlns:a16="http://schemas.microsoft.com/office/drawing/2014/main" id="{B03735C0-5081-4A58-AA43-8DAD04B3BC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Місце для номера слайда 8">
            <a:extLst>
              <a:ext uri="{FF2B5EF4-FFF2-40B4-BE49-F238E27FC236}">
                <a16:creationId xmlns:a16="http://schemas.microsoft.com/office/drawing/2014/main" id="{2172BA37-E3A4-4E6C-9783-AE96B6D130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1B904-B4FB-4D9F-9238-335D64156F7C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09435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A06C432-D7AC-49BB-9E71-AE79DCB718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ru-RU"/>
          </a:p>
        </p:txBody>
      </p:sp>
      <p:sp>
        <p:nvSpPr>
          <p:cNvPr id="3" name="Місце для дати 2">
            <a:extLst>
              <a:ext uri="{FF2B5EF4-FFF2-40B4-BE49-F238E27FC236}">
                <a16:creationId xmlns:a16="http://schemas.microsoft.com/office/drawing/2014/main" id="{CC879A2A-57E4-4EF6-A489-220E44B42E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E35E8-DB44-442D-91A4-0A36E2E631F3}" type="datetimeFigureOut">
              <a:rPr lang="ru-RU" smtClean="0"/>
              <a:t>08.08.2023</a:t>
            </a:fld>
            <a:endParaRPr lang="ru-RU"/>
          </a:p>
        </p:txBody>
      </p:sp>
      <p:sp>
        <p:nvSpPr>
          <p:cNvPr id="4" name="Місце для нижнього колонтитула 3">
            <a:extLst>
              <a:ext uri="{FF2B5EF4-FFF2-40B4-BE49-F238E27FC236}">
                <a16:creationId xmlns:a16="http://schemas.microsoft.com/office/drawing/2014/main" id="{E3532EA1-A04E-4B8A-A03E-774B826DFD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Місце для номера слайда 4">
            <a:extLst>
              <a:ext uri="{FF2B5EF4-FFF2-40B4-BE49-F238E27FC236}">
                <a16:creationId xmlns:a16="http://schemas.microsoft.com/office/drawing/2014/main" id="{D6A6F06E-10A9-4AE6-8B4D-AA80B78052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1B904-B4FB-4D9F-9238-335D64156F7C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32490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дати 1">
            <a:extLst>
              <a:ext uri="{FF2B5EF4-FFF2-40B4-BE49-F238E27FC236}">
                <a16:creationId xmlns:a16="http://schemas.microsoft.com/office/drawing/2014/main" id="{F320BECF-0501-416A-9915-BEE4CC10E1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E35E8-DB44-442D-91A4-0A36E2E631F3}" type="datetimeFigureOut">
              <a:rPr lang="ru-RU" smtClean="0"/>
              <a:t>08.08.2023</a:t>
            </a:fld>
            <a:endParaRPr lang="ru-RU"/>
          </a:p>
        </p:txBody>
      </p:sp>
      <p:sp>
        <p:nvSpPr>
          <p:cNvPr id="3" name="Місце для нижнього колонтитула 2">
            <a:extLst>
              <a:ext uri="{FF2B5EF4-FFF2-40B4-BE49-F238E27FC236}">
                <a16:creationId xmlns:a16="http://schemas.microsoft.com/office/drawing/2014/main" id="{19D905BA-20A6-4E2B-A4A1-4E908D1B43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Місце для номера слайда 3">
            <a:extLst>
              <a:ext uri="{FF2B5EF4-FFF2-40B4-BE49-F238E27FC236}">
                <a16:creationId xmlns:a16="http://schemas.microsoft.com/office/drawing/2014/main" id="{4C0B6DFB-96C6-43E2-A052-BE380C7896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1B904-B4FB-4D9F-9238-335D64156F7C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31208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66E4D6B-1C22-4649-AFFD-01778599D0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ru-RU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7193D8B6-EE20-4DE1-88A4-0B3D05255F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ru-RU"/>
          </a:p>
        </p:txBody>
      </p:sp>
      <p:sp>
        <p:nvSpPr>
          <p:cNvPr id="4" name="Місце для тексту 3">
            <a:extLst>
              <a:ext uri="{FF2B5EF4-FFF2-40B4-BE49-F238E27FC236}">
                <a16:creationId xmlns:a16="http://schemas.microsoft.com/office/drawing/2014/main" id="{49FF92F3-F72B-4624-9A60-2A07CF174B3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Місце для дати 4">
            <a:extLst>
              <a:ext uri="{FF2B5EF4-FFF2-40B4-BE49-F238E27FC236}">
                <a16:creationId xmlns:a16="http://schemas.microsoft.com/office/drawing/2014/main" id="{DE80843E-D77B-4574-86C7-E14E025CD3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E35E8-DB44-442D-91A4-0A36E2E631F3}" type="datetimeFigureOut">
              <a:rPr lang="ru-RU" smtClean="0"/>
              <a:t>08.08.2023</a:t>
            </a:fld>
            <a:endParaRPr lang="ru-RU"/>
          </a:p>
        </p:txBody>
      </p:sp>
      <p:sp>
        <p:nvSpPr>
          <p:cNvPr id="6" name="Місце для нижнього колонтитула 5">
            <a:extLst>
              <a:ext uri="{FF2B5EF4-FFF2-40B4-BE49-F238E27FC236}">
                <a16:creationId xmlns:a16="http://schemas.microsoft.com/office/drawing/2014/main" id="{E09C731A-2E6A-42AF-BC78-5D2E2501AF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Місце для номера слайда 6">
            <a:extLst>
              <a:ext uri="{FF2B5EF4-FFF2-40B4-BE49-F238E27FC236}">
                <a16:creationId xmlns:a16="http://schemas.microsoft.com/office/drawing/2014/main" id="{2DA637A0-0575-49E0-A8B1-0465983BA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1B904-B4FB-4D9F-9238-335D64156F7C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38633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1FB50A6-D459-4DD8-BB66-6087E1A528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ru-RU"/>
          </a:p>
        </p:txBody>
      </p:sp>
      <p:sp>
        <p:nvSpPr>
          <p:cNvPr id="3" name="Місце для зображення 2">
            <a:extLst>
              <a:ext uri="{FF2B5EF4-FFF2-40B4-BE49-F238E27FC236}">
                <a16:creationId xmlns:a16="http://schemas.microsoft.com/office/drawing/2014/main" id="{E4E4DB93-3AF8-42D0-8E3F-C6DC37C5527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Місце для тексту 3">
            <a:extLst>
              <a:ext uri="{FF2B5EF4-FFF2-40B4-BE49-F238E27FC236}">
                <a16:creationId xmlns:a16="http://schemas.microsoft.com/office/drawing/2014/main" id="{0C4CFED2-6688-4F72-B06B-EC9B80639B5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Місце для дати 4">
            <a:extLst>
              <a:ext uri="{FF2B5EF4-FFF2-40B4-BE49-F238E27FC236}">
                <a16:creationId xmlns:a16="http://schemas.microsoft.com/office/drawing/2014/main" id="{C4D6770A-41AB-44D6-9A09-055DBDD2C2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E35E8-DB44-442D-91A4-0A36E2E631F3}" type="datetimeFigureOut">
              <a:rPr lang="ru-RU" smtClean="0"/>
              <a:t>08.08.2023</a:t>
            </a:fld>
            <a:endParaRPr lang="ru-RU"/>
          </a:p>
        </p:txBody>
      </p:sp>
      <p:sp>
        <p:nvSpPr>
          <p:cNvPr id="6" name="Місце для нижнього колонтитула 5">
            <a:extLst>
              <a:ext uri="{FF2B5EF4-FFF2-40B4-BE49-F238E27FC236}">
                <a16:creationId xmlns:a16="http://schemas.microsoft.com/office/drawing/2014/main" id="{9D5DA4BD-5D7B-43E5-96CB-AB5DCFA537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Місце для номера слайда 6">
            <a:extLst>
              <a:ext uri="{FF2B5EF4-FFF2-40B4-BE49-F238E27FC236}">
                <a16:creationId xmlns:a16="http://schemas.microsoft.com/office/drawing/2014/main" id="{CCBB5F65-8C6D-4B0A-B422-6C80B5DA44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1B904-B4FB-4D9F-9238-335D64156F7C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81753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аголовка 1">
            <a:extLst>
              <a:ext uri="{FF2B5EF4-FFF2-40B4-BE49-F238E27FC236}">
                <a16:creationId xmlns:a16="http://schemas.microsoft.com/office/drawing/2014/main" id="{3AB84029-D13F-4116-8EAC-1396EEEB64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-UA"/>
              <a:t>Клацніть, щоб редагувати стиль зразка заголовка</a:t>
            </a:r>
            <a:endParaRPr lang="ru-RU"/>
          </a:p>
        </p:txBody>
      </p:sp>
      <p:sp>
        <p:nvSpPr>
          <p:cNvPr id="3" name="Місце для тексту 2">
            <a:extLst>
              <a:ext uri="{FF2B5EF4-FFF2-40B4-BE49-F238E27FC236}">
                <a16:creationId xmlns:a16="http://schemas.microsoft.com/office/drawing/2014/main" id="{237025FB-DF10-40C3-A77B-2C49B65B2F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ru-RU"/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2552ACC1-583E-4633-BB26-DE8B808EC9C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0E35E8-DB44-442D-91A4-0A36E2E631F3}" type="datetimeFigureOut">
              <a:rPr lang="ru-RU" smtClean="0"/>
              <a:t>08.08.2023</a:t>
            </a:fld>
            <a:endParaRPr lang="ru-RU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3BF7047E-3BC4-49AE-8A0C-3E0A9384467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08350E62-3222-43ED-95A2-82E29312F8B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31B904-B4FB-4D9F-9238-335D64156F7C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3767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mp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mp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tmp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tmp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tmp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44B45D8D-C487-4CA7-A7E0-751C89FB38C3}"/>
              </a:ext>
            </a:extLst>
          </p:cNvPr>
          <p:cNvSpPr txBox="1"/>
          <p:nvPr/>
        </p:nvSpPr>
        <p:spPr>
          <a:xfrm>
            <a:off x="399495" y="363984"/>
            <a:ext cx="11452194" cy="564289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457200" algn="ctr">
              <a:lnSpc>
                <a:spcPct val="150000"/>
              </a:lnSpc>
            </a:pPr>
            <a:r>
              <a:rPr lang="uk-UA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Практичне заняття №3</a:t>
            </a:r>
            <a:endParaRPr lang="ru-RU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7200" algn="ctr">
              <a:lnSpc>
                <a:spcPct val="150000"/>
              </a:lnSpc>
            </a:pPr>
            <a:r>
              <a:rPr lang="uk-UA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ЯЄЧНА ПРОДУКТИВНІСТЬ ТА ЇЇ ОБЛІК. ОЦІНКА ПТИЦІ ЗА КОМПОНЕНТАМИ НЕСУЧОСТІ </a:t>
            </a:r>
            <a:endParaRPr lang="ru-RU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7200" algn="l">
              <a:lnSpc>
                <a:spcPct val="150000"/>
              </a:lnSpc>
              <a:tabLst>
                <a:tab pos="3406775" algn="l"/>
              </a:tabLst>
            </a:pPr>
            <a:r>
              <a:rPr lang="uk-UA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ru-RU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540385" algn="just">
              <a:lnSpc>
                <a:spcPct val="150000"/>
              </a:lnSpc>
            </a:pPr>
            <a:r>
              <a:rPr lang="uk-UA" sz="2400" b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Мета заняття</a:t>
            </a:r>
            <a:r>
              <a:rPr lang="uk-UA" sz="2400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uk-UA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Засвоєння студентами </a:t>
            </a:r>
            <a:r>
              <a:rPr lang="uk-UA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методик</a:t>
            </a:r>
            <a:r>
              <a:rPr lang="uk-UA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обліку яєчної продуктивності в промислових і племінних господарствах. Засвоєння практичних прийомів оцінки птиці за компонентами несучості.</a:t>
            </a:r>
            <a:endParaRPr lang="ru-RU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28600" indent="540385" algn="just">
              <a:lnSpc>
                <a:spcPct val="150000"/>
              </a:lnSpc>
              <a:spcAft>
                <a:spcPts val="600"/>
              </a:spcAft>
            </a:pPr>
            <a:r>
              <a:rPr lang="uk-UA" sz="2400" b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Матеріали та обладнання</a:t>
            </a:r>
            <a:r>
              <a:rPr lang="uk-UA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uk-UA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Індивідуальні завдання, калькулятори.</a:t>
            </a:r>
            <a:endParaRPr lang="ru-RU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28600" indent="540385" algn="just">
              <a:lnSpc>
                <a:spcPct val="150000"/>
              </a:lnSpc>
              <a:spcAft>
                <a:spcPts val="600"/>
              </a:spcAft>
            </a:pPr>
            <a:r>
              <a:rPr lang="uk-UA" sz="2400" b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Зміст заняття: </a:t>
            </a:r>
            <a:r>
              <a:rPr lang="uk-UA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Основні показники яєчної продуктивності - несучість, маса яєць і яєчна маса. </a:t>
            </a:r>
            <a:endParaRPr lang="ru-RU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04245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EE7DF496-929F-4ABD-8335-2FB05BB97CF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5836" y="538741"/>
            <a:ext cx="9401482" cy="55606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86219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78F619A8-35C1-476F-99EB-B1898C6D1B6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9607" y="211655"/>
            <a:ext cx="10218199" cy="62467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68652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BD350BFB-3DEE-4CEC-A818-EDB4C0918C3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3184" y="399496"/>
            <a:ext cx="9489061" cy="56389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653862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2E41D9FC-B175-4BE2-A7A0-0C1C0711732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6572" y="266330"/>
            <a:ext cx="9693687" cy="59638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084295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015DE3AF-DEF2-4E55-80DA-BAA3608FE58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5736" y="385737"/>
            <a:ext cx="9570157" cy="57479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30798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8CF0056-9163-4BDA-9593-E6B6C022844A}"/>
              </a:ext>
            </a:extLst>
          </p:cNvPr>
          <p:cNvSpPr txBox="1"/>
          <p:nvPr/>
        </p:nvSpPr>
        <p:spPr>
          <a:xfrm>
            <a:off x="949911" y="621438"/>
            <a:ext cx="8191869" cy="584018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540385" algn="just">
              <a:lnSpc>
                <a:spcPct val="150000"/>
              </a:lnSpc>
            </a:pPr>
            <a:r>
              <a:rPr lang="uk-UA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Контрольні запитання:</a:t>
            </a:r>
            <a:endParaRPr lang="ru-RU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7200" algn="just">
              <a:lnSpc>
                <a:spcPct val="150000"/>
              </a:lnSpc>
            </a:pPr>
            <a:r>
              <a:rPr lang="uk-UA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  <a:r>
              <a:rPr lang="ru-RU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uk-UA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1. Показники яєчної продуктивності, їх визначення.</a:t>
            </a:r>
            <a:endParaRPr lang="ru-RU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540385" algn="just">
              <a:lnSpc>
                <a:spcPct val="150000"/>
              </a:lnSpc>
            </a:pPr>
            <a:r>
              <a:rPr lang="uk-UA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2. Способи обліку яєчної продуктивності. Методика їх розрахунків.</a:t>
            </a:r>
            <a:endParaRPr lang="ru-RU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540385" algn="just">
              <a:lnSpc>
                <a:spcPct val="150000"/>
              </a:lnSpc>
            </a:pPr>
            <a:r>
              <a:rPr lang="uk-UA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3. Методика визначення статевої зрілості птиці.</a:t>
            </a:r>
            <a:endParaRPr lang="ru-RU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540385" algn="just">
              <a:lnSpc>
                <a:spcPct val="150000"/>
              </a:lnSpc>
            </a:pPr>
            <a:r>
              <a:rPr lang="uk-UA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4. Компоненти несучості.</a:t>
            </a:r>
            <a:endParaRPr lang="ru-RU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540385" algn="just">
              <a:lnSpc>
                <a:spcPct val="150000"/>
              </a:lnSpc>
            </a:pPr>
            <a:r>
              <a:rPr lang="uk-UA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5. Фактори впливу на яєчну продуктивність.</a:t>
            </a:r>
            <a:endParaRPr lang="ru-RU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540385" algn="just">
              <a:lnSpc>
                <a:spcPct val="150000"/>
              </a:lnSpc>
            </a:pPr>
            <a:r>
              <a:rPr lang="uk-UA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6. Характеристика серії та інтервалу несучості.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11074115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B4F64AB3-1367-41BE-9F63-A63798C3B9B3}"/>
              </a:ext>
            </a:extLst>
          </p:cNvPr>
          <p:cNvSpPr txBox="1"/>
          <p:nvPr/>
        </p:nvSpPr>
        <p:spPr>
          <a:xfrm>
            <a:off x="443883" y="310718"/>
            <a:ext cx="11265764" cy="508889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28600" indent="540385" algn="just">
              <a:lnSpc>
                <a:spcPct val="150000"/>
              </a:lnSpc>
              <a:spcAft>
                <a:spcPts val="600"/>
              </a:spcAft>
            </a:pPr>
            <a:r>
              <a:rPr lang="uk-UA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Несучість </a:t>
            </a:r>
            <a:r>
              <a:rPr lang="uk-UA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визначають за кількістю знесених птицею яєць за певний проміжок часу: місяць, квартал, цикл, рік, за все життя.</a:t>
            </a:r>
            <a:endParaRPr lang="ru-RU" sz="11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540385" algn="just">
              <a:lnSpc>
                <a:spcPct val="150000"/>
              </a:lnSpc>
            </a:pPr>
            <a:r>
              <a:rPr lang="uk-UA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Масу яєць</a:t>
            </a:r>
            <a:r>
              <a:rPr lang="uk-UA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визначають зважуванням до десятих грама, у певному віці. </a:t>
            </a:r>
            <a:endParaRPr lang="ru-RU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540385" algn="just">
              <a:lnSpc>
                <a:spcPct val="150000"/>
              </a:lnSpc>
            </a:pPr>
            <a:r>
              <a:rPr lang="uk-UA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Кількість </a:t>
            </a:r>
            <a:r>
              <a:rPr lang="uk-UA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яєчної маси</a:t>
            </a:r>
            <a:r>
              <a:rPr lang="uk-UA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наприклад за рік, визначають множенням середньої маси яєць на кількість знесених яєць і виражають у кілограмах.</a:t>
            </a:r>
            <a:endParaRPr lang="ru-RU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540385" algn="just">
              <a:lnSpc>
                <a:spcPct val="150000"/>
              </a:lnSpc>
            </a:pPr>
            <a:r>
              <a:rPr lang="uk-UA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Статеву зрілість</a:t>
            </a:r>
            <a:r>
              <a:rPr lang="uk-UA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визначають за часом знесення першого яйця і виражають у днях.</a:t>
            </a:r>
            <a:endParaRPr lang="ru-RU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540385" algn="just">
              <a:lnSpc>
                <a:spcPct val="150000"/>
              </a:lnSpc>
            </a:pPr>
            <a:r>
              <a:rPr lang="uk-UA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Під </a:t>
            </a:r>
            <a:r>
              <a:rPr lang="uk-UA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циклом яйцекладки</a:t>
            </a:r>
            <a:r>
              <a:rPr lang="uk-UA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слід розуміти час від початку до закінчення несучості (початок линяння).</a:t>
            </a:r>
            <a:endParaRPr lang="ru-RU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40367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AFDF9665-96B6-4D4F-BE51-ECE2B1BB97DA}"/>
              </a:ext>
            </a:extLst>
          </p:cNvPr>
          <p:cNvSpPr txBox="1"/>
          <p:nvPr/>
        </p:nvSpPr>
        <p:spPr>
          <a:xfrm>
            <a:off x="523783" y="186431"/>
            <a:ext cx="11159231" cy="583185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540385" algn="just">
              <a:lnSpc>
                <a:spcPct val="150000"/>
              </a:lnSpc>
            </a:pPr>
            <a:r>
              <a:rPr lang="uk-UA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Серія</a:t>
            </a:r>
            <a:r>
              <a:rPr lang="uk-UA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– це кількість яєць, знесених птицею підряд, після чого настає перерва (</a:t>
            </a:r>
            <a:r>
              <a:rPr lang="uk-UA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інтервал</a:t>
            </a:r>
            <a:r>
              <a:rPr lang="uk-UA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), а потім наступна серія. Середню тривалість серії та інтервалу визначають шляхом ділення суми днів у серіях і перервах за місяць на кількість серій та інтервалів за той самий період відповідно.</a:t>
            </a:r>
            <a:endParaRPr lang="ru-RU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540385" algn="just">
              <a:lnSpc>
                <a:spcPct val="150000"/>
              </a:lnSpc>
            </a:pPr>
            <a:r>
              <a:rPr lang="uk-UA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Господарський облік яєчної продуктивності здійснюють у промислових господарствах кількома способами:  на середньоарифметичну несучку,  на </a:t>
            </a:r>
            <a:r>
              <a:rPr lang="uk-UA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середньофуражну</a:t>
            </a:r>
            <a:r>
              <a:rPr lang="uk-UA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несучку,  на початкову несучку,  на </a:t>
            </a:r>
            <a:r>
              <a:rPr lang="uk-UA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птахомісце</a:t>
            </a:r>
            <a:r>
              <a:rPr lang="uk-UA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45336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DE3CD028-1A3C-419B-9BAC-65CADB3B4B7E}"/>
              </a:ext>
            </a:extLst>
          </p:cNvPr>
          <p:cNvSpPr txBox="1"/>
          <p:nvPr/>
        </p:nvSpPr>
        <p:spPr>
          <a:xfrm>
            <a:off x="346229" y="168676"/>
            <a:ext cx="11461072" cy="564289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28600" indent="540385" algn="just">
              <a:lnSpc>
                <a:spcPct val="150000"/>
              </a:lnSpc>
              <a:spcAft>
                <a:spcPts val="600"/>
              </a:spcAft>
            </a:pPr>
            <a:r>
              <a:rPr lang="uk-UA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Спочатку слід підрахувати кількість фуражних несучок (</a:t>
            </a:r>
            <a:r>
              <a:rPr lang="uk-UA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кормоднів</a:t>
            </a:r>
            <a:r>
              <a:rPr lang="uk-UA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). У січні до кінця місяця фуражували всі 10000 несучок, тому: 10000 х 30 = 300000 фуражних днів.</a:t>
            </a:r>
            <a:endParaRPr lang="ru-RU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540385" algn="just">
              <a:lnSpc>
                <a:spcPct val="150000"/>
              </a:lnSpc>
            </a:pPr>
            <a:r>
              <a:rPr lang="uk-UA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 1 лютого залишилось 9900 курей, яких годували до 15 лютого: 9900 х 15 = 148 500 фуражних днів. </a:t>
            </a:r>
            <a:endParaRPr lang="ru-RU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540385" algn="just">
              <a:lnSpc>
                <a:spcPct val="150000"/>
              </a:lnSpc>
            </a:pPr>
            <a:r>
              <a:rPr lang="uk-UA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Потім знову із стада курей видалили 100 голів, котрих фуражували із 16 лютого по 20 березня, тобто 33 дні. За цей час кількість фуражних днів становитиме: </a:t>
            </a:r>
            <a:endParaRPr lang="ru-RU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540385" algn="just">
              <a:lnSpc>
                <a:spcPct val="150000"/>
              </a:lnSpc>
            </a:pPr>
            <a:r>
              <a:rPr lang="uk-UA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9800 х 33 = 323400 фуражних днів. З 20 березня по 1 квітня на фермі було 9750 голів. Кількість </a:t>
            </a:r>
            <a:r>
              <a:rPr lang="uk-UA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кормоднів</a:t>
            </a:r>
            <a:r>
              <a:rPr lang="uk-UA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за цей період: </a:t>
            </a:r>
            <a:endParaRPr lang="ru-RU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540385" algn="just">
              <a:lnSpc>
                <a:spcPct val="150000"/>
              </a:lnSpc>
            </a:pPr>
            <a:r>
              <a:rPr lang="uk-UA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9750х11=107250 </a:t>
            </a:r>
            <a:r>
              <a:rPr lang="uk-UA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кормоднів</a:t>
            </a:r>
            <a:r>
              <a:rPr lang="uk-UA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82833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5CC7F9B5-1534-4CB2-8371-F9471BEF3598}"/>
              </a:ext>
            </a:extLst>
          </p:cNvPr>
          <p:cNvSpPr txBox="1"/>
          <p:nvPr/>
        </p:nvSpPr>
        <p:spPr>
          <a:xfrm>
            <a:off x="506027" y="452761"/>
            <a:ext cx="11381173" cy="453919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540385" algn="just">
              <a:lnSpc>
                <a:spcPct val="150000"/>
              </a:lnSpc>
            </a:pPr>
            <a:r>
              <a:rPr lang="uk-UA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Загальна кількість </a:t>
            </a:r>
            <a:r>
              <a:rPr lang="uk-UA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кормоднів</a:t>
            </a:r>
            <a:r>
              <a:rPr lang="uk-UA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становитиме: </a:t>
            </a:r>
            <a:endParaRPr lang="ru-RU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540385" algn="just">
              <a:lnSpc>
                <a:spcPct val="150000"/>
              </a:lnSpc>
            </a:pPr>
            <a:r>
              <a:rPr lang="uk-UA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300000 + 148500 + 323400 + 107250 = 879150 фуражних днів. </a:t>
            </a:r>
            <a:endParaRPr lang="ru-RU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540385" algn="just">
              <a:lnSpc>
                <a:spcPct val="150000"/>
              </a:lnSpc>
            </a:pPr>
            <a:r>
              <a:rPr lang="uk-UA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Для визначення середнього поголів’я фуражних несучок цю цифру слід розділити на кількість днів у періоді: </a:t>
            </a:r>
            <a:endParaRPr lang="ru-RU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540385" algn="just">
              <a:lnSpc>
                <a:spcPct val="150000"/>
              </a:lnSpc>
            </a:pPr>
            <a:r>
              <a:rPr lang="uk-UA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879150 : 90 = 9768 </a:t>
            </a:r>
            <a:r>
              <a:rPr lang="uk-UA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середньофуражних</a:t>
            </a:r>
            <a:r>
              <a:rPr lang="uk-UA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несучок.</a:t>
            </a:r>
            <a:endParaRPr lang="ru-RU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540385" algn="just">
              <a:lnSpc>
                <a:spcPct val="150000"/>
              </a:lnSpc>
            </a:pPr>
            <a:r>
              <a:rPr lang="uk-UA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Несучість на </a:t>
            </a:r>
            <a:r>
              <a:rPr lang="uk-UA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середньофуражну</a:t>
            </a:r>
            <a:r>
              <a:rPr lang="uk-UA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несучку по фермі за І квартал становить: 500 000 : 9768 =51,2 яйця. </a:t>
            </a:r>
            <a:endParaRPr lang="ru-RU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44678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04F7C68-E626-454D-9030-9D6B79342473}"/>
              </a:ext>
            </a:extLst>
          </p:cNvPr>
          <p:cNvSpPr txBox="1"/>
          <p:nvPr/>
        </p:nvSpPr>
        <p:spPr>
          <a:xfrm>
            <a:off x="292963" y="435678"/>
            <a:ext cx="11372296" cy="54440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540385" algn="just">
              <a:lnSpc>
                <a:spcPct val="150000"/>
              </a:lnSpc>
            </a:pP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Простіше, але менш точно вираховується несучість </a:t>
            </a:r>
            <a:r>
              <a:rPr lang="uk-UA" sz="18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 середньоарифметичну несучку</a:t>
            </a:r>
            <a:r>
              <a:rPr lang="uk-UA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Для цього спочатку слід додати поголів’я несучок на початок і кінець кожного місяця, а отриману суму поділити на кількість доданків.</a:t>
            </a:r>
            <a:endParaRPr lang="ru-RU" sz="1600" dirty="0"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indent="540385" algn="just">
              <a:lnSpc>
                <a:spcPct val="150000"/>
              </a:lnSpc>
            </a:pP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 нашому прикладі це: </a:t>
            </a:r>
            <a:endParaRPr lang="ru-RU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7200" algn="just">
              <a:lnSpc>
                <a:spcPct val="150000"/>
              </a:lnSpc>
            </a:pP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10000 + 10000 + 9900 + 9800 + 9800 + 9750 = 59250 : 6 = 9875. </a:t>
            </a:r>
            <a:endParaRPr lang="ru-RU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540385" algn="just">
              <a:lnSpc>
                <a:spcPct val="150000"/>
              </a:lnSpc>
            </a:pP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Валовий збір: 500000 яєць : 9875 = 50,6 яйця на середньоарифметичну несучку.</a:t>
            </a:r>
            <a:endParaRPr lang="ru-RU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540385" algn="just">
              <a:lnSpc>
                <a:spcPct val="150000"/>
              </a:lnSpc>
            </a:pP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Несучість </a:t>
            </a:r>
            <a:r>
              <a:rPr lang="uk-UA" sz="18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 початкову несучку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визначають шляхом ділення валового збору яєць за період, що аналізується, на поголів’я на 1 січня поточного року. В нашому випадку: 500 000 : 10 000 = 50 яєць на початкову несучку.</a:t>
            </a:r>
            <a:endParaRPr lang="ru-RU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540385" algn="just">
              <a:lnSpc>
                <a:spcPct val="150000"/>
              </a:lnSpc>
            </a:pP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Несучість </a:t>
            </a:r>
            <a:r>
              <a:rPr lang="uk-UA" sz="18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 </a:t>
            </a:r>
            <a:r>
              <a:rPr lang="uk-UA" sz="18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птахомісце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визначають шляхом ділення валового збору яєць за період на загальну кількість </a:t>
            </a:r>
            <a:r>
              <a:rPr lang="uk-UA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птахомісць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Якщо в аналізованому господарстві є 2 пташники на 6000 курей кожен, то загальна кількість </a:t>
            </a:r>
            <a:r>
              <a:rPr lang="uk-UA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птахомісць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- 12000 гол. Отже, було отримано:</a:t>
            </a:r>
            <a:endParaRPr lang="ru-RU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540385" algn="l">
              <a:lnSpc>
                <a:spcPct val="150000"/>
              </a:lnSpc>
            </a:pP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500000 : 12000 </a:t>
            </a:r>
            <a:r>
              <a:rPr lang="uk-UA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птахомісць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= 41,6 яйця на одне </a:t>
            </a:r>
            <a:r>
              <a:rPr lang="uk-UA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птахомісце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11214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4D402228-26CB-4DD5-ABFB-4A2E6DCBFCEA}"/>
              </a:ext>
            </a:extLst>
          </p:cNvPr>
          <p:cNvSpPr txBox="1"/>
          <p:nvPr/>
        </p:nvSpPr>
        <p:spPr>
          <a:xfrm>
            <a:off x="423168" y="0"/>
            <a:ext cx="11203620" cy="66333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540385" algn="just">
              <a:lnSpc>
                <a:spcPct val="150000"/>
              </a:lnSpc>
            </a:pPr>
            <a:r>
              <a:rPr lang="uk-UA" sz="22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Оцінка птиці за компонентами несучості</a:t>
            </a:r>
            <a:r>
              <a:rPr lang="uk-UA" sz="2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2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540385" algn="just">
              <a:lnSpc>
                <a:spcPct val="150000"/>
              </a:lnSpc>
            </a:pPr>
            <a:r>
              <a:rPr lang="uk-UA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 сучасних умовах з метою контролю ефективності селекції слід оцінку птиці проводити за компонентами несучості:</a:t>
            </a:r>
            <a:r>
              <a:rPr lang="uk-UA" sz="22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2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вік статевої зрілості,  темп підвищення несучості,  вік досягнення піку,  висота піку,  темп зниження, темп </a:t>
            </a:r>
            <a:r>
              <a:rPr lang="uk-UA" sz="2200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вирівняності</a:t>
            </a:r>
            <a:r>
              <a:rPr lang="uk-UA" sz="22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несучості</a:t>
            </a:r>
            <a:r>
              <a:rPr lang="uk-UA" sz="22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endParaRPr lang="ru-RU" sz="2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540385" algn="just">
              <a:lnSpc>
                <a:spcPct val="150000"/>
              </a:lnSpc>
            </a:pPr>
            <a:r>
              <a:rPr lang="uk-UA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 таблицях 2.3-2.4 наведені дані несучості курей та маси яйця за перші два місяці несучості і в таблиці 2.5 дані несучості курей за рік по місяцях несучості. </a:t>
            </a:r>
            <a:r>
              <a:rPr lang="uk-UA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Щоб визначити вік зрілості птиці виводу минулого року, необхідно напроти більш пізнішої дати знайти число у другій колонці і напроти більш ранньої дати - в першій колонці, додати їх (табл. 2.6). </a:t>
            </a:r>
            <a:endParaRPr lang="ru-RU" sz="2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540385" algn="just">
              <a:lnSpc>
                <a:spcPct val="150000"/>
              </a:lnSpc>
            </a:pPr>
            <a:r>
              <a:rPr lang="uk-UA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Наприклад: дата виводу несучки 10 серпня, початок яйцекладки 15 січня. Знаходимо напроти 10 серпня у другій колонці число 143, а напроти 15 січня у першій колонці число 15, додавши їх отримуємо 158 днів – вік досягнення зрілості цієї несучки.</a:t>
            </a:r>
            <a:endParaRPr lang="ru-RU" sz="2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49679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B2F5FBA0-A119-40BF-AF87-95E90B3FDF1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7161" y="398694"/>
            <a:ext cx="9084596" cy="63278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35301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713107F3-1D95-4AC7-B713-0F2FC73C06C7}"/>
              </a:ext>
            </a:extLst>
          </p:cNvPr>
          <p:cNvSpPr txBox="1"/>
          <p:nvPr/>
        </p:nvSpPr>
        <p:spPr>
          <a:xfrm>
            <a:off x="577048" y="283005"/>
            <a:ext cx="10901779" cy="32686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540385" algn="just">
              <a:lnSpc>
                <a:spcPct val="150000"/>
              </a:lnSpc>
            </a:pPr>
            <a:r>
              <a:rPr lang="uk-UA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Завдання 2.</a:t>
            </a:r>
            <a:r>
              <a:rPr lang="uk-UA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Засвоїти способи обліку яєчної продуктивності, розрахувавши несучість птиці згідно індивідуального завдання. Розрахунки провести усіма способами і зробити письмові висновки.</a:t>
            </a:r>
            <a:endParaRPr lang="ru-RU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540385" algn="just">
              <a:lnSpc>
                <a:spcPct val="150000"/>
              </a:lnSpc>
              <a:tabLst>
                <a:tab pos="4958715" algn="l"/>
              </a:tabLst>
            </a:pPr>
            <a:r>
              <a:rPr lang="uk-UA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Завдання 3. </a:t>
            </a:r>
            <a:r>
              <a:rPr lang="uk-UA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Накреслити графік, де відобразити криві несучості за рік двох курок – з найнижчою і найвищою продуктивністю. </a:t>
            </a:r>
            <a:endParaRPr lang="ru-RU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540385" algn="just">
              <a:lnSpc>
                <a:spcPct val="150000"/>
              </a:lnSpc>
              <a:tabLst>
                <a:tab pos="4958715" algn="l"/>
              </a:tabLst>
            </a:pPr>
            <a:r>
              <a:rPr lang="uk-UA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Завдання 4. </a:t>
            </a:r>
            <a:r>
              <a:rPr lang="uk-UA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Визначити на графіку компоненти несучості і зробити письмовий висновок.</a:t>
            </a:r>
            <a:endParaRPr lang="ru-RU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540385" algn="just">
              <a:lnSpc>
                <a:spcPct val="150000"/>
              </a:lnSpc>
            </a:pPr>
            <a:endParaRPr lang="ru-RU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336936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Офіс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Офіс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Офіс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824</Words>
  <Application>Microsoft Office PowerPoint</Application>
  <PresentationFormat>Широкий екран</PresentationFormat>
  <Paragraphs>44</Paragraphs>
  <Slides>15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15</vt:i4>
      </vt:variant>
    </vt:vector>
  </HeadingPairs>
  <TitlesOfParts>
    <vt:vector size="20" baseType="lpstr">
      <vt:lpstr>Arial</vt:lpstr>
      <vt:lpstr>Calibri</vt:lpstr>
      <vt:lpstr>Calibri Light</vt:lpstr>
      <vt:lpstr>Times New Roman</vt:lpstr>
      <vt:lpstr>Тема Office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PowerPoint</dc:title>
  <dc:creator>Lenovo</dc:creator>
  <cp:lastModifiedBy>Lenovo</cp:lastModifiedBy>
  <cp:revision>2</cp:revision>
  <dcterms:created xsi:type="dcterms:W3CDTF">2023-08-08T17:01:09Z</dcterms:created>
  <dcterms:modified xsi:type="dcterms:W3CDTF">2023-08-08T17:04:42Z</dcterms:modified>
</cp:coreProperties>
</file>