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73" r:id="rId10"/>
    <p:sldId id="259" r:id="rId11"/>
    <p:sldId id="274" r:id="rId12"/>
    <p:sldId id="275" r:id="rId13"/>
    <p:sldId id="276" r:id="rId14"/>
    <p:sldId id="277" r:id="rId15"/>
    <p:sldId id="278" r:id="rId16"/>
    <p:sldId id="262" r:id="rId17"/>
    <p:sldId id="279" r:id="rId18"/>
    <p:sldId id="263" r:id="rId19"/>
    <p:sldId id="280" r:id="rId20"/>
    <p:sldId id="282" r:id="rId21"/>
    <p:sldId id="281" r:id="rId22"/>
    <p:sldId id="283" r:id="rId23"/>
    <p:sldId id="264" r:id="rId24"/>
    <p:sldId id="284" r:id="rId25"/>
    <p:sldId id="285" r:id="rId26"/>
    <p:sldId id="267" r:id="rId27"/>
    <p:sldId id="265" r:id="rId28"/>
    <p:sldId id="26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52737"/>
            <a:ext cx="8424936" cy="2376264"/>
          </a:xfrm>
        </p:spPr>
        <p:txBody>
          <a:bodyPr>
            <a:normAutofit/>
          </a:bodyPr>
          <a:lstStyle/>
          <a:p>
            <a:pPr marL="22225" marR="3810" indent="353060">
              <a:lnSpc>
                <a:spcPct val="115000"/>
              </a:lnSpc>
            </a:pPr>
            <a:r>
              <a:rPr lang="uk-UA" sz="3200" b="1" i="1" spc="-5" dirty="0">
                <a:latin typeface="Times New Roman"/>
                <a:ea typeface="Times New Roman"/>
                <a:cs typeface="Times New Roman"/>
              </a:rPr>
              <a:t>Практичне </a:t>
            </a:r>
            <a:r>
              <a:rPr lang="uk-UA" sz="3200" b="1" i="1" spc="-5">
                <a:latin typeface="Times New Roman"/>
                <a:ea typeface="Times New Roman"/>
                <a:cs typeface="Times New Roman"/>
              </a:rPr>
              <a:t>заняття </a:t>
            </a:r>
            <a:r>
              <a:rPr lang="uk-UA" sz="3200" b="1" i="1" spc="-5" smtClean="0">
                <a:latin typeface="Times New Roman"/>
                <a:ea typeface="Times New Roman"/>
                <a:cs typeface="Times New Roman"/>
              </a:rPr>
              <a:t>№</a:t>
            </a:r>
            <a:r>
              <a:rPr lang="uk-UA" sz="3200" b="1" i="1" spc="-5" smtClean="0">
                <a:latin typeface="Times New Roman"/>
                <a:ea typeface="Times New Roman"/>
                <a:cs typeface="Times New Roman"/>
              </a:rPr>
              <a:t>14</a:t>
            </a:r>
            <a:r>
              <a:rPr lang="uk-UA" sz="3200" dirty="0">
                <a:ea typeface="Calibri"/>
                <a:cs typeface="Times New Roman"/>
              </a:rPr>
              <a:t/>
            </a:r>
            <a:br>
              <a:rPr lang="uk-UA" sz="3200" dirty="0">
                <a:ea typeface="Calibri"/>
                <a:cs typeface="Times New Roman"/>
              </a:rPr>
            </a:br>
            <a:r>
              <a:rPr lang="uk-UA" sz="3200" b="1" dirty="0">
                <a:latin typeface="Times New Roman"/>
                <a:ea typeface="Times New Roman"/>
                <a:cs typeface="Times New Roman"/>
              </a:rPr>
              <a:t>Тема</a:t>
            </a:r>
            <a:r>
              <a:rPr lang="uk-UA" sz="3200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ТЕХНОЛОГІЯ ВИРОБНИЦТВА М’ЯСА ГУСЕЙ І КАЧОК</a:t>
            </a:r>
            <a:endParaRPr lang="uk-UA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9A3F2AB-87B8-4C89-8B48-4A5011302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365846"/>
            <a:ext cx="3926642" cy="16554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9FD85FF-AEB4-429C-AD4B-9BA640E1E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42" y="3429000"/>
            <a:ext cx="426263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5528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17088111"/>
              </p:ext>
            </p:extLst>
          </p:nvPr>
        </p:nvGraphicFramePr>
        <p:xfrm>
          <a:off x="359532" y="1124744"/>
          <a:ext cx="8424936" cy="49809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32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Статево-вікова група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Поголів’я, голів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Структура, %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98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Гуси першого року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(батьківське стадо)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в т. ч.: гуски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          гусаки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1575</a:t>
                      </a:r>
                      <a:endParaRPr lang="uk-UA" sz="18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1260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315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35</a:t>
                      </a:r>
                      <a:endParaRPr lang="uk-UA" sz="18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28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6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Відгодівельне поголів’я 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2925</a:t>
                      </a:r>
                      <a:endParaRPr lang="uk-UA" sz="1800" dirty="0">
                        <a:solidFill>
                          <a:srgbClr val="0000CC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65</a:t>
                      </a:r>
                      <a:endParaRPr lang="uk-UA" sz="1800" dirty="0">
                        <a:solidFill>
                          <a:srgbClr val="0000CC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2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Гуси другого року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(батьківське стадо)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 в т. ч.: гуски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            гусаки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1517</a:t>
                      </a:r>
                      <a:endParaRPr lang="uk-UA" sz="18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1215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302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33,7</a:t>
                      </a:r>
                      <a:endParaRPr lang="uk-UA" sz="18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27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6,7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152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ahoma"/>
                        </a:rPr>
                        <a:t> Гуси третього року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ahoma"/>
                        </a:rPr>
                        <a:t>(батьківське стадо)</a:t>
                      </a: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uk-UA" sz="1800" dirty="0" err="1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т.ч</a:t>
                      </a: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.: гуски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          гусаки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1408</a:t>
                      </a:r>
                      <a:endParaRPr lang="uk-UA" sz="18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1129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279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31,3</a:t>
                      </a:r>
                      <a:endParaRPr lang="uk-UA" sz="18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25,1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6,2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4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Всього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4500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099940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474440"/>
            <a:ext cx="8784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55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55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Times New Roman" pitchFamily="18" charset="0"/>
                <a:cs typeface="Times New Roman" pitchFamily="18" charset="0"/>
              </a:rPr>
              <a:t>2. Рекомендована структура стада</a:t>
            </a:r>
            <a:endParaRPr kumimoji="0" lang="uk-UA" altLang="uk-UA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60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6EC5DE-E536-4E30-AE24-F80DEBD66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56886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	</a:t>
            </a:r>
            <a:r>
              <a:rPr lang="uk-UA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Гуси першого року 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— це батьківське стадо — 1575 голів (35%), з них гусаки — 315 голів, гуски — 1260 голів (співвідношення 1:4 за природного парування) та відгодівельне поголів’я — 2925 голів (65%). </a:t>
            </a:r>
          </a:p>
          <a:p>
            <a:pPr marL="0" indent="0"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	Відновлення батьківського стада планується на 27% (425 голів). Не підлягає відновленню і залишається в стаді 1517 голів. </a:t>
            </a:r>
          </a:p>
          <a:p>
            <a:pPr marL="0" indent="0"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	</a:t>
            </a:r>
            <a:r>
              <a:rPr lang="uk-UA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До </a:t>
            </a:r>
            <a:r>
              <a:rPr lang="uk-UA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гусей</a:t>
            </a:r>
            <a:r>
              <a:rPr lang="uk-UA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 другого року 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зараховано батьківське стадо — 1517 голів (33,7%), із них гусаків другого року — 302, гусок другого року — 1215 голів. </a:t>
            </a:r>
          </a:p>
          <a:p>
            <a:pPr marL="0" indent="0"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	</a:t>
            </a:r>
            <a:r>
              <a:rPr lang="uk-UA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Гуси третього року 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— батьківське стадо — 1408 голів (31,3%), із них гусаків третього року — 279, гусок третього року —1408 голів.</a:t>
            </a:r>
            <a:endParaRPr lang="uk-UA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883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5F7A29-2503-4161-96F5-DA87D4E05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32657"/>
            <a:ext cx="8712968" cy="4032447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	Дані таблиці 2 є свідченням того, що згідно рекомендованої структури стада поголів’я самок батьківського стада слід залишати на 2-й і 3-й роки використання, оскільки, як відомо, несучість гусок  саме на ці роки зростає і якість інкубаційних яєць стає кращою.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F1941EF-9A1F-48B7-8B7D-12DC01A87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4077071"/>
            <a:ext cx="4357339" cy="24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1494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26B724-B53C-4E78-8309-BDD52C378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33670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i="1" dirty="0">
                <a:solidFill>
                  <a:srgbClr val="0000C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РОЗРАХУНОК ВИРОБНИЦТВА М'ЯСА ГУСЕЙ</a:t>
            </a:r>
            <a:endParaRPr lang="uk-UA" i="1" dirty="0">
              <a:solidFill>
                <a:srgbClr val="0000CC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	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При забої дорослих </a:t>
            </a:r>
            <a:r>
              <a:rPr lang="uk-UA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гусей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 (найчастіше після їх використання у батьківському стаді протягом трьох років) вихід м’яса в охолодженому вигляді у % до </a:t>
            </a:r>
            <a:r>
              <a:rPr lang="uk-UA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передзабійної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 маси складає: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у патраної тушки 69,8%,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    в </a:t>
            </a:r>
            <a:r>
              <a:rPr lang="uk-UA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т.ч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. м’яса – 60,4,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    і оброблених потрухів і шиї – 9,4% 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- у </a:t>
            </a:r>
            <a:r>
              <a:rPr lang="uk-UA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напівпатраної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 – 79,4%.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	Враховуючи структуру стада на кінець року всі гуси третього року використання, а саме, в кількості 1408 голів - будуть реалізовані на забій. </a:t>
            </a:r>
          </a:p>
        </p:txBody>
      </p:sp>
    </p:spTree>
    <p:extLst>
      <p:ext uri="{BB962C8B-B14F-4D97-AF65-F5344CB8AC3E}">
        <p14:creationId xmlns:p14="http://schemas.microsoft.com/office/powerpoint/2010/main" xmlns="" val="3418073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AE8EBA-8C4C-4798-AD68-657364562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33670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	В середньому жива маса однієї голови при реалізації буде становити 5 кг. Загальна кількість м’яса в живій масі складе: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i="1" dirty="0">
                <a:solidFill>
                  <a:srgbClr val="0000C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1408 х 5 = 70,40 ц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і в тому числі маса </a:t>
            </a:r>
            <a:r>
              <a:rPr lang="uk-UA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напівпатраних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 тушок: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i="1" dirty="0">
                <a:solidFill>
                  <a:srgbClr val="0000C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70,40 х 79,4 : 100 = 55,9 ц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і кількість м’яса складе 33,8 ц.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	Молодняк, вирощуваний на м’ясо в кількості 2925 голів (1 партія) з врахуванням відсотка збереження 93 і живої маси в кінці періоду відгодівлі 4,5 кг дасть: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i="1" dirty="0">
                <a:solidFill>
                  <a:srgbClr val="0000C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2925 х 0,93 х 4,5 = 122,4 ц м’яса в живій масі.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	Враховуючи, що за рік можна виростити 2,6 партій гусенят, то кількість м’яса в живій масі складе: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i="1" dirty="0">
                <a:solidFill>
                  <a:srgbClr val="0000C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122,4 х 2,6 = 318,24 ц.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	В тому числі маса </a:t>
            </a:r>
            <a:r>
              <a:rPr lang="uk-UA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напівпатраних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 тушок складатиме: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i="1" dirty="0">
                <a:solidFill>
                  <a:srgbClr val="0000C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318,24 х 79,4 : 100 = 252,7 ц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і кількість м’яса складе 192,2 ц.</a:t>
            </a:r>
          </a:p>
        </p:txBody>
      </p:sp>
    </p:spTree>
    <p:extLst>
      <p:ext uri="{BB962C8B-B14F-4D97-AF65-F5344CB8AC3E}">
        <p14:creationId xmlns:p14="http://schemas.microsoft.com/office/powerpoint/2010/main" xmlns="" val="412718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666D42-1CCA-46B6-B147-CEED1D9BA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8641"/>
            <a:ext cx="8568952" cy="496855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	Від вибракуваного ремонтного молодняку в кількості 3321 голів з врахуванням відсотка збереження 93 і живої маси в кінці періоду відгодівлі 4,5 кг буде отримано: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uk-UA" i="1" dirty="0">
                <a:solidFill>
                  <a:srgbClr val="0000C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3321 х 0,93 х 4,5 = 139 ц м’яса в живій масі.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	В тому числі маса </a:t>
            </a:r>
            <a:r>
              <a:rPr lang="uk-UA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напівпатраних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 тушок складатиме: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i="1" dirty="0">
                <a:solidFill>
                  <a:srgbClr val="0000C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139 х 79,4 : 100 = 110,4 ц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і кількість м’яса складе 66,7 ц.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	Таким чином, загальна кількість м’яса, отриманого від </a:t>
            </a:r>
            <a:r>
              <a:rPr lang="uk-UA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гусей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 за рік в живій масі становитиме 527,6 ц.</a:t>
            </a:r>
          </a:p>
        </p:txBody>
      </p:sp>
    </p:spTree>
    <p:extLst>
      <p:ext uri="{BB962C8B-B14F-4D97-AF65-F5344CB8AC3E}">
        <p14:creationId xmlns:p14="http://schemas.microsoft.com/office/powerpoint/2010/main" xmlns="" val="3215539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7"/>
            <a:ext cx="8496944" cy="3312367"/>
          </a:xfrm>
        </p:spPr>
        <p:txBody>
          <a:bodyPr>
            <a:normAutofit fontScale="92500" lnSpcReduction="20000"/>
          </a:bodyPr>
          <a:lstStyle/>
          <a:p>
            <a:pPr marL="80010" indent="457200">
              <a:lnSpc>
                <a:spcPct val="115000"/>
              </a:lnSpc>
              <a:spcAft>
                <a:spcPts val="0"/>
              </a:spcAft>
            </a:pPr>
            <a:r>
              <a:rPr lang="uk-UA" sz="2400" b="1" u="sng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Завдання </a:t>
            </a:r>
            <a:r>
              <a:rPr lang="uk-UA" sz="2400" u="sng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</a:t>
            </a:r>
            <a:r>
              <a:rPr lang="uk-UA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Провести р</a:t>
            </a:r>
            <a:r>
              <a:rPr lang="uk-UA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озрахунок виходу ремонтного молодняку для комплектування батьківського стада </a:t>
            </a:r>
            <a:r>
              <a:rPr lang="uk-UA" sz="24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гусей</a:t>
            </a:r>
            <a:r>
              <a:rPr lang="uk-UA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 (без розділення за статтю у добовому віці) щоб отримати </a:t>
            </a:r>
            <a:r>
              <a:rPr lang="uk-UA" sz="2400" dirty="0">
                <a:solidFill>
                  <a:srgbClr val="0000C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2000 голів </a:t>
            </a:r>
            <a:r>
              <a:rPr lang="uk-UA" sz="2400" dirty="0" err="1">
                <a:solidFill>
                  <a:srgbClr val="0000C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гусей</a:t>
            </a:r>
            <a:r>
              <a:rPr lang="uk-UA" sz="2400" dirty="0">
                <a:solidFill>
                  <a:srgbClr val="0000C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батьківського стада першого року використання.</a:t>
            </a:r>
            <a:endParaRPr lang="uk-UA" sz="2400" b="1" u="sng" dirty="0">
              <a:solidFill>
                <a:srgbClr val="0000CC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</a:endParaRPr>
          </a:p>
          <a:p>
            <a:pPr marL="80010" indent="457200">
              <a:lnSpc>
                <a:spcPct val="115000"/>
              </a:lnSpc>
              <a:spcAft>
                <a:spcPts val="0"/>
              </a:spcAft>
            </a:pPr>
            <a:r>
              <a:rPr lang="uk-UA" sz="2400" b="1" u="sng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Завдання 2</a:t>
            </a:r>
            <a:r>
              <a:rPr lang="uk-UA" sz="2400" u="sng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. </a:t>
            </a:r>
            <a:r>
              <a:rPr lang="uk-UA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Розрахувати </a:t>
            </a:r>
            <a:r>
              <a:rPr lang="uk-UA" sz="2400" dirty="0">
                <a:latin typeface="Segoe UI Black" panose="020B0A02040204020203" pitchFamily="34" charset="0"/>
                <a:ea typeface="Segoe UI Black" panose="020B0A02040204020203" pitchFamily="34" charset="0"/>
                <a:cs typeface="Tahoma"/>
              </a:rPr>
              <a:t>структуру стада ферми для вирощування гусей батьківського стада в кількості </a:t>
            </a:r>
            <a:r>
              <a:rPr lang="uk-UA" sz="2400" dirty="0">
                <a:solidFill>
                  <a:srgbClr val="0000CC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ahoma"/>
              </a:rPr>
              <a:t>4000 гусок та 1000 гусаків </a:t>
            </a:r>
            <a:r>
              <a:rPr lang="uk-UA" sz="2400" dirty="0">
                <a:latin typeface="Segoe UI Black" panose="020B0A02040204020203" pitchFamily="34" charset="0"/>
                <a:ea typeface="Segoe UI Black" panose="020B0A02040204020203" pitchFamily="34" charset="0"/>
                <a:cs typeface="Tahoma"/>
              </a:rPr>
              <a:t>(при статевому співвідношенні у дорослому стаді 1:4). </a:t>
            </a:r>
            <a:endParaRPr lang="uk-UA" sz="2400" dirty="0"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5D62264-CD08-476B-94B7-ED8DE483A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751" y="3790934"/>
            <a:ext cx="3907875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249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49DEED-D9E9-4941-BE12-7B4E6AB1F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47" y="188640"/>
            <a:ext cx="9026153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8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3. Розрахунок виходу ремонтного молодняку для комплектування батьківського стада </a:t>
            </a:r>
            <a:r>
              <a:rPr lang="uk-UA" sz="1800" b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гусей</a:t>
            </a:r>
            <a:r>
              <a:rPr lang="uk-UA" sz="18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 (без розділення за статтю у добовому віці)</a:t>
            </a:r>
            <a:r>
              <a:rPr lang="uk-UA" sz="18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0FE0D92C-4192-4D93-96B1-AE8769DDA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6597024"/>
              </p:ext>
            </p:extLst>
          </p:nvPr>
        </p:nvGraphicFramePr>
        <p:xfrm>
          <a:off x="323528" y="980728"/>
          <a:ext cx="8568953" cy="48607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63570">
                  <a:extLst>
                    <a:ext uri="{9D8B030D-6E8A-4147-A177-3AD203B41FA5}">
                      <a16:colId xmlns:a16="http://schemas.microsoft.com/office/drawing/2014/main" xmlns="" val="945720942"/>
                    </a:ext>
                  </a:extLst>
                </a:gridCol>
                <a:gridCol w="1412465">
                  <a:extLst>
                    <a:ext uri="{9D8B030D-6E8A-4147-A177-3AD203B41FA5}">
                      <a16:colId xmlns:a16="http://schemas.microsoft.com/office/drawing/2014/main" xmlns="" val="3586449565"/>
                    </a:ext>
                  </a:extLst>
                </a:gridCol>
                <a:gridCol w="941643">
                  <a:extLst>
                    <a:ext uri="{9D8B030D-6E8A-4147-A177-3AD203B41FA5}">
                      <a16:colId xmlns:a16="http://schemas.microsoft.com/office/drawing/2014/main" xmlns="" val="3946037485"/>
                    </a:ext>
                  </a:extLst>
                </a:gridCol>
                <a:gridCol w="784703">
                  <a:extLst>
                    <a:ext uri="{9D8B030D-6E8A-4147-A177-3AD203B41FA5}">
                      <a16:colId xmlns:a16="http://schemas.microsoft.com/office/drawing/2014/main" xmlns="" val="3258926432"/>
                    </a:ext>
                  </a:extLst>
                </a:gridCol>
                <a:gridCol w="1255524">
                  <a:extLst>
                    <a:ext uri="{9D8B030D-6E8A-4147-A177-3AD203B41FA5}">
                      <a16:colId xmlns:a16="http://schemas.microsoft.com/office/drawing/2014/main" xmlns="" val="2710746212"/>
                    </a:ext>
                  </a:extLst>
                </a:gridCol>
                <a:gridCol w="837016">
                  <a:extLst>
                    <a:ext uri="{9D8B030D-6E8A-4147-A177-3AD203B41FA5}">
                      <a16:colId xmlns:a16="http://schemas.microsoft.com/office/drawing/2014/main" xmlns="" val="755450321"/>
                    </a:ext>
                  </a:extLst>
                </a:gridCol>
                <a:gridCol w="1674032">
                  <a:extLst>
                    <a:ext uri="{9D8B030D-6E8A-4147-A177-3AD203B41FA5}">
                      <a16:colId xmlns:a16="http://schemas.microsoft.com/office/drawing/2014/main" xmlns="" val="3168651169"/>
                    </a:ext>
                  </a:extLst>
                </a:gridCol>
              </a:tblGrid>
              <a:tr h="438487">
                <a:tc rowSpan="3"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Вікова група птиці, тижнів</a:t>
                      </a:r>
                      <a:endParaRPr lang="uk-UA" sz="15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Початкове поголів’я, голів</a:t>
                      </a:r>
                      <a:endParaRPr lang="uk-UA" sz="15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Збережено</a:t>
                      </a:r>
                      <a:endParaRPr lang="uk-UA" sz="15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Вибракувано і здано на відгодівлю та забій</a:t>
                      </a:r>
                      <a:endParaRPr lang="uk-UA" sz="15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Переведено в наступну групу, голів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029333"/>
                  </a:ext>
                </a:extLst>
              </a:tr>
              <a:tr h="46325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голів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%</a:t>
                      </a:r>
                      <a:endParaRPr lang="uk-UA" sz="15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8927258"/>
                  </a:ext>
                </a:extLst>
              </a:tr>
              <a:tr h="43848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голів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%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0798874"/>
                  </a:ext>
                </a:extLst>
              </a:tr>
              <a:tr h="438487"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1-4, всього</a:t>
                      </a:r>
                      <a:endParaRPr lang="uk-UA" sz="15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2516094"/>
                  </a:ext>
                </a:extLst>
              </a:tr>
              <a:tr h="438487"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5-9, всього</a:t>
                      </a:r>
                      <a:endParaRPr lang="uk-UA" sz="15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9652877"/>
                  </a:ext>
                </a:extLst>
              </a:tr>
              <a:tr h="438487"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10-30, всього</a:t>
                      </a:r>
                      <a:endParaRPr lang="uk-UA" sz="15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8158629"/>
                  </a:ext>
                </a:extLst>
              </a:tr>
              <a:tr h="438487">
                <a:tc>
                  <a:txBody>
                    <a:bodyPr/>
                    <a:lstStyle/>
                    <a:p>
                      <a:pPr marL="0" marR="444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в </a:t>
                      </a:r>
                      <a:r>
                        <a:rPr lang="uk-UA" sz="1500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т.ч</a:t>
                      </a: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.: самиць</a:t>
                      </a:r>
                      <a:endParaRPr lang="uk-UA" sz="15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6115365"/>
                  </a:ext>
                </a:extLst>
              </a:tr>
              <a:tr h="438487"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         самців</a:t>
                      </a:r>
                      <a:endParaRPr lang="uk-UA" sz="15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5166888"/>
                  </a:ext>
                </a:extLst>
              </a:tr>
              <a:tr h="438487"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31-34, всього</a:t>
                      </a:r>
                      <a:endParaRPr lang="uk-UA" sz="15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431663"/>
                  </a:ext>
                </a:extLst>
              </a:tr>
              <a:tr h="438487">
                <a:tc>
                  <a:txBody>
                    <a:bodyPr/>
                    <a:lstStyle/>
                    <a:p>
                      <a:pPr marL="0" marR="444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в </a:t>
                      </a:r>
                      <a:r>
                        <a:rPr lang="uk-UA" sz="1500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т.ч</a:t>
                      </a: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.: самиць</a:t>
                      </a:r>
                      <a:endParaRPr lang="uk-UA" sz="15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5478821"/>
                  </a:ext>
                </a:extLst>
              </a:tr>
              <a:tr h="438487"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         самців</a:t>
                      </a:r>
                      <a:endParaRPr lang="uk-UA" sz="15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uk-UA" sz="15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70" marR="41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2179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92153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5695121"/>
              </p:ext>
            </p:extLst>
          </p:nvPr>
        </p:nvGraphicFramePr>
        <p:xfrm>
          <a:off x="263549" y="966870"/>
          <a:ext cx="8352928" cy="543396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964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62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4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Статево-вікові</a:t>
                      </a: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 групи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Поголів’я, голів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Структура, %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90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Гуси першого року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(батьківське стадо)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в т.ч. гуски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          гусаки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35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28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03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Відгодівельне поголів’я 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65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8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Гуси другого року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(батьківське стадо)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uk-UA" sz="1800" dirty="0" err="1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т.ч</a:t>
                      </a: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. гуски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          гусаки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8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33,7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27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6,7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ahoma"/>
                        </a:rPr>
                        <a:t> Гуси третього року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ahoma"/>
                        </a:rPr>
                        <a:t>(батьківське стадо)</a:t>
                      </a: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в т.ч. гуски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         гусаки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8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31,3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25,1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6,2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7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Всього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04762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283502"/>
            <a:ext cx="82209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55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55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4. Рекомендована структура стада</a:t>
            </a:r>
            <a:endParaRPr kumimoji="0" lang="uk-UA" altLang="uk-UA" sz="28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842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7091CD-71D5-4677-BF51-770690B5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604867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2. Технологія виробництва м’яса качок</a:t>
            </a:r>
            <a:endParaRPr lang="uk-UA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	Необхідною умовою для виробництва качиного м’яса на промисловій основі є цілорічне надходження інкубаційних яєць, що досягається багаторазовим комплектуванням батьківського стада.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	З різних варіантів широке розповсюдження отримало 3-кратне комплектування. </a:t>
            </a:r>
            <a:endParaRPr lang="uk-UA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	Поголів'я батьківського стада розраховують виходячи з обсягу виробництва м'яса качок, рівня несучості дорослої птиці, виходу інкубаційних яєць, виводу дорослих качок, їх збереженості та живої маси у забійному віці.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dirty="0"/>
              <a:t>	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При складанні карти-графіка враховують несучість та відхід качок батьківського стада (табл. 5). </a:t>
            </a:r>
          </a:p>
        </p:txBody>
      </p:sp>
    </p:spTree>
    <p:extLst>
      <p:ext uri="{BB962C8B-B14F-4D97-AF65-F5344CB8AC3E}">
        <p14:creationId xmlns:p14="http://schemas.microsoft.com/office/powerpoint/2010/main" xmlns="" val="397909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3"/>
            <a:ext cx="8568952" cy="29523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4000" b="1" u="sng" dirty="0">
                <a:solidFill>
                  <a:prstClr val="black"/>
                </a:solidFill>
                <a:latin typeface="Bahnschrift" panose="020B0502040204020203" pitchFamily="34" charset="0"/>
                <a:ea typeface="Times New Roman"/>
                <a:cs typeface="Times New Roman"/>
              </a:rPr>
              <a:t>Мета заняття:</a:t>
            </a:r>
            <a:r>
              <a:rPr lang="uk-UA" sz="4000" dirty="0">
                <a:solidFill>
                  <a:prstClr val="black"/>
                </a:solidFill>
                <a:latin typeface="Bahnschrift" panose="020B0502040204020203" pitchFamily="34" charset="0"/>
                <a:ea typeface="Times New Roman"/>
                <a:cs typeface="Times New Roman"/>
              </a:rPr>
              <a:t> </a:t>
            </a:r>
          </a:p>
          <a:p>
            <a:pPr marL="742950" indent="-742950">
              <a:buAutoNum type="arabicPeriod"/>
            </a:pPr>
            <a:r>
              <a:rPr lang="uk-UA" sz="4000" dirty="0">
                <a:solidFill>
                  <a:prstClr val="black"/>
                </a:solidFill>
                <a:latin typeface="Bahnschrift" panose="020B0502040204020203" pitchFamily="34" charset="0"/>
                <a:ea typeface="Times New Roman"/>
                <a:cs typeface="Times New Roman"/>
              </a:rPr>
              <a:t>Засвоїти методику розрахунку виходу ремонтного молодняку для комплектування батьківського стада </a:t>
            </a:r>
            <a:r>
              <a:rPr lang="uk-UA" sz="4000" dirty="0" err="1">
                <a:solidFill>
                  <a:prstClr val="black"/>
                </a:solidFill>
                <a:latin typeface="Bahnschrift" panose="020B0502040204020203" pitchFamily="34" charset="0"/>
                <a:ea typeface="Times New Roman"/>
                <a:cs typeface="Times New Roman"/>
              </a:rPr>
              <a:t>гусей</a:t>
            </a:r>
            <a:r>
              <a:rPr lang="uk-UA" sz="4000" dirty="0">
                <a:solidFill>
                  <a:prstClr val="black"/>
                </a:solidFill>
                <a:latin typeface="Bahnschrift" panose="020B0502040204020203" pitchFamily="34" charset="0"/>
                <a:ea typeface="Times New Roman"/>
                <a:cs typeface="Times New Roman"/>
              </a:rPr>
              <a:t>, оптимальної структури стада та виробництва м’яса </a:t>
            </a:r>
            <a:r>
              <a:rPr lang="uk-UA" sz="4000" dirty="0" err="1">
                <a:solidFill>
                  <a:prstClr val="black"/>
                </a:solidFill>
                <a:latin typeface="Bahnschrift" panose="020B0502040204020203" pitchFamily="34" charset="0"/>
                <a:ea typeface="Times New Roman"/>
                <a:cs typeface="Times New Roman"/>
              </a:rPr>
              <a:t>гусей</a:t>
            </a:r>
            <a:r>
              <a:rPr lang="uk-UA" sz="4000" dirty="0">
                <a:solidFill>
                  <a:prstClr val="black"/>
                </a:solidFill>
                <a:latin typeface="Bahnschrift" panose="020B0502040204020203" pitchFamily="34" charset="0"/>
                <a:ea typeface="Times New Roman"/>
                <a:cs typeface="Times New Roman"/>
              </a:rPr>
              <a:t>.</a:t>
            </a:r>
          </a:p>
          <a:p>
            <a:pPr marL="742950" indent="-742950">
              <a:buAutoNum type="arabicPeriod"/>
            </a:pPr>
            <a:r>
              <a:rPr lang="uk-UA" sz="4000" dirty="0">
                <a:solidFill>
                  <a:prstClr val="black"/>
                </a:solidFill>
                <a:latin typeface="Bahnschrift" panose="020B0502040204020203" pitchFamily="34" charset="0"/>
                <a:ea typeface="Times New Roman"/>
                <a:cs typeface="Times New Roman"/>
              </a:rPr>
              <a:t>Ознайомитися з різними способами виробництва качиного м’яса.</a:t>
            </a:r>
            <a:endParaRPr lang="uk-UA" dirty="0">
              <a:latin typeface="Bahnschrift" panose="020B0502040204020203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7D7E6E8-B3E6-453B-9025-DD9D202BC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645024"/>
            <a:ext cx="383581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5056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7DD416-C052-47E2-96F7-5F062E5A1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717"/>
            <a:ext cx="8229600" cy="964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Продуктивність та відхід батьківського стада качок (на прикладі 	пекінської породи)</a:t>
            </a:r>
            <a:endParaRPr lang="uk-UA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30B9E6C-E1FE-4421-BC50-8337E3DE1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3967516"/>
              </p:ext>
            </p:extLst>
          </p:nvPr>
        </p:nvGraphicFramePr>
        <p:xfrm>
          <a:off x="323528" y="1124744"/>
          <a:ext cx="8363272" cy="48188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48321">
                  <a:extLst>
                    <a:ext uri="{9D8B030D-6E8A-4147-A177-3AD203B41FA5}">
                      <a16:colId xmlns:a16="http://schemas.microsoft.com/office/drawing/2014/main" xmlns="" val="370242379"/>
                    </a:ext>
                  </a:extLst>
                </a:gridCol>
                <a:gridCol w="870168">
                  <a:extLst>
                    <a:ext uri="{9D8B030D-6E8A-4147-A177-3AD203B41FA5}">
                      <a16:colId xmlns:a16="http://schemas.microsoft.com/office/drawing/2014/main" xmlns="" val="3845926555"/>
                    </a:ext>
                  </a:extLst>
                </a:gridCol>
                <a:gridCol w="803293">
                  <a:extLst>
                    <a:ext uri="{9D8B030D-6E8A-4147-A177-3AD203B41FA5}">
                      <a16:colId xmlns:a16="http://schemas.microsoft.com/office/drawing/2014/main" xmlns="" val="1794700789"/>
                    </a:ext>
                  </a:extLst>
                </a:gridCol>
                <a:gridCol w="948321">
                  <a:extLst>
                    <a:ext uri="{9D8B030D-6E8A-4147-A177-3AD203B41FA5}">
                      <a16:colId xmlns:a16="http://schemas.microsoft.com/office/drawing/2014/main" xmlns="" val="2376423359"/>
                    </a:ext>
                  </a:extLst>
                </a:gridCol>
                <a:gridCol w="1119132">
                  <a:extLst>
                    <a:ext uri="{9D8B030D-6E8A-4147-A177-3AD203B41FA5}">
                      <a16:colId xmlns:a16="http://schemas.microsoft.com/office/drawing/2014/main" xmlns="" val="3192287047"/>
                    </a:ext>
                  </a:extLst>
                </a:gridCol>
                <a:gridCol w="1119132">
                  <a:extLst>
                    <a:ext uri="{9D8B030D-6E8A-4147-A177-3AD203B41FA5}">
                      <a16:colId xmlns:a16="http://schemas.microsoft.com/office/drawing/2014/main" xmlns="" val="2823996793"/>
                    </a:ext>
                  </a:extLst>
                </a:gridCol>
                <a:gridCol w="830687">
                  <a:extLst>
                    <a:ext uri="{9D8B030D-6E8A-4147-A177-3AD203B41FA5}">
                      <a16:colId xmlns:a16="http://schemas.microsoft.com/office/drawing/2014/main" xmlns="" val="308526103"/>
                    </a:ext>
                  </a:extLst>
                </a:gridCol>
                <a:gridCol w="862109">
                  <a:extLst>
                    <a:ext uri="{9D8B030D-6E8A-4147-A177-3AD203B41FA5}">
                      <a16:colId xmlns:a16="http://schemas.microsoft.com/office/drawing/2014/main" xmlns="" val="768464966"/>
                    </a:ext>
                  </a:extLst>
                </a:gridCol>
                <a:gridCol w="862109">
                  <a:extLst>
                    <a:ext uri="{9D8B030D-6E8A-4147-A177-3AD203B41FA5}">
                      <a16:colId xmlns:a16="http://schemas.microsoft.com/office/drawing/2014/main" xmlns="" val="836168917"/>
                    </a:ext>
                  </a:extLst>
                </a:gridCol>
              </a:tblGrid>
              <a:tr h="923122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Місяці несу-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чості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Середня несучість, шт.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Відхід, %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7532432"/>
                  </a:ext>
                </a:extLst>
              </a:tr>
              <a:tr h="16855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пер-ший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цикл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дру-гий цикл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Перший цикл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Другий цикл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18223"/>
                  </a:ext>
                </a:extLst>
              </a:tr>
              <a:tr h="102375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браку-вання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падіж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браку-вання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бракування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падіж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бракування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9847842"/>
                  </a:ext>
                </a:extLst>
              </a:tr>
              <a:tr h="28939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10,6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4,0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0,7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0,2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0,9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0,7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0,2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0,9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3195802"/>
                  </a:ext>
                </a:extLst>
              </a:tr>
              <a:tr h="28939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20,4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13,5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0,9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0,4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1,3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1,8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0,9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2,7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558670"/>
                  </a:ext>
                </a:extLst>
              </a:tr>
              <a:tr h="28939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24,2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22,5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1,2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0,6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1,7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2,9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0,9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3,8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3466507"/>
                  </a:ext>
                </a:extLst>
              </a:tr>
              <a:tr h="28939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22,2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20,0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2,6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0,7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3,3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3,3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1,0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4,3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1355461"/>
                  </a:ext>
                </a:extLst>
              </a:tr>
              <a:tr h="28939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20,6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18,9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2,6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0,8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3,4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3,6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1,0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4,6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9211412"/>
                  </a:ext>
                </a:extLst>
              </a:tr>
              <a:tr h="28939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19,5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18,5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2,6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0,9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3,5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4,0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1,0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5,0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2050426"/>
                  </a:ext>
                </a:extLst>
              </a:tr>
              <a:tr h="28939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18,5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16,0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2,7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1,1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3,8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4,2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1,2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5,4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3913140"/>
                  </a:ext>
                </a:extLst>
              </a:tr>
              <a:tr h="28939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17,0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11,6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2,7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1,3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4,0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4,6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1,3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5,9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6329395"/>
                  </a:ext>
                </a:extLst>
              </a:tr>
              <a:tr h="31304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Всього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153,0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125,0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15,9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5,9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21,9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25,1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7,5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32,6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0" marR="600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0940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399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53E43F-0402-4A53-83C3-83114F267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60649"/>
            <a:ext cx="8712968" cy="38884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/>
              <a:t>	</a:t>
            </a:r>
            <a:r>
              <a:rPr lang="uk-UA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Щільність посадки качок 2,5-3 голови на м</a:t>
            </a:r>
            <a:r>
              <a:rPr lang="uk-UA" b="1" baseline="30000" dirty="0">
                <a:latin typeface="Segoe UI Black" panose="020B0A02040204020203" pitchFamily="34" charset="0"/>
                <a:ea typeface="Segoe UI Black" panose="020B0A02040204020203" pitchFamily="34" charset="0"/>
              </a:rPr>
              <a:t>2</a:t>
            </a:r>
            <a:r>
              <a:rPr lang="uk-UA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, фронт годівлі - 3 см, фронт напування - 1,5-1,8 см. Качки мають споживати велику кількість води, на 1 кг спожитого корму потрібно близько 5 літрів води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	Качок батьківського стада зазвичай </a:t>
            </a:r>
            <a:r>
              <a:rPr lang="uk-UA" dirty="0">
                <a:solidFill>
                  <a:srgbClr val="0000CC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використовують два роки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. Доцільність цього пов'язана з тим, що за другий цикл яйцекладки покращуються якісні показники яєць, а також проведення линьки є дешевшим у порівнянні з вирощуванням нової партії ремонтного молодняку.</a:t>
            </a:r>
            <a:endParaRPr lang="uk-UA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2E08B76-D1E1-4855-A622-5EE42CCC5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4293096"/>
            <a:ext cx="3665984" cy="20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986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3D2348-9F77-425C-9A7C-F676257C5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7"/>
            <a:ext cx="8568952" cy="40324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	На другий цикл відбирають міцну та здорову птицю, </a:t>
            </a:r>
            <a:r>
              <a:rPr lang="uk-UA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близько 30-40% від усього поголів’я. </a:t>
            </a:r>
          </a:p>
          <a:p>
            <a:pPr marL="0" indent="0"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	Після яйцекладки у гарних несучок дзьоб та ноги забарвлені слабо, але пігментація за період линьки відновлюється. </a:t>
            </a:r>
          </a:p>
          <a:p>
            <a:pPr marL="0" indent="0"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	</a:t>
            </a:r>
            <a:r>
              <a:rPr lang="uk-UA" dirty="0">
                <a:solidFill>
                  <a:srgbClr val="0000CC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Селезнів примусовій линьці не піддають 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через те, що природна линька у них проходить трохи раніше.</a:t>
            </a:r>
          </a:p>
          <a:p>
            <a:pPr marL="0" indent="0"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	Використовують селезнів протягом 2-3 циклів.</a:t>
            </a:r>
            <a:endParaRPr lang="uk-UA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7D253C-F9A1-48A4-B471-E1AF7FEF7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4077072"/>
            <a:ext cx="3453184" cy="226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4865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9"/>
            <a:ext cx="8784976" cy="424847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Arial Black" panose="020B0A04020102020204" pitchFamily="34" charset="0"/>
                <a:ea typeface="Times New Roman"/>
                <a:cs typeface="Times New Roman"/>
              </a:rPr>
              <a:t>	При інтенсивній технології виробництва качиного м'яса, каченят вирощують без вигулів на глибокій незмінній підстилці, на сітчастих полах або у кліткових батареях.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Arial Black" panose="020B0A04020102020204" pitchFamily="34" charset="0"/>
                <a:ea typeface="Times New Roman"/>
                <a:cs typeface="Times New Roman"/>
              </a:rPr>
              <a:t>	При комбінованій системі вирощування качок утримують у літніх таборах та на відгодівельних майданчиках.</a:t>
            </a:r>
            <a:endParaRPr lang="uk-UA" sz="2400" dirty="0"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Arial Black" panose="020B0A04020102020204" pitchFamily="34" charset="0"/>
                <a:ea typeface="Times New Roman"/>
                <a:cs typeface="Times New Roman"/>
              </a:rPr>
              <a:t>	Для інтенсивного вирощування каченят на підлозі використовують комплекти обладнання КМУ-10 та КМУ-15, що призначені для вирощування молодняку з добового віку до 49-55 денного віку.</a:t>
            </a:r>
            <a:endParaRPr lang="uk-UA" sz="24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D0AD7FA-7B13-465F-B316-7B3F338F8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4509121"/>
            <a:ext cx="3657917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264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CDC330-769E-45ED-8C09-C6A13E271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60649"/>
            <a:ext cx="8856984" cy="431437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	Щільність посадки каченят - до 3 тижневого віку не більше 16 гол/м</a:t>
            </a:r>
            <a:r>
              <a:rPr lang="uk-UA" baseline="300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2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, а старше - 8 гол/м</a:t>
            </a:r>
            <a:r>
              <a:rPr lang="uk-UA" baseline="300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2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 площі підлоги.</a:t>
            </a:r>
            <a:endParaRPr lang="uk-UA" sz="2400" dirty="0"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	Каченят вирощують на глибокій підстилці, розміщуючи групами по 120-150 голів.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	Вирощування каченят на підстилці </a:t>
            </a:r>
            <a:r>
              <a:rPr lang="uk-UA" dirty="0" err="1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ускладнюється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 тим, що молодняк </a:t>
            </a:r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багато розливає води та виділяє рідкий послід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, підстилка швидко псується і птиця брудниться.</a:t>
            </a:r>
            <a:endParaRPr lang="uk-UA" sz="2400" dirty="0"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	Набуває широкого розповсюдження </a:t>
            </a:r>
            <a:r>
              <a:rPr lang="uk-UA" dirty="0">
                <a:solidFill>
                  <a:srgbClr val="FF00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технологія вирощування каченят на сітчастій підлозі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. Перевагою даної технології є </a:t>
            </a:r>
            <a:r>
              <a:rPr lang="uk-UA" dirty="0">
                <a:solidFill>
                  <a:srgbClr val="0000C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збільшена щільність посадки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, нижчі витрати підстилки, немає контакту птиці з послідом. Недоліком є </a:t>
            </a:r>
            <a:r>
              <a:rPr lang="uk-UA" dirty="0">
                <a:solidFill>
                  <a:srgbClr val="0000C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утворення </a:t>
            </a:r>
            <a:r>
              <a:rPr lang="uk-UA" dirty="0" err="1">
                <a:solidFill>
                  <a:srgbClr val="0000C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наминів</a:t>
            </a:r>
            <a:r>
              <a:rPr lang="uk-UA" dirty="0">
                <a:solidFill>
                  <a:srgbClr val="0000C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на грудях та ногах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uk-UA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8ADAD0D-D9BD-4231-A4C7-A9FF53BA2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575028"/>
            <a:ext cx="2736652" cy="202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964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754157-EEE5-443A-AE2F-EB3E0472E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 dirty="0">
                <a:latin typeface="Arial Black" panose="020B0A04020102020204" pitchFamily="34" charset="0"/>
              </a:rPr>
              <a:t>	У ряді господарств використовують технологію вирощування каченят у кліткових </a:t>
            </a:r>
            <a:r>
              <a:rPr lang="uk-UA" sz="2800" dirty="0" err="1">
                <a:latin typeface="Arial Black" panose="020B0A04020102020204" pitchFamily="34" charset="0"/>
              </a:rPr>
              <a:t>батареях</a:t>
            </a:r>
            <a:r>
              <a:rPr lang="uk-UA" sz="2800" dirty="0">
                <a:latin typeface="Arial Black" panose="020B0A04020102020204" pitchFamily="34" charset="0"/>
              </a:rPr>
              <a:t>. Для цього часто переобладнують клітки призначені для курей.</a:t>
            </a:r>
          </a:p>
          <a:p>
            <a:pPr marL="0" indent="0">
              <a:buNone/>
            </a:pPr>
            <a:r>
              <a:rPr lang="uk-UA" sz="2800" dirty="0">
                <a:latin typeface="Arial Black" panose="020B0A04020102020204" pitchFamily="34" charset="0"/>
              </a:rPr>
              <a:t>	Інколи поєднують промислову технологію з вигульною, або дорощуванням каченят на водоймах.</a:t>
            </a:r>
          </a:p>
          <a:p>
            <a:pPr marL="0" indent="0">
              <a:buNone/>
            </a:pPr>
            <a:r>
              <a:rPr lang="uk-UA" sz="2800" b="1" dirty="0">
                <a:latin typeface="Arial Black" panose="020B0A04020102020204" pitchFamily="34" charset="0"/>
              </a:rPr>
              <a:t>	</a:t>
            </a:r>
            <a:r>
              <a:rPr lang="uk-UA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Примітка:</a:t>
            </a:r>
            <a:r>
              <a:rPr lang="uk-UA" sz="2800" b="1" dirty="0"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на примусову линьку залишають здорову птицю в кількості 40% від поголів'я що залишилося.</a:t>
            </a:r>
          </a:p>
        </p:txBody>
      </p:sp>
    </p:spTree>
    <p:extLst>
      <p:ext uri="{BB962C8B-B14F-4D97-AF65-F5344CB8AC3E}">
        <p14:creationId xmlns:p14="http://schemas.microsoft.com/office/powerpoint/2010/main" xmlns="" val="567724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7"/>
            <a:ext cx="8640960" cy="2448271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uk-UA" sz="2400" b="1" u="sng" dirty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Завдання 3.</a:t>
            </a:r>
            <a:r>
              <a:rPr lang="uk-UA" sz="2400" b="1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uk-UA" sz="2400" dirty="0">
                <a:latin typeface="Arial Black" panose="020B0A04020102020204" pitchFamily="34" charset="0"/>
                <a:ea typeface="Times New Roman"/>
                <a:cs typeface="Times New Roman"/>
              </a:rPr>
              <a:t>Розрахувати рух поголів'я батьківського стада та виробництво інкубаційних яєць качок  при початковому поголів'ї  4500 голів і несучості 100 штук, виходу інкубаційних яєць - 78%,  за формою таблиці 6. </a:t>
            </a:r>
            <a:endParaRPr lang="uk-UA" sz="2400" dirty="0">
              <a:latin typeface="Arial Black" panose="020B0A04020102020204" pitchFamily="34" charset="0"/>
              <a:ea typeface="Calibri"/>
              <a:cs typeface="Times New Roman"/>
            </a:endParaRPr>
          </a:p>
          <a:p>
            <a:endParaRPr lang="uk-UA" sz="24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6EE56ED-5440-43B2-B759-932464823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951570"/>
            <a:ext cx="3857462" cy="25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195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73772810"/>
              </p:ext>
            </p:extLst>
          </p:nvPr>
        </p:nvGraphicFramePr>
        <p:xfrm>
          <a:off x="179512" y="964183"/>
          <a:ext cx="8784978" cy="5129116"/>
        </p:xfrm>
        <a:graphic>
          <a:graphicData uri="http://schemas.openxmlformats.org/drawingml/2006/table">
            <a:tbl>
              <a:tblPr firstRow="1" firstCol="1" bandRow="1"/>
              <a:tblGrid>
                <a:gridCol w="5990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32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92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31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81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32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32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907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6324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6324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80554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Місяць несучості</a:t>
                      </a:r>
                      <a:endParaRPr lang="uk-UA" sz="11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Вік несучок, тижнів</a:t>
                      </a:r>
                      <a:endParaRPr lang="uk-UA" sz="11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Поголів'я на початок періоду., тис. гол.</a:t>
                      </a:r>
                      <a:endParaRPr lang="uk-UA" sz="11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Бракування </a:t>
                      </a:r>
                      <a:r>
                        <a:rPr lang="ru-RU" sz="14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uk-UA" sz="14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падіж</a:t>
                      </a:r>
                      <a:endParaRPr lang="uk-UA" sz="11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Поголів'я на кінець періоду, гол.</a:t>
                      </a:r>
                      <a:endParaRPr lang="uk-UA" sz="11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Середньоперіо-дичне</a:t>
                      </a:r>
                      <a:r>
                        <a:rPr lang="uk-UA" sz="14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 поголів'я</a:t>
                      </a: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uk-UA" sz="14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гол.</a:t>
                      </a:r>
                      <a:endParaRPr lang="uk-UA" sz="11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Несучість, шт.</a:t>
                      </a:r>
                      <a:endParaRPr lang="uk-UA" sz="11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Збір яєць, тис. штук</a:t>
                      </a:r>
                      <a:endParaRPr lang="uk-UA" sz="11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525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150" dirty="0">
                          <a:effectLst/>
                          <a:latin typeface="Arial Black" panose="020B0A04020102020204" pitchFamily="34" charset="0"/>
                          <a:ea typeface="Times New Roman"/>
                          <a:cs typeface="Candara"/>
                        </a:rPr>
                        <a:t>%</a:t>
                      </a:r>
                      <a:endParaRPr lang="uk-UA" sz="11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150" dirty="0">
                          <a:effectLst/>
                          <a:latin typeface="Arial Black" panose="020B0A04020102020204" pitchFamily="34" charset="0"/>
                          <a:ea typeface="Times New Roman"/>
                          <a:cs typeface="Candara"/>
                        </a:rPr>
                        <a:t>гол.</a:t>
                      </a:r>
                      <a:endParaRPr lang="uk-UA" sz="11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всього</a:t>
                      </a:r>
                      <a:endParaRPr lang="uk-UA" sz="11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у </a:t>
                      </a:r>
                      <a:r>
                        <a:rPr lang="uk-UA" sz="1400" dirty="0" err="1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т.ч</a:t>
                      </a:r>
                      <a:r>
                        <a:rPr lang="uk-UA" sz="14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. інкубаційних</a:t>
                      </a:r>
                      <a:endParaRPr lang="uk-UA" sz="11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27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31-32</a:t>
                      </a:r>
                      <a:endParaRPr lang="uk-UA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4500</a:t>
                      </a:r>
                      <a:endParaRPr lang="uk-UA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0,9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27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32-33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1,3</a:t>
                      </a:r>
                      <a:endParaRPr lang="uk-UA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27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33-34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1,9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027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34-35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3,1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027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35-36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3,3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027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36-37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3,5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027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37-38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3,8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027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8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38-39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4,0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027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39-40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5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5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027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40-41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5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5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027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11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41-42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0,9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027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12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1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42-43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1,3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420" y="133185"/>
            <a:ext cx="89290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tabLst>
                <a:tab pos="960438" algn="l"/>
                <a:tab pos="34909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60438" algn="l"/>
                <a:tab pos="34909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60438" algn="l"/>
                <a:tab pos="34909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60438" algn="l"/>
                <a:tab pos="34909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60438" algn="l"/>
                <a:tab pos="34909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0438" algn="l"/>
                <a:tab pos="34909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0438" algn="l"/>
                <a:tab pos="34909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0438" algn="l"/>
                <a:tab pos="34909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0438" algn="l"/>
                <a:tab pos="34909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508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0438" algn="l"/>
                <a:tab pos="3490913" algn="l"/>
              </a:tabLst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6. Рух поголів'я батьківського стада качок та </a:t>
            </a:r>
          </a:p>
          <a:p>
            <a:pPr marL="0" marR="0" lvl="0" indent="2508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0438" algn="l"/>
                <a:tab pos="3490913" algn="l"/>
              </a:tabLst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Виробництво інкубаційних яєць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522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120680"/>
          </a:xfrm>
        </p:spPr>
        <p:txBody>
          <a:bodyPr>
            <a:normAutofit fontScale="70000" lnSpcReduction="20000"/>
          </a:bodyPr>
          <a:lstStyle/>
          <a:p>
            <a:pPr marL="8001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Контрольні питання:</a:t>
            </a:r>
            <a:endParaRPr lang="uk-U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19431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0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1. Особливості відбору ремонтного молодняку та комплектування батьківського стада </a:t>
            </a:r>
            <a:r>
              <a:rPr lang="uk-UA" dirty="0" err="1">
                <a:solidFill>
                  <a:srgbClr val="0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гусей</a:t>
            </a:r>
            <a:r>
              <a:rPr lang="uk-UA" dirty="0">
                <a:solidFill>
                  <a:srgbClr val="0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.</a:t>
            </a:r>
            <a:endParaRPr lang="uk-UA" sz="2400" dirty="0"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19431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0033CC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2. Рекомендована структура стада </a:t>
            </a:r>
            <a:r>
              <a:rPr lang="uk-UA" dirty="0" err="1">
                <a:solidFill>
                  <a:srgbClr val="0033CC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гусей</a:t>
            </a:r>
            <a:r>
              <a:rPr lang="uk-UA" dirty="0">
                <a:solidFill>
                  <a:srgbClr val="0033CC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.</a:t>
            </a:r>
            <a:endParaRPr lang="uk-UA" sz="2400" dirty="0">
              <a:solidFill>
                <a:srgbClr val="0033CC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19431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0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3. Методика розрахунку валового виробництва м’яса </a:t>
            </a:r>
            <a:r>
              <a:rPr lang="uk-UA" dirty="0" err="1">
                <a:solidFill>
                  <a:srgbClr val="0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гусей</a:t>
            </a:r>
            <a:r>
              <a:rPr lang="uk-UA" dirty="0">
                <a:solidFill>
                  <a:srgbClr val="0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.</a:t>
            </a:r>
            <a:endParaRPr lang="uk-UA" sz="2400" dirty="0"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19431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0066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4. Прийняті технології вирощування каченят на м’ясо.</a:t>
            </a:r>
            <a:endParaRPr lang="uk-UA" sz="2400" dirty="0">
              <a:solidFill>
                <a:srgbClr val="0066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19431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0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5. Вміння проводити рух поголів’я качок батьківського стада.</a:t>
            </a:r>
            <a:endParaRPr lang="uk-UA" sz="2400" dirty="0"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19431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CC0099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6. Розрахунок середньорічного поголів’я та кількості яєць інкубаційних.</a:t>
            </a:r>
            <a:endParaRPr lang="uk-UA" sz="2400" dirty="0">
              <a:solidFill>
                <a:srgbClr val="CC0099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19431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uk-UA" sz="2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19431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uk-UA" sz="2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19431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uk-UA" sz="2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19431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6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Дякую за увагу!</a:t>
            </a:r>
            <a:endParaRPr lang="uk-UA" sz="63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BF31A64-AADF-4595-BFB6-61C7EAB5F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56999"/>
            <a:ext cx="2736304" cy="191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71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048672"/>
          </a:xfrm>
        </p:spPr>
        <p:txBody>
          <a:bodyPr anchor="ctr">
            <a:normAutofit fontScale="77500" lnSpcReduction="20000"/>
          </a:bodyPr>
          <a:lstStyle/>
          <a:p>
            <a:pPr marL="0" marR="381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1. ТЕХНОЛОГІЯ ВИРОБНИЦТВА МЯСА ГУСЕЙ</a:t>
            </a:r>
          </a:p>
          <a:p>
            <a:pPr marL="0" marR="381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Arial Black" panose="020B0A04020102020204" pitchFamily="34" charset="0"/>
                <a:ea typeface="Times New Roman"/>
                <a:cs typeface="Times New Roman"/>
              </a:rPr>
              <a:t>	Перший відбір гусенят слід проводити з розподілом за статтю у 30-денному віці і при цьому враховувати:</a:t>
            </a:r>
          </a:p>
          <a:p>
            <a:pPr marR="381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dirty="0">
                <a:latin typeface="Arial Black" panose="020B0A04020102020204" pitchFamily="34" charset="0"/>
                <a:ea typeface="Times New Roman"/>
                <a:cs typeface="Times New Roman"/>
              </a:rPr>
              <a:t>живу масу, </a:t>
            </a:r>
          </a:p>
          <a:p>
            <a:pPr marR="381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dirty="0">
                <a:latin typeface="Arial Black" panose="020B0A04020102020204" pitchFamily="34" charset="0"/>
                <a:ea typeface="Times New Roman"/>
                <a:cs typeface="Times New Roman"/>
              </a:rPr>
              <a:t>розвиток м’ясних форм, </a:t>
            </a:r>
          </a:p>
          <a:p>
            <a:pPr marR="381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dirty="0">
                <a:latin typeface="Arial Black" panose="020B0A04020102020204" pitchFamily="34" charset="0"/>
                <a:ea typeface="Times New Roman"/>
                <a:cs typeface="Times New Roman"/>
              </a:rPr>
              <a:t>екстер’єр і конституцію.</a:t>
            </a:r>
            <a:endParaRPr lang="uk-UA" sz="2400" dirty="0"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0" marR="444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Arial Black" panose="020B0A04020102020204" pitchFamily="34" charset="0"/>
                <a:ea typeface="Times New Roman"/>
                <a:cs typeface="Times New Roman"/>
              </a:rPr>
              <a:t>	</a:t>
            </a:r>
          </a:p>
          <a:p>
            <a:pPr marL="0" marR="444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Arial Black" panose="020B0A04020102020204" pitchFamily="34" charset="0"/>
                <a:ea typeface="Times New Roman"/>
                <a:cs typeface="Times New Roman"/>
              </a:rPr>
              <a:t>	Другу оцінку та відбір гусенят проводять у 9-ти тижневому віці за живою масою та екстер'єром. </a:t>
            </a:r>
          </a:p>
          <a:p>
            <a:pPr marL="0" marR="444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Arial Black" panose="020B0A04020102020204" pitchFamily="34" charset="0"/>
                <a:ea typeface="Times New Roman"/>
                <a:cs typeface="Times New Roman"/>
              </a:rPr>
              <a:t>	Особин з дефектами екстер’єру, недорозвинених, погано оперених та тих, що не відповідають вибраним параметрам живої маси вибраковують. </a:t>
            </a:r>
            <a:endParaRPr lang="uk-UA" sz="24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68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137F73-E828-4F78-A81E-DA04F9DC6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32657"/>
            <a:ext cx="8712968" cy="32403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>
                <a:latin typeface="Arial Black" panose="020B0A04020102020204" pitchFamily="34" charset="0"/>
                <a:ea typeface="Times New Roman"/>
                <a:cs typeface="Times New Roman"/>
              </a:rPr>
              <a:t>	Згідно рекомендацій, для заміни однієї голови батьківського стада на вирощування слід приймати </a:t>
            </a:r>
            <a:r>
              <a:rPr lang="uk-UA" dirty="0">
                <a:solidFill>
                  <a:srgbClr val="0000CC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3,5 голови добових гусенят.</a:t>
            </a:r>
          </a:p>
          <a:p>
            <a:pPr marL="0" indent="0">
              <a:buNone/>
            </a:pPr>
            <a:r>
              <a:rPr lang="uk-UA" dirty="0">
                <a:latin typeface="Arial Black" panose="020B0A04020102020204" pitchFamily="34" charset="0"/>
                <a:ea typeface="Times New Roman"/>
                <a:cs typeface="Times New Roman"/>
              </a:rPr>
              <a:t>	При розділенні за статтю гусенят в добовому віці – </a:t>
            </a:r>
            <a:r>
              <a:rPr lang="uk-UA" dirty="0">
                <a:solidFill>
                  <a:srgbClr val="FF0066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на одну гуску приймають по дві самочки, на одного гусака – 5 самців. </a:t>
            </a:r>
            <a:endParaRPr lang="uk-UA" dirty="0">
              <a:solidFill>
                <a:srgbClr val="FF0066"/>
              </a:solidFill>
              <a:latin typeface="Arial Black" panose="020B0A04020102020204" pitchFamily="34" charset="0"/>
            </a:endParaRP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9A8356C-AF08-4463-85E2-E9F4749DD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4005064"/>
            <a:ext cx="4098032" cy="22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268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47F829-4F3C-45BB-99C2-5370BA2EC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04665"/>
            <a:ext cx="8820472" cy="4824536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Arial Black" panose="020B0A04020102020204" pitchFamily="34" charset="0"/>
              </a:rPr>
              <a:t>	</a:t>
            </a:r>
            <a:r>
              <a:rPr lang="uk-UA" dirty="0">
                <a:solidFill>
                  <a:srgbClr val="0000CC"/>
                </a:solidFill>
                <a:latin typeface="Arial Black" panose="020B0A04020102020204" pitchFamily="34" charset="0"/>
              </a:rPr>
              <a:t>Наприклад</a:t>
            </a:r>
            <a:r>
              <a:rPr lang="uk-UA" dirty="0">
                <a:latin typeface="Arial Black" panose="020B0A04020102020204" pitchFamily="34" charset="0"/>
              </a:rPr>
              <a:t>, для того, щоб отримати 1575 голів </a:t>
            </a:r>
            <a:r>
              <a:rPr lang="uk-UA" dirty="0" err="1">
                <a:latin typeface="Arial Black" panose="020B0A04020102020204" pitchFamily="34" charset="0"/>
              </a:rPr>
              <a:t>гусей</a:t>
            </a:r>
            <a:r>
              <a:rPr lang="uk-UA" dirty="0">
                <a:latin typeface="Arial Black" panose="020B0A04020102020204" pitchFamily="34" charset="0"/>
              </a:rPr>
              <a:t> батьківського стада першого року використання в добовому віці слід відібрати на вирощування:</a:t>
            </a:r>
          </a:p>
          <a:p>
            <a:pPr marL="0" indent="0" algn="ctr">
              <a:buNone/>
            </a:pPr>
            <a:r>
              <a:rPr lang="uk-UA" i="1" dirty="0">
                <a:solidFill>
                  <a:srgbClr val="0000CC"/>
                </a:solidFill>
                <a:latin typeface="Arial Black" panose="020B0A04020102020204" pitchFamily="34" charset="0"/>
              </a:rPr>
              <a:t>1575 х 3,5 = 5513 голів.</a:t>
            </a:r>
          </a:p>
          <a:p>
            <a:pPr marL="0" indent="0">
              <a:buNone/>
            </a:pPr>
            <a:r>
              <a:rPr lang="uk-UA" dirty="0">
                <a:latin typeface="Arial Black" panose="020B0A04020102020204" pitchFamily="34" charset="0"/>
              </a:rPr>
              <a:t>	Розрахунок кількості гусенят для комплектування маточного стада  наведено у таблиці 1. </a:t>
            </a:r>
          </a:p>
          <a:p>
            <a:endParaRPr lang="uk-UA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81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0988E3-DA5E-408D-9EDD-16E705F53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1224136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uk-UA" sz="24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1. Розрахунок виходу ремонтного молодняку для комплектування батьківського стада </a:t>
            </a:r>
            <a:r>
              <a:rPr lang="uk-UA" sz="2400" b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гусей</a:t>
            </a:r>
            <a:r>
              <a:rPr lang="uk-UA" sz="24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 (без розділення за статтю у добовому віці)</a:t>
            </a:r>
            <a:endParaRPr lang="uk-UA" sz="2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07140CC7-9564-4E4C-902D-F580C4A09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5728688"/>
              </p:ext>
            </p:extLst>
          </p:nvPr>
        </p:nvGraphicFramePr>
        <p:xfrm>
          <a:off x="251520" y="1628800"/>
          <a:ext cx="8784975" cy="4338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05507">
                  <a:extLst>
                    <a:ext uri="{9D8B030D-6E8A-4147-A177-3AD203B41FA5}">
                      <a16:colId xmlns:a16="http://schemas.microsoft.com/office/drawing/2014/main" xmlns="" val="575699364"/>
                    </a:ext>
                  </a:extLst>
                </a:gridCol>
                <a:gridCol w="1448073">
                  <a:extLst>
                    <a:ext uri="{9D8B030D-6E8A-4147-A177-3AD203B41FA5}">
                      <a16:colId xmlns:a16="http://schemas.microsoft.com/office/drawing/2014/main" xmlns="" val="168673620"/>
                    </a:ext>
                  </a:extLst>
                </a:gridCol>
                <a:gridCol w="965383">
                  <a:extLst>
                    <a:ext uri="{9D8B030D-6E8A-4147-A177-3AD203B41FA5}">
                      <a16:colId xmlns:a16="http://schemas.microsoft.com/office/drawing/2014/main" xmlns="" val="2377918473"/>
                    </a:ext>
                  </a:extLst>
                </a:gridCol>
                <a:gridCol w="804485">
                  <a:extLst>
                    <a:ext uri="{9D8B030D-6E8A-4147-A177-3AD203B41FA5}">
                      <a16:colId xmlns:a16="http://schemas.microsoft.com/office/drawing/2014/main" xmlns="" val="126925891"/>
                    </a:ext>
                  </a:extLst>
                </a:gridCol>
                <a:gridCol w="1106916">
                  <a:extLst>
                    <a:ext uri="{9D8B030D-6E8A-4147-A177-3AD203B41FA5}">
                      <a16:colId xmlns:a16="http://schemas.microsoft.com/office/drawing/2014/main" xmlns="" val="895822149"/>
                    </a:ext>
                  </a:extLst>
                </a:gridCol>
                <a:gridCol w="1038377">
                  <a:extLst>
                    <a:ext uri="{9D8B030D-6E8A-4147-A177-3AD203B41FA5}">
                      <a16:colId xmlns:a16="http://schemas.microsoft.com/office/drawing/2014/main" xmlns="" val="368200286"/>
                    </a:ext>
                  </a:extLst>
                </a:gridCol>
                <a:gridCol w="1716234">
                  <a:extLst>
                    <a:ext uri="{9D8B030D-6E8A-4147-A177-3AD203B41FA5}">
                      <a16:colId xmlns:a16="http://schemas.microsoft.com/office/drawing/2014/main" xmlns="" val="4147215078"/>
                    </a:ext>
                  </a:extLst>
                </a:gridCol>
              </a:tblGrid>
              <a:tr h="373379">
                <a:tc rowSpan="3"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Вікова група птиці, тижнів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Початкове поголів’я, голів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Збережено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Вибракувано і здано на відгодівлю та забій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Переведено в наступну групу, голів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0583389"/>
                  </a:ext>
                </a:extLst>
              </a:tr>
              <a:tr h="58411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голів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%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6727402"/>
                  </a:ext>
                </a:extLst>
              </a:tr>
              <a:tr h="37337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голів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%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6124971"/>
                  </a:ext>
                </a:extLst>
              </a:tr>
              <a:tr h="373700"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1-4, всього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5513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5182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94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5182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6466250"/>
                  </a:ext>
                </a:extLst>
              </a:tr>
              <a:tr h="373700"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5-9, всього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5182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4923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95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2215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45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2708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8832164"/>
                  </a:ext>
                </a:extLst>
              </a:tr>
              <a:tr h="373700"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10-30, всього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2708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2681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99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100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3,7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2581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5834662"/>
                  </a:ext>
                </a:extLst>
              </a:tr>
              <a:tr h="373700">
                <a:tc>
                  <a:txBody>
                    <a:bodyPr/>
                    <a:lstStyle/>
                    <a:p>
                      <a:pPr marL="0" marR="444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в </a:t>
                      </a:r>
                      <a:r>
                        <a:rPr lang="uk-UA" sz="1600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т.ч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.: самиць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1354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1341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99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33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2,5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1308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8591554"/>
                  </a:ext>
                </a:extLst>
              </a:tr>
              <a:tr h="373700"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         самців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1354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1340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99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67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52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1273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9760186"/>
                  </a:ext>
                </a:extLst>
              </a:tr>
              <a:tr h="373700"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31-34, всього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2581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2581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100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1006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39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1575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4682554"/>
                  </a:ext>
                </a:extLst>
              </a:tr>
              <a:tr h="373700">
                <a:tc>
                  <a:txBody>
                    <a:bodyPr/>
                    <a:lstStyle/>
                    <a:p>
                      <a:pPr marL="0" marR="444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в </a:t>
                      </a:r>
                      <a:r>
                        <a:rPr lang="uk-UA" sz="1600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т.ч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.: самиць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1308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1308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100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48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3,7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1260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2076179"/>
                  </a:ext>
                </a:extLst>
              </a:tr>
              <a:tr h="373700"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         самців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1273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1273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100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958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75,3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315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82" marR="42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9002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7018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18ABC8-7474-4E11-9020-212234167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32657"/>
            <a:ext cx="8568952" cy="4896544"/>
          </a:xfrm>
        </p:spPr>
        <p:txBody>
          <a:bodyPr>
            <a:normAutofit fontScale="85000" lnSpcReduction="20000"/>
          </a:bodyPr>
          <a:lstStyle/>
          <a:p>
            <a:pPr marL="0" marR="4445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dirty="0">
                <a:latin typeface="Arial Black" panose="020B0A04020102020204" pitchFamily="34" charset="0"/>
                <a:ea typeface="Times New Roman" panose="02020603050405020304" pitchFamily="18" charset="0"/>
              </a:rPr>
              <a:t>	Таким чином, для отримання </a:t>
            </a:r>
            <a:r>
              <a:rPr lang="uk-UA" dirty="0">
                <a:solidFill>
                  <a:srgbClr val="0000CC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1260 голів самок </a:t>
            </a:r>
            <a:r>
              <a:rPr lang="uk-UA" dirty="0">
                <a:latin typeface="Arial Black" panose="020B0A04020102020204" pitchFamily="34" charset="0"/>
                <a:ea typeface="Times New Roman" panose="02020603050405020304" pitchFamily="18" charset="0"/>
              </a:rPr>
              <a:t>батьківського стада та </a:t>
            </a:r>
            <a:r>
              <a:rPr lang="uk-UA" dirty="0">
                <a:solidFill>
                  <a:srgbClr val="0000CC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315 самців</a:t>
            </a:r>
            <a:r>
              <a:rPr lang="uk-UA" dirty="0">
                <a:latin typeface="Arial Black" panose="020B0A04020102020204" pitchFamily="34" charset="0"/>
                <a:ea typeface="Times New Roman" panose="02020603050405020304" pitchFamily="18" charset="0"/>
              </a:rPr>
              <a:t> на вирощування потрібно відбирати </a:t>
            </a:r>
            <a:r>
              <a:rPr lang="uk-UA" dirty="0">
                <a:solidFill>
                  <a:srgbClr val="FF006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5513 голів добових гусенят </a:t>
            </a:r>
            <a:r>
              <a:rPr lang="uk-UA" dirty="0">
                <a:latin typeface="Arial Black" panose="020B0A04020102020204" pitchFamily="34" charset="0"/>
                <a:ea typeface="Times New Roman" panose="02020603050405020304" pitchFamily="18" charset="0"/>
              </a:rPr>
              <a:t>не розділених за статтю (табл. 1). </a:t>
            </a:r>
          </a:p>
          <a:p>
            <a:pPr marL="0" marR="4445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dirty="0">
                <a:latin typeface="Arial Black" panose="020B0A04020102020204" pitchFamily="34" charset="0"/>
                <a:ea typeface="Times New Roman" panose="02020603050405020304" pitchFamily="18" charset="0"/>
              </a:rPr>
              <a:t>	За даний період, а саме з 1 по 34 тижні буде вибракувано та здано на забій 3321 голів молодняку </a:t>
            </a:r>
            <a:r>
              <a:rPr lang="uk-UA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гусей</a:t>
            </a:r>
            <a:r>
              <a:rPr lang="uk-UA" dirty="0">
                <a:latin typeface="Arial Black" panose="020B0A04020102020204" pitchFamily="34" charset="0"/>
                <a:ea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Arial Black" panose="020B0A04020102020204" pitchFamily="34" charset="0"/>
                <a:ea typeface="Times New Roman" panose="02020603050405020304" pitchFamily="18" charset="0"/>
              </a:rPr>
              <a:t>	</a:t>
            </a:r>
            <a:r>
              <a:rPr lang="uk-UA" dirty="0">
                <a:solidFill>
                  <a:srgbClr val="0000CC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У 34-тижневому віці</a:t>
            </a:r>
            <a:r>
              <a:rPr lang="uk-UA" dirty="0">
                <a:latin typeface="Arial Black" panose="020B0A04020102020204" pitchFamily="34" charset="0"/>
                <a:ea typeface="Times New Roman" panose="02020603050405020304" pitchFamily="18" charset="0"/>
              </a:rPr>
              <a:t> ремонтний молодняк можна утримувати уже як </a:t>
            </a:r>
            <a:r>
              <a:rPr lang="uk-UA" dirty="0">
                <a:solidFill>
                  <a:srgbClr val="0000CC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дорослих племінних </a:t>
            </a:r>
            <a:r>
              <a:rPr lang="uk-UA" dirty="0" err="1">
                <a:solidFill>
                  <a:srgbClr val="0000CC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гусей</a:t>
            </a:r>
            <a:r>
              <a:rPr lang="uk-UA" dirty="0"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endParaRPr lang="uk-UA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657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60B607-160E-47A7-A37E-F5F12A5FC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60649"/>
            <a:ext cx="8892480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	Оскільки при тривалому терміні використання </a:t>
            </a:r>
            <a:r>
              <a:rPr lang="uk-UA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гусей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 без зміни плідників відбувається </a:t>
            </a:r>
            <a:r>
              <a:rPr lang="uk-UA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близькородинне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 розведення, в результаті чого продуктивність і життєздатність птиці знижується.</a:t>
            </a:r>
          </a:p>
          <a:p>
            <a:pPr marL="0" indent="0"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	А тому бажано </a:t>
            </a:r>
            <a:r>
              <a:rPr lang="uk-UA" dirty="0">
                <a:solidFill>
                  <a:srgbClr val="0000C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замінювати гусаків кожні три роки. </a:t>
            </a:r>
          </a:p>
          <a:p>
            <a:pPr marL="0" indent="0"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	Гусок можна утримувати і 5-6 років, але кращі відтворні якості та продуктивність у них відмічається на 2-4 рік використання. </a:t>
            </a:r>
          </a:p>
          <a:p>
            <a:pPr marL="0" indent="0"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	Отже, самий </a:t>
            </a:r>
            <a:r>
              <a:rPr lang="uk-UA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оптимальний вік використання гусаків – 3, а гусок – 3-4 роки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94939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D9C545-465A-4C62-9439-296B3EF4E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60649"/>
            <a:ext cx="8568952" cy="3600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	Розглянемо структуру стада ферми для вирощування </a:t>
            </a:r>
            <a:r>
              <a:rPr lang="uk-UA" dirty="0" err="1"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гусей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 батьківського стада в кількості </a:t>
            </a:r>
            <a:r>
              <a:rPr lang="uk-UA" dirty="0">
                <a:solidFill>
                  <a:srgbClr val="0000CC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3600 гусок та 900 гусаків 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(при статевому співвідношенні у дорослому стаді 1:4). </a:t>
            </a:r>
          </a:p>
          <a:p>
            <a:pPr marL="0" indent="0"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	Загальне поголів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'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я батьківського стада складатиме </a:t>
            </a:r>
            <a:r>
              <a:rPr lang="uk-UA" dirty="0">
                <a:solidFill>
                  <a:srgbClr val="0000CC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4500 голів </a:t>
            </a: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(табл. 2). </a:t>
            </a:r>
            <a:endParaRPr lang="uk-UA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6346AE6-7894-4E52-AE6D-C4CCA464B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645024"/>
            <a:ext cx="3665984" cy="27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7584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740</Words>
  <Application>Microsoft Office PowerPoint</Application>
  <PresentationFormat>Экран (4:3)</PresentationFormat>
  <Paragraphs>536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Практичне заняття №14 Тема: ТЕХНОЛОГІЯ ВИРОБНИЦТВА М’ЯСА ГУСЕЙ І КАЧОК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Лабораторне заняття № 20 Тема заняття : Технологія виробництва м’яса гусей і качок   </dc:title>
  <dc:creator>USER</dc:creator>
  <cp:lastModifiedBy>Пользователь</cp:lastModifiedBy>
  <cp:revision>24</cp:revision>
  <dcterms:created xsi:type="dcterms:W3CDTF">2020-04-30T09:24:05Z</dcterms:created>
  <dcterms:modified xsi:type="dcterms:W3CDTF">2022-09-22T13:13:24Z</dcterms:modified>
</cp:coreProperties>
</file>