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7774632" cy="1586607"/>
          </a:xfrm>
        </p:spPr>
        <p:txBody>
          <a:bodyPr>
            <a:noAutofit/>
          </a:bodyPr>
          <a:lstStyle/>
          <a:p>
            <a:pPr marL="80010" indent="1450340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Практичне 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заняття </a:t>
            </a:r>
            <a:r>
              <a:rPr lang="uk-UA" sz="2800" b="1">
                <a:solidFill>
                  <a:srgbClr val="000000"/>
                </a:solidFill>
                <a:latin typeface="Times New Roman"/>
                <a:ea typeface="Times New Roman"/>
              </a:rPr>
              <a:t>№ </a:t>
            </a:r>
            <a:r>
              <a:rPr lang="uk-UA" sz="2800" b="1" smtClean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uk-UA" sz="2800" dirty="0">
                <a:latin typeface="Times New Roman"/>
                <a:ea typeface="Times New Roman"/>
              </a:rPr>
              <a:t/>
            </a:r>
            <a:br>
              <a:rPr lang="uk-UA" sz="2800" dirty="0">
                <a:latin typeface="Times New Roman"/>
                <a:ea typeface="Times New Roman"/>
              </a:rPr>
            </a:br>
            <a:r>
              <a:rPr lang="uk-UA" sz="2800" dirty="0">
                <a:latin typeface="Times New Roman"/>
                <a:ea typeface="Times New Roman"/>
              </a:rPr>
              <a:t>Тема заняття :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Визначення розмірів основних цехів птахофабрики з виробництва м’яса курчат-бройлерів</a:t>
            </a:r>
            <a:r>
              <a:rPr lang="uk-UA" sz="2800" dirty="0">
                <a:latin typeface="Times New Roman"/>
                <a:ea typeface="Times New Roman"/>
              </a:rPr>
              <a:t/>
            </a:r>
            <a:br>
              <a:rPr lang="uk-UA" sz="2800" dirty="0">
                <a:latin typeface="Times New Roman"/>
                <a:ea typeface="Times New Roman"/>
              </a:rPr>
            </a:b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7406640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349" y="38610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719" y="3436243"/>
            <a:ext cx="2468161" cy="246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3736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79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4039249"/>
              </p:ext>
            </p:extLst>
          </p:nvPr>
        </p:nvGraphicFramePr>
        <p:xfrm>
          <a:off x="1115616" y="708404"/>
          <a:ext cx="7776864" cy="61136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4136"/>
                <a:gridCol w="1512168"/>
                <a:gridCol w="936104"/>
                <a:gridCol w="1080120"/>
                <a:gridCol w="1440160"/>
                <a:gridCol w="1584176"/>
              </a:tblGrid>
              <a:tr h="435541">
                <a:tc rowSpan="2">
                  <a:txBody>
                    <a:bodyPr/>
                    <a:lstStyle/>
                    <a:p>
                      <a:pPr indent="-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Вікові групи, міс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Поголів’я 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на початок періоду, голів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Вибракування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Поголів’я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на кінець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періоду, голів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err="1" smtClean="0">
                          <a:effectLst/>
                          <a:latin typeface="Times New Roman"/>
                          <a:ea typeface="Times New Roman"/>
                        </a:rPr>
                        <a:t>Середньомі-сячне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поголів’я, голів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87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голів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dirty="0">
                          <a:effectLst/>
                          <a:latin typeface="Times New Roman"/>
                        </a:rPr>
                        <a:t>5 – 6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26620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1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20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532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26088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26354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6 - 7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4224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26088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10" dirty="0" smtClean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r>
                        <a:rPr lang="uk-UA" sz="20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652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25436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indent="-444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25762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7 – 8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25436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10" dirty="0" smtClean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  <a:r>
                        <a:rPr lang="uk-UA" sz="20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8 – 9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1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uk-UA" sz="20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1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uk-UA" sz="20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10 – 11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11 – 12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uk-UA" sz="2000" b="1" dirty="0" smtClean="0"/>
                        <a:t>4</a:t>
                      </a:r>
                      <a:endParaRPr lang="uk-UA" sz="2000" b="1" dirty="0"/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12 – 13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1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uk-UA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>
                          <a:effectLst/>
                          <a:latin typeface="Times New Roman"/>
                        </a:rPr>
                        <a:t>13 – 14</a:t>
                      </a: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uk-UA" sz="2000" b="1" dirty="0" smtClean="0"/>
                        <a:t>6</a:t>
                      </a:r>
                      <a:endParaRPr lang="uk-UA" sz="2000" b="1" dirty="0"/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uk-UA" sz="2000" dirty="0"/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39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Всього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-144454"/>
            <a:ext cx="90719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2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Рух курок батьківського стада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6074321"/>
              </p:ext>
            </p:extLst>
          </p:nvPr>
        </p:nvGraphicFramePr>
        <p:xfrm>
          <a:off x="1043608" y="1310096"/>
          <a:ext cx="7920880" cy="51105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0921"/>
                <a:gridCol w="1839729"/>
                <a:gridCol w="1569508"/>
                <a:gridCol w="1570361"/>
                <a:gridCol w="1570361"/>
              </a:tblGrid>
              <a:tr h="1081943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/>
                        </a:rPr>
                        <a:t>Вікові групи, міс.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/>
                        </a:rPr>
                        <a:t>Середньомісячне поголів’я, голів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err="1">
                          <a:effectLst/>
                          <a:latin typeface="Times New Roman"/>
                        </a:rPr>
                        <a:t>Середньомі-сячна</a:t>
                      </a:r>
                      <a:r>
                        <a:rPr lang="uk-UA" sz="1800" b="1" dirty="0">
                          <a:effectLst/>
                          <a:latin typeface="Times New Roman"/>
                        </a:rPr>
                        <a:t> несучість, шт.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/>
                        </a:rPr>
                        <a:t>Валове виробництво яєць, </a:t>
                      </a:r>
                      <a:r>
                        <a:rPr lang="uk-UA" sz="1800" b="1" dirty="0" err="1">
                          <a:effectLst/>
                          <a:latin typeface="Times New Roman"/>
                        </a:rPr>
                        <a:t>шт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Кількість інкубаційних яєць, шт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5 – 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10" dirty="0" smtClean="0">
                          <a:effectLst/>
                          <a:latin typeface="Times New Roman"/>
                          <a:ea typeface="Times New Roman"/>
                        </a:rPr>
                        <a:t>26354</a:t>
                      </a:r>
                      <a:r>
                        <a:rPr lang="uk-UA" sz="18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8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210832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6 - 7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6540"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10" dirty="0" smtClean="0">
                          <a:effectLst/>
                          <a:latin typeface="Times New Roman"/>
                          <a:ea typeface="Times New Roman"/>
                        </a:rPr>
                        <a:t>25762</a:t>
                      </a:r>
                      <a:r>
                        <a:rPr lang="uk-UA" sz="18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45" marR="47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16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412192</a:t>
                      </a:r>
                      <a:r>
                        <a:rPr lang="uk-UA" sz="1800" b="1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72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7 –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20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80% від валового</a:t>
                      </a:r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72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8 – 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23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 </a:t>
                      </a:r>
                      <a:endParaRPr kumimoji="0" lang="uk-UA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  <a:p>
                      <a:pPr algn="ctr"/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9 – 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24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І т.д.</a:t>
                      </a:r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10 – 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23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11 – 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18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12 – 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15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13 – 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effectLst/>
                          <a:latin typeface="Times New Roman"/>
                        </a:rPr>
                        <a:t>13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effectLst/>
                          <a:latin typeface="Times New Roman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Times New Roman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Arial"/>
                        </a:rPr>
                        <a:t>Всього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Arial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Arial"/>
                        </a:rPr>
                        <a:t>160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Arial"/>
                        </a:rPr>
                        <a:t> </a:t>
                      </a:r>
                      <a:endParaRPr lang="uk-UA" sz="1800" b="1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Arial"/>
                        </a:rPr>
                        <a:t> </a:t>
                      </a:r>
                      <a:endParaRPr lang="uk-UA" sz="18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9898" y="495345"/>
            <a:ext cx="502254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095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3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Валове виробництво яєць</a:t>
            </a:r>
            <a:endParaRPr kumimoji="0" lang="uk-UA" alt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5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kern="1400" dirty="0">
                <a:latin typeface="Times New Roman"/>
                <a:ea typeface="Times New Roman"/>
              </a:rPr>
              <a:t>В цьому ж розділі потрібно розрахувати</a:t>
            </a:r>
            <a:r>
              <a:rPr lang="uk-UA" kern="1400" dirty="0">
                <a:latin typeface="Times New Roman"/>
                <a:ea typeface="Times New Roman"/>
              </a:rPr>
              <a:t>:</a:t>
            </a:r>
            <a:endParaRPr lang="uk-UA" sz="2400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  <a:tabLst>
                <a:tab pos="678180" algn="l"/>
              </a:tabLst>
            </a:pPr>
            <a:r>
              <a:rPr lang="uk-UA" kern="1400" dirty="0">
                <a:latin typeface="Times New Roman"/>
                <a:ea typeface="Times New Roman"/>
              </a:rPr>
              <a:t>Несучість на одну середньорічну курку-несучку = сума валового збору яєць :     середньорічне поголів’я; </a:t>
            </a:r>
            <a:endParaRPr lang="uk-UA" sz="2400" dirty="0"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kern="1400" dirty="0">
                <a:latin typeface="Times New Roman"/>
                <a:ea typeface="Times New Roman"/>
              </a:rPr>
              <a:t>2. Кількість </a:t>
            </a:r>
            <a:r>
              <a:rPr lang="uk-UA" kern="1400" dirty="0" err="1">
                <a:latin typeface="Times New Roman"/>
                <a:ea typeface="Times New Roman"/>
              </a:rPr>
              <a:t>птахомісць</a:t>
            </a:r>
            <a:r>
              <a:rPr lang="uk-UA" kern="1400" dirty="0">
                <a:latin typeface="Times New Roman"/>
                <a:ea typeface="Times New Roman"/>
              </a:rPr>
              <a:t> = середньорічне поголів'я х коефіцієнт 1,3;</a:t>
            </a:r>
            <a:endParaRPr lang="uk-UA" sz="2400" dirty="0">
              <a:latin typeface="Times New Roman"/>
              <a:ea typeface="Times New Roman"/>
            </a:endParaRPr>
          </a:p>
          <a:p>
            <a:pPr marL="685800" indent="-228600" algn="just">
              <a:lnSpc>
                <a:spcPct val="150000"/>
              </a:lnSpc>
              <a:spcAft>
                <a:spcPts val="0"/>
              </a:spcAft>
            </a:pPr>
            <a:r>
              <a:rPr lang="uk-UA" kern="1400" dirty="0">
                <a:latin typeface="Times New Roman"/>
                <a:ea typeface="Times New Roman"/>
              </a:rPr>
              <a:t>3. Відсоток використання </a:t>
            </a:r>
            <a:r>
              <a:rPr lang="uk-UA" kern="1400" dirty="0" err="1">
                <a:latin typeface="Times New Roman"/>
                <a:ea typeface="Times New Roman"/>
              </a:rPr>
              <a:t>птахомісць</a:t>
            </a:r>
            <a:r>
              <a:rPr lang="uk-UA" kern="1400" dirty="0">
                <a:latin typeface="Times New Roman"/>
                <a:ea typeface="Times New Roman"/>
              </a:rPr>
              <a:t> =  (середньорічне поголів'я : кількість </a:t>
            </a:r>
            <a:r>
              <a:rPr lang="uk-UA" kern="1400" dirty="0" err="1">
                <a:latin typeface="Times New Roman"/>
                <a:ea typeface="Times New Roman"/>
              </a:rPr>
              <a:t>птахомісць</a:t>
            </a:r>
            <a:r>
              <a:rPr lang="uk-UA" kern="1400" dirty="0">
                <a:latin typeface="Times New Roman"/>
                <a:ea typeface="Times New Roman"/>
              </a:rPr>
              <a:t>) х 100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22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0010"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Контрольні питання:</a:t>
            </a:r>
            <a:endParaRPr lang="uk-UA" sz="2400" dirty="0">
              <a:latin typeface="Times New Roman"/>
              <a:ea typeface="Times New Roman"/>
            </a:endParaRPr>
          </a:p>
          <a:p>
            <a:pPr marL="22225" marR="3810" indent="353060" algn="just">
              <a:lnSpc>
                <a:spcPct val="150000"/>
              </a:lnSpc>
              <a:spcAft>
                <a:spcPts val="0"/>
              </a:spcAft>
            </a:pPr>
            <a:r>
              <a:rPr lang="uk-UA" spc="-5" dirty="0">
                <a:latin typeface="Times New Roman"/>
                <a:ea typeface="Times New Roman"/>
              </a:rPr>
              <a:t>1. Який цех при  даній технології є основним та методика його визначення?</a:t>
            </a:r>
            <a:endParaRPr lang="uk-UA" sz="2400" dirty="0">
              <a:latin typeface="Times New Roman"/>
              <a:ea typeface="Times New Roman"/>
            </a:endParaRPr>
          </a:p>
          <a:p>
            <a:pPr marL="22225" marR="3810" indent="353060" algn="just">
              <a:lnSpc>
                <a:spcPct val="150000"/>
              </a:lnSpc>
              <a:spcAft>
                <a:spcPts val="0"/>
              </a:spcAft>
            </a:pPr>
            <a:r>
              <a:rPr lang="uk-UA" spc="-5" dirty="0">
                <a:latin typeface="Times New Roman"/>
                <a:ea typeface="Times New Roman"/>
              </a:rPr>
              <a:t>2. Методика розрахунку кожного із цехів при технології виробництва м’яса курчат-бройлерів</a:t>
            </a:r>
            <a:r>
              <a:rPr lang="uk-UA" spc="-5" dirty="0" smtClean="0">
                <a:latin typeface="Times New Roman"/>
                <a:ea typeface="Times New Roman"/>
              </a:rPr>
              <a:t>.</a:t>
            </a:r>
          </a:p>
          <a:p>
            <a:pPr marL="22225" marR="3810" indent="353060" algn="r">
              <a:lnSpc>
                <a:spcPct val="150000"/>
              </a:lnSpc>
              <a:spcAft>
                <a:spcPts val="0"/>
              </a:spcAft>
            </a:pPr>
            <a:r>
              <a:rPr lang="uk-UA" sz="2400" spc="-5" dirty="0" smtClean="0">
                <a:latin typeface="Times New Roman"/>
                <a:ea typeface="Times New Roman"/>
              </a:rPr>
              <a:t>ДЯКУЮ ЗА УВАГУ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48761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5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4800600"/>
          </a:xfrm>
        </p:spPr>
        <p:txBody>
          <a:bodyPr/>
          <a:lstStyle/>
          <a:p>
            <a:pPr marL="228600" indent="228600" algn="just">
              <a:lnSpc>
                <a:spcPct val="150000"/>
              </a:lnSpc>
              <a:spcAft>
                <a:spcPts val="600"/>
              </a:spcAft>
            </a:pPr>
            <a:r>
              <a:rPr lang="uk-UA" b="1" u="sng" dirty="0">
                <a:latin typeface="Times New Roman"/>
                <a:ea typeface="Times New Roman"/>
              </a:rPr>
              <a:t>Мета заняття:</a:t>
            </a:r>
            <a:r>
              <a:rPr lang="uk-UA" dirty="0">
                <a:latin typeface="Times New Roman"/>
                <a:ea typeface="Times New Roman"/>
              </a:rPr>
              <a:t> Засвоїти методику визначення розмірів цехів птахофабрики з виробництва м’яса курчат-бройлерів. </a:t>
            </a:r>
            <a:endParaRPr lang="uk-UA" sz="1200" dirty="0">
              <a:latin typeface="Times New Roman"/>
              <a:ea typeface="Times New Roman"/>
            </a:endParaRPr>
          </a:p>
          <a:p>
            <a:pPr indent="226695" algn="just">
              <a:lnSpc>
                <a:spcPct val="150000"/>
              </a:lnSpc>
              <a:spcAft>
                <a:spcPts val="0"/>
              </a:spcAft>
            </a:pPr>
            <a:r>
              <a:rPr lang="uk-UA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Матеріали і обладнання: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методичні вказівки, калькулятори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047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0181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4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226695">
              <a:lnSpc>
                <a:spcPct val="150000"/>
              </a:lnSpc>
              <a:spcBef>
                <a:spcPct val="20000"/>
              </a:spcBef>
            </a:pPr>
            <a:r>
              <a:rPr lang="uk-UA" sz="2400" kern="1400" dirty="0">
                <a:solidFill>
                  <a:prstClr val="black"/>
                </a:solidFill>
                <a:latin typeface="Times New Roman"/>
                <a:ea typeface="Times New Roman"/>
              </a:rPr>
              <a:t>Записуються вихідні дані згідно з індивідуальним завданням: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uk-UA" sz="24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dirty="0" smtClean="0">
                <a:latin typeface="Times New Roman"/>
                <a:ea typeface="Times New Roman"/>
              </a:rPr>
              <a:t>Потужність </a:t>
            </a:r>
            <a:r>
              <a:rPr lang="uk-UA" dirty="0">
                <a:latin typeface="Times New Roman"/>
                <a:ea typeface="Times New Roman"/>
              </a:rPr>
              <a:t>птахофабрики -  3 000 тон;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pc="-25" dirty="0">
                <a:latin typeface="Times New Roman"/>
                <a:ea typeface="Times New Roman"/>
              </a:rPr>
              <a:t>Середня жива маса курчат в кінці періоду вирощування -  1,5 кг; 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Тривалість періоду вирощування -  8 тижнів;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Збереженість курчат -  90 %;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Виведення - 75 %;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pc="-25" dirty="0">
                <a:latin typeface="Times New Roman"/>
                <a:ea typeface="Times New Roman"/>
              </a:rPr>
              <a:t>Несучість на курку батьківського стада - 160 шт.;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Вихід інкубаційних яєць - 80 %;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spc="-10" dirty="0">
                <a:latin typeface="Times New Roman"/>
                <a:ea typeface="Times New Roman"/>
              </a:rPr>
              <a:t>Бракування курей батьківського стада - 30 %;</a:t>
            </a:r>
            <a:endParaRPr lang="uk-UA" sz="24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buFont typeface="Symbol"/>
              <a:buChar char=""/>
              <a:tabLst>
                <a:tab pos="457200" algn="l"/>
              </a:tabLst>
            </a:pPr>
            <a:r>
              <a:rPr lang="uk-UA" dirty="0">
                <a:latin typeface="Times New Roman"/>
                <a:ea typeface="Times New Roman"/>
              </a:rPr>
              <a:t>Бракування ремонтного молодняку - 35 % 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52925"/>
            <a:ext cx="1371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59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8219256" cy="5577483"/>
          </a:xfrm>
        </p:spPr>
        <p:txBody>
          <a:bodyPr>
            <a:normAutofit fontScale="62500" lnSpcReduction="2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А) </a:t>
            </a:r>
            <a:r>
              <a:rPr lang="uk-UA" b="1" i="1" dirty="0">
                <a:latin typeface="Times New Roman"/>
                <a:ea typeface="Times New Roman"/>
              </a:rPr>
              <a:t>Розраховуємо потужність цеху вирощування курчат-бройлерів</a:t>
            </a:r>
            <a:r>
              <a:rPr lang="uk-UA" b="1" dirty="0">
                <a:latin typeface="Times New Roman"/>
                <a:ea typeface="Times New Roman"/>
              </a:rPr>
              <a:t>:</a:t>
            </a:r>
            <a:endParaRPr lang="uk-UA" sz="2400" b="1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якщо середня жива маса курчат буде 1,5 кг у віці 8 тижнів, то реалізоване поголів’я курчат становитиме:</a:t>
            </a:r>
            <a:endParaRPr lang="uk-UA" sz="24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3 000 000 кг : 1,5 </a:t>
            </a:r>
            <a:r>
              <a:rPr lang="uk-UA" dirty="0" err="1">
                <a:latin typeface="Times New Roman"/>
                <a:ea typeface="Times New Roman"/>
              </a:rPr>
              <a:t>кг</a:t>
            </a:r>
            <a:r>
              <a:rPr lang="uk-UA" dirty="0">
                <a:latin typeface="Times New Roman"/>
                <a:ea typeface="Times New Roman"/>
              </a:rPr>
              <a:t> = 2 000 000 гол.</a:t>
            </a:r>
            <a:endParaRPr lang="uk-UA" sz="2400" dirty="0">
              <a:latin typeface="Times New Roman"/>
              <a:ea typeface="Times New Roman"/>
            </a:endParaRPr>
          </a:p>
          <a:p>
            <a:pPr marL="228600" indent="457200" algn="just">
              <a:lnSpc>
                <a:spcPct val="200000"/>
              </a:lnSpc>
              <a:spcAft>
                <a:spcPts val="600"/>
              </a:spcAft>
            </a:pPr>
            <a:r>
              <a:rPr lang="uk-UA" dirty="0">
                <a:latin typeface="Times New Roman"/>
                <a:ea typeface="Times New Roman"/>
              </a:rPr>
              <a:t>Оскільки приміщення, обладнання, норми розраховують не на кінцеве поголів’я, а на первинно посаджене (добовий молодняк), то при збереженості курчат 90 % за період 1-56 днів (8 тижнів), першочергове їх поголів’я дорівнюватиме: </a:t>
            </a:r>
            <a:endParaRPr lang="uk-UA" sz="24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(2 000 000 х 100) : 90 = 2 222 222 голів бройлерів.</a:t>
            </a:r>
            <a:endParaRPr lang="uk-UA" sz="24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Це і є потужність цеху бройлерів. 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646" y="5353915"/>
            <a:ext cx="2225427" cy="14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0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228600" indent="457200" algn="just">
              <a:lnSpc>
                <a:spcPct val="200000"/>
              </a:lnSpc>
              <a:spcAft>
                <a:spcPts val="600"/>
              </a:spcAft>
            </a:pPr>
            <a:r>
              <a:rPr lang="uk-UA" dirty="0">
                <a:latin typeface="Times New Roman"/>
                <a:ea typeface="Times New Roman"/>
              </a:rPr>
              <a:t>Б) </a:t>
            </a:r>
            <a:r>
              <a:rPr lang="uk-UA" i="1" dirty="0">
                <a:latin typeface="Times New Roman"/>
                <a:ea typeface="Times New Roman"/>
              </a:rPr>
              <a:t>Визначаємо розмір цеху інкубації:</a:t>
            </a:r>
            <a:endParaRPr lang="uk-UA" sz="2400" dirty="0">
              <a:latin typeface="Times New Roman"/>
              <a:ea typeface="Times New Roman"/>
            </a:endParaRPr>
          </a:p>
          <a:p>
            <a:pPr marL="228600" indent="457200" algn="just">
              <a:lnSpc>
                <a:spcPct val="200000"/>
              </a:lnSpc>
              <a:spcAft>
                <a:spcPts val="600"/>
              </a:spcAft>
            </a:pPr>
            <a:r>
              <a:rPr lang="uk-UA" dirty="0">
                <a:latin typeface="Times New Roman"/>
                <a:ea typeface="Times New Roman"/>
              </a:rPr>
              <a:t>для розрахунку потужності цеху інкубації враховуємо процент виведення (наприклад, 75). В такому випадку протягом року потрібно закласти в інкубатор:</a:t>
            </a:r>
            <a:endParaRPr lang="uk-UA" sz="24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(2 222 222 х 100) : 75 = 2 962 963 яєць.</a:t>
            </a:r>
            <a:endParaRPr lang="uk-UA" sz="24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Це і є потужність цеху інкубації.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01317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57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6632"/>
            <a:ext cx="7848872" cy="6309320"/>
          </a:xfrm>
        </p:spPr>
        <p:txBody>
          <a:bodyPr>
            <a:no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Times New Roman"/>
                <a:ea typeface="Times New Roman"/>
              </a:rPr>
              <a:t>В) </a:t>
            </a:r>
            <a:r>
              <a:rPr lang="uk-UA" sz="2000" b="1" i="1" dirty="0">
                <a:latin typeface="Times New Roman"/>
                <a:ea typeface="Times New Roman"/>
              </a:rPr>
              <a:t>Визначаємо розмір цеху батьківського </a:t>
            </a:r>
            <a:r>
              <a:rPr lang="uk-UA" sz="2000" b="1" i="1" dirty="0" smtClean="0">
                <a:latin typeface="Times New Roman"/>
                <a:ea typeface="Times New Roman"/>
              </a:rPr>
              <a:t>стада:</a:t>
            </a:r>
          </a:p>
          <a:p>
            <a:pPr indent="342900" algn="just">
              <a:spcAft>
                <a:spcPts val="0"/>
              </a:spcAft>
            </a:pPr>
            <a:r>
              <a:rPr lang="uk-UA" sz="1800" dirty="0" smtClean="0">
                <a:latin typeface="Times New Roman"/>
                <a:ea typeface="Times New Roman"/>
              </a:rPr>
              <a:t>в </a:t>
            </a:r>
            <a:r>
              <a:rPr lang="uk-UA" sz="1800" dirty="0">
                <a:latin typeface="Times New Roman"/>
                <a:ea typeface="Times New Roman"/>
              </a:rPr>
              <a:t>основу розрахунку потужності цеху батьківського стада беруть потребу фабрики в інкубаційних яйцях. В нашому прикладі – це 2 962 963 яєць. Якщо вихід інкубаційних яєць буде 80 %, то валове виробництво яєць має становити: </a:t>
            </a:r>
            <a:r>
              <a:rPr lang="uk-UA" sz="1800" dirty="0" smtClean="0">
                <a:latin typeface="Times New Roman"/>
                <a:ea typeface="Times New Roman"/>
              </a:rPr>
              <a:t>(</a:t>
            </a:r>
            <a:r>
              <a:rPr lang="uk-UA" sz="1800" dirty="0">
                <a:latin typeface="Times New Roman"/>
                <a:ea typeface="Times New Roman"/>
              </a:rPr>
              <a:t>2 962 963 х 100) : 80 = 3 703 703 яєць</a:t>
            </a:r>
            <a:r>
              <a:rPr lang="uk-UA" sz="1800" dirty="0" smtClean="0">
                <a:latin typeface="Times New Roman"/>
                <a:ea typeface="Times New Roman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uk-UA" sz="18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1800" dirty="0">
                <a:latin typeface="Times New Roman"/>
                <a:ea typeface="Times New Roman"/>
              </a:rPr>
              <a:t>При несучості м’ясних курок батьківського стада 160 яєць розмір його буде дорівнювати</a:t>
            </a:r>
            <a:r>
              <a:rPr lang="uk-UA" sz="1800" dirty="0" smtClean="0">
                <a:latin typeface="Times New Roman"/>
                <a:ea typeface="Times New Roman"/>
              </a:rPr>
              <a:t>: 3</a:t>
            </a:r>
            <a:r>
              <a:rPr lang="uk-UA" sz="1800" dirty="0">
                <a:latin typeface="Times New Roman"/>
                <a:ea typeface="Times New Roman"/>
              </a:rPr>
              <a:t> 703 703 : 160 = 23 148 середньорічних курей-несучок</a:t>
            </a:r>
            <a:r>
              <a:rPr lang="uk-UA" sz="1800" dirty="0" smtClean="0">
                <a:latin typeface="Times New Roman"/>
                <a:ea typeface="Times New Roman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uk-UA" sz="18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sz="1800" spc="20" dirty="0">
                <a:latin typeface="Times New Roman"/>
                <a:ea typeface="Times New Roman"/>
              </a:rPr>
              <a:t>При 30-процентному бракуванні і падежу за весь період первинне поголів’я буде більшим на 15% і становитиме </a:t>
            </a:r>
            <a:endParaRPr lang="uk-UA" sz="18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sz="1800" spc="20" dirty="0">
                <a:latin typeface="Times New Roman"/>
                <a:ea typeface="Times New Roman"/>
              </a:rPr>
              <a:t>23148 – 100%</a:t>
            </a:r>
            <a:endParaRPr lang="uk-UA" sz="18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sz="1800" spc="20" dirty="0">
                <a:latin typeface="Times New Roman"/>
                <a:ea typeface="Times New Roman"/>
              </a:rPr>
              <a:t>Х – 115%</a:t>
            </a:r>
            <a:endParaRPr lang="uk-UA" sz="1800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sz="1800" dirty="0">
                <a:latin typeface="Times New Roman"/>
                <a:ea typeface="Times New Roman"/>
              </a:rPr>
              <a:t>(23 148 х 115) : 100 = 26620 </a:t>
            </a:r>
            <a:r>
              <a:rPr lang="uk-UA" sz="1800" dirty="0" smtClean="0">
                <a:latin typeface="Times New Roman"/>
                <a:ea typeface="Times New Roman"/>
              </a:rPr>
              <a:t>голів</a:t>
            </a:r>
          </a:p>
          <a:p>
            <a:pPr indent="342900" algn="just">
              <a:spcAft>
                <a:spcPts val="0"/>
              </a:spcAft>
            </a:pPr>
            <a:r>
              <a:rPr lang="uk-UA" sz="1800" dirty="0" smtClean="0">
                <a:latin typeface="Times New Roman"/>
                <a:ea typeface="Times New Roman"/>
              </a:rPr>
              <a:t>При </a:t>
            </a:r>
            <a:r>
              <a:rPr lang="uk-UA" sz="1800" dirty="0">
                <a:latin typeface="Times New Roman"/>
                <a:ea typeface="Times New Roman"/>
              </a:rPr>
              <a:t>статевому співвідношенні півнів </a:t>
            </a:r>
            <a:endParaRPr lang="uk-UA" sz="1800" dirty="0" smtClean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1800" dirty="0" smtClean="0">
                <a:latin typeface="Times New Roman"/>
                <a:ea typeface="Times New Roman"/>
              </a:rPr>
              <a:t>і </a:t>
            </a:r>
            <a:r>
              <a:rPr lang="uk-UA" sz="1800" dirty="0">
                <a:latin typeface="Times New Roman"/>
                <a:ea typeface="Times New Roman"/>
              </a:rPr>
              <a:t>курей в стаді 1 : 8, потрібно мати півнів: </a:t>
            </a:r>
            <a:endParaRPr lang="uk-UA" sz="1800" dirty="0" smtClean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1800" dirty="0" smtClean="0">
                <a:latin typeface="Times New Roman"/>
                <a:ea typeface="Times New Roman"/>
              </a:rPr>
              <a:t>26620 </a:t>
            </a:r>
            <a:r>
              <a:rPr lang="uk-UA" sz="1800" dirty="0">
                <a:latin typeface="Times New Roman"/>
                <a:ea typeface="Times New Roman"/>
              </a:rPr>
              <a:t>: 8= 3328 </a:t>
            </a:r>
            <a:r>
              <a:rPr lang="uk-UA" sz="1800" dirty="0" smtClean="0">
                <a:latin typeface="Times New Roman"/>
                <a:ea typeface="Times New Roman"/>
              </a:rPr>
              <a:t>голів</a:t>
            </a:r>
          </a:p>
          <a:p>
            <a:pPr indent="342900" algn="just">
              <a:spcAft>
                <a:spcPts val="0"/>
              </a:spcAft>
            </a:pPr>
            <a:r>
              <a:rPr lang="uk-UA" sz="1800" spc="10" dirty="0" smtClean="0">
                <a:latin typeface="Times New Roman"/>
                <a:ea typeface="Times New Roman"/>
              </a:rPr>
              <a:t>Первинне поголів’я батьківського </a:t>
            </a:r>
            <a:r>
              <a:rPr lang="uk-UA" sz="1800" spc="10" dirty="0">
                <a:latin typeface="Times New Roman"/>
                <a:ea typeface="Times New Roman"/>
              </a:rPr>
              <a:t>стада</a:t>
            </a:r>
            <a:r>
              <a:rPr lang="uk-UA" sz="1800" spc="10" dirty="0" smtClean="0">
                <a:latin typeface="Times New Roman"/>
                <a:ea typeface="Times New Roman"/>
              </a:rPr>
              <a:t>,  </a:t>
            </a:r>
            <a:r>
              <a:rPr lang="uk-UA" sz="1800" spc="10" dirty="0">
                <a:latin typeface="Times New Roman"/>
                <a:ea typeface="Times New Roman"/>
              </a:rPr>
              <a:t>таким чином, буде становити</a:t>
            </a:r>
            <a:r>
              <a:rPr lang="uk-UA" sz="1800" dirty="0">
                <a:latin typeface="Times New Roman"/>
                <a:ea typeface="Times New Roman"/>
              </a:rPr>
              <a:t>: </a:t>
            </a:r>
            <a:r>
              <a:rPr lang="uk-UA" sz="1800" dirty="0" smtClean="0">
                <a:latin typeface="Times New Roman"/>
                <a:ea typeface="Times New Roman"/>
              </a:rPr>
              <a:t>26620 </a:t>
            </a:r>
            <a:r>
              <a:rPr lang="uk-UA" sz="1800" dirty="0">
                <a:latin typeface="Times New Roman"/>
                <a:ea typeface="Times New Roman"/>
              </a:rPr>
              <a:t>+ 3328 =29948голів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k-UA" sz="1600" b="1" dirty="0">
                <a:latin typeface="Times New Roman"/>
                <a:ea typeface="Times New Roman"/>
              </a:rPr>
              <a:t> </a:t>
            </a:r>
            <a:endParaRPr lang="uk-UA" sz="1600" dirty="0">
              <a:latin typeface="Times New Roman"/>
              <a:ea typeface="Times New Roman"/>
            </a:endParaRPr>
          </a:p>
          <a:p>
            <a:endParaRPr lang="uk-UA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97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920880" cy="5832648"/>
          </a:xfrm>
        </p:spPr>
        <p:txBody>
          <a:bodyPr>
            <a:normAutofit fontScale="55000" lnSpcReduction="20000"/>
          </a:bodyPr>
          <a:lstStyle/>
          <a:p>
            <a:pPr indent="431800" algn="just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Г) Визначаємо розмір цеху ремонтного молодняку:</a:t>
            </a:r>
            <a:endParaRPr lang="uk-UA" sz="2400" b="1" dirty="0">
              <a:latin typeface="Times New Roman"/>
              <a:ea typeface="Times New Roman"/>
            </a:endParaRPr>
          </a:p>
          <a:p>
            <a:pPr indent="431800" algn="just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 </a:t>
            </a:r>
            <a:endParaRPr lang="uk-UA" sz="2400" b="1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цех ремонтного молодняку розраховують за первинним </a:t>
            </a:r>
            <a:r>
              <a:rPr lang="uk-UA" spc="-20" dirty="0">
                <a:latin typeface="Times New Roman"/>
                <a:ea typeface="Times New Roman"/>
              </a:rPr>
              <a:t>поголів’ям курей і півнів батьківського стада, але використовують</a:t>
            </a:r>
            <a:r>
              <a:rPr lang="uk-UA" dirty="0">
                <a:latin typeface="Times New Roman"/>
                <a:ea typeface="Times New Roman"/>
              </a:rPr>
              <a:t> уже відомі методи розрахунку: за нормативами виходу ремонтних молодих курок або за процентом падежу і бракування ремонтних курчат. Для м’ясних курчат-курочок за нормами – 1 : 1,8 при розділенні за статтю, або 1 : 3,6 – без розділення за статтю в добовому віці. </a:t>
            </a:r>
            <a:endParaRPr lang="uk-UA" sz="24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Таким чином, 29948 х 1,8=53906 голів самочок, а разом із півниками у два рази більше – 107813 голів. Бракування курчат за період 1-180 днів слід брати в межах 30-40 %.  Тому з врахуванням 30 % бракування початкове поголів’я даного цеху складе: 107813 – 70%</a:t>
            </a:r>
            <a:endParaRPr lang="uk-UA" sz="24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                                                   Х - 100%  </a:t>
            </a:r>
            <a:r>
              <a:rPr lang="uk-UA" dirty="0" err="1">
                <a:latin typeface="Times New Roman"/>
                <a:ea typeface="Times New Roman"/>
              </a:rPr>
              <a:t>Х</a:t>
            </a:r>
            <a:r>
              <a:rPr lang="uk-UA" dirty="0">
                <a:latin typeface="Times New Roman"/>
                <a:ea typeface="Times New Roman"/>
              </a:rPr>
              <a:t> = 154018 голів.</a:t>
            </a:r>
            <a:endParaRPr lang="uk-UA" sz="24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</a:rPr>
              <a:t>Це і є розмір цеху вирощування ремонтного молодняку.</a:t>
            </a: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310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4800600"/>
          </a:xfrm>
        </p:spPr>
        <p:txBody>
          <a:bodyPr/>
          <a:lstStyle/>
          <a:p>
            <a:pPr marL="80010"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b="1" u="sng" dirty="0">
                <a:solidFill>
                  <a:srgbClr val="000000"/>
                </a:solidFill>
                <a:latin typeface="Times New Roman"/>
                <a:ea typeface="Times New Roman"/>
              </a:rPr>
              <a:t>Завдання 1.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 Визначити розміри цехів птахофабрики з виробництва м’яса курчат-бройлерів за індивідуальним завданням за вищезазначеною методикою. </a:t>
            </a:r>
            <a:endParaRPr lang="uk-UA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1600" b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 2.</a:t>
            </a:r>
            <a:r>
              <a:rPr lang="uk-UA" alt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Отримані дані </a:t>
            </a:r>
            <a:r>
              <a:rPr lang="uk-UA" alt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внести</a:t>
            </a: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altLang="uk-UA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 таблицю 1.</a:t>
            </a:r>
            <a:endParaRPr lang="uk-UA" altLang="uk-UA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" indent="457200" algn="just">
              <a:lnSpc>
                <a:spcPct val="150000"/>
              </a:lnSpc>
              <a:spcAft>
                <a:spcPts val="0"/>
              </a:spcAft>
            </a:pPr>
            <a:endParaRPr lang="uk-UA" sz="24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48834"/>
            <a:ext cx="3275856" cy="245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2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171186"/>
              </p:ext>
            </p:extLst>
          </p:nvPr>
        </p:nvGraphicFramePr>
        <p:xfrm>
          <a:off x="1115616" y="1052736"/>
          <a:ext cx="7632849" cy="51125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2208"/>
                <a:gridCol w="1027033"/>
                <a:gridCol w="863410"/>
                <a:gridCol w="681640"/>
                <a:gridCol w="817967"/>
                <a:gridCol w="817967"/>
                <a:gridCol w="776312"/>
                <a:gridCol w="776312"/>
              </a:tblGrid>
              <a:tr h="488041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 dirty="0">
                          <a:effectLst/>
                          <a:latin typeface="Times New Roman"/>
                          <a:ea typeface="Times New Roman"/>
                        </a:rPr>
                        <a:t>Цех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Розмір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Нормативи для розрахунків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6962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 dirty="0">
                          <a:effectLst/>
                          <a:latin typeface="Times New Roman"/>
                          <a:ea typeface="Times New Roman"/>
                        </a:rPr>
                        <a:t>Яєць, шт.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 dirty="0">
                          <a:effectLst/>
                          <a:latin typeface="Times New Roman"/>
                          <a:ea typeface="Times New Roman"/>
                        </a:rPr>
                        <a:t>Поголів’я, гол.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>
                          <a:effectLst/>
                          <a:latin typeface="Times New Roman"/>
                          <a:ea typeface="Times New Roman"/>
                        </a:rPr>
                        <a:t>Несучість, шт.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>
                          <a:effectLst/>
                          <a:latin typeface="Times New Roman"/>
                          <a:ea typeface="Times New Roman"/>
                        </a:rPr>
                        <a:t>Збереженість, %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>
                          <a:effectLst/>
                          <a:latin typeface="Times New Roman"/>
                          <a:ea typeface="Times New Roman"/>
                        </a:rPr>
                        <a:t>Племінних яєць, %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>
                          <a:effectLst/>
                          <a:latin typeface="Times New Roman"/>
                          <a:ea typeface="Times New Roman"/>
                        </a:rPr>
                        <a:t>Виведення, %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 dirty="0">
                          <a:effectLst/>
                          <a:latin typeface="Times New Roman"/>
                          <a:ea typeface="Times New Roman"/>
                        </a:rPr>
                        <a:t>Статеве 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6195" indent="952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spc="-10" dirty="0" smtClean="0">
                          <a:effectLst/>
                          <a:latin typeface="Times New Roman"/>
                          <a:ea typeface="Times New Roman"/>
                        </a:rPr>
                        <a:t>співвідношення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41">
                <a:tc>
                  <a:txBody>
                    <a:bodyPr/>
                    <a:lstStyle/>
                    <a:p>
                      <a:pPr indent="-44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Бройлерів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41">
                <a:tc>
                  <a:txBody>
                    <a:bodyPr/>
                    <a:lstStyle/>
                    <a:p>
                      <a:pPr indent="-44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Інкубації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082">
                <a:tc>
                  <a:txBody>
                    <a:bodyPr/>
                    <a:lstStyle/>
                    <a:p>
                      <a:pPr indent="-44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Батьківського стада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6082">
                <a:tc>
                  <a:txBody>
                    <a:bodyPr/>
                    <a:lstStyle/>
                    <a:p>
                      <a:pPr indent="-44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Ремонтного молодняку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2000" spc="-1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260648"/>
            <a:ext cx="90083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 1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Розрахунок основних цехів птахофабрики з виробництва м’яса курчат-бройлерів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3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454</Words>
  <Application>Microsoft Office PowerPoint</Application>
  <PresentationFormat>Экран (4:3)</PresentationFormat>
  <Paragraphs>227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Практичне заняття № 12 Тема заняття : Визначення розмірів основних цехів птахофабрики з виробництва м’яса курчат-бройлерів </vt:lpstr>
      <vt:lpstr>Слайд 2</vt:lpstr>
      <vt:lpstr>Записуються вихідні дані згідно з індивідуальним завданням: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Лабораторне заняття № 18 Тема заняття : Визначення розмірів основних цехів птахофабрики з виробництва м’яса курчат-бройлерів </dc:title>
  <dc:creator>Людмила</dc:creator>
  <cp:lastModifiedBy>Пользователь</cp:lastModifiedBy>
  <cp:revision>10</cp:revision>
  <dcterms:created xsi:type="dcterms:W3CDTF">2020-04-15T10:57:31Z</dcterms:created>
  <dcterms:modified xsi:type="dcterms:W3CDTF">2022-09-22T13:11:11Z</dcterms:modified>
</cp:coreProperties>
</file>