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5" r:id="rId8"/>
    <p:sldId id="260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1" autoAdjust="0"/>
    <p:restoredTop sz="94660"/>
  </p:normalViewPr>
  <p:slideViewPr>
    <p:cSldViewPr>
      <p:cViewPr varScale="1">
        <p:scale>
          <a:sx n="81" d="100"/>
          <a:sy n="81" d="100"/>
        </p:scale>
        <p:origin x="172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08.08.2023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tabLst>
                <a:tab pos="2979420" algn="l"/>
              </a:tabLst>
            </a:pPr>
            <a:r>
              <a:rPr lang="uk-UA" sz="3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Практичне заняття № </a:t>
            </a:r>
            <a:r>
              <a:rPr lang="" sz="3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10</a:t>
            </a:r>
            <a:br>
              <a:rPr lang="" sz="31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uk-UA" sz="3100" dirty="0">
                <a:latin typeface="Times New Roman"/>
                <a:ea typeface="Times New Roman"/>
                <a:cs typeface="Times New Roman"/>
              </a:rPr>
              <a:t>Тема заняття</a:t>
            </a:r>
            <a:r>
              <a:rPr lang="uk-UA" sz="4800" dirty="0">
                <a:latin typeface="Times New Roman"/>
                <a:ea typeface="Times New Roman"/>
                <a:cs typeface="Times New Roman"/>
              </a:rPr>
              <a:t>: </a:t>
            </a:r>
            <a:r>
              <a:rPr lang="uk-UA" sz="4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Складання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рецептів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комбікормів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для </a:t>
            </a:r>
            <a:r>
              <a:rPr lang="ru-RU" sz="3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птиці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ru-RU" sz="3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Розрахунок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потреби в кормах для </a:t>
            </a:r>
            <a:r>
              <a:rPr lang="ru-RU" sz="3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яєчної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птахофабрики</a:t>
            </a:r>
            <a:r>
              <a:rPr lang="ru-RU" sz="36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br>
              <a:rPr lang="uk-UA" sz="3600" dirty="0">
                <a:ea typeface="Calibri"/>
                <a:cs typeface="Times New Roman"/>
              </a:rPr>
            </a:br>
            <a:endParaRPr lang="uk-UA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913" y="3357562"/>
            <a:ext cx="4842087" cy="2780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00981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457200"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latin typeface="Times New Roman"/>
                <a:ea typeface="Times New Roman"/>
              </a:rPr>
              <a:t>Завдання 1. </a:t>
            </a:r>
            <a:r>
              <a:rPr lang="uk-UA" dirty="0">
                <a:latin typeface="Times New Roman"/>
                <a:ea typeface="Times New Roman"/>
              </a:rPr>
              <a:t> Скласти рецепт комбікорму за формою таблиці 5 для курей-несучок згідно фазової годівлі за період 5-10 місяців (використовуйте таблиці 1,2, 3, 4.).</a:t>
            </a:r>
            <a:r>
              <a:rPr lang="uk-UA" sz="2800" dirty="0">
                <a:latin typeface="Times New Roman"/>
                <a:ea typeface="Times New Roman"/>
              </a:rPr>
              <a:t> </a:t>
            </a:r>
            <a:endParaRPr lang="uk-UA" sz="2400" dirty="0">
              <a:latin typeface="Times New Roman"/>
              <a:ea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5129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b="1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Мета заняття:</a:t>
            </a:r>
            <a:r>
              <a:rPr lang="uk-UA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Ознайомитись з особливостями складання комбікормів. </a:t>
            </a:r>
            <a:br>
              <a:rPr lang="uk-UA" sz="29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uk-UA" sz="4000" b="1" u="sng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Матеріал та обладнання:</a:t>
            </a:r>
            <a:r>
              <a:rPr lang="uk-UA" sz="4000" b="1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4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Індивідуальне завдання, олівці, лінійки, мікрокалькулятори.</a:t>
            </a:r>
            <a:br>
              <a:rPr lang="uk-UA" sz="2900" dirty="0">
                <a:solidFill>
                  <a:prstClr val="black"/>
                </a:solidFill>
                <a:ea typeface="Calibri"/>
                <a:cs typeface="Times New Roman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7505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14346" y="500042"/>
            <a:ext cx="9144064" cy="6572296"/>
          </a:xfrm>
        </p:spPr>
        <p:txBody>
          <a:bodyPr>
            <a:normAutofit/>
          </a:bodyPr>
          <a:lstStyle/>
          <a:p>
            <a:pPr lvl="1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сучасних птахофабриках використовують сухий тип годівлі і годують птицю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повнораціонними комбікормами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Курей несучок можна годувати одним рецептом комбікорму за весь період несучості, проте краще використовувати фазову годівлю несучок, при якій досягається економія протеїнових кормів.</a:t>
            </a:r>
          </a:p>
          <a:p>
            <a:pPr lvl="1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Отже, для несучок слід використовувати три періоди (фази) годівлі по місяцях несучості:</a:t>
            </a:r>
          </a:p>
          <a:p>
            <a:pPr lvl="1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1: з 4,5-5 міс. до 10 міс;</a:t>
            </a:r>
          </a:p>
          <a:p>
            <a:pPr lvl="1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2: з 10 до 14 міс.</a:t>
            </a:r>
          </a:p>
          <a:p>
            <a:pPr lvl="1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3: з 14 до 17 міс.</a:t>
            </a:r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uk-UA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Тому ми зараз складемо рецепт комбікорму для яєчних курей на першу фазу несучості, а саме з 5 по 10 міс. несучості.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uk-UA" dirty="0"/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874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2400" b="1" u="sng" dirty="0">
                <a:latin typeface="Times New Roman"/>
                <a:ea typeface="Times New Roman"/>
              </a:rPr>
              <a:t>Зміст заняття:</a:t>
            </a:r>
            <a:r>
              <a:rPr lang="uk-UA" sz="2400" dirty="0">
                <a:latin typeface="Times New Roman"/>
                <a:ea typeface="Times New Roman"/>
              </a:rPr>
              <a:t>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8727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661248"/>
          </a:xfrm>
        </p:spPr>
        <p:txBody>
          <a:bodyPr>
            <a:normAutofit fontScale="47500" lnSpcReduction="20000"/>
          </a:bodyPr>
          <a:lstStyle/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dirty="0"/>
              <a:t> </a:t>
            </a:r>
            <a:r>
              <a:rPr lang="uk-UA" sz="4300" dirty="0">
                <a:latin typeface="Times New Roman"/>
                <a:ea typeface="Times New Roman"/>
                <a:cs typeface="Times New Roman"/>
              </a:rPr>
              <a:t>За таблицею 1 визначають потрібний вміст поживних речовин в 100 г комбікорму і записують норми годівлі в рецепт комбікорму ( таблиця 5) внизу таблиці. </a:t>
            </a:r>
            <a:r>
              <a:rPr lang="uk-UA" sz="4300" dirty="0">
                <a:latin typeface="Times New Roman"/>
                <a:ea typeface="Calibri"/>
                <a:cs typeface="Times New Roman"/>
              </a:rPr>
              <a:t>Для несучок на першу фазу  (150-300 днів) потрібно: ОЕ 270 ккал, або 1130 </a:t>
            </a:r>
            <a:r>
              <a:rPr lang="uk-UA" sz="4300" dirty="0" err="1">
                <a:latin typeface="Times New Roman"/>
                <a:ea typeface="Calibri"/>
                <a:cs typeface="Times New Roman"/>
              </a:rPr>
              <a:t>КДж</a:t>
            </a:r>
            <a:r>
              <a:rPr lang="uk-UA" sz="4300" dirty="0">
                <a:latin typeface="Times New Roman"/>
                <a:ea typeface="Calibri"/>
                <a:cs typeface="Times New Roman"/>
              </a:rPr>
              <a:t>,  Сирого протеїну -17 г, або %, сирої клітковини -5%, кальцію 3,1 і т.д.</a:t>
            </a:r>
          </a:p>
          <a:p>
            <a:pPr lvl="0" algn="just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uk-UA" sz="4300" dirty="0">
                <a:latin typeface="Times New Roman"/>
                <a:ea typeface="Times New Roman"/>
                <a:cs typeface="Times New Roman"/>
              </a:rPr>
              <a:t>Керуючись структурою ( табл. 4) та списком кормів які маємо, підбирають орієнтований склад корму у відсотках. Для молодняку віком до чотирьох тижнів овес і ячмінь використовують без плівок.</a:t>
            </a:r>
          </a:p>
          <a:p>
            <a:pPr marL="363538" lvl="0" indent="-363538" algn="just">
              <a:lnSpc>
                <a:spcPct val="150000"/>
              </a:lnSpc>
              <a:buAutoNum type="arabicPeriod" startAt="3"/>
              <a:tabLst>
                <a:tab pos="457200" algn="l"/>
              </a:tabLst>
            </a:pPr>
            <a:r>
              <a:rPr lang="uk-UA" sz="4300" dirty="0">
                <a:latin typeface="Times New Roman"/>
                <a:ea typeface="Calibri"/>
                <a:cs typeface="Times New Roman"/>
              </a:rPr>
              <a:t>Якщо згідно структури для курей ( табл. 4) потрібно 65-70% зернових кормів, то включаємо орієнтовно: кукурудзи – 35-40 г, пшениці – 10-20, ячменю -10-15 г, або% (записуємо і корми і їх кількість олівцем).</a:t>
            </a:r>
          </a:p>
          <a:p>
            <a:pPr marL="742950" lvl="0" indent="-742950" algn="just">
              <a:lnSpc>
                <a:spcPct val="150000"/>
              </a:lnSpc>
              <a:buAutoNum type="arabicPeriod" startAt="5"/>
              <a:tabLst>
                <a:tab pos="457200" algn="l"/>
              </a:tabLst>
            </a:pPr>
            <a:endParaRPr lang="uk-UA" sz="4300" dirty="0">
              <a:ea typeface="Calibri"/>
              <a:cs typeface="Times New Roman"/>
            </a:endParaRPr>
          </a:p>
          <a:p>
            <a:endParaRPr lang="uk-UA" sz="43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dirty="0">
                <a:latin typeface="Times New Roman"/>
                <a:ea typeface="Times New Roman"/>
              </a:rPr>
              <a:t> </a:t>
            </a:r>
            <a:r>
              <a:rPr lang="uk-UA" sz="2700" dirty="0">
                <a:latin typeface="Times New Roman"/>
                <a:ea typeface="Times New Roman"/>
              </a:rPr>
              <a:t>При складанні рецептів комбікормів з використанням простої обчислювальної техніки дотримуються наступної послідовності операцій:</a:t>
            </a:r>
            <a:br>
              <a:rPr lang="uk-UA" sz="2700" dirty="0">
                <a:latin typeface="Times New Roman"/>
                <a:ea typeface="Times New Roman"/>
              </a:rPr>
            </a:br>
            <a:br>
              <a:rPr lang="uk-UA" sz="2700" dirty="0">
                <a:latin typeface="Times New Roman"/>
                <a:ea typeface="Times New Roman"/>
              </a:rPr>
            </a:br>
            <a:endParaRPr lang="uk-UA" sz="2700" dirty="0"/>
          </a:p>
        </p:txBody>
      </p:sp>
    </p:spTree>
    <p:extLst>
      <p:ext uri="{BB962C8B-B14F-4D97-AF65-F5344CB8AC3E}">
        <p14:creationId xmlns:p14="http://schemas.microsoft.com/office/powerpoint/2010/main" val="412621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285728"/>
            <a:ext cx="8572560" cy="6072230"/>
          </a:xfrm>
        </p:spPr>
        <p:txBody>
          <a:bodyPr>
            <a:normAutofit fontScale="85000" lnSpcReduction="20000"/>
          </a:bodyPr>
          <a:lstStyle/>
          <a:p>
            <a:pPr marL="363538" lvl="0" indent="-363538" algn="just">
              <a:lnSpc>
                <a:spcPct val="150000"/>
              </a:lnSpc>
              <a:buNone/>
              <a:tabLst>
                <a:tab pos="457200" algn="l"/>
              </a:tabLst>
            </a:pPr>
            <a:r>
              <a:rPr lang="" sz="2800">
                <a:latin typeface="Times New Roman"/>
                <a:ea typeface="Calibri"/>
                <a:cs typeface="Times New Roman"/>
              </a:rPr>
              <a:t>4. </a:t>
            </a:r>
            <a:r>
              <a:rPr lang="uk-UA" sz="2800" dirty="0">
                <a:latin typeface="Times New Roman"/>
                <a:ea typeface="Calibri"/>
                <a:cs typeface="Times New Roman"/>
              </a:rPr>
              <a:t>Далі згідно структури можна включати до 7% висівок, а можна і не включати, на ваш розсуд, протеїнових кормів рослинного походження ( макуха і шроти) 8-15%. Ми включили ( див. табл.5) соняшникову макуху -10 г і соєвий шрот – 8 г,  із тваринних кормів  -м’ясо-кісткове борошно 4-6%, вітамінних – трав’яне </a:t>
            </a:r>
            <a:r>
              <a:rPr lang="" sz="2800">
                <a:latin typeface="Times New Roman"/>
                <a:ea typeface="Calibri"/>
                <a:cs typeface="Times New Roman"/>
              </a:rPr>
              <a:t> </a:t>
            </a:r>
            <a:r>
              <a:rPr lang="uk-UA" sz="2800" dirty="0">
                <a:latin typeface="Times New Roman"/>
                <a:ea typeface="Calibri"/>
                <a:cs typeface="Times New Roman"/>
              </a:rPr>
              <a:t>або люцерни – 5 г і з мінеральних кормів не менше двох кормів : вапняк, ракушняк, крейда і т.д.  - до 9% , кормовий жир обов’язково в заключну 3 фазу,  і  завжди в кожний рецепт комбікорму </a:t>
            </a:r>
            <a:r>
              <a:rPr lang="uk-UA" sz="2800" dirty="0" err="1">
                <a:latin typeface="Times New Roman"/>
                <a:ea typeface="Calibri"/>
                <a:cs typeface="Times New Roman"/>
              </a:rPr>
              <a:t>обов’яково</a:t>
            </a:r>
            <a:r>
              <a:rPr lang="uk-UA" sz="2800" dirty="0">
                <a:latin typeface="Times New Roman"/>
                <a:ea typeface="Calibri"/>
                <a:cs typeface="Times New Roman"/>
              </a:rPr>
              <a:t> 1 г </a:t>
            </a:r>
            <a:r>
              <a:rPr lang="uk-UA" sz="2800" dirty="0" err="1">
                <a:latin typeface="Times New Roman"/>
                <a:ea typeface="Calibri"/>
                <a:cs typeface="Times New Roman"/>
              </a:rPr>
              <a:t>преміксу</a:t>
            </a:r>
            <a:r>
              <a:rPr lang="uk-UA" sz="2800" dirty="0">
                <a:latin typeface="Times New Roman"/>
                <a:ea typeface="Calibri"/>
                <a:cs typeface="Times New Roman"/>
              </a:rPr>
              <a:t>. Бажано набрати 97-99 г, щоб мати пару грамів   в  резерві, щоб коли підганяти до норми , ці резервні грами використати, додавши саме ті корми, які </a:t>
            </a:r>
            <a:r>
              <a:rPr lang="uk-UA" sz="2800" dirty="0" err="1">
                <a:latin typeface="Times New Roman"/>
                <a:ea typeface="Calibri"/>
                <a:cs typeface="Times New Roman"/>
              </a:rPr>
              <a:t>забезпечуть</a:t>
            </a:r>
            <a:r>
              <a:rPr lang="uk-UA" sz="2800" dirty="0">
                <a:latin typeface="Times New Roman"/>
                <a:ea typeface="Calibri"/>
                <a:cs typeface="Times New Roman"/>
              </a:rPr>
              <a:t> норму. </a:t>
            </a:r>
          </a:p>
          <a:p>
            <a:pPr marL="0" lvl="0" indent="0" algn="just">
              <a:lnSpc>
                <a:spcPct val="150000"/>
              </a:lnSpc>
              <a:buNone/>
              <a:tabLst>
                <a:tab pos="457200" algn="l"/>
              </a:tabLst>
            </a:pPr>
            <a:endParaRPr lang="uk-UA" sz="2800" dirty="0"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8219256" cy="5649491"/>
          </a:xfrm>
        </p:spPr>
        <p:txBody>
          <a:bodyPr>
            <a:noAutofit/>
          </a:bodyPr>
          <a:lstStyle/>
          <a:p>
            <a:pPr marL="174625" lvl="0" indent="-174625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" sz="200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5.</a:t>
            </a:r>
            <a:r>
              <a:rPr lang="uk-UA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Балансуємо рецепт комбікорму за вмістом ОЕ і СП. Решта розраховуємо по факту.</a:t>
            </a:r>
          </a:p>
          <a:p>
            <a:pPr marL="174625" lvl="0" indent="-174625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" sz="200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6.</a:t>
            </a:r>
            <a:r>
              <a:rPr lang="uk-UA" sz="20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П</a:t>
            </a:r>
            <a:r>
              <a:rPr lang="uk-UA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ідраховують вміст в комбікормі обмінної енергії і сирого протеїну. Для цього кількість корму множать на його поживність. Наприклад: кукурудзи в рецепті 38г і поживність 100 г кукурудзи ( табл. 2) 1173 </a:t>
            </a:r>
            <a:r>
              <a:rPr lang="uk-UA" sz="20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КДж</a:t>
            </a:r>
            <a:r>
              <a:rPr lang="uk-UA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 </a:t>
            </a:r>
          </a:p>
          <a:p>
            <a:pPr marL="0" lvl="0" indent="0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uk-UA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Отже: 38 х 1373  =52174 і це число ділять на 100, так як вміст поживних речовин в 100 г корму. Це буде 52174:100= 521,7 </a:t>
            </a:r>
            <a:r>
              <a:rPr lang="uk-UA" sz="20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КДж</a:t>
            </a:r>
            <a:r>
              <a:rPr lang="uk-UA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0" lvl="0" indent="0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uk-UA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Так само визначають </a:t>
            </a:r>
            <a:r>
              <a:rPr lang="uk-UA" sz="20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к-ть</a:t>
            </a:r>
            <a:r>
              <a:rPr lang="uk-UA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сирого протеїну: 38 х на поживність кукурудзи в протеїні ( табл.2) – 38 х 10 :100=3,8 г</a:t>
            </a:r>
          </a:p>
          <a:p>
            <a:pPr marL="174625" lvl="0" indent="-174625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" sz="200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7.</a:t>
            </a:r>
            <a:r>
              <a:rPr lang="uk-UA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Далі пшениця: 15х1218:100=182,7 і сирого протеїну 15х11,5:100=1,73 г і т.д. мінеральні не мають ні ОЕ ні СП, лише </a:t>
            </a:r>
            <a:r>
              <a:rPr lang="uk-UA" sz="20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макроелементи</a:t>
            </a:r>
            <a:r>
              <a:rPr lang="uk-UA" sz="20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1261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5721563"/>
          </a:xfrm>
        </p:spPr>
        <p:txBody>
          <a:bodyPr>
            <a:normAutofit fontScale="92500" lnSpcReduction="20000"/>
          </a:bodyPr>
          <a:lstStyle/>
          <a:p>
            <a:pPr marL="174625" lvl="0" indent="-174625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" sz="280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8.</a:t>
            </a:r>
            <a:r>
              <a:rPr lang="uk-UA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Премікс</a:t>
            </a:r>
            <a:r>
              <a:rPr lang="uk-UA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– це набір БАР, вітамінів, гормонів і т.д. з наповнювачем. Не дає ні ОЕ ні СП.</a:t>
            </a:r>
          </a:p>
          <a:p>
            <a:pPr marL="174625" lvl="0" indent="-174625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" sz="280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9. С</a:t>
            </a:r>
            <a:r>
              <a:rPr lang="uk-UA" sz="2800" dirty="0" err="1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півставляють</a:t>
            </a:r>
            <a:r>
              <a:rPr lang="uk-UA" sz="28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 отриману кількість з нормою, замінюючи чи додаючи окремі корми, наближують склад комбікорму до норми. Якщо потрібно підвищити вміст енергії без збільшення кількості сирого протеїну в комбікормі для курчат до чотирьох тижнів і для несучок, то можна включити кормовий жир (якщо за умовами він є в наборі кормів).</a:t>
            </a:r>
          </a:p>
          <a:p>
            <a:pPr marL="174625" lvl="0" indent="-174625" algn="ctr">
              <a:lnSpc>
                <a:spcPct val="150000"/>
              </a:lnSpc>
              <a:buNone/>
              <a:tabLst>
                <a:tab pos="0" algn="l"/>
              </a:tabLst>
            </a:pPr>
            <a:r>
              <a:rPr lang="uk-UA" sz="2800" dirty="0">
                <a:solidFill>
                  <a:prstClr val="black"/>
                </a:solidFill>
                <a:latin typeface="Times New Roman"/>
                <a:cs typeface="Times New Roman"/>
              </a:rPr>
              <a:t>1 г кормового жиру </a:t>
            </a:r>
            <a:r>
              <a:rPr lang="" sz="2800">
                <a:solidFill>
                  <a:prstClr val="black"/>
                </a:solidFill>
                <a:latin typeface="Times New Roman"/>
                <a:cs typeface="Times New Roman"/>
              </a:rPr>
              <a:t>-</a:t>
            </a:r>
            <a:r>
              <a:rPr lang="uk-UA" sz="2800" dirty="0">
                <a:solidFill>
                  <a:prstClr val="black"/>
                </a:solidFill>
                <a:latin typeface="Times New Roman"/>
                <a:cs typeface="Times New Roman"/>
              </a:rPr>
              <a:t>  36,5 </a:t>
            </a:r>
            <a:r>
              <a:rPr lang="uk-UA" sz="2800" dirty="0" err="1">
                <a:solidFill>
                  <a:prstClr val="black"/>
                </a:solidFill>
                <a:latin typeface="Times New Roman"/>
                <a:cs typeface="Times New Roman"/>
              </a:rPr>
              <a:t>КДж</a:t>
            </a:r>
            <a:r>
              <a:rPr lang="uk-UA" sz="2800" dirty="0">
                <a:solidFill>
                  <a:prstClr val="black"/>
                </a:solidFill>
                <a:latin typeface="Times New Roman"/>
                <a:cs typeface="Times New Roman"/>
              </a:rPr>
              <a:t> ОЕ.</a:t>
            </a:r>
            <a:endParaRPr lang="uk-UA" sz="28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2475013"/>
              </p:ext>
            </p:extLst>
          </p:nvPr>
        </p:nvGraphicFramePr>
        <p:xfrm>
          <a:off x="0" y="104672"/>
          <a:ext cx="9096415" cy="6729889"/>
        </p:xfrm>
        <a:graphic>
          <a:graphicData uri="http://schemas.openxmlformats.org/drawingml/2006/table">
            <a:tbl>
              <a:tblPr firstRow="1" firstCol="1" bandRow="1"/>
              <a:tblGrid>
                <a:gridCol w="2118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35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56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64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64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64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635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635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35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7931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48354">
                <a:tc rowSpan="2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Інгрідієнти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Кількість комбікорму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ОЕ, кДж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Сирий протеїн ,г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Сира клітковина ,г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Мінеральні речовини, мг.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Амінокислоти, мг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5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Кальцій 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Фосфор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Натрій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Лізин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Метіонін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Цистин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Триптофан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3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Кукурудза жовта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521,7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0,84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0,004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007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1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Пшениця 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182,7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1,73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0,006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3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Ячмінь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111,8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1,16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0,006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0,004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3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Соняшникова макуха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120,6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1,33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0,082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0,094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0,06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3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Соєвий шрот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99,44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3,44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0,041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60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М'ясо – кісткове борошно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48,24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2,22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0,43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82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Травяне борошно конюшини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34,95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1,24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0,003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11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Вапно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1,02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11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Крейда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1,32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11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Премікс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11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Всього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1120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17,1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4,99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2,906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0,612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0,272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0,29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0,23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0,21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103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Потрібно по нормі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1130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0,75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0,32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0,17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930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+/- від норми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-10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+0,1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-0,01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+0,194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-0,088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-0,028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-0,04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-0,03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-0,07</a:t>
                      </a:r>
                      <a:endParaRPr lang="uk-UA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-0,04</a:t>
                      </a:r>
                      <a:endParaRPr lang="uk-UA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513" marR="3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40050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453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147248" cy="5433467"/>
          </a:xfrm>
        </p:spPr>
        <p:txBody>
          <a:bodyPr>
            <a:normAutofit fontScale="77500" lnSpcReduction="20000"/>
          </a:bodyPr>
          <a:lstStyle/>
          <a:p>
            <a:pPr lvl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">
                <a:latin typeface="Times New Roman"/>
                <a:ea typeface="Times New Roman"/>
              </a:rPr>
              <a:t>10.</a:t>
            </a:r>
            <a:r>
              <a:rPr lang="uk-UA" dirty="0">
                <a:latin typeface="Times New Roman"/>
                <a:ea typeface="Times New Roman"/>
              </a:rPr>
              <a:t>Підраховують вміст в комбікормі сирої клітковини, при необхідності роблять часткову заміну окремих інгредієнтів.</a:t>
            </a:r>
            <a:endParaRPr lang="uk-UA" sz="2400" dirty="0"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">
                <a:latin typeface="Times New Roman"/>
                <a:ea typeface="Times New Roman"/>
              </a:rPr>
              <a:t>11.</a:t>
            </a:r>
            <a:r>
              <a:rPr lang="uk-UA" dirty="0">
                <a:latin typeface="Times New Roman"/>
                <a:ea typeface="Times New Roman"/>
              </a:rPr>
              <a:t>Визначають вміст в комбікормі амінокислот: лізину, метіоніну з циститом і триптофаном, користуючись даними таблиці 3.  При нестачі тієї чи іншої амінокислоти роблять часткову заміну окремих протеїнових кормів. Найбільша кількість вказаних амінокислот міститься в протеїнових кормах тваринного походження. Нестачі метіоніну і лізину можна компенсувати включенням в комбікорм кормових препаратів цих амінокислот.</a:t>
            </a:r>
            <a:endParaRPr lang="uk-UA" sz="2400" dirty="0"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">
                <a:latin typeface="Times New Roman"/>
                <a:ea typeface="Times New Roman"/>
              </a:rPr>
              <a:t>12.</a:t>
            </a:r>
            <a:r>
              <a:rPr lang="uk-UA" dirty="0">
                <a:latin typeface="Times New Roman"/>
                <a:ea typeface="Times New Roman"/>
              </a:rPr>
              <a:t>Підраховують кількість мінеральних речовин і збалансовують склад комбікорму за кальцієм і фосфором. При нестачі фосфору добавляють кісткове борошно чи трикальційфосфат, якщо недостає тільки кальцію – ракушняк, крейду чи вапно. Якщо в раціоні нестача натрію додають кухонну сіль.</a:t>
            </a:r>
            <a:endParaRPr lang="uk-UA" sz="2400" dirty="0">
              <a:latin typeface="Times New Roman"/>
              <a:ea typeface="Times New Roman"/>
            </a:endParaRPr>
          </a:p>
          <a:p>
            <a:pPr lvl="0" algn="just">
              <a:lnSpc>
                <a:spcPct val="115000"/>
              </a:lnSpc>
              <a:buNone/>
              <a:tabLst>
                <a:tab pos="457200" algn="l"/>
              </a:tabLst>
            </a:pPr>
            <a:r>
              <a:rPr lang="">
                <a:latin typeface="Times New Roman"/>
                <a:ea typeface="Times New Roman"/>
              </a:rPr>
              <a:t>13.</a:t>
            </a:r>
            <a:r>
              <a:rPr lang="uk-UA" dirty="0">
                <a:latin typeface="Times New Roman"/>
                <a:ea typeface="Times New Roman"/>
              </a:rPr>
              <a:t>Визначають необхідні добавки мікроелементів і вітамінів в розрахунку на 1 т комбікорму, користуючись відповідними &gt;кормами. </a:t>
            </a:r>
            <a:endParaRPr lang="uk-UA" sz="2400" dirty="0">
              <a:latin typeface="Times New Roman"/>
              <a:ea typeface="Times New Roman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7354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206</TotalTime>
  <Words>1069</Words>
  <Application>Microsoft Office PowerPoint</Application>
  <PresentationFormat>Екран (4:3)</PresentationFormat>
  <Paragraphs>199</Paragraphs>
  <Slides>10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8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Практичне заняття № 10 Тема заняття:  Складання рецептів комбікормів для птиці. Розрахунок потреби в кормах для яєчної птахофабрики  </vt:lpstr>
      <vt:lpstr>Презентація PowerPoint</vt:lpstr>
      <vt:lpstr>Зміст заняття: </vt:lpstr>
      <vt:lpstr> При складанні рецептів комбікормів з використанням простої обчислювальної техніки дотримуються наступної послідовності операцій: 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Лабораторне заняття № 15 Тема заняття:  Складання рецептів комбікормів для птиці </dc:title>
  <dc:creator>Людмила</dc:creator>
  <cp:lastModifiedBy>Lenovo</cp:lastModifiedBy>
  <cp:revision>14</cp:revision>
  <dcterms:created xsi:type="dcterms:W3CDTF">2020-04-09T20:46:30Z</dcterms:created>
  <dcterms:modified xsi:type="dcterms:W3CDTF">2023-08-08T17:24:33Z</dcterms:modified>
</cp:coreProperties>
</file>