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4" r:id="rId6"/>
    <p:sldId id="260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22.09.2022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marL="457200" indent="457200" algn="r">
              <a:lnSpc>
                <a:spcPct val="150000"/>
              </a:lnSpc>
            </a:pPr>
            <a:r>
              <a:rPr lang="uk-UA" sz="4800" b="1" dirty="0" smtClean="0">
                <a:latin typeface="Times New Roman"/>
                <a:ea typeface="Times New Roman"/>
              </a:rPr>
              <a:t/>
            </a:r>
            <a:br>
              <a:rPr lang="uk-UA" sz="4800" b="1" dirty="0" smtClean="0">
                <a:latin typeface="Times New Roman"/>
                <a:ea typeface="Times New Roman"/>
              </a:rPr>
            </a:br>
            <a:r>
              <a:rPr lang="uk-UA" sz="4800" b="1" dirty="0">
                <a:latin typeface="Times New Roman"/>
                <a:ea typeface="Times New Roman"/>
              </a:rPr>
              <a:t/>
            </a:r>
            <a:br>
              <a:rPr lang="uk-UA" sz="4800" b="1" dirty="0">
                <a:latin typeface="Times New Roman"/>
                <a:ea typeface="Times New Roman"/>
              </a:rPr>
            </a:br>
            <a:r>
              <a:rPr lang="uk-UA" sz="3100" b="1" dirty="0" smtClean="0">
                <a:latin typeface="Times New Roman"/>
                <a:ea typeface="Times New Roman"/>
              </a:rPr>
              <a:t>Практичне </a:t>
            </a:r>
            <a:r>
              <a:rPr lang="uk-UA" sz="3100" b="1" dirty="0">
                <a:latin typeface="Times New Roman"/>
                <a:ea typeface="Times New Roman"/>
              </a:rPr>
              <a:t>заняття № </a:t>
            </a:r>
            <a:r>
              <a:rPr lang="uk-UA" sz="3100" b="1" dirty="0" smtClean="0">
                <a:latin typeface="Times New Roman"/>
                <a:ea typeface="Times New Roman"/>
              </a:rPr>
              <a:t>7</a:t>
            </a:r>
            <a:r>
              <a:rPr lang="ru-RU" sz="3600" dirty="0">
                <a:latin typeface="Times New Roman"/>
                <a:ea typeface="Times New Roman"/>
              </a:rPr>
              <a:t/>
            </a:r>
            <a:br>
              <a:rPr lang="ru-RU" sz="3600" dirty="0">
                <a:latin typeface="Times New Roman"/>
                <a:ea typeface="Times New Roman"/>
              </a:rPr>
            </a:br>
            <a:r>
              <a:rPr lang="uk-UA" sz="4800" dirty="0">
                <a:latin typeface="Times New Roman"/>
              </a:rPr>
              <a:t>Тема:</a:t>
            </a:r>
            <a:r>
              <a:rPr lang="uk-UA" sz="4800" b="1" dirty="0">
                <a:latin typeface="Times New Roman"/>
              </a:rPr>
              <a:t>   Бонітування птиці різних видів</a:t>
            </a:r>
            <a:r>
              <a:rPr lang="ru-RU" sz="4000" b="1" dirty="0">
                <a:latin typeface="Times New Roman"/>
              </a:rPr>
              <a:t/>
            </a:r>
            <a:br>
              <a:rPr lang="ru-RU" sz="4000" b="1" dirty="0">
                <a:latin typeface="Times New Roman"/>
              </a:rPr>
            </a:br>
            <a:r>
              <a:rPr lang="uk-UA" b="1" dirty="0">
                <a:latin typeface="Times New Roman"/>
                <a:ea typeface="Times New Roman"/>
              </a:rPr>
              <a:t> </a:t>
            </a:r>
            <a:r>
              <a:rPr lang="ru-RU" sz="3600" dirty="0">
                <a:latin typeface="Times New Roman"/>
                <a:ea typeface="Times New Roman"/>
              </a:rPr>
              <a:t/>
            </a:r>
            <a:br>
              <a:rPr lang="ru-RU" sz="3600" dirty="0">
                <a:latin typeface="Times New Roman"/>
                <a:ea typeface="Times New Roman"/>
              </a:rPr>
            </a:br>
            <a:r>
              <a:rPr lang="uk-UA" dirty="0" smtClean="0">
                <a:latin typeface="Times New Roman"/>
                <a:ea typeface="Times New Roman"/>
              </a:rPr>
              <a:t>.</a:t>
            </a:r>
            <a:r>
              <a:rPr lang="ru-RU" sz="3600" dirty="0">
                <a:latin typeface="Times New Roman"/>
                <a:ea typeface="Times New Roman"/>
              </a:rPr>
              <a:t/>
            </a:r>
            <a:br>
              <a:rPr lang="ru-RU" sz="3600" dirty="0">
                <a:latin typeface="Times New Roman"/>
                <a:ea typeface="Times New Roman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11403" y="3789039"/>
            <a:ext cx="7732597" cy="2590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070475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6842" y="1988840"/>
            <a:ext cx="8069957" cy="4137323"/>
          </a:xfrm>
        </p:spPr>
        <p:txBody>
          <a:bodyPr>
            <a:normAutofit/>
          </a:bodyPr>
          <a:lstStyle/>
          <a:p>
            <a:r>
              <a:rPr lang="uk-UA" sz="2400" b="1" u="sng" dirty="0">
                <a:solidFill>
                  <a:prstClr val="black"/>
                </a:solidFill>
                <a:latin typeface="Times New Roman"/>
                <a:ea typeface="Times New Roman"/>
                <a:cs typeface="+mj-cs"/>
              </a:rPr>
              <a:t>Мета заняття</a:t>
            </a:r>
            <a:r>
              <a:rPr lang="uk-UA" sz="2400" b="1" dirty="0">
                <a:solidFill>
                  <a:prstClr val="black"/>
                </a:solidFill>
                <a:latin typeface="Times New Roman"/>
                <a:ea typeface="Times New Roman"/>
                <a:cs typeface="+mj-cs"/>
              </a:rPr>
              <a:t>: </a:t>
            </a:r>
            <a:r>
              <a:rPr lang="uk-UA" sz="2400" dirty="0">
                <a:solidFill>
                  <a:prstClr val="black"/>
                </a:solidFill>
                <a:latin typeface="Times New Roman"/>
                <a:ea typeface="Times New Roman"/>
                <a:cs typeface="+mj-cs"/>
              </a:rPr>
              <a:t>Вивчити інструкцію з бонітування і методики класної оцінки племінних якостей птиці різних видів</a:t>
            </a:r>
            <a:r>
              <a:rPr lang="uk-UA" sz="2400" dirty="0" smtClean="0">
                <a:solidFill>
                  <a:prstClr val="black"/>
                </a:solidFill>
                <a:latin typeface="Times New Roman"/>
                <a:ea typeface="Times New Roman"/>
                <a:cs typeface="+mj-cs"/>
              </a:rPr>
              <a:t>.</a:t>
            </a:r>
          </a:p>
          <a:p>
            <a:r>
              <a:rPr lang="uk-UA" sz="2400" b="1" u="sng" dirty="0" smtClean="0">
                <a:solidFill>
                  <a:prstClr val="black"/>
                </a:solidFill>
                <a:latin typeface="Times New Roman"/>
                <a:ea typeface="Times New Roman"/>
                <a:cs typeface="+mj-cs"/>
              </a:rPr>
              <a:t>Матеріали </a:t>
            </a:r>
            <a:r>
              <a:rPr lang="uk-UA" sz="2400" b="1" u="sng" dirty="0">
                <a:solidFill>
                  <a:prstClr val="black"/>
                </a:solidFill>
                <a:latin typeface="Times New Roman"/>
                <a:ea typeface="Times New Roman"/>
                <a:cs typeface="+mj-cs"/>
              </a:rPr>
              <a:t>та обладнання:</a:t>
            </a:r>
            <a:r>
              <a:rPr lang="uk-UA" sz="2400" dirty="0">
                <a:solidFill>
                  <a:prstClr val="black"/>
                </a:solidFill>
                <a:latin typeface="Times New Roman"/>
                <a:ea typeface="Times New Roman"/>
                <a:cs typeface="+mj-cs"/>
              </a:rPr>
              <a:t> інструкція з бонітування с.-г. птиці, дані продуктивності птиці різних видів, калькулятори</a:t>
            </a:r>
            <a:endParaRPr lang="ru-RU" sz="18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581128"/>
            <a:ext cx="2914650" cy="157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68762" y="0"/>
            <a:ext cx="2533650" cy="180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8884" y="4441676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8884" y="332656"/>
            <a:ext cx="2581275" cy="177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695418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79712" y="188640"/>
            <a:ext cx="6707088" cy="5937523"/>
          </a:xfrm>
        </p:spPr>
        <p:txBody>
          <a:bodyPr>
            <a:normAutofit fontScale="55000" lnSpcReduction="20000"/>
          </a:bodyPr>
          <a:lstStyle/>
          <a:p>
            <a:pPr indent="683895" algn="just">
              <a:lnSpc>
                <a:spcPct val="150000"/>
              </a:lnSpc>
              <a:spcAft>
                <a:spcPts val="0"/>
              </a:spcAft>
            </a:pPr>
            <a:r>
              <a:rPr lang="uk-UA" b="1" u="sng" dirty="0">
                <a:latin typeface="Times New Roman"/>
                <a:ea typeface="Times New Roman"/>
              </a:rPr>
              <a:t>Зміст заняття:</a:t>
            </a:r>
            <a:r>
              <a:rPr lang="uk-UA" dirty="0">
                <a:latin typeface="Times New Roman"/>
                <a:ea typeface="Times New Roman"/>
              </a:rPr>
              <a:t> </a:t>
            </a:r>
            <a:endParaRPr lang="uk-UA" dirty="0" smtClean="0">
              <a:latin typeface="Times New Roman"/>
              <a:ea typeface="Times New Roman"/>
            </a:endParaRPr>
          </a:p>
          <a:p>
            <a:pPr indent="683895" algn="just">
              <a:lnSpc>
                <a:spcPct val="150000"/>
              </a:lnSpc>
              <a:spcAft>
                <a:spcPts val="0"/>
              </a:spcAft>
            </a:pPr>
            <a:r>
              <a:rPr lang="uk-UA" b="1" dirty="0" smtClean="0">
                <a:latin typeface="Times New Roman"/>
                <a:ea typeface="Times New Roman"/>
              </a:rPr>
              <a:t>Бонітування – комплексна оцінка птиці за її господарсько-корисними ознаками.</a:t>
            </a:r>
          </a:p>
          <a:p>
            <a:pPr indent="683895" algn="just">
              <a:lnSpc>
                <a:spcPct val="150000"/>
              </a:lnSpc>
              <a:spcAft>
                <a:spcPts val="0"/>
              </a:spcAft>
            </a:pPr>
            <a:r>
              <a:rPr lang="uk-UA" dirty="0" smtClean="0">
                <a:latin typeface="Times New Roman"/>
                <a:ea typeface="Times New Roman"/>
              </a:rPr>
              <a:t>Бонітування</a:t>
            </a:r>
            <a:r>
              <a:rPr lang="uk-UA" dirty="0">
                <a:latin typeface="Times New Roman"/>
                <a:ea typeface="Times New Roman"/>
              </a:rPr>
              <a:t>, або класну оцінку племінних якостей птиці </a:t>
            </a:r>
            <a:r>
              <a:rPr lang="uk-UA" b="1" dirty="0">
                <a:latin typeface="Times New Roman"/>
                <a:ea typeface="Times New Roman"/>
              </a:rPr>
              <a:t>проводять щорічно </a:t>
            </a:r>
            <a:r>
              <a:rPr lang="uk-UA" dirty="0">
                <a:latin typeface="Times New Roman"/>
                <a:ea typeface="Times New Roman"/>
              </a:rPr>
              <a:t>в усіх племінних господарствах на основі даних племінного обліку (гніздової селекції).</a:t>
            </a:r>
            <a:endParaRPr lang="ru-RU" sz="2400" dirty="0">
              <a:latin typeface="Times New Roman"/>
              <a:ea typeface="Times New Roman"/>
            </a:endParaRPr>
          </a:p>
          <a:p>
            <a:pPr indent="683895" algn="just">
              <a:lnSpc>
                <a:spcPct val="150000"/>
              </a:lnSpc>
              <a:spcAft>
                <a:spcPts val="0"/>
              </a:spcAft>
            </a:pPr>
            <a:r>
              <a:rPr lang="uk-UA" dirty="0">
                <a:latin typeface="Times New Roman"/>
                <a:ea typeface="Times New Roman"/>
              </a:rPr>
              <a:t>В результаті бонітування птицю поділяють на </a:t>
            </a:r>
            <a:r>
              <a:rPr lang="uk-UA" b="1" dirty="0">
                <a:latin typeface="Times New Roman"/>
                <a:ea typeface="Times New Roman"/>
              </a:rPr>
              <a:t>4 класи: еліта-рекорд, еліта, 1 клас і 2 клас. </a:t>
            </a:r>
            <a:endParaRPr lang="ru-RU" sz="2400" dirty="0">
              <a:latin typeface="Times New Roman"/>
              <a:ea typeface="Times New Roman"/>
            </a:endParaRPr>
          </a:p>
          <a:p>
            <a:pPr indent="683895" algn="just">
              <a:lnSpc>
                <a:spcPct val="150000"/>
              </a:lnSpc>
              <a:spcAft>
                <a:spcPts val="0"/>
              </a:spcAft>
            </a:pPr>
            <a:r>
              <a:rPr lang="uk-UA" dirty="0">
                <a:latin typeface="Times New Roman"/>
                <a:ea typeface="Times New Roman"/>
              </a:rPr>
              <a:t>Для бонітування птиці різних видів розроблені мінімальні вимоги щодо несучості, живої маси, </a:t>
            </a:r>
            <a:r>
              <a:rPr lang="uk-UA" dirty="0" err="1">
                <a:latin typeface="Times New Roman"/>
                <a:ea typeface="Times New Roman"/>
              </a:rPr>
              <a:t>маси</a:t>
            </a:r>
            <a:r>
              <a:rPr lang="uk-UA" dirty="0">
                <a:latin typeface="Times New Roman"/>
                <a:ea typeface="Times New Roman"/>
              </a:rPr>
              <a:t> яєць, а також щодо виведення і збереженості молодняку. Клас птиці за комплексом ознак  встановлюють за окремими ознаками .</a:t>
            </a:r>
            <a:endParaRPr lang="ru-RU" sz="2400" dirty="0">
              <a:latin typeface="Times New Roman"/>
              <a:ea typeface="Times New Roman"/>
            </a:endParaRPr>
          </a:p>
          <a:p>
            <a:pPr indent="683895" algn="just">
              <a:lnSpc>
                <a:spcPct val="150000"/>
              </a:lnSpc>
              <a:spcAft>
                <a:spcPts val="0"/>
              </a:spcAft>
            </a:pPr>
            <a:r>
              <a:rPr lang="uk-UA" dirty="0">
                <a:latin typeface="Times New Roman"/>
                <a:ea typeface="Times New Roman"/>
              </a:rPr>
              <a:t>Птицю, що не відповідає мінімальним вимогам бонітування, для племінних </a:t>
            </a:r>
            <a:r>
              <a:rPr lang="uk-UA" dirty="0" smtClean="0">
                <a:latin typeface="Times New Roman"/>
                <a:ea typeface="Times New Roman"/>
              </a:rPr>
              <a:t>цілей</a:t>
            </a:r>
          </a:p>
          <a:p>
            <a:pPr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uk-UA" dirty="0" smtClean="0">
                <a:latin typeface="Times New Roman"/>
                <a:ea typeface="Times New Roman"/>
              </a:rPr>
              <a:t> </a:t>
            </a:r>
            <a:r>
              <a:rPr lang="uk-UA" dirty="0">
                <a:latin typeface="Times New Roman"/>
                <a:ea typeface="Times New Roman"/>
              </a:rPr>
              <a:t>не використовують. </a:t>
            </a:r>
            <a:endParaRPr lang="ru-RU" sz="2400" dirty="0">
              <a:latin typeface="Times New Roman"/>
              <a:ea typeface="Times New Roman"/>
            </a:endParaRPr>
          </a:p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4168" y="5172075"/>
            <a:ext cx="2705100" cy="168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28988"/>
            <a:ext cx="1733550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127717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indent="683895" algn="just">
              <a:lnSpc>
                <a:spcPct val="150000"/>
              </a:lnSpc>
              <a:spcAft>
                <a:spcPts val="0"/>
              </a:spcAft>
            </a:pPr>
            <a:r>
              <a:rPr lang="uk-UA" b="1" dirty="0">
                <a:latin typeface="Times New Roman"/>
                <a:ea typeface="Times New Roman"/>
              </a:rPr>
              <a:t>Бонітування яєчних та м’ясо-яєчних курей</a:t>
            </a:r>
            <a:r>
              <a:rPr lang="uk-UA" dirty="0">
                <a:latin typeface="Times New Roman"/>
                <a:ea typeface="Times New Roman"/>
              </a:rPr>
              <a:t> здійснюють</a:t>
            </a:r>
            <a:endParaRPr lang="ru-RU" sz="2400" dirty="0">
              <a:latin typeface="Times New Roman"/>
              <a:ea typeface="Times New Roman"/>
            </a:endParaRPr>
          </a:p>
          <a:p>
            <a:pPr indent="683895" algn="just">
              <a:lnSpc>
                <a:spcPct val="150000"/>
              </a:lnSpc>
              <a:spcAft>
                <a:spcPts val="0"/>
              </a:spcAft>
            </a:pPr>
            <a:r>
              <a:rPr lang="uk-UA" i="1" dirty="0">
                <a:latin typeface="Times New Roman"/>
                <a:ea typeface="Times New Roman"/>
              </a:rPr>
              <a:t>- до 40-тижневого віку</a:t>
            </a:r>
            <a:r>
              <a:rPr lang="uk-UA" dirty="0">
                <a:latin typeface="Times New Roman"/>
                <a:ea typeface="Times New Roman"/>
              </a:rPr>
              <a:t>:</a:t>
            </a:r>
            <a:endParaRPr lang="ru-RU" sz="2400" dirty="0">
              <a:latin typeface="Times New Roman"/>
              <a:ea typeface="Times New Roman"/>
            </a:endParaRPr>
          </a:p>
          <a:p>
            <a:pPr indent="683895" algn="just">
              <a:lnSpc>
                <a:spcPct val="150000"/>
              </a:lnSpc>
              <a:spcAft>
                <a:spcPts val="0"/>
              </a:spcAft>
            </a:pPr>
            <a:r>
              <a:rPr lang="uk-UA" dirty="0">
                <a:latin typeface="Times New Roman"/>
                <a:ea typeface="Times New Roman"/>
              </a:rPr>
              <a:t>за несучістю матерів за </a:t>
            </a:r>
            <a:r>
              <a:rPr lang="uk-UA" b="1" dirty="0">
                <a:latin typeface="Times New Roman"/>
                <a:ea typeface="Times New Roman"/>
              </a:rPr>
              <a:t>40 або 65 </a:t>
            </a:r>
            <a:r>
              <a:rPr lang="uk-UA" dirty="0">
                <a:latin typeface="Times New Roman"/>
                <a:ea typeface="Times New Roman"/>
              </a:rPr>
              <a:t>тижнів життя, масою їхніх яєць в 30- або 52-тижневому віці, тобто за класом їхніх батьків, показниками виводу молодняку, збереженості поголів’я, що бонітують  за 17 тижнів вирощування, їх живої маси у віці 17 тижнів;</a:t>
            </a:r>
            <a:endParaRPr lang="ru-RU" sz="2400" dirty="0">
              <a:latin typeface="Times New Roman"/>
              <a:ea typeface="Times New Roman"/>
            </a:endParaRPr>
          </a:p>
          <a:p>
            <a:pPr indent="683895" algn="just">
              <a:lnSpc>
                <a:spcPct val="150000"/>
              </a:lnSpc>
              <a:spcAft>
                <a:spcPts val="0"/>
              </a:spcAft>
            </a:pPr>
            <a:r>
              <a:rPr lang="uk-UA" i="1" dirty="0">
                <a:latin typeface="Times New Roman"/>
                <a:ea typeface="Times New Roman"/>
              </a:rPr>
              <a:t>- з 40-тижневого віку:</a:t>
            </a:r>
            <a:endParaRPr lang="ru-RU" sz="2400" dirty="0">
              <a:latin typeface="Times New Roman"/>
              <a:ea typeface="Times New Roman"/>
            </a:endParaRPr>
          </a:p>
          <a:p>
            <a:pPr>
              <a:lnSpc>
                <a:spcPct val="170000"/>
              </a:lnSpc>
            </a:pPr>
            <a:r>
              <a:rPr lang="uk-UA" dirty="0">
                <a:latin typeface="Times New Roman"/>
                <a:ea typeface="Times New Roman"/>
              </a:rPr>
              <a:t>за показниками власної продуктивності, а саме: несучістю за </a:t>
            </a:r>
            <a:r>
              <a:rPr lang="uk-UA" b="1" dirty="0">
                <a:latin typeface="Times New Roman"/>
                <a:ea typeface="Times New Roman"/>
              </a:rPr>
              <a:t>40 або 65 </a:t>
            </a:r>
            <a:r>
              <a:rPr lang="uk-UA" dirty="0">
                <a:latin typeface="Times New Roman"/>
                <a:ea typeface="Times New Roman"/>
              </a:rPr>
              <a:t>тижнів життя на початкову несучку, масою яєць в 30- або 52-тижневому віці, показниками виводу молодняку, збереженості поголів’я, що бонітують  за 17 тижнів вирощування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19412" y="5419725"/>
            <a:ext cx="2038350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8175"/>
            <a:ext cx="2714625" cy="168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3112" y="122475"/>
            <a:ext cx="2914650" cy="157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970904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620688"/>
            <a:ext cx="8003232" cy="562074"/>
          </a:xfrm>
        </p:spPr>
        <p:txBody>
          <a:bodyPr>
            <a:no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uk-UA" sz="3600" b="1" dirty="0">
                <a:solidFill>
                  <a:srgbClr val="FF0000"/>
                </a:solidFill>
                <a:ea typeface="+mn-ea"/>
                <a:cs typeface="+mn-cs"/>
              </a:rPr>
              <a:t>Основні ознаки при бонітуванні:</a:t>
            </a:r>
            <a:r>
              <a:rPr lang="uk-UA" sz="3600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uk-UA" sz="3600" dirty="0">
                <a:solidFill>
                  <a:prstClr val="black"/>
                </a:solidFill>
                <a:ea typeface="+mn-ea"/>
                <a:cs typeface="+mn-cs"/>
              </a:rPr>
            </a:b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980728"/>
            <a:ext cx="8219256" cy="5145435"/>
          </a:xfrm>
        </p:spPr>
        <p:txBody>
          <a:bodyPr/>
          <a:lstStyle/>
          <a:p>
            <a:r>
              <a:rPr lang="uk-UA" dirty="0" smtClean="0"/>
              <a:t>курей - несучість і маса яйця;</a:t>
            </a:r>
          </a:p>
          <a:p>
            <a:r>
              <a:rPr lang="uk-UA" dirty="0"/>
              <a:t>к</a:t>
            </a:r>
            <a:r>
              <a:rPr lang="uk-UA" dirty="0" smtClean="0"/>
              <a:t>ачок, гусей і індиків – жива маса і несучість.</a:t>
            </a:r>
          </a:p>
          <a:p>
            <a:endParaRPr lang="uk-UA" dirty="0"/>
          </a:p>
          <a:p>
            <a:r>
              <a:rPr lang="uk-UA" b="1" dirty="0" smtClean="0">
                <a:solidFill>
                  <a:srgbClr val="FF0000"/>
                </a:solidFill>
              </a:rPr>
              <a:t>Додаткові ознаки</a:t>
            </a:r>
            <a:r>
              <a:rPr lang="uk-UA" b="1" dirty="0">
                <a:solidFill>
                  <a:srgbClr val="FF0000"/>
                </a:solidFill>
              </a:rPr>
              <a:t> при бонітуванні:</a:t>
            </a:r>
            <a:endParaRPr lang="uk-UA" b="1" dirty="0" smtClean="0">
              <a:solidFill>
                <a:srgbClr val="FF0000"/>
              </a:solidFill>
            </a:endParaRPr>
          </a:p>
          <a:p>
            <a:r>
              <a:rPr lang="uk-UA" dirty="0"/>
              <a:t>к</a:t>
            </a:r>
            <a:r>
              <a:rPr lang="uk-UA" dirty="0" smtClean="0"/>
              <a:t>урей – вивід, збереженість і жива маса;</a:t>
            </a:r>
          </a:p>
          <a:p>
            <a:r>
              <a:rPr lang="uk-UA" dirty="0" smtClean="0"/>
              <a:t> качок</a:t>
            </a:r>
            <a:r>
              <a:rPr lang="uk-UA" dirty="0"/>
              <a:t>, гусей і </a:t>
            </a:r>
            <a:r>
              <a:rPr lang="uk-UA" dirty="0" smtClean="0"/>
              <a:t>індиків – вивід і збереженість.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527190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52809589"/>
              </p:ext>
            </p:extLst>
          </p:nvPr>
        </p:nvGraphicFramePr>
        <p:xfrm>
          <a:off x="251520" y="1484784"/>
          <a:ext cx="8712967" cy="5293900"/>
        </p:xfrm>
        <a:graphic>
          <a:graphicData uri="http://schemas.openxmlformats.org/drawingml/2006/table">
            <a:tbl>
              <a:tblPr/>
              <a:tblGrid>
                <a:gridCol w="2615972"/>
                <a:gridCol w="862230"/>
                <a:gridCol w="762369"/>
                <a:gridCol w="658873"/>
                <a:gridCol w="878498"/>
                <a:gridCol w="878498"/>
                <a:gridCol w="795719"/>
                <a:gridCol w="635285"/>
                <a:gridCol w="625523"/>
              </a:tblGrid>
              <a:tr h="668636">
                <a:tc rowSpan="2">
                  <a:txBody>
                    <a:bodyPr/>
                    <a:lstStyle/>
                    <a:p>
                      <a:pPr algn="l"/>
                      <a:r>
                        <a:rPr lang="uk-UA" sz="1600" dirty="0">
                          <a:effectLst/>
                          <a:latin typeface="Arial"/>
                        </a:rPr>
                        <a:t>Показник</a:t>
                      </a:r>
                      <a:endParaRPr lang="ru-RU" sz="1600" dirty="0">
                        <a:effectLst/>
                        <a:latin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l"/>
                      <a:r>
                        <a:rPr lang="uk-UA" sz="1600">
                          <a:effectLst/>
                          <a:latin typeface="Arial"/>
                        </a:rPr>
                        <a:t>Лінії  кросів з білою шкаралупою яєць</a:t>
                      </a:r>
                      <a:endParaRPr lang="ru-RU" sz="1600">
                        <a:effectLst/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/>
                      <a:r>
                        <a:rPr lang="uk-UA" sz="1600">
                          <a:effectLst/>
                          <a:latin typeface="Arial"/>
                        </a:rPr>
                        <a:t>Лінії  кросів з коричневою та кремовою шкаралупою яєць</a:t>
                      </a:r>
                      <a:endParaRPr lang="ru-RU" sz="1600">
                        <a:effectLst/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6863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sz="1600">
                          <a:effectLst/>
                          <a:latin typeface="Arial"/>
                        </a:rPr>
                        <a:t>еліта-рекорд</a:t>
                      </a:r>
                      <a:endParaRPr lang="ru-RU" sz="1600">
                        <a:effectLst/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sz="1600" dirty="0">
                          <a:effectLst/>
                          <a:latin typeface="Arial"/>
                        </a:rPr>
                        <a:t>еліта</a:t>
                      </a:r>
                      <a:endParaRPr lang="ru-RU" sz="1600" dirty="0">
                        <a:effectLst/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sz="1600" dirty="0">
                          <a:effectLst/>
                          <a:latin typeface="Arial"/>
                        </a:rPr>
                        <a:t>1 клас</a:t>
                      </a:r>
                      <a:endParaRPr lang="ru-RU" sz="1600" dirty="0">
                        <a:effectLst/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sz="1600">
                          <a:effectLst/>
                          <a:latin typeface="Arial"/>
                        </a:rPr>
                        <a:t>2 клас</a:t>
                      </a:r>
                      <a:endParaRPr lang="ru-RU" sz="1600">
                        <a:effectLst/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sz="1600">
                          <a:effectLst/>
                          <a:latin typeface="Arial"/>
                        </a:rPr>
                        <a:t>еліта-рекорд</a:t>
                      </a:r>
                      <a:endParaRPr lang="ru-RU" sz="1600">
                        <a:effectLst/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sz="1600">
                          <a:effectLst/>
                          <a:latin typeface="Arial"/>
                        </a:rPr>
                        <a:t>еліта</a:t>
                      </a:r>
                      <a:endParaRPr lang="ru-RU" sz="1600">
                        <a:effectLst/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sz="1600">
                          <a:effectLst/>
                          <a:latin typeface="Arial"/>
                        </a:rPr>
                        <a:t>1 клас</a:t>
                      </a:r>
                      <a:endParaRPr lang="ru-RU" sz="1600">
                        <a:effectLst/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sz="1600">
                          <a:effectLst/>
                          <a:latin typeface="Arial"/>
                        </a:rPr>
                        <a:t>2 клас</a:t>
                      </a:r>
                      <a:endParaRPr lang="ru-RU" sz="1600">
                        <a:effectLst/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7527">
                <a:tc>
                  <a:txBody>
                    <a:bodyPr/>
                    <a:lstStyle/>
                    <a:p>
                      <a:pPr algn="l"/>
                      <a:r>
                        <a:rPr lang="uk-UA" sz="1600">
                          <a:effectLst/>
                          <a:latin typeface="Arial"/>
                        </a:rPr>
                        <a:t>Несучість за 65 тижнів життя на початкову несучку, шт.</a:t>
                      </a:r>
                      <a:endParaRPr lang="ru-RU" sz="1600">
                        <a:effectLst/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sz="1600">
                          <a:effectLst/>
                          <a:latin typeface="Arial"/>
                        </a:rPr>
                        <a:t>245</a:t>
                      </a:r>
                      <a:endParaRPr lang="ru-RU" sz="1600">
                        <a:effectLst/>
                        <a:latin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sz="1600">
                          <a:effectLst/>
                          <a:latin typeface="Arial"/>
                        </a:rPr>
                        <a:t>240</a:t>
                      </a:r>
                      <a:endParaRPr lang="ru-RU" sz="1600">
                        <a:effectLst/>
                        <a:latin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sz="1600">
                          <a:effectLst/>
                          <a:latin typeface="Arial"/>
                        </a:rPr>
                        <a:t>230</a:t>
                      </a:r>
                      <a:endParaRPr lang="ru-RU" sz="1600">
                        <a:effectLst/>
                        <a:latin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sz="1600" dirty="0">
                          <a:effectLst/>
                          <a:latin typeface="Arial"/>
                        </a:rPr>
                        <a:t>220</a:t>
                      </a:r>
                      <a:endParaRPr lang="ru-RU" sz="1600" dirty="0">
                        <a:effectLst/>
                        <a:latin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sz="1600" dirty="0">
                          <a:effectLst/>
                          <a:latin typeface="Arial"/>
                        </a:rPr>
                        <a:t>240</a:t>
                      </a:r>
                      <a:endParaRPr lang="ru-RU" sz="1600" dirty="0">
                        <a:effectLst/>
                        <a:latin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sz="1600">
                          <a:effectLst/>
                          <a:latin typeface="Arial"/>
                        </a:rPr>
                        <a:t>235</a:t>
                      </a:r>
                      <a:endParaRPr lang="ru-RU" sz="1600">
                        <a:effectLst/>
                        <a:latin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sz="1600">
                          <a:effectLst/>
                          <a:latin typeface="Arial"/>
                        </a:rPr>
                        <a:t>220</a:t>
                      </a:r>
                      <a:endParaRPr lang="ru-RU" sz="1600">
                        <a:effectLst/>
                        <a:latin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sz="1600">
                          <a:effectLst/>
                          <a:latin typeface="Arial"/>
                        </a:rPr>
                        <a:t>210</a:t>
                      </a:r>
                      <a:endParaRPr lang="ru-RU" sz="1600">
                        <a:effectLst/>
                        <a:latin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7527">
                <a:tc>
                  <a:txBody>
                    <a:bodyPr/>
                    <a:lstStyle/>
                    <a:p>
                      <a:pPr algn="l"/>
                      <a:r>
                        <a:rPr lang="uk-UA" sz="1600">
                          <a:effectLst/>
                          <a:latin typeface="Arial"/>
                        </a:rPr>
                        <a:t>Несучість за 40 тижн.  життя на початкову несучку, шт.</a:t>
                      </a:r>
                      <a:endParaRPr lang="ru-RU" sz="1600">
                        <a:effectLst/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sz="1600">
                          <a:effectLst/>
                          <a:latin typeface="Arial"/>
                        </a:rPr>
                        <a:t>120</a:t>
                      </a:r>
                      <a:endParaRPr lang="ru-RU" sz="1600">
                        <a:effectLst/>
                        <a:latin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sz="1600">
                          <a:effectLst/>
                          <a:latin typeface="Arial"/>
                        </a:rPr>
                        <a:t>110</a:t>
                      </a:r>
                      <a:endParaRPr lang="ru-RU" sz="1600">
                        <a:effectLst/>
                        <a:latin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sz="1600">
                          <a:effectLst/>
                          <a:latin typeface="Arial"/>
                        </a:rPr>
                        <a:t>105</a:t>
                      </a:r>
                      <a:endParaRPr lang="ru-RU" sz="1600">
                        <a:effectLst/>
                        <a:latin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sz="1600">
                          <a:effectLst/>
                          <a:latin typeface="Arial"/>
                        </a:rPr>
                        <a:t>95</a:t>
                      </a:r>
                      <a:endParaRPr lang="ru-RU" sz="1600">
                        <a:effectLst/>
                        <a:latin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sz="1600" dirty="0">
                          <a:effectLst/>
                          <a:latin typeface="Arial"/>
                        </a:rPr>
                        <a:t>120</a:t>
                      </a:r>
                      <a:endParaRPr lang="ru-RU" sz="1600" dirty="0">
                        <a:effectLst/>
                        <a:latin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sz="1600" dirty="0">
                          <a:effectLst/>
                          <a:latin typeface="Arial"/>
                        </a:rPr>
                        <a:t>110</a:t>
                      </a:r>
                      <a:endParaRPr lang="ru-RU" sz="1600" dirty="0">
                        <a:effectLst/>
                        <a:latin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sz="1600">
                          <a:effectLst/>
                          <a:latin typeface="Arial"/>
                        </a:rPr>
                        <a:t>100</a:t>
                      </a:r>
                      <a:endParaRPr lang="ru-RU" sz="1600">
                        <a:effectLst/>
                        <a:latin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sz="1600">
                          <a:effectLst/>
                          <a:latin typeface="Arial"/>
                        </a:rPr>
                        <a:t>90</a:t>
                      </a:r>
                      <a:endParaRPr lang="ru-RU" sz="1600">
                        <a:effectLst/>
                        <a:latin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8351">
                <a:tc>
                  <a:txBody>
                    <a:bodyPr/>
                    <a:lstStyle/>
                    <a:p>
                      <a:pPr algn="l"/>
                      <a:r>
                        <a:rPr lang="uk-UA" sz="1600">
                          <a:effectLst/>
                          <a:latin typeface="Arial"/>
                        </a:rPr>
                        <a:t>Маса яєць в 52-тижн. віці, г.</a:t>
                      </a:r>
                      <a:endParaRPr lang="ru-RU" sz="1600">
                        <a:effectLst/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sz="1600">
                          <a:effectLst/>
                          <a:latin typeface="Arial"/>
                        </a:rPr>
                        <a:t>63</a:t>
                      </a:r>
                      <a:endParaRPr lang="ru-RU" sz="1600">
                        <a:effectLst/>
                        <a:latin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sz="1600">
                          <a:effectLst/>
                          <a:latin typeface="Arial"/>
                        </a:rPr>
                        <a:t>62</a:t>
                      </a:r>
                      <a:endParaRPr lang="ru-RU" sz="1600">
                        <a:effectLst/>
                        <a:latin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sz="1600">
                          <a:effectLst/>
                          <a:latin typeface="Arial"/>
                        </a:rPr>
                        <a:t>61</a:t>
                      </a:r>
                      <a:endParaRPr lang="ru-RU" sz="1600">
                        <a:effectLst/>
                        <a:latin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sz="1600">
                          <a:effectLst/>
                          <a:latin typeface="Arial"/>
                        </a:rPr>
                        <a:t>60</a:t>
                      </a:r>
                      <a:endParaRPr lang="ru-RU" sz="1600">
                        <a:effectLst/>
                        <a:latin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sz="1600">
                          <a:effectLst/>
                          <a:latin typeface="Arial"/>
                        </a:rPr>
                        <a:t>63</a:t>
                      </a:r>
                      <a:endParaRPr lang="ru-RU" sz="1600">
                        <a:effectLst/>
                        <a:latin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sz="1600">
                          <a:effectLst/>
                          <a:latin typeface="Arial"/>
                        </a:rPr>
                        <a:t>62</a:t>
                      </a:r>
                      <a:endParaRPr lang="ru-RU" sz="1600">
                        <a:effectLst/>
                        <a:latin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sz="1600" dirty="0">
                          <a:effectLst/>
                          <a:latin typeface="Arial"/>
                        </a:rPr>
                        <a:t>61</a:t>
                      </a:r>
                      <a:endParaRPr lang="ru-RU" sz="1600" dirty="0">
                        <a:effectLst/>
                        <a:latin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sz="1600">
                          <a:effectLst/>
                          <a:latin typeface="Arial"/>
                        </a:rPr>
                        <a:t>60</a:t>
                      </a:r>
                      <a:endParaRPr lang="ru-RU" sz="1600">
                        <a:effectLst/>
                        <a:latin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8636">
                <a:tc>
                  <a:txBody>
                    <a:bodyPr/>
                    <a:lstStyle/>
                    <a:p>
                      <a:pPr algn="l"/>
                      <a:r>
                        <a:rPr lang="uk-UA" sz="1600">
                          <a:effectLst/>
                          <a:latin typeface="Arial"/>
                        </a:rPr>
                        <a:t>Маса яєць в 30-тижневому віці, г.</a:t>
                      </a:r>
                      <a:endParaRPr lang="ru-RU" sz="1600">
                        <a:effectLst/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sz="1600">
                          <a:effectLst/>
                          <a:latin typeface="Arial"/>
                        </a:rPr>
                        <a:t>57</a:t>
                      </a:r>
                      <a:endParaRPr lang="ru-RU" sz="1600">
                        <a:effectLst/>
                        <a:latin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sz="1600">
                          <a:effectLst/>
                          <a:latin typeface="Arial"/>
                        </a:rPr>
                        <a:t>56</a:t>
                      </a:r>
                      <a:endParaRPr lang="ru-RU" sz="1600">
                        <a:effectLst/>
                        <a:latin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sz="1600">
                          <a:effectLst/>
                          <a:latin typeface="Arial"/>
                        </a:rPr>
                        <a:t>55</a:t>
                      </a:r>
                      <a:endParaRPr lang="ru-RU" sz="1600">
                        <a:effectLst/>
                        <a:latin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sz="1600">
                          <a:effectLst/>
                          <a:latin typeface="Arial"/>
                        </a:rPr>
                        <a:t>54</a:t>
                      </a:r>
                      <a:endParaRPr lang="ru-RU" sz="1600">
                        <a:effectLst/>
                        <a:latin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sz="1600">
                          <a:effectLst/>
                          <a:latin typeface="Arial"/>
                        </a:rPr>
                        <a:t>56</a:t>
                      </a:r>
                      <a:endParaRPr lang="ru-RU" sz="1600">
                        <a:effectLst/>
                        <a:latin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sz="1600">
                          <a:effectLst/>
                          <a:latin typeface="Arial"/>
                        </a:rPr>
                        <a:t>55</a:t>
                      </a:r>
                      <a:endParaRPr lang="ru-RU" sz="1600">
                        <a:effectLst/>
                        <a:latin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sz="1600" dirty="0">
                          <a:effectLst/>
                          <a:latin typeface="Arial"/>
                        </a:rPr>
                        <a:t>54</a:t>
                      </a:r>
                      <a:endParaRPr lang="ru-RU" sz="1600" dirty="0">
                        <a:effectLst/>
                        <a:latin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sz="1600">
                          <a:effectLst/>
                          <a:latin typeface="Arial"/>
                        </a:rPr>
                        <a:t>53</a:t>
                      </a:r>
                      <a:endParaRPr lang="ru-RU" sz="1600">
                        <a:effectLst/>
                        <a:latin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4318">
                <a:tc>
                  <a:txBody>
                    <a:bodyPr/>
                    <a:lstStyle/>
                    <a:p>
                      <a:pPr algn="l"/>
                      <a:r>
                        <a:rPr lang="uk-UA" sz="1600">
                          <a:effectLst/>
                          <a:latin typeface="Arial"/>
                        </a:rPr>
                        <a:t>Вивід курчат, %</a:t>
                      </a:r>
                      <a:endParaRPr lang="ru-RU" sz="1600">
                        <a:effectLst/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sz="1600">
                          <a:effectLst/>
                          <a:latin typeface="Arial"/>
                        </a:rPr>
                        <a:t>85</a:t>
                      </a:r>
                      <a:endParaRPr lang="ru-RU" sz="1600">
                        <a:effectLst/>
                        <a:latin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sz="1600">
                          <a:effectLst/>
                          <a:latin typeface="Arial"/>
                        </a:rPr>
                        <a:t>85</a:t>
                      </a:r>
                      <a:endParaRPr lang="ru-RU" sz="1600">
                        <a:effectLst/>
                        <a:latin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sz="1600">
                          <a:effectLst/>
                          <a:latin typeface="Arial"/>
                        </a:rPr>
                        <a:t>83</a:t>
                      </a:r>
                      <a:endParaRPr lang="ru-RU" sz="1600">
                        <a:effectLst/>
                        <a:latin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sz="1600">
                          <a:effectLst/>
                          <a:latin typeface="Arial"/>
                        </a:rPr>
                        <a:t>80</a:t>
                      </a:r>
                      <a:endParaRPr lang="ru-RU" sz="1600">
                        <a:effectLst/>
                        <a:latin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sz="1600">
                          <a:effectLst/>
                          <a:latin typeface="Arial"/>
                        </a:rPr>
                        <a:t>82</a:t>
                      </a:r>
                      <a:endParaRPr lang="ru-RU" sz="1600">
                        <a:effectLst/>
                        <a:latin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sz="1600">
                          <a:effectLst/>
                          <a:latin typeface="Arial"/>
                        </a:rPr>
                        <a:t>80</a:t>
                      </a:r>
                      <a:endParaRPr lang="ru-RU" sz="1600">
                        <a:effectLst/>
                        <a:latin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sz="1600">
                          <a:effectLst/>
                          <a:latin typeface="Arial"/>
                        </a:rPr>
                        <a:t>78</a:t>
                      </a:r>
                      <a:endParaRPr lang="ru-RU" sz="1600">
                        <a:effectLst/>
                        <a:latin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sz="1600" dirty="0">
                          <a:effectLst/>
                          <a:latin typeface="Arial"/>
                        </a:rPr>
                        <a:t>76</a:t>
                      </a:r>
                      <a:endParaRPr lang="ru-RU" sz="1600" dirty="0">
                        <a:effectLst/>
                        <a:latin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8636">
                <a:tc>
                  <a:txBody>
                    <a:bodyPr/>
                    <a:lstStyle/>
                    <a:p>
                      <a:pPr algn="l"/>
                      <a:r>
                        <a:rPr lang="uk-UA" sz="1600">
                          <a:effectLst/>
                          <a:latin typeface="Arial"/>
                        </a:rPr>
                        <a:t>Збереженість молодняку до 17 тижнів, %</a:t>
                      </a:r>
                      <a:endParaRPr lang="ru-RU" sz="1600">
                        <a:effectLst/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sz="1600">
                          <a:effectLst/>
                          <a:latin typeface="Arial"/>
                        </a:rPr>
                        <a:t>95</a:t>
                      </a:r>
                      <a:endParaRPr lang="ru-RU" sz="1600">
                        <a:effectLst/>
                        <a:latin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sz="1600">
                          <a:effectLst/>
                          <a:latin typeface="Arial"/>
                        </a:rPr>
                        <a:t>95</a:t>
                      </a:r>
                      <a:endParaRPr lang="ru-RU" sz="1600">
                        <a:effectLst/>
                        <a:latin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sz="1600">
                          <a:effectLst/>
                          <a:latin typeface="Arial"/>
                        </a:rPr>
                        <a:t>95</a:t>
                      </a:r>
                      <a:endParaRPr lang="ru-RU" sz="1600">
                        <a:effectLst/>
                        <a:latin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sz="1600">
                          <a:effectLst/>
                          <a:latin typeface="Arial"/>
                        </a:rPr>
                        <a:t>94</a:t>
                      </a:r>
                      <a:endParaRPr lang="ru-RU" sz="1600">
                        <a:effectLst/>
                        <a:latin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sz="1600">
                          <a:effectLst/>
                          <a:latin typeface="Arial"/>
                        </a:rPr>
                        <a:t>95</a:t>
                      </a:r>
                      <a:endParaRPr lang="ru-RU" sz="1600">
                        <a:effectLst/>
                        <a:latin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sz="1600">
                          <a:effectLst/>
                          <a:latin typeface="Arial"/>
                        </a:rPr>
                        <a:t>95</a:t>
                      </a:r>
                      <a:endParaRPr lang="ru-RU" sz="1600">
                        <a:effectLst/>
                        <a:latin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sz="1600">
                          <a:effectLst/>
                          <a:latin typeface="Arial"/>
                        </a:rPr>
                        <a:t>95</a:t>
                      </a:r>
                      <a:endParaRPr lang="ru-RU" sz="1600">
                        <a:effectLst/>
                        <a:latin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sz="1600" dirty="0">
                          <a:effectLst/>
                          <a:latin typeface="Arial"/>
                        </a:rPr>
                        <a:t>94</a:t>
                      </a:r>
                      <a:endParaRPr lang="ru-RU" sz="1600" dirty="0">
                        <a:effectLst/>
                        <a:latin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4318">
                <a:tc>
                  <a:txBody>
                    <a:bodyPr/>
                    <a:lstStyle/>
                    <a:p>
                      <a:pPr algn="l"/>
                      <a:r>
                        <a:rPr lang="uk-UA" sz="1600">
                          <a:effectLst/>
                          <a:latin typeface="Arial"/>
                        </a:rPr>
                        <a:t>Жива маса в 17 тижнів, кг.</a:t>
                      </a:r>
                      <a:endParaRPr lang="ru-RU" sz="1600">
                        <a:effectLst/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sz="1600">
                          <a:effectLst/>
                          <a:latin typeface="Arial"/>
                        </a:rPr>
                        <a:t>1,2</a:t>
                      </a:r>
                      <a:endParaRPr lang="ru-RU" sz="1600">
                        <a:effectLst/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sz="1600">
                          <a:effectLst/>
                          <a:latin typeface="Arial"/>
                        </a:rPr>
                        <a:t>1,2</a:t>
                      </a:r>
                      <a:endParaRPr lang="ru-RU" sz="1600">
                        <a:effectLst/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sz="1600">
                          <a:effectLst/>
                          <a:latin typeface="Arial"/>
                        </a:rPr>
                        <a:t>1,2</a:t>
                      </a:r>
                      <a:endParaRPr lang="ru-RU" sz="1600">
                        <a:effectLst/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sz="1600">
                          <a:effectLst/>
                          <a:latin typeface="Arial"/>
                        </a:rPr>
                        <a:t>1,1</a:t>
                      </a:r>
                      <a:endParaRPr lang="ru-RU" sz="1600">
                        <a:effectLst/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sz="1600">
                          <a:effectLst/>
                          <a:latin typeface="Arial"/>
                        </a:rPr>
                        <a:t>1,4</a:t>
                      </a:r>
                      <a:endParaRPr lang="ru-RU" sz="1600">
                        <a:effectLst/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sz="1600">
                          <a:effectLst/>
                          <a:latin typeface="Arial"/>
                        </a:rPr>
                        <a:t>1,4</a:t>
                      </a:r>
                      <a:endParaRPr lang="ru-RU" sz="1600">
                        <a:effectLst/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sz="1600">
                          <a:effectLst/>
                          <a:latin typeface="Arial"/>
                        </a:rPr>
                        <a:t>1,4</a:t>
                      </a:r>
                      <a:endParaRPr lang="ru-RU" sz="1600">
                        <a:effectLst/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sz="1600" dirty="0">
                          <a:effectLst/>
                          <a:latin typeface="Arial"/>
                        </a:rPr>
                        <a:t>1,3</a:t>
                      </a:r>
                      <a:endParaRPr lang="ru-RU" sz="1600" dirty="0">
                        <a:effectLst/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51520" y="115562"/>
            <a:ext cx="8050766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Таблиця 1</a:t>
            </a:r>
          </a:p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Мінімальні вимоги щодо продуктивності курей для визначення класу </a:t>
            </a:r>
          </a:p>
          <a:p>
            <a:pPr marL="0" marR="0" lvl="0" indent="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вихідних ліній яєчного та м’ясо-яєчного напрямку</a:t>
            </a: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612194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7555" y="527802"/>
            <a:ext cx="8229600" cy="4525963"/>
          </a:xfrm>
        </p:spPr>
        <p:txBody>
          <a:bodyPr>
            <a:normAutofit fontScale="70000" lnSpcReduction="20000"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uk-UA" b="1" dirty="0">
                <a:latin typeface="Times New Roman"/>
                <a:ea typeface="Times New Roman"/>
              </a:rPr>
              <a:t>Завдання 1. </a:t>
            </a:r>
            <a:r>
              <a:rPr lang="uk-UA" dirty="0">
                <a:latin typeface="Times New Roman"/>
                <a:ea typeface="Times New Roman"/>
              </a:rPr>
              <a:t>Вивчити порядок бонітування сільськогосподарської птиці, мінімальні вимоги до продуктивності птиці різних видів і методику класної її оцінки за комплексом основних і додаткових ознак (табл. 1-4).</a:t>
            </a:r>
            <a:endParaRPr lang="ru-RU" sz="2400" dirty="0">
              <a:latin typeface="Times New Roman"/>
              <a:ea typeface="Times New Roman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uk-UA" b="1" dirty="0">
                <a:latin typeface="Times New Roman"/>
                <a:ea typeface="Times New Roman"/>
              </a:rPr>
              <a:t>Завдання 2.</a:t>
            </a:r>
            <a:r>
              <a:rPr lang="uk-UA" dirty="0">
                <a:latin typeface="Times New Roman"/>
                <a:ea typeface="Times New Roman"/>
              </a:rPr>
              <a:t> За даними, наведеними у таблицях 5-8, </a:t>
            </a:r>
            <a:r>
              <a:rPr lang="uk-UA" dirty="0" err="1">
                <a:latin typeface="Times New Roman"/>
                <a:ea typeface="Times New Roman"/>
              </a:rPr>
              <a:t>пробонітувати</a:t>
            </a:r>
            <a:r>
              <a:rPr lang="uk-UA" dirty="0">
                <a:latin typeface="Times New Roman"/>
                <a:ea typeface="Times New Roman"/>
              </a:rPr>
              <a:t> птицю вихідних ліній промислових кросів і окремих порід різних видів і записати за формою табл. 9. </a:t>
            </a:r>
            <a:endParaRPr lang="ru-RU" sz="2400" dirty="0">
              <a:latin typeface="Times New Roman"/>
              <a:ea typeface="Times New Roman"/>
            </a:endParaRPr>
          </a:p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437112"/>
            <a:ext cx="2686050" cy="170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260899"/>
            <a:ext cx="2219325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347292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973838581"/>
              </p:ext>
            </p:extLst>
          </p:nvPr>
        </p:nvGraphicFramePr>
        <p:xfrm>
          <a:off x="179512" y="1196752"/>
          <a:ext cx="8784974" cy="5017744"/>
        </p:xfrm>
        <a:graphic>
          <a:graphicData uri="http://schemas.openxmlformats.org/drawingml/2006/table">
            <a:tbl>
              <a:tblPr/>
              <a:tblGrid>
                <a:gridCol w="1060256"/>
                <a:gridCol w="1280733"/>
                <a:gridCol w="534708"/>
                <a:gridCol w="759466"/>
                <a:gridCol w="407239"/>
                <a:gridCol w="631997"/>
                <a:gridCol w="631997"/>
                <a:gridCol w="631254"/>
                <a:gridCol w="499619"/>
                <a:gridCol w="547507"/>
                <a:gridCol w="654288"/>
                <a:gridCol w="534708"/>
                <a:gridCol w="611202"/>
              </a:tblGrid>
              <a:tr h="278378">
                <a:tc rowSpan="3">
                  <a:txBody>
                    <a:bodyPr/>
                    <a:lstStyle/>
                    <a:p>
                      <a:pPr algn="ctr"/>
                      <a:r>
                        <a:rPr lang="uk-UA" sz="1800" dirty="0">
                          <a:effectLst/>
                          <a:latin typeface="Arial"/>
                        </a:rPr>
                        <a:t>Вид птиці</a:t>
                      </a:r>
                      <a:endParaRPr lang="ru-RU" sz="1800" dirty="0">
                        <a:effectLst/>
                        <a:latin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uk-UA" sz="1800" dirty="0">
                          <a:effectLst/>
                          <a:latin typeface="Arial"/>
                        </a:rPr>
                        <a:t>Порода, лінія</a:t>
                      </a:r>
                      <a:endParaRPr lang="ru-RU" sz="1800" dirty="0">
                        <a:effectLst/>
                        <a:latin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l"/>
                      <a:r>
                        <a:rPr lang="uk-UA" sz="1800" dirty="0">
                          <a:effectLst/>
                          <a:latin typeface="Arial"/>
                        </a:rPr>
                        <a:t>Основні ознаки</a:t>
                      </a:r>
                      <a:endParaRPr lang="ru-RU" sz="1800" dirty="0">
                        <a:effectLst/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/>
                      <a:r>
                        <a:rPr lang="uk-UA" sz="1800" dirty="0">
                          <a:effectLst/>
                          <a:latin typeface="Arial"/>
                        </a:rPr>
                        <a:t>Додаткові ознаки</a:t>
                      </a:r>
                      <a:endParaRPr lang="ru-RU" sz="1800" dirty="0">
                        <a:effectLst/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l"/>
                      <a:r>
                        <a:rPr lang="uk-UA" sz="1600" dirty="0" smtClean="0">
                          <a:effectLst/>
                          <a:latin typeface="Arial"/>
                        </a:rPr>
                        <a:t>Клас  </a:t>
                      </a:r>
                      <a:r>
                        <a:rPr lang="uk-UA" sz="1600" dirty="0">
                          <a:effectLst/>
                          <a:latin typeface="Arial"/>
                        </a:rPr>
                        <a:t>за  комплексом ознак</a:t>
                      </a:r>
                      <a:endParaRPr lang="ru-RU" sz="1600" dirty="0">
                        <a:effectLst/>
                        <a:latin typeface="Times New Roman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675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uk-UA" sz="1800" dirty="0" smtClean="0">
                          <a:effectLst/>
                          <a:latin typeface="Arial"/>
                        </a:rPr>
                        <a:t>Несучість</a:t>
                      </a:r>
                      <a:endParaRPr lang="ru-RU" sz="1800" dirty="0">
                        <a:effectLst/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uk-UA" sz="1800" dirty="0">
                          <a:effectLst/>
                          <a:latin typeface="Arial"/>
                        </a:rPr>
                        <a:t>маса яєць</a:t>
                      </a:r>
                      <a:endParaRPr lang="ru-RU" sz="1800" dirty="0">
                        <a:effectLst/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uk-UA" sz="1800">
                          <a:effectLst/>
                          <a:latin typeface="Arial"/>
                        </a:rPr>
                        <a:t>жива маса</a:t>
                      </a:r>
                      <a:endParaRPr lang="ru-RU" sz="1800">
                        <a:effectLst/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uk-UA" sz="1600" dirty="0">
                          <a:effectLst/>
                          <a:latin typeface="Arial"/>
                        </a:rPr>
                        <a:t>Виведення, %</a:t>
                      </a:r>
                      <a:endParaRPr lang="ru-RU" sz="1600" dirty="0">
                        <a:effectLst/>
                        <a:latin typeface="Times New Roman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uk-UA" sz="1600" dirty="0">
                          <a:effectLst/>
                          <a:latin typeface="Arial"/>
                        </a:rPr>
                        <a:t>Збереженість за </a:t>
                      </a:r>
                      <a:endParaRPr lang="ru-RU" sz="1600" dirty="0">
                        <a:effectLst/>
                        <a:latin typeface="Times New Roman"/>
                      </a:endParaRPr>
                    </a:p>
                    <a:p>
                      <a:pPr algn="l"/>
                      <a:r>
                        <a:rPr lang="uk-UA" sz="1600" dirty="0">
                          <a:effectLst/>
                          <a:latin typeface="Arial"/>
                        </a:rPr>
                        <a:t>1період,  %,</a:t>
                      </a:r>
                      <a:endParaRPr lang="ru-RU" sz="1600" dirty="0">
                        <a:effectLst/>
                        <a:latin typeface="Times New Roman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uk-UA" sz="1600" dirty="0">
                          <a:effectLst/>
                          <a:latin typeface="Arial"/>
                        </a:rPr>
                        <a:t>збереженість за</a:t>
                      </a:r>
                      <a:endParaRPr lang="ru-RU" sz="1600" dirty="0">
                        <a:effectLst/>
                        <a:latin typeface="Times New Roman"/>
                      </a:endParaRPr>
                    </a:p>
                    <a:p>
                      <a:pPr algn="l"/>
                      <a:r>
                        <a:rPr lang="uk-UA" sz="1600" dirty="0">
                          <a:effectLst/>
                          <a:latin typeface="Arial"/>
                        </a:rPr>
                        <a:t> 2період,, %</a:t>
                      </a:r>
                      <a:endParaRPr lang="ru-RU" sz="1600" dirty="0">
                        <a:effectLst/>
                        <a:latin typeface="Times New Roman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uk-UA" sz="1600" dirty="0">
                          <a:effectLst/>
                          <a:latin typeface="Arial"/>
                        </a:rPr>
                        <a:t>жива маса</a:t>
                      </a:r>
                      <a:endParaRPr lang="ru-RU" sz="1600" dirty="0">
                        <a:effectLst/>
                        <a:latin typeface="Times New Roman"/>
                      </a:endParaRPr>
                    </a:p>
                    <a:p>
                      <a:pPr algn="l"/>
                      <a:r>
                        <a:rPr lang="uk-UA" sz="1600" dirty="0">
                          <a:effectLst/>
                          <a:latin typeface="Arial"/>
                        </a:rPr>
                        <a:t>(яєчні кури), кг</a:t>
                      </a:r>
                      <a:endParaRPr lang="ru-RU" sz="1600" dirty="0">
                        <a:effectLst/>
                        <a:latin typeface="Times New Roman"/>
                      </a:endParaRPr>
                    </a:p>
                    <a:p>
                      <a:pPr algn="l"/>
                      <a:r>
                        <a:rPr lang="uk-UA" sz="1600" dirty="0">
                          <a:effectLst/>
                          <a:latin typeface="Arial"/>
                        </a:rPr>
                        <a:t> кг</a:t>
                      </a:r>
                      <a:endParaRPr lang="ru-RU" sz="1600" dirty="0">
                        <a:effectLst/>
                        <a:latin typeface="Times New Roman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8514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dirty="0" smtClean="0">
                          <a:effectLst/>
                          <a:latin typeface="Arial"/>
                        </a:rPr>
                        <a:t> </a:t>
                      </a:r>
                      <a:endParaRPr lang="ru-RU" sz="1800" dirty="0" smtClean="0">
                        <a:effectLst/>
                        <a:latin typeface="Times New Roman"/>
                      </a:endParaRPr>
                    </a:p>
                    <a:p>
                      <a:pPr algn="ctr"/>
                      <a:r>
                        <a:rPr lang="uk-UA" sz="1800" dirty="0" err="1" smtClean="0">
                          <a:effectLst/>
                          <a:latin typeface="Arial"/>
                        </a:rPr>
                        <a:t>шт</a:t>
                      </a:r>
                      <a:endParaRPr lang="ru-RU" sz="1800" dirty="0">
                        <a:effectLst/>
                        <a:latin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dirty="0">
                          <a:effectLst/>
                          <a:latin typeface="Arial"/>
                        </a:rPr>
                        <a:t> </a:t>
                      </a:r>
                      <a:endParaRPr lang="ru-RU" sz="1800" dirty="0">
                        <a:effectLst/>
                        <a:latin typeface="Times New Roman"/>
                      </a:endParaRPr>
                    </a:p>
                    <a:p>
                      <a:pPr algn="ctr"/>
                      <a:r>
                        <a:rPr lang="uk-UA" sz="1800" dirty="0">
                          <a:effectLst/>
                          <a:latin typeface="Arial"/>
                        </a:rPr>
                        <a:t>клас</a:t>
                      </a:r>
                      <a:endParaRPr lang="ru-RU" sz="1800" dirty="0">
                        <a:effectLst/>
                        <a:latin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>
                          <a:effectLst/>
                          <a:latin typeface="Arial"/>
                        </a:rPr>
                        <a:t> </a:t>
                      </a:r>
                      <a:endParaRPr lang="ru-RU" sz="1800">
                        <a:effectLst/>
                        <a:latin typeface="Times New Roman"/>
                      </a:endParaRPr>
                    </a:p>
                    <a:p>
                      <a:pPr algn="ctr"/>
                      <a:r>
                        <a:rPr lang="uk-UA" sz="1800">
                          <a:effectLst/>
                          <a:latin typeface="Arial"/>
                        </a:rPr>
                        <a:t>г</a:t>
                      </a:r>
                      <a:endParaRPr lang="ru-RU" sz="1800">
                        <a:effectLst/>
                        <a:latin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dirty="0">
                          <a:effectLst/>
                          <a:latin typeface="Arial"/>
                        </a:rPr>
                        <a:t> </a:t>
                      </a:r>
                      <a:endParaRPr lang="ru-RU" sz="1800" dirty="0">
                        <a:effectLst/>
                        <a:latin typeface="Times New Roman"/>
                      </a:endParaRPr>
                    </a:p>
                    <a:p>
                      <a:pPr algn="ctr"/>
                      <a:r>
                        <a:rPr lang="uk-UA" sz="1800" dirty="0" smtClean="0">
                          <a:effectLst/>
                          <a:latin typeface="Arial"/>
                        </a:rPr>
                        <a:t>клас</a:t>
                      </a:r>
                      <a:endParaRPr lang="ru-RU" sz="1800" dirty="0">
                        <a:effectLst/>
                        <a:latin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dirty="0">
                          <a:effectLst/>
                          <a:latin typeface="Arial"/>
                        </a:rPr>
                        <a:t> </a:t>
                      </a:r>
                      <a:endParaRPr lang="ru-RU" sz="1800" dirty="0">
                        <a:effectLst/>
                        <a:latin typeface="Times New Roman"/>
                      </a:endParaRPr>
                    </a:p>
                    <a:p>
                      <a:pPr algn="ctr"/>
                      <a:r>
                        <a:rPr lang="uk-UA" sz="1800" dirty="0">
                          <a:effectLst/>
                          <a:latin typeface="Arial"/>
                        </a:rPr>
                        <a:t>кг</a:t>
                      </a:r>
                      <a:endParaRPr lang="ru-RU" sz="1800" dirty="0">
                        <a:effectLst/>
                        <a:latin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dirty="0">
                          <a:effectLst/>
                          <a:latin typeface="Arial"/>
                        </a:rPr>
                        <a:t> </a:t>
                      </a:r>
                      <a:endParaRPr lang="ru-RU" sz="1800" dirty="0">
                        <a:effectLst/>
                        <a:latin typeface="Times New Roman"/>
                      </a:endParaRPr>
                    </a:p>
                    <a:p>
                      <a:r>
                        <a:rPr lang="uk-UA" sz="1800" dirty="0">
                          <a:effectLst/>
                          <a:latin typeface="Arial"/>
                        </a:rPr>
                        <a:t> </a:t>
                      </a:r>
                      <a:endParaRPr lang="ru-RU" sz="1800" dirty="0">
                        <a:effectLst/>
                        <a:latin typeface="Times New Roman"/>
                      </a:endParaRPr>
                    </a:p>
                    <a:p>
                      <a:pPr algn="ctr"/>
                      <a:r>
                        <a:rPr lang="uk-UA" sz="1800" dirty="0">
                          <a:effectLst/>
                          <a:latin typeface="Arial"/>
                        </a:rPr>
                        <a:t>клас</a:t>
                      </a:r>
                      <a:endParaRPr lang="ru-RU" sz="1800" dirty="0">
                        <a:effectLst/>
                        <a:latin typeface="Times New Roman"/>
                      </a:endParaRPr>
                    </a:p>
                    <a:p>
                      <a:pPr algn="ctr"/>
                      <a:r>
                        <a:rPr lang="uk-UA" sz="1800" dirty="0">
                          <a:effectLst/>
                          <a:latin typeface="Arial"/>
                        </a:rPr>
                        <a:t> </a:t>
                      </a:r>
                      <a:endParaRPr lang="ru-RU" sz="1800" dirty="0">
                        <a:effectLst/>
                        <a:latin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35134">
                <a:tc>
                  <a:txBody>
                    <a:bodyPr/>
                    <a:lstStyle/>
                    <a:p>
                      <a:pPr algn="l"/>
                      <a:r>
                        <a:rPr lang="uk-UA" sz="1600" b="1" dirty="0">
                          <a:effectLst/>
                          <a:latin typeface="Arial"/>
                        </a:rPr>
                        <a:t> </a:t>
                      </a:r>
                      <a:r>
                        <a:rPr lang="uk-UA" sz="1600" b="1" dirty="0" smtClean="0">
                          <a:effectLst/>
                          <a:latin typeface="Arial"/>
                        </a:rPr>
                        <a:t>Курка</a:t>
                      </a:r>
                      <a:endParaRPr lang="ru-RU" sz="1600" dirty="0">
                        <a:effectLst/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sz="1600" dirty="0" smtClean="0">
                          <a:effectLst/>
                          <a:latin typeface="Arial"/>
                        </a:rPr>
                        <a:t>Російська біла</a:t>
                      </a:r>
                      <a:endParaRPr lang="ru-RU" sz="1600" dirty="0">
                        <a:effectLst/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sz="1400" dirty="0">
                          <a:effectLst/>
                          <a:latin typeface="Arial"/>
                        </a:rPr>
                        <a:t> </a:t>
                      </a:r>
                      <a:r>
                        <a:rPr lang="uk-UA" sz="1400" dirty="0" smtClean="0">
                          <a:effectLst/>
                          <a:latin typeface="Arial"/>
                        </a:rPr>
                        <a:t>232</a:t>
                      </a:r>
                      <a:endParaRPr lang="ru-RU" sz="1400" dirty="0">
                        <a:effectLst/>
                        <a:latin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effectLst/>
                          <a:latin typeface="Arial"/>
                        </a:rPr>
                        <a:t> </a:t>
                      </a:r>
                      <a:r>
                        <a:rPr lang="uk-UA" sz="1400" dirty="0" smtClean="0">
                          <a:effectLst/>
                          <a:latin typeface="Arial"/>
                        </a:rPr>
                        <a:t>1</a:t>
                      </a:r>
                      <a:endParaRPr lang="ru-RU" sz="1400" dirty="0">
                        <a:effectLst/>
                        <a:latin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sz="1400" dirty="0">
                          <a:effectLst/>
                          <a:latin typeface="Arial"/>
                        </a:rPr>
                        <a:t> </a:t>
                      </a:r>
                      <a:r>
                        <a:rPr lang="uk-UA" sz="1400" dirty="0" smtClean="0">
                          <a:effectLst/>
                          <a:latin typeface="Arial"/>
                        </a:rPr>
                        <a:t>62</a:t>
                      </a:r>
                      <a:endParaRPr lang="ru-RU" sz="1400" dirty="0">
                        <a:effectLst/>
                        <a:latin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sz="1600" dirty="0" smtClean="0">
                          <a:effectLst/>
                          <a:latin typeface="Arial"/>
                        </a:rPr>
                        <a:t>еліта</a:t>
                      </a:r>
                      <a:endParaRPr lang="ru-RU" sz="1600" dirty="0">
                        <a:effectLst/>
                        <a:latin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sz="1800" dirty="0">
                          <a:effectLst/>
                          <a:latin typeface="Arial"/>
                        </a:rPr>
                        <a:t> </a:t>
                      </a:r>
                      <a:r>
                        <a:rPr lang="uk-UA" sz="1800" dirty="0" smtClean="0">
                          <a:effectLst/>
                          <a:latin typeface="Arial"/>
                        </a:rPr>
                        <a:t>-</a:t>
                      </a:r>
                      <a:endParaRPr lang="ru-RU" sz="1800" dirty="0">
                        <a:effectLst/>
                        <a:latin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sz="1800" dirty="0">
                          <a:effectLst/>
                          <a:latin typeface="Arial"/>
                        </a:rPr>
                        <a:t> </a:t>
                      </a:r>
                      <a:r>
                        <a:rPr lang="uk-UA" sz="1800" dirty="0" smtClean="0">
                          <a:effectLst/>
                          <a:latin typeface="Arial"/>
                        </a:rPr>
                        <a:t>-</a:t>
                      </a:r>
                      <a:endParaRPr lang="ru-RU" sz="1800" dirty="0">
                        <a:effectLst/>
                        <a:latin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sz="1800" dirty="0">
                          <a:effectLst/>
                          <a:latin typeface="Arial"/>
                        </a:rPr>
                        <a:t> </a:t>
                      </a:r>
                      <a:r>
                        <a:rPr lang="uk-UA" sz="1800" dirty="0" smtClean="0">
                          <a:effectLst/>
                          <a:latin typeface="Arial"/>
                        </a:rPr>
                        <a:t>83/ +</a:t>
                      </a:r>
                      <a:endParaRPr lang="ru-RU" sz="1800" dirty="0">
                        <a:effectLst/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sz="1800" dirty="0">
                          <a:effectLst/>
                          <a:latin typeface="Arial"/>
                        </a:rPr>
                        <a:t> </a:t>
                      </a:r>
                      <a:endParaRPr lang="ru-RU" sz="1800" dirty="0">
                        <a:effectLst/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sz="1800" dirty="0">
                          <a:effectLst/>
                          <a:latin typeface="Arial"/>
                        </a:rPr>
                        <a:t> </a:t>
                      </a:r>
                      <a:r>
                        <a:rPr lang="uk-UA" sz="1800" dirty="0" smtClean="0">
                          <a:effectLst/>
                          <a:latin typeface="Arial"/>
                        </a:rPr>
                        <a:t>95/</a:t>
                      </a:r>
                    </a:p>
                    <a:p>
                      <a:pPr algn="l"/>
                      <a:r>
                        <a:rPr lang="uk-UA" sz="1800" dirty="0" smtClean="0">
                          <a:effectLst/>
                          <a:latin typeface="Arial"/>
                        </a:rPr>
                        <a:t>+</a:t>
                      </a:r>
                      <a:endParaRPr lang="ru-RU" sz="1800" dirty="0">
                        <a:effectLst/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sz="1800" dirty="0">
                          <a:effectLst/>
                          <a:latin typeface="Arial"/>
                        </a:rPr>
                        <a:t> </a:t>
                      </a:r>
                      <a:r>
                        <a:rPr lang="uk-UA" sz="1800" dirty="0" smtClean="0">
                          <a:effectLst/>
                          <a:latin typeface="Arial"/>
                        </a:rPr>
                        <a:t>1,2/+</a:t>
                      </a:r>
                      <a:endParaRPr lang="ru-RU" sz="1800" dirty="0">
                        <a:effectLst/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sz="1800" dirty="0">
                          <a:effectLst/>
                          <a:latin typeface="Arial"/>
                        </a:rPr>
                        <a:t> </a:t>
                      </a:r>
                      <a:endParaRPr lang="ru-RU" sz="1800" dirty="0">
                        <a:effectLst/>
                        <a:latin typeface="Times New Roman"/>
                      </a:endParaRPr>
                    </a:p>
                    <a:p>
                      <a:pPr algn="l"/>
                      <a:r>
                        <a:rPr lang="uk-UA" sz="1800" dirty="0">
                          <a:effectLst/>
                          <a:latin typeface="Arial"/>
                        </a:rPr>
                        <a:t> </a:t>
                      </a:r>
                      <a:r>
                        <a:rPr lang="uk-UA" sz="1800" dirty="0" smtClean="0">
                          <a:effectLst/>
                          <a:latin typeface="Arial"/>
                        </a:rPr>
                        <a:t>1</a:t>
                      </a:r>
                      <a:endParaRPr lang="ru-RU" sz="1800" dirty="0">
                        <a:effectLst/>
                        <a:latin typeface="Times New Roman"/>
                      </a:endParaRPr>
                    </a:p>
                    <a:p>
                      <a:pPr algn="l"/>
                      <a:r>
                        <a:rPr lang="uk-UA" sz="1800" dirty="0">
                          <a:effectLst/>
                          <a:latin typeface="Arial"/>
                        </a:rPr>
                        <a:t> </a:t>
                      </a:r>
                      <a:endParaRPr lang="ru-RU" sz="1800" dirty="0">
                        <a:effectLst/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4110">
                <a:tc>
                  <a:txBody>
                    <a:bodyPr/>
                    <a:lstStyle/>
                    <a:p>
                      <a:pPr algn="l"/>
                      <a:r>
                        <a:rPr lang="uk-UA" sz="1800" b="1" dirty="0">
                          <a:effectLst/>
                          <a:latin typeface="Arial"/>
                        </a:rPr>
                        <a:t> </a:t>
                      </a:r>
                      <a:r>
                        <a:rPr lang="uk-UA" sz="1800" b="1" dirty="0" smtClean="0">
                          <a:effectLst/>
                          <a:latin typeface="Arial"/>
                        </a:rPr>
                        <a:t>Качка</a:t>
                      </a:r>
                      <a:endParaRPr lang="ru-RU" sz="1800" dirty="0">
                        <a:effectLst/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sz="1000" dirty="0">
                          <a:effectLst/>
                          <a:latin typeface="Arial"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sz="1000">
                          <a:effectLst/>
                          <a:latin typeface="Arial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sz="1000">
                          <a:effectLst/>
                          <a:latin typeface="Arial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sz="1000">
                          <a:effectLst/>
                          <a:latin typeface="Arial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sz="1000" dirty="0">
                          <a:effectLst/>
                          <a:latin typeface="Arial"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sz="1000">
                          <a:effectLst/>
                          <a:latin typeface="Arial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sz="1000">
                          <a:effectLst/>
                          <a:latin typeface="Arial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sz="1000">
                          <a:effectLst/>
                          <a:latin typeface="Arial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sz="1000">
                          <a:effectLst/>
                          <a:latin typeface="Arial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sz="1000">
                          <a:effectLst/>
                          <a:latin typeface="Arial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sz="1000">
                          <a:effectLst/>
                          <a:latin typeface="Arial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sz="1000">
                          <a:effectLst/>
                          <a:latin typeface="Arial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</a:endParaRPr>
                    </a:p>
                    <a:p>
                      <a:pPr algn="l"/>
                      <a:r>
                        <a:rPr lang="uk-UA" sz="1000">
                          <a:effectLst/>
                          <a:latin typeface="Arial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4110">
                <a:tc>
                  <a:txBody>
                    <a:bodyPr/>
                    <a:lstStyle/>
                    <a:p>
                      <a:pPr algn="l"/>
                      <a:r>
                        <a:rPr lang="uk-UA" sz="1000" b="1">
                          <a:effectLst/>
                          <a:latin typeface="Arial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sz="1000">
                          <a:effectLst/>
                          <a:latin typeface="Arial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sz="1000">
                          <a:effectLst/>
                          <a:latin typeface="Arial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sz="1000">
                          <a:effectLst/>
                          <a:latin typeface="Arial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sz="1000">
                          <a:effectLst/>
                          <a:latin typeface="Arial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sz="1000" dirty="0">
                          <a:effectLst/>
                          <a:latin typeface="Arial"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sz="1000">
                          <a:effectLst/>
                          <a:latin typeface="Arial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sz="1000">
                          <a:effectLst/>
                          <a:latin typeface="Arial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sz="1000">
                          <a:effectLst/>
                          <a:latin typeface="Arial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sz="1000">
                          <a:effectLst/>
                          <a:latin typeface="Arial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sz="1000">
                          <a:effectLst/>
                          <a:latin typeface="Arial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sz="1000">
                          <a:effectLst/>
                          <a:latin typeface="Arial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sz="1000">
                          <a:effectLst/>
                          <a:latin typeface="Arial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</a:endParaRPr>
                    </a:p>
                    <a:p>
                      <a:pPr algn="l"/>
                      <a:r>
                        <a:rPr lang="uk-UA" sz="1000">
                          <a:effectLst/>
                          <a:latin typeface="Arial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4110">
                <a:tc>
                  <a:txBody>
                    <a:bodyPr/>
                    <a:lstStyle/>
                    <a:p>
                      <a:pPr algn="l"/>
                      <a:r>
                        <a:rPr lang="uk-UA" sz="1000" b="1">
                          <a:effectLst/>
                          <a:latin typeface="Arial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sz="1000">
                          <a:effectLst/>
                          <a:latin typeface="Arial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sz="1000">
                          <a:effectLst/>
                          <a:latin typeface="Arial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sz="1000">
                          <a:effectLst/>
                          <a:latin typeface="Arial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sz="1000">
                          <a:effectLst/>
                          <a:latin typeface="Arial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sz="1000">
                          <a:effectLst/>
                          <a:latin typeface="Arial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sz="1000">
                          <a:effectLst/>
                          <a:latin typeface="Arial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sz="1000">
                          <a:effectLst/>
                          <a:latin typeface="Arial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sz="1000">
                          <a:effectLst/>
                          <a:latin typeface="Arial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sz="1000">
                          <a:effectLst/>
                          <a:latin typeface="Arial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sz="1000">
                          <a:effectLst/>
                          <a:latin typeface="Arial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sz="1000">
                          <a:effectLst/>
                          <a:latin typeface="Arial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sz="1000" dirty="0">
                          <a:effectLst/>
                          <a:latin typeface="Arial"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</a:endParaRPr>
                    </a:p>
                    <a:p>
                      <a:pPr algn="l"/>
                      <a:r>
                        <a:rPr lang="uk-UA" sz="1000" dirty="0">
                          <a:effectLst/>
                          <a:latin typeface="Arial"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611560" y="269451"/>
            <a:ext cx="8612337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715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Результати бонітування племінної птиці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715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5194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indent="457200">
              <a:lnSpc>
                <a:spcPct val="150000"/>
              </a:lnSpc>
            </a:pPr>
            <a:r>
              <a:rPr lang="uk-UA" b="1" dirty="0">
                <a:latin typeface="Times New Roman"/>
                <a:ea typeface="Times New Roman"/>
              </a:rPr>
              <a:t>Контрольні питання:</a:t>
            </a:r>
            <a:endParaRPr lang="ru-RU" sz="2400" dirty="0">
              <a:latin typeface="Times New Roman"/>
              <a:ea typeface="Times New Roman"/>
            </a:endParaRPr>
          </a:p>
          <a:p>
            <a:pPr indent="0">
              <a:lnSpc>
                <a:spcPct val="150000"/>
              </a:lnSpc>
              <a:buNone/>
            </a:pPr>
            <a:r>
              <a:rPr lang="uk-UA" b="1" dirty="0">
                <a:latin typeface="Times New Roman"/>
                <a:ea typeface="Times New Roman"/>
              </a:rPr>
              <a:t> </a:t>
            </a:r>
            <a:endParaRPr lang="ru-RU" sz="2400" dirty="0">
              <a:latin typeface="Times New Roman"/>
              <a:ea typeface="Times New Roman"/>
            </a:endParaRPr>
          </a:p>
          <a:p>
            <a:pPr lvl="0">
              <a:lnSpc>
                <a:spcPct val="150000"/>
              </a:lnSpc>
              <a:buFont typeface="+mj-lt"/>
              <a:buAutoNum type="arabicPeriod"/>
              <a:tabLst>
                <a:tab pos="381000" algn="l"/>
              </a:tabLst>
            </a:pPr>
            <a:r>
              <a:rPr lang="uk-UA" dirty="0">
                <a:latin typeface="Times New Roman"/>
                <a:ea typeface="Times New Roman"/>
              </a:rPr>
              <a:t>Бонітування курей яєчних ліній</a:t>
            </a:r>
            <a:endParaRPr lang="ru-RU" sz="2400" dirty="0">
              <a:latin typeface="Times New Roman"/>
              <a:ea typeface="Times New Roman"/>
            </a:endParaRPr>
          </a:p>
          <a:p>
            <a:pPr lvl="0">
              <a:lnSpc>
                <a:spcPct val="150000"/>
              </a:lnSpc>
              <a:buFont typeface="+mj-lt"/>
              <a:buAutoNum type="arabicPeriod"/>
              <a:tabLst>
                <a:tab pos="381000" algn="l"/>
              </a:tabLst>
            </a:pPr>
            <a:r>
              <a:rPr lang="uk-UA" dirty="0">
                <a:latin typeface="Times New Roman"/>
                <a:ea typeface="Times New Roman"/>
              </a:rPr>
              <a:t>Бонітування курей м’ясних ліній</a:t>
            </a:r>
            <a:endParaRPr lang="ru-RU" sz="2400" dirty="0">
              <a:latin typeface="Times New Roman"/>
              <a:ea typeface="Times New Roman"/>
            </a:endParaRPr>
          </a:p>
          <a:p>
            <a:pPr lvl="0">
              <a:lnSpc>
                <a:spcPct val="150000"/>
              </a:lnSpc>
              <a:buFont typeface="+mj-lt"/>
              <a:buAutoNum type="arabicPeriod"/>
              <a:tabLst>
                <a:tab pos="381000" algn="l"/>
              </a:tabLst>
            </a:pPr>
            <a:r>
              <a:rPr lang="uk-UA" dirty="0">
                <a:latin typeface="Times New Roman"/>
                <a:ea typeface="Times New Roman"/>
              </a:rPr>
              <a:t>Бонітування качок</a:t>
            </a:r>
            <a:endParaRPr lang="ru-RU" sz="2400" dirty="0">
              <a:latin typeface="Times New Roman"/>
              <a:ea typeface="Times New Roman"/>
            </a:endParaRPr>
          </a:p>
          <a:p>
            <a:pPr lvl="0">
              <a:lnSpc>
                <a:spcPct val="150000"/>
              </a:lnSpc>
              <a:buFont typeface="+mj-lt"/>
              <a:buAutoNum type="arabicPeriod"/>
              <a:tabLst>
                <a:tab pos="381000" algn="l"/>
              </a:tabLst>
            </a:pPr>
            <a:r>
              <a:rPr lang="uk-UA" dirty="0">
                <a:latin typeface="Times New Roman"/>
                <a:ea typeface="Times New Roman"/>
              </a:rPr>
              <a:t>Бонітування гусей</a:t>
            </a:r>
            <a:endParaRPr lang="ru-RU" sz="2400" dirty="0">
              <a:latin typeface="Times New Roman"/>
              <a:ea typeface="Times New Roman"/>
            </a:endParaRPr>
          </a:p>
          <a:p>
            <a:pPr lvl="0">
              <a:lnSpc>
                <a:spcPct val="150000"/>
              </a:lnSpc>
              <a:buFont typeface="+mj-lt"/>
              <a:buAutoNum type="arabicPeriod"/>
              <a:tabLst>
                <a:tab pos="381000" algn="l"/>
              </a:tabLst>
            </a:pPr>
            <a:r>
              <a:rPr lang="uk-UA" dirty="0">
                <a:latin typeface="Times New Roman"/>
                <a:ea typeface="Times New Roman"/>
              </a:rPr>
              <a:t>Бонітування індиків</a:t>
            </a:r>
            <a:endParaRPr lang="ru-RU" sz="2400" dirty="0">
              <a:latin typeface="Times New Roman"/>
              <a:ea typeface="Times New Roman"/>
            </a:endParaRPr>
          </a:p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97563" y="4653136"/>
            <a:ext cx="2652713" cy="172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52981" y="2619808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29180" y="548680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3340534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565</Words>
  <Application>Microsoft Office PowerPoint</Application>
  <PresentationFormat>Экран (4:3)</PresentationFormat>
  <Paragraphs>197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  Практичне заняття № 7 Тема:   Бонітування птиці різних видів   . </vt:lpstr>
      <vt:lpstr>Слайд 2</vt:lpstr>
      <vt:lpstr>Слайд 3</vt:lpstr>
      <vt:lpstr>Слайд 4</vt:lpstr>
      <vt:lpstr>Основні ознаки при бонітуванні: 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Лабораторне заняття № 9 Тема:   Бонітування птиці різних видів   . </dc:title>
  <dc:creator>ЦАРУК</dc:creator>
  <cp:lastModifiedBy>Пользователь</cp:lastModifiedBy>
  <cp:revision>7</cp:revision>
  <dcterms:created xsi:type="dcterms:W3CDTF">2021-03-17T19:14:09Z</dcterms:created>
  <dcterms:modified xsi:type="dcterms:W3CDTF">2022-09-22T17:33:04Z</dcterms:modified>
</cp:coreProperties>
</file>