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sldIdLst>
    <p:sldId id="256" r:id="rId5"/>
    <p:sldId id="257" r:id="rId6"/>
    <p:sldId id="258" r:id="rId7"/>
    <p:sldId id="269" r:id="rId8"/>
    <p:sldId id="259" r:id="rId9"/>
    <p:sldId id="261" r:id="rId10"/>
    <p:sldId id="262" r:id="rId11"/>
    <p:sldId id="268" r:id="rId12"/>
    <p:sldId id="264" r:id="rId13"/>
    <p:sldId id="266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58912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7658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28863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2894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84799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74068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591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7361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7740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17907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565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192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714356"/>
            <a:ext cx="6984776" cy="5409383"/>
          </a:xfrm>
        </p:spPr>
        <p:txBody>
          <a:bodyPr>
            <a:normAutofit fontScale="90000"/>
          </a:bodyPr>
          <a:lstStyle/>
          <a:p>
            <a:pPr marL="80010" indent="1450340" algn="just">
              <a:lnSpc>
                <a:spcPct val="115000"/>
              </a:lnSpc>
              <a:spcAft>
                <a:spcPts val="0"/>
              </a:spcAft>
            </a:pPr>
            <a: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Практичне </a:t>
            </a:r>
            <a:r>
              <a:rPr lang="uk-UA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заняття № </a:t>
            </a:r>
            <a:r>
              <a:rPr lang="uk-UA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13</a:t>
            </a:r>
            <a:r>
              <a:rPr lang="uk-UA" sz="2800" dirty="0">
                <a:ea typeface="Calibri"/>
                <a:cs typeface="Times New Roman"/>
              </a:rPr>
              <a:t/>
            </a:r>
            <a:br>
              <a:rPr lang="uk-UA" sz="2800" dirty="0">
                <a:ea typeface="Calibri"/>
                <a:cs typeface="Times New Roman"/>
              </a:rPr>
            </a:br>
            <a:r>
              <a:rPr lang="uk-UA" sz="40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2800" dirty="0">
                <a:ea typeface="Calibri"/>
                <a:cs typeface="Times New Roman"/>
              </a:rPr>
              <a:t/>
            </a:r>
            <a:br>
              <a:rPr lang="uk-UA" sz="2800" dirty="0">
                <a:ea typeface="Calibri"/>
                <a:cs typeface="Times New Roman"/>
              </a:rPr>
            </a:br>
            <a:r>
              <a:rPr lang="uk-UA" spc="-10" dirty="0">
                <a:latin typeface="Times New Roman"/>
                <a:ea typeface="Times New Roman"/>
                <a:cs typeface="Times New Roman"/>
              </a:rPr>
              <a:t>Тема заняття :</a:t>
            </a:r>
            <a:r>
              <a:rPr lang="uk-UA" b="1" spc="-1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i="1" kern="1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kern="1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spc="-10" dirty="0">
                <a:latin typeface="Times New Roman"/>
                <a:ea typeface="Times New Roman"/>
                <a:cs typeface="Times New Roman"/>
              </a:rPr>
              <a:t>Розрахунок </a:t>
            </a:r>
            <a:r>
              <a:rPr lang="uk-UA" b="1" spc="-10" dirty="0" smtClean="0">
                <a:latin typeface="Times New Roman"/>
                <a:ea typeface="Times New Roman"/>
                <a:cs typeface="Times New Roman"/>
              </a:rPr>
              <a:t>виробничих показників бройлерного підприємства </a:t>
            </a:r>
            <a:r>
              <a:rPr lang="uk-UA" b="1" spc="-10" dirty="0">
                <a:latin typeface="Times New Roman"/>
                <a:ea typeface="Times New Roman"/>
                <a:cs typeface="Times New Roman"/>
              </a:rPr>
              <a:t>при різних способах </a:t>
            </a:r>
            <a:r>
              <a:rPr lang="uk-UA" b="1" spc="-10" dirty="0" smtClean="0">
                <a:latin typeface="Times New Roman"/>
                <a:ea typeface="Times New Roman"/>
                <a:cs typeface="Times New Roman"/>
              </a:rPr>
              <a:t>утримання бройлерів</a:t>
            </a:r>
            <a:r>
              <a:rPr lang="uk-UA" sz="2800" dirty="0">
                <a:ea typeface="Calibri"/>
                <a:cs typeface="Times New Roman"/>
              </a:rPr>
              <a:t/>
            </a:r>
            <a:br>
              <a:rPr lang="uk-UA" sz="2800" dirty="0">
                <a:ea typeface="Calibri"/>
                <a:cs typeface="Times New Roman"/>
              </a:rPr>
            </a:br>
            <a:r>
              <a:rPr lang="uk-UA" sz="4000" b="1" kern="14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2800" dirty="0">
                <a:ea typeface="Calibri"/>
                <a:cs typeface="Times New Roman"/>
              </a:rPr>
              <a:t/>
            </a:r>
            <a:br>
              <a:rPr lang="uk-UA" sz="2800" dirty="0">
                <a:ea typeface="Calibri"/>
                <a:cs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5766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Завдання: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pPr lvl="0"/>
            <a:r>
              <a:rPr lang="uk-UA" sz="2800" dirty="0" smtClean="0">
                <a:solidFill>
                  <a:srgbClr val="000000"/>
                </a:solidFill>
              </a:rPr>
              <a:t>                                                   </a:t>
            </a:r>
            <a:endParaRPr lang="uk-UA" sz="2800" dirty="0">
              <a:solidFill>
                <a:srgbClr val="FF0000"/>
              </a:solidFill>
            </a:endParaRP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36288483"/>
              </p:ext>
            </p:extLst>
          </p:nvPr>
        </p:nvGraphicFramePr>
        <p:xfrm>
          <a:off x="611560" y="1916832"/>
          <a:ext cx="7992888" cy="4369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60640"/>
                <a:gridCol w="2232248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Потужність птахофабрики, тис. тонн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Середня жива маса курчат в кінці періоду вирощування, кг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Тривалість періоду вирощування, тижнів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Збереженість курчат,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Виведення,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 на курку батьківського стада,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Вихід інкубаційних яєць,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Бракування курей батьківського стада,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297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0010" lvl="0" indent="457200">
              <a:lnSpc>
                <a:spcPct val="115000"/>
              </a:lnSpc>
              <a:spcBef>
                <a:spcPct val="20000"/>
              </a:spcBef>
            </a:pPr>
            <a:r>
              <a:rPr lang="uk-UA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Контрольні питання:</a:t>
            </a:r>
            <a:r>
              <a:rPr lang="uk-UA" sz="24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24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764705"/>
            <a:ext cx="7787208" cy="5184576"/>
          </a:xfrm>
        </p:spPr>
        <p:txBody>
          <a:bodyPr>
            <a:normAutofit lnSpcReduction="10000"/>
          </a:bodyPr>
          <a:lstStyle/>
          <a:p>
            <a:pPr marL="439738" lvl="1" indent="17463" algn="just">
              <a:lnSpc>
                <a:spcPct val="115000"/>
              </a:lnSpc>
              <a:buFont typeface="+mj-lt"/>
              <a:buAutoNum type="arabicPeriod"/>
              <a:tabLst>
                <a:tab pos="-152400" algn="l"/>
                <a:tab pos="2667000" algn="l"/>
              </a:tabLst>
            </a:pPr>
            <a:r>
              <a:rPr lang="uk-UA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Способи </a:t>
            </a:r>
            <a:r>
              <a:rPr lang="uk-UA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утримання курчат-бройлерів</a:t>
            </a:r>
            <a:endParaRPr lang="uk-UA" sz="2600" dirty="0">
              <a:ea typeface="Calibri"/>
              <a:cs typeface="Times New Roman"/>
            </a:endParaRPr>
          </a:p>
          <a:p>
            <a:pPr marL="439738" lvl="1" indent="17463" algn="just">
              <a:lnSpc>
                <a:spcPct val="115000"/>
              </a:lnSpc>
              <a:buFont typeface="+mj-lt"/>
              <a:buAutoNum type="arabicPeriod"/>
              <a:tabLst>
                <a:tab pos="-152400" algn="l"/>
                <a:tab pos="266700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Обладнання для утримання бройлерів залежно від способів утримання</a:t>
            </a:r>
            <a:endParaRPr lang="uk-UA" sz="2600" dirty="0">
              <a:ea typeface="Calibri"/>
              <a:cs typeface="Times New Roman"/>
            </a:endParaRPr>
          </a:p>
          <a:p>
            <a:pPr marL="439738" lvl="1" indent="17463" algn="just">
              <a:lnSpc>
                <a:spcPct val="115000"/>
              </a:lnSpc>
              <a:buFont typeface="+mj-lt"/>
              <a:buAutoNum type="arabicPeriod"/>
              <a:tabLst>
                <a:tab pos="-152400" algn="l"/>
                <a:tab pos="266700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Визначення кількості приміщень при вирощуванні </a:t>
            </a:r>
            <a:r>
              <a:rPr lang="uk-UA" sz="2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бройлерів</a:t>
            </a:r>
            <a:endParaRPr lang="uk-UA" sz="2600" dirty="0" smtClean="0">
              <a:ea typeface="Times New Roman"/>
              <a:cs typeface="Times New Roman"/>
            </a:endParaRPr>
          </a:p>
          <a:p>
            <a:pPr marL="439738" lvl="1" indent="17463" algn="just">
              <a:lnSpc>
                <a:spcPct val="115000"/>
              </a:lnSpc>
              <a:buFont typeface="+mj-lt"/>
              <a:buAutoNum type="arabicPeriod"/>
              <a:tabLst>
                <a:tab pos="-152400" algn="l"/>
                <a:tab pos="2667000" algn="l"/>
              </a:tabLst>
            </a:pPr>
            <a:r>
              <a:rPr lang="uk-UA" sz="2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2600" dirty="0" smtClean="0">
                <a:latin typeface="Times New Roman"/>
                <a:ea typeface="Times New Roman"/>
                <a:cs typeface="Times New Roman"/>
              </a:rPr>
              <a:t>Як</a:t>
            </a:r>
            <a:r>
              <a:rPr lang="uk-UA" sz="2600" dirty="0" smtClean="0">
                <a:latin typeface="Times New Roman"/>
                <a:ea typeface="Times New Roman"/>
              </a:rPr>
              <a:t> </a:t>
            </a:r>
            <a:r>
              <a:rPr lang="uk-UA" sz="2600" dirty="0">
                <a:latin typeface="Times New Roman"/>
                <a:ea typeface="Times New Roman"/>
              </a:rPr>
              <a:t>визначити виробництво м’яса на 1м</a:t>
            </a:r>
            <a:r>
              <a:rPr lang="uk-UA" sz="2600" baseline="30000" dirty="0">
                <a:latin typeface="Times New Roman"/>
                <a:ea typeface="Times New Roman"/>
              </a:rPr>
              <a:t>2</a:t>
            </a:r>
            <a:r>
              <a:rPr lang="uk-UA" sz="2600" dirty="0">
                <a:latin typeface="Times New Roman"/>
                <a:ea typeface="Times New Roman"/>
              </a:rPr>
              <a:t> площі приміщення</a:t>
            </a:r>
            <a:r>
              <a:rPr lang="uk-UA" sz="2600" dirty="0" smtClean="0">
                <a:latin typeface="Times New Roman"/>
                <a:ea typeface="Times New Roman"/>
              </a:rPr>
              <a:t>?</a:t>
            </a:r>
          </a:p>
          <a:p>
            <a:pPr marL="439738" lvl="1" indent="0" algn="just">
              <a:lnSpc>
                <a:spcPct val="115000"/>
              </a:lnSpc>
              <a:buNone/>
              <a:tabLst>
                <a:tab pos="-152400" algn="l"/>
                <a:tab pos="2667000" algn="l"/>
              </a:tabLst>
            </a:pPr>
            <a:r>
              <a:rPr lang="uk-UA" sz="2600" dirty="0" smtClean="0">
                <a:latin typeface="Times New Roman"/>
              </a:rPr>
              <a:t>5. </a:t>
            </a:r>
            <a:r>
              <a:rPr lang="uk-UA" sz="2600" dirty="0" smtClean="0">
                <a:latin typeface="Times New Roman"/>
                <a:ea typeface="Times New Roman"/>
              </a:rPr>
              <a:t>Як </a:t>
            </a:r>
            <a:r>
              <a:rPr lang="uk-UA" sz="2600" dirty="0">
                <a:latin typeface="Times New Roman"/>
                <a:ea typeface="Times New Roman"/>
              </a:rPr>
              <a:t>визначається оборот приміщення, або кількість партій бройлерів, вирощених в одному приміщенні за рік?</a:t>
            </a:r>
            <a:endParaRPr lang="uk-UA" sz="2600" dirty="0"/>
          </a:p>
          <a:p>
            <a:pPr marL="439738" indent="17463">
              <a:spcAft>
                <a:spcPts val="0"/>
              </a:spcAft>
            </a:pPr>
            <a:r>
              <a:rPr lang="uk-UA" sz="2600" dirty="0">
                <a:latin typeface="Times New Roman"/>
                <a:ea typeface="Times New Roman"/>
              </a:rPr>
              <a:t> </a:t>
            </a:r>
            <a:endParaRPr lang="uk-UA" sz="2600" dirty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2422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15000"/>
              </a:lnSpc>
              <a:spcAft>
                <a:spcPts val="600"/>
              </a:spcAft>
            </a:pPr>
            <a:r>
              <a:rPr lang="uk-UA" b="1" u="sng" dirty="0">
                <a:latin typeface="Times New Roman"/>
                <a:ea typeface="Times New Roman"/>
                <a:cs typeface="Times New Roman"/>
              </a:rPr>
              <a:t>Мета заняття: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Засвоїти методику визначення основних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   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виробничих показників птахофабрики з виробництва м’яса курчат-бройлерів. </a:t>
            </a:r>
            <a:endParaRPr lang="uk-UA" sz="2000" dirty="0">
              <a:ea typeface="Calibri"/>
              <a:cs typeface="Times New Roman"/>
            </a:endParaRPr>
          </a:p>
          <a:p>
            <a:pPr indent="226695" algn="just">
              <a:lnSpc>
                <a:spcPct val="115000"/>
              </a:lnSpc>
              <a:spcAft>
                <a:spcPts val="0"/>
              </a:spcAft>
            </a:pPr>
            <a:r>
              <a:rPr lang="uk-UA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Матеріали і обладнання: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методичні вказівки, калькулятори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.</a:t>
            </a:r>
            <a:endParaRPr lang="uk-UA" sz="2000" dirty="0"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1956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заняття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920880" cy="4857403"/>
          </a:xfrm>
        </p:spPr>
        <p:txBody>
          <a:bodyPr>
            <a:normAutofit fontScale="92500" lnSpcReduction="10000"/>
          </a:bodyPr>
          <a:lstStyle/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При підлоговому вирощуванні бройлерів зазвичай використовують типові пташники з стандартними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розмірами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12 х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84м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з корисною площею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880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м</a:t>
            </a:r>
            <a:r>
              <a:rPr lang="uk-UA" baseline="30000" dirty="0" smtClean="0">
                <a:latin typeface="Times New Roman"/>
                <a:ea typeface="Times New Roman"/>
                <a:cs typeface="Times New Roman"/>
              </a:rPr>
              <a:t>2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12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 х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102 м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з корисною площею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1130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м</a:t>
            </a:r>
            <a:r>
              <a:rPr lang="uk-UA" baseline="30000" dirty="0" smtClean="0">
                <a:latin typeface="Times New Roman"/>
                <a:ea typeface="Times New Roman"/>
                <a:cs typeface="Times New Roman"/>
              </a:rPr>
              <a:t>2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18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х 96 м з корисною площею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1340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м</a:t>
            </a:r>
            <a:r>
              <a:rPr lang="uk-UA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. </a:t>
            </a:r>
            <a:endParaRPr lang="uk-UA" dirty="0" smtClean="0">
              <a:latin typeface="Times New Roman"/>
              <a:ea typeface="Times New Roman"/>
              <a:cs typeface="Times New Roman"/>
            </a:endParaRPr>
          </a:p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При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щільності посадки 18 голів на 1 м площі приміщення їх міст­кість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складає відповідно 15,8; 20,3 чи 24,1 тис. голів. </a:t>
            </a:r>
            <a:endParaRPr lang="uk-UA" sz="2000" dirty="0"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1972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1"/>
            <a:ext cx="7643192" cy="5040560"/>
          </a:xfrm>
        </p:spPr>
        <p:txBody>
          <a:bodyPr>
            <a:normAutofit fontScale="92500"/>
          </a:bodyPr>
          <a:lstStyle/>
          <a:p>
            <a:r>
              <a:rPr lang="uk-UA" dirty="0">
                <a:latin typeface="Times New Roman CYR"/>
                <a:ea typeface="Times New Roman"/>
              </a:rPr>
              <a:t>Для кліткового вирощування курчат-бройлерів </a:t>
            </a:r>
            <a:r>
              <a:rPr lang="uk-UA" dirty="0" smtClean="0">
                <a:latin typeface="Times New Roman CYR"/>
                <a:ea typeface="Times New Roman"/>
              </a:rPr>
              <a:t>використовують обладнання:</a:t>
            </a:r>
          </a:p>
          <a:p>
            <a:r>
              <a:rPr lang="uk-UA" dirty="0" smtClean="0">
                <a:latin typeface="Times New Roman CYR"/>
                <a:ea typeface="Times New Roman"/>
              </a:rPr>
              <a:t> </a:t>
            </a:r>
            <a:r>
              <a:rPr lang="uk-UA" dirty="0">
                <a:latin typeface="Times New Roman CYR"/>
                <a:ea typeface="Times New Roman"/>
              </a:rPr>
              <a:t>2Б-3 та </a:t>
            </a:r>
            <a:r>
              <a:rPr lang="uk-UA" dirty="0" smtClean="0">
                <a:latin typeface="Times New Roman CYR"/>
                <a:ea typeface="Times New Roman"/>
              </a:rPr>
              <a:t>БКМ-ЗБ. </a:t>
            </a:r>
          </a:p>
          <a:p>
            <a:r>
              <a:rPr lang="uk-UA" dirty="0" smtClean="0">
                <a:latin typeface="Times New Roman CYR"/>
                <a:ea typeface="Times New Roman"/>
              </a:rPr>
              <a:t>Характеристика обладнання наведена у методичних вказівках до КП за 2017 рік.</a:t>
            </a:r>
          </a:p>
          <a:p>
            <a:r>
              <a:rPr lang="uk-UA" dirty="0" smtClean="0">
                <a:latin typeface="Times New Roman CYR"/>
              </a:rPr>
              <a:t>Зокрема, місткість пташника з клітковими батареями БКМ-3Б та розмірами 18х96 і площею 1340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м</a:t>
            </a:r>
            <a:r>
              <a:rPr lang="uk-UA" baseline="30000" dirty="0" smtClean="0">
                <a:latin typeface="Times New Roman"/>
                <a:ea typeface="Times New Roman"/>
                <a:cs typeface="Times New Roman"/>
              </a:rPr>
              <a:t>2</a:t>
            </a:r>
            <a:r>
              <a:rPr lang="uk-UA" dirty="0" smtClean="0">
                <a:latin typeface="Times New Roman CYR"/>
              </a:rPr>
              <a:t>  - 54144 голів. 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1427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692697"/>
            <a:ext cx="7571184" cy="5400600"/>
          </a:xfrm>
        </p:spPr>
        <p:txBody>
          <a:bodyPr/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Times New Roman"/>
                <a:cs typeface="Times New Roman"/>
              </a:rPr>
              <a:t>Витрати корму на 1 кг приросту живої маси курчат-бройлерів складають приблизно при тривалості періоду </a:t>
            </a:r>
            <a:r>
              <a:rPr lang="uk-UA" dirty="0" smtClean="0">
                <a:latin typeface="Times New Roman"/>
                <a:ea typeface="Times New Roman"/>
                <a:cs typeface="Times New Roman"/>
              </a:rPr>
              <a:t>вирощування;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7 тижнів –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2,00 к. од.; </a:t>
            </a:r>
            <a:endParaRPr lang="uk-UA" spc="-10" dirty="0" smtClean="0">
              <a:latin typeface="Times New Roman"/>
              <a:ea typeface="Times New Roman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8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тижнів – 2,10; </a:t>
            </a:r>
            <a:endParaRPr lang="uk-UA" spc="-10" dirty="0" smtClean="0">
              <a:latin typeface="Times New Roman"/>
              <a:ea typeface="Times New Roman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9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тижнів – 2,21; </a:t>
            </a:r>
            <a:endParaRPr lang="uk-UA" spc="-10" dirty="0" smtClean="0">
              <a:latin typeface="Times New Roman"/>
              <a:ea typeface="Times New Roman"/>
              <a:cs typeface="Times New Roman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10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тижнів – 2,32 к. од.</a:t>
            </a:r>
            <a:r>
              <a:rPr lang="uk-UA" dirty="0">
                <a:latin typeface="Times New Roman"/>
                <a:ea typeface="Times New Roman"/>
                <a:cs typeface="Times New Roman"/>
              </a:rPr>
              <a:t> </a:t>
            </a:r>
            <a:endParaRPr lang="uk-UA" sz="2000" dirty="0"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5643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86248600"/>
              </p:ext>
            </p:extLst>
          </p:nvPr>
        </p:nvGraphicFramePr>
        <p:xfrm>
          <a:off x="467544" y="1124745"/>
          <a:ext cx="8352929" cy="5512104"/>
        </p:xfrm>
        <a:graphic>
          <a:graphicData uri="http://schemas.openxmlformats.org/drawingml/2006/table">
            <a:tbl>
              <a:tblPr firstRow="1" firstCol="1" bandRow="1"/>
              <a:tblGrid>
                <a:gridCol w="473571"/>
                <a:gridCol w="5431085"/>
                <a:gridCol w="1224136"/>
                <a:gridCol w="1224137"/>
              </a:tblGrid>
              <a:tr h="38382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п/</a:t>
                      </a:r>
                      <a:r>
                        <a:rPr lang="uk-UA" sz="1800" spc="-1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Способи утримання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070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підлозі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 клітках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Середня жива маса бройлерів в кінці періоду вирощування, г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2000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2000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Виробництво м’яса в живій масі 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вирощуванні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1348314  г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олів  </a:t>
                      </a: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бройлерів, ц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24000</a:t>
                      </a:r>
                    </a:p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24000</a:t>
                      </a:r>
                    </a:p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Місткість одного пташника, голів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8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24100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8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54144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 вирощування, тижнів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Профілактична перерва, тижнів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0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Загальне число днів, необхідне для вирощування бройлерів однієї партії і профілактичної перерви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партій на рік в одному приміщенні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(оборот приміщення)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5,8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5,8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 бройлерів, вирощених 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одному приміщенні за рік, голів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139780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308621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3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пташників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45" marR="553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5230" y="145758"/>
            <a:ext cx="68371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Таблиця 1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Розрахунок основних виробничих показників птахофабрики</a:t>
            </a:r>
            <a:endParaRPr kumimoji="0" lang="uk-UA" alt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31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клітковому і підлоговому способах утримання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25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97573357"/>
              </p:ext>
            </p:extLst>
          </p:nvPr>
        </p:nvGraphicFramePr>
        <p:xfrm>
          <a:off x="179511" y="188635"/>
          <a:ext cx="8352930" cy="6354711"/>
        </p:xfrm>
        <a:graphic>
          <a:graphicData uri="http://schemas.openxmlformats.org/drawingml/2006/table">
            <a:tbl>
              <a:tblPr firstRow="1" firstCol="1" bandRow="1"/>
              <a:tblGrid>
                <a:gridCol w="446136"/>
                <a:gridCol w="5684470"/>
                <a:gridCol w="1065212"/>
                <a:gridCol w="1157112"/>
              </a:tblGrid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Марка кліткових батарей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БКМ-3</a:t>
                      </a: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Щільність посадки, голів: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одну клітку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1 м</a:t>
                      </a:r>
                      <a:r>
                        <a:rPr lang="uk-UA" sz="1800" spc="-10" baseline="30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підлоги приміщення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33,8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00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1 м</a:t>
                      </a:r>
                      <a:r>
                        <a:rPr lang="uk-UA" sz="1800" spc="-1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підлоги клітки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Площа одного пташника, м 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1340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1340</a:t>
                      </a: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Загальна площа всіх пташників, м</a:t>
                      </a:r>
                      <a:r>
                        <a:rPr lang="uk-UA" sz="1800" spc="-1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13400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6700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Витрати корму на 1 кг приросту живої маси, кг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2,05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2,00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Середній приріст живої маси бройлерів 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 період вирощування, г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1560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1560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Витрати корму на вирощування 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одного бройлера, кг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3.12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Витрати корму на вирощування всіх бройлерів, ц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43146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42067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0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Виробництво м’яса на 1 м</a:t>
                      </a:r>
                      <a:r>
                        <a:rPr lang="uk-UA" sz="1800" spc="-10" baseline="30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площі приміщення, ц</a:t>
                      </a:r>
                      <a:endParaRPr lang="uk-UA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uk-UA" sz="1800" spc="-1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1,79</a:t>
                      </a:r>
                      <a:endParaRPr lang="uk-U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3,58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013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Завдання</a:t>
            </a:r>
            <a:r>
              <a:rPr lang="uk-UA" sz="3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31800" algn="just">
              <a:lnSpc>
                <a:spcPct val="115000"/>
              </a:lnSpc>
              <a:spcAft>
                <a:spcPts val="0"/>
              </a:spcAft>
            </a:pP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Проведіть </a:t>
            </a:r>
            <a:r>
              <a:rPr lang="uk-UA" spc="-10" dirty="0">
                <a:latin typeface="Times New Roman"/>
                <a:ea typeface="Times New Roman"/>
                <a:cs typeface="Times New Roman"/>
              </a:rPr>
              <a:t>розрахунки основних виробничих показників птахофабрики при клітковому та підлоговому способах утримання за формою таблиці </a:t>
            </a:r>
            <a:r>
              <a:rPr lang="uk-UA" spc="-10" dirty="0" smtClean="0">
                <a:latin typeface="Times New Roman"/>
                <a:ea typeface="Times New Roman"/>
                <a:cs typeface="Times New Roman"/>
              </a:rPr>
              <a:t>1 згідно завдання для кожної із груп.</a:t>
            </a:r>
            <a:endParaRPr lang="uk-UA" sz="2000" dirty="0"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8462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56207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Завдання: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507288" cy="5505475"/>
          </a:xfrm>
        </p:spPr>
        <p:txBody>
          <a:bodyPr/>
          <a:lstStyle/>
          <a:p>
            <a:pPr algn="ctr"/>
            <a:r>
              <a:rPr lang="uk-UA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endParaRPr lang="uk-UA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171062"/>
              </p:ext>
            </p:extLst>
          </p:nvPr>
        </p:nvGraphicFramePr>
        <p:xfrm>
          <a:off x="323528" y="1124743"/>
          <a:ext cx="8280920" cy="491023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48672"/>
                <a:gridCol w="2232248"/>
              </a:tblGrid>
              <a:tr h="576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Потужність птахофабрики, тис. тонн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Середня жива маса курчат в кінці періоду вирощування, кг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Тривалість періоду вирощування, тижнів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Збереженість курчат,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Виведення,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Несучість на курку батьківського стада,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Вихід інкубаційних яєць,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Бракування курей батьківського стада,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774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529</Words>
  <Application>Microsoft Office PowerPoint</Application>
  <PresentationFormat>Экран (4:3)</PresentationFormat>
  <Paragraphs>163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Тема Office</vt:lpstr>
      <vt:lpstr>Солнцестояние</vt:lpstr>
      <vt:lpstr>1_Тема Office</vt:lpstr>
      <vt:lpstr>Главная</vt:lpstr>
      <vt:lpstr>   Практичне заняття № 13   Тема заняття :   Розрахунок виробничих показників бройлерного підприємства при різних способах утримання бройлерів   </vt:lpstr>
      <vt:lpstr>Слайд 2</vt:lpstr>
      <vt:lpstr>Зміст заняття</vt:lpstr>
      <vt:lpstr>Слайд 4</vt:lpstr>
      <vt:lpstr>Слайд 5</vt:lpstr>
      <vt:lpstr>Слайд 6</vt:lpstr>
      <vt:lpstr>Слайд 7</vt:lpstr>
      <vt:lpstr>Завдання 1.</vt:lpstr>
      <vt:lpstr>Завдання:</vt:lpstr>
      <vt:lpstr>Завдання:</vt:lpstr>
      <vt:lpstr>Контрольні питання: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Лабораторне заняття № 19   Тема заняття :   Розрахунок виробництва м’яса бройлерів при різних способах утримання   </dc:title>
  <dc:creator>USER</dc:creator>
  <cp:lastModifiedBy>Пользователь</cp:lastModifiedBy>
  <cp:revision>9</cp:revision>
  <dcterms:created xsi:type="dcterms:W3CDTF">2020-04-25T10:45:02Z</dcterms:created>
  <dcterms:modified xsi:type="dcterms:W3CDTF">2022-10-18T18:53:10Z</dcterms:modified>
</cp:coreProperties>
</file>