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1"/>
  </p:notesMasterIdLst>
  <p:sldIdLst>
    <p:sldId id="289" r:id="rId2"/>
    <p:sldId id="295" r:id="rId3"/>
    <p:sldId id="257" r:id="rId4"/>
    <p:sldId id="259" r:id="rId5"/>
    <p:sldId id="266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92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7" r:id="rId25"/>
    <p:sldId id="288" r:id="rId26"/>
    <p:sldId id="293" r:id="rId27"/>
    <p:sldId id="290" r:id="rId28"/>
    <p:sldId id="291" r:id="rId29"/>
    <p:sldId id="29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87196-7848-4621-B654-C45B493F6838}" type="datetimeFigureOut">
              <a:rPr lang="uk-UA" smtClean="0"/>
              <a:pPr/>
              <a:t>04.08.2022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7233B-F30E-4AB6-9868-9083125AE11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450712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57233B-F30E-4AB6-9868-9083125AE11E}" type="slidenum">
              <a:rPr lang="uk-UA" smtClean="0"/>
              <a:pPr/>
              <a:t>28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390965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E11F51-6993-40E3-A871-B80DF8572B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71D6BD-711F-4F5B-A2F0-5FD902027A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4B3039-FBC7-40CB-BF2C-08B6FD7358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0366E-2858-42F8-A13C-D43722E3676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06A752-A056-4627-BA7D-BF35D96F86E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F03745-4383-4E4E-AAA0-BD1D8FB01D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0FF31D-1DD5-4A9D-B7F6-97989A762C1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6D5E5-E1FB-4861-AA86-CC3067B0CC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5FE26-2C56-47D8-8B4A-BF39FFCD67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D00CB7-573B-4452-A045-EEF0B604AD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C1A55E2-125E-4AC3-AC50-2A2BF91677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4A8B9-EA21-41B2-A45B-263C53DB1DB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35292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150000"/>
              </a:lnSpc>
              <a:spcAft>
                <a:spcPts val="0"/>
              </a:spcAft>
            </a:pPr>
            <a:r>
              <a:rPr lang="uk-UA" sz="2800" b="1" dirty="0" smtClean="0">
                <a:latin typeface="Times New Roman"/>
                <a:ea typeface="Times New Roman"/>
              </a:rPr>
              <a:t>Практичне заняття №8</a:t>
            </a:r>
          </a:p>
          <a:p>
            <a:pPr indent="457200" algn="ctr">
              <a:lnSpc>
                <a:spcPct val="150000"/>
              </a:lnSpc>
              <a:spcAft>
                <a:spcPts val="0"/>
              </a:spcAft>
            </a:pPr>
            <a:endParaRPr lang="uk-UA" sz="2800" dirty="0">
              <a:latin typeface="Times New Roman"/>
              <a:ea typeface="Times New Roman"/>
            </a:endParaRPr>
          </a:p>
          <a:p>
            <a:pPr indent="457200" algn="ctr">
              <a:lnSpc>
                <a:spcPct val="150000"/>
              </a:lnSpc>
              <a:spcAft>
                <a:spcPts val="0"/>
              </a:spcAft>
            </a:pPr>
            <a:r>
              <a:rPr lang="uk-UA" sz="2800" dirty="0" smtClean="0">
                <a:latin typeface="Times New Roman"/>
                <a:ea typeface="Times New Roman"/>
              </a:rPr>
              <a:t>Тема </a:t>
            </a:r>
            <a:r>
              <a:rPr lang="uk-UA" sz="2800" dirty="0">
                <a:latin typeface="Times New Roman"/>
                <a:ea typeface="Times New Roman"/>
              </a:rPr>
              <a:t>заняття :  </a:t>
            </a:r>
            <a:r>
              <a:rPr lang="uk-UA" sz="2800" b="1" dirty="0">
                <a:latin typeface="Times New Roman"/>
                <a:ea typeface="Times New Roman"/>
              </a:rPr>
              <a:t>Дослідження якості інкубаційних яєць та їх відбір для </a:t>
            </a:r>
            <a:r>
              <a:rPr lang="uk-UA" sz="2800" b="1" dirty="0" smtClean="0">
                <a:latin typeface="Times New Roman"/>
                <a:ea typeface="Times New Roman"/>
              </a:rPr>
              <a:t>інкубації</a:t>
            </a:r>
          </a:p>
          <a:p>
            <a:pPr indent="457200" algn="ctr">
              <a:lnSpc>
                <a:spcPct val="150000"/>
              </a:lnSpc>
              <a:spcAft>
                <a:spcPts val="0"/>
              </a:spcAft>
            </a:pPr>
            <a:endParaRPr lang="uk-UA" sz="2800" dirty="0">
              <a:latin typeface="Times New Roman"/>
              <a:ea typeface="Times New Roman"/>
            </a:endParaRPr>
          </a:p>
          <a:p>
            <a:pPr indent="457200" algn="ctr">
              <a:lnSpc>
                <a:spcPct val="150000"/>
              </a:lnSpc>
              <a:spcAft>
                <a:spcPts val="0"/>
              </a:spcAft>
            </a:pPr>
            <a:r>
              <a:rPr lang="uk-UA" sz="2400" b="1" dirty="0">
                <a:latin typeface="Times New Roman"/>
                <a:ea typeface="Times New Roman"/>
              </a:rPr>
              <a:t> </a:t>
            </a:r>
            <a:endParaRPr lang="uk-UA" sz="2400" dirty="0">
              <a:latin typeface="Times New Roman"/>
              <a:ea typeface="Times New Roman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uk-UA" sz="2400" b="1" dirty="0">
                <a:latin typeface="Times New Roman"/>
                <a:ea typeface="Times New Roman"/>
              </a:rPr>
              <a:t>	</a:t>
            </a:r>
            <a:endParaRPr lang="uk-UA" sz="24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3" name="Picture 4" descr="Овоскоп інкубаційних яєць - овоскопірування курячих яєць по днях">
            <a:extLst>
              <a:ext uri="{FF2B5EF4-FFF2-40B4-BE49-F238E27FC236}">
                <a16:creationId xmlns="" xmlns:a16="http://schemas.microsoft.com/office/drawing/2014/main" id="{BC0281F1-B2CC-4716-B3C5-9515889C2A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9058" y="3286124"/>
            <a:ext cx="4609618" cy="2590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6899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Оцінка інкубаційних яєць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450215" algn="just">
              <a:spcAft>
                <a:spcPts val="0"/>
              </a:spcAft>
            </a:pPr>
            <a:r>
              <a:rPr lang="uk-UA" sz="2400" dirty="0" smtClean="0">
                <a:effectLst/>
                <a:latin typeface="Times New Roman"/>
                <a:ea typeface="Times New Roman"/>
              </a:rPr>
              <a:t>До </a:t>
            </a:r>
            <a:r>
              <a:rPr lang="uk-UA" sz="2400" b="1" dirty="0" smtClean="0">
                <a:effectLst/>
                <a:latin typeface="Times New Roman"/>
                <a:ea typeface="Times New Roman"/>
              </a:rPr>
              <a:t>морфологічних ознак</a:t>
            </a:r>
            <a:r>
              <a:rPr lang="uk-UA" sz="2400" dirty="0" smtClean="0">
                <a:effectLst/>
                <a:latin typeface="Times New Roman"/>
                <a:ea typeface="Times New Roman"/>
              </a:rPr>
              <a:t> належать маса і форма яєць, колір шкаралупи і жовтка, стан білка, цілісність градинок, структура шкаралупи, розмір та рухливість повітряної камери.</a:t>
            </a:r>
          </a:p>
          <a:p>
            <a:pPr indent="450215" algn="just">
              <a:spcAft>
                <a:spcPts val="0"/>
              </a:spcAft>
            </a:pPr>
            <a:r>
              <a:rPr lang="uk-UA" sz="2400" b="1" dirty="0" smtClean="0">
                <a:effectLst/>
                <a:latin typeface="Times New Roman"/>
                <a:ea typeface="Times New Roman"/>
              </a:rPr>
              <a:t>Хімічні ознаки</a:t>
            </a:r>
            <a:r>
              <a:rPr lang="uk-UA" sz="2400" dirty="0" smtClean="0">
                <a:effectLst/>
                <a:latin typeface="Times New Roman"/>
                <a:ea typeface="Times New Roman"/>
              </a:rPr>
              <a:t> – це співвідношення і стан складових частин білка, індекси білка і жовтка, вміст вітамінів, значення </a:t>
            </a:r>
            <a:r>
              <a:rPr lang="uk-UA" sz="2400" dirty="0" err="1" smtClean="0">
                <a:effectLst/>
                <a:latin typeface="Times New Roman"/>
                <a:ea typeface="Times New Roman"/>
              </a:rPr>
              <a:t>рН</a:t>
            </a:r>
            <a:r>
              <a:rPr lang="uk-UA" sz="2400" dirty="0" smtClean="0">
                <a:effectLst/>
                <a:latin typeface="Times New Roman"/>
                <a:ea typeface="Times New Roman"/>
              </a:rPr>
              <a:t>, тощо.</a:t>
            </a:r>
          </a:p>
          <a:p>
            <a:pPr indent="450215" algn="just">
              <a:spcAft>
                <a:spcPts val="0"/>
              </a:spcAft>
            </a:pPr>
            <a:r>
              <a:rPr lang="uk-UA" sz="2400" dirty="0" smtClean="0">
                <a:effectLst/>
                <a:latin typeface="Times New Roman"/>
                <a:ea typeface="Times New Roman"/>
              </a:rPr>
              <a:t>До </a:t>
            </a:r>
            <a:r>
              <a:rPr lang="uk-UA" sz="2400" b="1" dirty="0" smtClean="0">
                <a:effectLst/>
                <a:latin typeface="Times New Roman"/>
                <a:ea typeface="Times New Roman"/>
              </a:rPr>
              <a:t>фізичних ознак</a:t>
            </a:r>
            <a:r>
              <a:rPr lang="uk-UA" sz="2400" dirty="0" smtClean="0">
                <a:effectLst/>
                <a:latin typeface="Times New Roman"/>
                <a:ea typeface="Times New Roman"/>
              </a:rPr>
              <a:t> належать в’язкість, електропровідність, щільність, пружність шкаралупи та інше.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08464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60779158"/>
              </p:ext>
            </p:extLst>
          </p:nvPr>
        </p:nvGraphicFramePr>
        <p:xfrm>
          <a:off x="755575" y="1340771"/>
          <a:ext cx="8064897" cy="4626511"/>
        </p:xfrm>
        <a:graphic>
          <a:graphicData uri="http://schemas.openxmlformats.org/drawingml/2006/table">
            <a:tbl>
              <a:tblPr/>
              <a:tblGrid>
                <a:gridCol w="2791695"/>
                <a:gridCol w="1240753"/>
                <a:gridCol w="1372584"/>
                <a:gridCol w="1304514"/>
                <a:gridCol w="1355351"/>
              </a:tblGrid>
              <a:tr h="414046"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50215" algn="l"/>
                          <a:tab pos="900430" algn="l"/>
                          <a:tab pos="1884045" algn="r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Показник	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Індички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Гуси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Маса яєць, 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Індекс форми,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051"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Товщина шкаралупи, мм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Висота пуги (макс.), мм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Каротиноїди, мкг/г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Вітамін А, мкг/г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Вітамін В</a:t>
                      </a:r>
                      <a:r>
                        <a:rPr lang="uk-UA" sz="18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 </a:t>
                      </a: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мкг/г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Заплідненість,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Одиниці Хау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Виведення ,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560" y="151275"/>
            <a:ext cx="7776864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fontAlgn="base">
              <a:spcBef>
                <a:spcPct val="0"/>
              </a:spcBef>
              <a:spcAft>
                <a:spcPct val="0"/>
              </a:spcAft>
              <a:tabLst>
                <a:tab pos="450850" algn="l"/>
                <a:tab pos="900113" algn="l"/>
                <a:tab pos="188436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  <a:tab pos="900113" algn="l"/>
                <a:tab pos="188436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  <a:tab pos="900113" algn="l"/>
                <a:tab pos="188436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  <a:tab pos="900113" algn="l"/>
                <a:tab pos="188436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  <a:tab pos="900113" algn="l"/>
                <a:tab pos="188436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  <a:tab pos="900113" algn="l"/>
                <a:tab pos="188436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  <a:tab pos="900113" algn="l"/>
                <a:tab pos="188436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  <a:tab pos="900113" algn="l"/>
                <a:tab pos="188436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  <a:tab pos="900113" algn="l"/>
                <a:tab pos="188436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72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  <a:tab pos="900113" algn="l"/>
                <a:tab pos="1884363" algn="r"/>
              </a:tabLst>
            </a:pPr>
            <a:r>
              <a:rPr kumimoji="0" lang="uk-UA" alt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1</a:t>
            </a:r>
            <a:endParaRPr kumimoji="0" lang="uk-UA" alt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  <a:tab pos="900113" algn="l"/>
                <a:tab pos="1884363" algn="r"/>
              </a:tabLst>
            </a:pPr>
            <a:r>
              <a:rPr kumimoji="0" lang="uk-UA" alt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Мінімальні вимоги до якості інкубаційних яєць</a:t>
            </a:r>
            <a:endParaRPr kumimoji="0" lang="uk-UA" alt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  <a:tab pos="900113" algn="l"/>
                <a:tab pos="1884363" algn="r"/>
              </a:tabLst>
            </a:pP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909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Зовнішній огляд.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7200" algn="just">
              <a:spcAft>
                <a:spcPts val="0"/>
              </a:spcAft>
            </a:pPr>
            <a:r>
              <a:rPr lang="uk-UA" sz="2400" dirty="0" smtClean="0">
                <a:effectLst/>
                <a:latin typeface="Times New Roman"/>
                <a:ea typeface="Times New Roman"/>
              </a:rPr>
              <a:t>Форма</a:t>
            </a:r>
          </a:p>
          <a:p>
            <a:pPr indent="457200" algn="just">
              <a:spcAft>
                <a:spcPts val="0"/>
              </a:spcAft>
            </a:pPr>
            <a:r>
              <a:rPr lang="uk-UA" sz="2400" dirty="0" smtClean="0">
                <a:effectLst/>
                <a:latin typeface="Times New Roman"/>
                <a:ea typeface="Times New Roman"/>
              </a:rPr>
              <a:t>стан шкаралупи. 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400" dirty="0" smtClean="0">
                <a:effectLst/>
                <a:latin typeface="Times New Roman"/>
                <a:ea typeface="Times New Roman"/>
              </a:rPr>
              <a:t>Форма яєць характеризується співвідношенням великого і малого діаметра, або </a:t>
            </a:r>
            <a:r>
              <a:rPr lang="uk-UA" sz="2400" b="1" i="1" dirty="0" smtClean="0">
                <a:effectLst/>
                <a:latin typeface="Times New Roman"/>
                <a:ea typeface="Times New Roman"/>
              </a:rPr>
              <a:t>індексом форми</a:t>
            </a:r>
            <a:r>
              <a:rPr lang="uk-UA" sz="2400" i="1" dirty="0" smtClean="0">
                <a:effectLst/>
                <a:latin typeface="Times New Roman"/>
                <a:ea typeface="Times New Roman"/>
              </a:rPr>
              <a:t> – відношенням малого діаметра до великого, вираженим у відсотках.</a:t>
            </a:r>
            <a:r>
              <a:rPr lang="uk-UA" sz="2400" dirty="0" smtClean="0">
                <a:effectLst/>
                <a:latin typeface="Times New Roman"/>
                <a:ea typeface="Times New Roman"/>
              </a:rPr>
              <a:t> </a:t>
            </a:r>
          </a:p>
          <a:p>
            <a:pPr indent="457200" algn="just">
              <a:spcAft>
                <a:spcPts val="0"/>
              </a:spcAft>
            </a:pPr>
            <a:r>
              <a:rPr lang="uk-UA" sz="2400" dirty="0" smtClean="0">
                <a:effectLst/>
                <a:latin typeface="Times New Roman"/>
                <a:ea typeface="Times New Roman"/>
              </a:rPr>
              <a:t>Яйце правильної форми, достатньо видовжене, з великими і малими радіусами округлості на обох кінцях має співвідношення діаметрів, рівне 1,32, або індекс форми 76%.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737754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>
            <a:norm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sz="2000" dirty="0" smtClean="0">
                <a:effectLst/>
                <a:latin typeface="Times New Roman"/>
                <a:ea typeface="Times New Roman"/>
              </a:rPr>
              <a:t>Для визначення співвідношення діаметрів штангенциркулем вимірюють великий і малий діаметри яйця і розраховують їх співвідношення. Висоту і діаметр повітряної камери зручно визначати за допомогою трафарету (рис. 3). Діаметр камери свіжого яйця не перевищує 17 мм, а висота 3 мм.</a:t>
            </a:r>
          </a:p>
          <a:p>
            <a:pPr indent="457200" algn="just">
              <a:spcAft>
                <a:spcPts val="600"/>
              </a:spcAft>
            </a:pPr>
            <a:r>
              <a:rPr lang="uk-UA" sz="2000" dirty="0" smtClean="0">
                <a:effectLst/>
                <a:latin typeface="Times New Roman"/>
                <a:ea typeface="Times New Roman"/>
              </a:rPr>
              <a:t> </a:t>
            </a:r>
          </a:p>
          <a:p>
            <a:pPr indent="457200" algn="just">
              <a:spcAft>
                <a:spcPts val="600"/>
              </a:spcAft>
              <a:tabLst>
                <a:tab pos="1642745" algn="l"/>
              </a:tabLst>
            </a:pPr>
            <a:endParaRPr lang="uk-UA" sz="2000" i="1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600"/>
              </a:spcAft>
              <a:tabLst>
                <a:tab pos="1642745" algn="l"/>
              </a:tabLst>
            </a:pPr>
            <a:endParaRPr lang="uk-UA" sz="2000" i="1" dirty="0">
              <a:latin typeface="Times New Roman"/>
              <a:ea typeface="Times New Roman"/>
            </a:endParaRPr>
          </a:p>
          <a:p>
            <a:pPr indent="457200" algn="just">
              <a:spcAft>
                <a:spcPts val="600"/>
              </a:spcAft>
              <a:tabLst>
                <a:tab pos="1642745" algn="l"/>
              </a:tabLst>
            </a:pPr>
            <a:endParaRPr lang="uk-UA" sz="2000" i="1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600"/>
              </a:spcAft>
              <a:tabLst>
                <a:tab pos="1642745" algn="l"/>
              </a:tabLst>
            </a:pPr>
            <a:endParaRPr lang="uk-UA" sz="2000" i="1" dirty="0">
              <a:latin typeface="Times New Roman"/>
              <a:ea typeface="Times New Roman"/>
            </a:endParaRPr>
          </a:p>
          <a:p>
            <a:pPr indent="457200" algn="just">
              <a:spcAft>
                <a:spcPts val="600"/>
              </a:spcAft>
              <a:tabLst>
                <a:tab pos="1642745" algn="l"/>
              </a:tabLst>
            </a:pPr>
            <a:endParaRPr lang="uk-UA" sz="2000" i="1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600"/>
              </a:spcAft>
              <a:tabLst>
                <a:tab pos="1642745" algn="l"/>
              </a:tabLst>
            </a:pPr>
            <a:r>
              <a:rPr lang="uk-UA" sz="2000" i="1" dirty="0" smtClean="0">
                <a:effectLst/>
                <a:latin typeface="Times New Roman"/>
                <a:ea typeface="Times New Roman"/>
              </a:rPr>
              <a:t>Рис. 3.</a:t>
            </a:r>
            <a:r>
              <a:rPr lang="uk-UA" sz="2000" b="1" dirty="0" smtClean="0">
                <a:effectLst/>
                <a:latin typeface="Times New Roman"/>
                <a:ea typeface="Times New Roman"/>
              </a:rPr>
              <a:t> Вік яйця і розмір повітряної камери:</a:t>
            </a:r>
            <a:endParaRPr lang="uk-UA" sz="2000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uk-UA" sz="2000" dirty="0" smtClean="0">
                <a:effectLst/>
                <a:latin typeface="Times New Roman"/>
                <a:ea typeface="Times New Roman"/>
              </a:rPr>
              <a:t>І- визначення свіжості яйця: 1-свіже яйце до 6 діб; 2-на 16 добу; 3-на 21 добу;</a:t>
            </a:r>
          </a:p>
          <a:p>
            <a:pPr indent="457200" algn="just">
              <a:spcAft>
                <a:spcPts val="0"/>
              </a:spcAft>
            </a:pPr>
            <a:r>
              <a:rPr lang="uk-UA" sz="2000" dirty="0" err="1" smtClean="0">
                <a:effectLst/>
                <a:latin typeface="Times New Roman"/>
                <a:ea typeface="Times New Roman"/>
              </a:rPr>
              <a:t>ІІ-вимірювання</a:t>
            </a:r>
            <a:r>
              <a:rPr lang="uk-UA" sz="2000" dirty="0" smtClean="0">
                <a:effectLst/>
                <a:latin typeface="Times New Roman"/>
                <a:ea typeface="Times New Roman"/>
              </a:rPr>
              <a:t> повітряної камери шаблоном з міліметровою шкалою.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uk-UA" sz="2000" dirty="0" smtClean="0">
                <a:effectLst/>
                <a:latin typeface="Times New Roman"/>
                <a:ea typeface="Times New Roman"/>
              </a:rPr>
              <a:t> </a:t>
            </a:r>
          </a:p>
          <a:p>
            <a:endParaRPr lang="uk-UA" dirty="0"/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916832"/>
            <a:ext cx="2695575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457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436979"/>
            <a:ext cx="8229600" cy="1072140"/>
          </a:xfrm>
        </p:spPr>
        <p:txBody>
          <a:bodyPr>
            <a:normAutofit/>
          </a:bodyPr>
          <a:lstStyle/>
          <a:p>
            <a:r>
              <a:rPr lang="uk-UA" sz="2800" dirty="0" smtClean="0"/>
              <a:t>Рис. 4.Штангенциркуль</a:t>
            </a:r>
            <a:endParaRPr lang="uk-UA" sz="2800" dirty="0"/>
          </a:p>
        </p:txBody>
      </p:sp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3353" y="1124744"/>
            <a:ext cx="4428687" cy="2703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2" name="Picture 6" descr="Штангенциркуль для брове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096" y="772684"/>
            <a:ext cx="3312368" cy="3312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2084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526111" y="342248"/>
            <a:ext cx="4206129" cy="4710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411760" y="551723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  <a:tabLst>
                <a:tab pos="1899285" algn="l"/>
              </a:tabLst>
            </a:pPr>
            <a:r>
              <a:rPr lang="uk-UA" i="1" dirty="0" smtClean="0">
                <a:latin typeface="Times New Roman"/>
                <a:ea typeface="Times New Roman"/>
              </a:rPr>
              <a:t>Рис</a:t>
            </a:r>
            <a:r>
              <a:rPr lang="uk-UA" i="1" dirty="0">
                <a:latin typeface="Times New Roman"/>
                <a:ea typeface="Times New Roman"/>
              </a:rPr>
              <a:t>. </a:t>
            </a:r>
            <a:r>
              <a:rPr lang="uk-UA" i="1" dirty="0" smtClean="0">
                <a:latin typeface="Times New Roman"/>
                <a:ea typeface="Times New Roman"/>
              </a:rPr>
              <a:t>5.</a:t>
            </a:r>
            <a:r>
              <a:rPr lang="uk-UA" b="1" dirty="0" smtClean="0">
                <a:latin typeface="Times New Roman"/>
                <a:ea typeface="Times New Roman"/>
              </a:rPr>
              <a:t> </a:t>
            </a:r>
            <a:r>
              <a:rPr lang="uk-UA" b="1" dirty="0">
                <a:latin typeface="Times New Roman"/>
                <a:ea typeface="Times New Roman"/>
              </a:rPr>
              <a:t>Визначення форми яйця за допомогою </a:t>
            </a:r>
            <a:r>
              <a:rPr lang="uk-UA" b="1" dirty="0" err="1">
                <a:latin typeface="Times New Roman"/>
                <a:ea typeface="Times New Roman"/>
              </a:rPr>
              <a:t>індексометру</a:t>
            </a:r>
            <a:endParaRPr lang="uk-UA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952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363272" cy="5649491"/>
          </a:xfrm>
        </p:spPr>
        <p:txBody>
          <a:bodyPr>
            <a:noAutofit/>
          </a:bodyPr>
          <a:lstStyle/>
          <a:p>
            <a:pPr algn="just"/>
            <a:r>
              <a:rPr lang="uk-UA" sz="3600" dirty="0" smtClean="0">
                <a:effectLst/>
                <a:latin typeface="Times New Roman"/>
                <a:ea typeface="Times New Roman"/>
              </a:rPr>
              <a:t>Шкаралупа яйця повинна бути чистою і гладенькою, без тріщин, наростів або впадин. Матовий колір шкаралупи свідчить про цілісність </a:t>
            </a:r>
            <a:r>
              <a:rPr lang="uk-UA" sz="3600" dirty="0" err="1" smtClean="0">
                <a:effectLst/>
                <a:latin typeface="Times New Roman"/>
                <a:ea typeface="Times New Roman"/>
              </a:rPr>
              <a:t>муцинової</a:t>
            </a:r>
            <a:r>
              <a:rPr lang="uk-UA" sz="3600" dirty="0" smtClean="0">
                <a:effectLst/>
                <a:latin typeface="Times New Roman"/>
                <a:ea typeface="Times New Roman"/>
              </a:rPr>
              <a:t> оболонки і про відносну свіжість яйця. Яйця неправильної форми, з пошкодженою або забрудненою шкаралупою, а також </a:t>
            </a:r>
            <a:r>
              <a:rPr lang="uk-UA" sz="3600" dirty="0" err="1" smtClean="0">
                <a:effectLst/>
                <a:latin typeface="Times New Roman"/>
                <a:ea typeface="Times New Roman"/>
              </a:rPr>
              <a:t>двохжовткові</a:t>
            </a:r>
            <a:r>
              <a:rPr lang="uk-UA" sz="3600" dirty="0" smtClean="0">
                <a:effectLst/>
                <a:latin typeface="Times New Roman"/>
                <a:ea typeface="Times New Roman"/>
              </a:rPr>
              <a:t> для інкубації не підходять. 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xmlns="" val="203239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/>
                <a:ea typeface="Times New Roman"/>
              </a:rPr>
              <a:t>Зважування яєць.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effectLst/>
                <a:latin typeface="Times New Roman"/>
                <a:ea typeface="Times New Roman"/>
              </a:rPr>
              <a:t>Масу яєць визначають на вагах типу ВЛТК-500 з точністю до 0,1 г. </a:t>
            </a:r>
          </a:p>
          <a:p>
            <a:r>
              <a:rPr lang="uk-UA" dirty="0" smtClean="0">
                <a:effectLst/>
                <a:latin typeface="Times New Roman"/>
                <a:ea typeface="Times New Roman"/>
              </a:rPr>
              <a:t>Для інкубації відбирають яйця з масою, які характерні для цього виду, породи або лінії птахів. </a:t>
            </a:r>
          </a:p>
          <a:p>
            <a:r>
              <a:rPr lang="uk-UA" dirty="0" smtClean="0">
                <a:effectLst/>
                <a:latin typeface="Times New Roman"/>
                <a:ea typeface="Times New Roman"/>
              </a:rPr>
              <a:t>Мілкі яйця, а також дуже великі для інкубації непридатні.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79244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Просвічування </a:t>
            </a:r>
            <a:r>
              <a:rPr lang="uk-UA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на овоскопі.</a:t>
            </a:r>
            <a:r>
              <a:rPr lang="uk-UA" sz="24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endParaRPr lang="uk-UA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1500174"/>
            <a:ext cx="8186766" cy="4625989"/>
          </a:xfrm>
        </p:spPr>
        <p:txBody>
          <a:bodyPr/>
          <a:lstStyle/>
          <a:p>
            <a:pPr indent="342900" algn="just">
              <a:spcAft>
                <a:spcPts val="0"/>
              </a:spcAft>
            </a:pPr>
            <a:r>
              <a:rPr lang="uk-UA" sz="1800" dirty="0" smtClean="0">
                <a:effectLst/>
                <a:latin typeface="Times New Roman"/>
                <a:ea typeface="Times New Roman"/>
              </a:rPr>
              <a:t>Яйце держать тупим кінцем вверх і підносять до сильного джерела світла. При цьому звертають увагу на:</a:t>
            </a:r>
          </a:p>
          <a:p>
            <a:pPr indent="342900" algn="just">
              <a:spcAft>
                <a:spcPts val="0"/>
              </a:spcAft>
            </a:pPr>
            <a:r>
              <a:rPr lang="uk-UA" sz="2000" b="1" dirty="0" smtClean="0">
                <a:effectLst/>
                <a:latin typeface="Times New Roman"/>
                <a:ea typeface="Times New Roman"/>
              </a:rPr>
              <a:t> цілісність шкаралупи,</a:t>
            </a:r>
          </a:p>
          <a:p>
            <a:pPr indent="342900" algn="just">
              <a:spcAft>
                <a:spcPts val="0"/>
              </a:spcAft>
            </a:pPr>
            <a:r>
              <a:rPr lang="uk-UA" sz="2000" b="1" dirty="0" smtClean="0">
                <a:effectLst/>
                <a:latin typeface="Times New Roman"/>
                <a:ea typeface="Times New Roman"/>
              </a:rPr>
              <a:t> рівномірність її забарвлення, </a:t>
            </a:r>
          </a:p>
          <a:p>
            <a:pPr indent="342900" algn="just">
              <a:spcAft>
                <a:spcPts val="0"/>
              </a:spcAft>
            </a:pPr>
            <a:r>
              <a:rPr lang="uk-UA" sz="2000" b="1" dirty="0" smtClean="0">
                <a:effectLst/>
                <a:latin typeface="Times New Roman"/>
                <a:ea typeface="Times New Roman"/>
              </a:rPr>
              <a:t>величину і розташування повітряної камери, </a:t>
            </a:r>
          </a:p>
          <a:p>
            <a:pPr indent="342900" algn="just">
              <a:spcAft>
                <a:spcPts val="0"/>
              </a:spcAft>
            </a:pPr>
            <a:r>
              <a:rPr lang="uk-UA" sz="2000" b="1" dirty="0" smtClean="0">
                <a:effectLst/>
                <a:latin typeface="Times New Roman"/>
                <a:ea typeface="Times New Roman"/>
              </a:rPr>
              <a:t>розташування і інтенсивність забарвлення жовтка </a:t>
            </a:r>
          </a:p>
          <a:p>
            <a:pPr indent="342900" algn="just">
              <a:spcAft>
                <a:spcPts val="0"/>
              </a:spcAft>
            </a:pPr>
            <a:r>
              <a:rPr lang="uk-UA" sz="2000" b="1" dirty="0" smtClean="0">
                <a:effectLst/>
                <a:latin typeface="Times New Roman"/>
                <a:ea typeface="Times New Roman"/>
              </a:rPr>
              <a:t>і стан вмісту яйця. </a:t>
            </a:r>
          </a:p>
          <a:p>
            <a:pPr indent="342900" algn="just">
              <a:spcAft>
                <a:spcPts val="0"/>
              </a:spcAft>
            </a:pPr>
            <a:r>
              <a:rPr lang="uk-UA" sz="1800" dirty="0" smtClean="0">
                <a:effectLst/>
                <a:latin typeface="Times New Roman"/>
                <a:ea typeface="Times New Roman"/>
              </a:rPr>
              <a:t>При </a:t>
            </a:r>
            <a:r>
              <a:rPr lang="uk-UA" sz="1800" dirty="0" err="1" smtClean="0">
                <a:effectLst/>
                <a:latin typeface="Times New Roman"/>
                <a:ea typeface="Times New Roman"/>
              </a:rPr>
              <a:t>овоскопуванні</a:t>
            </a:r>
            <a:r>
              <a:rPr lang="uk-UA" sz="1800" dirty="0" smtClean="0">
                <a:effectLst/>
                <a:latin typeface="Times New Roman"/>
                <a:ea typeface="Times New Roman"/>
              </a:rPr>
              <a:t> можуть бути виявлені </a:t>
            </a:r>
            <a:r>
              <a:rPr lang="uk-UA" sz="1800" dirty="0" err="1" smtClean="0">
                <a:effectLst/>
                <a:latin typeface="Times New Roman"/>
                <a:ea typeface="Times New Roman"/>
              </a:rPr>
              <a:t>наймілкіші</a:t>
            </a:r>
            <a:r>
              <a:rPr lang="uk-UA" sz="1800" dirty="0" smtClean="0">
                <a:effectLst/>
                <a:latin typeface="Times New Roman"/>
                <a:ea typeface="Times New Roman"/>
              </a:rPr>
              <a:t> тріщини на шкаралупі, які існують в вигляді тонких світлих ліній. При виявлені навіть однієї тріщини інкубувати яйце не можна.</a:t>
            </a:r>
          </a:p>
          <a:p>
            <a:r>
              <a:rPr lang="uk-UA" sz="1800" dirty="0" smtClean="0">
                <a:effectLst/>
                <a:latin typeface="Times New Roman"/>
                <a:ea typeface="Times New Roman"/>
              </a:rPr>
              <a:t>Показником, який характеризує якість шкаралупи яєць, є м</a:t>
            </a:r>
            <a:r>
              <a:rPr lang="uk-UA" sz="1800" b="1" dirty="0" smtClean="0">
                <a:effectLst/>
                <a:latin typeface="Times New Roman"/>
                <a:ea typeface="Times New Roman"/>
              </a:rPr>
              <a:t>армуровість. </a:t>
            </a:r>
          </a:p>
          <a:p>
            <a:r>
              <a:rPr lang="uk-UA" sz="1800" dirty="0" smtClean="0">
                <a:effectLst/>
                <a:latin typeface="Times New Roman"/>
                <a:ea typeface="Times New Roman"/>
              </a:rPr>
              <a:t>(темні частини, які чергуються з світлими</a:t>
            </a:r>
            <a:r>
              <a:rPr lang="uk-UA" sz="1800" dirty="0" smtClean="0">
                <a:latin typeface="Times New Roman"/>
                <a:ea typeface="Times New Roman"/>
              </a:rPr>
              <a:t>).</a:t>
            </a:r>
            <a:r>
              <a:rPr lang="uk-UA" sz="1800" dirty="0" smtClean="0">
                <a:effectLst/>
                <a:latin typeface="Times New Roman"/>
                <a:ea typeface="Times New Roman"/>
              </a:rPr>
              <a:t> 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xmlns="" val="97838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619062"/>
            <a:ext cx="3024336" cy="4212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572000" y="2413339"/>
            <a:ext cx="41044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uk-UA" i="1" dirty="0">
                <a:latin typeface="Times New Roman"/>
                <a:ea typeface="Times New Roman"/>
              </a:rPr>
              <a:t>Рис. 6.</a:t>
            </a:r>
            <a:r>
              <a:rPr lang="uk-UA" b="1" dirty="0">
                <a:latin typeface="Times New Roman"/>
                <a:ea typeface="Times New Roman"/>
              </a:rPr>
              <a:t> </a:t>
            </a:r>
            <a:r>
              <a:rPr lang="uk-UA" b="1" dirty="0" err="1">
                <a:latin typeface="Times New Roman"/>
                <a:ea typeface="Times New Roman"/>
              </a:rPr>
              <a:t>Овоскопування</a:t>
            </a:r>
            <a:r>
              <a:rPr lang="uk-UA" b="1" dirty="0">
                <a:latin typeface="Times New Roman"/>
                <a:ea typeface="Times New Roman"/>
              </a:rPr>
              <a:t> яєць:</a:t>
            </a:r>
            <a:endParaRPr lang="uk-UA" sz="1600" dirty="0">
              <a:latin typeface="Times New Roman"/>
              <a:ea typeface="Times New Roman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1-нормальне;</a:t>
            </a:r>
            <a:endParaRPr lang="uk-UA" sz="1600" dirty="0">
              <a:latin typeface="Times New Roman"/>
              <a:ea typeface="Times New Roman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2-з відкладанням солі;</a:t>
            </a:r>
            <a:endParaRPr lang="uk-UA" sz="1600" dirty="0">
              <a:latin typeface="Times New Roman"/>
              <a:ea typeface="Times New Roman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  <a:tabLst>
                <a:tab pos="1333500" algn="ctr"/>
              </a:tabLst>
            </a:pPr>
            <a:r>
              <a:rPr lang="uk-UA" dirty="0">
                <a:latin typeface="Times New Roman"/>
                <a:ea typeface="Times New Roman"/>
              </a:rPr>
              <a:t>3-мармурове;</a:t>
            </a:r>
            <a:endParaRPr lang="uk-UA" sz="1600" dirty="0">
              <a:latin typeface="Times New Roman"/>
              <a:ea typeface="Times New Roman"/>
            </a:endParaRPr>
          </a:p>
          <a:p>
            <a:r>
              <a:rPr lang="uk-UA" dirty="0" smtClean="0">
                <a:latin typeface="Times New Roman"/>
                <a:ea typeface="Times New Roman"/>
              </a:rPr>
              <a:t>        4-з </a:t>
            </a:r>
            <a:r>
              <a:rPr lang="uk-UA" dirty="0">
                <a:latin typeface="Times New Roman"/>
                <a:ea typeface="Times New Roman"/>
              </a:rPr>
              <a:t>насічкою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80392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uk-UA" sz="2800" b="1" u="sng" dirty="0" smtClean="0">
                <a:latin typeface="Times New Roman"/>
                <a:ea typeface="Times New Roman"/>
              </a:rPr>
              <a:t>Мета заняття:</a:t>
            </a:r>
            <a:r>
              <a:rPr lang="uk-UA" sz="2800" dirty="0" smtClean="0">
                <a:latin typeface="Times New Roman"/>
                <a:ea typeface="Times New Roman"/>
              </a:rPr>
              <a:t> Вивчити будову яйцепроводу, порядок утворення яєць, методику оцінки інкубаційних якостей яєць. </a:t>
            </a:r>
          </a:p>
          <a:p>
            <a:pPr indent="226695" algn="just">
              <a:lnSpc>
                <a:spcPct val="150000"/>
              </a:lnSpc>
              <a:spcAft>
                <a:spcPts val="0"/>
              </a:spcAft>
            </a:pPr>
            <a:r>
              <a:rPr lang="uk-UA" sz="2800" b="1" u="sng" dirty="0" smtClean="0">
                <a:latin typeface="Times New Roman"/>
                <a:ea typeface="Times New Roman"/>
              </a:rPr>
              <a:t>  Матеріали та обладнання:</a:t>
            </a:r>
            <a:r>
              <a:rPr lang="uk-UA" sz="2800" dirty="0" smtClean="0">
                <a:latin typeface="Times New Roman"/>
                <a:ea typeface="Times New Roman"/>
              </a:rPr>
              <a:t> овоскоп,  свіжі яйця птиці.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210872" cy="4895056"/>
          </a:xfrm>
        </p:spPr>
        <p:txBody>
          <a:bodyPr>
            <a:normAutofit/>
          </a:bodyPr>
          <a:lstStyle/>
          <a:p>
            <a:pPr indent="342900" algn="just">
              <a:spcAft>
                <a:spcPts val="0"/>
              </a:spcAft>
            </a:pPr>
            <a:r>
              <a:rPr lang="uk-UA" i="1" dirty="0" smtClean="0">
                <a:effectLst/>
                <a:latin typeface="Times New Roman"/>
                <a:ea typeface="Times New Roman"/>
              </a:rPr>
              <a:t>В щойно знесеного яйця повітряна камера відсутня.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i="1" dirty="0" smtClean="0">
                <a:effectLst/>
                <a:latin typeface="Times New Roman"/>
                <a:ea typeface="Times New Roman"/>
              </a:rPr>
              <a:t>В свіжого яйця висота її не перевищує 3мм, а діаметр – 17мм.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 </a:t>
            </a:r>
          </a:p>
          <a:p>
            <a:pPr indent="342900" algn="just"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Times New Roman"/>
              </a:rPr>
              <a:t>В яйцях, які зберігалися більше 2-х тижнів, розміри повітряної камери збільшуються до 7 мм по висоті і до 25-30 мм в діаметрі. </a:t>
            </a:r>
          </a:p>
          <a:p>
            <a:pPr indent="457200" algn="just"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Times New Roman"/>
              </a:rPr>
              <a:t>При </a:t>
            </a:r>
            <a:r>
              <a:rPr lang="uk-UA" dirty="0" err="1" smtClean="0">
                <a:effectLst/>
                <a:latin typeface="Times New Roman"/>
                <a:ea typeface="Times New Roman"/>
              </a:rPr>
              <a:t>овоскопуванні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 треба олівцем відмітити кордони повітряної камери, а потім штангенциркулем виміряти висоту і діаметр.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93961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291264" cy="5289451"/>
          </a:xfrm>
        </p:spPr>
        <p:txBody>
          <a:bodyPr/>
          <a:lstStyle/>
          <a:p>
            <a:r>
              <a:rPr lang="uk-UA" dirty="0" smtClean="0">
                <a:effectLst/>
                <a:latin typeface="Times New Roman"/>
                <a:ea typeface="Times New Roman"/>
              </a:rPr>
              <a:t>Інколи в яйцях можуть знаходитися темні плями – початок розвитку мікроорганізмів, які проникли в яйце в результаті сильного забруднення шкаралупи і зберігання її в середовищі з високою вологістю. </a:t>
            </a:r>
          </a:p>
          <a:p>
            <a:r>
              <a:rPr lang="uk-UA" dirty="0" smtClean="0">
                <a:effectLst/>
                <a:latin typeface="Times New Roman"/>
                <a:ea typeface="Times New Roman"/>
              </a:rPr>
              <a:t>Якщо яйце повністю уражене мікроорганізмами і воно не просвічується, то таке яйце називається </a:t>
            </a:r>
            <a:r>
              <a:rPr lang="uk-UA" b="1" dirty="0" smtClean="0">
                <a:effectLst/>
                <a:latin typeface="Times New Roman"/>
                <a:ea typeface="Times New Roman"/>
              </a:rPr>
              <a:t>тумак.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128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7200" algn="just">
              <a:lnSpc>
                <a:spcPct val="150000"/>
              </a:lnSpc>
              <a:spcAft>
                <a:spcPts val="0"/>
              </a:spcAft>
              <a:tabLst>
                <a:tab pos="2110105" algn="l"/>
              </a:tabLst>
            </a:pPr>
            <a:r>
              <a:rPr lang="uk-UA" dirty="0" smtClean="0">
                <a:effectLst/>
                <a:latin typeface="Times New Roman"/>
                <a:ea typeface="Times New Roman"/>
              </a:rPr>
              <a:t> </a:t>
            </a:r>
            <a:endParaRPr lang="uk-UA" sz="2800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uk-UA" i="1" dirty="0" smtClean="0">
                <a:effectLst/>
                <a:latin typeface="Times New Roman"/>
                <a:ea typeface="Times New Roman"/>
              </a:rPr>
              <a:t> </a:t>
            </a:r>
            <a:endParaRPr lang="uk-UA" sz="2800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uk-UA" i="1" dirty="0" smtClean="0">
                <a:effectLst/>
                <a:latin typeface="Times New Roman"/>
                <a:ea typeface="Times New Roman"/>
              </a:rPr>
              <a:t> </a:t>
            </a:r>
            <a:endParaRPr lang="uk-UA" sz="2800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uk-UA" i="1" dirty="0" smtClean="0">
                <a:effectLst/>
                <a:latin typeface="Times New Roman"/>
                <a:ea typeface="Times New Roman"/>
              </a:rPr>
              <a:t> </a:t>
            </a:r>
            <a:endParaRPr lang="uk-UA" sz="2800" dirty="0" smtClean="0">
              <a:effectLst/>
              <a:latin typeface="Times New Roman"/>
              <a:ea typeface="Times New Roman"/>
            </a:endParaRPr>
          </a:p>
          <a:p>
            <a:r>
              <a:rPr lang="uk-UA" i="1" dirty="0" smtClean="0">
                <a:effectLst/>
                <a:latin typeface="Times New Roman"/>
                <a:ea typeface="Times New Roman"/>
              </a:rPr>
              <a:t>Рис.7.</a:t>
            </a:r>
            <a:r>
              <a:rPr lang="uk-UA" b="1" dirty="0" smtClean="0">
                <a:effectLst/>
                <a:latin typeface="Times New Roman"/>
                <a:ea typeface="Times New Roman"/>
              </a:rPr>
              <a:t> Вимірювання висоти щільного білка</a:t>
            </a:r>
            <a:endParaRPr lang="uk-UA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6019"/>
            <a:ext cx="3312368" cy="3827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4491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291264" cy="5937523"/>
          </a:xfrm>
        </p:spPr>
        <p:txBody>
          <a:bodyPr>
            <a:normAutofit lnSpcReduction="10000"/>
          </a:bodyPr>
          <a:lstStyle/>
          <a:p>
            <a:pPr indent="457200" algn="just">
              <a:spcAft>
                <a:spcPts val="600"/>
              </a:spcAft>
            </a:pPr>
            <a:r>
              <a:rPr lang="uk-UA" sz="2000" dirty="0" smtClean="0">
                <a:effectLst/>
                <a:latin typeface="Times New Roman"/>
                <a:ea typeface="Times New Roman"/>
              </a:rPr>
              <a:t>Внутрішні якості яйця вивчають шляхом зважування білка, жовтка, шкаралупи і визначення їх співвідношення (в середньому 56, 32, 12% відповідно). Визначають діаметр білка і діаметр жовтка яйця, що знаходиться в чашці Петрі, розраховують індекс білка і </a:t>
            </a:r>
          </a:p>
          <a:p>
            <a:pPr indent="457200" algn="just">
              <a:spcAft>
                <a:spcPts val="600"/>
              </a:spcAft>
            </a:pPr>
            <a:endParaRPr lang="uk-UA" sz="2000" dirty="0">
              <a:latin typeface="Times New Roman"/>
              <a:ea typeface="Times New Roman"/>
            </a:endParaRPr>
          </a:p>
          <a:p>
            <a:pPr indent="457200" algn="just">
              <a:spcAft>
                <a:spcPts val="600"/>
              </a:spcAft>
            </a:pPr>
            <a:endParaRPr lang="uk-UA" sz="2000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600"/>
              </a:spcAft>
            </a:pPr>
            <a:endParaRPr lang="uk-UA" sz="2000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600"/>
              </a:spcAft>
            </a:pPr>
            <a:r>
              <a:rPr lang="uk-UA" sz="2000" dirty="0" smtClean="0">
                <a:effectLst/>
                <a:latin typeface="Times New Roman"/>
                <a:ea typeface="Times New Roman"/>
              </a:rPr>
              <a:t>де Вб і </a:t>
            </a:r>
            <a:r>
              <a:rPr lang="uk-UA" sz="2000" dirty="0" err="1" smtClean="0">
                <a:effectLst/>
                <a:latin typeface="Times New Roman"/>
                <a:ea typeface="Times New Roman"/>
              </a:rPr>
              <a:t>Вж</a:t>
            </a:r>
            <a:r>
              <a:rPr lang="uk-UA" sz="2000" dirty="0" smtClean="0">
                <a:effectLst/>
                <a:latin typeface="Times New Roman"/>
                <a:ea typeface="Times New Roman"/>
              </a:rPr>
              <a:t> – висота білка і жовтка відповідно, а Дб і Дж – їх діаметр (мм).</a:t>
            </a:r>
          </a:p>
          <a:p>
            <a:pPr indent="457200" algn="just">
              <a:spcAft>
                <a:spcPts val="0"/>
              </a:spcAft>
            </a:pPr>
            <a:r>
              <a:rPr lang="uk-UA" sz="2000" b="1" dirty="0" smtClean="0">
                <a:effectLst/>
                <a:latin typeface="Times New Roman"/>
                <a:ea typeface="Times New Roman"/>
              </a:rPr>
              <a:t>Одиниці </a:t>
            </a:r>
            <a:r>
              <a:rPr lang="uk-UA" sz="2000" b="1" dirty="0" err="1" smtClean="0">
                <a:effectLst/>
                <a:latin typeface="Times New Roman"/>
                <a:ea typeface="Times New Roman"/>
              </a:rPr>
              <a:t>Хау</a:t>
            </a:r>
            <a:r>
              <a:rPr lang="uk-UA" sz="20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2000" dirty="0" smtClean="0">
                <a:effectLst/>
                <a:latin typeface="Times New Roman"/>
                <a:ea typeface="Times New Roman"/>
              </a:rPr>
              <a:t>досить повно характеризують інкубаційні якості яєць: чим вони вищі, тим краще виведення можна чекати при закладці яєць в інкубатор. Визначають їх, ґрунтуючись на двох показниках</a:t>
            </a:r>
            <a:r>
              <a:rPr lang="uk-UA" sz="2000" b="1" dirty="0" smtClean="0">
                <a:effectLst/>
                <a:latin typeface="Times New Roman"/>
                <a:ea typeface="Times New Roman"/>
              </a:rPr>
              <a:t>: масі яєць і висоті щільного шару білка. </a:t>
            </a:r>
          </a:p>
          <a:p>
            <a:pPr indent="457200" algn="just">
              <a:spcAft>
                <a:spcPts val="0"/>
              </a:spcAft>
            </a:pPr>
            <a:r>
              <a:rPr lang="uk-UA" sz="2000" dirty="0" smtClean="0">
                <a:effectLst/>
                <a:latin typeface="Times New Roman"/>
                <a:ea typeface="Times New Roman"/>
              </a:rPr>
              <a:t>Інкубаційні яйця обов’язково мають бути заплідненими. Про це судять за будовою бластодиска, розрізавши яйце в середній його частині, навпроти </a:t>
            </a:r>
            <a:r>
              <a:rPr lang="uk-UA" sz="2000" dirty="0" err="1" smtClean="0">
                <a:effectLst/>
                <a:latin typeface="Times New Roman"/>
                <a:ea typeface="Times New Roman"/>
              </a:rPr>
              <a:t>латебри</a:t>
            </a:r>
            <a:r>
              <a:rPr lang="uk-UA" sz="2000" dirty="0" smtClean="0">
                <a:effectLst/>
                <a:latin typeface="Times New Roman"/>
                <a:ea typeface="Times New Roman"/>
              </a:rPr>
              <a:t>. За допомогою лупи можна побачити, що бластодиск заплідненого яйця має широку будову, діаметр його більший від незаплідненого яйця.</a:t>
            </a:r>
          </a:p>
          <a:p>
            <a:endParaRPr lang="uk-UA" dirty="0"/>
          </a:p>
        </p:txBody>
      </p:sp>
      <p:pic>
        <p:nvPicPr>
          <p:cNvPr id="60422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28800"/>
            <a:ext cx="5760572" cy="506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423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628800"/>
            <a:ext cx="59388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9266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-13633" y="476672"/>
            <a:ext cx="8762097" cy="647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143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51520" y="260648"/>
            <a:ext cx="8496944" cy="6231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177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052736"/>
            <a:ext cx="8147248" cy="5073427"/>
          </a:xfrm>
        </p:spPr>
        <p:txBody>
          <a:bodyPr>
            <a:normAutofit/>
          </a:bodyPr>
          <a:lstStyle/>
          <a:p>
            <a:pPr marL="0" lvl="0" indent="457200" fontAlgn="base">
              <a:spcBef>
                <a:spcPct val="0"/>
              </a:spcBef>
              <a:spcAft>
                <a:spcPct val="0"/>
              </a:spcAft>
              <a:buNone/>
              <a:tabLst>
                <a:tab pos="765175" algn="l"/>
              </a:tabLst>
            </a:pPr>
            <a:r>
              <a:rPr lang="uk-UA" altLang="uk-UA" sz="2000" b="1" u="sng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Завдання 3: </a:t>
            </a:r>
            <a:endParaRPr lang="uk-UA" altLang="uk-UA" sz="2000" b="1" u="sng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457200" fontAlgn="base">
              <a:spcBef>
                <a:spcPct val="0"/>
              </a:spcBef>
              <a:spcAft>
                <a:spcPct val="0"/>
              </a:spcAft>
              <a:buNone/>
              <a:tabLst>
                <a:tab pos="765175" algn="l"/>
              </a:tabLst>
            </a:pPr>
            <a:r>
              <a:rPr lang="uk-UA" altLang="uk-UA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Розбити </a:t>
            </a:r>
            <a:r>
              <a:rPr lang="uk-UA" altLang="uk-UA" sz="20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 чашку Петрі 3 свіжих яйця і визначити їх свіжість та заплідненість</a:t>
            </a:r>
            <a:r>
              <a:rPr lang="uk-UA" altLang="uk-UA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lvl="0" indent="457200" fontAlgn="base">
              <a:spcBef>
                <a:spcPct val="0"/>
              </a:spcBef>
              <a:spcAft>
                <a:spcPct val="0"/>
              </a:spcAft>
              <a:buNone/>
              <a:tabLst>
                <a:tab pos="765175" algn="l"/>
              </a:tabLst>
            </a:pPr>
            <a:r>
              <a:rPr lang="uk-UA" altLang="uk-UA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uk-UA" altLang="uk-UA" sz="20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Результати записати у таблиці 2.</a:t>
            </a:r>
            <a:endParaRPr lang="uk-UA" altLang="uk-UA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371201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6587946"/>
              </p:ext>
            </p:extLst>
          </p:nvPr>
        </p:nvGraphicFramePr>
        <p:xfrm>
          <a:off x="357158" y="714356"/>
          <a:ext cx="8391305" cy="6444715"/>
        </p:xfrm>
        <a:graphic>
          <a:graphicData uri="http://schemas.openxmlformats.org/drawingml/2006/table">
            <a:tbl>
              <a:tblPr firstRow="1" firstCol="1" bandRow="1"/>
              <a:tblGrid>
                <a:gridCol w="2202539"/>
                <a:gridCol w="2062922"/>
                <a:gridCol w="2062922"/>
                <a:gridCol w="2062922"/>
              </a:tblGrid>
              <a:tr h="323438">
                <a:tc rowSpan="2">
                  <a:txBody>
                    <a:bodyPr/>
                    <a:lstStyle/>
                    <a:p>
                      <a:pPr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800" b="1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Показники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яйця</a:t>
                      </a:r>
                      <a:endParaRPr lang="uk-UA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5607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57">
                <a:tc>
                  <a:txBody>
                    <a:bodyPr/>
                    <a:lstStyle/>
                    <a:p>
                      <a:pPr indent="108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Вид птиці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57">
                <a:tc>
                  <a:txBody>
                    <a:bodyPr/>
                    <a:lstStyle/>
                    <a:p>
                      <a:pPr indent="108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Маса яйця, г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57">
                <a:tc>
                  <a:txBody>
                    <a:bodyPr/>
                    <a:lstStyle/>
                    <a:p>
                      <a:pPr indent="108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Діаметр пуги, мм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57">
                <a:tc>
                  <a:txBody>
                    <a:bodyPr/>
                    <a:lstStyle/>
                    <a:p>
                      <a:pPr indent="108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Діаметр яйця: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76">
                <a:tc>
                  <a:txBody>
                    <a:bodyPr/>
                    <a:lstStyle/>
                    <a:p>
                      <a:pPr indent="108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великий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76">
                <a:tc>
                  <a:txBody>
                    <a:bodyPr/>
                    <a:lstStyle/>
                    <a:p>
                      <a:pPr indent="108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малий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57">
                <a:tc>
                  <a:txBody>
                    <a:bodyPr/>
                    <a:lstStyle/>
                    <a:p>
                      <a:pPr indent="108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Індекс форми, %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57">
                <a:tc>
                  <a:txBody>
                    <a:bodyPr/>
                    <a:lstStyle/>
                    <a:p>
                      <a:pPr indent="108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Діаметр білка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57">
                <a:tc>
                  <a:txBody>
                    <a:bodyPr/>
                    <a:lstStyle/>
                    <a:p>
                      <a:pPr indent="108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Висота білка, мм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57">
                <a:tc>
                  <a:txBody>
                    <a:bodyPr/>
                    <a:lstStyle/>
                    <a:p>
                      <a:pPr indent="108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Діаметр жовтка, мм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57">
                <a:tc>
                  <a:txBody>
                    <a:bodyPr/>
                    <a:lstStyle/>
                    <a:p>
                      <a:pPr indent="108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Висота жовтка, мм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57">
                <a:tc>
                  <a:txBody>
                    <a:bodyPr/>
                    <a:lstStyle/>
                    <a:p>
                      <a:pPr indent="108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Індекс білка, 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57">
                <a:tc>
                  <a:txBody>
                    <a:bodyPr/>
                    <a:lstStyle/>
                    <a:p>
                      <a:pPr indent="108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Індекс жовтка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57">
                <a:tc>
                  <a:txBody>
                    <a:bodyPr/>
                    <a:lstStyle/>
                    <a:p>
                      <a:pPr indent="108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Маса шкаралупи, г 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57">
                <a:tc>
                  <a:txBody>
                    <a:bodyPr/>
                    <a:lstStyle/>
                    <a:p>
                      <a:pPr indent="108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Маса білка, г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57">
                <a:tc>
                  <a:txBody>
                    <a:bodyPr/>
                    <a:lstStyle/>
                    <a:p>
                      <a:pPr indent="108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Маса жовтка, г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57">
                <a:tc>
                  <a:txBody>
                    <a:bodyPr/>
                    <a:lstStyle/>
                    <a:p>
                      <a:pPr indent="108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14480" y="0"/>
            <a:ext cx="6572296" cy="8617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fontAlgn="base">
              <a:spcBef>
                <a:spcPct val="0"/>
              </a:spcBef>
              <a:spcAft>
                <a:spcPct val="0"/>
              </a:spcAft>
              <a:tabLst>
                <a:tab pos="7651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651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651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651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651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651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651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651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651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72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5175" algn="l"/>
              </a:tabLst>
            </a:pPr>
            <a:r>
              <a:rPr kumimoji="0" lang="uk-UA" altLang="uk-UA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2</a:t>
            </a:r>
            <a:endParaRPr kumimoji="0" lang="uk-UA" alt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5175" algn="l"/>
              </a:tabLst>
            </a:pPr>
            <a:r>
              <a:rPr kumimoji="0" lang="uk-UA" altLang="uk-UA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Результати оцінки інкубаційних яєц</a:t>
            </a:r>
            <a:r>
              <a:rPr kumimoji="0" lang="uk-UA" alt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ь</a:t>
            </a:r>
            <a:endParaRPr kumimoji="0" lang="uk-UA" alt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5175" algn="l"/>
              </a:tabLst>
            </a:pP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366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692696"/>
            <a:ext cx="820891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65175" algn="l"/>
              </a:tabLst>
            </a:pPr>
            <a:r>
              <a:rPr lang="uk-UA" alt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Контрольні питання</a:t>
            </a:r>
            <a:r>
              <a:rPr lang="uk-UA" altLang="uk-UA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65175" algn="l"/>
              </a:tabLst>
            </a:pPr>
            <a:endParaRPr lang="uk-UA" altLang="uk-UA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65175" algn="l"/>
              </a:tabLst>
            </a:pP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 формування яйця</a:t>
            </a:r>
            <a:endParaRPr lang="uk-UA" altLang="uk-UA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65175" algn="l"/>
              </a:tabLst>
            </a:pP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Будова яйцепроводу</a:t>
            </a:r>
            <a:endParaRPr lang="uk-UA" altLang="uk-UA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65175" algn="l"/>
              </a:tabLst>
            </a:pP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Будова яйця</a:t>
            </a:r>
            <a:endParaRPr lang="uk-UA" altLang="uk-UA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65175" algn="l"/>
              </a:tabLst>
            </a:pP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Мінімальні вимоги до якості інкубаційних яєць птиці різних видів</a:t>
            </a:r>
            <a:endParaRPr lang="uk-UA" altLang="uk-UA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65175" algn="l"/>
              </a:tabLst>
            </a:pP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Морфологічні, хімічні та фізичні ознаки яєць</a:t>
            </a:r>
            <a:endParaRPr lang="uk-UA" altLang="uk-UA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65175" algn="l"/>
              </a:tabLst>
            </a:pP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Методи оцінки інкубаційних яєць</a:t>
            </a:r>
            <a:endParaRPr lang="uk-UA" altLang="uk-UA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65175" algn="l"/>
              </a:tabLst>
            </a:pP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Дефекти яєць, виявлені при </a:t>
            </a:r>
            <a:r>
              <a:rPr lang="uk-UA" altLang="uk-U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овоскопуванні</a:t>
            </a:r>
            <a:endParaRPr lang="uk-UA" altLang="uk-UA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65175" algn="l"/>
              </a:tabLst>
            </a:pPr>
            <a:r>
              <a:rPr lang="uk-UA" alt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Формули індексів білка і жовтка</a:t>
            </a:r>
            <a:endParaRPr lang="uk-UA" altLang="uk-UA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170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</a:t>
            </a:r>
            <a:endParaRPr lang="uk-UA" dirty="0"/>
          </a:p>
        </p:txBody>
      </p:sp>
      <p:pic>
        <p:nvPicPr>
          <p:cNvPr id="4" name="Picture 2" descr="Перевірити погане яйце. Як перевірити свіжість яйця">
            <a:extLst>
              <a:ext uri="{FF2B5EF4-FFF2-40B4-BE49-F238E27FC236}">
                <a16:creationId xmlns="" xmlns:a16="http://schemas.microsoft.com/office/drawing/2014/main" id="{2483F8A9-E1D2-475A-9FF0-4F0D769B24D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75015" y="3071810"/>
            <a:ext cx="5216975" cy="3252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388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uk-UA" sz="3800" smtClean="0"/>
              <a:t>ОРГАНИ РОЗМНОЖЕННЯ КУРКИ</a:t>
            </a:r>
            <a:endParaRPr lang="ru-RU" altLang="uk-UA" sz="3800" smtClean="0"/>
          </a:p>
        </p:txBody>
      </p:sp>
      <p:pic>
        <p:nvPicPr>
          <p:cNvPr id="35843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828675" y="990600"/>
            <a:ext cx="7400925" cy="52578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8806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571480"/>
            <a:ext cx="8229600" cy="78581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sz="3600" dirty="0" smtClean="0">
                <a:ea typeface="+mn-ea"/>
                <a:cs typeface="+mn-cs"/>
              </a:rPr>
              <a:t>Яйцепровід</a:t>
            </a:r>
            <a:r>
              <a:rPr lang="uk-UA" sz="3200" dirty="0">
                <a:solidFill>
                  <a:srgbClr val="000000"/>
                </a:solidFill>
                <a:ea typeface="+mn-ea"/>
                <a:cs typeface="+mn-cs"/>
              </a:rPr>
              <a:t> – довга, звивиста, еластична трубка. </a:t>
            </a:r>
            <a:endParaRPr lang="ru-RU" sz="3600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1928802"/>
            <a:ext cx="7962928" cy="4090998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uk-UA" u="sng" dirty="0" smtClean="0"/>
              <a:t>Складові:</a:t>
            </a:r>
          </a:p>
          <a:p>
            <a:pPr eaLnBrk="1" hangingPunct="1">
              <a:defRPr/>
            </a:pPr>
            <a:r>
              <a:rPr lang="uk-UA" dirty="0" smtClean="0"/>
              <a:t> </a:t>
            </a:r>
            <a:r>
              <a:rPr lang="uk-UA" b="1" dirty="0" smtClean="0"/>
              <a:t>лійка (10-12 см), </a:t>
            </a:r>
          </a:p>
          <a:p>
            <a:pPr eaLnBrk="1" hangingPunct="1">
              <a:defRPr/>
            </a:pPr>
            <a:r>
              <a:rPr lang="uk-UA" b="1" dirty="0" smtClean="0"/>
              <a:t>білковий відділ  </a:t>
            </a:r>
            <a:r>
              <a:rPr lang="uk-UA" dirty="0" smtClean="0"/>
              <a:t>(54-58 см</a:t>
            </a:r>
            <a:r>
              <a:rPr lang="uk-UA" b="1" dirty="0" smtClean="0"/>
              <a:t>), </a:t>
            </a:r>
          </a:p>
          <a:p>
            <a:pPr eaLnBrk="1" hangingPunct="1">
              <a:defRPr/>
            </a:pPr>
            <a:r>
              <a:rPr lang="uk-UA" b="1" dirty="0" smtClean="0"/>
              <a:t>вузина  (</a:t>
            </a:r>
            <a:r>
              <a:rPr lang="uk-UA" dirty="0" smtClean="0"/>
              <a:t>4-6 см</a:t>
            </a:r>
            <a:r>
              <a:rPr lang="uk-UA" b="1" dirty="0" smtClean="0"/>
              <a:t>), </a:t>
            </a:r>
          </a:p>
          <a:p>
            <a:pPr eaLnBrk="1" hangingPunct="1">
              <a:defRPr/>
            </a:pPr>
            <a:r>
              <a:rPr lang="uk-UA" b="1" dirty="0" smtClean="0"/>
              <a:t>матка (</a:t>
            </a:r>
            <a:r>
              <a:rPr lang="uk-UA" dirty="0" smtClean="0"/>
              <a:t>6-10 см),</a:t>
            </a:r>
            <a:r>
              <a:rPr lang="uk-UA" b="1" dirty="0" smtClean="0"/>
              <a:t> </a:t>
            </a:r>
          </a:p>
          <a:p>
            <a:pPr eaLnBrk="1" hangingPunct="1">
              <a:defRPr/>
            </a:pPr>
            <a:r>
              <a:rPr lang="uk-UA" b="1" dirty="0"/>
              <a:t>ш</a:t>
            </a:r>
            <a:r>
              <a:rPr lang="uk-UA" b="1" dirty="0" smtClean="0"/>
              <a:t>ийка матки </a:t>
            </a:r>
            <a:r>
              <a:rPr lang="uk-UA" dirty="0" smtClean="0"/>
              <a:t>(0,8-1,8 см</a:t>
            </a:r>
            <a:r>
              <a:rPr lang="uk-UA" b="1" dirty="0" smtClean="0"/>
              <a:t>) </a:t>
            </a:r>
          </a:p>
          <a:p>
            <a:pPr eaLnBrk="1" hangingPunct="1">
              <a:defRPr/>
            </a:pPr>
            <a:r>
              <a:rPr lang="uk-UA" b="1" dirty="0" smtClean="0"/>
              <a:t> піхва </a:t>
            </a:r>
            <a:r>
              <a:rPr lang="uk-UA" dirty="0" smtClean="0"/>
              <a:t>(2-5см).</a:t>
            </a:r>
          </a:p>
          <a:p>
            <a:pPr eaLnBrk="1" hangingPunct="1">
              <a:defRPr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45319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uk-UA" altLang="uk-UA" sz="4000" dirty="0" smtClean="0">
                <a:solidFill>
                  <a:schemeClr val="tx1"/>
                </a:solidFill>
                <a:latin typeface="Arial Black" pitchFamily="34" charset="0"/>
              </a:rPr>
              <a:t>Процес</a:t>
            </a:r>
            <a:r>
              <a:rPr lang="uk-UA" altLang="uk-UA" sz="40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uk-UA" altLang="uk-UA" sz="4000" dirty="0" smtClean="0">
                <a:solidFill>
                  <a:schemeClr val="tx1"/>
                </a:solidFill>
                <a:latin typeface="Arial Black" pitchFamily="34" charset="0"/>
              </a:rPr>
              <a:t>ф</a:t>
            </a:r>
            <a:r>
              <a:rPr lang="uk-UA" altLang="uk-UA" sz="4000" dirty="0" smtClean="0">
                <a:solidFill>
                  <a:schemeClr val="tx1"/>
                </a:solidFill>
                <a:latin typeface="Arial Black" pitchFamily="34" charset="0"/>
              </a:rPr>
              <a:t>ормування</a:t>
            </a:r>
            <a:r>
              <a:rPr lang="uk-UA" altLang="uk-UA" sz="40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uk-UA" altLang="uk-UA" sz="4000" dirty="0" smtClean="0">
                <a:solidFill>
                  <a:schemeClr val="tx1"/>
                </a:solidFill>
                <a:latin typeface="Arial Black" pitchFamily="34" charset="0"/>
              </a:rPr>
              <a:t>яйця</a:t>
            </a:r>
            <a:endParaRPr lang="uk-UA" altLang="uk-UA" sz="4000" dirty="0" smtClean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altLang="uk-UA" b="1" dirty="0" smtClean="0"/>
              <a:t>Жовток – 30 хв. у яєчнику</a:t>
            </a:r>
          </a:p>
          <a:p>
            <a:pPr eaLnBrk="1" hangingPunct="1"/>
            <a:r>
              <a:rPr lang="uk-UA" altLang="uk-UA" b="1" dirty="0" smtClean="0"/>
              <a:t>Білок – 3 год. у білковому відділі</a:t>
            </a:r>
          </a:p>
          <a:p>
            <a:pPr eaLnBrk="1" hangingPunct="1"/>
            <a:r>
              <a:rPr lang="uk-UA" altLang="uk-UA" b="1" dirty="0" smtClean="0"/>
              <a:t>Білкова і </a:t>
            </a:r>
            <a:r>
              <a:rPr lang="uk-UA" altLang="uk-UA" b="1" dirty="0" err="1" smtClean="0"/>
              <a:t>підшкаралупна</a:t>
            </a:r>
            <a:r>
              <a:rPr lang="uk-UA" altLang="uk-UA" b="1" dirty="0" smtClean="0"/>
              <a:t> оболонки – 1 год. у вузині</a:t>
            </a:r>
          </a:p>
          <a:p>
            <a:pPr eaLnBrk="1" hangingPunct="1"/>
            <a:r>
              <a:rPr lang="uk-UA" altLang="uk-UA" b="1" dirty="0" smtClean="0"/>
              <a:t>Шкаралупа – 19-23 год. у матці</a:t>
            </a:r>
          </a:p>
          <a:p>
            <a:pPr eaLnBrk="1" hangingPunct="1">
              <a:buFont typeface="Wingdings" pitchFamily="2" charset="2"/>
              <a:buNone/>
            </a:pPr>
            <a:r>
              <a:rPr lang="uk-UA" altLang="uk-UA" dirty="0" smtClean="0"/>
              <a:t> 		</a:t>
            </a:r>
          </a:p>
        </p:txBody>
      </p:sp>
    </p:spTree>
    <p:extLst>
      <p:ext uri="{BB962C8B-B14F-4D97-AF65-F5344CB8AC3E}">
        <p14:creationId xmlns:p14="http://schemas.microsoft.com/office/powerpoint/2010/main" xmlns="" val="52118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altLang="uk-UA" smtClean="0"/>
          </a:p>
        </p:txBody>
      </p:sp>
      <p:pic>
        <p:nvPicPr>
          <p:cNvPr id="4813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914400" y="152400"/>
            <a:ext cx="6462713" cy="64770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8169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uk-UA" smtClean="0"/>
              <a:t>Будова яйця: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uk-UA" sz="2800" b="1" smtClean="0"/>
              <a:t>кутикула, 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sz="2800" b="1" smtClean="0"/>
              <a:t>шкаралупа,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sz="2800" b="1" smtClean="0"/>
              <a:t>підшкаралупна плівка, 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sz="2800" b="1" smtClean="0"/>
              <a:t>білкова оболонка, 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sz="2800" b="1" smtClean="0"/>
              <a:t>шари білка: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altLang="uk-UA" sz="2800" b="1" smtClean="0"/>
              <a:t>		           </a:t>
            </a:r>
            <a:r>
              <a:rPr lang="uk-UA" altLang="uk-UA" sz="2800" i="1" smtClean="0"/>
              <a:t>зовнішній рідкий,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altLang="uk-UA" sz="2800" i="1" smtClean="0"/>
              <a:t>                    зовнішній щільний,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altLang="uk-UA" sz="2800" i="1" smtClean="0"/>
              <a:t>		           внутрішній рідкий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altLang="uk-UA" sz="2800" i="1" smtClean="0"/>
              <a:t>                    внутрішній щільний, </a:t>
            </a:r>
          </a:p>
        </p:txBody>
      </p:sp>
    </p:spTree>
    <p:extLst>
      <p:ext uri="{BB962C8B-B14F-4D97-AF65-F5344CB8AC3E}">
        <p14:creationId xmlns:p14="http://schemas.microsoft.com/office/powerpoint/2010/main" xmlns="" val="355986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uk-UA" b="1" smtClean="0"/>
              <a:t>пуга (повітряна камера), 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b="1" smtClean="0"/>
              <a:t>градинки (халадзії),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b="1" smtClean="0"/>
              <a:t>жовткова оболонка, 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b="1" smtClean="0"/>
              <a:t>на поверхні жовтка – зародковий диск, або бластодиск (3-4 мм),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b="1" smtClean="0"/>
              <a:t>шари жовтка темні і світлі, 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b="1" smtClean="0"/>
              <a:t>в центрі жовтка – латебра, яка складається із світлого  жовтка.</a:t>
            </a:r>
          </a:p>
          <a:p>
            <a:pPr eaLnBrk="1" hangingPunct="1">
              <a:lnSpc>
                <a:spcPct val="90000"/>
              </a:lnSpc>
            </a:pPr>
            <a:endParaRPr lang="uk-UA" altLang="uk-UA" smtClean="0"/>
          </a:p>
        </p:txBody>
      </p:sp>
    </p:spTree>
    <p:extLst>
      <p:ext uri="{BB962C8B-B14F-4D97-AF65-F5344CB8AC3E}">
        <p14:creationId xmlns:p14="http://schemas.microsoft.com/office/powerpoint/2010/main" xmlns="" val="248247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uk-UA" sz="2800" b="1" smtClean="0"/>
              <a:t>Шкаралупа має пористу структуру, захищає яйце від мікроорганізмів.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altLang="uk-UA" sz="2800" smtClean="0"/>
              <a:t>	 </a:t>
            </a:r>
            <a:r>
              <a:rPr lang="uk-UA" altLang="uk-UA" sz="2800" b="1" smtClean="0"/>
              <a:t>Мінеральна частина її складається із карбонатів та фосфатів кальцію і натрію</a:t>
            </a:r>
            <a:r>
              <a:rPr lang="uk-UA" altLang="uk-UA" sz="2800" smtClean="0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sz="2800" smtClean="0"/>
              <a:t> Під шкаралупою знаходиться </a:t>
            </a:r>
            <a:r>
              <a:rPr lang="uk-UA" altLang="uk-UA" sz="2800" b="1" smtClean="0"/>
              <a:t>щільна підшкаралупна оболонка і білкова оболонка</a:t>
            </a:r>
            <a:r>
              <a:rPr lang="uk-UA" altLang="uk-UA" sz="2800" smtClean="0"/>
              <a:t>, які захищають яйце від попадання мікрофлори, проте пропускають гази і водяну пару.</a:t>
            </a:r>
          </a:p>
          <a:p>
            <a:pPr eaLnBrk="1" hangingPunct="1">
              <a:lnSpc>
                <a:spcPct val="90000"/>
              </a:lnSpc>
            </a:pPr>
            <a:endParaRPr lang="uk-UA" altLang="uk-UA" sz="2800" smtClean="0"/>
          </a:p>
        </p:txBody>
      </p:sp>
    </p:spTree>
    <p:extLst>
      <p:ext uri="{BB962C8B-B14F-4D97-AF65-F5344CB8AC3E}">
        <p14:creationId xmlns:p14="http://schemas.microsoft.com/office/powerpoint/2010/main" xmlns="" val="372029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</TotalTime>
  <Words>1065</Words>
  <Application>Microsoft Office PowerPoint</Application>
  <PresentationFormat>Экран (4:3)</PresentationFormat>
  <Paragraphs>248</Paragraphs>
  <Slides>29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Поток</vt:lpstr>
      <vt:lpstr>Слайд 1</vt:lpstr>
      <vt:lpstr>Слайд 2</vt:lpstr>
      <vt:lpstr>ОРГАНИ РОЗМНОЖЕННЯ КУРКИ</vt:lpstr>
      <vt:lpstr>Яйцепровід – довга, звивиста, еластична трубка. </vt:lpstr>
      <vt:lpstr>Процес формування яйця</vt:lpstr>
      <vt:lpstr>Слайд 6</vt:lpstr>
      <vt:lpstr>Будова яйця:</vt:lpstr>
      <vt:lpstr>Слайд 8</vt:lpstr>
      <vt:lpstr>Слайд 9</vt:lpstr>
      <vt:lpstr>Оцінка інкубаційних яєць</vt:lpstr>
      <vt:lpstr>Слайд 11</vt:lpstr>
      <vt:lpstr>Зовнішній огляд.</vt:lpstr>
      <vt:lpstr>Слайд 13</vt:lpstr>
      <vt:lpstr>Рис. 4.Штангенциркуль</vt:lpstr>
      <vt:lpstr>Слайд 15</vt:lpstr>
      <vt:lpstr>Слайд 16</vt:lpstr>
      <vt:lpstr>Зважування яєць.</vt:lpstr>
      <vt:lpstr>Просвічування на овоскопі. 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ДЯКУЮ ЗА УВАГУ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Будова статевої системи курки</dc:title>
  <dc:creator>Людмила</dc:creator>
  <cp:lastModifiedBy>Пользователь</cp:lastModifiedBy>
  <cp:revision>12</cp:revision>
  <dcterms:created xsi:type="dcterms:W3CDTF">2020-04-01T14:27:32Z</dcterms:created>
  <dcterms:modified xsi:type="dcterms:W3CDTF">2022-08-04T14:37:30Z</dcterms:modified>
</cp:coreProperties>
</file>