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notesMasterIdLst>
    <p:notesMasterId r:id="rId24"/>
  </p:notesMasterIdLst>
  <p:sldIdLst>
    <p:sldId id="270" r:id="rId2"/>
    <p:sldId id="256" r:id="rId3"/>
    <p:sldId id="263" r:id="rId4"/>
    <p:sldId id="280" r:id="rId5"/>
    <p:sldId id="278" r:id="rId6"/>
    <p:sldId id="279" r:id="rId7"/>
    <p:sldId id="264" r:id="rId8"/>
    <p:sldId id="265" r:id="rId9"/>
    <p:sldId id="262" r:id="rId10"/>
    <p:sldId id="257" r:id="rId11"/>
    <p:sldId id="271" r:id="rId12"/>
    <p:sldId id="261" r:id="rId13"/>
    <p:sldId id="258" r:id="rId14"/>
    <p:sldId id="274" r:id="rId15"/>
    <p:sldId id="275" r:id="rId16"/>
    <p:sldId id="260" r:id="rId17"/>
    <p:sldId id="276" r:id="rId18"/>
    <p:sldId id="277" r:id="rId19"/>
    <p:sldId id="272" r:id="rId20"/>
    <p:sldId id="281" r:id="rId21"/>
    <p:sldId id="268" r:id="rId22"/>
    <p:sldId id="267" r:id="rId2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182"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E042159-14D8-448B-AA9C-0FCB7ED29BE7}" type="datetimeFigureOut">
              <a:rPr lang="ru-RU" smtClean="0"/>
              <a:t>02.06.2021</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2C547CE-3124-450E-942B-9FA02C97D488}" type="slidenum">
              <a:rPr lang="ru-RU" smtClean="0"/>
              <a:t>‹#›</a:t>
            </a:fld>
            <a:endParaRPr lang="ru-RU"/>
          </a:p>
        </p:txBody>
      </p:sp>
    </p:spTree>
    <p:extLst>
      <p:ext uri="{BB962C8B-B14F-4D97-AF65-F5344CB8AC3E}">
        <p14:creationId xmlns:p14="http://schemas.microsoft.com/office/powerpoint/2010/main" val="4246416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72C547CE-3124-450E-942B-9FA02C97D488}" type="slidenum">
              <a:rPr lang="ru-RU" smtClean="0"/>
              <a:t>13</a:t>
            </a:fld>
            <a:endParaRPr lang="ru-RU"/>
          </a:p>
        </p:txBody>
      </p:sp>
    </p:spTree>
    <p:extLst>
      <p:ext uri="{BB962C8B-B14F-4D97-AF65-F5344CB8AC3E}">
        <p14:creationId xmlns:p14="http://schemas.microsoft.com/office/powerpoint/2010/main" val="4719307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14" name="Заголовок 13"/>
          <p:cNvSpPr>
            <a:spLocks noGrp="1"/>
          </p:cNvSpPr>
          <p:nvPr>
            <p:ph type="ctrTitle"/>
          </p:nvPr>
        </p:nvSpPr>
        <p:spPr>
          <a:xfrm>
            <a:off x="1432560" y="359898"/>
            <a:ext cx="7406640" cy="1472184"/>
          </a:xfrm>
        </p:spPr>
        <p:txBody>
          <a:bodyPr anchor="b"/>
          <a:lstStyle>
            <a:lvl1pPr algn="l">
              <a:defRPr/>
            </a:lvl1pPr>
            <a:extLst/>
          </a:lstStyle>
          <a:p>
            <a:r>
              <a:rPr kumimoji="0" lang="ru-RU" smtClean="0"/>
              <a:t>Образец заголовка</a:t>
            </a:r>
            <a:endParaRPr kumimoji="0" lang="en-US"/>
          </a:p>
        </p:txBody>
      </p:sp>
      <p:sp>
        <p:nvSpPr>
          <p:cNvPr id="22" name="Подзаголовок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7" name="Дата 6"/>
          <p:cNvSpPr>
            <a:spLocks noGrp="1"/>
          </p:cNvSpPr>
          <p:nvPr>
            <p:ph type="dt" sz="half" idx="10"/>
          </p:nvPr>
        </p:nvSpPr>
        <p:spPr/>
        <p:txBody>
          <a:bodyPr/>
          <a:lstStyle>
            <a:extLst/>
          </a:lstStyle>
          <a:p>
            <a:fld id="{B4C71EC6-210F-42DE-9C53-41977AD35B3D}" type="datetimeFigureOut">
              <a:rPr lang="ru-RU" smtClean="0"/>
              <a:t>02.06.2021</a:t>
            </a:fld>
            <a:endParaRPr lang="ru-RU"/>
          </a:p>
        </p:txBody>
      </p:sp>
      <p:sp>
        <p:nvSpPr>
          <p:cNvPr id="20" name="Нижний колонтитул 19"/>
          <p:cNvSpPr>
            <a:spLocks noGrp="1"/>
          </p:cNvSpPr>
          <p:nvPr>
            <p:ph type="ftr" sz="quarter" idx="11"/>
          </p:nvPr>
        </p:nvSpPr>
        <p:spPr/>
        <p:txBody>
          <a:bodyPr/>
          <a:lstStyle>
            <a:extLst/>
          </a:lstStyle>
          <a:p>
            <a:endParaRPr lang="ru-RU"/>
          </a:p>
        </p:txBody>
      </p:sp>
      <p:sp>
        <p:nvSpPr>
          <p:cNvPr id="10" name="Номер слайда 9"/>
          <p:cNvSpPr>
            <a:spLocks noGrp="1"/>
          </p:cNvSpPr>
          <p:nvPr>
            <p:ph type="sldNum" sz="quarter" idx="12"/>
          </p:nvPr>
        </p:nvSpPr>
        <p:spPr/>
        <p:txBody>
          <a:bodyPr/>
          <a:lstStyle>
            <a:extLst/>
          </a:lstStyle>
          <a:p>
            <a:fld id="{B19B0651-EE4F-4900-A07F-96A6BFA9D0F0}" type="slidenum">
              <a:rPr lang="ru-RU" smtClean="0"/>
              <a:t>‹#›</a:t>
            </a:fld>
            <a:endParaRPr lang="ru-RU"/>
          </a:p>
        </p:txBody>
      </p:sp>
      <p:sp>
        <p:nvSpPr>
          <p:cNvPr id="8" name="Овал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Овал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B4C71EC6-210F-42DE-9C53-41977AD35B3D}" type="datetimeFigureOut">
              <a:rPr lang="ru-RU" smtClean="0"/>
              <a:t>02.06.2021</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274639"/>
            <a:ext cx="1828800" cy="5851525"/>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1143000" y="274640"/>
            <a:ext cx="55626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B4C71EC6-210F-42DE-9C53-41977AD35B3D}" type="datetimeFigureOut">
              <a:rPr lang="ru-RU" smtClean="0"/>
              <a:t>02.06.2021</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Объект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B4C71EC6-210F-42DE-9C53-41977AD35B3D}" type="datetimeFigureOut">
              <a:rPr lang="ru-RU" smtClean="0"/>
              <a:t>02.06.2021</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Прямоугольник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B4C71EC6-210F-42DE-9C53-41977AD35B3D}" type="datetimeFigureOut">
              <a:rPr lang="ru-RU" smtClean="0"/>
              <a:t>02.06.2021</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B19B0651-EE4F-4900-A07F-96A6BFA9D0F0}" type="slidenum">
              <a:rPr lang="ru-RU" smtClean="0"/>
              <a:t>‹#›</a:t>
            </a:fld>
            <a:endParaRPr lang="ru-RU"/>
          </a:p>
        </p:txBody>
      </p:sp>
      <p:sp>
        <p:nvSpPr>
          <p:cNvPr id="10" name="Прямоугольник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Овал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Овал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lstStyle>
            <a:extLst/>
          </a:lstStyle>
          <a:p>
            <a:r>
              <a:rPr kumimoji="0" lang="ru-RU" smtClean="0"/>
              <a:t>Образец заголовка</a:t>
            </a:r>
            <a:endParaRPr kumimoji="0" lang="en-US"/>
          </a:p>
        </p:txBody>
      </p:sp>
      <p:sp>
        <p:nvSpPr>
          <p:cNvPr id="3" name="Объект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B4C71EC6-210F-42DE-9C53-41977AD35B3D}" type="datetimeFigureOut">
              <a:rPr lang="ru-RU" smtClean="0"/>
              <a:t>02.06.2021</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Объект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B4C71EC6-210F-42DE-9C53-41977AD35B3D}" type="datetimeFigureOut">
              <a:rPr lang="ru-RU" smtClean="0"/>
              <a:t>02.06.2021</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nchor="ct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B4C71EC6-210F-42DE-9C53-41977AD35B3D}" type="datetimeFigureOut">
              <a:rPr lang="ru-RU" smtClean="0"/>
              <a:t>02.06.2021</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Прямоугольник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Дата 1"/>
          <p:cNvSpPr>
            <a:spLocks noGrp="1"/>
          </p:cNvSpPr>
          <p:nvPr>
            <p:ph type="dt" sz="half" idx="10"/>
          </p:nvPr>
        </p:nvSpPr>
        <p:spPr/>
        <p:txBody>
          <a:bodyPr/>
          <a:lstStyle>
            <a:extLst/>
          </a:lstStyle>
          <a:p>
            <a:fld id="{B4C71EC6-210F-42DE-9C53-41977AD35B3D}" type="datetimeFigureOut">
              <a:rPr lang="ru-RU" smtClean="0"/>
              <a:t>02.06.2021</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B19B0651-EE4F-4900-A07F-96A6BFA9D0F0}" type="slidenum">
              <a:rPr lang="ru-RU" smtClean="0"/>
              <a:t>‹#›</a:t>
            </a:fld>
            <a:endParaRPr lang="ru-RU"/>
          </a:p>
        </p:txBody>
      </p:sp>
      <p:sp>
        <p:nvSpPr>
          <p:cNvPr id="6" name="Прямоугольник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Объект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B4C71EC6-210F-42DE-9C53-41977AD35B3D}" type="datetimeFigureOut">
              <a:rPr lang="ru-RU" smtClean="0"/>
              <a:t>02.06.2021</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extLst/>
          </a:lstStyle>
          <a:p>
            <a:fld id="{B4C71EC6-210F-42DE-9C53-41977AD35B3D}" type="datetimeFigureOut">
              <a:rPr lang="ru-RU" smtClean="0"/>
              <a:t>02.06.2021</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B19B0651-EE4F-4900-A07F-96A6BFA9D0F0}" type="slidenum">
              <a:rPr lang="ru-RU" smtClean="0"/>
              <a:t>‹#›</a:t>
            </a:fld>
            <a:endParaRPr lang="ru-RU"/>
          </a:p>
        </p:txBody>
      </p:sp>
      <p:sp>
        <p:nvSpPr>
          <p:cNvPr id="8" name="Прямоугольник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Рисунок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ru-RU" smtClean="0"/>
              <a:t>Вставка рисунка</a:t>
            </a:r>
            <a:endParaRPr kumimoji="0" lang="en-US" dirty="0"/>
          </a:p>
        </p:txBody>
      </p:sp>
      <p:sp>
        <p:nvSpPr>
          <p:cNvPr id="9" name="Блок-схема: процесс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Блок-схема: процесс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Текст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ирог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Овал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Кольцо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Прямоугольник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Заголовок 4"/>
          <p:cNvSpPr>
            <a:spLocks noGrp="1"/>
          </p:cNvSpPr>
          <p:nvPr>
            <p:ph type="title"/>
          </p:nvPr>
        </p:nvSpPr>
        <p:spPr>
          <a:xfrm>
            <a:off x="1435608" y="274638"/>
            <a:ext cx="7498080" cy="1143000"/>
          </a:xfrm>
          <a:prstGeom prst="rect">
            <a:avLst/>
          </a:prstGeom>
        </p:spPr>
        <p:txBody>
          <a:bodyPr anchor="ctr">
            <a:normAutofit/>
          </a:bodyPr>
          <a:lstStyle>
            <a:extLst/>
          </a:lstStyle>
          <a:p>
            <a:r>
              <a:rPr kumimoji="0" lang="ru-RU" smtClean="0"/>
              <a:t>Образец заголовка</a:t>
            </a:r>
            <a:endParaRPr kumimoji="0" lang="en-US"/>
          </a:p>
        </p:txBody>
      </p:sp>
      <p:sp>
        <p:nvSpPr>
          <p:cNvPr id="9" name="Текст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B4C71EC6-210F-42DE-9C53-41977AD35B3D}" type="datetimeFigureOut">
              <a:rPr lang="ru-RU" smtClean="0"/>
              <a:t>02.06.2021</a:t>
            </a:fld>
            <a:endParaRPr lang="ru-RU"/>
          </a:p>
        </p:txBody>
      </p:sp>
      <p:sp>
        <p:nvSpPr>
          <p:cNvPr id="10" name="Нижний колонтитул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ru-RU"/>
          </a:p>
        </p:txBody>
      </p:sp>
      <p:sp>
        <p:nvSpPr>
          <p:cNvPr id="22" name="Номер слайда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B19B0651-EE4F-4900-A07F-96A6BFA9D0F0}" type="slidenum">
              <a:rPr lang="ru-RU" smtClean="0"/>
              <a:t>‹#›</a:t>
            </a:fld>
            <a:endParaRPr lang="ru-RU"/>
          </a:p>
        </p:txBody>
      </p:sp>
      <p:sp>
        <p:nvSpPr>
          <p:cNvPr id="15" name="Прямоугольник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15.jpeg"/><Relationship Id="rId1" Type="http://schemas.openxmlformats.org/officeDocument/2006/relationships/slideLayout" Target="../slideLayouts/slideLayout6.xml"/><Relationship Id="rId4" Type="http://schemas.openxmlformats.org/officeDocument/2006/relationships/image" Target="../media/image17.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1043608" y="274638"/>
            <a:ext cx="7643192" cy="4594522"/>
          </a:xfrm>
        </p:spPr>
        <p:txBody>
          <a:bodyPr>
            <a:normAutofit/>
          </a:bodyPr>
          <a:lstStyle/>
          <a:p>
            <a:r>
              <a:rPr lang="uk-UA" sz="2400" b="1" dirty="0" smtClean="0">
                <a:solidFill>
                  <a:srgbClr val="00B050"/>
                </a:solidFill>
                <a:latin typeface="Times New Roman"/>
                <a:ea typeface="Times New Roman"/>
              </a:rPr>
              <a:t>ПРАКТИЧНА РОБОТА № 3</a:t>
            </a:r>
            <a:r>
              <a:rPr lang="uk-UA" sz="2400" dirty="0" smtClean="0">
                <a:latin typeface="Times New Roman"/>
                <a:ea typeface="Times New Roman"/>
              </a:rPr>
              <a:t/>
            </a:r>
            <a:br>
              <a:rPr lang="uk-UA" sz="2400" dirty="0" smtClean="0">
                <a:latin typeface="Times New Roman"/>
                <a:ea typeface="Times New Roman"/>
              </a:rPr>
            </a:br>
            <a:r>
              <a:rPr lang="uk-UA" sz="2400" dirty="0">
                <a:latin typeface="Times New Roman"/>
                <a:ea typeface="Times New Roman"/>
              </a:rPr>
              <a:t/>
            </a:r>
            <a:br>
              <a:rPr lang="uk-UA" sz="2400" dirty="0">
                <a:latin typeface="Times New Roman"/>
                <a:ea typeface="Times New Roman"/>
              </a:rPr>
            </a:br>
            <a:r>
              <a:rPr lang="uk-UA" sz="3600" b="1" dirty="0" smtClean="0">
                <a:solidFill>
                  <a:srgbClr val="C00000"/>
                </a:solidFill>
                <a:latin typeface="Times New Roman"/>
                <a:ea typeface="Times New Roman"/>
              </a:rPr>
              <a:t>Методики-визначення </a:t>
            </a:r>
            <a:r>
              <a:rPr lang="uk-UA" sz="3600" b="1" dirty="0">
                <a:solidFill>
                  <a:srgbClr val="C00000"/>
                </a:solidFill>
                <a:latin typeface="Times New Roman"/>
                <a:ea typeface="Times New Roman"/>
              </a:rPr>
              <a:t>показників якості м’яса</a:t>
            </a:r>
            <a:endParaRPr lang="ru-RU" sz="3600" b="1" dirty="0">
              <a:solidFill>
                <a:srgbClr val="C00000"/>
              </a:solidFill>
              <a:latin typeface="Times New Roman" panose="02020603050405020304" pitchFamily="18" charset="0"/>
              <a:cs typeface="Times New Roman" panose="02020603050405020304" pitchFamily="18" charset="0"/>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4168" y="332656"/>
            <a:ext cx="2466975" cy="1857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8" name="Picture 4" descr="Значення оцінки якості м'ясо-сальної продукції свинарства » Портал  &quot;Аграрний тиждень. Україна&quot; www.a7d.com.ua Агрополітика, новини,  технології, техніка, агрохімія та все про агробізнес"/>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5896" y="3501008"/>
            <a:ext cx="3681759"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96897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971600" y="274638"/>
            <a:ext cx="7715200" cy="6322714"/>
          </a:xfrm>
        </p:spPr>
        <p:txBody>
          <a:bodyPr>
            <a:normAutofit/>
          </a:bodyPr>
          <a:lstStyle/>
          <a:p>
            <a:pPr marL="75565" marR="165100" indent="344170" algn="l">
              <a:spcAft>
                <a:spcPts val="0"/>
              </a:spcAft>
            </a:pPr>
            <a:r>
              <a:rPr lang="uk-UA" sz="2400" dirty="0">
                <a:latin typeface="Times New Roman"/>
                <a:ea typeface="Times New Roman"/>
              </a:rPr>
              <a:t>Площа</a:t>
            </a:r>
            <a:r>
              <a:rPr lang="uk-UA" sz="2400" spc="5" dirty="0">
                <a:latin typeface="Times New Roman"/>
                <a:ea typeface="Times New Roman"/>
              </a:rPr>
              <a:t> </a:t>
            </a:r>
            <a:r>
              <a:rPr lang="uk-UA" sz="2400" dirty="0">
                <a:latin typeface="Times New Roman"/>
                <a:ea typeface="Times New Roman"/>
              </a:rPr>
              <a:t>вологої</a:t>
            </a:r>
            <a:r>
              <a:rPr lang="uk-UA" sz="2400" spc="5" dirty="0">
                <a:latin typeface="Times New Roman"/>
                <a:ea typeface="Times New Roman"/>
              </a:rPr>
              <a:t> </a:t>
            </a:r>
            <a:r>
              <a:rPr lang="uk-UA" sz="2400" dirty="0">
                <a:latin typeface="Times New Roman"/>
                <a:ea typeface="Times New Roman"/>
              </a:rPr>
              <a:t>плями</a:t>
            </a:r>
            <a:r>
              <a:rPr lang="uk-UA" sz="2400" spc="5" dirty="0">
                <a:latin typeface="Times New Roman"/>
                <a:ea typeface="Times New Roman"/>
              </a:rPr>
              <a:t> </a:t>
            </a:r>
            <a:r>
              <a:rPr lang="uk-UA" sz="2400" dirty="0">
                <a:latin typeface="Times New Roman"/>
                <a:ea typeface="Times New Roman"/>
              </a:rPr>
              <a:t>(см</a:t>
            </a:r>
            <a:r>
              <a:rPr lang="uk-UA" sz="2400" baseline="30000" dirty="0">
                <a:latin typeface="Times New Roman"/>
                <a:ea typeface="Times New Roman"/>
              </a:rPr>
              <a:t>2</a:t>
            </a:r>
            <a:r>
              <a:rPr lang="uk-UA" sz="2400" dirty="0">
                <a:latin typeface="Times New Roman"/>
                <a:ea typeface="Times New Roman"/>
              </a:rPr>
              <a:t>)</a:t>
            </a:r>
            <a:r>
              <a:rPr lang="uk-UA" sz="2400" spc="5" dirty="0">
                <a:latin typeface="Times New Roman"/>
                <a:ea typeface="Times New Roman"/>
              </a:rPr>
              <a:t> </a:t>
            </a:r>
            <a:r>
              <a:rPr lang="uk-UA" sz="2400" dirty="0">
                <a:latin typeface="Times New Roman"/>
                <a:ea typeface="Times New Roman"/>
              </a:rPr>
              <a:t>помножена</a:t>
            </a:r>
            <a:r>
              <a:rPr lang="uk-UA" sz="2400" spc="5" dirty="0">
                <a:latin typeface="Times New Roman"/>
                <a:ea typeface="Times New Roman"/>
              </a:rPr>
              <a:t> </a:t>
            </a:r>
            <a:r>
              <a:rPr lang="uk-UA" sz="2400" dirty="0">
                <a:latin typeface="Times New Roman"/>
                <a:ea typeface="Times New Roman"/>
              </a:rPr>
              <a:t>па</a:t>
            </a:r>
            <a:r>
              <a:rPr lang="uk-UA" sz="2400" spc="5" dirty="0">
                <a:latin typeface="Times New Roman"/>
                <a:ea typeface="Times New Roman"/>
              </a:rPr>
              <a:t> </a:t>
            </a:r>
            <a:r>
              <a:rPr lang="uk-UA" sz="2400" dirty="0">
                <a:latin typeface="Times New Roman"/>
                <a:ea typeface="Times New Roman"/>
              </a:rPr>
              <a:t>коефіцієнт</a:t>
            </a:r>
            <a:r>
              <a:rPr lang="uk-UA" sz="2400" spc="5" dirty="0">
                <a:latin typeface="Times New Roman"/>
                <a:ea typeface="Times New Roman"/>
              </a:rPr>
              <a:t> </a:t>
            </a:r>
            <a:r>
              <a:rPr lang="uk-UA" sz="2400" dirty="0">
                <a:latin typeface="Times New Roman"/>
                <a:ea typeface="Times New Roman"/>
              </a:rPr>
              <a:t>8,4</a:t>
            </a:r>
            <a:r>
              <a:rPr lang="uk-UA" sz="2400" spc="5" dirty="0">
                <a:latin typeface="Times New Roman"/>
                <a:ea typeface="Times New Roman"/>
              </a:rPr>
              <a:t> </a:t>
            </a:r>
            <a:r>
              <a:rPr lang="uk-UA" sz="2400" dirty="0">
                <a:latin typeface="Times New Roman"/>
                <a:ea typeface="Times New Roman"/>
              </a:rPr>
              <a:t>(середній вміст вологи в мг на 1 см</a:t>
            </a:r>
            <a:r>
              <a:rPr lang="uk-UA" sz="2400" baseline="30000" dirty="0">
                <a:latin typeface="Times New Roman"/>
                <a:ea typeface="Times New Roman"/>
              </a:rPr>
              <a:t>2</a:t>
            </a:r>
            <a:r>
              <a:rPr lang="uk-UA" sz="2400" dirty="0">
                <a:latin typeface="Times New Roman"/>
                <a:ea typeface="Times New Roman"/>
              </a:rPr>
              <a:t> поверхні плями), відповідає</a:t>
            </a:r>
            <a:r>
              <a:rPr lang="uk-UA" sz="2400" spc="5" dirty="0">
                <a:latin typeface="Times New Roman"/>
                <a:ea typeface="Times New Roman"/>
              </a:rPr>
              <a:t> </a:t>
            </a:r>
            <a:r>
              <a:rPr lang="uk-UA" sz="2400" dirty="0">
                <a:latin typeface="Times New Roman"/>
                <a:ea typeface="Times New Roman"/>
              </a:rPr>
              <a:t>кількості</a:t>
            </a:r>
            <a:r>
              <a:rPr lang="uk-UA" sz="2400" spc="5" dirty="0">
                <a:latin typeface="Times New Roman"/>
                <a:ea typeface="Times New Roman"/>
              </a:rPr>
              <a:t> </a:t>
            </a:r>
            <a:r>
              <a:rPr lang="uk-UA" sz="2400" dirty="0">
                <a:latin typeface="Times New Roman"/>
                <a:ea typeface="Times New Roman"/>
              </a:rPr>
              <a:t>вільної</a:t>
            </a:r>
            <a:r>
              <a:rPr lang="uk-UA" sz="2400" spc="5" dirty="0">
                <a:latin typeface="Times New Roman"/>
                <a:ea typeface="Times New Roman"/>
              </a:rPr>
              <a:t> </a:t>
            </a:r>
            <a:r>
              <a:rPr lang="uk-UA" sz="2400" dirty="0">
                <a:latin typeface="Times New Roman"/>
                <a:ea typeface="Times New Roman"/>
              </a:rPr>
              <a:t>вологи,</a:t>
            </a:r>
            <a:r>
              <a:rPr lang="uk-UA" sz="2400" spc="5" dirty="0">
                <a:latin typeface="Times New Roman"/>
                <a:ea typeface="Times New Roman"/>
              </a:rPr>
              <a:t> </a:t>
            </a:r>
            <a:r>
              <a:rPr lang="uk-UA" sz="2400" dirty="0">
                <a:latin typeface="Times New Roman"/>
                <a:ea typeface="Times New Roman"/>
              </a:rPr>
              <a:t>соку,</a:t>
            </a:r>
            <a:r>
              <a:rPr lang="uk-UA" sz="2400" spc="5" dirty="0">
                <a:latin typeface="Times New Roman"/>
                <a:ea typeface="Times New Roman"/>
              </a:rPr>
              <a:t> </a:t>
            </a:r>
            <a:r>
              <a:rPr lang="uk-UA" sz="2400" dirty="0">
                <a:latin typeface="Times New Roman"/>
                <a:ea typeface="Times New Roman"/>
              </a:rPr>
              <a:t>що</a:t>
            </a:r>
            <a:r>
              <a:rPr lang="uk-UA" sz="2400" spc="5" dirty="0">
                <a:latin typeface="Times New Roman"/>
                <a:ea typeface="Times New Roman"/>
              </a:rPr>
              <a:t> </a:t>
            </a:r>
            <a:r>
              <a:rPr lang="uk-UA" sz="2400" dirty="0">
                <a:latin typeface="Times New Roman"/>
                <a:ea typeface="Times New Roman"/>
              </a:rPr>
              <a:t>виділився</a:t>
            </a:r>
            <a:r>
              <a:rPr lang="uk-UA" sz="2400" spc="5" dirty="0">
                <a:latin typeface="Times New Roman"/>
                <a:ea typeface="Times New Roman"/>
              </a:rPr>
              <a:t> </a:t>
            </a:r>
            <a:r>
              <a:rPr lang="uk-UA" sz="2400" dirty="0">
                <a:latin typeface="Times New Roman"/>
                <a:ea typeface="Times New Roman"/>
              </a:rPr>
              <a:t>при</a:t>
            </a:r>
            <a:r>
              <a:rPr lang="uk-UA" sz="2400" spc="5" dirty="0">
                <a:latin typeface="Times New Roman"/>
                <a:ea typeface="Times New Roman"/>
              </a:rPr>
              <a:t> </a:t>
            </a:r>
            <a:r>
              <a:rPr lang="uk-UA" sz="2400" dirty="0">
                <a:latin typeface="Times New Roman"/>
                <a:ea typeface="Times New Roman"/>
              </a:rPr>
              <a:t>пресуванні</a:t>
            </a:r>
            <a:r>
              <a:rPr lang="uk-UA" sz="2400" spc="5" dirty="0">
                <a:latin typeface="Times New Roman"/>
                <a:ea typeface="Times New Roman"/>
              </a:rPr>
              <a:t> </a:t>
            </a:r>
            <a:r>
              <a:rPr lang="uk-UA" sz="2400" dirty="0">
                <a:latin typeface="Times New Roman"/>
                <a:ea typeface="Times New Roman"/>
              </a:rPr>
              <a:t>в</a:t>
            </a:r>
            <a:r>
              <a:rPr lang="uk-UA" sz="2400" spc="5" dirty="0">
                <a:latin typeface="Times New Roman"/>
                <a:ea typeface="Times New Roman"/>
              </a:rPr>
              <a:t> </a:t>
            </a:r>
            <a:r>
              <a:rPr lang="uk-UA" sz="2400" dirty="0">
                <a:latin typeface="Times New Roman"/>
                <a:ea typeface="Times New Roman"/>
              </a:rPr>
              <a:t>міліграмах</a:t>
            </a:r>
            <a:r>
              <a:rPr lang="uk-UA" sz="2400" spc="-30" dirty="0">
                <a:latin typeface="Times New Roman"/>
                <a:ea typeface="Times New Roman"/>
              </a:rPr>
              <a:t> </a:t>
            </a:r>
            <a:r>
              <a:rPr lang="uk-UA" sz="2400" dirty="0">
                <a:latin typeface="Times New Roman"/>
                <a:ea typeface="Times New Roman"/>
              </a:rPr>
              <a:t>у</a:t>
            </a:r>
            <a:r>
              <a:rPr lang="uk-UA" sz="2400" spc="-30" dirty="0">
                <a:latin typeface="Times New Roman"/>
                <a:ea typeface="Times New Roman"/>
              </a:rPr>
              <a:t> </a:t>
            </a:r>
            <a:r>
              <a:rPr lang="uk-UA" sz="2400" dirty="0">
                <a:latin typeface="Times New Roman"/>
                <a:ea typeface="Times New Roman"/>
              </a:rPr>
              <a:t>взятій</a:t>
            </a:r>
            <a:r>
              <a:rPr lang="uk-UA" sz="2400" spc="5" dirty="0">
                <a:latin typeface="Times New Roman"/>
                <a:ea typeface="Times New Roman"/>
              </a:rPr>
              <a:t> </a:t>
            </a:r>
            <a:r>
              <a:rPr lang="uk-UA" sz="2400" dirty="0">
                <a:latin typeface="Times New Roman"/>
                <a:ea typeface="Times New Roman"/>
              </a:rPr>
              <a:t>наважці</a:t>
            </a:r>
            <a:r>
              <a:rPr lang="uk-UA" sz="2400" spc="-10" dirty="0">
                <a:latin typeface="Times New Roman"/>
                <a:ea typeface="Times New Roman"/>
              </a:rPr>
              <a:t> </a:t>
            </a:r>
            <a:r>
              <a:rPr lang="uk-UA" sz="2400" dirty="0">
                <a:latin typeface="Times New Roman"/>
                <a:ea typeface="Times New Roman"/>
              </a:rPr>
              <a:t>0,3</a:t>
            </a:r>
            <a:r>
              <a:rPr lang="uk-UA" sz="2400" spc="15" dirty="0">
                <a:latin typeface="Times New Roman"/>
                <a:ea typeface="Times New Roman"/>
              </a:rPr>
              <a:t> </a:t>
            </a:r>
            <a:r>
              <a:rPr lang="uk-UA" sz="2400" dirty="0">
                <a:latin typeface="Times New Roman"/>
                <a:ea typeface="Times New Roman"/>
              </a:rPr>
              <a:t>г.</a:t>
            </a:r>
            <a:r>
              <a:rPr lang="ru-RU" sz="2400" dirty="0">
                <a:latin typeface="Times New Roman"/>
                <a:ea typeface="Times New Roman"/>
              </a:rPr>
              <a:t/>
            </a:r>
            <a:br>
              <a:rPr lang="ru-RU" sz="2400" dirty="0">
                <a:latin typeface="Times New Roman"/>
                <a:ea typeface="Times New Roman"/>
              </a:rPr>
            </a:br>
            <a:r>
              <a:rPr lang="uk-UA" sz="2400" b="1" i="1" dirty="0">
                <a:latin typeface="Times New Roman"/>
                <a:ea typeface="Times New Roman"/>
              </a:rPr>
              <a:t>Вміст вільної води </a:t>
            </a:r>
            <a:r>
              <a:rPr lang="uk-UA" sz="2400" dirty="0">
                <a:latin typeface="Times New Roman"/>
                <a:ea typeface="Times New Roman"/>
              </a:rPr>
              <a:t>(Д), у відсотках до загальної вологи в м'ясі,</a:t>
            </a:r>
            <a:r>
              <a:rPr lang="uk-UA" sz="2400" spc="5" dirty="0">
                <a:latin typeface="Times New Roman"/>
                <a:ea typeface="Times New Roman"/>
              </a:rPr>
              <a:t> </a:t>
            </a:r>
            <a:r>
              <a:rPr lang="uk-UA" sz="2400" dirty="0">
                <a:latin typeface="Times New Roman"/>
                <a:ea typeface="Times New Roman"/>
              </a:rPr>
              <a:t>визначають</a:t>
            </a:r>
            <a:r>
              <a:rPr lang="uk-UA" sz="2400" spc="10" dirty="0">
                <a:latin typeface="Times New Roman"/>
                <a:ea typeface="Times New Roman"/>
              </a:rPr>
              <a:t> </a:t>
            </a:r>
            <a:r>
              <a:rPr lang="uk-UA" sz="2400" dirty="0">
                <a:latin typeface="Times New Roman"/>
                <a:ea typeface="Times New Roman"/>
              </a:rPr>
              <a:t>за</a:t>
            </a:r>
            <a:r>
              <a:rPr lang="uk-UA" sz="2400" spc="-15" dirty="0">
                <a:latin typeface="Times New Roman"/>
                <a:ea typeface="Times New Roman"/>
              </a:rPr>
              <a:t> </a:t>
            </a:r>
            <a:r>
              <a:rPr lang="uk-UA" sz="2400" dirty="0">
                <a:latin typeface="Times New Roman"/>
                <a:ea typeface="Times New Roman"/>
              </a:rPr>
              <a:t>формулою:</a:t>
            </a:r>
            <a:r>
              <a:rPr lang="ru-RU" sz="2400" dirty="0">
                <a:latin typeface="Times New Roman"/>
                <a:ea typeface="Times New Roman"/>
              </a:rPr>
              <a:t/>
            </a:r>
            <a:br>
              <a:rPr lang="ru-RU" sz="2400" dirty="0">
                <a:latin typeface="Times New Roman"/>
                <a:ea typeface="Times New Roman"/>
              </a:rPr>
            </a:br>
            <a:r>
              <a:rPr lang="uk-UA" sz="2400" dirty="0">
                <a:latin typeface="Times New Roman"/>
                <a:ea typeface="Times New Roman"/>
              </a:rPr>
              <a:t>Д</a:t>
            </a:r>
            <a:r>
              <a:rPr lang="uk-UA" sz="2400" spc="5" dirty="0">
                <a:latin typeface="Times New Roman"/>
                <a:ea typeface="Times New Roman"/>
              </a:rPr>
              <a:t> </a:t>
            </a:r>
            <a:r>
              <a:rPr lang="uk-UA" sz="2400" dirty="0">
                <a:latin typeface="Times New Roman"/>
                <a:ea typeface="Times New Roman"/>
              </a:rPr>
              <a:t>=</a:t>
            </a:r>
            <a:r>
              <a:rPr lang="uk-UA" sz="2400" spc="-15" dirty="0">
                <a:latin typeface="Times New Roman"/>
                <a:ea typeface="Times New Roman"/>
              </a:rPr>
              <a:t> </a:t>
            </a:r>
            <a:r>
              <a:rPr lang="uk-UA" sz="2400" dirty="0">
                <a:latin typeface="Times New Roman"/>
                <a:ea typeface="Times New Roman"/>
              </a:rPr>
              <a:t>8,4</a:t>
            </a:r>
            <a:r>
              <a:rPr lang="uk-UA" sz="2400" spc="-5" dirty="0">
                <a:latin typeface="Times New Roman"/>
                <a:ea typeface="Times New Roman"/>
              </a:rPr>
              <a:t> </a:t>
            </a:r>
            <a:r>
              <a:rPr lang="uk-UA" sz="2400" dirty="0">
                <a:latin typeface="Times New Roman"/>
                <a:ea typeface="Times New Roman"/>
              </a:rPr>
              <a:t>х</a:t>
            </a:r>
            <a:r>
              <a:rPr lang="uk-UA" sz="2400" spc="-10" dirty="0">
                <a:latin typeface="Times New Roman"/>
                <a:ea typeface="Times New Roman"/>
              </a:rPr>
              <a:t> </a:t>
            </a:r>
            <a:r>
              <a:rPr lang="uk-UA" sz="2400" dirty="0">
                <a:latin typeface="Times New Roman"/>
                <a:ea typeface="Times New Roman"/>
              </a:rPr>
              <a:t>Б</a:t>
            </a:r>
            <a:r>
              <a:rPr lang="uk-UA" sz="2400" spc="-5" dirty="0">
                <a:latin typeface="Times New Roman"/>
                <a:ea typeface="Times New Roman"/>
              </a:rPr>
              <a:t> </a:t>
            </a:r>
            <a:r>
              <a:rPr lang="uk-UA" sz="2400" dirty="0">
                <a:latin typeface="Times New Roman"/>
                <a:ea typeface="Times New Roman"/>
              </a:rPr>
              <a:t>х100</a:t>
            </a:r>
            <a:r>
              <a:rPr lang="uk-UA" sz="2400" spc="-5" dirty="0">
                <a:latin typeface="Times New Roman"/>
                <a:ea typeface="Times New Roman"/>
              </a:rPr>
              <a:t> </a:t>
            </a:r>
            <a:r>
              <a:rPr lang="uk-UA" sz="2400" dirty="0">
                <a:latin typeface="Times New Roman"/>
                <a:ea typeface="Times New Roman"/>
              </a:rPr>
              <a:t>/</a:t>
            </a:r>
            <a:r>
              <a:rPr lang="uk-UA" sz="2400" spc="-15" dirty="0">
                <a:latin typeface="Times New Roman"/>
                <a:ea typeface="Times New Roman"/>
              </a:rPr>
              <a:t> </a:t>
            </a:r>
            <a:r>
              <a:rPr lang="uk-UA" sz="2400" dirty="0">
                <a:latin typeface="Times New Roman"/>
                <a:ea typeface="Times New Roman"/>
              </a:rPr>
              <a:t>А,</a:t>
            </a:r>
            <a:r>
              <a:rPr lang="ru-RU" sz="2400" dirty="0">
                <a:latin typeface="Times New Roman"/>
                <a:ea typeface="Times New Roman"/>
              </a:rPr>
              <a:t/>
            </a:r>
            <a:br>
              <a:rPr lang="ru-RU" sz="2400" dirty="0">
                <a:latin typeface="Times New Roman"/>
                <a:ea typeface="Times New Roman"/>
              </a:rPr>
            </a:br>
            <a:r>
              <a:rPr lang="uk-UA" sz="2400" dirty="0">
                <a:latin typeface="Times New Roman"/>
                <a:ea typeface="Times New Roman"/>
              </a:rPr>
              <a:t>де</a:t>
            </a:r>
            <a:r>
              <a:rPr lang="uk-UA" sz="2400" spc="-20" dirty="0">
                <a:latin typeface="Times New Roman"/>
                <a:ea typeface="Times New Roman"/>
              </a:rPr>
              <a:t> </a:t>
            </a:r>
            <a:r>
              <a:rPr lang="uk-UA" sz="2400" dirty="0">
                <a:latin typeface="Times New Roman"/>
                <a:ea typeface="Times New Roman"/>
              </a:rPr>
              <a:t>Б</a:t>
            </a:r>
            <a:r>
              <a:rPr lang="uk-UA" sz="2400" spc="-5" dirty="0">
                <a:latin typeface="Times New Roman"/>
                <a:ea typeface="Times New Roman"/>
              </a:rPr>
              <a:t> </a:t>
            </a:r>
            <a:r>
              <a:rPr lang="uk-UA" sz="2400" dirty="0">
                <a:latin typeface="Times New Roman"/>
                <a:ea typeface="Times New Roman"/>
              </a:rPr>
              <a:t>-</a:t>
            </a:r>
            <a:r>
              <a:rPr lang="uk-UA" sz="2400" spc="-5" dirty="0">
                <a:latin typeface="Times New Roman"/>
                <a:ea typeface="Times New Roman"/>
              </a:rPr>
              <a:t> </a:t>
            </a:r>
            <a:r>
              <a:rPr lang="uk-UA" sz="2400" dirty="0">
                <a:latin typeface="Times New Roman"/>
                <a:ea typeface="Times New Roman"/>
              </a:rPr>
              <a:t>площа</a:t>
            </a:r>
            <a:r>
              <a:rPr lang="uk-UA" sz="2400" spc="-15" dirty="0">
                <a:latin typeface="Times New Roman"/>
                <a:ea typeface="Times New Roman"/>
              </a:rPr>
              <a:t> </a:t>
            </a:r>
            <a:r>
              <a:rPr lang="uk-UA" sz="2400" dirty="0">
                <a:latin typeface="Times New Roman"/>
                <a:ea typeface="Times New Roman"/>
              </a:rPr>
              <a:t>вологої</a:t>
            </a:r>
            <a:r>
              <a:rPr lang="uk-UA" sz="2400" spc="15" dirty="0">
                <a:latin typeface="Times New Roman"/>
                <a:ea typeface="Times New Roman"/>
              </a:rPr>
              <a:t> </a:t>
            </a:r>
            <a:r>
              <a:rPr lang="uk-UA" sz="2400" dirty="0">
                <a:latin typeface="Times New Roman"/>
                <a:ea typeface="Times New Roman"/>
              </a:rPr>
              <a:t>плями,</a:t>
            </a:r>
            <a:r>
              <a:rPr lang="uk-UA" sz="2400" spc="-20" dirty="0">
                <a:latin typeface="Times New Roman"/>
                <a:ea typeface="Times New Roman"/>
              </a:rPr>
              <a:t> </a:t>
            </a:r>
            <a:r>
              <a:rPr lang="uk-UA" sz="2400" dirty="0">
                <a:latin typeface="Times New Roman"/>
                <a:ea typeface="Times New Roman"/>
              </a:rPr>
              <a:t>см</a:t>
            </a:r>
            <a:r>
              <a:rPr lang="uk-UA" sz="2400" baseline="30000" dirty="0">
                <a:latin typeface="Times New Roman"/>
                <a:ea typeface="Times New Roman"/>
              </a:rPr>
              <a:t>2</a:t>
            </a:r>
            <a:r>
              <a:rPr lang="ru-RU" sz="2400" dirty="0">
                <a:latin typeface="Times New Roman"/>
                <a:ea typeface="Times New Roman"/>
              </a:rPr>
              <a:t/>
            </a:r>
            <a:br>
              <a:rPr lang="ru-RU" sz="2400" dirty="0">
                <a:latin typeface="Times New Roman"/>
                <a:ea typeface="Times New Roman"/>
              </a:rPr>
            </a:br>
            <a:r>
              <a:rPr lang="uk-UA" sz="2400" dirty="0">
                <a:latin typeface="Times New Roman"/>
                <a:ea typeface="Times New Roman"/>
              </a:rPr>
              <a:t>А - загальна кількість вологи в наважці (за </a:t>
            </a:r>
            <a:r>
              <a:rPr lang="uk-UA" sz="2400" dirty="0" err="1">
                <a:latin typeface="Times New Roman"/>
                <a:ea typeface="Times New Roman"/>
              </a:rPr>
              <a:t>хіманалізом</a:t>
            </a:r>
            <a:r>
              <a:rPr lang="uk-UA" sz="2400" dirty="0">
                <a:latin typeface="Times New Roman"/>
                <a:ea typeface="Times New Roman"/>
              </a:rPr>
              <a:t>) мг;</a:t>
            </a:r>
            <a:r>
              <a:rPr lang="uk-UA" sz="2400" spc="-390" dirty="0">
                <a:latin typeface="Times New Roman"/>
                <a:ea typeface="Times New Roman"/>
              </a:rPr>
              <a:t> </a:t>
            </a:r>
            <a:r>
              <a:rPr lang="uk-UA" sz="2400" dirty="0">
                <a:latin typeface="Times New Roman"/>
                <a:ea typeface="Times New Roman"/>
              </a:rPr>
              <a:t>8,4</a:t>
            </a:r>
            <a:r>
              <a:rPr lang="uk-UA" sz="2400" spc="20" dirty="0">
                <a:latin typeface="Times New Roman"/>
                <a:ea typeface="Times New Roman"/>
              </a:rPr>
              <a:t> </a:t>
            </a:r>
            <a:r>
              <a:rPr lang="uk-UA" sz="2400" dirty="0">
                <a:latin typeface="Times New Roman"/>
                <a:ea typeface="Times New Roman"/>
              </a:rPr>
              <a:t>-</a:t>
            </a:r>
            <a:r>
              <a:rPr lang="uk-UA" sz="2400" spc="-25" dirty="0">
                <a:latin typeface="Times New Roman"/>
                <a:ea typeface="Times New Roman"/>
              </a:rPr>
              <a:t> </a:t>
            </a:r>
            <a:r>
              <a:rPr lang="uk-UA" sz="2400" dirty="0">
                <a:latin typeface="Times New Roman"/>
                <a:ea typeface="Times New Roman"/>
              </a:rPr>
              <a:t>вміст</a:t>
            </a:r>
            <a:r>
              <a:rPr lang="uk-UA" sz="2400" spc="-25" dirty="0">
                <a:latin typeface="Times New Roman"/>
                <a:ea typeface="Times New Roman"/>
              </a:rPr>
              <a:t> </a:t>
            </a:r>
            <a:r>
              <a:rPr lang="uk-UA" sz="2400" dirty="0">
                <a:latin typeface="Times New Roman"/>
                <a:ea typeface="Times New Roman"/>
              </a:rPr>
              <a:t>води</a:t>
            </a:r>
            <a:r>
              <a:rPr lang="uk-UA" sz="2400" spc="-15" dirty="0">
                <a:latin typeface="Times New Roman"/>
                <a:ea typeface="Times New Roman"/>
              </a:rPr>
              <a:t> </a:t>
            </a:r>
            <a:r>
              <a:rPr lang="uk-UA" sz="2400" dirty="0">
                <a:latin typeface="Times New Roman"/>
                <a:ea typeface="Times New Roman"/>
              </a:rPr>
              <a:t>в</a:t>
            </a:r>
            <a:r>
              <a:rPr lang="uk-UA" sz="2400" spc="-10" dirty="0">
                <a:latin typeface="Times New Roman"/>
                <a:ea typeface="Times New Roman"/>
              </a:rPr>
              <a:t> </a:t>
            </a:r>
            <a:r>
              <a:rPr lang="uk-UA" sz="2400" dirty="0">
                <a:latin typeface="Times New Roman"/>
                <a:ea typeface="Times New Roman"/>
              </a:rPr>
              <a:t>1</a:t>
            </a:r>
            <a:r>
              <a:rPr lang="uk-UA" sz="2400" spc="-5" dirty="0">
                <a:latin typeface="Times New Roman"/>
                <a:ea typeface="Times New Roman"/>
              </a:rPr>
              <a:t> </a:t>
            </a:r>
            <a:r>
              <a:rPr lang="uk-UA" sz="2400" dirty="0">
                <a:latin typeface="Times New Roman"/>
                <a:ea typeface="Times New Roman"/>
              </a:rPr>
              <a:t>см</a:t>
            </a:r>
            <a:r>
              <a:rPr lang="uk-UA" sz="2400" baseline="30000" dirty="0">
                <a:latin typeface="Times New Roman"/>
                <a:ea typeface="Times New Roman"/>
              </a:rPr>
              <a:t>2</a:t>
            </a:r>
            <a:r>
              <a:rPr lang="uk-UA" sz="2400" spc="-20" dirty="0">
                <a:latin typeface="Times New Roman"/>
                <a:ea typeface="Times New Roman"/>
              </a:rPr>
              <a:t> </a:t>
            </a:r>
            <a:r>
              <a:rPr lang="uk-UA" sz="2400" dirty="0">
                <a:latin typeface="Times New Roman"/>
                <a:ea typeface="Times New Roman"/>
              </a:rPr>
              <a:t>вологої</a:t>
            </a:r>
            <a:r>
              <a:rPr lang="uk-UA" sz="2400" spc="15" dirty="0">
                <a:latin typeface="Times New Roman"/>
                <a:ea typeface="Times New Roman"/>
              </a:rPr>
              <a:t> </a:t>
            </a:r>
            <a:r>
              <a:rPr lang="uk-UA" sz="2400" dirty="0">
                <a:latin typeface="Times New Roman"/>
                <a:ea typeface="Times New Roman"/>
              </a:rPr>
              <a:t>плями.</a:t>
            </a:r>
            <a:r>
              <a:rPr lang="ru-RU" sz="2400" dirty="0">
                <a:latin typeface="Times New Roman"/>
                <a:ea typeface="Times New Roman"/>
              </a:rPr>
              <a:t/>
            </a:r>
            <a:br>
              <a:rPr lang="ru-RU" sz="2400" dirty="0">
                <a:latin typeface="Times New Roman"/>
                <a:ea typeface="Times New Roman"/>
              </a:rPr>
            </a:br>
            <a:r>
              <a:rPr lang="uk-UA" sz="2400" b="1" i="1" dirty="0">
                <a:latin typeface="Times New Roman"/>
                <a:ea typeface="Times New Roman"/>
              </a:rPr>
              <a:t>Вміст</a:t>
            </a:r>
            <a:r>
              <a:rPr lang="uk-UA" sz="2400" b="1" i="1" spc="5" dirty="0">
                <a:latin typeface="Times New Roman"/>
                <a:ea typeface="Times New Roman"/>
              </a:rPr>
              <a:t> </a:t>
            </a:r>
            <a:r>
              <a:rPr lang="uk-UA" sz="2400" b="1" i="1" dirty="0">
                <a:latin typeface="Times New Roman"/>
                <a:ea typeface="Times New Roman"/>
              </a:rPr>
              <a:t>зв'язаної</a:t>
            </a:r>
            <a:r>
              <a:rPr lang="uk-UA" sz="2400" b="1" i="1" spc="5" dirty="0">
                <a:latin typeface="Times New Roman"/>
                <a:ea typeface="Times New Roman"/>
              </a:rPr>
              <a:t> </a:t>
            </a:r>
            <a:r>
              <a:rPr lang="uk-UA" sz="2400" b="1" i="1" dirty="0">
                <a:latin typeface="Times New Roman"/>
                <a:ea typeface="Times New Roman"/>
              </a:rPr>
              <a:t>води</a:t>
            </a:r>
            <a:r>
              <a:rPr lang="uk-UA" sz="2400" b="1" i="1" spc="5" dirty="0">
                <a:latin typeface="Times New Roman"/>
                <a:ea typeface="Times New Roman"/>
              </a:rPr>
              <a:t> </a:t>
            </a:r>
            <a:r>
              <a:rPr lang="uk-UA" sz="2400" b="1" i="1" dirty="0">
                <a:latin typeface="Times New Roman"/>
                <a:ea typeface="Times New Roman"/>
              </a:rPr>
              <a:t>визначається</a:t>
            </a:r>
            <a:r>
              <a:rPr lang="uk-UA" sz="2400" b="1" i="1" spc="5" dirty="0">
                <a:latin typeface="Times New Roman"/>
                <a:ea typeface="Times New Roman"/>
              </a:rPr>
              <a:t> </a:t>
            </a:r>
            <a:r>
              <a:rPr lang="uk-UA" sz="2400" dirty="0">
                <a:latin typeface="Times New Roman"/>
                <a:ea typeface="Times New Roman"/>
              </a:rPr>
              <a:t>за</a:t>
            </a:r>
            <a:r>
              <a:rPr lang="uk-UA" sz="2400" spc="5" dirty="0">
                <a:latin typeface="Times New Roman"/>
                <a:ea typeface="Times New Roman"/>
              </a:rPr>
              <a:t> </a:t>
            </a:r>
            <a:r>
              <a:rPr lang="uk-UA" sz="2400" dirty="0">
                <a:latin typeface="Times New Roman"/>
                <a:ea typeface="Times New Roman"/>
              </a:rPr>
              <a:t>різницею</a:t>
            </a:r>
            <a:r>
              <a:rPr lang="uk-UA" sz="2400" spc="5" dirty="0">
                <a:latin typeface="Times New Roman"/>
                <a:ea typeface="Times New Roman"/>
              </a:rPr>
              <a:t> </a:t>
            </a:r>
            <a:r>
              <a:rPr lang="uk-UA" sz="2400" dirty="0">
                <a:latin typeface="Times New Roman"/>
                <a:ea typeface="Times New Roman"/>
              </a:rPr>
              <a:t>між</a:t>
            </a:r>
            <a:r>
              <a:rPr lang="uk-UA" sz="2400" spc="5" dirty="0">
                <a:latin typeface="Times New Roman"/>
                <a:ea typeface="Times New Roman"/>
              </a:rPr>
              <a:t> </a:t>
            </a:r>
            <a:r>
              <a:rPr lang="uk-UA" sz="2400" dirty="0">
                <a:latin typeface="Times New Roman"/>
                <a:ea typeface="Times New Roman"/>
              </a:rPr>
              <a:t>вмістом</a:t>
            </a:r>
            <a:r>
              <a:rPr lang="uk-UA" sz="2400" spc="5" dirty="0">
                <a:latin typeface="Times New Roman"/>
                <a:ea typeface="Times New Roman"/>
              </a:rPr>
              <a:t> </a:t>
            </a:r>
            <a:r>
              <a:rPr lang="uk-UA" sz="2400" dirty="0">
                <a:latin typeface="Times New Roman"/>
                <a:ea typeface="Times New Roman"/>
              </a:rPr>
              <a:t>загальної</a:t>
            </a:r>
            <a:r>
              <a:rPr lang="uk-UA" sz="2400" spc="5" dirty="0">
                <a:latin typeface="Times New Roman"/>
                <a:ea typeface="Times New Roman"/>
              </a:rPr>
              <a:t> </a:t>
            </a:r>
            <a:r>
              <a:rPr lang="uk-UA" sz="2400" dirty="0">
                <a:latin typeface="Times New Roman"/>
                <a:ea typeface="Times New Roman"/>
              </a:rPr>
              <a:t>вологи</a:t>
            </a:r>
            <a:r>
              <a:rPr lang="uk-UA" sz="2400" spc="5" dirty="0">
                <a:latin typeface="Times New Roman"/>
                <a:ea typeface="Times New Roman"/>
              </a:rPr>
              <a:t> </a:t>
            </a:r>
            <a:r>
              <a:rPr lang="uk-UA" sz="2400" dirty="0">
                <a:latin typeface="Times New Roman"/>
                <a:ea typeface="Times New Roman"/>
              </a:rPr>
              <a:t>(визначеної</a:t>
            </a:r>
            <a:r>
              <a:rPr lang="uk-UA" sz="2400" spc="5" dirty="0">
                <a:latin typeface="Times New Roman"/>
                <a:ea typeface="Times New Roman"/>
              </a:rPr>
              <a:t> </a:t>
            </a:r>
            <a:r>
              <a:rPr lang="uk-UA" sz="2400" dirty="0">
                <a:latin typeface="Times New Roman"/>
                <a:ea typeface="Times New Roman"/>
              </a:rPr>
              <a:t>за</a:t>
            </a:r>
            <a:r>
              <a:rPr lang="uk-UA" sz="2400" spc="5" dirty="0">
                <a:latin typeface="Times New Roman"/>
                <a:ea typeface="Times New Roman"/>
              </a:rPr>
              <a:t> </a:t>
            </a:r>
            <a:r>
              <a:rPr lang="uk-UA" sz="2400" dirty="0" err="1">
                <a:latin typeface="Times New Roman"/>
                <a:ea typeface="Times New Roman"/>
              </a:rPr>
              <a:t>хіманалізом</a:t>
            </a:r>
            <a:r>
              <a:rPr lang="uk-UA" sz="2400" dirty="0">
                <a:latin typeface="Times New Roman"/>
                <a:ea typeface="Times New Roman"/>
              </a:rPr>
              <a:t>)</a:t>
            </a:r>
            <a:r>
              <a:rPr lang="uk-UA" sz="2400" spc="5" dirty="0">
                <a:latin typeface="Times New Roman"/>
                <a:ea typeface="Times New Roman"/>
              </a:rPr>
              <a:t> </a:t>
            </a:r>
            <a:r>
              <a:rPr lang="uk-UA" sz="2400" dirty="0">
                <a:latin typeface="Times New Roman"/>
                <a:ea typeface="Times New Roman"/>
              </a:rPr>
              <a:t>і</a:t>
            </a:r>
            <a:r>
              <a:rPr lang="uk-UA" sz="2400" spc="5" dirty="0">
                <a:latin typeface="Times New Roman"/>
                <a:ea typeface="Times New Roman"/>
              </a:rPr>
              <a:t> </a:t>
            </a:r>
            <a:r>
              <a:rPr lang="uk-UA" sz="2400" dirty="0">
                <a:latin typeface="Times New Roman"/>
                <a:ea typeface="Times New Roman"/>
              </a:rPr>
              <a:t>вмістом</a:t>
            </a:r>
            <a:r>
              <a:rPr lang="uk-UA" sz="2400" spc="5" dirty="0">
                <a:latin typeface="Times New Roman"/>
                <a:ea typeface="Times New Roman"/>
              </a:rPr>
              <a:t> </a:t>
            </a:r>
            <a:r>
              <a:rPr lang="uk-UA" sz="2400" dirty="0">
                <a:latin typeface="Times New Roman"/>
                <a:ea typeface="Times New Roman"/>
              </a:rPr>
              <a:t>вільної.</a:t>
            </a:r>
            <a:r>
              <a:rPr lang="uk-UA" sz="2400" spc="5" dirty="0">
                <a:latin typeface="Times New Roman"/>
                <a:ea typeface="Times New Roman"/>
              </a:rPr>
              <a:t> </a:t>
            </a:r>
            <a:r>
              <a:rPr lang="uk-UA" sz="2400" dirty="0">
                <a:latin typeface="Times New Roman"/>
                <a:ea typeface="Times New Roman"/>
              </a:rPr>
              <a:t>Тобто, загальна</a:t>
            </a:r>
            <a:r>
              <a:rPr lang="uk-UA" sz="2400" spc="5" dirty="0">
                <a:latin typeface="Times New Roman"/>
                <a:ea typeface="Times New Roman"/>
              </a:rPr>
              <a:t> </a:t>
            </a:r>
            <a:r>
              <a:rPr lang="uk-UA" sz="2400" dirty="0">
                <a:latin typeface="Times New Roman"/>
                <a:ea typeface="Times New Roman"/>
              </a:rPr>
              <a:t>волога</a:t>
            </a:r>
            <a:r>
              <a:rPr lang="uk-UA" sz="2400" spc="5" dirty="0">
                <a:latin typeface="Times New Roman"/>
                <a:ea typeface="Times New Roman"/>
              </a:rPr>
              <a:t> </a:t>
            </a:r>
            <a:r>
              <a:rPr lang="uk-UA" sz="2400" dirty="0">
                <a:latin typeface="Times New Roman"/>
                <a:ea typeface="Times New Roman"/>
              </a:rPr>
              <a:t>мінус</a:t>
            </a:r>
            <a:r>
              <a:rPr lang="uk-UA" sz="2400" spc="5" dirty="0">
                <a:latin typeface="Times New Roman"/>
                <a:ea typeface="Times New Roman"/>
              </a:rPr>
              <a:t> </a:t>
            </a:r>
            <a:r>
              <a:rPr lang="uk-UA" sz="2400" dirty="0">
                <a:latin typeface="Times New Roman"/>
                <a:ea typeface="Times New Roman"/>
              </a:rPr>
              <a:t>вільна</a:t>
            </a:r>
            <a:r>
              <a:rPr lang="uk-UA" sz="2400" spc="-20" dirty="0">
                <a:latin typeface="Times New Roman"/>
                <a:ea typeface="Times New Roman"/>
              </a:rPr>
              <a:t> </a:t>
            </a:r>
            <a:r>
              <a:rPr lang="uk-UA" sz="2400" dirty="0">
                <a:latin typeface="Times New Roman"/>
                <a:ea typeface="Times New Roman"/>
              </a:rPr>
              <a:t>дорівнює</a:t>
            </a:r>
            <a:r>
              <a:rPr lang="uk-UA" sz="2400" spc="20" dirty="0">
                <a:latin typeface="Times New Roman"/>
                <a:ea typeface="Times New Roman"/>
              </a:rPr>
              <a:t> </a:t>
            </a:r>
            <a:r>
              <a:rPr lang="uk-UA" sz="2400" dirty="0">
                <a:latin typeface="Times New Roman"/>
                <a:ea typeface="Times New Roman"/>
              </a:rPr>
              <a:t>зв'язана</a:t>
            </a:r>
            <a:r>
              <a:rPr lang="uk-UA" sz="2400" spc="-20" dirty="0">
                <a:latin typeface="Times New Roman"/>
                <a:ea typeface="Times New Roman"/>
              </a:rPr>
              <a:t> </a:t>
            </a:r>
            <a:r>
              <a:rPr lang="uk-UA" sz="2400" dirty="0">
                <a:latin typeface="Times New Roman"/>
                <a:ea typeface="Times New Roman"/>
              </a:rPr>
              <a:t>(%).</a:t>
            </a:r>
            <a:r>
              <a:rPr lang="ru-RU" sz="2400" dirty="0">
                <a:latin typeface="Times New Roman"/>
                <a:ea typeface="Times New Roman"/>
              </a:rPr>
              <a:t/>
            </a:r>
            <a:br>
              <a:rPr lang="ru-RU" sz="2400" dirty="0">
                <a:latin typeface="Times New Roman"/>
                <a:ea typeface="Times New Roman"/>
              </a:rPr>
            </a:br>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896897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71600" y="274638"/>
            <a:ext cx="7848872" cy="6322714"/>
          </a:xfrm>
        </p:spPr>
        <p:txBody>
          <a:bodyPr>
            <a:normAutofit/>
          </a:bodyPr>
          <a:lstStyle/>
          <a:p>
            <a:pPr marR="163195" lvl="0" algn="l">
              <a:spcAft>
                <a:spcPts val="0"/>
              </a:spcAft>
              <a:buSzPts val="1500"/>
              <a:tabLst>
                <a:tab pos="575310" algn="l"/>
              </a:tabLst>
            </a:pPr>
            <a:r>
              <a:rPr lang="uk-UA" sz="2400" b="1" spc="-20" dirty="0" smtClean="0">
                <a:solidFill>
                  <a:srgbClr val="C00000"/>
                </a:solidFill>
                <a:latin typeface="Times New Roman"/>
                <a:ea typeface="Times New Roman"/>
              </a:rPr>
              <a:t>	5. Визначення</a:t>
            </a:r>
            <a:r>
              <a:rPr lang="uk-UA" sz="2400" b="1" spc="5" dirty="0" smtClean="0">
                <a:solidFill>
                  <a:srgbClr val="C00000"/>
                </a:solidFill>
                <a:latin typeface="Times New Roman"/>
                <a:ea typeface="Times New Roman"/>
              </a:rPr>
              <a:t> </a:t>
            </a:r>
            <a:r>
              <a:rPr lang="uk-UA" sz="2400" b="1" spc="-20" dirty="0">
                <a:solidFill>
                  <a:srgbClr val="C00000"/>
                </a:solidFill>
                <a:latin typeface="Times New Roman"/>
                <a:ea typeface="Times New Roman"/>
              </a:rPr>
              <a:t>ніжності</a:t>
            </a:r>
            <a:r>
              <a:rPr lang="uk-UA" sz="2400" b="1" spc="5" dirty="0">
                <a:solidFill>
                  <a:srgbClr val="C00000"/>
                </a:solidFill>
                <a:latin typeface="Times New Roman"/>
                <a:ea typeface="Times New Roman"/>
              </a:rPr>
              <a:t> </a:t>
            </a:r>
            <a:r>
              <a:rPr lang="uk-UA" sz="2400" b="1" spc="-20" dirty="0">
                <a:solidFill>
                  <a:srgbClr val="C00000"/>
                </a:solidFill>
                <a:latin typeface="Times New Roman"/>
                <a:ea typeface="Times New Roman"/>
              </a:rPr>
              <a:t>м'яса.</a:t>
            </a:r>
            <a:r>
              <a:rPr lang="uk-UA" sz="2400" b="1" spc="5" dirty="0">
                <a:solidFill>
                  <a:srgbClr val="C00000"/>
                </a:solidFill>
                <a:latin typeface="Times New Roman"/>
                <a:ea typeface="Times New Roman"/>
              </a:rPr>
              <a:t> </a:t>
            </a:r>
            <a:r>
              <a:rPr lang="uk-UA" sz="2400" b="1" spc="5" dirty="0" smtClean="0">
                <a:solidFill>
                  <a:srgbClr val="C00000"/>
                </a:solidFill>
                <a:latin typeface="Times New Roman"/>
                <a:ea typeface="Times New Roman"/>
              </a:rPr>
              <a:t/>
            </a:r>
            <a:br>
              <a:rPr lang="uk-UA" sz="2400" b="1" spc="5" dirty="0" smtClean="0">
                <a:solidFill>
                  <a:srgbClr val="C00000"/>
                </a:solidFill>
                <a:latin typeface="Times New Roman"/>
                <a:ea typeface="Times New Roman"/>
              </a:rPr>
            </a:br>
            <a:r>
              <a:rPr lang="uk-UA" sz="2400" spc="-20" dirty="0" smtClean="0">
                <a:latin typeface="Times New Roman"/>
                <a:ea typeface="Times New Roman"/>
              </a:rPr>
              <a:t>Застосовується</a:t>
            </a:r>
            <a:r>
              <a:rPr lang="uk-UA" sz="2400" spc="5" dirty="0" smtClean="0">
                <a:latin typeface="Times New Roman"/>
                <a:ea typeface="Times New Roman"/>
              </a:rPr>
              <a:t> </a:t>
            </a:r>
            <a:r>
              <a:rPr lang="uk-UA" sz="2400" spc="-20" dirty="0">
                <a:latin typeface="Times New Roman"/>
                <a:ea typeface="Times New Roman"/>
              </a:rPr>
              <a:t>метод</a:t>
            </a:r>
            <a:r>
              <a:rPr lang="uk-UA" sz="2400" spc="5" dirty="0">
                <a:latin typeface="Times New Roman"/>
                <a:ea typeface="Times New Roman"/>
              </a:rPr>
              <a:t> </a:t>
            </a:r>
            <a:r>
              <a:rPr lang="uk-UA" sz="2400" spc="-20" dirty="0">
                <a:latin typeface="Times New Roman"/>
                <a:ea typeface="Times New Roman"/>
              </a:rPr>
              <a:t>пресування</a:t>
            </a:r>
            <a:r>
              <a:rPr lang="uk-UA" sz="2400" spc="5" dirty="0">
                <a:latin typeface="Times New Roman"/>
                <a:ea typeface="Times New Roman"/>
              </a:rPr>
              <a:t> </a:t>
            </a:r>
            <a:r>
              <a:rPr lang="uk-UA" sz="2400" spc="-20" dirty="0">
                <a:latin typeface="Times New Roman"/>
                <a:ea typeface="Times New Roman"/>
              </a:rPr>
              <a:t>одночасно</a:t>
            </a:r>
            <a:r>
              <a:rPr lang="uk-UA" sz="2400" spc="5" dirty="0">
                <a:latin typeface="Times New Roman"/>
                <a:ea typeface="Times New Roman"/>
              </a:rPr>
              <a:t> </a:t>
            </a:r>
            <a:r>
              <a:rPr lang="uk-UA" sz="2400" spc="-20" dirty="0">
                <a:latin typeface="Times New Roman"/>
                <a:ea typeface="Times New Roman"/>
              </a:rPr>
              <a:t>з</a:t>
            </a:r>
            <a:r>
              <a:rPr lang="uk-UA" sz="2400" spc="5" dirty="0">
                <a:latin typeface="Times New Roman"/>
                <a:ea typeface="Times New Roman"/>
              </a:rPr>
              <a:t> </a:t>
            </a:r>
            <a:r>
              <a:rPr lang="uk-UA" sz="2400" spc="-20" dirty="0">
                <a:latin typeface="Times New Roman"/>
                <a:ea typeface="Times New Roman"/>
              </a:rPr>
              <a:t>визначенням</a:t>
            </a:r>
            <a:r>
              <a:rPr lang="uk-UA" sz="2400" spc="5" dirty="0">
                <a:latin typeface="Times New Roman"/>
                <a:ea typeface="Times New Roman"/>
              </a:rPr>
              <a:t> </a:t>
            </a:r>
            <a:r>
              <a:rPr lang="uk-UA" sz="2400" spc="-20" dirty="0">
                <a:latin typeface="Times New Roman"/>
                <a:ea typeface="Times New Roman"/>
              </a:rPr>
              <a:t>вільної</a:t>
            </a:r>
            <a:r>
              <a:rPr lang="uk-UA" sz="2400" spc="5" dirty="0">
                <a:latin typeface="Times New Roman"/>
                <a:ea typeface="Times New Roman"/>
              </a:rPr>
              <a:t> </a:t>
            </a:r>
            <a:r>
              <a:rPr lang="uk-UA" sz="2400" spc="-20" dirty="0">
                <a:latin typeface="Times New Roman"/>
                <a:ea typeface="Times New Roman"/>
              </a:rPr>
              <a:t>і</a:t>
            </a:r>
            <a:r>
              <a:rPr lang="uk-UA" sz="2400" spc="5" dirty="0">
                <a:latin typeface="Times New Roman"/>
                <a:ea typeface="Times New Roman"/>
              </a:rPr>
              <a:t> </a:t>
            </a:r>
            <a:r>
              <a:rPr lang="uk-UA" sz="2400" spc="-20" dirty="0">
                <a:latin typeface="Times New Roman"/>
                <a:ea typeface="Times New Roman"/>
              </a:rPr>
              <a:t>зв'язаної</a:t>
            </a:r>
            <a:r>
              <a:rPr lang="uk-UA" sz="2400" spc="5" dirty="0">
                <a:latin typeface="Times New Roman"/>
                <a:ea typeface="Times New Roman"/>
              </a:rPr>
              <a:t> </a:t>
            </a:r>
            <a:r>
              <a:rPr lang="uk-UA" sz="2400" spc="-20" dirty="0">
                <a:latin typeface="Times New Roman"/>
                <a:ea typeface="Times New Roman"/>
              </a:rPr>
              <a:t>води.</a:t>
            </a:r>
            <a:r>
              <a:rPr lang="uk-UA" sz="2400" spc="5" dirty="0">
                <a:latin typeface="Times New Roman"/>
                <a:ea typeface="Times New Roman"/>
              </a:rPr>
              <a:t> </a:t>
            </a:r>
            <a:r>
              <a:rPr lang="uk-UA" sz="2400" spc="5" dirty="0" smtClean="0">
                <a:latin typeface="Times New Roman"/>
                <a:ea typeface="Times New Roman"/>
              </a:rPr>
              <a:t/>
            </a:r>
            <a:br>
              <a:rPr lang="uk-UA" sz="2400" spc="5" dirty="0" smtClean="0">
                <a:latin typeface="Times New Roman"/>
                <a:ea typeface="Times New Roman"/>
              </a:rPr>
            </a:br>
            <a:r>
              <a:rPr lang="uk-UA" sz="2400" spc="-20" dirty="0" smtClean="0">
                <a:latin typeface="Times New Roman"/>
                <a:ea typeface="Times New Roman"/>
              </a:rPr>
              <a:t>Наважка</a:t>
            </a:r>
            <a:r>
              <a:rPr lang="uk-UA" sz="2400" spc="5" dirty="0" smtClean="0">
                <a:latin typeface="Times New Roman"/>
                <a:ea typeface="Times New Roman"/>
              </a:rPr>
              <a:t> </a:t>
            </a:r>
            <a:r>
              <a:rPr lang="uk-UA" sz="2400" spc="-20" dirty="0">
                <a:latin typeface="Times New Roman"/>
                <a:ea typeface="Times New Roman"/>
              </a:rPr>
              <a:t>подрібненого</a:t>
            </a:r>
            <a:r>
              <a:rPr lang="uk-UA" sz="2400" spc="5" dirty="0">
                <a:latin typeface="Times New Roman"/>
                <a:ea typeface="Times New Roman"/>
              </a:rPr>
              <a:t> </a:t>
            </a:r>
            <a:r>
              <a:rPr lang="uk-UA" sz="2400" spc="-20" dirty="0">
                <a:latin typeface="Times New Roman"/>
                <a:ea typeface="Times New Roman"/>
              </a:rPr>
              <a:t>м'яса</a:t>
            </a:r>
            <a:r>
              <a:rPr lang="uk-UA" sz="2400" spc="5" dirty="0">
                <a:latin typeface="Times New Roman"/>
                <a:ea typeface="Times New Roman"/>
              </a:rPr>
              <a:t> </a:t>
            </a:r>
            <a:r>
              <a:rPr lang="uk-UA" sz="2400" spc="-20" dirty="0">
                <a:latin typeface="Times New Roman"/>
                <a:ea typeface="Times New Roman"/>
              </a:rPr>
              <a:t>(фаршу)</a:t>
            </a:r>
            <a:r>
              <a:rPr lang="uk-UA" sz="2400" spc="5" dirty="0">
                <a:latin typeface="Times New Roman"/>
                <a:ea typeface="Times New Roman"/>
              </a:rPr>
              <a:t> </a:t>
            </a:r>
            <a:r>
              <a:rPr lang="uk-UA" sz="2400" spc="-20" dirty="0">
                <a:latin typeface="Times New Roman"/>
                <a:ea typeface="Times New Roman"/>
              </a:rPr>
              <a:t>0,3</a:t>
            </a:r>
            <a:r>
              <a:rPr lang="uk-UA" sz="2400" spc="5" dirty="0">
                <a:latin typeface="Times New Roman"/>
                <a:ea typeface="Times New Roman"/>
              </a:rPr>
              <a:t> </a:t>
            </a:r>
            <a:r>
              <a:rPr lang="uk-UA" sz="2400" spc="-20" dirty="0">
                <a:latin typeface="Times New Roman"/>
                <a:ea typeface="Times New Roman"/>
              </a:rPr>
              <a:t>г</a:t>
            </a:r>
            <a:r>
              <a:rPr lang="uk-UA" sz="2400" spc="5" dirty="0">
                <a:latin typeface="Times New Roman"/>
                <a:ea typeface="Times New Roman"/>
              </a:rPr>
              <a:t> </a:t>
            </a:r>
            <a:r>
              <a:rPr lang="uk-UA" sz="2400" spc="-20" dirty="0">
                <a:latin typeface="Times New Roman"/>
                <a:ea typeface="Times New Roman"/>
              </a:rPr>
              <a:t>поміщається</a:t>
            </a:r>
            <a:r>
              <a:rPr lang="uk-UA" sz="2400" spc="5" dirty="0">
                <a:latin typeface="Times New Roman"/>
                <a:ea typeface="Times New Roman"/>
              </a:rPr>
              <a:t> </a:t>
            </a:r>
            <a:r>
              <a:rPr lang="uk-UA" sz="2400" spc="-20" dirty="0">
                <a:latin typeface="Times New Roman"/>
                <a:ea typeface="Times New Roman"/>
              </a:rPr>
              <a:t>між</a:t>
            </a:r>
            <a:r>
              <a:rPr lang="uk-UA" sz="2400" spc="-385" dirty="0">
                <a:latin typeface="Times New Roman"/>
                <a:ea typeface="Times New Roman"/>
              </a:rPr>
              <a:t> </a:t>
            </a:r>
            <a:r>
              <a:rPr lang="uk-UA" sz="2400" spc="-20" dirty="0">
                <a:latin typeface="Times New Roman"/>
                <a:ea typeface="Times New Roman"/>
              </a:rPr>
              <a:t>паралельними пластинами із плексигласу (розмір 11 х 11 х 0,5 см)</a:t>
            </a:r>
            <a:r>
              <a:rPr lang="uk-UA" sz="2400" spc="5" dirty="0">
                <a:latin typeface="Times New Roman"/>
                <a:ea typeface="Times New Roman"/>
              </a:rPr>
              <a:t> </a:t>
            </a:r>
            <a:r>
              <a:rPr lang="uk-UA" sz="2400" spc="-20" dirty="0">
                <a:latin typeface="Times New Roman"/>
                <a:ea typeface="Times New Roman"/>
              </a:rPr>
              <a:t>на </a:t>
            </a:r>
            <a:r>
              <a:rPr lang="uk-UA" sz="2400" spc="-20" dirty="0" err="1">
                <a:latin typeface="Times New Roman"/>
                <a:ea typeface="Times New Roman"/>
              </a:rPr>
              <a:t>знезолений</a:t>
            </a:r>
            <a:r>
              <a:rPr lang="uk-UA" sz="2400" spc="-20" dirty="0">
                <a:latin typeface="Times New Roman"/>
                <a:ea typeface="Times New Roman"/>
              </a:rPr>
              <a:t> середньої щільності паперовий фільтр із білою або</a:t>
            </a:r>
            <a:r>
              <a:rPr lang="uk-UA" sz="2400" spc="5" dirty="0">
                <a:latin typeface="Times New Roman"/>
                <a:ea typeface="Times New Roman"/>
              </a:rPr>
              <a:t> </a:t>
            </a:r>
            <a:r>
              <a:rPr lang="uk-UA" sz="2400" spc="-20" dirty="0">
                <a:latin typeface="Times New Roman"/>
                <a:ea typeface="Times New Roman"/>
              </a:rPr>
              <a:t>синьою</a:t>
            </a:r>
            <a:r>
              <a:rPr lang="uk-UA" sz="2400" spc="5" dirty="0">
                <a:latin typeface="Times New Roman"/>
                <a:ea typeface="Times New Roman"/>
              </a:rPr>
              <a:t> </a:t>
            </a:r>
            <a:r>
              <a:rPr lang="uk-UA" sz="2400" spc="-20" dirty="0">
                <a:latin typeface="Times New Roman"/>
                <a:ea typeface="Times New Roman"/>
              </a:rPr>
              <a:t>смужкою</a:t>
            </a:r>
            <a:r>
              <a:rPr lang="uk-UA" sz="2400" spc="5" dirty="0">
                <a:latin typeface="Times New Roman"/>
                <a:ea typeface="Times New Roman"/>
              </a:rPr>
              <a:t> </a:t>
            </a:r>
            <a:r>
              <a:rPr lang="uk-UA" sz="2400" spc="-20" dirty="0">
                <a:latin typeface="Times New Roman"/>
                <a:ea typeface="Times New Roman"/>
              </a:rPr>
              <a:t>на</a:t>
            </a:r>
            <a:r>
              <a:rPr lang="uk-UA" sz="2400" spc="5" dirty="0">
                <a:latin typeface="Times New Roman"/>
                <a:ea typeface="Times New Roman"/>
              </a:rPr>
              <a:t> </a:t>
            </a:r>
            <a:r>
              <a:rPr lang="uk-UA" sz="2400" spc="-20" dirty="0">
                <a:latin typeface="Times New Roman"/>
                <a:ea typeface="Times New Roman"/>
              </a:rPr>
              <a:t>упаковці.</a:t>
            </a:r>
            <a:r>
              <a:rPr lang="uk-UA" sz="2400" spc="5" dirty="0">
                <a:latin typeface="Times New Roman"/>
                <a:ea typeface="Times New Roman"/>
              </a:rPr>
              <a:t> </a:t>
            </a:r>
            <a:r>
              <a:rPr lang="uk-UA" sz="2400" spc="-20" dirty="0">
                <a:latin typeface="Times New Roman"/>
                <a:ea typeface="Times New Roman"/>
              </a:rPr>
              <a:t>Зверху</a:t>
            </a:r>
            <a:r>
              <a:rPr lang="uk-UA" sz="2400" spc="5" dirty="0">
                <a:latin typeface="Times New Roman"/>
                <a:ea typeface="Times New Roman"/>
              </a:rPr>
              <a:t> </a:t>
            </a:r>
            <a:r>
              <a:rPr lang="uk-UA" sz="2400" spc="-20" dirty="0">
                <a:latin typeface="Times New Roman"/>
                <a:ea typeface="Times New Roman"/>
              </a:rPr>
              <a:t>ставиться</a:t>
            </a:r>
            <a:r>
              <a:rPr lang="uk-UA" sz="2400" spc="5" dirty="0">
                <a:latin typeface="Times New Roman"/>
                <a:ea typeface="Times New Roman"/>
              </a:rPr>
              <a:t> </a:t>
            </a:r>
            <a:r>
              <a:rPr lang="uk-UA" sz="2400" spc="-20" dirty="0">
                <a:latin typeface="Times New Roman"/>
                <a:ea typeface="Times New Roman"/>
              </a:rPr>
              <a:t>вантаж</a:t>
            </a:r>
            <a:r>
              <a:rPr lang="uk-UA" sz="2400" spc="5" dirty="0">
                <a:latin typeface="Times New Roman"/>
                <a:ea typeface="Times New Roman"/>
              </a:rPr>
              <a:t> </a:t>
            </a:r>
            <a:r>
              <a:rPr lang="uk-UA" sz="2400" spc="-20" dirty="0">
                <a:latin typeface="Times New Roman"/>
                <a:ea typeface="Times New Roman"/>
              </a:rPr>
              <a:t>(гиря)</a:t>
            </a:r>
            <a:r>
              <a:rPr lang="uk-UA" sz="2400" spc="5" dirty="0">
                <a:latin typeface="Times New Roman"/>
                <a:ea typeface="Times New Roman"/>
              </a:rPr>
              <a:t> </a:t>
            </a:r>
            <a:r>
              <a:rPr lang="uk-UA" sz="2400" spc="-20" dirty="0">
                <a:latin typeface="Times New Roman"/>
                <a:ea typeface="Times New Roman"/>
              </a:rPr>
              <a:t>масою</a:t>
            </a:r>
            <a:r>
              <a:rPr lang="uk-UA" sz="2400" spc="-15" dirty="0">
                <a:latin typeface="Times New Roman"/>
                <a:ea typeface="Times New Roman"/>
              </a:rPr>
              <a:t> </a:t>
            </a:r>
            <a:r>
              <a:rPr lang="uk-UA" sz="2400" spc="-20" dirty="0">
                <a:latin typeface="Times New Roman"/>
                <a:ea typeface="Times New Roman"/>
              </a:rPr>
              <a:t>1</a:t>
            </a:r>
            <a:r>
              <a:rPr lang="uk-UA" sz="2400" spc="15" dirty="0">
                <a:latin typeface="Times New Roman"/>
                <a:ea typeface="Times New Roman"/>
              </a:rPr>
              <a:t> </a:t>
            </a:r>
            <a:r>
              <a:rPr lang="uk-UA" sz="2400" spc="-20" dirty="0">
                <a:latin typeface="Times New Roman"/>
                <a:ea typeface="Times New Roman"/>
              </a:rPr>
              <a:t>кг</a:t>
            </a:r>
            <a:r>
              <a:rPr lang="uk-UA" sz="2400" spc="-30" dirty="0">
                <a:latin typeface="Times New Roman"/>
                <a:ea typeface="Times New Roman"/>
              </a:rPr>
              <a:t> </a:t>
            </a:r>
            <a:r>
              <a:rPr lang="uk-UA" sz="2400" spc="-20" dirty="0">
                <a:latin typeface="Times New Roman"/>
                <a:ea typeface="Times New Roman"/>
              </a:rPr>
              <a:t>на</a:t>
            </a:r>
            <a:r>
              <a:rPr lang="uk-UA" sz="2400" spc="-15" dirty="0">
                <a:latin typeface="Times New Roman"/>
                <a:ea typeface="Times New Roman"/>
              </a:rPr>
              <a:t> </a:t>
            </a:r>
            <a:r>
              <a:rPr lang="uk-UA" sz="2400" spc="-20" dirty="0">
                <a:latin typeface="Times New Roman"/>
                <a:ea typeface="Times New Roman"/>
              </a:rPr>
              <a:t>10</a:t>
            </a:r>
            <a:r>
              <a:rPr lang="uk-UA" sz="2400" spc="15" dirty="0">
                <a:latin typeface="Times New Roman"/>
                <a:ea typeface="Times New Roman"/>
              </a:rPr>
              <a:t> </a:t>
            </a:r>
            <a:r>
              <a:rPr lang="uk-UA" sz="2400" spc="-20" dirty="0">
                <a:latin typeface="Times New Roman"/>
                <a:ea typeface="Times New Roman"/>
              </a:rPr>
              <a:t>хв.</a:t>
            </a:r>
            <a:r>
              <a:rPr lang="ru-RU" sz="1600" spc="-20" dirty="0">
                <a:latin typeface="Times New Roman"/>
                <a:ea typeface="Times New Roman"/>
              </a:rPr>
              <a:t/>
            </a:r>
            <a:br>
              <a:rPr lang="ru-RU" sz="1600" spc="-20" dirty="0">
                <a:latin typeface="Times New Roman"/>
                <a:ea typeface="Times New Roman"/>
              </a:rPr>
            </a:br>
            <a:r>
              <a:rPr lang="uk-UA" sz="2400" dirty="0">
                <a:latin typeface="Times New Roman"/>
                <a:ea typeface="Times New Roman"/>
              </a:rPr>
              <a:t>Утворений тонкий шар м'яса під тиском вантажу 1 кг має тим</a:t>
            </a:r>
            <a:r>
              <a:rPr lang="uk-UA" sz="2400" spc="5" dirty="0">
                <a:latin typeface="Times New Roman"/>
                <a:ea typeface="Times New Roman"/>
              </a:rPr>
              <a:t> </a:t>
            </a:r>
            <a:r>
              <a:rPr lang="uk-UA" sz="2400" dirty="0">
                <a:latin typeface="Times New Roman"/>
                <a:ea typeface="Times New Roman"/>
              </a:rPr>
              <a:t>більший розмір</a:t>
            </a:r>
            <a:r>
              <a:rPr lang="uk-UA" sz="2400" spc="5" dirty="0">
                <a:latin typeface="Times New Roman"/>
                <a:ea typeface="Times New Roman"/>
              </a:rPr>
              <a:t> </a:t>
            </a:r>
            <a:r>
              <a:rPr lang="uk-UA" sz="2400" dirty="0">
                <a:latin typeface="Times New Roman"/>
                <a:ea typeface="Times New Roman"/>
              </a:rPr>
              <a:t>(площу),</a:t>
            </a:r>
            <a:r>
              <a:rPr lang="uk-UA" sz="2400" spc="5" dirty="0">
                <a:latin typeface="Times New Roman"/>
                <a:ea typeface="Times New Roman"/>
              </a:rPr>
              <a:t> </a:t>
            </a:r>
            <a:r>
              <a:rPr lang="uk-UA" sz="2400" dirty="0">
                <a:latin typeface="Times New Roman"/>
                <a:ea typeface="Times New Roman"/>
              </a:rPr>
              <a:t>чим ніжніша</a:t>
            </a:r>
            <a:r>
              <a:rPr lang="uk-UA" sz="2400" spc="5" dirty="0">
                <a:latin typeface="Times New Roman"/>
                <a:ea typeface="Times New Roman"/>
              </a:rPr>
              <a:t> </a:t>
            </a:r>
            <a:r>
              <a:rPr lang="uk-UA" sz="2400" dirty="0">
                <a:latin typeface="Times New Roman"/>
                <a:ea typeface="Times New Roman"/>
              </a:rPr>
              <a:t>тканина</a:t>
            </a:r>
            <a:r>
              <a:rPr lang="uk-UA" sz="2400" spc="5" dirty="0">
                <a:latin typeface="Times New Roman"/>
                <a:ea typeface="Times New Roman"/>
              </a:rPr>
              <a:t> </a:t>
            </a:r>
            <a:r>
              <a:rPr lang="uk-UA" sz="2400" dirty="0">
                <a:latin typeface="Times New Roman"/>
                <a:ea typeface="Times New Roman"/>
              </a:rPr>
              <a:t>і</a:t>
            </a:r>
            <a:r>
              <a:rPr lang="uk-UA" sz="2400" spc="5" dirty="0">
                <a:latin typeface="Times New Roman"/>
                <a:ea typeface="Times New Roman"/>
              </a:rPr>
              <a:t> </a:t>
            </a:r>
            <a:r>
              <a:rPr lang="uk-UA" sz="2400" dirty="0">
                <a:latin typeface="Times New Roman"/>
                <a:ea typeface="Times New Roman"/>
              </a:rPr>
              <a:t>навпаки.</a:t>
            </a:r>
            <a:r>
              <a:rPr lang="uk-UA" sz="2400" spc="5" dirty="0">
                <a:latin typeface="Times New Roman"/>
                <a:ea typeface="Times New Roman"/>
              </a:rPr>
              <a:t> </a:t>
            </a:r>
            <a:r>
              <a:rPr lang="uk-UA" sz="2400" dirty="0">
                <a:latin typeface="Times New Roman"/>
                <a:ea typeface="Times New Roman"/>
              </a:rPr>
              <a:t>Отже,</a:t>
            </a:r>
            <a:r>
              <a:rPr lang="uk-UA" sz="2400" spc="5" dirty="0">
                <a:latin typeface="Times New Roman"/>
                <a:ea typeface="Times New Roman"/>
              </a:rPr>
              <a:t> </a:t>
            </a:r>
            <a:r>
              <a:rPr lang="uk-UA" sz="2400" dirty="0">
                <a:latin typeface="Times New Roman"/>
                <a:ea typeface="Times New Roman"/>
              </a:rPr>
              <a:t>площа</a:t>
            </a:r>
            <a:r>
              <a:rPr lang="uk-UA" sz="2400" spc="355" dirty="0">
                <a:latin typeface="Times New Roman"/>
                <a:ea typeface="Times New Roman"/>
              </a:rPr>
              <a:t> </a:t>
            </a:r>
            <a:r>
              <a:rPr lang="uk-UA" sz="2400" dirty="0">
                <a:latin typeface="Times New Roman"/>
                <a:ea typeface="Times New Roman"/>
              </a:rPr>
              <a:t>відпресованого</a:t>
            </a:r>
            <a:r>
              <a:rPr lang="uk-UA" sz="2400" spc="365" dirty="0">
                <a:latin typeface="Times New Roman"/>
                <a:ea typeface="Times New Roman"/>
              </a:rPr>
              <a:t> </a:t>
            </a:r>
            <a:r>
              <a:rPr lang="uk-UA" sz="2400" dirty="0">
                <a:latin typeface="Times New Roman"/>
                <a:ea typeface="Times New Roman"/>
              </a:rPr>
              <a:t>м'яса,</a:t>
            </a:r>
            <a:r>
              <a:rPr lang="uk-UA" sz="2400" spc="360" dirty="0">
                <a:latin typeface="Times New Roman"/>
                <a:ea typeface="Times New Roman"/>
              </a:rPr>
              <a:t> </a:t>
            </a:r>
            <a:r>
              <a:rPr lang="uk-UA" sz="2400" dirty="0">
                <a:latin typeface="Times New Roman"/>
                <a:ea typeface="Times New Roman"/>
              </a:rPr>
              <a:t>вже</a:t>
            </a:r>
            <a:r>
              <a:rPr lang="uk-UA" sz="2400" spc="355" dirty="0">
                <a:latin typeface="Times New Roman"/>
                <a:ea typeface="Times New Roman"/>
              </a:rPr>
              <a:t> </a:t>
            </a:r>
            <a:r>
              <a:rPr lang="uk-UA" sz="2400" dirty="0">
                <a:latin typeface="Times New Roman"/>
                <a:ea typeface="Times New Roman"/>
              </a:rPr>
              <a:t>може</a:t>
            </a:r>
            <a:r>
              <a:rPr lang="uk-UA" sz="2400" spc="360" dirty="0">
                <a:latin typeface="Times New Roman"/>
                <a:ea typeface="Times New Roman"/>
              </a:rPr>
              <a:t> </a:t>
            </a:r>
            <a:r>
              <a:rPr lang="uk-UA" sz="2400" dirty="0">
                <a:latin typeface="Times New Roman"/>
                <a:ea typeface="Times New Roman"/>
              </a:rPr>
              <a:t>характеризувати</a:t>
            </a:r>
            <a:r>
              <a:rPr lang="uk-UA" sz="2400" spc="355" dirty="0">
                <a:latin typeface="Times New Roman"/>
                <a:ea typeface="Times New Roman"/>
              </a:rPr>
              <a:t> </a:t>
            </a:r>
            <a:r>
              <a:rPr lang="uk-UA" sz="2400" dirty="0" smtClean="0">
                <a:latin typeface="Times New Roman"/>
                <a:ea typeface="Times New Roman"/>
              </a:rPr>
              <a:t>ніжність досліджуваного</a:t>
            </a:r>
            <a:r>
              <a:rPr lang="uk-UA" sz="2400" spc="-10" dirty="0" smtClean="0">
                <a:latin typeface="Times New Roman"/>
                <a:ea typeface="Times New Roman"/>
              </a:rPr>
              <a:t> </a:t>
            </a:r>
            <a:r>
              <a:rPr lang="uk-UA" sz="2400" dirty="0">
                <a:latin typeface="Times New Roman"/>
                <a:ea typeface="Times New Roman"/>
              </a:rPr>
              <a:t>зразка.</a:t>
            </a:r>
            <a:r>
              <a:rPr lang="ru-RU" sz="2400" dirty="0">
                <a:latin typeface="Times New Roman"/>
                <a:ea typeface="Times New Roman"/>
              </a:rPr>
              <a:t/>
            </a:r>
            <a:br>
              <a:rPr lang="ru-RU" sz="2400" dirty="0">
                <a:latin typeface="Times New Roman"/>
                <a:ea typeface="Times New Roman"/>
              </a:rPr>
            </a:br>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684386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1331640" y="274638"/>
            <a:ext cx="7355160" cy="5111898"/>
          </a:xfrm>
        </p:spPr>
        <p:txBody>
          <a:bodyPr>
            <a:normAutofit/>
          </a:bodyPr>
          <a:lstStyle/>
          <a:p>
            <a:r>
              <a:rPr lang="uk-UA" sz="2800" dirty="0">
                <a:solidFill>
                  <a:prstClr val="black"/>
                </a:solidFill>
                <a:latin typeface="Times New Roman"/>
                <a:ea typeface="Times New Roman"/>
              </a:rPr>
              <a:t>Показник</a:t>
            </a:r>
            <a:r>
              <a:rPr lang="uk-UA" sz="2800" spc="-20" dirty="0">
                <a:solidFill>
                  <a:prstClr val="black"/>
                </a:solidFill>
                <a:latin typeface="Times New Roman"/>
                <a:ea typeface="Times New Roman"/>
              </a:rPr>
              <a:t> </a:t>
            </a:r>
            <a:r>
              <a:rPr lang="uk-UA" sz="2800" dirty="0">
                <a:solidFill>
                  <a:prstClr val="black"/>
                </a:solidFill>
                <a:latin typeface="Times New Roman"/>
                <a:ea typeface="Times New Roman"/>
              </a:rPr>
              <a:t>ніжності</a:t>
            </a:r>
            <a:r>
              <a:rPr lang="uk-UA" sz="2800" spc="-35" dirty="0">
                <a:solidFill>
                  <a:prstClr val="black"/>
                </a:solidFill>
                <a:latin typeface="Times New Roman"/>
                <a:ea typeface="Times New Roman"/>
              </a:rPr>
              <a:t> </a:t>
            </a:r>
            <a:r>
              <a:rPr lang="uk-UA" sz="2800" dirty="0">
                <a:solidFill>
                  <a:prstClr val="black"/>
                </a:solidFill>
                <a:latin typeface="Times New Roman"/>
                <a:ea typeface="Times New Roman"/>
              </a:rPr>
              <a:t>м'яса</a:t>
            </a:r>
            <a:r>
              <a:rPr lang="uk-UA" sz="2800" spc="-45" dirty="0">
                <a:solidFill>
                  <a:prstClr val="black"/>
                </a:solidFill>
                <a:latin typeface="Times New Roman"/>
                <a:ea typeface="Times New Roman"/>
              </a:rPr>
              <a:t> </a:t>
            </a:r>
            <a:r>
              <a:rPr lang="uk-UA" sz="2800" dirty="0">
                <a:solidFill>
                  <a:prstClr val="black"/>
                </a:solidFill>
                <a:latin typeface="Times New Roman"/>
                <a:ea typeface="Times New Roman"/>
              </a:rPr>
              <a:t>розраховується</a:t>
            </a:r>
            <a:r>
              <a:rPr lang="uk-UA" sz="2800" spc="-20" dirty="0">
                <a:solidFill>
                  <a:prstClr val="black"/>
                </a:solidFill>
                <a:latin typeface="Times New Roman"/>
                <a:ea typeface="Times New Roman"/>
              </a:rPr>
              <a:t> </a:t>
            </a:r>
            <a:r>
              <a:rPr lang="uk-UA" sz="2800" dirty="0">
                <a:solidFill>
                  <a:prstClr val="black"/>
                </a:solidFill>
                <a:latin typeface="Times New Roman"/>
                <a:ea typeface="Times New Roman"/>
              </a:rPr>
              <a:t>за</a:t>
            </a:r>
            <a:r>
              <a:rPr lang="uk-UA" sz="2800" spc="-20" dirty="0">
                <a:solidFill>
                  <a:prstClr val="black"/>
                </a:solidFill>
                <a:latin typeface="Times New Roman"/>
                <a:ea typeface="Times New Roman"/>
              </a:rPr>
              <a:t> </a:t>
            </a:r>
            <a:r>
              <a:rPr lang="uk-UA" sz="2800" dirty="0">
                <a:solidFill>
                  <a:prstClr val="black"/>
                </a:solidFill>
                <a:latin typeface="Times New Roman"/>
                <a:ea typeface="Times New Roman"/>
              </a:rPr>
              <a:t>формулою:</a:t>
            </a:r>
            <a:r>
              <a:rPr lang="uk-UA" sz="2800" spc="-390" dirty="0">
                <a:solidFill>
                  <a:prstClr val="black"/>
                </a:solidFill>
                <a:latin typeface="Times New Roman"/>
                <a:ea typeface="Times New Roman"/>
              </a:rPr>
              <a:t> </a:t>
            </a:r>
            <a:r>
              <a:rPr lang="uk-UA" sz="2800" spc="-390" dirty="0" smtClean="0">
                <a:solidFill>
                  <a:prstClr val="black"/>
                </a:solidFill>
                <a:latin typeface="Times New Roman"/>
                <a:ea typeface="Times New Roman"/>
              </a:rPr>
              <a:t/>
            </a:r>
            <a:br>
              <a:rPr lang="uk-UA" sz="2800" spc="-390" dirty="0" smtClean="0">
                <a:solidFill>
                  <a:prstClr val="black"/>
                </a:solidFill>
                <a:latin typeface="Times New Roman"/>
                <a:ea typeface="Times New Roman"/>
              </a:rPr>
            </a:br>
            <a:r>
              <a:rPr lang="uk-UA" sz="2800" spc="-390" dirty="0">
                <a:solidFill>
                  <a:prstClr val="black"/>
                </a:solidFill>
                <a:latin typeface="Times New Roman"/>
                <a:ea typeface="Times New Roman"/>
              </a:rPr>
              <a:t/>
            </a:r>
            <a:br>
              <a:rPr lang="uk-UA" sz="2800" spc="-390" dirty="0">
                <a:solidFill>
                  <a:prstClr val="black"/>
                </a:solidFill>
                <a:latin typeface="Times New Roman"/>
                <a:ea typeface="Times New Roman"/>
              </a:rPr>
            </a:br>
            <a:r>
              <a:rPr lang="uk-UA" sz="2800" spc="-5" dirty="0">
                <a:solidFill>
                  <a:prstClr val="black"/>
                </a:solidFill>
                <a:latin typeface="Times New Roman"/>
                <a:ea typeface="Times New Roman"/>
              </a:rPr>
              <a:t>Н =</a:t>
            </a:r>
            <a:r>
              <a:rPr lang="uk-UA" sz="2800" spc="10" dirty="0">
                <a:solidFill>
                  <a:prstClr val="black"/>
                </a:solidFill>
                <a:latin typeface="Times New Roman"/>
                <a:ea typeface="Times New Roman"/>
              </a:rPr>
              <a:t> </a:t>
            </a:r>
            <a:r>
              <a:rPr lang="uk-UA" sz="2800" spc="-5" dirty="0" err="1">
                <a:solidFill>
                  <a:prstClr val="black"/>
                </a:solidFill>
                <a:latin typeface="Times New Roman"/>
                <a:ea typeface="Times New Roman"/>
              </a:rPr>
              <a:t>Sm</a:t>
            </a:r>
            <a:r>
              <a:rPr lang="uk-UA" sz="2800" dirty="0">
                <a:solidFill>
                  <a:prstClr val="black"/>
                </a:solidFill>
                <a:latin typeface="Times New Roman"/>
                <a:ea typeface="Times New Roman"/>
              </a:rPr>
              <a:t> </a:t>
            </a:r>
            <a:r>
              <a:rPr lang="uk-UA" sz="2800" spc="-5" dirty="0">
                <a:solidFill>
                  <a:prstClr val="black"/>
                </a:solidFill>
                <a:latin typeface="Times New Roman"/>
                <a:ea typeface="Times New Roman"/>
              </a:rPr>
              <a:t>x</a:t>
            </a:r>
            <a:r>
              <a:rPr lang="uk-UA" sz="2800" spc="-30" dirty="0">
                <a:solidFill>
                  <a:prstClr val="black"/>
                </a:solidFill>
                <a:latin typeface="Times New Roman"/>
                <a:ea typeface="Times New Roman"/>
              </a:rPr>
              <a:t> </a:t>
            </a:r>
            <a:r>
              <a:rPr lang="uk-UA" sz="2800" spc="-5" dirty="0">
                <a:solidFill>
                  <a:prstClr val="black"/>
                </a:solidFill>
                <a:latin typeface="Times New Roman"/>
                <a:ea typeface="Times New Roman"/>
              </a:rPr>
              <a:t>100 </a:t>
            </a:r>
            <a:r>
              <a:rPr lang="uk-UA" sz="2800" dirty="0">
                <a:solidFill>
                  <a:prstClr val="black"/>
                </a:solidFill>
                <a:latin typeface="Times New Roman"/>
                <a:ea typeface="Times New Roman"/>
              </a:rPr>
              <a:t>/</a:t>
            </a:r>
            <a:r>
              <a:rPr lang="uk-UA" sz="2800" spc="-10" dirty="0">
                <a:solidFill>
                  <a:prstClr val="black"/>
                </a:solidFill>
                <a:latin typeface="Times New Roman"/>
                <a:ea typeface="Times New Roman"/>
              </a:rPr>
              <a:t> </a:t>
            </a:r>
            <a:r>
              <a:rPr lang="uk-UA" sz="2800" dirty="0">
                <a:solidFill>
                  <a:prstClr val="black"/>
                </a:solidFill>
                <a:latin typeface="Times New Roman"/>
                <a:ea typeface="Times New Roman"/>
              </a:rPr>
              <a:t>0,3</a:t>
            </a:r>
            <a:r>
              <a:rPr lang="uk-UA" sz="2800" spc="-5" dirty="0">
                <a:solidFill>
                  <a:prstClr val="black"/>
                </a:solidFill>
                <a:latin typeface="Times New Roman"/>
                <a:ea typeface="Times New Roman"/>
              </a:rPr>
              <a:t> </a:t>
            </a:r>
            <a:r>
              <a:rPr lang="uk-UA" sz="2800" dirty="0">
                <a:solidFill>
                  <a:prstClr val="black"/>
                </a:solidFill>
                <a:latin typeface="Times New Roman"/>
                <a:ea typeface="Times New Roman"/>
              </a:rPr>
              <a:t>x</a:t>
            </a:r>
            <a:r>
              <a:rPr lang="uk-UA" sz="2800" spc="-5" dirty="0">
                <a:solidFill>
                  <a:prstClr val="black"/>
                </a:solidFill>
                <a:latin typeface="Times New Roman"/>
                <a:ea typeface="Times New Roman"/>
              </a:rPr>
              <a:t> </a:t>
            </a:r>
            <a:r>
              <a:rPr lang="uk-UA" sz="2800" dirty="0">
                <a:solidFill>
                  <a:prstClr val="black"/>
                </a:solidFill>
                <a:latin typeface="Times New Roman"/>
                <a:ea typeface="Times New Roman"/>
              </a:rPr>
              <a:t>N,</a:t>
            </a:r>
            <a:r>
              <a:rPr lang="uk-UA" sz="2800" spc="-10" dirty="0">
                <a:solidFill>
                  <a:prstClr val="black"/>
                </a:solidFill>
                <a:latin typeface="Times New Roman"/>
                <a:ea typeface="Times New Roman"/>
              </a:rPr>
              <a:t> </a:t>
            </a:r>
            <a:r>
              <a:rPr lang="uk-UA" sz="2800" spc="-10" dirty="0" smtClean="0">
                <a:solidFill>
                  <a:prstClr val="black"/>
                </a:solidFill>
                <a:latin typeface="Times New Roman"/>
                <a:ea typeface="Times New Roman"/>
              </a:rPr>
              <a:t/>
            </a:r>
            <a:br>
              <a:rPr lang="uk-UA" sz="2800" spc="-10" dirty="0" smtClean="0">
                <a:solidFill>
                  <a:prstClr val="black"/>
                </a:solidFill>
                <a:latin typeface="Times New Roman"/>
                <a:ea typeface="Times New Roman"/>
              </a:rPr>
            </a:br>
            <a:r>
              <a:rPr lang="uk-UA" sz="2800" spc="-10" dirty="0" smtClean="0">
                <a:solidFill>
                  <a:prstClr val="black"/>
                </a:solidFill>
                <a:latin typeface="Times New Roman"/>
                <a:ea typeface="Times New Roman"/>
              </a:rPr>
              <a:t>Н – ніжність, </a:t>
            </a:r>
            <a:r>
              <a:rPr lang="uk-UA" sz="2800" dirty="0" smtClean="0">
                <a:solidFill>
                  <a:prstClr val="black"/>
                </a:solidFill>
                <a:latin typeface="Times New Roman"/>
                <a:ea typeface="Times New Roman"/>
              </a:rPr>
              <a:t>см</a:t>
            </a:r>
            <a:r>
              <a:rPr lang="uk-UA" sz="2800" baseline="30000" dirty="0" smtClean="0">
                <a:solidFill>
                  <a:prstClr val="black"/>
                </a:solidFill>
                <a:latin typeface="Times New Roman"/>
                <a:ea typeface="Times New Roman"/>
              </a:rPr>
              <a:t>2</a:t>
            </a:r>
            <a:r>
              <a:rPr lang="uk-UA" sz="2800" spc="-140" dirty="0" smtClean="0">
                <a:solidFill>
                  <a:prstClr val="black"/>
                </a:solidFill>
                <a:latin typeface="Times New Roman"/>
                <a:ea typeface="Times New Roman"/>
              </a:rPr>
              <a:t> </a:t>
            </a:r>
            <a:r>
              <a:rPr lang="uk-UA" sz="2800" dirty="0">
                <a:solidFill>
                  <a:prstClr val="black"/>
                </a:solidFill>
                <a:latin typeface="Times New Roman"/>
                <a:ea typeface="Times New Roman"/>
              </a:rPr>
              <a:t>/</a:t>
            </a:r>
            <a:r>
              <a:rPr lang="uk-UA" sz="2800" spc="15" dirty="0">
                <a:solidFill>
                  <a:prstClr val="black"/>
                </a:solidFill>
                <a:latin typeface="Times New Roman"/>
                <a:ea typeface="Times New Roman"/>
              </a:rPr>
              <a:t> </a:t>
            </a:r>
            <a:r>
              <a:rPr lang="uk-UA" sz="2800" dirty="0">
                <a:solidFill>
                  <a:prstClr val="black"/>
                </a:solidFill>
                <a:latin typeface="Times New Roman"/>
                <a:ea typeface="Times New Roman"/>
              </a:rPr>
              <a:t>г</a:t>
            </a:r>
            <a:r>
              <a:rPr lang="uk-UA" sz="2800" spc="-5" dirty="0">
                <a:solidFill>
                  <a:prstClr val="black"/>
                </a:solidFill>
                <a:latin typeface="Times New Roman"/>
                <a:ea typeface="Times New Roman"/>
              </a:rPr>
              <a:t> </a:t>
            </a:r>
            <a:r>
              <a:rPr lang="uk-UA" sz="2800" dirty="0">
                <a:solidFill>
                  <a:prstClr val="black"/>
                </a:solidFill>
                <a:latin typeface="Times New Roman"/>
                <a:ea typeface="Times New Roman"/>
              </a:rPr>
              <a:t>(загального</a:t>
            </a:r>
            <a:r>
              <a:rPr lang="uk-UA" sz="2800" spc="-5" dirty="0">
                <a:solidFill>
                  <a:prstClr val="black"/>
                </a:solidFill>
                <a:latin typeface="Times New Roman"/>
                <a:ea typeface="Times New Roman"/>
              </a:rPr>
              <a:t> </a:t>
            </a:r>
            <a:r>
              <a:rPr lang="uk-UA" sz="2800" dirty="0">
                <a:solidFill>
                  <a:prstClr val="black"/>
                </a:solidFill>
                <a:latin typeface="Times New Roman"/>
                <a:ea typeface="Times New Roman"/>
              </a:rPr>
              <a:t>азоту),</a:t>
            </a:r>
            <a:r>
              <a:rPr lang="ru-RU" sz="2800" dirty="0">
                <a:solidFill>
                  <a:prstClr val="black"/>
                </a:solidFill>
                <a:latin typeface="Times New Roman"/>
                <a:ea typeface="Times New Roman"/>
              </a:rPr>
              <a:t/>
            </a:r>
            <a:br>
              <a:rPr lang="ru-RU" sz="2800" dirty="0">
                <a:solidFill>
                  <a:prstClr val="black"/>
                </a:solidFill>
                <a:latin typeface="Times New Roman"/>
                <a:ea typeface="Times New Roman"/>
              </a:rPr>
            </a:br>
            <a:r>
              <a:rPr lang="uk-UA" sz="2800" dirty="0">
                <a:solidFill>
                  <a:prstClr val="black"/>
                </a:solidFill>
                <a:latin typeface="Times New Roman"/>
                <a:ea typeface="Times New Roman"/>
              </a:rPr>
              <a:t>де:</a:t>
            </a:r>
            <a:r>
              <a:rPr lang="uk-UA" sz="2800" spc="-15" dirty="0">
                <a:solidFill>
                  <a:prstClr val="black"/>
                </a:solidFill>
                <a:latin typeface="Times New Roman"/>
                <a:ea typeface="Times New Roman"/>
              </a:rPr>
              <a:t> </a:t>
            </a:r>
            <a:r>
              <a:rPr lang="uk-UA" sz="2800" dirty="0" err="1">
                <a:solidFill>
                  <a:prstClr val="black"/>
                </a:solidFill>
                <a:latin typeface="Times New Roman"/>
                <a:ea typeface="Times New Roman"/>
              </a:rPr>
              <a:t>Sm</a:t>
            </a:r>
            <a:r>
              <a:rPr lang="uk-UA" sz="2800" dirty="0">
                <a:solidFill>
                  <a:prstClr val="black"/>
                </a:solidFill>
                <a:latin typeface="Times New Roman"/>
                <a:ea typeface="Times New Roman"/>
              </a:rPr>
              <a:t> -</a:t>
            </a:r>
            <a:r>
              <a:rPr lang="uk-UA" sz="2800" spc="-5" dirty="0">
                <a:solidFill>
                  <a:prstClr val="black"/>
                </a:solidFill>
                <a:latin typeface="Times New Roman"/>
                <a:ea typeface="Times New Roman"/>
              </a:rPr>
              <a:t> </a:t>
            </a:r>
            <a:r>
              <a:rPr lang="uk-UA" sz="2800" dirty="0">
                <a:solidFill>
                  <a:prstClr val="black"/>
                </a:solidFill>
                <a:latin typeface="Times New Roman"/>
                <a:ea typeface="Times New Roman"/>
              </a:rPr>
              <a:t>площа</a:t>
            </a:r>
            <a:r>
              <a:rPr lang="uk-UA" sz="2800" spc="10" dirty="0">
                <a:solidFill>
                  <a:prstClr val="black"/>
                </a:solidFill>
                <a:latin typeface="Times New Roman"/>
                <a:ea typeface="Times New Roman"/>
              </a:rPr>
              <a:t> </a:t>
            </a:r>
            <a:r>
              <a:rPr lang="uk-UA" sz="2800" dirty="0">
                <a:solidFill>
                  <a:prstClr val="black"/>
                </a:solidFill>
                <a:latin typeface="Times New Roman"/>
                <a:ea typeface="Times New Roman"/>
              </a:rPr>
              <a:t>м'ясної</a:t>
            </a:r>
            <a:r>
              <a:rPr lang="uk-UA" sz="2800" spc="-10" dirty="0">
                <a:solidFill>
                  <a:prstClr val="black"/>
                </a:solidFill>
                <a:latin typeface="Times New Roman"/>
                <a:ea typeface="Times New Roman"/>
              </a:rPr>
              <a:t> </a:t>
            </a:r>
            <a:r>
              <a:rPr lang="uk-UA" sz="2800" dirty="0">
                <a:solidFill>
                  <a:prstClr val="black"/>
                </a:solidFill>
                <a:latin typeface="Times New Roman"/>
                <a:ea typeface="Times New Roman"/>
              </a:rPr>
              <a:t>плями,</a:t>
            </a:r>
            <a:r>
              <a:rPr lang="uk-UA" sz="2800" spc="-20" dirty="0">
                <a:solidFill>
                  <a:prstClr val="black"/>
                </a:solidFill>
                <a:latin typeface="Times New Roman"/>
                <a:ea typeface="Times New Roman"/>
              </a:rPr>
              <a:t> </a:t>
            </a:r>
            <a:r>
              <a:rPr lang="uk-UA" sz="2800" dirty="0">
                <a:solidFill>
                  <a:prstClr val="black"/>
                </a:solidFill>
                <a:latin typeface="Times New Roman"/>
                <a:ea typeface="Times New Roman"/>
              </a:rPr>
              <a:t>см</a:t>
            </a:r>
            <a:r>
              <a:rPr lang="uk-UA" sz="2800" baseline="30000" dirty="0">
                <a:solidFill>
                  <a:prstClr val="black"/>
                </a:solidFill>
                <a:latin typeface="Times New Roman"/>
                <a:ea typeface="Times New Roman"/>
              </a:rPr>
              <a:t>2</a:t>
            </a:r>
            <a:r>
              <a:rPr lang="uk-UA" sz="2800" dirty="0">
                <a:solidFill>
                  <a:prstClr val="black"/>
                </a:solidFill>
                <a:latin typeface="Times New Roman"/>
                <a:ea typeface="Times New Roman"/>
              </a:rPr>
              <a:t>;</a:t>
            </a:r>
            <a:r>
              <a:rPr lang="ru-RU" sz="2800" dirty="0">
                <a:solidFill>
                  <a:prstClr val="black"/>
                </a:solidFill>
                <a:latin typeface="Times New Roman"/>
                <a:ea typeface="Times New Roman"/>
              </a:rPr>
              <a:t/>
            </a:r>
            <a:br>
              <a:rPr lang="ru-RU" sz="2800" dirty="0">
                <a:solidFill>
                  <a:prstClr val="black"/>
                </a:solidFill>
                <a:latin typeface="Times New Roman"/>
                <a:ea typeface="Times New Roman"/>
              </a:rPr>
            </a:br>
            <a:r>
              <a:rPr lang="uk-UA" sz="2800" dirty="0">
                <a:solidFill>
                  <a:prstClr val="black"/>
                </a:solidFill>
                <a:latin typeface="Times New Roman"/>
                <a:ea typeface="Times New Roman"/>
              </a:rPr>
              <a:t>N - вміст загального азоту в м'ясі, визначеного при хімічному</a:t>
            </a:r>
            <a:r>
              <a:rPr lang="uk-UA" sz="2800" spc="5" dirty="0">
                <a:solidFill>
                  <a:prstClr val="black"/>
                </a:solidFill>
                <a:latin typeface="Times New Roman"/>
                <a:ea typeface="Times New Roman"/>
              </a:rPr>
              <a:t> </a:t>
            </a:r>
            <a:r>
              <a:rPr lang="uk-UA" sz="2800" dirty="0">
                <a:solidFill>
                  <a:prstClr val="black"/>
                </a:solidFill>
                <a:latin typeface="Times New Roman"/>
                <a:ea typeface="Times New Roman"/>
              </a:rPr>
              <a:t>аналізі,</a:t>
            </a:r>
            <a:r>
              <a:rPr lang="uk-UA" sz="2800" spc="-10" dirty="0">
                <a:solidFill>
                  <a:prstClr val="black"/>
                </a:solidFill>
                <a:latin typeface="Times New Roman"/>
                <a:ea typeface="Times New Roman"/>
              </a:rPr>
              <a:t> </a:t>
            </a:r>
            <a:r>
              <a:rPr lang="uk-UA" sz="2800" dirty="0">
                <a:solidFill>
                  <a:prstClr val="black"/>
                </a:solidFill>
                <a:latin typeface="Times New Roman"/>
                <a:ea typeface="Times New Roman"/>
              </a:rPr>
              <a:t>%;</a:t>
            </a:r>
            <a:r>
              <a:rPr lang="ru-RU" sz="2800" dirty="0">
                <a:solidFill>
                  <a:prstClr val="black"/>
                </a:solidFill>
                <a:latin typeface="Times New Roman"/>
                <a:ea typeface="Times New Roman"/>
              </a:rPr>
              <a:t/>
            </a:r>
            <a:br>
              <a:rPr lang="ru-RU" sz="2800" dirty="0">
                <a:solidFill>
                  <a:prstClr val="black"/>
                </a:solidFill>
                <a:latin typeface="Times New Roman"/>
                <a:ea typeface="Times New Roman"/>
              </a:rPr>
            </a:br>
            <a:r>
              <a:rPr lang="uk-UA" sz="2800" dirty="0">
                <a:solidFill>
                  <a:prstClr val="black"/>
                </a:solidFill>
                <a:latin typeface="Times New Roman"/>
                <a:ea typeface="Times New Roman"/>
              </a:rPr>
              <a:t>0,3</a:t>
            </a:r>
            <a:r>
              <a:rPr lang="uk-UA" sz="2800" spc="10" dirty="0">
                <a:solidFill>
                  <a:prstClr val="black"/>
                </a:solidFill>
                <a:latin typeface="Times New Roman"/>
                <a:ea typeface="Times New Roman"/>
              </a:rPr>
              <a:t> </a:t>
            </a:r>
            <a:r>
              <a:rPr lang="uk-UA" sz="2800" dirty="0">
                <a:solidFill>
                  <a:prstClr val="black"/>
                </a:solidFill>
                <a:latin typeface="Times New Roman"/>
                <a:ea typeface="Times New Roman"/>
              </a:rPr>
              <a:t>-</a:t>
            </a:r>
            <a:r>
              <a:rPr lang="uk-UA" sz="2800" spc="-5" dirty="0">
                <a:solidFill>
                  <a:prstClr val="black"/>
                </a:solidFill>
                <a:latin typeface="Times New Roman"/>
                <a:ea typeface="Times New Roman"/>
              </a:rPr>
              <a:t> </a:t>
            </a:r>
            <a:r>
              <a:rPr lang="uk-UA" sz="2800" dirty="0">
                <a:solidFill>
                  <a:prstClr val="black"/>
                </a:solidFill>
                <a:latin typeface="Times New Roman"/>
                <a:ea typeface="Times New Roman"/>
              </a:rPr>
              <a:t>наважка</a:t>
            </a:r>
            <a:r>
              <a:rPr lang="uk-UA" sz="2800" spc="5" dirty="0">
                <a:solidFill>
                  <a:prstClr val="black"/>
                </a:solidFill>
                <a:latin typeface="Times New Roman"/>
                <a:ea typeface="Times New Roman"/>
              </a:rPr>
              <a:t> </a:t>
            </a:r>
            <a:r>
              <a:rPr lang="uk-UA" sz="2800" dirty="0">
                <a:solidFill>
                  <a:prstClr val="black"/>
                </a:solidFill>
                <a:latin typeface="Times New Roman"/>
                <a:ea typeface="Times New Roman"/>
              </a:rPr>
              <a:t>м'яса,</a:t>
            </a:r>
            <a:r>
              <a:rPr lang="uk-UA" sz="2800" spc="-20" dirty="0">
                <a:solidFill>
                  <a:prstClr val="black"/>
                </a:solidFill>
                <a:latin typeface="Times New Roman"/>
                <a:ea typeface="Times New Roman"/>
              </a:rPr>
              <a:t> </a:t>
            </a:r>
            <a:r>
              <a:rPr lang="uk-UA" sz="2800" dirty="0">
                <a:solidFill>
                  <a:prstClr val="black"/>
                </a:solidFill>
                <a:latin typeface="Times New Roman"/>
                <a:ea typeface="Times New Roman"/>
              </a:rPr>
              <a:t>г.</a:t>
            </a:r>
            <a:r>
              <a:rPr lang="ru-RU" sz="2800" dirty="0">
                <a:solidFill>
                  <a:prstClr val="black"/>
                </a:solidFill>
                <a:latin typeface="Times New Roman"/>
                <a:ea typeface="Times New Roman"/>
              </a:rPr>
              <a:t/>
            </a:r>
            <a:br>
              <a:rPr lang="ru-RU" sz="2800" dirty="0">
                <a:solidFill>
                  <a:prstClr val="black"/>
                </a:solidFill>
                <a:latin typeface="Times New Roman"/>
                <a:ea typeface="Times New Roman"/>
              </a:rPr>
            </a:br>
            <a:endParaRPr lang="ru-RU" sz="2800" dirty="0">
              <a:latin typeface="Times New Roman" panose="02020603050405020304" pitchFamily="18" charset="0"/>
              <a:cs typeface="Times New Roman" panose="02020603050405020304" pitchFamily="18" charset="0"/>
            </a:endParaRPr>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97484" y="3861048"/>
            <a:ext cx="1798315" cy="2474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3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1760" y="4779578"/>
            <a:ext cx="2158008" cy="2057195"/>
          </a:xfrm>
          <a:prstGeom prst="rect">
            <a:avLst/>
          </a:prstGeom>
          <a:ln/>
        </p:spPr>
        <p:style>
          <a:lnRef idx="2">
            <a:schemeClr val="accent1"/>
          </a:lnRef>
          <a:fillRef idx="1">
            <a:schemeClr val="lt1"/>
          </a:fillRef>
          <a:effectRef idx="0">
            <a:schemeClr val="accent1"/>
          </a:effectRef>
          <a:fontRef idx="minor">
            <a:schemeClr val="dk1"/>
          </a:fontRef>
        </p:style>
      </p:pic>
      <p:sp>
        <p:nvSpPr>
          <p:cNvPr id="2" name="Скругленный прямоугольник 1"/>
          <p:cNvSpPr/>
          <p:nvPr/>
        </p:nvSpPr>
        <p:spPr>
          <a:xfrm>
            <a:off x="4569768" y="6165303"/>
            <a:ext cx="1658416" cy="67146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b="1" dirty="0" smtClean="0">
                <a:solidFill>
                  <a:srgbClr val="0070C0"/>
                </a:solidFill>
              </a:rPr>
              <a:t>Вага аналітична</a:t>
            </a:r>
            <a:endParaRPr lang="ru-RU" b="1" dirty="0">
              <a:solidFill>
                <a:srgbClr val="0070C0"/>
              </a:solidFill>
            </a:endParaRPr>
          </a:p>
        </p:txBody>
      </p:sp>
    </p:spTree>
    <p:extLst>
      <p:ext uri="{BB962C8B-B14F-4D97-AF65-F5344CB8AC3E}">
        <p14:creationId xmlns:p14="http://schemas.microsoft.com/office/powerpoint/2010/main" val="38896897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1187624" y="260648"/>
            <a:ext cx="8064896" cy="4234482"/>
          </a:xfrm>
        </p:spPr>
        <p:txBody>
          <a:bodyPr>
            <a:normAutofit fontScale="90000"/>
          </a:bodyPr>
          <a:lstStyle/>
          <a:p>
            <a:pPr marR="165100" lvl="0" algn="l">
              <a:spcBef>
                <a:spcPts val="5"/>
              </a:spcBef>
              <a:spcAft>
                <a:spcPts val="0"/>
              </a:spcAft>
              <a:buSzPts val="1500"/>
              <a:tabLst>
                <a:tab pos="575310" algn="l"/>
              </a:tabLst>
            </a:pPr>
            <a:r>
              <a:rPr lang="uk-UA" sz="2400" b="1" spc="-20" dirty="0" smtClean="0">
                <a:latin typeface="Times New Roman" panose="02020603050405020304" pitchFamily="18" charset="0"/>
                <a:ea typeface="Times New Roman"/>
                <a:cs typeface="Times New Roman" panose="02020603050405020304" pitchFamily="18" charset="0"/>
              </a:rPr>
              <a:t>6.Визначення</a:t>
            </a:r>
            <a:r>
              <a:rPr lang="uk-UA" sz="2400" b="1" spc="5" dirty="0" smtClean="0">
                <a:latin typeface="Times New Roman" panose="02020603050405020304" pitchFamily="18" charset="0"/>
                <a:ea typeface="Times New Roman"/>
                <a:cs typeface="Times New Roman" panose="02020603050405020304" pitchFamily="18" charset="0"/>
              </a:rPr>
              <a:t> </a:t>
            </a:r>
            <a:r>
              <a:rPr lang="uk-UA" sz="2400" b="1" spc="-20" dirty="0">
                <a:latin typeface="Times New Roman" panose="02020603050405020304" pitchFamily="18" charset="0"/>
                <a:ea typeface="Times New Roman"/>
                <a:cs typeface="Times New Roman" panose="02020603050405020304" pitchFamily="18" charset="0"/>
              </a:rPr>
              <a:t>мармуровості</a:t>
            </a:r>
            <a:r>
              <a:rPr lang="uk-UA" sz="2400" b="1" spc="5" dirty="0">
                <a:latin typeface="Times New Roman" panose="02020603050405020304" pitchFamily="18" charset="0"/>
                <a:ea typeface="Times New Roman"/>
                <a:cs typeface="Times New Roman" panose="02020603050405020304" pitchFamily="18" charset="0"/>
              </a:rPr>
              <a:t> </a:t>
            </a:r>
            <a:r>
              <a:rPr lang="uk-UA" sz="2400" b="1" spc="-20" dirty="0">
                <a:latin typeface="Times New Roman" panose="02020603050405020304" pitchFamily="18" charset="0"/>
                <a:ea typeface="Times New Roman"/>
                <a:cs typeface="Times New Roman" panose="02020603050405020304" pitchFamily="18" charset="0"/>
              </a:rPr>
              <a:t>м'яса.</a:t>
            </a:r>
            <a:r>
              <a:rPr lang="uk-UA" sz="2400" b="1" spc="5" dirty="0">
                <a:latin typeface="Times New Roman" panose="02020603050405020304" pitchFamily="18" charset="0"/>
                <a:ea typeface="Times New Roman"/>
                <a:cs typeface="Times New Roman" panose="02020603050405020304" pitchFamily="18" charset="0"/>
              </a:rPr>
              <a:t> </a:t>
            </a:r>
            <a:r>
              <a:rPr lang="uk-UA" sz="2400" b="1" spc="5" dirty="0" smtClean="0">
                <a:latin typeface="Times New Roman" panose="02020603050405020304" pitchFamily="18" charset="0"/>
                <a:ea typeface="Times New Roman"/>
                <a:cs typeface="Times New Roman" panose="02020603050405020304" pitchFamily="18" charset="0"/>
              </a:rPr>
              <a:t>. </a:t>
            </a:r>
            <a:r>
              <a:rPr lang="ru-RU" sz="2400" dirty="0" err="1" smtClean="0">
                <a:solidFill>
                  <a:srgbClr val="000000"/>
                </a:solidFill>
                <a:latin typeface="Times New Roman" panose="02020603050405020304" pitchFamily="18" charset="0"/>
                <a:cs typeface="Times New Roman" panose="02020603050405020304" pitchFamily="18" charset="0"/>
              </a:rPr>
              <a:t>Частіше</a:t>
            </a:r>
            <a:r>
              <a:rPr lang="ru-RU" sz="2400" dirty="0" smtClean="0">
                <a:solidFill>
                  <a:srgbClr val="000000"/>
                </a:solidFill>
                <a:latin typeface="Times New Roman" panose="02020603050405020304" pitchFamily="18" charset="0"/>
                <a:cs typeface="Times New Roman" panose="02020603050405020304" pitchFamily="18" charset="0"/>
              </a:rPr>
              <a:t> </a:t>
            </a:r>
            <a:r>
              <a:rPr lang="ru-RU" sz="2400" dirty="0" err="1" smtClean="0">
                <a:solidFill>
                  <a:srgbClr val="000000"/>
                </a:solidFill>
                <a:latin typeface="Times New Roman" panose="02020603050405020304" pitchFamily="18" charset="0"/>
                <a:cs typeface="Times New Roman" panose="02020603050405020304" pitchFamily="18" charset="0"/>
              </a:rPr>
              <a:t>термін</a:t>
            </a:r>
            <a:r>
              <a:rPr lang="ru-RU" sz="2400" dirty="0" smtClean="0">
                <a:solidFill>
                  <a:srgbClr val="000000"/>
                </a:solidFill>
                <a:latin typeface="Times New Roman" panose="02020603050405020304" pitchFamily="18" charset="0"/>
                <a:cs typeface="Times New Roman" panose="02020603050405020304" pitchFamily="18" charset="0"/>
              </a:rPr>
              <a:t> «</a:t>
            </a:r>
            <a:r>
              <a:rPr lang="ru-RU" sz="2400" dirty="0" err="1">
                <a:solidFill>
                  <a:srgbClr val="000000"/>
                </a:solidFill>
                <a:latin typeface="Times New Roman" panose="02020603050405020304" pitchFamily="18" charset="0"/>
                <a:cs typeface="Times New Roman" panose="02020603050405020304" pitchFamily="18" charset="0"/>
              </a:rPr>
              <a:t>м</a:t>
            </a:r>
            <a:r>
              <a:rPr lang="ru-RU" sz="2400" dirty="0" err="1" smtClean="0">
                <a:solidFill>
                  <a:srgbClr val="000000"/>
                </a:solidFill>
                <a:latin typeface="Times New Roman" panose="02020603050405020304" pitchFamily="18" charset="0"/>
                <a:cs typeface="Times New Roman" panose="02020603050405020304" pitchFamily="18" charset="0"/>
              </a:rPr>
              <a:t>армуровість</a:t>
            </a:r>
            <a:r>
              <a:rPr lang="ru-RU" sz="2400" dirty="0" smtClean="0">
                <a:solidFill>
                  <a:srgbClr val="000000"/>
                </a:solidFill>
                <a:latin typeface="Times New Roman" panose="02020603050405020304" pitchFamily="18" charset="0"/>
                <a:cs typeface="Times New Roman" panose="02020603050405020304" pitchFamily="18" charset="0"/>
              </a:rPr>
              <a:t>»  </a:t>
            </a:r>
            <a:r>
              <a:rPr lang="ru-RU" sz="2400" dirty="0" err="1">
                <a:solidFill>
                  <a:srgbClr val="000000"/>
                </a:solidFill>
                <a:latin typeface="Times New Roman" panose="02020603050405020304" pitchFamily="18" charset="0"/>
                <a:cs typeface="Times New Roman" panose="02020603050405020304" pitchFamily="18" charset="0"/>
              </a:rPr>
              <a:t>використовується</a:t>
            </a:r>
            <a:r>
              <a:rPr lang="ru-RU" sz="2400" dirty="0">
                <a:solidFill>
                  <a:srgbClr val="000000"/>
                </a:solidFill>
                <a:latin typeface="Times New Roman" panose="02020603050405020304" pitchFamily="18" charset="0"/>
                <a:cs typeface="Times New Roman" panose="02020603050405020304" pitchFamily="18" charset="0"/>
              </a:rPr>
              <a:t> для </a:t>
            </a:r>
            <a:r>
              <a:rPr lang="ru-RU" sz="2400" dirty="0" err="1" smtClean="0">
                <a:solidFill>
                  <a:srgbClr val="000000"/>
                </a:solidFill>
                <a:latin typeface="Times New Roman" panose="02020603050405020304" pitchFamily="18" charset="0"/>
                <a:cs typeface="Times New Roman" panose="02020603050405020304" pitchFamily="18" charset="0"/>
              </a:rPr>
              <a:t>яловичини</a:t>
            </a:r>
            <a:r>
              <a:rPr lang="en-AU" sz="2400" dirty="0" smtClean="0">
                <a:solidFill>
                  <a:srgbClr val="000000"/>
                </a:solidFill>
                <a:latin typeface="Times New Roman" panose="02020603050405020304" pitchFamily="18" charset="0"/>
                <a:cs typeface="Times New Roman" panose="02020603050405020304" pitchFamily="18" charset="0"/>
              </a:rPr>
              <a:t>, </a:t>
            </a:r>
            <a:r>
              <a:rPr lang="ru-RU" sz="2400" dirty="0">
                <a:solidFill>
                  <a:srgbClr val="000000"/>
                </a:solidFill>
                <a:latin typeface="Times New Roman" panose="02020603050405020304" pitchFamily="18" charset="0"/>
                <a:cs typeface="Times New Roman" panose="02020603050405020304" pitchFamily="18" charset="0"/>
              </a:rPr>
              <a:t>але </a:t>
            </a:r>
            <a:r>
              <a:rPr lang="ru-RU" sz="2400" dirty="0" err="1">
                <a:solidFill>
                  <a:srgbClr val="000000"/>
                </a:solidFill>
                <a:latin typeface="Times New Roman" panose="02020603050405020304" pitchFamily="18" charset="0"/>
                <a:cs typeface="Times New Roman" panose="02020603050405020304" pitchFamily="18" charset="0"/>
              </a:rPr>
              <a:t>може</a:t>
            </a:r>
            <a:r>
              <a:rPr lang="ru-RU" sz="2400" dirty="0">
                <a:solidFill>
                  <a:srgbClr val="000000"/>
                </a:solidFill>
                <a:latin typeface="Times New Roman" panose="02020603050405020304" pitchFamily="18" charset="0"/>
                <a:cs typeface="Times New Roman" panose="02020603050405020304" pitchFamily="18" charset="0"/>
              </a:rPr>
              <a:t> </a:t>
            </a:r>
            <a:r>
              <a:rPr lang="ru-RU" sz="2400" dirty="0" err="1">
                <a:solidFill>
                  <a:srgbClr val="000000"/>
                </a:solidFill>
                <a:latin typeface="Times New Roman" panose="02020603050405020304" pitchFamily="18" charset="0"/>
                <a:cs typeface="Times New Roman" panose="02020603050405020304" pitchFamily="18" charset="0"/>
              </a:rPr>
              <a:t>застосовуватися</a:t>
            </a:r>
            <a:r>
              <a:rPr lang="ru-RU" sz="2400" dirty="0">
                <a:solidFill>
                  <a:srgbClr val="000000"/>
                </a:solidFill>
                <a:latin typeface="Times New Roman" panose="02020603050405020304" pitchFamily="18" charset="0"/>
                <a:cs typeface="Times New Roman" panose="02020603050405020304" pitchFamily="18" charset="0"/>
              </a:rPr>
              <a:t> і для </a:t>
            </a:r>
            <a:r>
              <a:rPr lang="ru-RU" sz="2400" dirty="0" err="1">
                <a:solidFill>
                  <a:srgbClr val="000000"/>
                </a:solidFill>
                <a:latin typeface="Times New Roman" panose="02020603050405020304" pitchFamily="18" charset="0"/>
                <a:cs typeface="Times New Roman" panose="02020603050405020304" pitchFamily="18" charset="0"/>
              </a:rPr>
              <a:t>свинини</a:t>
            </a:r>
            <a:r>
              <a:rPr lang="ru-RU" sz="2400" dirty="0">
                <a:solidFill>
                  <a:srgbClr val="000000"/>
                </a:solidFill>
                <a:latin typeface="Times New Roman" panose="02020603050405020304" pitchFamily="18" charset="0"/>
                <a:cs typeface="Times New Roman" panose="02020603050405020304" pitchFamily="18" charset="0"/>
              </a:rPr>
              <a:t>, </a:t>
            </a:r>
            <a:r>
              <a:rPr lang="ru-RU" sz="2400" dirty="0" err="1" smtClean="0">
                <a:solidFill>
                  <a:srgbClr val="000000"/>
                </a:solidFill>
                <a:latin typeface="Times New Roman" panose="02020603050405020304" pitchFamily="18" charset="0"/>
                <a:cs typeface="Times New Roman" panose="02020603050405020304" pitchFamily="18" charset="0"/>
              </a:rPr>
              <a:t>конини</a:t>
            </a:r>
            <a:r>
              <a:rPr lang="ru-RU" sz="2400" dirty="0" smtClean="0">
                <a:solidFill>
                  <a:srgbClr val="000000"/>
                </a:solidFill>
                <a:latin typeface="Times New Roman" panose="02020603050405020304" pitchFamily="18" charset="0"/>
                <a:cs typeface="Times New Roman" panose="02020603050405020304" pitchFamily="18" charset="0"/>
              </a:rPr>
              <a:t>. </a:t>
            </a:r>
            <a:r>
              <a:rPr lang="ru-RU" sz="2400" dirty="0" err="1">
                <a:solidFill>
                  <a:srgbClr val="000000"/>
                </a:solidFill>
                <a:latin typeface="Times New Roman" panose="02020603050405020304" pitchFamily="18" charset="0"/>
                <a:cs typeface="Times New Roman" panose="02020603050405020304" pitchFamily="18" charset="0"/>
              </a:rPr>
              <a:t>Мармурове</a:t>
            </a:r>
            <a:r>
              <a:rPr lang="ru-RU" sz="2400" dirty="0">
                <a:solidFill>
                  <a:srgbClr val="000000"/>
                </a:solidFill>
                <a:latin typeface="Times New Roman" panose="02020603050405020304" pitchFamily="18" charset="0"/>
                <a:cs typeface="Times New Roman" panose="02020603050405020304" pitchFamily="18" charset="0"/>
              </a:rPr>
              <a:t> </a:t>
            </a:r>
            <a:r>
              <a:rPr lang="ru-RU" sz="2400" dirty="0" err="1">
                <a:solidFill>
                  <a:srgbClr val="000000"/>
                </a:solidFill>
                <a:latin typeface="Times New Roman" panose="02020603050405020304" pitchFamily="18" charset="0"/>
                <a:cs typeface="Times New Roman" panose="02020603050405020304" pitchFamily="18" charset="0"/>
              </a:rPr>
              <a:t>м’ясо</a:t>
            </a:r>
            <a:r>
              <a:rPr lang="ru-RU" sz="2400" dirty="0">
                <a:solidFill>
                  <a:srgbClr val="000000"/>
                </a:solidFill>
                <a:latin typeface="Times New Roman" panose="02020603050405020304" pitchFamily="18" charset="0"/>
                <a:cs typeface="Times New Roman" panose="02020603050405020304" pitchFamily="18" charset="0"/>
              </a:rPr>
              <a:t> </a:t>
            </a:r>
            <a:r>
              <a:rPr lang="ru-RU" sz="2400" dirty="0" smtClean="0">
                <a:solidFill>
                  <a:srgbClr val="000000"/>
                </a:solidFill>
                <a:latin typeface="Times New Roman" panose="02020603050405020304" pitchFamily="18" charset="0"/>
                <a:cs typeface="Times New Roman" panose="02020603050405020304" pitchFamily="18" charset="0"/>
              </a:rPr>
              <a:t>–</a:t>
            </a:r>
            <a:r>
              <a:rPr lang="ru-RU" sz="2400" dirty="0" err="1" smtClean="0">
                <a:solidFill>
                  <a:srgbClr val="000000"/>
                </a:solidFill>
                <a:latin typeface="Times New Roman" panose="02020603050405020304" pitchFamily="18" charset="0"/>
                <a:cs typeface="Times New Roman" panose="02020603050405020304" pitchFamily="18" charset="0"/>
              </a:rPr>
              <a:t>містить</a:t>
            </a:r>
            <a:r>
              <a:rPr lang="ru-RU" sz="2400" dirty="0" smtClean="0">
                <a:solidFill>
                  <a:srgbClr val="000000"/>
                </a:solidFill>
                <a:latin typeface="Times New Roman" panose="02020603050405020304" pitchFamily="18" charset="0"/>
                <a:cs typeface="Times New Roman" panose="02020603050405020304" pitchFamily="18" charset="0"/>
              </a:rPr>
              <a:t> </a:t>
            </a:r>
            <a:r>
              <a:rPr lang="ru-RU" sz="2400" dirty="0" err="1">
                <a:solidFill>
                  <a:srgbClr val="000000"/>
                </a:solidFill>
                <a:latin typeface="Times New Roman" panose="02020603050405020304" pitchFamily="18" charset="0"/>
                <a:cs typeface="Times New Roman" panose="02020603050405020304" pitchFamily="18" charset="0"/>
              </a:rPr>
              <a:t>достатню</a:t>
            </a:r>
            <a:r>
              <a:rPr lang="ru-RU" sz="2400" dirty="0">
                <a:solidFill>
                  <a:srgbClr val="000000"/>
                </a:solidFill>
                <a:latin typeface="Times New Roman" panose="02020603050405020304" pitchFamily="18" charset="0"/>
                <a:cs typeface="Times New Roman" panose="02020603050405020304" pitchFamily="18" charset="0"/>
              </a:rPr>
              <a:t> </a:t>
            </a:r>
            <a:r>
              <a:rPr lang="ru-RU" sz="2400" dirty="0" err="1">
                <a:solidFill>
                  <a:srgbClr val="000000"/>
                </a:solidFill>
                <a:latin typeface="Times New Roman" panose="02020603050405020304" pitchFamily="18" charset="0"/>
                <a:cs typeface="Times New Roman" panose="02020603050405020304" pitchFamily="18" charset="0"/>
              </a:rPr>
              <a:t>кількість</a:t>
            </a:r>
            <a:r>
              <a:rPr lang="ru-RU" sz="2400" dirty="0">
                <a:solidFill>
                  <a:srgbClr val="000000"/>
                </a:solidFill>
                <a:latin typeface="Times New Roman" panose="02020603050405020304" pitchFamily="18" charset="0"/>
                <a:cs typeface="Times New Roman" panose="02020603050405020304" pitchFamily="18" charset="0"/>
              </a:rPr>
              <a:t> </a:t>
            </a:r>
            <a:r>
              <a:rPr lang="ru-RU" sz="2400" dirty="0" err="1">
                <a:solidFill>
                  <a:srgbClr val="000000"/>
                </a:solidFill>
                <a:latin typeface="Times New Roman" panose="02020603050405020304" pitchFamily="18" charset="0"/>
                <a:cs typeface="Times New Roman" panose="02020603050405020304" pitchFamily="18" charset="0"/>
              </a:rPr>
              <a:t>внутрішньом’язового</a:t>
            </a:r>
            <a:r>
              <a:rPr lang="ru-RU" sz="2400" dirty="0">
                <a:solidFill>
                  <a:srgbClr val="000000"/>
                </a:solidFill>
                <a:latin typeface="Times New Roman" panose="02020603050405020304" pitchFamily="18" charset="0"/>
                <a:cs typeface="Times New Roman" panose="02020603050405020304" pitchFamily="18" charset="0"/>
              </a:rPr>
              <a:t> жиру, </a:t>
            </a:r>
            <a:r>
              <a:rPr lang="ru-RU" sz="2400" dirty="0" err="1">
                <a:solidFill>
                  <a:srgbClr val="000000"/>
                </a:solidFill>
                <a:latin typeface="Times New Roman" panose="02020603050405020304" pitchFamily="18" charset="0"/>
                <a:cs typeface="Times New Roman" panose="02020603050405020304" pitchFamily="18" charset="0"/>
              </a:rPr>
              <a:t>розташованого</a:t>
            </a:r>
            <a:r>
              <a:rPr lang="ru-RU" sz="2400" dirty="0">
                <a:solidFill>
                  <a:srgbClr val="000000"/>
                </a:solidFill>
                <a:latin typeface="Times New Roman" panose="02020603050405020304" pitchFamily="18" charset="0"/>
                <a:cs typeface="Times New Roman" panose="02020603050405020304" pitchFamily="18" charset="0"/>
              </a:rPr>
              <a:t> </a:t>
            </a:r>
            <a:r>
              <a:rPr lang="ru-RU" sz="2400" dirty="0" err="1">
                <a:solidFill>
                  <a:srgbClr val="000000"/>
                </a:solidFill>
                <a:latin typeface="Times New Roman" panose="02020603050405020304" pitchFamily="18" charset="0"/>
                <a:cs typeface="Times New Roman" panose="02020603050405020304" pitchFamily="18" charset="0"/>
              </a:rPr>
              <a:t>пошарово</a:t>
            </a:r>
            <a:r>
              <a:rPr lang="ru-RU" sz="2400" dirty="0">
                <a:solidFill>
                  <a:srgbClr val="000000"/>
                </a:solidFill>
                <a:latin typeface="Times New Roman" panose="02020603050405020304" pitchFamily="18" charset="0"/>
                <a:cs typeface="Times New Roman" panose="02020603050405020304" pitchFamily="18" charset="0"/>
              </a:rPr>
              <a:t>, і </a:t>
            </a:r>
            <a:r>
              <a:rPr lang="ru-RU" sz="2400" dirty="0" err="1">
                <a:solidFill>
                  <a:srgbClr val="000000"/>
                </a:solidFill>
                <a:latin typeface="Times New Roman" panose="02020603050405020304" pitchFamily="18" charset="0"/>
                <a:cs typeface="Times New Roman" panose="02020603050405020304" pitchFamily="18" charset="0"/>
              </a:rPr>
              <a:t>нагадує</a:t>
            </a:r>
            <a:r>
              <a:rPr lang="ru-RU" sz="2400" dirty="0">
                <a:solidFill>
                  <a:srgbClr val="000000"/>
                </a:solidFill>
                <a:latin typeface="Times New Roman" panose="02020603050405020304" pitchFamily="18" charset="0"/>
                <a:cs typeface="Times New Roman" panose="02020603050405020304" pitchFamily="18" charset="0"/>
              </a:rPr>
              <a:t> </a:t>
            </a:r>
            <a:r>
              <a:rPr lang="ru-RU" sz="2400" dirty="0" err="1">
                <a:solidFill>
                  <a:srgbClr val="000000"/>
                </a:solidFill>
                <a:latin typeface="Times New Roman" panose="02020603050405020304" pitchFamily="18" charset="0"/>
                <a:cs typeface="Times New Roman" panose="02020603050405020304" pitchFamily="18" charset="0"/>
              </a:rPr>
              <a:t>мармуровий</a:t>
            </a:r>
            <a:r>
              <a:rPr lang="ru-RU" sz="2400" dirty="0">
                <a:solidFill>
                  <a:srgbClr val="000000"/>
                </a:solidFill>
                <a:latin typeface="Times New Roman" panose="02020603050405020304" pitchFamily="18" charset="0"/>
                <a:cs typeface="Times New Roman" panose="02020603050405020304" pitchFamily="18" charset="0"/>
              </a:rPr>
              <a:t> </a:t>
            </a:r>
            <a:r>
              <a:rPr lang="ru-RU" sz="2400" dirty="0" err="1">
                <a:solidFill>
                  <a:srgbClr val="000000"/>
                </a:solidFill>
                <a:latin typeface="Times New Roman" panose="02020603050405020304" pitchFamily="18" charset="0"/>
                <a:cs typeface="Times New Roman" panose="02020603050405020304" pitchFamily="18" charset="0"/>
              </a:rPr>
              <a:t>візерунок</a:t>
            </a:r>
            <a:r>
              <a:rPr lang="ru-RU" sz="2400" dirty="0">
                <a:solidFill>
                  <a:srgbClr val="000000"/>
                </a:solidFill>
                <a:latin typeface="Times New Roman" panose="02020603050405020304" pitchFamily="18" charset="0"/>
                <a:cs typeface="Times New Roman" panose="02020603050405020304" pitchFamily="18" charset="0"/>
              </a:rPr>
              <a:t>. У </a:t>
            </a:r>
            <a:r>
              <a:rPr lang="ru-RU" sz="2400" dirty="0" err="1">
                <a:solidFill>
                  <a:srgbClr val="000000"/>
                </a:solidFill>
                <a:latin typeface="Times New Roman" panose="02020603050405020304" pitchFamily="18" charset="0"/>
                <a:cs typeface="Times New Roman" panose="02020603050405020304" pitchFamily="18" charset="0"/>
              </a:rPr>
              <a:t>молодих</a:t>
            </a:r>
            <a:r>
              <a:rPr lang="ru-RU" sz="2400" dirty="0">
                <a:solidFill>
                  <a:srgbClr val="000000"/>
                </a:solidFill>
                <a:latin typeface="Times New Roman" panose="02020603050405020304" pitchFamily="18" charset="0"/>
                <a:cs typeface="Times New Roman" panose="02020603050405020304" pitchFamily="18" charset="0"/>
              </a:rPr>
              <a:t> </a:t>
            </a:r>
            <a:r>
              <a:rPr lang="ru-RU" sz="2400" dirty="0" smtClean="0">
                <a:solidFill>
                  <a:srgbClr val="000000"/>
                </a:solidFill>
                <a:latin typeface="Times New Roman" panose="02020603050405020304" pitchFamily="18" charset="0"/>
                <a:cs typeface="Times New Roman" panose="02020603050405020304" pitchFamily="18" charset="0"/>
              </a:rPr>
              <a:t>телят </a:t>
            </a:r>
            <a:r>
              <a:rPr lang="ru-RU" sz="2400" dirty="0" err="1">
                <a:solidFill>
                  <a:srgbClr val="000000"/>
                </a:solidFill>
                <a:latin typeface="Times New Roman" panose="02020603050405020304" pitchFamily="18" charset="0"/>
                <a:cs typeface="Times New Roman" panose="02020603050405020304" pitchFamily="18" charset="0"/>
              </a:rPr>
              <a:t>рідко</a:t>
            </a:r>
            <a:r>
              <a:rPr lang="ru-RU" sz="2400" dirty="0">
                <a:solidFill>
                  <a:srgbClr val="000000"/>
                </a:solidFill>
                <a:latin typeface="Times New Roman" panose="02020603050405020304" pitchFamily="18" charset="0"/>
                <a:cs typeface="Times New Roman" panose="02020603050405020304" pitchFamily="18" charset="0"/>
              </a:rPr>
              <a:t> </a:t>
            </a:r>
            <a:r>
              <a:rPr lang="ru-RU" sz="2400" dirty="0" err="1">
                <a:solidFill>
                  <a:srgbClr val="000000"/>
                </a:solidFill>
                <a:latin typeface="Times New Roman" panose="02020603050405020304" pitchFamily="18" charset="0"/>
                <a:cs typeface="Times New Roman" panose="02020603050405020304" pitchFamily="18" charset="0"/>
              </a:rPr>
              <a:t>зустрічається</a:t>
            </a:r>
            <a:r>
              <a:rPr lang="ru-RU" sz="2400" dirty="0">
                <a:solidFill>
                  <a:srgbClr val="000000"/>
                </a:solidFill>
                <a:latin typeface="Times New Roman" panose="02020603050405020304" pitchFamily="18" charset="0"/>
                <a:cs typeface="Times New Roman" panose="02020603050405020304" pitchFamily="18" charset="0"/>
              </a:rPr>
              <a:t> </a:t>
            </a:r>
            <a:r>
              <a:rPr lang="ru-RU" sz="2400" dirty="0" err="1">
                <a:solidFill>
                  <a:srgbClr val="000000"/>
                </a:solidFill>
                <a:latin typeface="Times New Roman" panose="02020603050405020304" pitchFamily="18" charset="0"/>
                <a:cs typeface="Times New Roman" panose="02020603050405020304" pitchFamily="18" charset="0"/>
              </a:rPr>
              <a:t>мармуровість</a:t>
            </a:r>
            <a:r>
              <a:rPr lang="ru-RU" sz="2400" dirty="0">
                <a:solidFill>
                  <a:srgbClr val="000000"/>
                </a:solidFill>
                <a:latin typeface="Times New Roman" panose="02020603050405020304" pitchFamily="18" charset="0"/>
                <a:cs typeface="Times New Roman" panose="02020603050405020304" pitchFamily="18" charset="0"/>
              </a:rPr>
              <a:t>, </a:t>
            </a:r>
            <a:r>
              <a:rPr lang="ru-RU" sz="2400" dirty="0" err="1">
                <a:solidFill>
                  <a:srgbClr val="000000"/>
                </a:solidFill>
                <a:latin typeface="Times New Roman" panose="02020603050405020304" pitchFamily="18" charset="0"/>
                <a:cs typeface="Times New Roman" panose="02020603050405020304" pitchFamily="18" charset="0"/>
              </a:rPr>
              <a:t>оскільки</a:t>
            </a:r>
            <a:r>
              <a:rPr lang="ru-RU" sz="2400" dirty="0">
                <a:solidFill>
                  <a:srgbClr val="000000"/>
                </a:solidFill>
                <a:latin typeface="Times New Roman" panose="02020603050405020304" pitchFamily="18" charset="0"/>
                <a:cs typeface="Times New Roman" panose="02020603050405020304" pitchFamily="18" charset="0"/>
              </a:rPr>
              <a:t> у </a:t>
            </a:r>
            <a:r>
              <a:rPr lang="ru-RU" sz="2400" dirty="0" err="1">
                <a:solidFill>
                  <a:srgbClr val="000000"/>
                </a:solidFill>
                <a:latin typeface="Times New Roman" panose="02020603050405020304" pitchFamily="18" charset="0"/>
                <a:cs typeface="Times New Roman" panose="02020603050405020304" pitchFamily="18" charset="0"/>
              </a:rPr>
              <a:t>телятині</a:t>
            </a:r>
            <a:r>
              <a:rPr lang="ru-RU" sz="2400" dirty="0">
                <a:solidFill>
                  <a:srgbClr val="000000"/>
                </a:solidFill>
                <a:latin typeface="Times New Roman" panose="02020603050405020304" pitchFamily="18" charset="0"/>
                <a:cs typeface="Times New Roman" panose="02020603050405020304" pitchFamily="18" charset="0"/>
              </a:rPr>
              <a:t> жир </a:t>
            </a:r>
            <a:r>
              <a:rPr lang="ru-RU" sz="2400" dirty="0" err="1">
                <a:solidFill>
                  <a:srgbClr val="000000"/>
                </a:solidFill>
                <a:latin typeface="Times New Roman" panose="02020603050405020304" pitchFamily="18" charset="0"/>
                <a:cs typeface="Times New Roman" panose="02020603050405020304" pitchFamily="18" charset="0"/>
              </a:rPr>
              <a:t>розвивається</a:t>
            </a:r>
            <a:r>
              <a:rPr lang="ru-RU" sz="2400" dirty="0">
                <a:solidFill>
                  <a:srgbClr val="000000"/>
                </a:solidFill>
                <a:latin typeface="Times New Roman" panose="02020603050405020304" pitchFamily="18" charset="0"/>
                <a:cs typeface="Times New Roman" panose="02020603050405020304" pitchFamily="18" charset="0"/>
              </a:rPr>
              <a:t> </a:t>
            </a:r>
            <a:r>
              <a:rPr lang="ru-RU" sz="2400" dirty="0" err="1">
                <a:solidFill>
                  <a:srgbClr val="000000"/>
                </a:solidFill>
                <a:latin typeface="Times New Roman" panose="02020603050405020304" pitchFamily="18" charset="0"/>
                <a:cs typeface="Times New Roman" panose="02020603050405020304" pitchFamily="18" charset="0"/>
              </a:rPr>
              <a:t>спочатку</a:t>
            </a:r>
            <a:r>
              <a:rPr lang="ru-RU" sz="2400" dirty="0">
                <a:solidFill>
                  <a:srgbClr val="000000"/>
                </a:solidFill>
                <a:latin typeface="Times New Roman" panose="02020603050405020304" pitchFamily="18" charset="0"/>
                <a:cs typeface="Times New Roman" panose="02020603050405020304" pitchFamily="18" charset="0"/>
              </a:rPr>
              <a:t> в </a:t>
            </a:r>
            <a:r>
              <a:rPr lang="ru-RU" sz="2400" dirty="0" err="1">
                <a:solidFill>
                  <a:srgbClr val="000000"/>
                </a:solidFill>
                <a:latin typeface="Times New Roman" panose="02020603050405020304" pitchFamily="18" charset="0"/>
                <a:cs typeface="Times New Roman" panose="02020603050405020304" pitchFamily="18" charset="0"/>
              </a:rPr>
              <a:t>області</a:t>
            </a:r>
            <a:r>
              <a:rPr lang="ru-RU" sz="2400" dirty="0">
                <a:solidFill>
                  <a:srgbClr val="000000"/>
                </a:solidFill>
                <a:latin typeface="Times New Roman" panose="02020603050405020304" pitchFamily="18" charset="0"/>
                <a:cs typeface="Times New Roman" panose="02020603050405020304" pitchFamily="18" charset="0"/>
              </a:rPr>
              <a:t> </a:t>
            </a:r>
            <a:r>
              <a:rPr lang="ru-RU" sz="2400" dirty="0" err="1">
                <a:solidFill>
                  <a:srgbClr val="000000"/>
                </a:solidFill>
                <a:latin typeface="Times New Roman" panose="02020603050405020304" pitchFamily="18" charset="0"/>
                <a:cs typeface="Times New Roman" panose="02020603050405020304" pitchFamily="18" charset="0"/>
              </a:rPr>
              <a:t>серця</a:t>
            </a:r>
            <a:r>
              <a:rPr lang="ru-RU" sz="2400" dirty="0">
                <a:solidFill>
                  <a:srgbClr val="000000"/>
                </a:solidFill>
                <a:latin typeface="Times New Roman" panose="02020603050405020304" pitchFamily="18" charset="0"/>
                <a:cs typeface="Times New Roman" panose="02020603050405020304" pitchFamily="18" charset="0"/>
              </a:rPr>
              <a:t>, </a:t>
            </a:r>
            <a:r>
              <a:rPr lang="ru-RU" sz="2400" dirty="0" err="1">
                <a:solidFill>
                  <a:srgbClr val="000000"/>
                </a:solidFill>
                <a:latin typeface="Times New Roman" panose="02020603050405020304" pitchFamily="18" charset="0"/>
                <a:cs typeface="Times New Roman" panose="02020603050405020304" pitchFamily="18" charset="0"/>
              </a:rPr>
              <a:t>нирок</a:t>
            </a:r>
            <a:r>
              <a:rPr lang="ru-RU" sz="2400" dirty="0">
                <a:solidFill>
                  <a:srgbClr val="000000"/>
                </a:solidFill>
                <a:latin typeface="Times New Roman" panose="02020603050405020304" pitchFamily="18" charset="0"/>
                <a:cs typeface="Times New Roman" panose="02020603050405020304" pitchFamily="18" charset="0"/>
              </a:rPr>
              <a:t>, </a:t>
            </a:r>
            <a:r>
              <a:rPr lang="ru-RU" sz="2400" dirty="0" err="1">
                <a:solidFill>
                  <a:srgbClr val="000000"/>
                </a:solidFill>
                <a:latin typeface="Times New Roman" panose="02020603050405020304" pitchFamily="18" charset="0"/>
                <a:cs typeface="Times New Roman" panose="02020603050405020304" pitchFamily="18" charset="0"/>
              </a:rPr>
              <a:t>біля</a:t>
            </a:r>
            <a:r>
              <a:rPr lang="ru-RU" sz="2400" dirty="0">
                <a:solidFill>
                  <a:srgbClr val="000000"/>
                </a:solidFill>
                <a:latin typeface="Times New Roman" panose="02020603050405020304" pitchFamily="18" charset="0"/>
                <a:cs typeface="Times New Roman" panose="02020603050405020304" pitchFamily="18" charset="0"/>
              </a:rPr>
              <a:t> таза (</a:t>
            </a:r>
            <a:r>
              <a:rPr lang="ru-RU" sz="2400" dirty="0" err="1">
                <a:solidFill>
                  <a:srgbClr val="000000"/>
                </a:solidFill>
                <a:latin typeface="Times New Roman" panose="02020603050405020304" pitchFamily="18" charset="0"/>
                <a:cs typeface="Times New Roman" panose="02020603050405020304" pitchFamily="18" charset="0"/>
              </a:rPr>
              <a:t>під</a:t>
            </a:r>
            <a:r>
              <a:rPr lang="ru-RU" sz="2400" dirty="0">
                <a:solidFill>
                  <a:srgbClr val="000000"/>
                </a:solidFill>
                <a:latin typeface="Times New Roman" panose="02020603050405020304" pitchFamily="18" charset="0"/>
                <a:cs typeface="Times New Roman" panose="02020603050405020304" pitchFamily="18" charset="0"/>
              </a:rPr>
              <a:t> </a:t>
            </a:r>
            <a:r>
              <a:rPr lang="ru-RU" sz="2400" dirty="0" err="1">
                <a:solidFill>
                  <a:srgbClr val="000000"/>
                </a:solidFill>
                <a:latin typeface="Times New Roman" panose="02020603050405020304" pitchFamily="18" charset="0"/>
                <a:cs typeface="Times New Roman" panose="02020603050405020304" pitchFamily="18" charset="0"/>
              </a:rPr>
              <a:t>шкірою</a:t>
            </a:r>
            <a:r>
              <a:rPr lang="ru-RU" sz="2400" dirty="0">
                <a:solidFill>
                  <a:srgbClr val="000000"/>
                </a:solidFill>
                <a:latin typeface="Times New Roman" panose="02020603050405020304" pitchFamily="18" charset="0"/>
                <a:cs typeface="Times New Roman" panose="02020603050405020304" pitchFamily="18" charset="0"/>
              </a:rPr>
              <a:t>). Лише </a:t>
            </a:r>
            <a:r>
              <a:rPr lang="ru-RU" sz="2400" dirty="0" err="1">
                <a:solidFill>
                  <a:srgbClr val="000000"/>
                </a:solidFill>
                <a:latin typeface="Times New Roman" panose="02020603050405020304" pitchFamily="18" charset="0"/>
                <a:cs typeface="Times New Roman" panose="02020603050405020304" pitchFamily="18" charset="0"/>
              </a:rPr>
              <a:t>після</a:t>
            </a:r>
            <a:r>
              <a:rPr lang="ru-RU" sz="2400" dirty="0">
                <a:solidFill>
                  <a:srgbClr val="000000"/>
                </a:solidFill>
                <a:latin typeface="Times New Roman" panose="02020603050405020304" pitchFamily="18" charset="0"/>
                <a:cs typeface="Times New Roman" panose="02020603050405020304" pitchFamily="18" charset="0"/>
              </a:rPr>
              <a:t> </a:t>
            </a:r>
            <a:r>
              <a:rPr lang="ru-RU" sz="2400" dirty="0" err="1">
                <a:solidFill>
                  <a:srgbClr val="000000"/>
                </a:solidFill>
                <a:latin typeface="Times New Roman" panose="02020603050405020304" pitchFamily="18" charset="0"/>
                <a:cs typeface="Times New Roman" panose="02020603050405020304" pitchFamily="18" charset="0"/>
              </a:rPr>
              <a:t>дозрівання</a:t>
            </a:r>
            <a:r>
              <a:rPr lang="ru-RU" sz="2400" dirty="0">
                <a:solidFill>
                  <a:srgbClr val="000000"/>
                </a:solidFill>
                <a:latin typeface="Times New Roman" panose="02020603050405020304" pitchFamily="18" charset="0"/>
                <a:cs typeface="Times New Roman" panose="02020603050405020304" pitchFamily="18" charset="0"/>
              </a:rPr>
              <a:t> </a:t>
            </a:r>
            <a:r>
              <a:rPr lang="ru-RU" sz="2400" dirty="0" err="1">
                <a:solidFill>
                  <a:srgbClr val="000000"/>
                </a:solidFill>
                <a:latin typeface="Times New Roman" panose="02020603050405020304" pitchFamily="18" charset="0"/>
                <a:cs typeface="Times New Roman" panose="02020603050405020304" pitchFamily="18" charset="0"/>
              </a:rPr>
              <a:t>тварини</a:t>
            </a:r>
            <a:r>
              <a:rPr lang="ru-RU" sz="2400" dirty="0">
                <a:solidFill>
                  <a:srgbClr val="000000"/>
                </a:solidFill>
                <a:latin typeface="Times New Roman" panose="02020603050405020304" pitchFamily="18" charset="0"/>
                <a:cs typeface="Times New Roman" panose="02020603050405020304" pitchFamily="18" charset="0"/>
              </a:rPr>
              <a:t> </a:t>
            </a:r>
            <a:r>
              <a:rPr lang="ru-RU" sz="2400" dirty="0" err="1">
                <a:solidFill>
                  <a:srgbClr val="000000"/>
                </a:solidFill>
                <a:latin typeface="Times New Roman" panose="02020603050405020304" pitchFamily="18" charset="0"/>
                <a:cs typeface="Times New Roman" panose="02020603050405020304" pitchFamily="18" charset="0"/>
              </a:rPr>
              <a:t>жирові</a:t>
            </a:r>
            <a:r>
              <a:rPr lang="ru-RU" sz="2400" dirty="0">
                <a:solidFill>
                  <a:srgbClr val="000000"/>
                </a:solidFill>
                <a:latin typeface="Times New Roman" panose="02020603050405020304" pitchFamily="18" charset="0"/>
                <a:cs typeface="Times New Roman" panose="02020603050405020304" pitchFamily="18" charset="0"/>
              </a:rPr>
              <a:t> волокна </a:t>
            </a:r>
            <a:r>
              <a:rPr lang="ru-RU" sz="2400" dirty="0" err="1">
                <a:solidFill>
                  <a:srgbClr val="000000"/>
                </a:solidFill>
                <a:latin typeface="Times New Roman" panose="02020603050405020304" pitchFamily="18" charset="0"/>
                <a:cs typeface="Times New Roman" panose="02020603050405020304" pitchFamily="18" charset="0"/>
              </a:rPr>
              <a:t>починають</a:t>
            </a:r>
            <a:r>
              <a:rPr lang="ru-RU" sz="2400" dirty="0">
                <a:solidFill>
                  <a:srgbClr val="000000"/>
                </a:solidFill>
                <a:latin typeface="Times New Roman" panose="02020603050405020304" pitchFamily="18" charset="0"/>
                <a:cs typeface="Times New Roman" panose="02020603050405020304" pitchFamily="18" charset="0"/>
              </a:rPr>
              <a:t> </a:t>
            </a:r>
            <a:r>
              <a:rPr lang="ru-RU" sz="2400" dirty="0" err="1">
                <a:solidFill>
                  <a:srgbClr val="000000"/>
                </a:solidFill>
                <a:latin typeface="Times New Roman" panose="02020603050405020304" pitchFamily="18" charset="0"/>
                <a:cs typeface="Times New Roman" panose="02020603050405020304" pitchFamily="18" charset="0"/>
              </a:rPr>
              <a:t>формуватися</a:t>
            </a:r>
            <a:r>
              <a:rPr lang="ru-RU" sz="2400" dirty="0">
                <a:solidFill>
                  <a:srgbClr val="000000"/>
                </a:solidFill>
                <a:latin typeface="Times New Roman" panose="02020603050405020304" pitchFamily="18" charset="0"/>
                <a:cs typeface="Times New Roman" panose="02020603050405020304" pitchFamily="18" charset="0"/>
              </a:rPr>
              <a:t> в </a:t>
            </a:r>
            <a:r>
              <a:rPr lang="ru-RU" sz="2400" dirty="0" err="1" smtClean="0">
                <a:solidFill>
                  <a:srgbClr val="000000"/>
                </a:solidFill>
                <a:latin typeface="Times New Roman" panose="02020603050405020304" pitchFamily="18" charset="0"/>
                <a:cs typeface="Times New Roman" panose="02020603050405020304" pitchFamily="18" charset="0"/>
              </a:rPr>
              <a:t>міжмязовому</a:t>
            </a:r>
            <a:r>
              <a:rPr lang="ru-RU" sz="2400" dirty="0" smtClean="0">
                <a:solidFill>
                  <a:srgbClr val="000000"/>
                </a:solidFill>
                <a:latin typeface="Times New Roman" panose="02020603050405020304" pitchFamily="18" charset="0"/>
                <a:cs typeface="Times New Roman" panose="02020603050405020304" pitchFamily="18" charset="0"/>
              </a:rPr>
              <a:t> </a:t>
            </a:r>
            <a:r>
              <a:rPr lang="ru-RU" sz="2400" dirty="0" err="1">
                <a:solidFill>
                  <a:srgbClr val="000000"/>
                </a:solidFill>
                <a:latin typeface="Times New Roman" panose="02020603050405020304" pitchFamily="18" charset="0"/>
                <a:cs typeface="Times New Roman" panose="02020603050405020304" pitchFamily="18" charset="0"/>
              </a:rPr>
              <a:t>просторі</a:t>
            </a:r>
            <a:r>
              <a:rPr lang="ru-RU" sz="2400" dirty="0">
                <a:solidFill>
                  <a:srgbClr val="000000"/>
                </a:solidFill>
                <a:latin typeface="Times New Roman" panose="02020603050405020304" pitchFamily="18" charset="0"/>
                <a:cs typeface="Times New Roman" panose="02020603050405020304" pitchFamily="18" charset="0"/>
              </a:rPr>
              <a:t> і </a:t>
            </a:r>
            <a:r>
              <a:rPr lang="ru-RU" sz="2400" dirty="0" err="1">
                <a:solidFill>
                  <a:srgbClr val="000000"/>
                </a:solidFill>
                <a:latin typeface="Times New Roman" panose="02020603050405020304" pitchFamily="18" charset="0"/>
                <a:cs typeface="Times New Roman" panose="02020603050405020304" pitchFamily="18" charset="0"/>
              </a:rPr>
              <a:t>безпосередньо</a:t>
            </a:r>
            <a:r>
              <a:rPr lang="ru-RU" sz="2400" dirty="0">
                <a:solidFill>
                  <a:srgbClr val="000000"/>
                </a:solidFill>
                <a:latin typeface="Times New Roman" panose="02020603050405020304" pitchFamily="18" charset="0"/>
                <a:cs typeface="Times New Roman" panose="02020603050405020304" pitchFamily="18" charset="0"/>
              </a:rPr>
              <a:t> </a:t>
            </a:r>
            <a:r>
              <a:rPr lang="ru-RU" sz="2400" dirty="0" err="1">
                <a:solidFill>
                  <a:srgbClr val="000000"/>
                </a:solidFill>
                <a:latin typeface="Times New Roman" panose="02020603050405020304" pitchFamily="18" charset="0"/>
                <a:cs typeface="Times New Roman" panose="02020603050405020304" pitchFamily="18" charset="0"/>
              </a:rPr>
              <a:t>всередині</a:t>
            </a:r>
            <a:r>
              <a:rPr lang="ru-RU" sz="2400" dirty="0">
                <a:solidFill>
                  <a:srgbClr val="000000"/>
                </a:solidFill>
                <a:latin typeface="Times New Roman" panose="02020603050405020304" pitchFamily="18" charset="0"/>
                <a:cs typeface="Times New Roman" panose="02020603050405020304" pitchFamily="18" charset="0"/>
              </a:rPr>
              <a:t> </a:t>
            </a:r>
            <a:r>
              <a:rPr lang="ru-RU" sz="2400" dirty="0" err="1">
                <a:solidFill>
                  <a:srgbClr val="000000"/>
                </a:solidFill>
                <a:latin typeface="Times New Roman" panose="02020603050405020304" pitchFamily="18" charset="0"/>
                <a:cs typeface="Times New Roman" panose="02020603050405020304" pitchFamily="18" charset="0"/>
              </a:rPr>
              <a:t>м’язів</a:t>
            </a:r>
            <a:r>
              <a:rPr lang="ru-RU" sz="2400" dirty="0">
                <a:solidFill>
                  <a:srgbClr val="000000"/>
                </a:solidFill>
                <a:latin typeface="Times New Roman" panose="02020603050405020304" pitchFamily="18" charset="0"/>
                <a:cs typeface="Times New Roman" panose="02020603050405020304" pitchFamily="18" charset="0"/>
              </a:rPr>
              <a:t>.</a:t>
            </a:r>
            <a:r>
              <a:rPr lang="uk-UA" sz="2400" b="1" spc="5" dirty="0" smtClean="0">
                <a:latin typeface="Times New Roman"/>
                <a:ea typeface="Times New Roman"/>
              </a:rPr>
              <a:t/>
            </a:r>
            <a:br>
              <a:rPr lang="uk-UA" sz="2400" b="1" spc="5" dirty="0" smtClean="0">
                <a:latin typeface="Times New Roman"/>
                <a:ea typeface="Times New Roman"/>
              </a:rPr>
            </a:br>
            <a:r>
              <a:rPr lang="ru-RU" sz="2400" dirty="0">
                <a:latin typeface="Times New Roman"/>
                <a:ea typeface="Times New Roman"/>
              </a:rPr>
              <a:t/>
            </a:r>
            <a:br>
              <a:rPr lang="ru-RU" sz="2400" dirty="0">
                <a:latin typeface="Times New Roman"/>
                <a:ea typeface="Times New Roman"/>
              </a:rPr>
            </a:br>
            <a:endParaRPr lang="ru-RU" sz="2400" dirty="0">
              <a:latin typeface="Times New Roman" panose="02020603050405020304" pitchFamily="18" charset="0"/>
              <a:cs typeface="Times New Roman" panose="02020603050405020304" pitchFamily="18"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3861048"/>
            <a:ext cx="4286250"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Прямоугольник 1"/>
          <p:cNvSpPr/>
          <p:nvPr/>
        </p:nvSpPr>
        <p:spPr>
          <a:xfrm>
            <a:off x="5004048" y="3717032"/>
            <a:ext cx="3744416" cy="273630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fontAlgn="base">
              <a:spcBef>
                <a:spcPct val="0"/>
              </a:spcBef>
              <a:spcAft>
                <a:spcPct val="0"/>
              </a:spcAft>
            </a:pPr>
            <a:r>
              <a:rPr lang="ru-RU" altLang="ru-RU" dirty="0">
                <a:solidFill>
                  <a:prstClr val="black"/>
                </a:solidFill>
                <a:latin typeface="Arial" charset="0"/>
                <a:cs typeface="Arial" charset="0"/>
              </a:rPr>
              <a:t>Для </a:t>
            </a:r>
            <a:r>
              <a:rPr lang="ru-RU" altLang="ru-RU" dirty="0" err="1">
                <a:solidFill>
                  <a:prstClr val="black"/>
                </a:solidFill>
                <a:latin typeface="Arial" charset="0"/>
                <a:cs typeface="Arial" charset="0"/>
              </a:rPr>
              <a:t>оцінки</a:t>
            </a:r>
            <a:r>
              <a:rPr lang="ru-RU" altLang="ru-RU" dirty="0">
                <a:solidFill>
                  <a:prstClr val="black"/>
                </a:solidFill>
                <a:latin typeface="Arial" charset="0"/>
                <a:cs typeface="Arial" charset="0"/>
              </a:rPr>
              <a:t> </a:t>
            </a:r>
            <a:r>
              <a:rPr lang="ru-RU" altLang="ru-RU" dirty="0" err="1">
                <a:solidFill>
                  <a:prstClr val="black"/>
                </a:solidFill>
                <a:latin typeface="Arial" charset="0"/>
                <a:cs typeface="Arial" charset="0"/>
              </a:rPr>
              <a:t>мармуровості</a:t>
            </a:r>
            <a:r>
              <a:rPr lang="ru-RU" altLang="ru-RU" dirty="0">
                <a:solidFill>
                  <a:prstClr val="black"/>
                </a:solidFill>
                <a:latin typeface="Arial" charset="0"/>
                <a:cs typeface="Arial" charset="0"/>
              </a:rPr>
              <a:t> </a:t>
            </a:r>
            <a:r>
              <a:rPr lang="ru-RU" altLang="ru-RU" dirty="0" err="1">
                <a:solidFill>
                  <a:prstClr val="black"/>
                </a:solidFill>
                <a:latin typeface="Arial" charset="0"/>
                <a:cs typeface="Arial" charset="0"/>
              </a:rPr>
              <a:t>яловичини</a:t>
            </a:r>
            <a:r>
              <a:rPr lang="ru-RU" altLang="ru-RU" dirty="0">
                <a:solidFill>
                  <a:prstClr val="black"/>
                </a:solidFill>
                <a:latin typeface="Arial" charset="0"/>
                <a:cs typeface="Arial" charset="0"/>
              </a:rPr>
              <a:t> в </a:t>
            </a:r>
            <a:r>
              <a:rPr lang="ru-RU" altLang="ru-RU" dirty="0" err="1" smtClean="0">
                <a:solidFill>
                  <a:prstClr val="black"/>
                </a:solidFill>
                <a:latin typeface="Arial" charset="0"/>
                <a:cs typeface="Arial" charset="0"/>
              </a:rPr>
              <a:t>Америці</a:t>
            </a:r>
            <a:r>
              <a:rPr lang="ru-RU" altLang="ru-RU" dirty="0" smtClean="0">
                <a:solidFill>
                  <a:prstClr val="black"/>
                </a:solidFill>
                <a:latin typeface="Arial" charset="0"/>
                <a:cs typeface="Arial" charset="0"/>
              </a:rPr>
              <a:t>, </a:t>
            </a:r>
            <a:r>
              <a:rPr lang="ru-RU" altLang="ru-RU" dirty="0" err="1">
                <a:solidFill>
                  <a:prstClr val="black"/>
                </a:solidFill>
                <a:latin typeface="Arial" charset="0"/>
                <a:cs typeface="Arial" charset="0"/>
              </a:rPr>
              <a:t>Австралії</a:t>
            </a:r>
            <a:r>
              <a:rPr lang="ru-RU" altLang="ru-RU" dirty="0">
                <a:solidFill>
                  <a:prstClr val="black"/>
                </a:solidFill>
                <a:latin typeface="Arial" charset="0"/>
                <a:cs typeface="Arial" charset="0"/>
              </a:rPr>
              <a:t> та </a:t>
            </a:r>
            <a:r>
              <a:rPr lang="ru-RU" altLang="ru-RU" dirty="0" err="1">
                <a:solidFill>
                  <a:prstClr val="black"/>
                </a:solidFill>
                <a:latin typeface="Arial" charset="0"/>
                <a:cs typeface="Arial" charset="0"/>
              </a:rPr>
              <a:t>Новій</a:t>
            </a:r>
            <a:r>
              <a:rPr lang="ru-RU" altLang="ru-RU" dirty="0">
                <a:solidFill>
                  <a:prstClr val="black"/>
                </a:solidFill>
                <a:latin typeface="Arial" charset="0"/>
                <a:cs typeface="Arial" charset="0"/>
              </a:rPr>
              <a:t> </a:t>
            </a:r>
            <a:r>
              <a:rPr lang="ru-RU" altLang="ru-RU" dirty="0" err="1">
                <a:solidFill>
                  <a:prstClr val="black"/>
                </a:solidFill>
                <a:latin typeface="Arial" charset="0"/>
                <a:cs typeface="Arial" charset="0"/>
              </a:rPr>
              <a:t>Зеландії</a:t>
            </a:r>
            <a:r>
              <a:rPr lang="ru-RU" altLang="ru-RU" dirty="0">
                <a:solidFill>
                  <a:prstClr val="black"/>
                </a:solidFill>
                <a:latin typeface="Arial" charset="0"/>
                <a:cs typeface="Arial" charset="0"/>
              </a:rPr>
              <a:t> </a:t>
            </a:r>
            <a:r>
              <a:rPr lang="ru-RU" altLang="ru-RU" dirty="0" smtClean="0">
                <a:solidFill>
                  <a:prstClr val="black"/>
                </a:solidFill>
                <a:latin typeface="Arial" charset="0"/>
                <a:cs typeface="Arial" charset="0"/>
              </a:rPr>
              <a:t>, </a:t>
            </a:r>
            <a:r>
              <a:rPr lang="ru-RU" altLang="ru-RU" dirty="0" err="1" smtClean="0">
                <a:solidFill>
                  <a:prstClr val="black"/>
                </a:solidFill>
                <a:latin typeface="Arial" charset="0"/>
                <a:cs typeface="Arial" charset="0"/>
              </a:rPr>
              <a:t>Японії</a:t>
            </a:r>
            <a:r>
              <a:rPr lang="ru-RU" altLang="ru-RU" dirty="0" smtClean="0">
                <a:solidFill>
                  <a:prstClr val="black"/>
                </a:solidFill>
                <a:latin typeface="Arial" charset="0"/>
                <a:cs typeface="Arial" charset="0"/>
              </a:rPr>
              <a:t> та </a:t>
            </a:r>
            <a:r>
              <a:rPr lang="ru-RU" altLang="ru-RU" dirty="0" err="1">
                <a:solidFill>
                  <a:prstClr val="black"/>
                </a:solidFill>
                <a:latin typeface="Arial" charset="0"/>
                <a:cs typeface="Arial" charset="0"/>
              </a:rPr>
              <a:t>інших</a:t>
            </a:r>
            <a:r>
              <a:rPr lang="ru-RU" altLang="ru-RU" dirty="0">
                <a:solidFill>
                  <a:prstClr val="black"/>
                </a:solidFill>
                <a:latin typeface="Arial" charset="0"/>
                <a:cs typeface="Arial" charset="0"/>
              </a:rPr>
              <a:t> </a:t>
            </a:r>
            <a:r>
              <a:rPr lang="ru-RU" altLang="ru-RU" dirty="0" err="1">
                <a:solidFill>
                  <a:prstClr val="black"/>
                </a:solidFill>
                <a:latin typeface="Arial" charset="0"/>
                <a:cs typeface="Arial" charset="0"/>
              </a:rPr>
              <a:t>країнах</a:t>
            </a:r>
            <a:r>
              <a:rPr lang="ru-RU" altLang="ru-RU" dirty="0">
                <a:solidFill>
                  <a:prstClr val="black"/>
                </a:solidFill>
                <a:latin typeface="Arial" charset="0"/>
                <a:cs typeface="Arial" charset="0"/>
              </a:rPr>
              <a:t> </a:t>
            </a:r>
            <a:r>
              <a:rPr lang="ru-RU" altLang="ru-RU" dirty="0" err="1">
                <a:solidFill>
                  <a:prstClr val="black"/>
                </a:solidFill>
                <a:latin typeface="Arial" charset="0"/>
                <a:cs typeface="Arial" charset="0"/>
              </a:rPr>
              <a:t>використовується</a:t>
            </a:r>
            <a:r>
              <a:rPr lang="ru-RU" altLang="ru-RU" dirty="0">
                <a:solidFill>
                  <a:prstClr val="black"/>
                </a:solidFill>
                <a:latin typeface="Arial" charset="0"/>
                <a:cs typeface="Arial" charset="0"/>
              </a:rPr>
              <a:t> </a:t>
            </a:r>
            <a:r>
              <a:rPr lang="ru-RU" altLang="ru-RU" dirty="0" err="1">
                <a:solidFill>
                  <a:prstClr val="black"/>
                </a:solidFill>
                <a:latin typeface="Arial" charset="0"/>
                <a:cs typeface="Arial" charset="0"/>
              </a:rPr>
              <a:t>досить</a:t>
            </a:r>
            <a:r>
              <a:rPr lang="ru-RU" altLang="ru-RU" dirty="0">
                <a:solidFill>
                  <a:prstClr val="black"/>
                </a:solidFill>
                <a:latin typeface="Arial" charset="0"/>
                <a:cs typeface="Arial" charset="0"/>
              </a:rPr>
              <a:t> точна </a:t>
            </a:r>
            <a:r>
              <a:rPr lang="ru-RU" altLang="ru-RU" dirty="0" err="1">
                <a:solidFill>
                  <a:prstClr val="black"/>
                </a:solidFill>
                <a:latin typeface="Arial" charset="0"/>
                <a:cs typeface="Arial" charset="0"/>
              </a:rPr>
              <a:t>технологія</a:t>
            </a:r>
            <a:r>
              <a:rPr lang="ru-RU" altLang="ru-RU" dirty="0">
                <a:solidFill>
                  <a:prstClr val="black"/>
                </a:solidFill>
                <a:latin typeface="Arial" charset="0"/>
                <a:cs typeface="Arial" charset="0"/>
              </a:rPr>
              <a:t>: </a:t>
            </a:r>
            <a:r>
              <a:rPr lang="ru-RU" altLang="ru-RU" dirty="0" err="1">
                <a:solidFill>
                  <a:prstClr val="black"/>
                </a:solidFill>
                <a:latin typeface="Arial" charset="0"/>
                <a:cs typeface="Arial" charset="0"/>
              </a:rPr>
              <a:t>робиться</a:t>
            </a:r>
            <a:r>
              <a:rPr lang="ru-RU" altLang="ru-RU" dirty="0">
                <a:solidFill>
                  <a:prstClr val="black"/>
                </a:solidFill>
                <a:latin typeface="Arial" charset="0"/>
                <a:cs typeface="Arial" charset="0"/>
              </a:rPr>
              <a:t> </a:t>
            </a:r>
            <a:r>
              <a:rPr lang="ru-RU" altLang="ru-RU" dirty="0" err="1">
                <a:solidFill>
                  <a:prstClr val="black"/>
                </a:solidFill>
                <a:latin typeface="Arial" charset="0"/>
                <a:cs typeface="Arial" charset="0"/>
              </a:rPr>
              <a:t>зріз</a:t>
            </a:r>
            <a:r>
              <a:rPr lang="ru-RU" altLang="ru-RU" dirty="0">
                <a:solidFill>
                  <a:prstClr val="black"/>
                </a:solidFill>
                <a:latin typeface="Arial" charset="0"/>
                <a:cs typeface="Arial" charset="0"/>
              </a:rPr>
              <a:t> </a:t>
            </a:r>
            <a:r>
              <a:rPr lang="ru-RU" altLang="ru-RU" dirty="0" err="1">
                <a:solidFill>
                  <a:prstClr val="black"/>
                </a:solidFill>
                <a:latin typeface="Arial" charset="0"/>
                <a:cs typeface="Arial" charset="0"/>
              </a:rPr>
              <a:t>відрубу</a:t>
            </a:r>
            <a:r>
              <a:rPr lang="ru-RU" altLang="ru-RU" dirty="0">
                <a:solidFill>
                  <a:prstClr val="black"/>
                </a:solidFill>
                <a:latin typeface="Arial" charset="0"/>
                <a:cs typeface="Arial" charset="0"/>
              </a:rPr>
              <a:t> з </a:t>
            </a:r>
            <a:r>
              <a:rPr lang="ru-RU" altLang="ru-RU" dirty="0" err="1">
                <a:solidFill>
                  <a:prstClr val="black"/>
                </a:solidFill>
                <a:latin typeface="Arial" charset="0"/>
                <a:cs typeface="Arial" charset="0"/>
              </a:rPr>
              <a:t>найдовшого</a:t>
            </a:r>
            <a:r>
              <a:rPr lang="ru-RU" altLang="ru-RU" dirty="0">
                <a:solidFill>
                  <a:prstClr val="black"/>
                </a:solidFill>
                <a:latin typeface="Arial" charset="0"/>
                <a:cs typeface="Arial" charset="0"/>
              </a:rPr>
              <a:t> </a:t>
            </a:r>
            <a:r>
              <a:rPr lang="ru-RU" altLang="ru-RU" dirty="0" err="1">
                <a:solidFill>
                  <a:prstClr val="black"/>
                </a:solidFill>
                <a:latin typeface="Arial" charset="0"/>
                <a:cs typeface="Arial" charset="0"/>
              </a:rPr>
              <a:t>м'яза</a:t>
            </a:r>
            <a:r>
              <a:rPr lang="ru-RU" altLang="ru-RU" dirty="0">
                <a:solidFill>
                  <a:prstClr val="black"/>
                </a:solidFill>
                <a:latin typeface="Arial" charset="0"/>
                <a:cs typeface="Arial" charset="0"/>
              </a:rPr>
              <a:t> </a:t>
            </a:r>
            <a:r>
              <a:rPr lang="ru-RU" altLang="ru-RU" dirty="0" err="1">
                <a:solidFill>
                  <a:prstClr val="black"/>
                </a:solidFill>
                <a:latin typeface="Arial" charset="0"/>
                <a:cs typeface="Arial" charset="0"/>
              </a:rPr>
              <a:t>спини</a:t>
            </a:r>
            <a:r>
              <a:rPr lang="ru-RU" altLang="ru-RU" dirty="0">
                <a:solidFill>
                  <a:prstClr val="black"/>
                </a:solidFill>
                <a:latin typeface="Arial" charset="0"/>
                <a:cs typeface="Arial" charset="0"/>
              </a:rPr>
              <a:t> в строго </a:t>
            </a:r>
            <a:r>
              <a:rPr lang="ru-RU" altLang="ru-RU" dirty="0" err="1">
                <a:solidFill>
                  <a:prstClr val="black"/>
                </a:solidFill>
                <a:latin typeface="Arial" charset="0"/>
                <a:cs typeface="Arial" charset="0"/>
              </a:rPr>
              <a:t>визначеному</a:t>
            </a:r>
            <a:r>
              <a:rPr lang="ru-RU" altLang="ru-RU" dirty="0">
                <a:solidFill>
                  <a:prstClr val="black"/>
                </a:solidFill>
                <a:latin typeface="Arial" charset="0"/>
                <a:cs typeface="Arial" charset="0"/>
              </a:rPr>
              <a:t> </a:t>
            </a:r>
            <a:r>
              <a:rPr lang="ru-RU" altLang="ru-RU" dirty="0" err="1">
                <a:solidFill>
                  <a:prstClr val="black"/>
                </a:solidFill>
                <a:latin typeface="Arial" charset="0"/>
                <a:cs typeface="Arial" charset="0"/>
              </a:rPr>
              <a:t>місці</a:t>
            </a:r>
            <a:r>
              <a:rPr lang="ru-RU" altLang="ru-RU" dirty="0">
                <a:solidFill>
                  <a:prstClr val="black"/>
                </a:solidFill>
                <a:latin typeface="Arial" charset="0"/>
                <a:cs typeface="Arial" charset="0"/>
              </a:rPr>
              <a:t> (на </a:t>
            </a:r>
            <a:r>
              <a:rPr lang="ru-RU" altLang="ru-RU" dirty="0" err="1">
                <a:solidFill>
                  <a:prstClr val="black"/>
                </a:solidFill>
                <a:latin typeface="Arial" charset="0"/>
                <a:cs typeface="Arial" charset="0"/>
              </a:rPr>
              <a:t>рівні</a:t>
            </a:r>
            <a:r>
              <a:rPr lang="ru-RU" altLang="ru-RU" dirty="0">
                <a:solidFill>
                  <a:prstClr val="black"/>
                </a:solidFill>
                <a:latin typeface="Arial" charset="0"/>
                <a:cs typeface="Arial" charset="0"/>
              </a:rPr>
              <a:t> 15 12-го ребра), </a:t>
            </a:r>
            <a:r>
              <a:rPr lang="ru-RU" altLang="ru-RU" dirty="0" err="1">
                <a:solidFill>
                  <a:prstClr val="black"/>
                </a:solidFill>
                <a:latin typeface="Arial" charset="0"/>
                <a:cs typeface="Arial" charset="0"/>
              </a:rPr>
              <a:t>цей</a:t>
            </a:r>
            <a:r>
              <a:rPr lang="ru-RU" altLang="ru-RU" dirty="0">
                <a:solidFill>
                  <a:prstClr val="black"/>
                </a:solidFill>
                <a:latin typeface="Arial" charset="0"/>
                <a:cs typeface="Arial" charset="0"/>
              </a:rPr>
              <a:t> </a:t>
            </a:r>
            <a:r>
              <a:rPr lang="ru-RU" altLang="ru-RU" dirty="0" err="1">
                <a:solidFill>
                  <a:prstClr val="black"/>
                </a:solidFill>
                <a:latin typeface="Arial" charset="0"/>
                <a:cs typeface="Arial" charset="0"/>
              </a:rPr>
              <a:t>зріз</a:t>
            </a:r>
            <a:r>
              <a:rPr lang="ru-RU" altLang="ru-RU" dirty="0">
                <a:solidFill>
                  <a:prstClr val="black"/>
                </a:solidFill>
                <a:latin typeface="Arial" charset="0"/>
                <a:cs typeface="Arial" charset="0"/>
              </a:rPr>
              <a:t> </a:t>
            </a:r>
            <a:r>
              <a:rPr lang="ru-RU" altLang="ru-RU" dirty="0" err="1">
                <a:solidFill>
                  <a:prstClr val="black"/>
                </a:solidFill>
                <a:latin typeface="Arial" charset="0"/>
                <a:cs typeface="Arial" charset="0"/>
              </a:rPr>
              <a:t>порівнюють</a:t>
            </a:r>
            <a:r>
              <a:rPr lang="ru-RU" altLang="ru-RU" dirty="0">
                <a:solidFill>
                  <a:prstClr val="black"/>
                </a:solidFill>
                <a:latin typeface="Arial" charset="0"/>
                <a:cs typeface="Arial" charset="0"/>
              </a:rPr>
              <a:t> з </a:t>
            </a:r>
            <a:r>
              <a:rPr lang="ru-RU" altLang="ru-RU" dirty="0" err="1">
                <a:solidFill>
                  <a:prstClr val="black"/>
                </a:solidFill>
                <a:latin typeface="Arial" charset="0"/>
                <a:cs typeface="Arial" charset="0"/>
              </a:rPr>
              <a:t>еталоном</a:t>
            </a:r>
            <a:r>
              <a:rPr lang="ru-RU" altLang="ru-RU" dirty="0">
                <a:solidFill>
                  <a:prstClr val="black"/>
                </a:solidFill>
                <a:latin typeface="Arial" charset="0"/>
                <a:cs typeface="Arial" charset="0"/>
              </a:rPr>
              <a:t> </a:t>
            </a:r>
            <a:r>
              <a:rPr lang="ru-RU" altLang="ru-RU" dirty="0" smtClean="0">
                <a:solidFill>
                  <a:prstClr val="black"/>
                </a:solidFill>
                <a:latin typeface="Arial" charset="0"/>
                <a:cs typeface="Arial" charset="0"/>
              </a:rPr>
              <a:t>.</a:t>
            </a:r>
            <a:endParaRPr lang="ru-RU" altLang="ru-RU" dirty="0">
              <a:solidFill>
                <a:prstClr val="black"/>
              </a:solidFill>
              <a:latin typeface="Arial" charset="0"/>
              <a:cs typeface="Arial" charset="0"/>
            </a:endParaRPr>
          </a:p>
        </p:txBody>
      </p:sp>
    </p:spTree>
    <p:extLst>
      <p:ext uri="{BB962C8B-B14F-4D97-AF65-F5344CB8AC3E}">
        <p14:creationId xmlns:p14="http://schemas.microsoft.com/office/powerpoint/2010/main" val="38896897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71600" y="274638"/>
            <a:ext cx="7715200" cy="6583362"/>
          </a:xfrm>
        </p:spPr>
        <p:txBody>
          <a:bodyPr>
            <a:normAutofit/>
          </a:bodyPr>
          <a:lstStyle/>
          <a:p>
            <a:r>
              <a:rPr lang="ru-RU" sz="2200" b="1" dirty="0" err="1">
                <a:latin typeface="Times New Roman" panose="02020603050405020304" pitchFamily="18" charset="0"/>
                <a:cs typeface="Times New Roman" panose="02020603050405020304" pitchFamily="18" charset="0"/>
              </a:rPr>
              <a:t>Відомий</a:t>
            </a:r>
            <a:r>
              <a:rPr lang="ru-RU" sz="2200" b="1" dirty="0">
                <a:latin typeface="Times New Roman" panose="02020603050405020304" pitchFamily="18" charset="0"/>
                <a:cs typeface="Times New Roman" panose="02020603050405020304" pitchFamily="18" charset="0"/>
              </a:rPr>
              <a:t> </a:t>
            </a:r>
            <a:r>
              <a:rPr lang="ru-RU" sz="2200" b="1" dirty="0" err="1">
                <a:latin typeface="Times New Roman" panose="02020603050405020304" pitchFamily="18" charset="0"/>
                <a:cs typeface="Times New Roman" panose="02020603050405020304" pitchFamily="18" charset="0"/>
              </a:rPr>
              <a:t>спосіб</a:t>
            </a:r>
            <a:r>
              <a:rPr lang="ru-RU" sz="2200" b="1" dirty="0">
                <a:latin typeface="Times New Roman" panose="02020603050405020304" pitchFamily="18" charset="0"/>
                <a:cs typeface="Times New Roman" panose="02020603050405020304" pitchFamily="18" charset="0"/>
              </a:rPr>
              <a:t> </a:t>
            </a:r>
            <a:r>
              <a:rPr lang="ru-RU" sz="2200" b="1" dirty="0" err="1">
                <a:latin typeface="Times New Roman" panose="02020603050405020304" pitchFamily="18" charset="0"/>
                <a:cs typeface="Times New Roman" panose="02020603050405020304" pitchFamily="18" charset="0"/>
              </a:rPr>
              <a:t>визначення</a:t>
            </a:r>
            <a:r>
              <a:rPr lang="ru-RU" sz="2200" b="1" dirty="0">
                <a:latin typeface="Times New Roman" panose="02020603050405020304" pitchFamily="18" charset="0"/>
                <a:cs typeface="Times New Roman" panose="02020603050405020304" pitchFamily="18" charset="0"/>
              </a:rPr>
              <a:t> </a:t>
            </a:r>
            <a:r>
              <a:rPr lang="ru-RU" sz="2200" b="1" dirty="0" err="1">
                <a:latin typeface="Times New Roman" panose="02020603050405020304" pitchFamily="18" charset="0"/>
                <a:cs typeface="Times New Roman" panose="02020603050405020304" pitchFamily="18" charset="0"/>
              </a:rPr>
              <a:t>якості</a:t>
            </a:r>
            <a:r>
              <a:rPr lang="ru-RU" sz="2200" b="1" dirty="0">
                <a:latin typeface="Times New Roman" panose="02020603050405020304" pitchFamily="18" charset="0"/>
                <a:cs typeface="Times New Roman" panose="02020603050405020304" pitchFamily="18" charset="0"/>
              </a:rPr>
              <a:t> </a:t>
            </a:r>
            <a:r>
              <a:rPr lang="ru-RU" sz="2200" b="1" dirty="0" err="1">
                <a:latin typeface="Times New Roman" panose="02020603050405020304" pitchFamily="18" charset="0"/>
                <a:cs typeface="Times New Roman" panose="02020603050405020304" pitchFamily="18" charset="0"/>
              </a:rPr>
              <a:t>яловичини</a:t>
            </a:r>
            <a:r>
              <a:rPr lang="ru-RU" sz="2200" b="1" dirty="0">
                <a:latin typeface="Times New Roman" panose="02020603050405020304" pitchFamily="18" charset="0"/>
                <a:cs typeface="Times New Roman" panose="02020603050405020304" pitchFamily="18" charset="0"/>
              </a:rPr>
              <a:t> </a:t>
            </a:r>
            <a:r>
              <a:rPr lang="ru-RU" sz="2200" b="1" dirty="0">
                <a:solidFill>
                  <a:srgbClr val="FF0000"/>
                </a:solidFill>
                <a:latin typeface="Times New Roman" panose="02020603050405020304" pitchFamily="18" charset="0"/>
                <a:cs typeface="Times New Roman" panose="02020603050405020304" pitchFamily="18" charset="0"/>
              </a:rPr>
              <a:t>за </a:t>
            </a:r>
            <a:r>
              <a:rPr lang="ru-RU" sz="2200" b="1" dirty="0" err="1">
                <a:solidFill>
                  <a:srgbClr val="FF0000"/>
                </a:solidFill>
                <a:latin typeface="Times New Roman" panose="02020603050405020304" pitchFamily="18" charset="0"/>
                <a:cs typeface="Times New Roman" panose="02020603050405020304" pitchFamily="18" charset="0"/>
              </a:rPr>
              <a:t>мармуровістю</a:t>
            </a:r>
            <a:r>
              <a:rPr lang="ru-RU" sz="2200" b="1" dirty="0">
                <a:solidFill>
                  <a:srgbClr val="FF0000"/>
                </a:solidFill>
                <a:latin typeface="Times New Roman" panose="02020603050405020304" pitchFamily="18" charset="0"/>
                <a:cs typeface="Times New Roman" panose="02020603050405020304" pitchFamily="18" charset="0"/>
              </a:rPr>
              <a:t> </a:t>
            </a:r>
            <a:r>
              <a:rPr lang="ru-RU" sz="2200" dirty="0" smtClean="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який</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містить</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підготовку</a:t>
            </a:r>
            <a:r>
              <a:rPr lang="ru-RU" sz="2200" dirty="0">
                <a:latin typeface="Times New Roman" panose="02020603050405020304" pitchFamily="18" charset="0"/>
                <a:cs typeface="Times New Roman" panose="02020603050405020304" pitchFamily="18" charset="0"/>
              </a:rPr>
              <a:t> </a:t>
            </a:r>
            <a:r>
              <a:rPr lang="ru-RU" sz="2200" dirty="0" err="1" smtClean="0">
                <a:latin typeface="Times New Roman" panose="02020603050405020304" pitchFamily="18" charset="0"/>
                <a:cs typeface="Times New Roman" panose="02020603050405020304" pitchFamily="18" charset="0"/>
              </a:rPr>
              <a:t>зразка</a:t>
            </a:r>
            <a:r>
              <a:rPr lang="ru-RU" sz="2200" dirty="0" smtClean="0">
                <a:latin typeface="Times New Roman" panose="02020603050405020304" pitchFamily="18" charset="0"/>
                <a:cs typeface="Times New Roman" panose="02020603050405020304" pitchFamily="18" charset="0"/>
              </a:rPr>
              <a:t> </a:t>
            </a:r>
            <a:r>
              <a:rPr lang="ru-RU" sz="2200" dirty="0">
                <a:latin typeface="Times New Roman" panose="02020603050405020304" pitchFamily="18" charset="0"/>
                <a:cs typeface="Times New Roman" panose="02020603050405020304" pitchFamily="18" charset="0"/>
              </a:rPr>
              <a:t>та </a:t>
            </a:r>
            <a:r>
              <a:rPr lang="ru-RU" sz="2200" dirty="0" err="1">
                <a:latin typeface="Times New Roman" panose="02020603050405020304" pitchFamily="18" charset="0"/>
                <a:cs typeface="Times New Roman" panose="02020603050405020304" pitchFamily="18" charset="0"/>
              </a:rPr>
              <a:t>установлення</a:t>
            </a:r>
            <a:r>
              <a:rPr lang="ru-RU" sz="2200" dirty="0">
                <a:latin typeface="Times New Roman" panose="02020603050405020304" pitchFamily="18" charset="0"/>
                <a:cs typeface="Times New Roman" panose="02020603050405020304" pitchFamily="18" charset="0"/>
              </a:rPr>
              <a:t> в </a:t>
            </a:r>
            <a:r>
              <a:rPr lang="ru-RU" sz="2200" dirty="0" err="1">
                <a:latin typeface="Times New Roman" panose="02020603050405020304" pitchFamily="18" charset="0"/>
                <a:cs typeface="Times New Roman" panose="02020603050405020304" pitchFamily="18" charset="0"/>
              </a:rPr>
              <a:t>ньому</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кількості</a:t>
            </a:r>
            <a:r>
              <a:rPr lang="ru-RU" sz="2200" dirty="0">
                <a:latin typeface="Times New Roman" panose="02020603050405020304" pitchFamily="18" charset="0"/>
                <a:cs typeface="Times New Roman" panose="02020603050405020304" pitchFamily="18" charset="0"/>
              </a:rPr>
              <a:t> і </a:t>
            </a:r>
            <a:r>
              <a:rPr lang="ru-RU" sz="2200" dirty="0" err="1">
                <a:latin typeface="Times New Roman" panose="02020603050405020304" pitchFamily="18" charset="0"/>
                <a:cs typeface="Times New Roman" panose="02020603050405020304" pitchFamily="18" charset="0"/>
              </a:rPr>
              <a:t>розподілу</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жирових</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включень</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згідно</a:t>
            </a:r>
            <a:r>
              <a:rPr lang="ru-RU" sz="2200" dirty="0">
                <a:latin typeface="Times New Roman" panose="02020603050405020304" pitchFamily="18" charset="0"/>
                <a:cs typeface="Times New Roman" panose="02020603050405020304" pitchFamily="18" charset="0"/>
              </a:rPr>
              <a:t> з </a:t>
            </a:r>
            <a:r>
              <a:rPr lang="ru-RU" sz="2200" dirty="0" err="1">
                <a:latin typeface="Times New Roman" panose="02020603050405020304" pitchFamily="18" charset="0"/>
                <a:cs typeface="Times New Roman" panose="02020603050405020304" pitchFamily="18" charset="0"/>
              </a:rPr>
              <a:t>яким</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беруть</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зразок</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яловичини</a:t>
            </a:r>
            <a:r>
              <a:rPr lang="ru-RU" sz="2200" dirty="0">
                <a:latin typeface="Times New Roman" panose="02020603050405020304" pitchFamily="18" charset="0"/>
                <a:cs typeface="Times New Roman" panose="02020603050405020304" pitchFamily="18" charset="0"/>
              </a:rPr>
              <a:t> з </a:t>
            </a:r>
            <a:r>
              <a:rPr lang="ru-RU" sz="2200" dirty="0" err="1">
                <a:latin typeface="Times New Roman" panose="02020603050405020304" pitchFamily="18" charset="0"/>
                <a:cs typeface="Times New Roman" panose="02020603050405020304" pitchFamily="18" charset="0"/>
              </a:rPr>
              <a:t>найдовшого</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м'яза</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спини</a:t>
            </a:r>
            <a:r>
              <a:rPr lang="ru-RU" sz="2200" dirty="0">
                <a:latin typeface="Times New Roman" panose="02020603050405020304" pitchFamily="18" charset="0"/>
                <a:cs typeface="Times New Roman" panose="02020603050405020304" pitchFamily="18" charset="0"/>
              </a:rPr>
              <a:t> в </a:t>
            </a:r>
            <a:r>
              <a:rPr lang="ru-RU" sz="2200" dirty="0" err="1">
                <a:latin typeface="Times New Roman" panose="02020603050405020304" pitchFamily="18" charset="0"/>
                <a:cs typeface="Times New Roman" panose="02020603050405020304" pitchFamily="18" charset="0"/>
              </a:rPr>
              <a:t>області</a:t>
            </a:r>
            <a:r>
              <a:rPr lang="ru-RU" sz="2200" dirty="0">
                <a:latin typeface="Times New Roman" panose="02020603050405020304" pitchFamily="18" charset="0"/>
                <a:cs typeface="Times New Roman" panose="02020603050405020304" pitchFamily="18" charset="0"/>
              </a:rPr>
              <a:t> 12-13 </a:t>
            </a:r>
            <a:r>
              <a:rPr lang="ru-RU" sz="2200" dirty="0" err="1">
                <a:latin typeface="Times New Roman" panose="02020603050405020304" pitchFamily="18" charset="0"/>
                <a:cs typeface="Times New Roman" panose="02020603050405020304" pitchFamily="18" charset="0"/>
              </a:rPr>
              <a:t>грудних</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хребців</a:t>
            </a:r>
            <a:r>
              <a:rPr lang="ru-RU" sz="2200" dirty="0">
                <a:latin typeface="Times New Roman" panose="02020603050405020304" pitchFamily="18" charset="0"/>
                <a:cs typeface="Times New Roman" panose="02020603050405020304" pitchFamily="18" charset="0"/>
              </a:rPr>
              <a:t> 2 см </a:t>
            </a:r>
            <a:r>
              <a:rPr lang="ru-RU" sz="2200" dirty="0" err="1">
                <a:latin typeface="Times New Roman" panose="02020603050405020304" pitchFamily="18" charset="0"/>
                <a:cs typeface="Times New Roman" panose="02020603050405020304" pitchFamily="18" charset="0"/>
              </a:rPr>
              <a:t>завтовшки</a:t>
            </a:r>
            <a:r>
              <a:rPr lang="ru-RU" sz="2200" dirty="0">
                <a:latin typeface="Times New Roman" panose="02020603050405020304" pitchFamily="18" charset="0"/>
                <a:cs typeface="Times New Roman" panose="02020603050405020304" pitchFamily="18" charset="0"/>
              </a:rPr>
              <a:t>, </a:t>
            </a:r>
            <a:r>
              <a:rPr lang="ru-RU" sz="2200" dirty="0" err="1" smtClean="0">
                <a:latin typeface="Times New Roman" panose="02020603050405020304" pitchFamily="18" charset="0"/>
                <a:cs typeface="Times New Roman" panose="02020603050405020304" pitchFamily="18" charset="0"/>
              </a:rPr>
              <a:t>фотографують</a:t>
            </a:r>
            <a:r>
              <a:rPr lang="ru-RU" sz="2200" dirty="0" smtClean="0">
                <a:latin typeface="Times New Roman" panose="02020603050405020304" pitchFamily="18" charset="0"/>
                <a:cs typeface="Times New Roman" panose="02020603050405020304" pitchFamily="18" charset="0"/>
              </a:rPr>
              <a:t> через </a:t>
            </a:r>
            <a:r>
              <a:rPr lang="ru-RU" sz="2200" dirty="0" err="1" smtClean="0">
                <a:latin typeface="Times New Roman" panose="02020603050405020304" pitchFamily="18" charset="0"/>
                <a:cs typeface="Times New Roman" panose="02020603050405020304" pitchFamily="18" charset="0"/>
              </a:rPr>
              <a:t>товщу</a:t>
            </a:r>
            <a:r>
              <a:rPr lang="ru-RU" sz="2200" dirty="0" smtClean="0">
                <a:latin typeface="Times New Roman" panose="02020603050405020304" pitchFamily="18" charset="0"/>
                <a:cs typeface="Times New Roman" panose="02020603050405020304" pitchFamily="18" charset="0"/>
              </a:rPr>
              <a:t> води, на </a:t>
            </a:r>
            <a:r>
              <a:rPr lang="ru-RU" sz="2200" dirty="0" err="1">
                <a:latin typeface="Times New Roman" panose="02020603050405020304" pitchFamily="18" charset="0"/>
                <a:cs typeface="Times New Roman" panose="02020603050405020304" pitchFamily="18" charset="0"/>
              </a:rPr>
              <a:t>фотографію</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накладають</a:t>
            </a:r>
            <a:r>
              <a:rPr lang="ru-RU" sz="2200" dirty="0">
                <a:latin typeface="Times New Roman" panose="02020603050405020304" pitchFamily="18" charset="0"/>
                <a:cs typeface="Times New Roman" panose="02020603050405020304" pitchFamily="18" charset="0"/>
              </a:rPr>
              <a:t> пластину з </a:t>
            </a:r>
            <a:r>
              <a:rPr lang="ru-RU" sz="2200" dirty="0" err="1">
                <a:latin typeface="Times New Roman" panose="02020603050405020304" pitchFamily="18" charset="0"/>
                <a:cs typeface="Times New Roman" panose="02020603050405020304" pitchFamily="18" charset="0"/>
              </a:rPr>
              <a:t>оргскла</a:t>
            </a:r>
            <a:r>
              <a:rPr lang="ru-RU" sz="2200" dirty="0">
                <a:latin typeface="Times New Roman" panose="02020603050405020304" pitchFamily="18" charset="0"/>
                <a:cs typeface="Times New Roman" panose="02020603050405020304" pitchFamily="18" charset="0"/>
              </a:rPr>
              <a:t> з </a:t>
            </a:r>
            <a:r>
              <a:rPr lang="ru-RU" sz="2200" dirty="0" err="1">
                <a:latin typeface="Times New Roman" panose="02020603050405020304" pitchFamily="18" charset="0"/>
                <a:cs typeface="Times New Roman" panose="02020603050405020304" pitchFamily="18" charset="0"/>
              </a:rPr>
              <a:t>нанесеною</a:t>
            </a:r>
            <a:r>
              <a:rPr lang="ru-RU" sz="2200" dirty="0">
                <a:latin typeface="Times New Roman" panose="02020603050405020304" pitchFamily="18" charset="0"/>
                <a:cs typeface="Times New Roman" panose="02020603050405020304" pitchFamily="18" charset="0"/>
              </a:rPr>
              <a:t> на </a:t>
            </a:r>
            <a:r>
              <a:rPr lang="ru-RU" sz="2200" dirty="0" err="1">
                <a:latin typeface="Times New Roman" panose="02020603050405020304" pitchFamily="18" charset="0"/>
                <a:cs typeface="Times New Roman" panose="02020603050405020304" pitchFamily="18" charset="0"/>
              </a:rPr>
              <a:t>неї</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міліметровою</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сіткою</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Визначають</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площу</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дослідного</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зразка</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проводять</a:t>
            </a:r>
            <a:r>
              <a:rPr lang="ru-RU" sz="2200" dirty="0">
                <a:latin typeface="Times New Roman" panose="02020603050405020304" pitchFamily="18" charset="0"/>
                <a:cs typeface="Times New Roman" panose="02020603050405020304" pitchFamily="18" charset="0"/>
              </a:rPr>
              <a:t> </a:t>
            </a:r>
            <a:r>
              <a:rPr lang="ru-RU" sz="2200" dirty="0" err="1" smtClean="0">
                <a:latin typeface="Times New Roman" panose="02020603050405020304" pitchFamily="18" charset="0"/>
                <a:cs typeface="Times New Roman" panose="02020603050405020304" pitchFamily="18" charset="0"/>
              </a:rPr>
              <a:t>підрахунок</a:t>
            </a:r>
            <a:r>
              <a:rPr lang="ru-RU" sz="2200" dirty="0" smtClean="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точок</a:t>
            </a:r>
            <a:r>
              <a:rPr lang="ru-RU" sz="2200" dirty="0">
                <a:latin typeface="Times New Roman" panose="02020603050405020304" pitchFamily="18" charset="0"/>
                <a:cs typeface="Times New Roman" panose="02020603050405020304" pitchFamily="18" charset="0"/>
              </a:rPr>
              <a:t> </a:t>
            </a:r>
            <a:r>
              <a:rPr lang="ru-RU" sz="2200" dirty="0" smtClean="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які</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співпадають</a:t>
            </a:r>
            <a:r>
              <a:rPr lang="ru-RU" sz="2200" dirty="0">
                <a:latin typeface="Times New Roman" panose="02020603050405020304" pitchFamily="18" charset="0"/>
                <a:cs typeface="Times New Roman" panose="02020603050405020304" pitchFamily="18" charset="0"/>
              </a:rPr>
              <a:t> з жировою </a:t>
            </a:r>
            <a:r>
              <a:rPr lang="ru-RU" sz="2200" dirty="0" err="1">
                <a:latin typeface="Times New Roman" panose="02020603050405020304" pitchFamily="18" charset="0"/>
                <a:cs typeface="Times New Roman" panose="02020603050405020304" pitchFamily="18" charset="0"/>
              </a:rPr>
              <a:t>фракцією</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підраховують</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кількість</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жирових</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включень</a:t>
            </a:r>
            <a:r>
              <a:rPr lang="ru-RU" sz="2200" dirty="0">
                <a:latin typeface="Times New Roman" panose="02020603050405020304" pitchFamily="18" charset="0"/>
                <a:cs typeface="Times New Roman" panose="02020603050405020304" pitchFamily="18" charset="0"/>
              </a:rPr>
              <a:t> </a:t>
            </a:r>
            <a:r>
              <a:rPr lang="ru-RU" sz="2200" dirty="0" err="1" smtClean="0">
                <a:latin typeface="Times New Roman" panose="02020603050405020304" pitchFamily="18" charset="0"/>
                <a:cs typeface="Times New Roman" panose="02020603050405020304" pitchFamily="18" charset="0"/>
              </a:rPr>
              <a:t>Реєструють</a:t>
            </a:r>
            <a:r>
              <a:rPr lang="ru-RU" sz="2200" dirty="0" smtClean="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кількість</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включень</a:t>
            </a:r>
            <a:r>
              <a:rPr lang="ru-RU" sz="2200" dirty="0">
                <a:latin typeface="Times New Roman" panose="02020603050405020304" pitchFamily="18" charset="0"/>
                <a:cs typeface="Times New Roman" panose="02020603050405020304" pitchFamily="18" charset="0"/>
              </a:rPr>
              <a:t> </a:t>
            </a:r>
            <a:r>
              <a:rPr lang="ru-RU" sz="2200" dirty="0" err="1" smtClean="0">
                <a:latin typeface="Times New Roman" panose="02020603050405020304" pitchFamily="18" charset="0"/>
                <a:cs typeface="Times New Roman" panose="02020603050405020304" pitchFamily="18" charset="0"/>
              </a:rPr>
              <a:t>які</a:t>
            </a:r>
            <a:r>
              <a:rPr lang="ru-RU" sz="2200" dirty="0" smtClean="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приходяться</a:t>
            </a:r>
            <a:r>
              <a:rPr lang="ru-RU" sz="2200" dirty="0">
                <a:latin typeface="Times New Roman" panose="02020603050405020304" pitchFamily="18" charset="0"/>
                <a:cs typeface="Times New Roman" panose="02020603050405020304" pitchFamily="18" charset="0"/>
              </a:rPr>
              <a:t> на одну </a:t>
            </a:r>
            <a:r>
              <a:rPr lang="ru-RU" sz="2200" dirty="0" err="1">
                <a:latin typeface="Times New Roman" panose="02020603050405020304" pitchFamily="18" charset="0"/>
                <a:cs typeface="Times New Roman" panose="02020603050405020304" pitchFamily="18" charset="0"/>
              </a:rPr>
              <a:t>середню</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лінію</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довжиною</a:t>
            </a:r>
            <a:r>
              <a:rPr lang="ru-RU" sz="2200" dirty="0">
                <a:latin typeface="Times New Roman" panose="02020603050405020304" pitchFamily="18" charset="0"/>
                <a:cs typeface="Times New Roman" panose="02020603050405020304" pitchFamily="18" charset="0"/>
              </a:rPr>
              <a:t> 10 см, і остаточно </a:t>
            </a:r>
            <a:r>
              <a:rPr lang="ru-RU" sz="2200" dirty="0" err="1">
                <a:latin typeface="Times New Roman" panose="02020603050405020304" pitchFamily="18" charset="0"/>
                <a:cs typeface="Times New Roman" panose="02020603050405020304" pitchFamily="18" charset="0"/>
              </a:rPr>
              <a:t>визначають</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індекс</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мармуровості</a:t>
            </a:r>
            <a:r>
              <a:rPr lang="ru-RU" sz="2200" dirty="0">
                <a:latin typeface="Times New Roman" panose="02020603050405020304" pitchFamily="18" charset="0"/>
                <a:cs typeface="Times New Roman" panose="02020603050405020304" pitchFamily="18" charset="0"/>
              </a:rPr>
              <a:t>, як </a:t>
            </a:r>
            <a:r>
              <a:rPr lang="ru-RU" sz="2200" dirty="0" err="1">
                <a:latin typeface="Times New Roman" panose="02020603050405020304" pitchFamily="18" charset="0"/>
                <a:cs typeface="Times New Roman" panose="02020603050405020304" pitchFamily="18" charset="0"/>
              </a:rPr>
              <a:t>відношення</a:t>
            </a:r>
            <a:r>
              <a:rPr lang="ru-RU" sz="2200" dirty="0">
                <a:latin typeface="Times New Roman" panose="02020603050405020304" pitchFamily="18" charset="0"/>
                <a:cs typeface="Times New Roman" panose="02020603050405020304" pitchFamily="18" charset="0"/>
              </a:rPr>
              <a:t> </a:t>
            </a:r>
            <a:r>
              <a:rPr lang="ru-RU" sz="2200" dirty="0" err="1" smtClean="0">
                <a:latin typeface="Times New Roman" panose="02020603050405020304" pitchFamily="18" charset="0"/>
                <a:cs typeface="Times New Roman" panose="02020603050405020304" pitchFamily="18" charset="0"/>
              </a:rPr>
              <a:t>жирової</a:t>
            </a:r>
            <a:r>
              <a:rPr lang="ru-RU" sz="2200" dirty="0" smtClean="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фракції</a:t>
            </a:r>
            <a:r>
              <a:rPr lang="ru-RU" sz="2200" dirty="0">
                <a:latin typeface="Times New Roman" panose="02020603050405020304" pitchFamily="18" charset="0"/>
                <a:cs typeface="Times New Roman" panose="02020603050405020304" pitchFamily="18" charset="0"/>
              </a:rPr>
              <a:t> </a:t>
            </a:r>
            <a:r>
              <a:rPr lang="ru-RU" sz="2200" dirty="0" smtClean="0">
                <a:latin typeface="Times New Roman" panose="02020603050405020304" pitchFamily="18" charset="0"/>
                <a:cs typeface="Times New Roman" panose="02020603050405020304" pitchFamily="18" charset="0"/>
              </a:rPr>
              <a:t>до </a:t>
            </a:r>
            <a:r>
              <a:rPr lang="ru-RU" sz="2200" dirty="0" err="1">
                <a:latin typeface="Times New Roman" panose="02020603050405020304" pitchFamily="18" charset="0"/>
                <a:cs typeface="Times New Roman" panose="02020603050405020304" pitchFamily="18" charset="0"/>
              </a:rPr>
              <a:t>повної</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площі</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зразка</a:t>
            </a:r>
            <a:r>
              <a:rPr lang="ru-RU" sz="2200" dirty="0">
                <a:latin typeface="Times New Roman" panose="02020603050405020304" pitchFamily="18" charset="0"/>
                <a:cs typeface="Times New Roman" panose="02020603050405020304" pitchFamily="18" charset="0"/>
              </a:rPr>
              <a:t>, яке </a:t>
            </a:r>
            <a:r>
              <a:rPr lang="ru-RU" sz="2200" dirty="0" err="1">
                <a:latin typeface="Times New Roman" panose="02020603050405020304" pitchFamily="18" charset="0"/>
                <a:cs typeface="Times New Roman" panose="02020603050405020304" pitchFamily="18" charset="0"/>
              </a:rPr>
              <a:t>помножують</a:t>
            </a:r>
            <a:r>
              <a:rPr lang="ru-RU" sz="2200" dirty="0">
                <a:latin typeface="Times New Roman" panose="02020603050405020304" pitchFamily="18" charset="0"/>
                <a:cs typeface="Times New Roman" panose="02020603050405020304" pitchFamily="18" charset="0"/>
              </a:rPr>
              <a:t> на 100 </a:t>
            </a:r>
            <a:r>
              <a:rPr lang="ru-RU" sz="2200" dirty="0" smtClean="0">
                <a:latin typeface="Times New Roman" panose="02020603050405020304" pitchFamily="18" charset="0"/>
                <a:cs typeface="Times New Roman" panose="02020603050405020304" pitchFamily="18" charset="0"/>
              </a:rPr>
              <a:t>%.</a:t>
            </a:r>
            <a:br>
              <a:rPr lang="ru-RU" sz="2200" dirty="0" smtClean="0">
                <a:latin typeface="Times New Roman" panose="02020603050405020304" pitchFamily="18" charset="0"/>
                <a:cs typeface="Times New Roman" panose="02020603050405020304" pitchFamily="18" charset="0"/>
              </a:rPr>
            </a:br>
            <a:r>
              <a:rPr lang="ru-RU" sz="2200" b="1" dirty="0" err="1" smtClean="0">
                <a:solidFill>
                  <a:srgbClr val="002060"/>
                </a:solidFill>
                <a:latin typeface="Times New Roman" panose="02020603050405020304" pitchFamily="18" charset="0"/>
                <a:cs typeface="Times New Roman" panose="02020603050405020304" pitchFamily="18" charset="0"/>
              </a:rPr>
              <a:t>Найсучасніший</a:t>
            </a:r>
            <a:r>
              <a:rPr lang="ru-RU" sz="2200" b="1" dirty="0">
                <a:solidFill>
                  <a:srgbClr val="002060"/>
                </a:solidFill>
                <a:latin typeface="Times New Roman" panose="02020603050405020304" pitchFamily="18" charset="0"/>
                <a:cs typeface="Times New Roman" panose="02020603050405020304" pitchFamily="18" charset="0"/>
              </a:rPr>
              <a:t> метод- </a:t>
            </a:r>
            <a:r>
              <a:rPr lang="ru-RU" sz="2200" dirty="0" err="1" smtClean="0">
                <a:latin typeface="Times New Roman" panose="02020603050405020304" pitchFamily="18" charset="0"/>
                <a:cs typeface="Times New Roman" panose="02020603050405020304" pitchFamily="18" charset="0"/>
              </a:rPr>
              <a:t>комп'ютерний</a:t>
            </a:r>
            <a:r>
              <a:rPr lang="ru-RU" sz="2200" dirty="0" smtClean="0">
                <a:latin typeface="Times New Roman" panose="02020603050405020304" pitchFamily="18" charset="0"/>
                <a:cs typeface="Times New Roman" panose="02020603050405020304" pitchFamily="18" charset="0"/>
              </a:rPr>
              <a:t> </a:t>
            </a:r>
            <a:r>
              <a:rPr lang="ru-RU" sz="2200" dirty="0" err="1" smtClean="0">
                <a:latin typeface="Times New Roman" panose="02020603050405020304" pitchFamily="18" charset="0"/>
                <a:cs typeface="Times New Roman" panose="02020603050405020304" pitchFamily="18" charset="0"/>
              </a:rPr>
              <a:t>аналіз</a:t>
            </a:r>
            <a:r>
              <a:rPr lang="ru-RU" sz="2200" dirty="0" smtClean="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зображення</a:t>
            </a:r>
            <a:r>
              <a:rPr lang="ru-RU" sz="2200" dirty="0">
                <a:latin typeface="Times New Roman" panose="02020603050405020304" pitchFamily="18" charset="0"/>
                <a:cs typeface="Times New Roman" panose="02020603050405020304" pitchFamily="18" charset="0"/>
              </a:rPr>
              <a:t> поперечного </a:t>
            </a:r>
            <a:r>
              <a:rPr lang="ru-RU" sz="2200" dirty="0" err="1">
                <a:latin typeface="Times New Roman" panose="02020603050405020304" pitchFamily="18" charset="0"/>
                <a:cs typeface="Times New Roman" panose="02020603050405020304" pitchFamily="18" charset="0"/>
              </a:rPr>
              <a:t>перерізу</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зразка</a:t>
            </a:r>
            <a:r>
              <a:rPr lang="ru-RU" sz="2200" dirty="0">
                <a:latin typeface="Times New Roman" panose="02020603050405020304" pitchFamily="18" charset="0"/>
                <a:cs typeface="Times New Roman" panose="02020603050405020304" pitchFamily="18" charset="0"/>
              </a:rPr>
              <a:t> . </a:t>
            </a:r>
            <a:r>
              <a:rPr lang="ru-RU" sz="2200" dirty="0" err="1">
                <a:latin typeface="Times New Roman" panose="02020603050405020304" pitchFamily="18" charset="0"/>
                <a:cs typeface="Times New Roman" panose="02020603050405020304" pitchFamily="18" charset="0"/>
              </a:rPr>
              <a:t>Ступінь</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мармуровості</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визначають</a:t>
            </a:r>
            <a:r>
              <a:rPr lang="ru-RU" sz="2200" dirty="0">
                <a:latin typeface="Times New Roman" panose="02020603050405020304" pitchFamily="18" charset="0"/>
                <a:cs typeface="Times New Roman" panose="02020603050405020304" pitchFamily="18" charset="0"/>
              </a:rPr>
              <a:t>, як </a:t>
            </a:r>
            <a:r>
              <a:rPr lang="ru-RU" sz="2200" dirty="0" err="1">
                <a:latin typeface="Times New Roman" panose="02020603050405020304" pitchFamily="18" charset="0"/>
                <a:cs typeface="Times New Roman" panose="02020603050405020304" pitchFamily="18" charset="0"/>
              </a:rPr>
              <a:t>відношення</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площі</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жирової</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фракції</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білих</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включень</a:t>
            </a:r>
            <a:r>
              <a:rPr lang="ru-RU" sz="2200" dirty="0">
                <a:latin typeface="Times New Roman" panose="02020603050405020304" pitchFamily="18" charset="0"/>
                <a:cs typeface="Times New Roman" panose="02020603050405020304" pitchFamily="18" charset="0"/>
              </a:rPr>
              <a:t> на </a:t>
            </a:r>
            <a:r>
              <a:rPr lang="ru-RU" sz="2200" dirty="0" err="1">
                <a:latin typeface="Times New Roman" panose="02020603050405020304" pitchFamily="18" charset="0"/>
                <a:cs typeface="Times New Roman" panose="02020603050405020304" pitchFamily="18" charset="0"/>
              </a:rPr>
              <a:t>зображенні</a:t>
            </a:r>
            <a:r>
              <a:rPr lang="ru-RU" sz="2200" dirty="0">
                <a:latin typeface="Times New Roman" panose="02020603050405020304" pitchFamily="18" charset="0"/>
                <a:cs typeface="Times New Roman" panose="02020603050405020304" pitchFamily="18" charset="0"/>
              </a:rPr>
              <a:t>) до </a:t>
            </a:r>
            <a:r>
              <a:rPr lang="ru-RU" sz="2200" dirty="0" err="1">
                <a:latin typeface="Times New Roman" panose="02020603050405020304" pitchFamily="18" charset="0"/>
                <a:cs typeface="Times New Roman" panose="02020603050405020304" pitchFamily="18" charset="0"/>
              </a:rPr>
              <a:t>площі</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м'язової</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тканини</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червоних</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ділянок</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м'яза</a:t>
            </a:r>
            <a:r>
              <a:rPr lang="ru-RU" sz="2200" dirty="0" smtClean="0">
                <a:latin typeface="Times New Roman" panose="02020603050405020304" pitchFamily="18" charset="0"/>
                <a:cs typeface="Times New Roman" panose="02020603050405020304" pitchFamily="18" charset="0"/>
              </a:rPr>
              <a:t>).</a:t>
            </a:r>
            <a:endParaRPr lang="ru-RU"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055395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3608" y="274638"/>
            <a:ext cx="7416824" cy="5890666"/>
          </a:xfrm>
        </p:spPr>
        <p:txBody>
          <a:bodyPr>
            <a:normAutofit fontScale="90000"/>
          </a:bodyPr>
          <a:lstStyle/>
          <a:p>
            <a:pPr marR="165100" lvl="0" algn="l">
              <a:spcBef>
                <a:spcPts val="5"/>
              </a:spcBef>
              <a:spcAft>
                <a:spcPts val="0"/>
              </a:spcAft>
              <a:buSzPts val="1500"/>
              <a:tabLst>
                <a:tab pos="575310" algn="l"/>
              </a:tabLst>
            </a:pPr>
            <a:r>
              <a:rPr lang="uk-UA" sz="2400" b="1" spc="-20" dirty="0">
                <a:solidFill>
                  <a:srgbClr val="C00000"/>
                </a:solidFill>
                <a:latin typeface="Times New Roman" panose="02020603050405020304" pitchFamily="18" charset="0"/>
                <a:ea typeface="Times New Roman"/>
                <a:cs typeface="Times New Roman" panose="02020603050405020304" pitchFamily="18" charset="0"/>
              </a:rPr>
              <a:t>Розрахунковий </a:t>
            </a:r>
            <a:r>
              <a:rPr lang="uk-UA" sz="2400" b="1" spc="-20" dirty="0" smtClean="0">
                <a:solidFill>
                  <a:srgbClr val="C00000"/>
                </a:solidFill>
                <a:latin typeface="Times New Roman" panose="02020603050405020304" pitchFamily="18" charset="0"/>
                <a:ea typeface="Times New Roman"/>
                <a:cs typeface="Times New Roman" panose="02020603050405020304" pitchFamily="18" charset="0"/>
              </a:rPr>
              <a:t>спосіб визначення мармуровості дає приблизне уявлення про дану ознаку.</a:t>
            </a:r>
            <a:br>
              <a:rPr lang="uk-UA" sz="2400" b="1" spc="-20" dirty="0" smtClean="0">
                <a:solidFill>
                  <a:srgbClr val="C00000"/>
                </a:solidFill>
                <a:latin typeface="Times New Roman" panose="02020603050405020304" pitchFamily="18" charset="0"/>
                <a:ea typeface="Times New Roman"/>
                <a:cs typeface="Times New Roman" panose="02020603050405020304" pitchFamily="18" charset="0"/>
              </a:rPr>
            </a:br>
            <a:r>
              <a:rPr lang="uk-UA" sz="2400" spc="-20" dirty="0" smtClean="0">
                <a:latin typeface="Times New Roman" panose="02020603050405020304" pitchFamily="18" charset="0"/>
                <a:ea typeface="Times New Roman"/>
                <a:cs typeface="Times New Roman" panose="02020603050405020304" pitchFamily="18" charset="0"/>
              </a:rPr>
              <a:t> </a:t>
            </a:r>
            <a:r>
              <a:rPr lang="uk-UA" sz="2400" spc="-20" dirty="0">
                <a:latin typeface="Times New Roman" panose="02020603050405020304" pitchFamily="18" charset="0"/>
                <a:ea typeface="Times New Roman"/>
                <a:cs typeface="Times New Roman" panose="02020603050405020304" pitchFamily="18" charset="0"/>
              </a:rPr>
              <a:t>Необхідно мати </a:t>
            </a:r>
            <a:r>
              <a:rPr lang="uk-UA" sz="2400" spc="-20" dirty="0" smtClean="0">
                <a:latin typeface="Times New Roman" panose="02020603050405020304" pitchFamily="18" charset="0"/>
                <a:ea typeface="Times New Roman"/>
                <a:cs typeface="Times New Roman" panose="02020603050405020304" pitchFamily="18" charset="0"/>
              </a:rPr>
              <a:t>дані:</a:t>
            </a:r>
            <a:br>
              <a:rPr lang="uk-UA" sz="2400" spc="-20" dirty="0" smtClean="0">
                <a:latin typeface="Times New Roman" panose="02020603050405020304" pitchFamily="18" charset="0"/>
                <a:ea typeface="Times New Roman"/>
                <a:cs typeface="Times New Roman" panose="02020603050405020304" pitchFamily="18" charset="0"/>
              </a:rPr>
            </a:br>
            <a:r>
              <a:rPr lang="uk-UA" sz="2400" spc="-20" dirty="0" smtClean="0">
                <a:latin typeface="Times New Roman" panose="02020603050405020304" pitchFamily="18" charset="0"/>
                <a:ea typeface="Times New Roman"/>
                <a:cs typeface="Times New Roman" panose="02020603050405020304" pitchFamily="18" charset="0"/>
              </a:rPr>
              <a:t>- </a:t>
            </a:r>
            <a:r>
              <a:rPr lang="uk-UA" sz="2400" spc="-20" dirty="0">
                <a:latin typeface="Times New Roman" panose="02020603050405020304" pitchFamily="18" charset="0"/>
                <a:ea typeface="Times New Roman"/>
                <a:cs typeface="Times New Roman" panose="02020603050405020304" pitchFamily="18" charset="0"/>
              </a:rPr>
              <a:t>вмісту жиру </a:t>
            </a:r>
            <a:r>
              <a:rPr lang="uk-UA" sz="2400" spc="-20" dirty="0" smtClean="0">
                <a:latin typeface="Times New Roman" panose="02020603050405020304" pitchFamily="18" charset="0"/>
                <a:ea typeface="Times New Roman"/>
                <a:cs typeface="Times New Roman" panose="02020603050405020304" pitchFamily="18" charset="0"/>
              </a:rPr>
              <a:t>(%) – визначають за методикою </a:t>
            </a:r>
            <a:r>
              <a:rPr lang="uk-UA" sz="2400" spc="-20" dirty="0" err="1" smtClean="0">
                <a:latin typeface="Times New Roman" panose="02020603050405020304" pitchFamily="18" charset="0"/>
                <a:ea typeface="Times New Roman"/>
                <a:cs typeface="Times New Roman" panose="02020603050405020304" pitchFamily="18" charset="0"/>
              </a:rPr>
              <a:t>Сокслета</a:t>
            </a:r>
            <a:r>
              <a:rPr lang="uk-UA" sz="2400" spc="-20" dirty="0" smtClean="0">
                <a:latin typeface="Times New Roman" panose="02020603050405020304" pitchFamily="18" charset="0"/>
                <a:ea typeface="Times New Roman"/>
                <a:cs typeface="Times New Roman" panose="02020603050405020304" pitchFamily="18" charset="0"/>
              </a:rPr>
              <a:t> –шляхом екстрагування наважки 12-24 год.  розчинником –сірчаним ефіром з наступним знежиренням зразка і висушуванням</a:t>
            </a:r>
            <a:br>
              <a:rPr lang="uk-UA" sz="2400" spc="-20" dirty="0" smtClean="0">
                <a:latin typeface="Times New Roman" panose="02020603050405020304" pitchFamily="18" charset="0"/>
                <a:ea typeface="Times New Roman"/>
                <a:cs typeface="Times New Roman" panose="02020603050405020304" pitchFamily="18" charset="0"/>
              </a:rPr>
            </a:br>
            <a:r>
              <a:rPr lang="uk-UA" sz="2400" spc="-20" dirty="0" smtClean="0">
                <a:latin typeface="Times New Roman" panose="02020603050405020304" pitchFamily="18" charset="0"/>
                <a:ea typeface="Times New Roman"/>
                <a:cs typeface="Times New Roman" panose="02020603050405020304" pitchFamily="18" charset="0"/>
              </a:rPr>
              <a:t>-білкового</a:t>
            </a:r>
            <a:r>
              <a:rPr lang="uk-UA" sz="2400" spc="5" dirty="0" smtClean="0">
                <a:latin typeface="Times New Roman" panose="02020603050405020304" pitchFamily="18" charset="0"/>
                <a:ea typeface="Times New Roman"/>
                <a:cs typeface="Times New Roman" panose="02020603050405020304" pitchFamily="18" charset="0"/>
              </a:rPr>
              <a:t> </a:t>
            </a:r>
            <a:r>
              <a:rPr lang="uk-UA" sz="2400" spc="-20" dirty="0">
                <a:latin typeface="Times New Roman" panose="02020603050405020304" pitchFamily="18" charset="0"/>
                <a:ea typeface="Times New Roman"/>
                <a:cs typeface="Times New Roman" panose="02020603050405020304" pitchFamily="18" charset="0"/>
              </a:rPr>
              <a:t>азоту</a:t>
            </a:r>
            <a:r>
              <a:rPr lang="uk-UA" sz="2400" spc="5" dirty="0">
                <a:latin typeface="Times New Roman" panose="02020603050405020304" pitchFamily="18" charset="0"/>
                <a:ea typeface="Times New Roman"/>
                <a:cs typeface="Times New Roman" panose="02020603050405020304" pitchFamily="18" charset="0"/>
              </a:rPr>
              <a:t> </a:t>
            </a:r>
            <a:r>
              <a:rPr lang="uk-UA" sz="2400" spc="-20" dirty="0">
                <a:latin typeface="Times New Roman" panose="02020603050405020304" pitchFamily="18" charset="0"/>
                <a:ea typeface="Times New Roman"/>
                <a:cs typeface="Times New Roman" panose="02020603050405020304" pitchFamily="18" charset="0"/>
              </a:rPr>
              <a:t>(%)</a:t>
            </a:r>
            <a:r>
              <a:rPr lang="uk-UA" sz="2400" spc="5" dirty="0">
                <a:latin typeface="Times New Roman" panose="02020603050405020304" pitchFamily="18" charset="0"/>
                <a:ea typeface="Times New Roman"/>
                <a:cs typeface="Times New Roman" panose="02020603050405020304" pitchFamily="18" charset="0"/>
              </a:rPr>
              <a:t> </a:t>
            </a:r>
            <a:r>
              <a:rPr lang="uk-UA" sz="2400" spc="-20" dirty="0">
                <a:latin typeface="Times New Roman" panose="02020603050405020304" pitchFamily="18" charset="0"/>
                <a:ea typeface="Times New Roman"/>
                <a:cs typeface="Times New Roman" panose="02020603050405020304" pitchFamily="18" charset="0"/>
              </a:rPr>
              <a:t>в</a:t>
            </a:r>
            <a:r>
              <a:rPr lang="uk-UA" sz="2400" spc="5" dirty="0">
                <a:latin typeface="Times New Roman" panose="02020603050405020304" pitchFamily="18" charset="0"/>
                <a:ea typeface="Times New Roman"/>
                <a:cs typeface="Times New Roman" panose="02020603050405020304" pitchFamily="18" charset="0"/>
              </a:rPr>
              <a:t> </a:t>
            </a:r>
            <a:r>
              <a:rPr lang="uk-UA" sz="2400" spc="-20" dirty="0">
                <a:latin typeface="Times New Roman" panose="02020603050405020304" pitchFamily="18" charset="0"/>
                <a:ea typeface="Times New Roman"/>
                <a:cs typeface="Times New Roman" panose="02020603050405020304" pitchFamily="18" charset="0"/>
              </a:rPr>
              <a:t>м'ясі.</a:t>
            </a:r>
            <a:r>
              <a:rPr lang="uk-UA" sz="2400" spc="5" dirty="0">
                <a:latin typeface="Times New Roman" panose="02020603050405020304" pitchFamily="18" charset="0"/>
                <a:ea typeface="Times New Roman"/>
                <a:cs typeface="Times New Roman" panose="02020603050405020304" pitchFamily="18" charset="0"/>
              </a:rPr>
              <a:t> </a:t>
            </a:r>
            <a:r>
              <a:rPr lang="uk-UA" sz="2400" spc="5" dirty="0" smtClean="0">
                <a:latin typeface="Times New Roman" panose="02020603050405020304" pitchFamily="18" charset="0"/>
                <a:ea typeface="Times New Roman"/>
                <a:cs typeface="Times New Roman" panose="02020603050405020304" pitchFamily="18" charset="0"/>
              </a:rPr>
              <a:t/>
            </a:r>
            <a:br>
              <a:rPr lang="uk-UA" sz="2400" spc="5" dirty="0" smtClean="0">
                <a:latin typeface="Times New Roman" panose="02020603050405020304" pitchFamily="18" charset="0"/>
                <a:ea typeface="Times New Roman"/>
                <a:cs typeface="Times New Roman" panose="02020603050405020304" pitchFamily="18" charset="0"/>
              </a:rPr>
            </a:br>
            <a:r>
              <a:rPr lang="uk-UA" sz="2400" spc="5" dirty="0">
                <a:latin typeface="Times New Roman" panose="02020603050405020304" pitchFamily="18" charset="0"/>
                <a:ea typeface="Times New Roman"/>
                <a:cs typeface="Times New Roman" panose="02020603050405020304" pitchFamily="18" charset="0"/>
              </a:rPr>
              <a:t/>
            </a:r>
            <a:br>
              <a:rPr lang="uk-UA" sz="2400" spc="5" dirty="0">
                <a:latin typeface="Times New Roman" panose="02020603050405020304" pitchFamily="18" charset="0"/>
                <a:ea typeface="Times New Roman"/>
                <a:cs typeface="Times New Roman" panose="02020603050405020304" pitchFamily="18" charset="0"/>
              </a:rPr>
            </a:br>
            <a:r>
              <a:rPr lang="uk-UA" sz="2400" spc="5" dirty="0" smtClean="0">
                <a:latin typeface="Times New Roman" panose="02020603050405020304" pitchFamily="18" charset="0"/>
                <a:ea typeface="Times New Roman"/>
                <a:cs typeface="Times New Roman" panose="02020603050405020304" pitchFamily="18" charset="0"/>
              </a:rPr>
              <a:t/>
            </a:r>
            <a:br>
              <a:rPr lang="uk-UA" sz="2400" spc="5" dirty="0" smtClean="0">
                <a:latin typeface="Times New Roman" panose="02020603050405020304" pitchFamily="18" charset="0"/>
                <a:ea typeface="Times New Roman"/>
                <a:cs typeface="Times New Roman" panose="02020603050405020304" pitchFamily="18" charset="0"/>
              </a:rPr>
            </a:br>
            <a:r>
              <a:rPr lang="uk-UA" sz="2000" spc="-20" dirty="0" smtClean="0">
                <a:latin typeface="Times New Roman" panose="02020603050405020304" pitchFamily="18" charset="0"/>
                <a:ea typeface="Times New Roman"/>
                <a:cs typeface="Times New Roman" panose="02020603050405020304" pitchFamily="18" charset="0"/>
              </a:rPr>
              <a:t>Про</a:t>
            </a:r>
            <a:r>
              <a:rPr lang="uk-UA" sz="2000" spc="5" dirty="0" smtClean="0">
                <a:latin typeface="Times New Roman" panose="02020603050405020304" pitchFamily="18" charset="0"/>
                <a:ea typeface="Times New Roman"/>
                <a:cs typeface="Times New Roman" panose="02020603050405020304" pitchFamily="18" charset="0"/>
              </a:rPr>
              <a:t> </a:t>
            </a:r>
            <a:r>
              <a:rPr lang="uk-UA" sz="2000" spc="-20" dirty="0">
                <a:latin typeface="Times New Roman" panose="02020603050405020304" pitchFamily="18" charset="0"/>
                <a:ea typeface="Times New Roman"/>
                <a:cs typeface="Times New Roman" panose="02020603050405020304" pitchFamily="18" charset="0"/>
              </a:rPr>
              <a:t>мармуровість</a:t>
            </a:r>
            <a:r>
              <a:rPr lang="uk-UA" sz="2000" spc="5" dirty="0">
                <a:latin typeface="Times New Roman" panose="02020603050405020304" pitchFamily="18" charset="0"/>
                <a:ea typeface="Times New Roman"/>
                <a:cs typeface="Times New Roman" panose="02020603050405020304" pitchFamily="18" charset="0"/>
              </a:rPr>
              <a:t> </a:t>
            </a:r>
            <a:r>
              <a:rPr lang="uk-UA" sz="2000" spc="-20" dirty="0">
                <a:latin typeface="Times New Roman" panose="02020603050405020304" pitchFamily="18" charset="0"/>
                <a:ea typeface="Times New Roman"/>
                <a:cs typeface="Times New Roman" panose="02020603050405020304" pitchFamily="18" charset="0"/>
              </a:rPr>
              <a:t>судять</a:t>
            </a:r>
            <a:r>
              <a:rPr lang="uk-UA" sz="2000" spc="5" dirty="0">
                <a:latin typeface="Times New Roman" panose="02020603050405020304" pitchFamily="18" charset="0"/>
                <a:ea typeface="Times New Roman"/>
                <a:cs typeface="Times New Roman" panose="02020603050405020304" pitchFamily="18" charset="0"/>
              </a:rPr>
              <a:t> </a:t>
            </a:r>
            <a:r>
              <a:rPr lang="uk-UA" sz="2000" spc="5" dirty="0" smtClean="0">
                <a:latin typeface="Times New Roman" panose="02020603050405020304" pitchFamily="18" charset="0"/>
                <a:ea typeface="Times New Roman"/>
                <a:cs typeface="Times New Roman" panose="02020603050405020304" pitchFamily="18" charset="0"/>
              </a:rPr>
              <a:t/>
            </a:r>
            <a:br>
              <a:rPr lang="uk-UA" sz="2000" spc="5" dirty="0" smtClean="0">
                <a:latin typeface="Times New Roman" panose="02020603050405020304" pitchFamily="18" charset="0"/>
                <a:ea typeface="Times New Roman"/>
                <a:cs typeface="Times New Roman" panose="02020603050405020304" pitchFamily="18" charset="0"/>
              </a:rPr>
            </a:br>
            <a:r>
              <a:rPr lang="uk-UA" sz="2000" spc="-20" dirty="0" smtClean="0">
                <a:latin typeface="Times New Roman" panose="02020603050405020304" pitchFamily="18" charset="0"/>
                <a:ea typeface="Times New Roman"/>
                <a:cs typeface="Times New Roman" panose="02020603050405020304" pitchFamily="18" charset="0"/>
              </a:rPr>
              <a:t>по</a:t>
            </a:r>
            <a:r>
              <a:rPr lang="uk-UA" sz="2000" spc="5" dirty="0" smtClean="0">
                <a:latin typeface="Times New Roman" panose="02020603050405020304" pitchFamily="18" charset="0"/>
                <a:ea typeface="Times New Roman"/>
                <a:cs typeface="Times New Roman" panose="02020603050405020304" pitchFamily="18" charset="0"/>
              </a:rPr>
              <a:t> </a:t>
            </a:r>
            <a:r>
              <a:rPr lang="uk-UA" sz="2000" spc="-20" dirty="0">
                <a:latin typeface="Times New Roman" panose="02020603050405020304" pitchFamily="18" charset="0"/>
                <a:ea typeface="Times New Roman"/>
                <a:cs typeface="Times New Roman" panose="02020603050405020304" pitchFamily="18" charset="0"/>
              </a:rPr>
              <a:t>відношенню жиру </a:t>
            </a:r>
            <a:r>
              <a:rPr lang="uk-UA" sz="2000" spc="-20" dirty="0" smtClean="0">
                <a:latin typeface="Times New Roman" panose="02020603050405020304" pitchFamily="18" charset="0"/>
                <a:ea typeface="Times New Roman"/>
                <a:cs typeface="Times New Roman" panose="02020603050405020304" pitchFamily="18" charset="0"/>
              </a:rPr>
              <a:t/>
            </a:r>
            <a:br>
              <a:rPr lang="uk-UA" sz="2000" spc="-20" dirty="0" smtClean="0">
                <a:latin typeface="Times New Roman" panose="02020603050405020304" pitchFamily="18" charset="0"/>
                <a:ea typeface="Times New Roman"/>
                <a:cs typeface="Times New Roman" panose="02020603050405020304" pitchFamily="18" charset="0"/>
              </a:rPr>
            </a:br>
            <a:r>
              <a:rPr lang="uk-UA" sz="2000" spc="-20" dirty="0" smtClean="0">
                <a:latin typeface="Times New Roman" panose="02020603050405020304" pitchFamily="18" charset="0"/>
                <a:ea typeface="Times New Roman"/>
                <a:cs typeface="Times New Roman" panose="02020603050405020304" pitchFamily="18" charset="0"/>
              </a:rPr>
              <a:t>до </a:t>
            </a:r>
            <a:r>
              <a:rPr lang="uk-UA" sz="2000" spc="-20" dirty="0">
                <a:latin typeface="Times New Roman" panose="02020603050405020304" pitchFamily="18" charset="0"/>
                <a:ea typeface="Times New Roman"/>
                <a:cs typeface="Times New Roman" panose="02020603050405020304" pitchFamily="18" charset="0"/>
              </a:rPr>
              <a:t>білкового азоту, </a:t>
            </a:r>
            <a:r>
              <a:rPr lang="uk-UA" sz="2000" spc="-20" dirty="0" smtClean="0">
                <a:latin typeface="Times New Roman" panose="02020603050405020304" pitchFamily="18" charset="0"/>
                <a:ea typeface="Times New Roman"/>
                <a:cs typeface="Times New Roman" panose="02020603050405020304" pitchFamily="18" charset="0"/>
              </a:rPr>
              <a:t/>
            </a:r>
            <a:br>
              <a:rPr lang="uk-UA" sz="2000" spc="-20" dirty="0" smtClean="0">
                <a:latin typeface="Times New Roman" panose="02020603050405020304" pitchFamily="18" charset="0"/>
                <a:ea typeface="Times New Roman"/>
                <a:cs typeface="Times New Roman" panose="02020603050405020304" pitchFamily="18" charset="0"/>
              </a:rPr>
            </a:br>
            <a:r>
              <a:rPr lang="uk-UA" sz="2000" spc="-20" dirty="0" smtClean="0">
                <a:latin typeface="Times New Roman" panose="02020603050405020304" pitchFamily="18" charset="0"/>
                <a:ea typeface="Times New Roman"/>
                <a:cs typeface="Times New Roman" panose="02020603050405020304" pitchFamily="18" charset="0"/>
              </a:rPr>
              <a:t>помноженому </a:t>
            </a:r>
            <a:r>
              <a:rPr lang="uk-UA" sz="2000" spc="-20" dirty="0">
                <a:latin typeface="Times New Roman" panose="02020603050405020304" pitchFamily="18" charset="0"/>
                <a:ea typeface="Times New Roman"/>
                <a:cs typeface="Times New Roman" panose="02020603050405020304" pitchFamily="18" charset="0"/>
              </a:rPr>
              <a:t>на коефіцієнт</a:t>
            </a:r>
            <a:r>
              <a:rPr lang="uk-UA" sz="2000" spc="5" dirty="0">
                <a:latin typeface="Times New Roman" panose="02020603050405020304" pitchFamily="18" charset="0"/>
                <a:ea typeface="Times New Roman"/>
                <a:cs typeface="Times New Roman" panose="02020603050405020304" pitchFamily="18" charset="0"/>
              </a:rPr>
              <a:t> </a:t>
            </a:r>
            <a:r>
              <a:rPr lang="uk-UA" sz="2400" spc="-20" dirty="0">
                <a:latin typeface="Times New Roman" panose="02020603050405020304" pitchFamily="18" charset="0"/>
                <a:ea typeface="Times New Roman"/>
                <a:cs typeface="Times New Roman" panose="02020603050405020304" pitchFamily="18" charset="0"/>
              </a:rPr>
              <a:t>10.</a:t>
            </a:r>
            <a:r>
              <a:rPr lang="ru-RU" sz="2400" spc="-20" dirty="0">
                <a:latin typeface="Times New Roman" panose="02020603050405020304" pitchFamily="18" charset="0"/>
                <a:ea typeface="Times New Roman"/>
                <a:cs typeface="Times New Roman" panose="02020603050405020304" pitchFamily="18" charset="0"/>
              </a:rPr>
              <a:t/>
            </a:r>
            <a:br>
              <a:rPr lang="ru-RU" sz="2400" spc="-20" dirty="0">
                <a:latin typeface="Times New Roman" panose="02020603050405020304" pitchFamily="18" charset="0"/>
                <a:ea typeface="Times New Roman"/>
                <a:cs typeface="Times New Roman" panose="02020603050405020304" pitchFamily="18" charset="0"/>
              </a:rPr>
            </a:br>
            <a:r>
              <a:rPr lang="uk-UA" sz="2400" dirty="0">
                <a:latin typeface="Times New Roman" panose="02020603050405020304" pitchFamily="18" charset="0"/>
                <a:ea typeface="Times New Roman"/>
                <a:cs typeface="Times New Roman" panose="02020603050405020304" pitchFamily="18" charset="0"/>
              </a:rPr>
              <a:t>М</a:t>
            </a:r>
            <a:r>
              <a:rPr lang="uk-UA" sz="2400" spc="15" dirty="0">
                <a:latin typeface="Times New Roman" panose="02020603050405020304" pitchFamily="18" charset="0"/>
                <a:ea typeface="Times New Roman"/>
                <a:cs typeface="Times New Roman" panose="02020603050405020304" pitchFamily="18" charset="0"/>
              </a:rPr>
              <a:t> </a:t>
            </a:r>
            <a:r>
              <a:rPr lang="uk-UA" sz="2400" dirty="0">
                <a:latin typeface="Times New Roman" panose="02020603050405020304" pitchFamily="18" charset="0"/>
                <a:ea typeface="Times New Roman"/>
                <a:cs typeface="Times New Roman" panose="02020603050405020304" pitchFamily="18" charset="0"/>
              </a:rPr>
              <a:t>=</a:t>
            </a:r>
            <a:r>
              <a:rPr lang="uk-UA" sz="2400" spc="-15" dirty="0">
                <a:latin typeface="Times New Roman" panose="02020603050405020304" pitchFamily="18" charset="0"/>
                <a:ea typeface="Times New Roman"/>
                <a:cs typeface="Times New Roman" panose="02020603050405020304" pitchFamily="18" charset="0"/>
              </a:rPr>
              <a:t> </a:t>
            </a:r>
            <a:r>
              <a:rPr lang="uk-UA" sz="2400" dirty="0">
                <a:latin typeface="Times New Roman" panose="02020603050405020304" pitchFamily="18" charset="0"/>
                <a:ea typeface="Times New Roman"/>
                <a:cs typeface="Times New Roman" panose="02020603050405020304" pitchFamily="18" charset="0"/>
              </a:rPr>
              <a:t>Ж</a:t>
            </a:r>
            <a:r>
              <a:rPr lang="uk-UA" sz="2400" spc="-15" dirty="0">
                <a:latin typeface="Times New Roman" panose="02020603050405020304" pitchFamily="18" charset="0"/>
                <a:ea typeface="Times New Roman"/>
                <a:cs typeface="Times New Roman" panose="02020603050405020304" pitchFamily="18" charset="0"/>
              </a:rPr>
              <a:t> </a:t>
            </a:r>
            <a:r>
              <a:rPr lang="uk-UA" sz="2400" dirty="0">
                <a:latin typeface="Times New Roman" panose="02020603050405020304" pitchFamily="18" charset="0"/>
                <a:ea typeface="Times New Roman"/>
                <a:cs typeface="Times New Roman" panose="02020603050405020304" pitchFamily="18" charset="0"/>
              </a:rPr>
              <a:t>/</a:t>
            </a:r>
            <a:r>
              <a:rPr lang="uk-UA" sz="2400" spc="15" dirty="0">
                <a:latin typeface="Times New Roman" panose="02020603050405020304" pitchFamily="18" charset="0"/>
                <a:ea typeface="Times New Roman"/>
                <a:cs typeface="Times New Roman" panose="02020603050405020304" pitchFamily="18" charset="0"/>
              </a:rPr>
              <a:t> </a:t>
            </a:r>
            <a:r>
              <a:rPr lang="uk-UA" sz="2400" dirty="0" err="1">
                <a:latin typeface="Times New Roman" panose="02020603050405020304" pitchFamily="18" charset="0"/>
                <a:ea typeface="Times New Roman"/>
                <a:cs typeface="Times New Roman" panose="02020603050405020304" pitchFamily="18" charset="0"/>
              </a:rPr>
              <a:t>Nб</a:t>
            </a:r>
            <a:r>
              <a:rPr lang="uk-UA" sz="2400" spc="-15" dirty="0">
                <a:latin typeface="Times New Roman" panose="02020603050405020304" pitchFamily="18" charset="0"/>
                <a:ea typeface="Times New Roman"/>
                <a:cs typeface="Times New Roman" panose="02020603050405020304" pitchFamily="18" charset="0"/>
              </a:rPr>
              <a:t> </a:t>
            </a:r>
            <a:r>
              <a:rPr lang="uk-UA" sz="2400" dirty="0">
                <a:latin typeface="Times New Roman" panose="02020603050405020304" pitchFamily="18" charset="0"/>
                <a:ea typeface="Times New Roman"/>
                <a:cs typeface="Times New Roman" panose="02020603050405020304" pitchFamily="18" charset="0"/>
              </a:rPr>
              <a:t>х</a:t>
            </a:r>
            <a:r>
              <a:rPr lang="uk-UA" sz="2400" spc="-5" dirty="0">
                <a:latin typeface="Times New Roman" panose="02020603050405020304" pitchFamily="18" charset="0"/>
                <a:ea typeface="Times New Roman"/>
                <a:cs typeface="Times New Roman" panose="02020603050405020304" pitchFamily="18" charset="0"/>
              </a:rPr>
              <a:t> </a:t>
            </a:r>
            <a:r>
              <a:rPr lang="uk-UA" sz="2400" dirty="0">
                <a:latin typeface="Times New Roman" panose="02020603050405020304" pitchFamily="18" charset="0"/>
                <a:ea typeface="Times New Roman"/>
                <a:cs typeface="Times New Roman" panose="02020603050405020304" pitchFamily="18" charset="0"/>
              </a:rPr>
              <a:t>10</a:t>
            </a:r>
            <a:r>
              <a:rPr lang="ru-RU" sz="2400" dirty="0">
                <a:latin typeface="Times New Roman" panose="02020603050405020304" pitchFamily="18" charset="0"/>
                <a:ea typeface="Times New Roman"/>
                <a:cs typeface="Times New Roman" panose="02020603050405020304" pitchFamily="18" charset="0"/>
              </a:rPr>
              <a:t/>
            </a:r>
            <a:br>
              <a:rPr lang="ru-RU" sz="2400" dirty="0">
                <a:latin typeface="Times New Roman" panose="02020603050405020304" pitchFamily="18" charset="0"/>
                <a:ea typeface="Times New Roman"/>
                <a:cs typeface="Times New Roman" panose="02020603050405020304" pitchFamily="18" charset="0"/>
              </a:rPr>
            </a:br>
            <a:r>
              <a:rPr lang="uk-UA" sz="2400" dirty="0">
                <a:latin typeface="Times New Roman" panose="02020603050405020304" pitchFamily="18" charset="0"/>
                <a:ea typeface="Times New Roman"/>
                <a:cs typeface="Times New Roman" panose="02020603050405020304" pitchFamily="18" charset="0"/>
              </a:rPr>
              <a:t>де</a:t>
            </a:r>
            <a:r>
              <a:rPr lang="uk-UA" sz="2400" spc="-15" dirty="0">
                <a:latin typeface="Times New Roman" panose="02020603050405020304" pitchFamily="18" charset="0"/>
                <a:ea typeface="Times New Roman"/>
                <a:cs typeface="Times New Roman" panose="02020603050405020304" pitchFamily="18" charset="0"/>
              </a:rPr>
              <a:t> </a:t>
            </a:r>
            <a:r>
              <a:rPr lang="uk-UA" sz="2400" dirty="0">
                <a:latin typeface="Times New Roman" panose="02020603050405020304" pitchFamily="18" charset="0"/>
                <a:ea typeface="Times New Roman"/>
                <a:cs typeface="Times New Roman" panose="02020603050405020304" pitchFamily="18" charset="0"/>
              </a:rPr>
              <a:t>Ж</a:t>
            </a:r>
            <a:r>
              <a:rPr lang="uk-UA" sz="2400" spc="5" dirty="0">
                <a:latin typeface="Times New Roman" panose="02020603050405020304" pitchFamily="18" charset="0"/>
                <a:ea typeface="Times New Roman"/>
                <a:cs typeface="Times New Roman" panose="02020603050405020304" pitchFamily="18" charset="0"/>
              </a:rPr>
              <a:t> </a:t>
            </a:r>
            <a:r>
              <a:rPr lang="uk-UA" sz="2400" dirty="0">
                <a:latin typeface="Times New Roman" panose="02020603050405020304" pitchFamily="18" charset="0"/>
                <a:ea typeface="Times New Roman"/>
                <a:cs typeface="Times New Roman" panose="02020603050405020304" pitchFamily="18" charset="0"/>
              </a:rPr>
              <a:t>- вміст жиру</a:t>
            </a:r>
            <a:r>
              <a:rPr lang="uk-UA" sz="2400" spc="-25" dirty="0">
                <a:latin typeface="Times New Roman" panose="02020603050405020304" pitchFamily="18" charset="0"/>
                <a:ea typeface="Times New Roman"/>
                <a:cs typeface="Times New Roman" panose="02020603050405020304" pitchFamily="18" charset="0"/>
              </a:rPr>
              <a:t> </a:t>
            </a:r>
            <a:r>
              <a:rPr lang="uk-UA" sz="2400" dirty="0">
                <a:latin typeface="Times New Roman" panose="02020603050405020304" pitchFamily="18" charset="0"/>
                <a:ea typeface="Times New Roman"/>
                <a:cs typeface="Times New Roman" panose="02020603050405020304" pitchFamily="18" charset="0"/>
              </a:rPr>
              <a:t>в</a:t>
            </a:r>
            <a:r>
              <a:rPr lang="uk-UA" sz="2400" spc="10" dirty="0">
                <a:latin typeface="Times New Roman" panose="02020603050405020304" pitchFamily="18" charset="0"/>
                <a:ea typeface="Times New Roman"/>
                <a:cs typeface="Times New Roman" panose="02020603050405020304" pitchFamily="18" charset="0"/>
              </a:rPr>
              <a:t> </a:t>
            </a:r>
            <a:r>
              <a:rPr lang="uk-UA" sz="2400" dirty="0">
                <a:latin typeface="Times New Roman" panose="02020603050405020304" pitchFamily="18" charset="0"/>
                <a:ea typeface="Times New Roman"/>
                <a:cs typeface="Times New Roman" panose="02020603050405020304" pitchFamily="18" charset="0"/>
              </a:rPr>
              <a:t>м'ясі,</a:t>
            </a:r>
            <a:r>
              <a:rPr lang="uk-UA" sz="2400" spc="-15" dirty="0">
                <a:latin typeface="Times New Roman" panose="02020603050405020304" pitchFamily="18" charset="0"/>
                <a:ea typeface="Times New Roman"/>
                <a:cs typeface="Times New Roman" panose="02020603050405020304" pitchFamily="18" charset="0"/>
              </a:rPr>
              <a:t> </a:t>
            </a:r>
            <a:r>
              <a:rPr lang="uk-UA" sz="2400" dirty="0">
                <a:latin typeface="Times New Roman" panose="02020603050405020304" pitchFamily="18" charset="0"/>
                <a:ea typeface="Times New Roman"/>
                <a:cs typeface="Times New Roman" panose="02020603050405020304" pitchFamily="18" charset="0"/>
              </a:rPr>
              <a:t>%</a:t>
            </a:r>
            <a:r>
              <a:rPr lang="ru-RU" sz="2400" dirty="0">
                <a:latin typeface="Times New Roman" panose="02020603050405020304" pitchFamily="18" charset="0"/>
                <a:ea typeface="Times New Roman"/>
                <a:cs typeface="Times New Roman" panose="02020603050405020304" pitchFamily="18" charset="0"/>
              </a:rPr>
              <a:t/>
            </a:r>
            <a:br>
              <a:rPr lang="ru-RU" sz="2400" dirty="0">
                <a:latin typeface="Times New Roman" panose="02020603050405020304" pitchFamily="18" charset="0"/>
                <a:ea typeface="Times New Roman"/>
                <a:cs typeface="Times New Roman" panose="02020603050405020304" pitchFamily="18" charset="0"/>
              </a:rPr>
            </a:br>
            <a:r>
              <a:rPr lang="uk-UA" sz="2400" dirty="0">
                <a:latin typeface="Times New Roman" panose="02020603050405020304" pitchFamily="18" charset="0"/>
                <a:ea typeface="Times New Roman"/>
                <a:cs typeface="Times New Roman" panose="02020603050405020304" pitchFamily="18" charset="0"/>
              </a:rPr>
              <a:t>N6</a:t>
            </a:r>
            <a:r>
              <a:rPr lang="uk-UA" sz="2400" spc="15" dirty="0">
                <a:latin typeface="Times New Roman" panose="02020603050405020304" pitchFamily="18" charset="0"/>
                <a:ea typeface="Times New Roman"/>
                <a:cs typeface="Times New Roman" panose="02020603050405020304" pitchFamily="18" charset="0"/>
              </a:rPr>
              <a:t> </a:t>
            </a:r>
            <a:r>
              <a:rPr lang="uk-UA" sz="2400" dirty="0">
                <a:latin typeface="Times New Roman" panose="02020603050405020304" pitchFamily="18" charset="0"/>
                <a:ea typeface="Times New Roman"/>
                <a:cs typeface="Times New Roman" panose="02020603050405020304" pitchFamily="18" charset="0"/>
              </a:rPr>
              <a:t>-</a:t>
            </a:r>
            <a:r>
              <a:rPr lang="uk-UA" sz="2400" spc="-25" dirty="0">
                <a:latin typeface="Times New Roman" panose="02020603050405020304" pitchFamily="18" charset="0"/>
                <a:ea typeface="Times New Roman"/>
                <a:cs typeface="Times New Roman" panose="02020603050405020304" pitchFamily="18" charset="0"/>
              </a:rPr>
              <a:t> </a:t>
            </a:r>
            <a:r>
              <a:rPr lang="uk-UA" sz="2400" dirty="0">
                <a:latin typeface="Times New Roman" panose="02020603050405020304" pitchFamily="18" charset="0"/>
                <a:ea typeface="Times New Roman"/>
                <a:cs typeface="Times New Roman" panose="02020603050405020304" pitchFamily="18" charset="0"/>
              </a:rPr>
              <a:t>вміст</a:t>
            </a:r>
            <a:r>
              <a:rPr lang="uk-UA" sz="2400" spc="-25" dirty="0">
                <a:latin typeface="Times New Roman" panose="02020603050405020304" pitchFamily="18" charset="0"/>
                <a:ea typeface="Times New Roman"/>
                <a:cs typeface="Times New Roman" panose="02020603050405020304" pitchFamily="18" charset="0"/>
              </a:rPr>
              <a:t> </a:t>
            </a:r>
            <a:r>
              <a:rPr lang="uk-UA" sz="2400" dirty="0">
                <a:latin typeface="Times New Roman" panose="02020603050405020304" pitchFamily="18" charset="0"/>
                <a:ea typeface="Times New Roman"/>
                <a:cs typeface="Times New Roman" panose="02020603050405020304" pitchFamily="18" charset="0"/>
              </a:rPr>
              <a:t>білкового</a:t>
            </a:r>
            <a:r>
              <a:rPr lang="uk-UA" sz="2400" spc="-5" dirty="0">
                <a:latin typeface="Times New Roman" panose="02020603050405020304" pitchFamily="18" charset="0"/>
                <a:ea typeface="Times New Roman"/>
                <a:cs typeface="Times New Roman" panose="02020603050405020304" pitchFamily="18" charset="0"/>
              </a:rPr>
              <a:t> </a:t>
            </a:r>
            <a:r>
              <a:rPr lang="uk-UA" sz="2400" dirty="0">
                <a:latin typeface="Times New Roman" panose="02020603050405020304" pitchFamily="18" charset="0"/>
                <a:ea typeface="Times New Roman"/>
                <a:cs typeface="Times New Roman" panose="02020603050405020304" pitchFamily="18" charset="0"/>
              </a:rPr>
              <a:t>азоту</a:t>
            </a:r>
            <a:r>
              <a:rPr lang="uk-UA" sz="2400" spc="-30" dirty="0">
                <a:latin typeface="Times New Roman" panose="02020603050405020304" pitchFamily="18" charset="0"/>
                <a:ea typeface="Times New Roman"/>
                <a:cs typeface="Times New Roman" panose="02020603050405020304" pitchFamily="18" charset="0"/>
              </a:rPr>
              <a:t> </a:t>
            </a:r>
            <a:r>
              <a:rPr lang="uk-UA" sz="2400" dirty="0">
                <a:latin typeface="Times New Roman" panose="02020603050405020304" pitchFamily="18" charset="0"/>
                <a:ea typeface="Times New Roman"/>
                <a:cs typeface="Times New Roman" panose="02020603050405020304" pitchFamily="18" charset="0"/>
              </a:rPr>
              <a:t>в</a:t>
            </a:r>
            <a:r>
              <a:rPr lang="uk-UA" sz="2400" spc="10" dirty="0">
                <a:latin typeface="Times New Roman" panose="02020603050405020304" pitchFamily="18" charset="0"/>
                <a:ea typeface="Times New Roman"/>
                <a:cs typeface="Times New Roman" panose="02020603050405020304" pitchFamily="18" charset="0"/>
              </a:rPr>
              <a:t> </a:t>
            </a:r>
            <a:r>
              <a:rPr lang="uk-UA" sz="2400" dirty="0">
                <a:latin typeface="Times New Roman" panose="02020603050405020304" pitchFamily="18" charset="0"/>
                <a:ea typeface="Times New Roman"/>
                <a:cs typeface="Times New Roman" panose="02020603050405020304" pitchFamily="18" charset="0"/>
              </a:rPr>
              <a:t>м'ясі,</a:t>
            </a:r>
            <a:r>
              <a:rPr lang="uk-UA" sz="2400" spc="-10" dirty="0">
                <a:latin typeface="Times New Roman" panose="02020603050405020304" pitchFamily="18" charset="0"/>
                <a:ea typeface="Times New Roman"/>
                <a:cs typeface="Times New Roman" panose="02020603050405020304" pitchFamily="18" charset="0"/>
              </a:rPr>
              <a:t> </a:t>
            </a:r>
            <a:r>
              <a:rPr lang="uk-UA" sz="2400" dirty="0">
                <a:latin typeface="Times New Roman" panose="02020603050405020304" pitchFamily="18" charset="0"/>
                <a:ea typeface="Times New Roman"/>
                <a:cs typeface="Times New Roman" panose="02020603050405020304" pitchFamily="18" charset="0"/>
              </a:rPr>
              <a:t>%</a:t>
            </a:r>
            <a:endParaRPr lang="ru-RU" sz="2400" dirty="0">
              <a:effectLst/>
              <a:latin typeface="Times New Roman" panose="02020603050405020304" pitchFamily="18" charset="0"/>
              <a:ea typeface="Times New Roman"/>
              <a:cs typeface="Times New Roman" panose="02020603050405020304" pitchFamily="18" charset="0"/>
            </a:endParaRPr>
          </a:p>
        </p:txBody>
      </p:sp>
      <p:pic>
        <p:nvPicPr>
          <p:cNvPr id="4098" name="Picture 2" descr="Апарат (екстрактор) Сокслета 250 мл: продаж, ціна у Одесі. лабораторне  обладнання для зернової промисловості від &quot;ООО &quot;ЛАБТЕХСЕРВИС&quot;&quot; - 75259775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6096" y="2996952"/>
            <a:ext cx="3600400" cy="32209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67189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1043608" y="274638"/>
            <a:ext cx="7643192" cy="6322714"/>
          </a:xfrm>
        </p:spPr>
        <p:txBody>
          <a:bodyPr>
            <a:normAutofit/>
          </a:bodyPr>
          <a:lstStyle/>
          <a:p>
            <a:pPr marR="166370" lvl="0" algn="l">
              <a:spcAft>
                <a:spcPts val="0"/>
              </a:spcAft>
              <a:buSzPts val="1500"/>
              <a:tabLst>
                <a:tab pos="575310" algn="l"/>
                <a:tab pos="1885950" algn="l"/>
                <a:tab pos="3281680" algn="l"/>
                <a:tab pos="4040505" algn="l"/>
                <a:tab pos="4918075" algn="l"/>
              </a:tabLst>
            </a:pPr>
            <a:r>
              <a:rPr lang="uk-UA" sz="2800" b="1" spc="-20" dirty="0" smtClean="0">
                <a:solidFill>
                  <a:srgbClr val="C00000"/>
                </a:solidFill>
                <a:latin typeface="Times New Roman"/>
                <a:ea typeface="Times New Roman"/>
              </a:rPr>
              <a:t>7. Визначення</a:t>
            </a:r>
            <a:r>
              <a:rPr lang="uk-UA" sz="2800" b="1" spc="-20" dirty="0">
                <a:solidFill>
                  <a:srgbClr val="C00000"/>
                </a:solidFill>
                <a:latin typeface="Times New Roman"/>
                <a:ea typeface="Times New Roman"/>
              </a:rPr>
              <a:t>	калорійності	м'яса.	</a:t>
            </a:r>
            <a:r>
              <a:rPr lang="uk-UA" sz="2400" spc="-20" dirty="0" smtClean="0">
                <a:latin typeface="Times New Roman"/>
                <a:ea typeface="Times New Roman"/>
              </a:rPr>
              <a:t>Істинну</a:t>
            </a:r>
            <a:r>
              <a:rPr lang="uk-UA" sz="2400" spc="-20" dirty="0">
                <a:latin typeface="Times New Roman"/>
                <a:ea typeface="Times New Roman"/>
              </a:rPr>
              <a:t>	калорійність</a:t>
            </a:r>
            <a:r>
              <a:rPr lang="uk-UA" sz="2400" spc="-385" dirty="0">
                <a:latin typeface="Times New Roman"/>
                <a:ea typeface="Times New Roman"/>
              </a:rPr>
              <a:t> </a:t>
            </a:r>
            <a:r>
              <a:rPr lang="uk-UA" sz="2400" spc="-20" dirty="0">
                <a:latin typeface="Times New Roman"/>
                <a:ea typeface="Times New Roman"/>
              </a:rPr>
              <a:t>визначають спалюванням</a:t>
            </a:r>
            <a:r>
              <a:rPr lang="uk-UA" sz="2400" spc="-10" dirty="0">
                <a:latin typeface="Times New Roman"/>
                <a:ea typeface="Times New Roman"/>
              </a:rPr>
              <a:t> </a:t>
            </a:r>
            <a:r>
              <a:rPr lang="uk-UA" sz="2400" spc="-20" dirty="0">
                <a:latin typeface="Times New Roman"/>
                <a:ea typeface="Times New Roman"/>
              </a:rPr>
              <a:t>зразка</a:t>
            </a:r>
            <a:r>
              <a:rPr lang="uk-UA" sz="2400" spc="5" dirty="0">
                <a:latin typeface="Times New Roman"/>
                <a:ea typeface="Times New Roman"/>
              </a:rPr>
              <a:t> </a:t>
            </a:r>
            <a:r>
              <a:rPr lang="uk-UA" sz="2400" spc="-20" dirty="0">
                <a:latin typeface="Times New Roman"/>
                <a:ea typeface="Times New Roman"/>
              </a:rPr>
              <a:t>м'яса</a:t>
            </a:r>
            <a:r>
              <a:rPr lang="uk-UA" sz="2400" spc="-25" dirty="0">
                <a:latin typeface="Times New Roman"/>
                <a:ea typeface="Times New Roman"/>
              </a:rPr>
              <a:t> </a:t>
            </a:r>
            <a:r>
              <a:rPr lang="uk-UA" sz="2400" spc="-20" dirty="0">
                <a:latin typeface="Times New Roman"/>
                <a:ea typeface="Times New Roman"/>
              </a:rPr>
              <a:t>в</a:t>
            </a:r>
            <a:r>
              <a:rPr lang="uk-UA" sz="2400" spc="-10" dirty="0">
                <a:latin typeface="Times New Roman"/>
                <a:ea typeface="Times New Roman"/>
              </a:rPr>
              <a:t> </a:t>
            </a:r>
            <a:r>
              <a:rPr lang="uk-UA" sz="2400" spc="-20" dirty="0">
                <a:latin typeface="Times New Roman"/>
                <a:ea typeface="Times New Roman"/>
              </a:rPr>
              <a:t>калориметричній</a:t>
            </a:r>
            <a:r>
              <a:rPr lang="uk-UA" sz="2400" spc="5" dirty="0">
                <a:latin typeface="Times New Roman"/>
                <a:ea typeface="Times New Roman"/>
              </a:rPr>
              <a:t> </a:t>
            </a:r>
            <a:r>
              <a:rPr lang="uk-UA" sz="2400" spc="-20" dirty="0">
                <a:latin typeface="Times New Roman"/>
                <a:ea typeface="Times New Roman"/>
              </a:rPr>
              <a:t>бомбі</a:t>
            </a:r>
            <a:r>
              <a:rPr lang="uk-UA" sz="2400" spc="-20" dirty="0" smtClean="0">
                <a:latin typeface="Times New Roman"/>
                <a:ea typeface="Times New Roman"/>
              </a:rPr>
              <a:t>.</a:t>
            </a:r>
            <a:br>
              <a:rPr lang="uk-UA" sz="2400" spc="-20" dirty="0" smtClean="0">
                <a:latin typeface="Times New Roman"/>
                <a:ea typeface="Times New Roman"/>
              </a:rPr>
            </a:br>
            <a:r>
              <a:rPr lang="ru-RU" sz="1600" spc="-20" dirty="0">
                <a:latin typeface="Times New Roman"/>
                <a:ea typeface="Times New Roman"/>
              </a:rPr>
              <a:t/>
            </a:r>
            <a:br>
              <a:rPr lang="ru-RU" sz="1600" spc="-20" dirty="0">
                <a:latin typeface="Times New Roman"/>
                <a:ea typeface="Times New Roman"/>
              </a:rPr>
            </a:br>
            <a:r>
              <a:rPr lang="uk-UA" sz="2400" b="1" dirty="0">
                <a:latin typeface="Times New Roman"/>
                <a:ea typeface="Times New Roman"/>
              </a:rPr>
              <a:t>Розрахунковий	спосіб</a:t>
            </a:r>
            <a:r>
              <a:rPr lang="uk-UA" sz="2400" dirty="0">
                <a:latin typeface="Times New Roman"/>
                <a:ea typeface="Times New Roman"/>
              </a:rPr>
              <a:t>	</a:t>
            </a:r>
            <a:r>
              <a:rPr lang="uk-UA" sz="2400" dirty="0" smtClean="0">
                <a:latin typeface="Times New Roman"/>
                <a:ea typeface="Times New Roman"/>
              </a:rPr>
              <a:t>ґрунтується на</a:t>
            </a:r>
            <a:r>
              <a:rPr lang="uk-UA" sz="2400" dirty="0">
                <a:latin typeface="Times New Roman"/>
                <a:ea typeface="Times New Roman"/>
              </a:rPr>
              <a:t>	використанні	</a:t>
            </a:r>
            <a:r>
              <a:rPr lang="uk-UA" sz="2400" spc="-10" dirty="0">
                <a:latin typeface="Times New Roman"/>
                <a:ea typeface="Times New Roman"/>
              </a:rPr>
              <a:t>даних</a:t>
            </a:r>
            <a:r>
              <a:rPr lang="uk-UA" sz="2400" spc="-385" dirty="0">
                <a:latin typeface="Times New Roman"/>
                <a:ea typeface="Times New Roman"/>
              </a:rPr>
              <a:t> </a:t>
            </a:r>
            <a:r>
              <a:rPr lang="uk-UA" sz="2400" spc="-385" dirty="0" smtClean="0">
                <a:latin typeface="Times New Roman"/>
                <a:ea typeface="Times New Roman"/>
              </a:rPr>
              <a:t> </a:t>
            </a:r>
            <a:r>
              <a:rPr lang="uk-UA" sz="2400" dirty="0" smtClean="0">
                <a:latin typeface="Times New Roman"/>
                <a:ea typeface="Times New Roman"/>
              </a:rPr>
              <a:t>хімічного</a:t>
            </a:r>
            <a:r>
              <a:rPr lang="uk-UA" sz="2400" spc="-10" dirty="0" smtClean="0">
                <a:latin typeface="Times New Roman"/>
                <a:ea typeface="Times New Roman"/>
              </a:rPr>
              <a:t> </a:t>
            </a:r>
            <a:r>
              <a:rPr lang="uk-UA" sz="2400" dirty="0">
                <a:latin typeface="Times New Roman"/>
                <a:ea typeface="Times New Roman"/>
              </a:rPr>
              <a:t>аналізу</a:t>
            </a:r>
            <a:r>
              <a:rPr lang="uk-UA" sz="2400" spc="-30" dirty="0">
                <a:latin typeface="Times New Roman"/>
                <a:ea typeface="Times New Roman"/>
              </a:rPr>
              <a:t> </a:t>
            </a:r>
            <a:r>
              <a:rPr lang="uk-UA" sz="2400" dirty="0" smtClean="0">
                <a:latin typeface="Times New Roman"/>
                <a:ea typeface="Times New Roman"/>
              </a:rPr>
              <a:t>м'яса.</a:t>
            </a:r>
            <a:r>
              <a:rPr lang="uk-UA" sz="2400" spc="10" dirty="0" smtClean="0">
                <a:latin typeface="Times New Roman"/>
                <a:ea typeface="Times New Roman"/>
              </a:rPr>
              <a:t> </a:t>
            </a:r>
            <a:br>
              <a:rPr lang="uk-UA" sz="2400" spc="10" dirty="0" smtClean="0">
                <a:latin typeface="Times New Roman"/>
                <a:ea typeface="Times New Roman"/>
              </a:rPr>
            </a:br>
            <a:r>
              <a:rPr lang="uk-UA" sz="2400" spc="10" dirty="0" smtClean="0">
                <a:latin typeface="Times New Roman"/>
                <a:ea typeface="Times New Roman"/>
              </a:rPr>
              <a:t>Отримані дані хімічного аналізу перемножують на енергетичні коефіцієнти 1 г речовини (білку, жиру, БЕР)</a:t>
            </a:r>
            <a:br>
              <a:rPr lang="uk-UA" sz="2400" spc="10" dirty="0" smtClean="0">
                <a:latin typeface="Times New Roman"/>
                <a:ea typeface="Times New Roman"/>
              </a:rPr>
            </a:br>
            <a:r>
              <a:rPr lang="uk-UA" sz="2400" spc="10" dirty="0" smtClean="0">
                <a:latin typeface="Times New Roman"/>
                <a:ea typeface="Times New Roman"/>
              </a:rPr>
              <a:t/>
            </a:r>
            <a:br>
              <a:rPr lang="uk-UA" sz="2400" spc="10" dirty="0" smtClean="0">
                <a:latin typeface="Times New Roman"/>
                <a:ea typeface="Times New Roman"/>
              </a:rPr>
            </a:br>
            <a:r>
              <a:rPr lang="uk-UA" sz="2400" dirty="0" smtClean="0">
                <a:latin typeface="Times New Roman"/>
                <a:ea typeface="Times New Roman"/>
              </a:rPr>
              <a:t>При</a:t>
            </a:r>
            <a:r>
              <a:rPr lang="uk-UA" sz="2400" spc="5" dirty="0" smtClean="0">
                <a:latin typeface="Times New Roman"/>
                <a:ea typeface="Times New Roman"/>
              </a:rPr>
              <a:t> </a:t>
            </a:r>
            <a:r>
              <a:rPr lang="uk-UA" sz="2400" dirty="0">
                <a:latin typeface="Times New Roman"/>
                <a:ea typeface="Times New Roman"/>
              </a:rPr>
              <a:t>цьому</a:t>
            </a:r>
            <a:r>
              <a:rPr lang="uk-UA" sz="2400" spc="-25" dirty="0">
                <a:latin typeface="Times New Roman"/>
                <a:ea typeface="Times New Roman"/>
              </a:rPr>
              <a:t> </a:t>
            </a:r>
            <a:r>
              <a:rPr lang="uk-UA" sz="2400" dirty="0">
                <a:latin typeface="Times New Roman"/>
                <a:ea typeface="Times New Roman"/>
              </a:rPr>
              <a:t>враховують,</a:t>
            </a:r>
            <a:r>
              <a:rPr lang="uk-UA" sz="2400" spc="-15" dirty="0">
                <a:latin typeface="Times New Roman"/>
                <a:ea typeface="Times New Roman"/>
              </a:rPr>
              <a:t> </a:t>
            </a:r>
            <a:r>
              <a:rPr lang="uk-UA" sz="2400" dirty="0">
                <a:latin typeface="Times New Roman"/>
                <a:ea typeface="Times New Roman"/>
              </a:rPr>
              <a:t>що</a:t>
            </a:r>
            <a:r>
              <a:rPr lang="ru-RU" sz="2400" dirty="0">
                <a:latin typeface="Times New Roman"/>
                <a:ea typeface="Times New Roman"/>
              </a:rPr>
              <a:t/>
            </a:r>
            <a:br>
              <a:rPr lang="ru-RU" sz="2400" dirty="0">
                <a:latin typeface="Times New Roman"/>
                <a:ea typeface="Times New Roman"/>
              </a:rPr>
            </a:br>
            <a:r>
              <a:rPr lang="uk-UA" sz="2400" dirty="0">
                <a:latin typeface="Times New Roman"/>
                <a:ea typeface="Times New Roman"/>
              </a:rPr>
              <a:t>1</a:t>
            </a:r>
            <a:r>
              <a:rPr lang="uk-UA" sz="2400" spc="15" dirty="0">
                <a:latin typeface="Times New Roman"/>
                <a:ea typeface="Times New Roman"/>
              </a:rPr>
              <a:t> </a:t>
            </a:r>
            <a:r>
              <a:rPr lang="uk-UA" sz="2400" dirty="0">
                <a:latin typeface="Times New Roman"/>
                <a:ea typeface="Times New Roman"/>
              </a:rPr>
              <a:t>г</a:t>
            </a:r>
            <a:r>
              <a:rPr lang="uk-UA" sz="2400" spc="-5" dirty="0">
                <a:latin typeface="Times New Roman"/>
                <a:ea typeface="Times New Roman"/>
              </a:rPr>
              <a:t> </a:t>
            </a:r>
            <a:r>
              <a:rPr lang="uk-UA" sz="2400" dirty="0">
                <a:latin typeface="Times New Roman"/>
                <a:ea typeface="Times New Roman"/>
              </a:rPr>
              <a:t>жиру</a:t>
            </a:r>
            <a:r>
              <a:rPr lang="uk-UA" sz="2400" spc="-25" dirty="0">
                <a:latin typeface="Times New Roman"/>
                <a:ea typeface="Times New Roman"/>
              </a:rPr>
              <a:t> </a:t>
            </a:r>
            <a:r>
              <a:rPr lang="uk-UA" sz="2400" dirty="0">
                <a:latin typeface="Times New Roman"/>
                <a:ea typeface="Times New Roman"/>
              </a:rPr>
              <a:t>=</a:t>
            </a:r>
            <a:r>
              <a:rPr lang="uk-UA" sz="2400" spc="10" dirty="0">
                <a:latin typeface="Times New Roman"/>
                <a:ea typeface="Times New Roman"/>
              </a:rPr>
              <a:t> </a:t>
            </a:r>
            <a:r>
              <a:rPr lang="uk-UA" sz="2400" dirty="0">
                <a:latin typeface="Times New Roman"/>
                <a:ea typeface="Times New Roman"/>
              </a:rPr>
              <a:t>9,5 </a:t>
            </a:r>
            <a:r>
              <a:rPr lang="uk-UA" sz="2400" dirty="0" err="1">
                <a:latin typeface="Times New Roman"/>
                <a:ea typeface="Times New Roman"/>
              </a:rPr>
              <a:t>кКал</a:t>
            </a:r>
            <a:r>
              <a:rPr lang="uk-UA" sz="2400" spc="-30" dirty="0">
                <a:latin typeface="Times New Roman"/>
                <a:ea typeface="Times New Roman"/>
              </a:rPr>
              <a:t> </a:t>
            </a:r>
            <a:r>
              <a:rPr lang="uk-UA" sz="2400" dirty="0">
                <a:latin typeface="Times New Roman"/>
                <a:ea typeface="Times New Roman"/>
              </a:rPr>
              <a:t>=</a:t>
            </a:r>
            <a:r>
              <a:rPr lang="uk-UA" sz="2400" spc="-10" dirty="0">
                <a:latin typeface="Times New Roman"/>
                <a:ea typeface="Times New Roman"/>
              </a:rPr>
              <a:t> </a:t>
            </a:r>
            <a:r>
              <a:rPr lang="uk-UA" sz="2400" dirty="0">
                <a:latin typeface="Times New Roman"/>
                <a:ea typeface="Times New Roman"/>
              </a:rPr>
              <a:t>39,67</a:t>
            </a:r>
            <a:r>
              <a:rPr lang="uk-UA" sz="2400" spc="-5" dirty="0">
                <a:latin typeface="Times New Roman"/>
                <a:ea typeface="Times New Roman"/>
              </a:rPr>
              <a:t> </a:t>
            </a:r>
            <a:r>
              <a:rPr lang="uk-UA" sz="2400" dirty="0" err="1">
                <a:latin typeface="Times New Roman"/>
                <a:ea typeface="Times New Roman"/>
              </a:rPr>
              <a:t>кДж</a:t>
            </a:r>
            <a:r>
              <a:rPr lang="ru-RU" sz="2400" dirty="0">
                <a:latin typeface="Times New Roman"/>
                <a:ea typeface="Times New Roman"/>
              </a:rPr>
              <a:t/>
            </a:r>
            <a:br>
              <a:rPr lang="ru-RU" sz="2400" dirty="0">
                <a:latin typeface="Times New Roman"/>
                <a:ea typeface="Times New Roman"/>
              </a:rPr>
            </a:br>
            <a:r>
              <a:rPr lang="uk-UA" sz="2400" dirty="0">
                <a:latin typeface="Times New Roman"/>
                <a:ea typeface="Times New Roman"/>
              </a:rPr>
              <a:t>1 г білка = 5,7 </a:t>
            </a:r>
            <a:r>
              <a:rPr lang="uk-UA" sz="2400" dirty="0" err="1">
                <a:latin typeface="Times New Roman"/>
                <a:ea typeface="Times New Roman"/>
              </a:rPr>
              <a:t>кКал</a:t>
            </a:r>
            <a:r>
              <a:rPr lang="uk-UA" sz="2400" dirty="0">
                <a:latin typeface="Times New Roman"/>
                <a:ea typeface="Times New Roman"/>
              </a:rPr>
              <a:t> = 23,8 </a:t>
            </a:r>
            <a:r>
              <a:rPr lang="uk-UA" sz="2400" dirty="0" err="1">
                <a:latin typeface="Times New Roman"/>
                <a:ea typeface="Times New Roman"/>
              </a:rPr>
              <a:t>кДж</a:t>
            </a:r>
            <a:r>
              <a:rPr lang="uk-UA" sz="2400" spc="-385" dirty="0">
                <a:latin typeface="Times New Roman"/>
                <a:ea typeface="Times New Roman"/>
              </a:rPr>
              <a:t> </a:t>
            </a:r>
            <a:r>
              <a:rPr lang="uk-UA" sz="2400" spc="-385" dirty="0" smtClean="0">
                <a:latin typeface="Times New Roman"/>
                <a:ea typeface="Times New Roman"/>
              </a:rPr>
              <a:t/>
            </a:r>
            <a:br>
              <a:rPr lang="uk-UA" sz="2400" spc="-385" dirty="0" smtClean="0">
                <a:latin typeface="Times New Roman"/>
                <a:ea typeface="Times New Roman"/>
              </a:rPr>
            </a:br>
            <a:r>
              <a:rPr lang="uk-UA" sz="2400" dirty="0" smtClean="0">
                <a:latin typeface="Times New Roman"/>
                <a:ea typeface="Times New Roman"/>
              </a:rPr>
              <a:t>1</a:t>
            </a:r>
            <a:r>
              <a:rPr lang="uk-UA" sz="2400" spc="15" dirty="0" smtClean="0">
                <a:latin typeface="Times New Roman"/>
                <a:ea typeface="Times New Roman"/>
              </a:rPr>
              <a:t> </a:t>
            </a:r>
            <a:r>
              <a:rPr lang="uk-UA" sz="2400" dirty="0">
                <a:latin typeface="Times New Roman"/>
                <a:ea typeface="Times New Roman"/>
              </a:rPr>
              <a:t>г БЕР</a:t>
            </a:r>
            <a:r>
              <a:rPr lang="uk-UA" sz="2400" spc="-20" dirty="0">
                <a:latin typeface="Times New Roman"/>
                <a:ea typeface="Times New Roman"/>
              </a:rPr>
              <a:t> </a:t>
            </a:r>
            <a:r>
              <a:rPr lang="uk-UA" sz="2400" dirty="0">
                <a:latin typeface="Times New Roman"/>
                <a:ea typeface="Times New Roman"/>
              </a:rPr>
              <a:t>=</a:t>
            </a:r>
            <a:r>
              <a:rPr lang="uk-UA" sz="2400" spc="-10" dirty="0">
                <a:latin typeface="Times New Roman"/>
                <a:ea typeface="Times New Roman"/>
              </a:rPr>
              <a:t> </a:t>
            </a:r>
            <a:r>
              <a:rPr lang="uk-UA" sz="2400" dirty="0">
                <a:latin typeface="Times New Roman"/>
                <a:ea typeface="Times New Roman"/>
              </a:rPr>
              <a:t>4,18 </a:t>
            </a:r>
            <a:r>
              <a:rPr lang="uk-UA" sz="2400" dirty="0" err="1">
                <a:latin typeface="Times New Roman"/>
                <a:ea typeface="Times New Roman"/>
              </a:rPr>
              <a:t>кКал</a:t>
            </a:r>
            <a:r>
              <a:rPr lang="uk-UA" sz="2400" dirty="0">
                <a:latin typeface="Times New Roman"/>
                <a:ea typeface="Times New Roman"/>
              </a:rPr>
              <a:t>=</a:t>
            </a:r>
            <a:r>
              <a:rPr lang="uk-UA" sz="2400" spc="-10" dirty="0">
                <a:latin typeface="Times New Roman"/>
                <a:ea typeface="Times New Roman"/>
              </a:rPr>
              <a:t> </a:t>
            </a:r>
            <a:r>
              <a:rPr lang="uk-UA" sz="2400" dirty="0">
                <a:latin typeface="Times New Roman"/>
                <a:ea typeface="Times New Roman"/>
              </a:rPr>
              <a:t>17,46кДж</a:t>
            </a:r>
            <a:r>
              <a:rPr lang="ru-RU" sz="2400" dirty="0">
                <a:latin typeface="Times New Roman"/>
                <a:ea typeface="Times New Roman"/>
              </a:rPr>
              <a:t/>
            </a:r>
            <a:br>
              <a:rPr lang="ru-RU" sz="2400" dirty="0">
                <a:latin typeface="Times New Roman"/>
                <a:ea typeface="Times New Roman"/>
              </a:rPr>
            </a:br>
            <a:r>
              <a:rPr lang="uk-UA" sz="2400" dirty="0">
                <a:latin typeface="Times New Roman"/>
                <a:ea typeface="Times New Roman"/>
              </a:rPr>
              <a:t>1</a:t>
            </a:r>
            <a:r>
              <a:rPr lang="uk-UA" sz="2400" spc="-5" dirty="0">
                <a:latin typeface="Times New Roman"/>
                <a:ea typeface="Times New Roman"/>
              </a:rPr>
              <a:t> </a:t>
            </a:r>
            <a:r>
              <a:rPr lang="uk-UA" sz="2400" dirty="0" err="1">
                <a:latin typeface="Times New Roman"/>
                <a:ea typeface="Times New Roman"/>
              </a:rPr>
              <a:t>кКал</a:t>
            </a:r>
            <a:r>
              <a:rPr lang="uk-UA" sz="2400" dirty="0">
                <a:latin typeface="Times New Roman"/>
                <a:ea typeface="Times New Roman"/>
              </a:rPr>
              <a:t> =</a:t>
            </a:r>
            <a:r>
              <a:rPr lang="uk-UA" sz="2400" spc="-10" dirty="0">
                <a:latin typeface="Times New Roman"/>
                <a:ea typeface="Times New Roman"/>
              </a:rPr>
              <a:t> </a:t>
            </a:r>
            <a:r>
              <a:rPr lang="uk-UA" sz="2400" dirty="0">
                <a:latin typeface="Times New Roman"/>
                <a:ea typeface="Times New Roman"/>
              </a:rPr>
              <a:t>4,176</a:t>
            </a:r>
            <a:r>
              <a:rPr lang="uk-UA" sz="2400" spc="5" dirty="0">
                <a:latin typeface="Times New Roman"/>
                <a:ea typeface="Times New Roman"/>
              </a:rPr>
              <a:t> </a:t>
            </a:r>
            <a:r>
              <a:rPr lang="uk-UA" sz="2400" dirty="0" err="1">
                <a:latin typeface="Times New Roman"/>
                <a:ea typeface="Times New Roman"/>
              </a:rPr>
              <a:t>кДж</a:t>
            </a:r>
            <a:r>
              <a:rPr lang="ru-RU" sz="2400" dirty="0">
                <a:latin typeface="Times New Roman"/>
                <a:ea typeface="Times New Roman"/>
              </a:rPr>
              <a:t/>
            </a:r>
            <a:br>
              <a:rPr lang="ru-RU" sz="2400" dirty="0">
                <a:latin typeface="Times New Roman"/>
                <a:ea typeface="Times New Roman"/>
              </a:rPr>
            </a:br>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896897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sz="2800" dirty="0" smtClean="0"/>
              <a:t>Установки для визначення жиру та азоту (білка)</a:t>
            </a:r>
            <a:endParaRPr lang="ru-RU" sz="2800" dirty="0"/>
          </a:p>
        </p:txBody>
      </p:sp>
      <p:pic>
        <p:nvPicPr>
          <p:cNvPr id="5122" name="Picture 2" descr="Прибор Сокслет в Украине. Сравнить цены и поставщиков промышленных товаров  на маркетплейсе Prom.u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1556792"/>
            <a:ext cx="1847850" cy="4295775"/>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Экстрактор Сокслета – прибор (аппарат) для эффективного получения экстрактов"/>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123728" y="1323429"/>
            <a:ext cx="1638300" cy="4762500"/>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https://upload.wikimedia.org/wikipedia/commons/thumb/2/29/Kjeldahl.jpg/150px-Kjeldah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64088" y="2132855"/>
            <a:ext cx="3312368" cy="37197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495973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3608" y="274638"/>
            <a:ext cx="7643192" cy="5746650"/>
          </a:xfrm>
        </p:spPr>
        <p:txBody>
          <a:bodyPr>
            <a:normAutofit/>
          </a:bodyPr>
          <a:lstStyle/>
          <a:p>
            <a:r>
              <a:rPr lang="ru-RU" sz="2400" b="1" dirty="0" smtClean="0">
                <a:solidFill>
                  <a:srgbClr val="C00000"/>
                </a:solidFill>
                <a:latin typeface="Times New Roman" panose="02020603050405020304" pitchFamily="18" charset="0"/>
                <a:cs typeface="Times New Roman" panose="02020603050405020304" pitchFamily="18" charset="0"/>
              </a:rPr>
              <a:t>	</a:t>
            </a:r>
            <a:r>
              <a:rPr lang="ru-RU" sz="2400" b="1" dirty="0" err="1" smtClean="0">
                <a:solidFill>
                  <a:srgbClr val="C00000"/>
                </a:solidFill>
                <a:latin typeface="Times New Roman" panose="02020603050405020304" pitchFamily="18" charset="0"/>
                <a:cs typeface="Times New Roman" panose="02020603050405020304" pitchFamily="18" charset="0"/>
              </a:rPr>
              <a:t>Вміст</a:t>
            </a:r>
            <a:r>
              <a:rPr lang="ru-RU" sz="2400" b="1" dirty="0" smtClean="0">
                <a:solidFill>
                  <a:srgbClr val="C00000"/>
                </a:solidFill>
                <a:latin typeface="Times New Roman" panose="02020603050405020304" pitchFamily="18" charset="0"/>
                <a:cs typeface="Times New Roman" panose="02020603050405020304" pitchFamily="18" charset="0"/>
              </a:rPr>
              <a:t> </a:t>
            </a:r>
            <a:r>
              <a:rPr lang="ru-RU" sz="2400" b="1" dirty="0" err="1" smtClean="0">
                <a:solidFill>
                  <a:srgbClr val="C00000"/>
                </a:solidFill>
                <a:latin typeface="Times New Roman" panose="02020603050405020304" pitchFamily="18" charset="0"/>
                <a:cs typeface="Times New Roman" panose="02020603050405020304" pitchFamily="18" charset="0"/>
              </a:rPr>
              <a:t>білка</a:t>
            </a:r>
            <a:r>
              <a:rPr lang="ru-RU" sz="2400" b="1" dirty="0" smtClean="0">
                <a:solidFill>
                  <a:srgbClr val="C00000"/>
                </a:solidFill>
                <a:latin typeface="Times New Roman" panose="02020603050405020304" pitchFamily="18" charset="0"/>
                <a:cs typeface="Times New Roman" panose="02020603050405020304" pitchFamily="18" charset="0"/>
              </a:rPr>
              <a:t> в </a:t>
            </a:r>
            <a:r>
              <a:rPr lang="ru-RU" sz="2400" b="1" dirty="0" err="1" smtClean="0">
                <a:solidFill>
                  <a:srgbClr val="C00000"/>
                </a:solidFill>
                <a:latin typeface="Times New Roman" panose="02020603050405020304" pitchFamily="18" charset="0"/>
                <a:cs typeface="Times New Roman" panose="02020603050405020304" pitchFamily="18" charset="0"/>
              </a:rPr>
              <a:t>мясі</a:t>
            </a:r>
            <a:r>
              <a:rPr lang="ru-RU" sz="2400" b="1" dirty="0">
                <a:solidFill>
                  <a:srgbClr val="C00000"/>
                </a:solidFill>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визначають</a:t>
            </a:r>
            <a:r>
              <a:rPr lang="ru-RU" sz="2400" dirty="0">
                <a:latin typeface="Times New Roman" panose="02020603050405020304" pitchFamily="18" charset="0"/>
                <a:cs typeface="Times New Roman" panose="02020603050405020304" pitchFamily="18" charset="0"/>
              </a:rPr>
              <a:t> за </a:t>
            </a:r>
            <a:r>
              <a:rPr lang="ru-RU" sz="2400" dirty="0" err="1">
                <a:latin typeface="Times New Roman" panose="02020603050405020304" pitchFamily="18" charset="0"/>
                <a:cs typeface="Times New Roman" panose="02020603050405020304" pitchFamily="18" charset="0"/>
              </a:rPr>
              <a:t>кількістю</a:t>
            </a:r>
            <a:r>
              <a:rPr lang="ru-RU" sz="2400" dirty="0">
                <a:latin typeface="Times New Roman" panose="02020603050405020304" pitchFamily="18" charset="0"/>
                <a:cs typeface="Times New Roman" panose="02020603050405020304" pitchFamily="18" charset="0"/>
              </a:rPr>
              <a:t> азоту з </a:t>
            </a:r>
            <a:r>
              <a:rPr lang="ru-RU" sz="2400" dirty="0" err="1">
                <a:latin typeface="Times New Roman" panose="02020603050405020304" pitchFamily="18" charset="0"/>
                <a:cs typeface="Times New Roman" panose="02020603050405020304" pitchFamily="18" charset="0"/>
              </a:rPr>
              <a:t>використанням</a:t>
            </a:r>
            <a:r>
              <a:rPr lang="ru-RU" sz="2400" dirty="0">
                <a:latin typeface="Times New Roman" panose="02020603050405020304" pitchFamily="18" charset="0"/>
                <a:cs typeface="Times New Roman" panose="02020603050405020304" pitchFamily="18" charset="0"/>
              </a:rPr>
              <a:t> методу </a:t>
            </a:r>
            <a:r>
              <a:rPr lang="ru-RU" sz="2400" dirty="0" err="1">
                <a:latin typeface="Times New Roman" panose="02020603050405020304" pitchFamily="18" charset="0"/>
                <a:cs typeface="Times New Roman" panose="02020603050405020304" pitchFamily="18" charset="0"/>
              </a:rPr>
              <a:t>Кьельдаля</a:t>
            </a:r>
            <a:r>
              <a:rPr lang="ru-RU" sz="2400" dirty="0" smtClean="0">
                <a:latin typeface="Times New Roman" panose="02020603050405020304" pitchFamily="18" charset="0"/>
                <a:cs typeface="Times New Roman" panose="02020603050405020304" pitchFamily="18" charset="0"/>
              </a:rPr>
              <a:t>.</a:t>
            </a:r>
            <a:br>
              <a:rPr lang="ru-RU" sz="2400" dirty="0" smtClean="0">
                <a:latin typeface="Times New Roman" panose="02020603050405020304" pitchFamily="18" charset="0"/>
                <a:cs typeface="Times New Roman" panose="02020603050405020304" pitchFamily="18" charset="0"/>
              </a:rPr>
            </a:br>
            <a:r>
              <a:rPr lang="ru-RU" sz="2400" dirty="0" smtClean="0">
                <a:latin typeface="Times New Roman" panose="02020603050405020304" pitchFamily="18" charset="0"/>
                <a:cs typeface="Times New Roman" panose="02020603050405020304" pitchFamily="18" charset="0"/>
              </a:rPr>
              <a:t>Метод </a:t>
            </a:r>
            <a:r>
              <a:rPr lang="ru-RU" sz="2400" dirty="0" err="1" smtClean="0">
                <a:latin typeface="Times New Roman" panose="02020603050405020304" pitchFamily="18" charset="0"/>
                <a:cs typeface="Times New Roman" panose="02020603050405020304" pitchFamily="18" charset="0"/>
              </a:rPr>
              <a:t>визначення</a:t>
            </a:r>
            <a:r>
              <a:rPr lang="ru-RU" sz="2400" dirty="0" smtClean="0">
                <a:latin typeface="Times New Roman" panose="02020603050405020304" pitchFamily="18" charset="0"/>
                <a:cs typeface="Times New Roman" panose="02020603050405020304" pitchFamily="18" charset="0"/>
              </a:rPr>
              <a:t> азоту (</a:t>
            </a:r>
            <a:r>
              <a:rPr lang="ru-RU" sz="2400" dirty="0" err="1" smtClean="0">
                <a:latin typeface="Times New Roman" panose="02020603050405020304" pitchFamily="18" charset="0"/>
                <a:cs typeface="Times New Roman" panose="02020603050405020304" pitchFamily="18" charset="0"/>
              </a:rPr>
              <a:t>нітрогену</a:t>
            </a:r>
            <a:r>
              <a:rPr lang="ru-RU" sz="2400" dirty="0" smtClean="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базується</a:t>
            </a:r>
            <a:r>
              <a:rPr lang="ru-RU" sz="2400" dirty="0">
                <a:latin typeface="Times New Roman" panose="02020603050405020304" pitchFamily="18" charset="0"/>
                <a:cs typeface="Times New Roman" panose="02020603050405020304" pitchFamily="18" charset="0"/>
              </a:rPr>
              <a:t> на </a:t>
            </a:r>
            <a:r>
              <a:rPr lang="ru-RU" sz="2400" dirty="0" err="1">
                <a:latin typeface="Times New Roman" panose="02020603050405020304" pitchFamily="18" charset="0"/>
                <a:cs typeface="Times New Roman" panose="02020603050405020304" pitchFamily="18" charset="0"/>
              </a:rPr>
              <a:t>мінералізації</a:t>
            </a:r>
            <a:r>
              <a:rPr lang="ru-RU" sz="2400" dirty="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наважки</a:t>
            </a:r>
            <a:r>
              <a:rPr lang="ru-RU" sz="2400" dirty="0" smtClean="0">
                <a:latin typeface="Times New Roman" panose="02020603050405020304" pitchFamily="18" charset="0"/>
                <a:cs typeface="Times New Roman" panose="02020603050405020304" pitchFamily="18" charset="0"/>
              </a:rPr>
              <a:t> сухого мяса </a:t>
            </a:r>
            <a:r>
              <a:rPr lang="ru-RU" sz="2400" dirty="0" err="1" smtClean="0">
                <a:latin typeface="Times New Roman" panose="02020603050405020304" pitchFamily="18" charset="0"/>
                <a:cs typeface="Times New Roman" panose="02020603050405020304" pitchFamily="18" charset="0"/>
              </a:rPr>
              <a:t>масою</a:t>
            </a:r>
            <a:r>
              <a:rPr lang="ru-RU" sz="2400" dirty="0" smtClean="0">
                <a:latin typeface="Times New Roman" panose="02020603050405020304" pitchFamily="18" charset="0"/>
                <a:cs typeface="Times New Roman" panose="02020603050405020304" pitchFamily="18" charset="0"/>
              </a:rPr>
              <a:t> 1,5-2г </a:t>
            </a:r>
            <a:r>
              <a:rPr lang="ru-RU" sz="2400" dirty="0">
                <a:latin typeface="Times New Roman" panose="02020603050405020304" pitchFamily="18" charset="0"/>
                <a:cs typeface="Times New Roman" panose="02020603050405020304" pitchFamily="18" charset="0"/>
              </a:rPr>
              <a:t>при </a:t>
            </a:r>
            <a:r>
              <a:rPr lang="ru-RU" sz="2400" dirty="0" err="1">
                <a:latin typeface="Times New Roman" panose="02020603050405020304" pitchFamily="18" charset="0"/>
                <a:cs typeface="Times New Roman" panose="02020603050405020304" pitchFamily="18" charset="0"/>
              </a:rPr>
              <a:t>нагріванні</a:t>
            </a:r>
            <a:r>
              <a:rPr lang="ru-RU" sz="2400" dirty="0">
                <a:latin typeface="Times New Roman" panose="02020603050405020304" pitchFamily="18" charset="0"/>
                <a:cs typeface="Times New Roman" panose="02020603050405020304" pitchFamily="18" charset="0"/>
              </a:rPr>
              <a:t> з </a:t>
            </a:r>
            <a:r>
              <a:rPr lang="ru-RU" sz="2400" dirty="0" err="1">
                <a:latin typeface="Times New Roman" panose="02020603050405020304" pitchFamily="18" charset="0"/>
                <a:cs typeface="Times New Roman" panose="02020603050405020304" pitchFamily="18" charset="0"/>
              </a:rPr>
              <a:t>концентрованою</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сірчаною</a:t>
            </a:r>
            <a:r>
              <a:rPr lang="ru-RU" sz="2400" dirty="0">
                <a:latin typeface="Times New Roman" panose="02020603050405020304" pitchFamily="18" charset="0"/>
                <a:cs typeface="Times New Roman" panose="02020603050405020304" pitchFamily="18" charset="0"/>
              </a:rPr>
              <a:t> кислотою за </a:t>
            </a:r>
            <a:r>
              <a:rPr lang="ru-RU" sz="2400" dirty="0" err="1">
                <a:latin typeface="Times New Roman" panose="02020603050405020304" pitchFamily="18" charset="0"/>
                <a:cs typeface="Times New Roman" panose="02020603050405020304" pitchFamily="18" charset="0"/>
              </a:rPr>
              <a:t>наявності</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каталізаторів</a:t>
            </a:r>
            <a:r>
              <a:rPr lang="ru-RU" sz="2400" dirty="0">
                <a:latin typeface="Times New Roman" panose="02020603050405020304" pitchFamily="18" charset="0"/>
                <a:cs typeface="Times New Roman" panose="02020603050405020304" pitchFamily="18" charset="0"/>
              </a:rPr>
              <a:t>. </a:t>
            </a:r>
            <a:r>
              <a:rPr lang="ru-RU" sz="2400" dirty="0" smtClean="0">
                <a:latin typeface="Times New Roman" panose="02020603050405020304" pitchFamily="18" charset="0"/>
                <a:cs typeface="Times New Roman" panose="02020603050405020304" pitchFamily="18" charset="0"/>
              </a:rPr>
              <a:t/>
            </a:r>
            <a:br>
              <a:rPr lang="ru-RU" sz="2400" dirty="0" smtClean="0">
                <a:latin typeface="Times New Roman" panose="02020603050405020304" pitchFamily="18" charset="0"/>
                <a:cs typeface="Times New Roman" panose="02020603050405020304" pitchFamily="18" charset="0"/>
              </a:rPr>
            </a:b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Аміак</a:t>
            </a:r>
            <a:r>
              <a:rPr lang="ru-RU" sz="2400" dirty="0" smtClean="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відганяють</a:t>
            </a:r>
            <a:r>
              <a:rPr lang="ru-RU" sz="2400" dirty="0">
                <a:latin typeface="Times New Roman" panose="02020603050405020304" pitchFamily="18" charset="0"/>
                <a:cs typeface="Times New Roman" panose="02020603050405020304" pitchFamily="18" charset="0"/>
              </a:rPr>
              <a:t> в </a:t>
            </a:r>
            <a:r>
              <a:rPr lang="ru-RU" sz="2400" dirty="0" err="1">
                <a:latin typeface="Times New Roman" panose="02020603050405020304" pitchFamily="18" charset="0"/>
                <a:cs typeface="Times New Roman" panose="02020603050405020304" pitchFamily="18" charset="0"/>
              </a:rPr>
              <a:t>розчин</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борної</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кислоти</a:t>
            </a:r>
            <a:r>
              <a:rPr lang="ru-RU" sz="2400" dirty="0">
                <a:latin typeface="Times New Roman" panose="02020603050405020304" pitchFamily="18" charset="0"/>
                <a:cs typeface="Times New Roman" panose="02020603050405020304" pitchFamily="18" charset="0"/>
              </a:rPr>
              <a:t> і </a:t>
            </a:r>
            <a:r>
              <a:rPr lang="ru-RU" sz="2400" dirty="0" err="1">
                <a:latin typeface="Times New Roman" panose="02020603050405020304" pitchFamily="18" charset="0"/>
                <a:cs typeface="Times New Roman" panose="02020603050405020304" pitchFamily="18" charset="0"/>
              </a:rPr>
              <a:t>титрують</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його</a:t>
            </a:r>
            <a:r>
              <a:rPr lang="ru-RU" sz="2400" dirty="0">
                <a:latin typeface="Times New Roman" panose="02020603050405020304" pitchFamily="18" charset="0"/>
                <a:cs typeface="Times New Roman" panose="02020603050405020304" pitchFamily="18" charset="0"/>
              </a:rPr>
              <a:t> 0,1 н. </a:t>
            </a:r>
            <a:r>
              <a:rPr lang="ru-RU" sz="2400" dirty="0" err="1">
                <a:latin typeface="Times New Roman" panose="02020603050405020304" pitchFamily="18" charset="0"/>
                <a:cs typeface="Times New Roman" panose="02020603050405020304" pitchFamily="18" charset="0"/>
              </a:rPr>
              <a:t>розчином</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сірчаної</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кислоти</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Об’єм</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кислоти</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використаної</a:t>
            </a:r>
            <a:r>
              <a:rPr lang="ru-RU" sz="2400" dirty="0">
                <a:latin typeface="Times New Roman" panose="02020603050405020304" pitchFamily="18" charset="0"/>
                <a:cs typeface="Times New Roman" panose="02020603050405020304" pitchFamily="18" charset="0"/>
              </a:rPr>
              <a:t> для </a:t>
            </a:r>
            <a:r>
              <a:rPr lang="ru-RU" sz="2400" dirty="0" err="1">
                <a:latin typeface="Times New Roman" panose="02020603050405020304" pitchFamily="18" charset="0"/>
                <a:cs typeface="Times New Roman" panose="02020603050405020304" pitchFamily="18" charset="0"/>
              </a:rPr>
              <a:t>титрування</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множать</a:t>
            </a:r>
            <a:r>
              <a:rPr lang="ru-RU" sz="2400" dirty="0">
                <a:latin typeface="Times New Roman" panose="02020603050405020304" pitchFamily="18" charset="0"/>
                <a:cs typeface="Times New Roman" panose="02020603050405020304" pitchFamily="18" charset="0"/>
              </a:rPr>
              <a:t> на титр по азоту і </a:t>
            </a:r>
            <a:r>
              <a:rPr lang="ru-RU" sz="2400" dirty="0" err="1">
                <a:latin typeface="Times New Roman" panose="02020603050405020304" pitchFamily="18" charset="0"/>
                <a:cs typeface="Times New Roman" panose="02020603050405020304" pitchFamily="18" charset="0"/>
              </a:rPr>
              <a:t>дізнаються</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вміст</a:t>
            </a:r>
            <a:r>
              <a:rPr lang="ru-RU" sz="2400" dirty="0">
                <a:latin typeface="Times New Roman" panose="02020603050405020304" pitchFamily="18" charset="0"/>
                <a:cs typeface="Times New Roman" panose="02020603050405020304" pitchFamily="18" charset="0"/>
              </a:rPr>
              <a:t> азоту в </a:t>
            </a:r>
            <a:r>
              <a:rPr lang="ru-RU" sz="2400" dirty="0" err="1">
                <a:latin typeface="Times New Roman" panose="02020603050405020304" pitchFamily="18" charset="0"/>
                <a:cs typeface="Times New Roman" panose="02020603050405020304" pitchFamily="18" charset="0"/>
              </a:rPr>
              <a:t>пробі</a:t>
            </a:r>
            <a:r>
              <a:rPr lang="ru-RU" sz="2400" dirty="0">
                <a:latin typeface="Times New Roman" panose="02020603050405020304" pitchFamily="18" charset="0"/>
                <a:cs typeface="Times New Roman" panose="02020603050405020304" pitchFamily="18" charset="0"/>
              </a:rPr>
              <a:t>. </a:t>
            </a:r>
            <a:r>
              <a:rPr lang="ru-RU" sz="2400" dirty="0" smtClean="0">
                <a:latin typeface="Times New Roman" panose="02020603050405020304" pitchFamily="18" charset="0"/>
                <a:cs typeface="Times New Roman" panose="02020603050405020304" pitchFamily="18" charset="0"/>
              </a:rPr>
              <a:t/>
            </a:r>
            <a:br>
              <a:rPr lang="ru-RU" sz="2400" dirty="0" smtClean="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Для </a:t>
            </a:r>
            <a:r>
              <a:rPr lang="ru-RU" sz="2400" dirty="0" err="1">
                <a:latin typeface="Times New Roman" panose="02020603050405020304" pitchFamily="18" charset="0"/>
                <a:cs typeface="Times New Roman" panose="02020603050405020304" pitchFamily="18" charset="0"/>
              </a:rPr>
              <a:t>перерахунку</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кількості</a:t>
            </a:r>
            <a:r>
              <a:rPr lang="ru-RU" sz="2400" dirty="0">
                <a:latin typeface="Times New Roman" panose="02020603050405020304" pitchFamily="18" charset="0"/>
                <a:cs typeface="Times New Roman" panose="02020603050405020304" pitchFamily="18" charset="0"/>
              </a:rPr>
              <a:t> </a:t>
            </a:r>
            <a:r>
              <a:rPr lang="ru-RU" sz="2400" dirty="0" smtClean="0">
                <a:latin typeface="Times New Roman" panose="02020603050405020304" pitchFamily="18" charset="0"/>
                <a:cs typeface="Times New Roman" panose="02020603050405020304" pitchFamily="18" charset="0"/>
              </a:rPr>
              <a:t>азоту </a:t>
            </a:r>
            <a:r>
              <a:rPr lang="ru-RU" sz="2400" dirty="0">
                <a:latin typeface="Times New Roman" panose="02020603050405020304" pitchFamily="18" charset="0"/>
                <a:cs typeface="Times New Roman" panose="02020603050405020304" pitchFamily="18" charset="0"/>
              </a:rPr>
              <a:t>у </a:t>
            </a:r>
            <a:r>
              <a:rPr lang="ru-RU" sz="2400" dirty="0" err="1">
                <a:latin typeface="Times New Roman" panose="02020603050405020304" pitchFamily="18" charset="0"/>
                <a:cs typeface="Times New Roman" panose="02020603050405020304" pitchFamily="18" charset="0"/>
              </a:rPr>
              <a:t>вміст</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білка</a:t>
            </a:r>
            <a:r>
              <a:rPr lang="ru-RU" sz="2400" dirty="0">
                <a:latin typeface="Times New Roman" panose="02020603050405020304" pitchFamily="18" charset="0"/>
                <a:cs typeface="Times New Roman" panose="02020603050405020304" pitchFamily="18" charset="0"/>
              </a:rPr>
              <a:t> для </a:t>
            </a:r>
            <a:r>
              <a:rPr lang="ru-RU" sz="2400" dirty="0" err="1">
                <a:latin typeface="Times New Roman" panose="02020603050405020304" pitchFamily="18" charset="0"/>
                <a:cs typeface="Times New Roman" panose="02020603050405020304" pitchFamily="18" charset="0"/>
              </a:rPr>
              <a:t>м’ясних</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продуктів</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використовують</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коефіцієнт</a:t>
            </a:r>
            <a:r>
              <a:rPr lang="ru-RU" sz="2400" dirty="0">
                <a:latin typeface="Times New Roman" panose="02020603050405020304" pitchFamily="18" charset="0"/>
                <a:cs typeface="Times New Roman" panose="02020603050405020304" pitchFamily="18" charset="0"/>
              </a:rPr>
              <a:t> 6,25</a:t>
            </a:r>
            <a:r>
              <a:rPr lang="ru-RU" sz="2400" dirty="0" smtClean="0">
                <a:latin typeface="Times New Roman" panose="02020603050405020304" pitchFamily="18" charset="0"/>
                <a:cs typeface="Times New Roman" panose="02020603050405020304" pitchFamily="18" charset="0"/>
              </a:rPr>
              <a:t>.</a:t>
            </a:r>
            <a:br>
              <a:rPr lang="ru-RU" sz="2400" dirty="0" smtClean="0">
                <a:latin typeface="Times New Roman" panose="02020603050405020304" pitchFamily="18" charset="0"/>
                <a:cs typeface="Times New Roman" panose="02020603050405020304" pitchFamily="18" charset="0"/>
              </a:rPr>
            </a:br>
            <a:r>
              <a:rPr lang="ru-RU" sz="2400" dirty="0" smtClean="0">
                <a:latin typeface="Times New Roman" panose="02020603050405020304" pitchFamily="18" charset="0"/>
                <a:cs typeface="Times New Roman" panose="02020603050405020304" pitchFamily="18" charset="0"/>
              </a:rPr>
              <a:t/>
            </a:r>
            <a:br>
              <a:rPr lang="ru-RU" sz="2400" dirty="0" smtClean="0">
                <a:latin typeface="Times New Roman" panose="02020603050405020304" pitchFamily="18" charset="0"/>
                <a:cs typeface="Times New Roman" panose="02020603050405020304" pitchFamily="18" charset="0"/>
              </a:rPr>
            </a:br>
            <a:r>
              <a:rPr lang="ru-RU" sz="2400" dirty="0" smtClean="0">
                <a:latin typeface="Times New Roman" panose="02020603050405020304" pitchFamily="18" charset="0"/>
                <a:cs typeface="Times New Roman" panose="02020603050405020304" pitchFamily="18" charset="0"/>
              </a:rPr>
              <a:t>	Метод </a:t>
            </a:r>
            <a:r>
              <a:rPr lang="ru-RU" sz="2400" dirty="0" err="1">
                <a:latin typeface="Times New Roman" panose="02020603050405020304" pitchFamily="18" charset="0"/>
                <a:cs typeface="Times New Roman" panose="02020603050405020304" pitchFamily="18" charset="0"/>
              </a:rPr>
              <a:t>К’єльдаля</a:t>
            </a:r>
            <a:r>
              <a:rPr lang="ru-RU" sz="2400" dirty="0">
                <a:latin typeface="Times New Roman" panose="02020603050405020304" pitchFamily="18" charset="0"/>
                <a:cs typeface="Times New Roman" panose="02020603050405020304" pitchFamily="18" charset="0"/>
              </a:rPr>
              <a:t> є </a:t>
            </a:r>
            <a:r>
              <a:rPr lang="ru-RU" sz="2400" dirty="0" err="1">
                <a:latin typeface="Times New Roman" panose="02020603050405020304" pitchFamily="18" charset="0"/>
                <a:cs typeface="Times New Roman" panose="02020603050405020304" pitchFamily="18" charset="0"/>
              </a:rPr>
              <a:t>уніфікованим</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його</a:t>
            </a:r>
            <a:r>
              <a:rPr lang="ru-RU" sz="2400" dirty="0">
                <a:latin typeface="Times New Roman" panose="02020603050405020304" pitchFamily="18" charset="0"/>
                <a:cs typeface="Times New Roman" panose="02020603050405020304" pitchFamily="18" charset="0"/>
              </a:rPr>
              <a:t> включено у ряд </a:t>
            </a:r>
            <a:r>
              <a:rPr lang="ru-RU" sz="2400" dirty="0" err="1">
                <a:latin typeface="Times New Roman" panose="02020603050405020304" pitchFamily="18" charset="0"/>
                <a:cs typeface="Times New Roman" panose="02020603050405020304" pitchFamily="18" charset="0"/>
              </a:rPr>
              <a:t>стандартів</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ГОСТів</a:t>
            </a:r>
            <a:r>
              <a:rPr lang="ru-RU" sz="2400" dirty="0">
                <a:latin typeface="Times New Roman" panose="02020603050405020304" pitchFamily="18" charset="0"/>
                <a:cs typeface="Times New Roman" panose="02020603050405020304" pitchFamily="18" charset="0"/>
              </a:rPr>
              <a:t> і ДСТУ) на </a:t>
            </a:r>
            <a:r>
              <a:rPr lang="ru-RU" sz="2400" dirty="0" err="1">
                <a:latin typeface="Times New Roman" panose="02020603050405020304" pitchFamily="18" charset="0"/>
                <a:cs typeface="Times New Roman" panose="02020603050405020304" pitchFamily="18" charset="0"/>
              </a:rPr>
              <a:t>харчові</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продукти</a:t>
            </a:r>
            <a:r>
              <a:rPr lang="ru-RU" sz="24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53264111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uk-UA" sz="2400" b="1" dirty="0" smtClean="0">
                <a:solidFill>
                  <a:srgbClr val="FF0000"/>
                </a:solidFill>
                <a:latin typeface="Times New Roman" panose="02020603050405020304" pitchFamily="18" charset="0"/>
                <a:cs typeface="Times New Roman" panose="02020603050405020304" pitchFamily="18" charset="0"/>
              </a:rPr>
              <a:t>Хімічний склад та енергетична цінність м'яса                   сільськогосподарських тварин</a:t>
            </a:r>
            <a:endParaRPr lang="ru-RU" sz="2400" b="1" dirty="0">
              <a:solidFill>
                <a:srgbClr val="FF0000"/>
              </a:solidFill>
              <a:latin typeface="Times New Roman" panose="02020603050405020304" pitchFamily="18" charset="0"/>
              <a:cs typeface="Times New Roman" panose="02020603050405020304" pitchFamily="18" charset="0"/>
            </a:endParaRPr>
          </a:p>
        </p:txBody>
      </p:sp>
      <p:graphicFrame>
        <p:nvGraphicFramePr>
          <p:cNvPr id="3" name="Group 102"/>
          <p:cNvGraphicFramePr>
            <a:graphicFrameLocks/>
          </p:cNvGraphicFramePr>
          <p:nvPr>
            <p:extLst>
              <p:ext uri="{D42A27DB-BD31-4B8C-83A1-F6EECF244321}">
                <p14:modId xmlns:p14="http://schemas.microsoft.com/office/powerpoint/2010/main" val="2769585333"/>
              </p:ext>
            </p:extLst>
          </p:nvPr>
        </p:nvGraphicFramePr>
        <p:xfrm>
          <a:off x="1043608" y="1412875"/>
          <a:ext cx="7741617" cy="5069588"/>
        </p:xfrm>
        <a:graphic>
          <a:graphicData uri="http://schemas.openxmlformats.org/drawingml/2006/table">
            <a:tbl>
              <a:tblPr/>
              <a:tblGrid>
                <a:gridCol w="2157133">
                  <a:extLst>
                    <a:ext uri="{9D8B030D-6E8A-4147-A177-3AD203B41FA5}"/>
                  </a:extLst>
                </a:gridCol>
                <a:gridCol w="1015615">
                  <a:extLst>
                    <a:ext uri="{9D8B030D-6E8A-4147-A177-3AD203B41FA5}"/>
                  </a:extLst>
                </a:gridCol>
                <a:gridCol w="1142917">
                  <a:extLst>
                    <a:ext uri="{9D8B030D-6E8A-4147-A177-3AD203B41FA5}"/>
                  </a:extLst>
                </a:gridCol>
                <a:gridCol w="1078566">
                  <a:extLst>
                    <a:ext uri="{9D8B030D-6E8A-4147-A177-3AD203B41FA5}"/>
                  </a:extLst>
                </a:gridCol>
                <a:gridCol w="1078567">
                  <a:extLst>
                    <a:ext uri="{9D8B030D-6E8A-4147-A177-3AD203B41FA5}"/>
                  </a:extLst>
                </a:gridCol>
                <a:gridCol w="1268819">
                  <a:extLst>
                    <a:ext uri="{9D8B030D-6E8A-4147-A177-3AD203B41FA5}"/>
                  </a:extLst>
                </a:gridCol>
              </a:tblGrid>
              <a:tr h="1310803">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uk-UA" sz="2000" b="0" i="0" u="none" strike="noStrike" cap="none" normalizeH="0" baseline="0" dirty="0" smtClean="0">
                          <a:ln>
                            <a:noFill/>
                          </a:ln>
                          <a:solidFill>
                            <a:schemeClr val="tx1"/>
                          </a:solidFill>
                          <a:effectLst>
                            <a:outerShdw blurRad="38100" dist="38100" dir="2700000" algn="tl">
                              <a:srgbClr val="FFFFFF"/>
                            </a:outerShdw>
                          </a:effectLst>
                          <a:latin typeface="Tahoma" pitchFamily="34" charset="0"/>
                        </a:rPr>
                        <a:t>Вид м'яса</a:t>
                      </a:r>
                    </a:p>
                  </a:txBody>
                  <a:tcPr marT="45726" marB="45726" horzOverflow="overflow">
                    <a:lnL w="28575"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uk-UA" sz="2000" b="0" i="0" u="none" strike="noStrike" cap="none" normalizeH="0" baseline="0" smtClean="0">
                          <a:ln>
                            <a:noFill/>
                          </a:ln>
                          <a:solidFill>
                            <a:schemeClr val="tx1"/>
                          </a:solidFill>
                          <a:effectLst>
                            <a:outerShdw blurRad="38100" dist="38100" dir="2700000" algn="tl">
                              <a:srgbClr val="FFFFFF"/>
                            </a:outerShdw>
                          </a:effectLst>
                          <a:latin typeface="Tahoma" pitchFamily="34" charset="0"/>
                        </a:rPr>
                        <a:t>Вода,%</a:t>
                      </a:r>
                      <a:endParaRPr kumimoji="0" lang="ru-RU" sz="2000" b="0" i="0" u="none" strike="noStrike" cap="none" normalizeH="0" baseline="0" smtClean="0">
                        <a:ln>
                          <a:noFill/>
                        </a:ln>
                        <a:solidFill>
                          <a:schemeClr val="tx1"/>
                        </a:solidFill>
                        <a:effectLst>
                          <a:outerShdw blurRad="38100" dist="38100" dir="2700000" algn="tl">
                            <a:srgbClr val="FFFFFF"/>
                          </a:outerShdw>
                        </a:effectLst>
                        <a:latin typeface="Tahoma" pitchFamily="34" charset="0"/>
                      </a:endParaRPr>
                    </a:p>
                  </a:txBody>
                  <a:tcPr marT="45726" marB="45726"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uk-UA" sz="2000" b="0" i="0" u="none" strike="noStrike" cap="none" normalizeH="0" baseline="0" smtClean="0">
                          <a:ln>
                            <a:noFill/>
                          </a:ln>
                          <a:solidFill>
                            <a:schemeClr val="tx1"/>
                          </a:solidFill>
                          <a:effectLst>
                            <a:outerShdw blurRad="38100" dist="38100" dir="2700000" algn="tl">
                              <a:srgbClr val="FFFFFF"/>
                            </a:outerShdw>
                          </a:effectLst>
                          <a:latin typeface="Tahoma" pitchFamily="34" charset="0"/>
                        </a:rPr>
                        <a:t>Білки, %</a:t>
                      </a:r>
                      <a:endParaRPr kumimoji="0" lang="ru-RU" sz="2000" b="0" i="0" u="none" strike="noStrike" cap="none" normalizeH="0" baseline="0" smtClean="0">
                        <a:ln>
                          <a:noFill/>
                        </a:ln>
                        <a:solidFill>
                          <a:schemeClr val="tx1"/>
                        </a:solidFill>
                        <a:effectLst>
                          <a:outerShdw blurRad="38100" dist="38100" dir="2700000" algn="tl">
                            <a:srgbClr val="FFFFFF"/>
                          </a:outerShdw>
                        </a:effectLst>
                        <a:latin typeface="Tahoma" pitchFamily="34" charset="0"/>
                      </a:endParaRPr>
                    </a:p>
                  </a:txBody>
                  <a:tcPr marT="45726" marB="45726"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uk-UA" sz="2000" b="0" i="0" u="none" strike="noStrike" cap="none" normalizeH="0" baseline="0" dirty="0" smtClean="0">
                          <a:ln>
                            <a:noFill/>
                          </a:ln>
                          <a:solidFill>
                            <a:schemeClr val="tx1"/>
                          </a:solidFill>
                          <a:effectLst>
                            <a:outerShdw blurRad="38100" dist="38100" dir="2700000" algn="tl">
                              <a:srgbClr val="FFFFFF"/>
                            </a:outerShdw>
                          </a:effectLst>
                          <a:latin typeface="Tahoma" pitchFamily="34" charset="0"/>
                        </a:rPr>
                        <a:t>Жир , %</a:t>
                      </a:r>
                      <a:endParaRPr kumimoji="0" lang="ru-RU" sz="2000" b="0" i="0" u="none" strike="noStrike" cap="none" normalizeH="0" baseline="0" dirty="0" smtClean="0">
                        <a:ln>
                          <a:noFill/>
                        </a:ln>
                        <a:solidFill>
                          <a:schemeClr val="tx1"/>
                        </a:solidFill>
                        <a:effectLst>
                          <a:outerShdw blurRad="38100" dist="38100" dir="2700000" algn="tl">
                            <a:srgbClr val="FFFFFF"/>
                          </a:outerShdw>
                        </a:effectLst>
                        <a:latin typeface="Tahoma" pitchFamily="34" charset="0"/>
                      </a:endParaRPr>
                    </a:p>
                  </a:txBody>
                  <a:tcPr marT="45726" marB="45726"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uk-UA" sz="2000" b="0" i="0" u="none" strike="noStrike" cap="none" normalizeH="0" baseline="0" smtClean="0">
                          <a:ln>
                            <a:noFill/>
                          </a:ln>
                          <a:solidFill>
                            <a:schemeClr val="tx1"/>
                          </a:solidFill>
                          <a:effectLst>
                            <a:outerShdw blurRad="38100" dist="38100" dir="2700000" algn="tl">
                              <a:srgbClr val="FFFFFF"/>
                            </a:outerShdw>
                          </a:effectLst>
                          <a:latin typeface="Tahoma" pitchFamily="34" charset="0"/>
                        </a:rPr>
                        <a:t>Зола,%</a:t>
                      </a:r>
                      <a:endParaRPr kumimoji="0" lang="ru-RU" sz="2000" b="0" i="0" u="none" strike="noStrike" cap="none" normalizeH="0" baseline="0" smtClean="0">
                        <a:ln>
                          <a:noFill/>
                        </a:ln>
                        <a:solidFill>
                          <a:schemeClr val="tx1"/>
                        </a:solidFill>
                        <a:effectLst>
                          <a:outerShdw blurRad="38100" dist="38100" dir="2700000" algn="tl">
                            <a:srgbClr val="FFFFFF"/>
                          </a:outerShdw>
                        </a:effectLst>
                        <a:latin typeface="Tahoma" pitchFamily="34" charset="0"/>
                      </a:endParaRPr>
                    </a:p>
                  </a:txBody>
                  <a:tcPr marT="45726" marB="45726"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uk-UA" sz="2000" b="0" i="0" u="none" strike="noStrike" cap="none" normalizeH="0" baseline="0" dirty="0" smtClean="0">
                          <a:ln>
                            <a:noFill/>
                          </a:ln>
                          <a:solidFill>
                            <a:schemeClr val="tx1"/>
                          </a:solidFill>
                          <a:effectLst>
                            <a:outerShdw blurRad="38100" dist="38100" dir="2700000" algn="tl">
                              <a:srgbClr val="FFFFFF"/>
                            </a:outerShdw>
                          </a:effectLst>
                          <a:latin typeface="Tahoma" pitchFamily="34" charset="0"/>
                        </a:rPr>
                        <a:t>Енергетична цінність, </a:t>
                      </a:r>
                      <a:r>
                        <a:rPr kumimoji="0" lang="uk-UA" sz="2000" b="0" i="0" u="none" strike="noStrike" cap="none" normalizeH="0" baseline="0" dirty="0" err="1" smtClean="0">
                          <a:ln>
                            <a:noFill/>
                          </a:ln>
                          <a:solidFill>
                            <a:schemeClr val="tx1"/>
                          </a:solidFill>
                          <a:effectLst>
                            <a:outerShdw blurRad="38100" dist="38100" dir="2700000" algn="tl">
                              <a:srgbClr val="FFFFFF"/>
                            </a:outerShdw>
                          </a:effectLst>
                          <a:latin typeface="Tahoma" pitchFamily="34" charset="0"/>
                        </a:rPr>
                        <a:t>кДж</a:t>
                      </a:r>
                      <a:endParaRPr kumimoji="0" lang="ru-RU" sz="2000" b="0" i="0" u="none" strike="noStrike" cap="none" normalizeH="0" baseline="0" dirty="0" smtClean="0">
                        <a:ln>
                          <a:noFill/>
                        </a:ln>
                        <a:solidFill>
                          <a:schemeClr val="tx1"/>
                        </a:solidFill>
                        <a:effectLst>
                          <a:outerShdw blurRad="38100" dist="38100" dir="2700000" algn="tl">
                            <a:srgbClr val="FFFFFF"/>
                          </a:outerShdw>
                        </a:effectLst>
                        <a:latin typeface="Tahoma" pitchFamily="34" charset="0"/>
                      </a:endParaRPr>
                    </a:p>
                  </a:txBody>
                  <a:tcPr marT="45726" marB="45726" horzOverflow="overflow">
                    <a:lnL w="12700"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extLst>
                  <a:ext uri="{0D108BD9-81ED-4DB2-BD59-A6C34878D82A}"/>
                </a:extLst>
              </a:tr>
              <a:tr h="489298">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uk-UA" sz="2000" b="0" i="0" u="none" strike="noStrike" cap="none" normalizeH="0" baseline="0" smtClean="0">
                          <a:ln>
                            <a:noFill/>
                          </a:ln>
                          <a:solidFill>
                            <a:schemeClr val="tx1"/>
                          </a:solidFill>
                          <a:effectLst>
                            <a:outerShdw blurRad="38100" dist="38100" dir="2700000" algn="tl">
                              <a:srgbClr val="FFFFFF"/>
                            </a:outerShdw>
                          </a:effectLst>
                          <a:latin typeface="Tahoma" pitchFamily="34" charset="0"/>
                        </a:rPr>
                        <a:t>Яловичина</a:t>
                      </a:r>
                      <a:endParaRPr kumimoji="0" lang="ru-RU" sz="2000" b="0" i="0" u="none" strike="noStrike" cap="none" normalizeH="0" baseline="0" smtClean="0">
                        <a:ln>
                          <a:noFill/>
                        </a:ln>
                        <a:solidFill>
                          <a:schemeClr val="tx1"/>
                        </a:solidFill>
                        <a:effectLst>
                          <a:outerShdw blurRad="38100" dist="38100" dir="2700000" algn="tl">
                            <a:srgbClr val="FFFFFF"/>
                          </a:outerShdw>
                        </a:effectLst>
                        <a:latin typeface="Tahoma" pitchFamily="34" charset="0"/>
                      </a:endParaRPr>
                    </a:p>
                  </a:txBody>
                  <a:tcPr marT="45726" marB="45726" horzOverflow="overflow">
                    <a:lnL w="28575"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uk-UA" sz="2000" b="0" i="0" u="none" strike="noStrike" cap="none" normalizeH="0" baseline="0" smtClean="0">
                          <a:ln>
                            <a:noFill/>
                          </a:ln>
                          <a:solidFill>
                            <a:schemeClr val="tx1"/>
                          </a:solidFill>
                          <a:effectLst>
                            <a:outerShdw blurRad="38100" dist="38100" dir="2700000" algn="tl">
                              <a:srgbClr val="FFFFFF"/>
                            </a:outerShdw>
                          </a:effectLst>
                          <a:latin typeface="Tahoma" pitchFamily="34" charset="0"/>
                        </a:rPr>
                        <a:t>70</a:t>
                      </a:r>
                      <a:endParaRPr kumimoji="0" lang="ru-RU" sz="2000" b="0" i="0" u="none" strike="noStrike" cap="none" normalizeH="0" baseline="0" smtClean="0">
                        <a:ln>
                          <a:noFill/>
                        </a:ln>
                        <a:solidFill>
                          <a:schemeClr val="tx1"/>
                        </a:solidFill>
                        <a:effectLst>
                          <a:outerShdw blurRad="38100" dist="38100" dir="2700000" algn="tl">
                            <a:srgbClr val="FFFFFF"/>
                          </a:outerShdw>
                        </a:effectLst>
                        <a:latin typeface="Tahoma" pitchFamily="34" charset="0"/>
                      </a:endParaRPr>
                    </a:p>
                  </a:txBody>
                  <a:tcPr marT="45726" marB="45726"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uk-UA" sz="2000" b="0" i="0" u="none" strike="noStrike" cap="none" normalizeH="0" baseline="0" smtClean="0">
                          <a:ln>
                            <a:noFill/>
                          </a:ln>
                          <a:solidFill>
                            <a:schemeClr val="tx1"/>
                          </a:solidFill>
                          <a:effectLst>
                            <a:outerShdw blurRad="38100" dist="38100" dir="2700000" algn="tl">
                              <a:srgbClr val="FFFFFF"/>
                            </a:outerShdw>
                          </a:effectLst>
                          <a:latin typeface="Tahoma" pitchFamily="34" charset="0"/>
                        </a:rPr>
                        <a:t>18-20</a:t>
                      </a:r>
                      <a:endParaRPr kumimoji="0" lang="ru-RU" sz="2000" b="0" i="0" u="none" strike="noStrike" cap="none" normalizeH="0" baseline="0" smtClean="0">
                        <a:ln>
                          <a:noFill/>
                        </a:ln>
                        <a:solidFill>
                          <a:schemeClr val="tx1"/>
                        </a:solidFill>
                        <a:effectLst>
                          <a:outerShdw blurRad="38100" dist="38100" dir="2700000" algn="tl">
                            <a:srgbClr val="FFFFFF"/>
                          </a:outerShdw>
                        </a:effectLst>
                        <a:latin typeface="Tahoma" pitchFamily="34" charset="0"/>
                      </a:endParaRPr>
                    </a:p>
                  </a:txBody>
                  <a:tcPr marT="45726" marB="45726"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uk-UA" sz="2000" b="0" i="0" u="none" strike="noStrike" cap="none" normalizeH="0" baseline="0" smtClean="0">
                          <a:ln>
                            <a:noFill/>
                          </a:ln>
                          <a:solidFill>
                            <a:schemeClr val="tx1"/>
                          </a:solidFill>
                          <a:effectLst>
                            <a:outerShdw blurRad="38100" dist="38100" dir="2700000" algn="tl">
                              <a:srgbClr val="FFFFFF"/>
                            </a:outerShdw>
                          </a:effectLst>
                          <a:latin typeface="Tahoma" pitchFamily="34" charset="0"/>
                        </a:rPr>
                        <a:t>7-12</a:t>
                      </a:r>
                      <a:endParaRPr kumimoji="0" lang="ru-RU" sz="2000" b="0" i="0" u="none" strike="noStrike" cap="none" normalizeH="0" baseline="0" smtClean="0">
                        <a:ln>
                          <a:noFill/>
                        </a:ln>
                        <a:solidFill>
                          <a:schemeClr val="tx1"/>
                        </a:solidFill>
                        <a:effectLst>
                          <a:outerShdw blurRad="38100" dist="38100" dir="2700000" algn="tl">
                            <a:srgbClr val="FFFFFF"/>
                          </a:outerShdw>
                        </a:effectLst>
                        <a:latin typeface="Tahoma" pitchFamily="34" charset="0"/>
                      </a:endParaRPr>
                    </a:p>
                  </a:txBody>
                  <a:tcPr marT="45726" marB="45726"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uk-UA" sz="2000" b="0" i="0" u="none" strike="noStrike" cap="none" normalizeH="0" baseline="0" smtClean="0">
                          <a:ln>
                            <a:noFill/>
                          </a:ln>
                          <a:solidFill>
                            <a:schemeClr val="tx1"/>
                          </a:solidFill>
                          <a:effectLst>
                            <a:outerShdw blurRad="38100" dist="38100" dir="2700000" algn="tl">
                              <a:srgbClr val="FFFFFF"/>
                            </a:outerShdw>
                          </a:effectLst>
                          <a:latin typeface="Tahoma" pitchFamily="34" charset="0"/>
                        </a:rPr>
                        <a:t>1,0</a:t>
                      </a:r>
                      <a:endParaRPr kumimoji="0" lang="ru-RU" sz="2000" b="0" i="0" u="none" strike="noStrike" cap="none" normalizeH="0" baseline="0" smtClean="0">
                        <a:ln>
                          <a:noFill/>
                        </a:ln>
                        <a:solidFill>
                          <a:schemeClr val="tx1"/>
                        </a:solidFill>
                        <a:effectLst>
                          <a:outerShdw blurRad="38100" dist="38100" dir="2700000" algn="tl">
                            <a:srgbClr val="FFFFFF"/>
                          </a:outerShdw>
                        </a:effectLst>
                        <a:latin typeface="Tahoma" pitchFamily="34" charset="0"/>
                      </a:endParaRPr>
                    </a:p>
                  </a:txBody>
                  <a:tcPr marT="45726" marB="45726"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uk-UA" sz="2000" b="0" i="0" u="none" strike="noStrike" cap="none" normalizeH="0" baseline="0" smtClean="0">
                          <a:ln>
                            <a:noFill/>
                          </a:ln>
                          <a:solidFill>
                            <a:schemeClr val="tx1"/>
                          </a:solidFill>
                          <a:effectLst>
                            <a:outerShdw blurRad="38100" dist="38100" dir="2700000" algn="tl">
                              <a:srgbClr val="FFFFFF"/>
                            </a:outerShdw>
                          </a:effectLst>
                          <a:latin typeface="Tahoma" pitchFamily="34" charset="0"/>
                        </a:rPr>
                        <a:t>600-750</a:t>
                      </a:r>
                      <a:endParaRPr kumimoji="0" lang="ru-RU" sz="2000" b="0" i="0" u="none" strike="noStrike" cap="none" normalizeH="0" baseline="0" smtClean="0">
                        <a:ln>
                          <a:noFill/>
                        </a:ln>
                        <a:solidFill>
                          <a:schemeClr val="tx1"/>
                        </a:solidFill>
                        <a:effectLst>
                          <a:outerShdw blurRad="38100" dist="38100" dir="2700000" algn="tl">
                            <a:srgbClr val="FFFFFF"/>
                          </a:outerShdw>
                        </a:effectLst>
                        <a:latin typeface="Tahoma" pitchFamily="34" charset="0"/>
                      </a:endParaRPr>
                    </a:p>
                  </a:txBody>
                  <a:tcPr marT="45726" marB="45726" horzOverflow="overflow">
                    <a:lnL w="12700"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extLst>
                  <a:ext uri="{0D108BD9-81ED-4DB2-BD59-A6C34878D82A}"/>
                </a:extLst>
              </a:tr>
              <a:tr h="455221">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uk-UA" sz="2000" b="0" i="0" u="none" strike="noStrike" cap="none" normalizeH="0" baseline="0" smtClean="0">
                          <a:ln>
                            <a:noFill/>
                          </a:ln>
                          <a:solidFill>
                            <a:schemeClr val="tx1"/>
                          </a:solidFill>
                          <a:effectLst>
                            <a:outerShdw blurRad="38100" dist="38100" dir="2700000" algn="tl">
                              <a:srgbClr val="FFFFFF"/>
                            </a:outerShdw>
                          </a:effectLst>
                          <a:latin typeface="Tahoma" pitchFamily="34" charset="0"/>
                        </a:rPr>
                        <a:t>Свинина беконна</a:t>
                      </a:r>
                      <a:endParaRPr kumimoji="0" lang="ru-RU" sz="2000" b="0" i="0" u="none" strike="noStrike" cap="none" normalizeH="0" baseline="0" smtClean="0">
                        <a:ln>
                          <a:noFill/>
                        </a:ln>
                        <a:solidFill>
                          <a:schemeClr val="tx1"/>
                        </a:solidFill>
                        <a:effectLst>
                          <a:outerShdw blurRad="38100" dist="38100" dir="2700000" algn="tl">
                            <a:srgbClr val="FFFFFF"/>
                          </a:outerShdw>
                        </a:effectLst>
                        <a:latin typeface="Tahoma" pitchFamily="34" charset="0"/>
                      </a:endParaRPr>
                    </a:p>
                  </a:txBody>
                  <a:tcPr marT="45726" marB="45726" horzOverflow="overflow">
                    <a:lnL w="28575"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uk-UA" sz="2000" b="0" i="0" u="none" strike="noStrike" cap="none" normalizeH="0" baseline="0" smtClean="0">
                          <a:ln>
                            <a:noFill/>
                          </a:ln>
                          <a:solidFill>
                            <a:schemeClr val="tx1"/>
                          </a:solidFill>
                          <a:effectLst>
                            <a:outerShdw blurRad="38100" dist="38100" dir="2700000" algn="tl">
                              <a:srgbClr val="FFFFFF"/>
                            </a:outerShdw>
                          </a:effectLst>
                          <a:latin typeface="Tahoma" pitchFamily="34" charset="0"/>
                        </a:rPr>
                        <a:t>52-54</a:t>
                      </a:r>
                      <a:endParaRPr kumimoji="0" lang="ru-RU" sz="2000" b="0" i="0" u="none" strike="noStrike" cap="none" normalizeH="0" baseline="0" smtClean="0">
                        <a:ln>
                          <a:noFill/>
                        </a:ln>
                        <a:solidFill>
                          <a:schemeClr val="tx1"/>
                        </a:solidFill>
                        <a:effectLst>
                          <a:outerShdw blurRad="38100" dist="38100" dir="2700000" algn="tl">
                            <a:srgbClr val="FFFFFF"/>
                          </a:outerShdw>
                        </a:effectLst>
                        <a:latin typeface="Tahoma" pitchFamily="34" charset="0"/>
                      </a:endParaRPr>
                    </a:p>
                  </a:txBody>
                  <a:tcPr marT="45726" marB="45726"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uk-UA" sz="2000" b="0" i="0" u="none" strike="noStrike" cap="none" normalizeH="0" baseline="0" smtClean="0">
                          <a:ln>
                            <a:noFill/>
                          </a:ln>
                          <a:solidFill>
                            <a:schemeClr val="tx1"/>
                          </a:solidFill>
                          <a:effectLst>
                            <a:outerShdw blurRad="38100" dist="38100" dir="2700000" algn="tl">
                              <a:srgbClr val="FFFFFF"/>
                            </a:outerShdw>
                          </a:effectLst>
                          <a:latin typeface="Tahoma" pitchFamily="34" charset="0"/>
                        </a:rPr>
                        <a:t>14-16</a:t>
                      </a:r>
                      <a:endParaRPr kumimoji="0" lang="ru-RU" sz="2000" b="0" i="0" u="none" strike="noStrike" cap="none" normalizeH="0" baseline="0" smtClean="0">
                        <a:ln>
                          <a:noFill/>
                        </a:ln>
                        <a:solidFill>
                          <a:schemeClr val="tx1"/>
                        </a:solidFill>
                        <a:effectLst>
                          <a:outerShdw blurRad="38100" dist="38100" dir="2700000" algn="tl">
                            <a:srgbClr val="FFFFFF"/>
                          </a:outerShdw>
                        </a:effectLst>
                        <a:latin typeface="Tahoma" pitchFamily="34" charset="0"/>
                      </a:endParaRPr>
                    </a:p>
                  </a:txBody>
                  <a:tcPr marT="45726" marB="45726"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uk-UA" sz="2000" b="0" i="0" u="none" strike="noStrike" cap="none" normalizeH="0" baseline="0" smtClean="0">
                          <a:ln>
                            <a:noFill/>
                          </a:ln>
                          <a:solidFill>
                            <a:schemeClr val="tx1"/>
                          </a:solidFill>
                          <a:effectLst>
                            <a:outerShdw blurRad="38100" dist="38100" dir="2700000" algn="tl">
                              <a:srgbClr val="FFFFFF"/>
                            </a:outerShdw>
                          </a:effectLst>
                          <a:latin typeface="Tahoma" pitchFamily="34" charset="0"/>
                        </a:rPr>
                        <a:t>28-32</a:t>
                      </a:r>
                      <a:endParaRPr kumimoji="0" lang="ru-RU" sz="2000" b="0" i="0" u="none" strike="noStrike" cap="none" normalizeH="0" baseline="0" smtClean="0">
                        <a:ln>
                          <a:noFill/>
                        </a:ln>
                        <a:solidFill>
                          <a:schemeClr val="tx1"/>
                        </a:solidFill>
                        <a:effectLst>
                          <a:outerShdw blurRad="38100" dist="38100" dir="2700000" algn="tl">
                            <a:srgbClr val="FFFFFF"/>
                          </a:outerShdw>
                        </a:effectLst>
                        <a:latin typeface="Tahoma" pitchFamily="34" charset="0"/>
                      </a:endParaRPr>
                    </a:p>
                  </a:txBody>
                  <a:tcPr marT="45726" marB="45726"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uk-UA" sz="2000" b="0" i="0" u="none" strike="noStrike" cap="none" normalizeH="0" baseline="0" smtClean="0">
                          <a:ln>
                            <a:noFill/>
                          </a:ln>
                          <a:solidFill>
                            <a:schemeClr val="tx1"/>
                          </a:solidFill>
                          <a:effectLst>
                            <a:outerShdw blurRad="38100" dist="38100" dir="2700000" algn="tl">
                              <a:srgbClr val="FFFFFF"/>
                            </a:outerShdw>
                          </a:effectLst>
                          <a:latin typeface="Tahoma" pitchFamily="34" charset="0"/>
                        </a:rPr>
                        <a:t>0,8-1</a:t>
                      </a:r>
                      <a:endParaRPr kumimoji="0" lang="ru-RU" sz="2000" b="0" i="0" u="none" strike="noStrike" cap="none" normalizeH="0" baseline="0" smtClean="0">
                        <a:ln>
                          <a:noFill/>
                        </a:ln>
                        <a:solidFill>
                          <a:schemeClr val="tx1"/>
                        </a:solidFill>
                        <a:effectLst>
                          <a:outerShdw blurRad="38100" dist="38100" dir="2700000" algn="tl">
                            <a:srgbClr val="FFFFFF"/>
                          </a:outerShdw>
                        </a:effectLst>
                        <a:latin typeface="Tahoma" pitchFamily="34" charset="0"/>
                      </a:endParaRPr>
                    </a:p>
                  </a:txBody>
                  <a:tcPr marT="45726" marB="45726"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uk-UA" sz="2000" b="0" i="0" u="none" strike="noStrike" cap="none" normalizeH="0" baseline="0" smtClean="0">
                          <a:ln>
                            <a:noFill/>
                          </a:ln>
                          <a:solidFill>
                            <a:schemeClr val="tx1"/>
                          </a:solidFill>
                          <a:effectLst>
                            <a:outerShdw blurRad="38100" dist="38100" dir="2700000" algn="tl">
                              <a:srgbClr val="FFFFFF"/>
                            </a:outerShdw>
                          </a:effectLst>
                          <a:latin typeface="Tahoma" pitchFamily="34" charset="0"/>
                        </a:rPr>
                        <a:t>1300-1500</a:t>
                      </a:r>
                      <a:endParaRPr kumimoji="0" lang="ru-RU" sz="2000" b="0" i="0" u="none" strike="noStrike" cap="none" normalizeH="0" baseline="0" smtClean="0">
                        <a:ln>
                          <a:noFill/>
                        </a:ln>
                        <a:solidFill>
                          <a:schemeClr val="tx1"/>
                        </a:solidFill>
                        <a:effectLst>
                          <a:outerShdw blurRad="38100" dist="38100" dir="2700000" algn="tl">
                            <a:srgbClr val="FFFFFF"/>
                          </a:outerShdw>
                        </a:effectLst>
                        <a:latin typeface="Tahoma" pitchFamily="34" charset="0"/>
                      </a:endParaRPr>
                    </a:p>
                  </a:txBody>
                  <a:tcPr marT="45726" marB="45726" horzOverflow="overflow">
                    <a:lnL w="12700"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extLst>
                  <a:ext uri="{0D108BD9-81ED-4DB2-BD59-A6C34878D82A}"/>
                </a:extLst>
              </a:tr>
              <a:tr h="552891">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uk-UA" sz="2000" b="0" i="0" u="none" strike="noStrike" cap="none" normalizeH="0" baseline="0" dirty="0" smtClean="0">
                          <a:ln>
                            <a:noFill/>
                          </a:ln>
                          <a:solidFill>
                            <a:schemeClr val="tx1"/>
                          </a:solidFill>
                          <a:effectLst>
                            <a:outerShdw blurRad="38100" dist="38100" dir="2700000" algn="tl">
                              <a:srgbClr val="FFFFFF"/>
                            </a:outerShdw>
                          </a:effectLst>
                          <a:latin typeface="Tahoma" pitchFamily="34" charset="0"/>
                        </a:rPr>
                        <a:t>Свинина жирна</a:t>
                      </a:r>
                      <a:endParaRPr kumimoji="0" lang="ru-RU" sz="2000" b="0" i="0" u="none" strike="noStrike" cap="none" normalizeH="0" baseline="0" dirty="0" smtClean="0">
                        <a:ln>
                          <a:noFill/>
                        </a:ln>
                        <a:solidFill>
                          <a:schemeClr val="tx1"/>
                        </a:solidFill>
                        <a:effectLst>
                          <a:outerShdw blurRad="38100" dist="38100" dir="2700000" algn="tl">
                            <a:srgbClr val="FFFFFF"/>
                          </a:outerShdw>
                        </a:effectLst>
                        <a:latin typeface="Tahoma" pitchFamily="34" charset="0"/>
                      </a:endParaRPr>
                    </a:p>
                  </a:txBody>
                  <a:tcPr marT="45726" marB="45726" horzOverflow="overflow">
                    <a:lnL w="28575"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uk-UA" sz="2000" b="0" i="0" u="none" strike="noStrike" cap="none" normalizeH="0" baseline="0" smtClean="0">
                          <a:ln>
                            <a:noFill/>
                          </a:ln>
                          <a:solidFill>
                            <a:schemeClr val="tx1"/>
                          </a:solidFill>
                          <a:effectLst>
                            <a:outerShdw blurRad="38100" dist="38100" dir="2700000" algn="tl">
                              <a:srgbClr val="FFFFFF"/>
                            </a:outerShdw>
                          </a:effectLst>
                          <a:latin typeface="Tahoma" pitchFamily="34" charset="0"/>
                        </a:rPr>
                        <a:t>39-40</a:t>
                      </a:r>
                      <a:endParaRPr kumimoji="0" lang="ru-RU" sz="2000" b="0" i="0" u="none" strike="noStrike" cap="none" normalizeH="0" baseline="0" smtClean="0">
                        <a:ln>
                          <a:noFill/>
                        </a:ln>
                        <a:solidFill>
                          <a:schemeClr val="tx1"/>
                        </a:solidFill>
                        <a:effectLst>
                          <a:outerShdw blurRad="38100" dist="38100" dir="2700000" algn="tl">
                            <a:srgbClr val="FFFFFF"/>
                          </a:outerShdw>
                        </a:effectLst>
                        <a:latin typeface="Tahoma" pitchFamily="34" charset="0"/>
                      </a:endParaRPr>
                    </a:p>
                  </a:txBody>
                  <a:tcPr marT="45726" marB="45726"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uk-UA" sz="2000" b="0" i="0" u="none" strike="noStrike" cap="none" normalizeH="0" baseline="0" smtClean="0">
                          <a:ln>
                            <a:noFill/>
                          </a:ln>
                          <a:solidFill>
                            <a:schemeClr val="tx1"/>
                          </a:solidFill>
                          <a:effectLst>
                            <a:outerShdw blurRad="38100" dist="38100" dir="2700000" algn="tl">
                              <a:srgbClr val="FFFFFF"/>
                            </a:outerShdw>
                          </a:effectLst>
                          <a:latin typeface="Tahoma" pitchFamily="34" charset="0"/>
                        </a:rPr>
                        <a:t>11-12</a:t>
                      </a:r>
                      <a:endParaRPr kumimoji="0" lang="ru-RU" sz="2000" b="0" i="0" u="none" strike="noStrike" cap="none" normalizeH="0" baseline="0" smtClean="0">
                        <a:ln>
                          <a:noFill/>
                        </a:ln>
                        <a:solidFill>
                          <a:schemeClr val="tx1"/>
                        </a:solidFill>
                        <a:effectLst>
                          <a:outerShdw blurRad="38100" dist="38100" dir="2700000" algn="tl">
                            <a:srgbClr val="FFFFFF"/>
                          </a:outerShdw>
                        </a:effectLst>
                        <a:latin typeface="Tahoma" pitchFamily="34" charset="0"/>
                      </a:endParaRPr>
                    </a:p>
                  </a:txBody>
                  <a:tcPr marT="45726" marB="45726"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uk-UA" sz="2000" b="0" i="0" u="none" strike="noStrike" cap="none" normalizeH="0" baseline="0" smtClean="0">
                          <a:ln>
                            <a:noFill/>
                          </a:ln>
                          <a:solidFill>
                            <a:schemeClr val="tx1"/>
                          </a:solidFill>
                          <a:effectLst>
                            <a:outerShdw blurRad="38100" dist="38100" dir="2700000" algn="tl">
                              <a:srgbClr val="FFFFFF"/>
                            </a:outerShdw>
                          </a:effectLst>
                          <a:latin typeface="Tahoma" pitchFamily="34" charset="0"/>
                        </a:rPr>
                        <a:t>48-50</a:t>
                      </a:r>
                      <a:endParaRPr kumimoji="0" lang="ru-RU" sz="2000" b="0" i="0" u="none" strike="noStrike" cap="none" normalizeH="0" baseline="0" smtClean="0">
                        <a:ln>
                          <a:noFill/>
                        </a:ln>
                        <a:solidFill>
                          <a:schemeClr val="tx1"/>
                        </a:solidFill>
                        <a:effectLst>
                          <a:outerShdw blurRad="38100" dist="38100" dir="2700000" algn="tl">
                            <a:srgbClr val="FFFFFF"/>
                          </a:outerShdw>
                        </a:effectLst>
                        <a:latin typeface="Tahoma" pitchFamily="34" charset="0"/>
                      </a:endParaRPr>
                    </a:p>
                  </a:txBody>
                  <a:tcPr marT="45726" marB="45726"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uk-UA" sz="2000" b="0" i="0" u="none" strike="noStrike" cap="none" normalizeH="0" baseline="0" smtClean="0">
                          <a:ln>
                            <a:noFill/>
                          </a:ln>
                          <a:solidFill>
                            <a:schemeClr val="tx1"/>
                          </a:solidFill>
                          <a:effectLst>
                            <a:outerShdw blurRad="38100" dist="38100" dir="2700000" algn="tl">
                              <a:srgbClr val="FFFFFF"/>
                            </a:outerShdw>
                          </a:effectLst>
                          <a:latin typeface="Tahoma" pitchFamily="34" charset="0"/>
                        </a:rPr>
                        <a:t>0,6</a:t>
                      </a:r>
                      <a:endParaRPr kumimoji="0" lang="ru-RU" sz="2000" b="0" i="0" u="none" strike="noStrike" cap="none" normalizeH="0" baseline="0" smtClean="0">
                        <a:ln>
                          <a:noFill/>
                        </a:ln>
                        <a:solidFill>
                          <a:schemeClr val="tx1"/>
                        </a:solidFill>
                        <a:effectLst>
                          <a:outerShdw blurRad="38100" dist="38100" dir="2700000" algn="tl">
                            <a:srgbClr val="FFFFFF"/>
                          </a:outerShdw>
                        </a:effectLst>
                        <a:latin typeface="Tahoma" pitchFamily="34" charset="0"/>
                      </a:endParaRPr>
                    </a:p>
                  </a:txBody>
                  <a:tcPr marT="45726" marB="45726"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uk-UA" sz="2000" b="0" i="0" u="none" strike="noStrike" cap="none" normalizeH="0" baseline="0" dirty="0" smtClean="0">
                          <a:ln>
                            <a:noFill/>
                          </a:ln>
                          <a:solidFill>
                            <a:schemeClr val="tx1"/>
                          </a:solidFill>
                          <a:effectLst>
                            <a:outerShdw blurRad="38100" dist="38100" dir="2700000" algn="tl">
                              <a:srgbClr val="FFFFFF"/>
                            </a:outerShdw>
                          </a:effectLst>
                          <a:latin typeface="Tahoma" pitchFamily="34" charset="0"/>
                        </a:rPr>
                        <a:t>2000</a:t>
                      </a:r>
                      <a:endParaRPr kumimoji="0" lang="ru-RU" sz="2000" b="0" i="0" u="none" strike="noStrike" cap="none" normalizeH="0" baseline="0" dirty="0" smtClean="0">
                        <a:ln>
                          <a:noFill/>
                        </a:ln>
                        <a:solidFill>
                          <a:schemeClr val="tx1"/>
                        </a:solidFill>
                        <a:effectLst>
                          <a:outerShdw blurRad="38100" dist="38100" dir="2700000" algn="tl">
                            <a:srgbClr val="FFFFFF"/>
                          </a:outerShdw>
                        </a:effectLst>
                        <a:latin typeface="Tahoma" pitchFamily="34" charset="0"/>
                      </a:endParaRPr>
                    </a:p>
                  </a:txBody>
                  <a:tcPr marT="45726" marB="45726" horzOverflow="overflow">
                    <a:lnL w="12700"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extLst>
                  <a:ext uri="{0D108BD9-81ED-4DB2-BD59-A6C34878D82A}"/>
                </a:extLst>
              </a:tr>
              <a:tr h="504056">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uk-UA" sz="2000" b="0" i="0" u="none" strike="noStrike" cap="none" normalizeH="0" baseline="0" smtClean="0">
                          <a:ln>
                            <a:noFill/>
                          </a:ln>
                          <a:solidFill>
                            <a:schemeClr val="tx1"/>
                          </a:solidFill>
                          <a:effectLst>
                            <a:outerShdw blurRad="38100" dist="38100" dir="2700000" algn="tl">
                              <a:srgbClr val="FFFFFF"/>
                            </a:outerShdw>
                          </a:effectLst>
                          <a:latin typeface="Tahoma" pitchFamily="34" charset="0"/>
                        </a:rPr>
                        <a:t>Баранина жирна</a:t>
                      </a:r>
                      <a:endParaRPr kumimoji="0" lang="ru-RU" sz="2000" b="0" i="0" u="none" strike="noStrike" cap="none" normalizeH="0" baseline="0" smtClean="0">
                        <a:ln>
                          <a:noFill/>
                        </a:ln>
                        <a:solidFill>
                          <a:schemeClr val="tx1"/>
                        </a:solidFill>
                        <a:effectLst>
                          <a:outerShdw blurRad="38100" dist="38100" dir="2700000" algn="tl">
                            <a:srgbClr val="FFFFFF"/>
                          </a:outerShdw>
                        </a:effectLst>
                        <a:latin typeface="Tahoma" pitchFamily="34" charset="0"/>
                      </a:endParaRPr>
                    </a:p>
                  </a:txBody>
                  <a:tcPr marT="45726" marB="45726" horzOverflow="overflow">
                    <a:lnL w="28575"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uk-UA" sz="2000" b="0" i="0" u="none" strike="noStrike" cap="none" normalizeH="0" baseline="0" smtClean="0">
                          <a:ln>
                            <a:noFill/>
                          </a:ln>
                          <a:solidFill>
                            <a:schemeClr val="tx1"/>
                          </a:solidFill>
                          <a:effectLst>
                            <a:outerShdw blurRad="38100" dist="38100" dir="2700000" algn="tl">
                              <a:srgbClr val="FFFFFF"/>
                            </a:outerShdw>
                          </a:effectLst>
                          <a:latin typeface="Tahoma" pitchFamily="34" charset="0"/>
                        </a:rPr>
                        <a:t>50-55</a:t>
                      </a:r>
                      <a:endParaRPr kumimoji="0" lang="ru-RU" sz="2000" b="0" i="0" u="none" strike="noStrike" cap="none" normalizeH="0" baseline="0" smtClean="0">
                        <a:ln>
                          <a:noFill/>
                        </a:ln>
                        <a:solidFill>
                          <a:schemeClr val="tx1"/>
                        </a:solidFill>
                        <a:effectLst>
                          <a:outerShdw blurRad="38100" dist="38100" dir="2700000" algn="tl">
                            <a:srgbClr val="FFFFFF"/>
                          </a:outerShdw>
                        </a:effectLst>
                        <a:latin typeface="Tahoma" pitchFamily="34" charset="0"/>
                      </a:endParaRPr>
                    </a:p>
                  </a:txBody>
                  <a:tcPr marT="45726" marB="45726"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uk-UA" sz="2000" b="0" i="0" u="none" strike="noStrike" cap="none" normalizeH="0" baseline="0" smtClean="0">
                          <a:ln>
                            <a:noFill/>
                          </a:ln>
                          <a:solidFill>
                            <a:schemeClr val="tx1"/>
                          </a:solidFill>
                          <a:effectLst>
                            <a:outerShdw blurRad="38100" dist="38100" dir="2700000" algn="tl">
                              <a:srgbClr val="FFFFFF"/>
                            </a:outerShdw>
                          </a:effectLst>
                          <a:latin typeface="Tahoma" pitchFamily="34" charset="0"/>
                        </a:rPr>
                        <a:t>15-16</a:t>
                      </a:r>
                      <a:endParaRPr kumimoji="0" lang="ru-RU" sz="2000" b="0" i="0" u="none" strike="noStrike" cap="none" normalizeH="0" baseline="0" smtClean="0">
                        <a:ln>
                          <a:noFill/>
                        </a:ln>
                        <a:solidFill>
                          <a:schemeClr val="tx1"/>
                        </a:solidFill>
                        <a:effectLst>
                          <a:outerShdw blurRad="38100" dist="38100" dir="2700000" algn="tl">
                            <a:srgbClr val="FFFFFF"/>
                          </a:outerShdw>
                        </a:effectLst>
                        <a:latin typeface="Tahoma" pitchFamily="34" charset="0"/>
                      </a:endParaRPr>
                    </a:p>
                  </a:txBody>
                  <a:tcPr marT="45726" marB="45726"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uk-UA" sz="2000" b="0" i="0" u="none" strike="noStrike" cap="none" normalizeH="0" baseline="0" smtClean="0">
                          <a:ln>
                            <a:noFill/>
                          </a:ln>
                          <a:solidFill>
                            <a:schemeClr val="tx1"/>
                          </a:solidFill>
                          <a:effectLst>
                            <a:outerShdw blurRad="38100" dist="38100" dir="2700000" algn="tl">
                              <a:srgbClr val="FFFFFF"/>
                            </a:outerShdw>
                          </a:effectLst>
                          <a:latin typeface="Tahoma" pitchFamily="34" charset="0"/>
                        </a:rPr>
                        <a:t>25-30</a:t>
                      </a:r>
                      <a:endParaRPr kumimoji="0" lang="ru-RU" sz="2000" b="0" i="0" u="none" strike="noStrike" cap="none" normalizeH="0" baseline="0" smtClean="0">
                        <a:ln>
                          <a:noFill/>
                        </a:ln>
                        <a:solidFill>
                          <a:schemeClr val="tx1"/>
                        </a:solidFill>
                        <a:effectLst>
                          <a:outerShdw blurRad="38100" dist="38100" dir="2700000" algn="tl">
                            <a:srgbClr val="FFFFFF"/>
                          </a:outerShdw>
                        </a:effectLst>
                        <a:latin typeface="Tahoma" pitchFamily="34" charset="0"/>
                      </a:endParaRPr>
                    </a:p>
                  </a:txBody>
                  <a:tcPr marT="45726" marB="45726"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uk-UA" sz="2000" b="0" i="0" u="none" strike="noStrike" cap="none" normalizeH="0" baseline="0" smtClean="0">
                          <a:ln>
                            <a:noFill/>
                          </a:ln>
                          <a:solidFill>
                            <a:schemeClr val="tx1"/>
                          </a:solidFill>
                          <a:effectLst>
                            <a:outerShdw blurRad="38100" dist="38100" dir="2700000" algn="tl">
                              <a:srgbClr val="FFFFFF"/>
                            </a:outerShdw>
                          </a:effectLst>
                          <a:latin typeface="Tahoma" pitchFamily="34" charset="0"/>
                        </a:rPr>
                        <a:t>0,8-1,0</a:t>
                      </a:r>
                      <a:endParaRPr kumimoji="0" lang="ru-RU" sz="2000" b="0" i="0" u="none" strike="noStrike" cap="none" normalizeH="0" baseline="0" smtClean="0">
                        <a:ln>
                          <a:noFill/>
                        </a:ln>
                        <a:solidFill>
                          <a:schemeClr val="tx1"/>
                        </a:solidFill>
                        <a:effectLst>
                          <a:outerShdw blurRad="38100" dist="38100" dir="2700000" algn="tl">
                            <a:srgbClr val="FFFFFF"/>
                          </a:outerShdw>
                        </a:effectLst>
                        <a:latin typeface="Tahoma" pitchFamily="34" charset="0"/>
                      </a:endParaRPr>
                    </a:p>
                  </a:txBody>
                  <a:tcPr marT="45726" marB="45726"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uk-UA" sz="2000" b="0" i="0" u="none" strike="noStrike" cap="none" normalizeH="0" baseline="0" smtClean="0">
                          <a:ln>
                            <a:noFill/>
                          </a:ln>
                          <a:solidFill>
                            <a:schemeClr val="tx1"/>
                          </a:solidFill>
                          <a:effectLst>
                            <a:outerShdw blurRad="38100" dist="38100" dir="2700000" algn="tl">
                              <a:srgbClr val="FFFFFF"/>
                            </a:outerShdw>
                          </a:effectLst>
                          <a:latin typeface="Tahoma" pitchFamily="34" charset="0"/>
                        </a:rPr>
                        <a:t>1400</a:t>
                      </a:r>
                      <a:endParaRPr kumimoji="0" lang="ru-RU" sz="2000" b="0" i="0" u="none" strike="noStrike" cap="none" normalizeH="0" baseline="0" smtClean="0">
                        <a:ln>
                          <a:noFill/>
                        </a:ln>
                        <a:solidFill>
                          <a:schemeClr val="tx1"/>
                        </a:solidFill>
                        <a:effectLst>
                          <a:outerShdw blurRad="38100" dist="38100" dir="2700000" algn="tl">
                            <a:srgbClr val="FFFFFF"/>
                          </a:outerShdw>
                        </a:effectLst>
                        <a:latin typeface="Tahoma" pitchFamily="34" charset="0"/>
                      </a:endParaRPr>
                    </a:p>
                  </a:txBody>
                  <a:tcPr marT="45726" marB="45726" horzOverflow="overflow">
                    <a:lnL w="12700"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extLst>
                  <a:ext uri="{0D108BD9-81ED-4DB2-BD59-A6C34878D82A}"/>
                </a:extLst>
              </a:tr>
              <a:tr h="755744">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uk-UA" sz="2000" b="0" i="0" u="none" strike="noStrike" cap="none" normalizeH="0" baseline="0" dirty="0" smtClean="0">
                          <a:ln>
                            <a:noFill/>
                          </a:ln>
                          <a:solidFill>
                            <a:schemeClr val="tx1"/>
                          </a:solidFill>
                          <a:effectLst>
                            <a:outerShdw blurRad="38100" dist="38100" dir="2700000" algn="tl">
                              <a:srgbClr val="FFFFFF"/>
                            </a:outerShdw>
                          </a:effectLst>
                          <a:latin typeface="Tahoma" pitchFamily="34" charset="0"/>
                        </a:rPr>
                        <a:t>М’ясо бройлерів</a:t>
                      </a:r>
                      <a:endParaRPr kumimoji="0" lang="ru-RU" sz="2000" b="0" i="0" u="none" strike="noStrike" cap="none" normalizeH="0" baseline="0" dirty="0" smtClean="0">
                        <a:ln>
                          <a:noFill/>
                        </a:ln>
                        <a:solidFill>
                          <a:schemeClr val="tx1"/>
                        </a:solidFill>
                        <a:effectLst>
                          <a:outerShdw blurRad="38100" dist="38100" dir="2700000" algn="tl">
                            <a:srgbClr val="FFFFFF"/>
                          </a:outerShdw>
                        </a:effectLst>
                        <a:latin typeface="Tahoma" pitchFamily="34" charset="0"/>
                      </a:endParaRPr>
                    </a:p>
                  </a:txBody>
                  <a:tcPr marT="45726" marB="45726" horzOverflow="overflow">
                    <a:lnL w="28575"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uk-UA" sz="2000" b="0" i="0" u="none" strike="noStrike" cap="none" normalizeH="0" baseline="0" smtClean="0">
                          <a:ln>
                            <a:noFill/>
                          </a:ln>
                          <a:solidFill>
                            <a:schemeClr val="tx1"/>
                          </a:solidFill>
                          <a:effectLst>
                            <a:outerShdw blurRad="38100" dist="38100" dir="2700000" algn="tl">
                              <a:srgbClr val="FFFFFF"/>
                            </a:outerShdw>
                          </a:effectLst>
                          <a:latin typeface="Tahoma" pitchFamily="34" charset="0"/>
                        </a:rPr>
                        <a:t>60-70</a:t>
                      </a:r>
                      <a:endParaRPr kumimoji="0" lang="ru-RU" sz="2000" b="0" i="0" u="none" strike="noStrike" cap="none" normalizeH="0" baseline="0" smtClean="0">
                        <a:ln>
                          <a:noFill/>
                        </a:ln>
                        <a:solidFill>
                          <a:schemeClr val="tx1"/>
                        </a:solidFill>
                        <a:effectLst>
                          <a:outerShdw blurRad="38100" dist="38100" dir="2700000" algn="tl">
                            <a:srgbClr val="FFFFFF"/>
                          </a:outerShdw>
                        </a:effectLst>
                        <a:latin typeface="Tahoma" pitchFamily="34" charset="0"/>
                      </a:endParaRPr>
                    </a:p>
                  </a:txBody>
                  <a:tcPr marT="45726" marB="45726"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uk-UA" sz="2000" b="0" i="0" u="none" strike="noStrike" cap="none" normalizeH="0" baseline="0" smtClean="0">
                          <a:ln>
                            <a:noFill/>
                          </a:ln>
                          <a:solidFill>
                            <a:schemeClr val="tx1"/>
                          </a:solidFill>
                          <a:effectLst>
                            <a:outerShdw blurRad="38100" dist="38100" dir="2700000" algn="tl">
                              <a:srgbClr val="FFFFFF"/>
                            </a:outerShdw>
                          </a:effectLst>
                          <a:latin typeface="Tahoma" pitchFamily="34" charset="0"/>
                        </a:rPr>
                        <a:t>19-23</a:t>
                      </a:r>
                      <a:endParaRPr kumimoji="0" lang="ru-RU" sz="2000" b="0" i="0" u="none" strike="noStrike" cap="none" normalizeH="0" baseline="0" smtClean="0">
                        <a:ln>
                          <a:noFill/>
                        </a:ln>
                        <a:solidFill>
                          <a:schemeClr val="tx1"/>
                        </a:solidFill>
                        <a:effectLst>
                          <a:outerShdw blurRad="38100" dist="38100" dir="2700000" algn="tl">
                            <a:srgbClr val="FFFFFF"/>
                          </a:outerShdw>
                        </a:effectLst>
                        <a:latin typeface="Tahoma" pitchFamily="34" charset="0"/>
                      </a:endParaRPr>
                    </a:p>
                  </a:txBody>
                  <a:tcPr marT="45726" marB="45726"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uk-UA" sz="2000" b="0" i="0" u="none" strike="noStrike" cap="none" normalizeH="0" baseline="0" smtClean="0">
                          <a:ln>
                            <a:noFill/>
                          </a:ln>
                          <a:solidFill>
                            <a:schemeClr val="tx1"/>
                          </a:solidFill>
                          <a:effectLst>
                            <a:outerShdw blurRad="38100" dist="38100" dir="2700000" algn="tl">
                              <a:srgbClr val="FFFFFF"/>
                            </a:outerShdw>
                          </a:effectLst>
                          <a:latin typeface="Tahoma" pitchFamily="34" charset="0"/>
                        </a:rPr>
                        <a:t>5-15</a:t>
                      </a:r>
                      <a:endParaRPr kumimoji="0" lang="ru-RU" sz="2000" b="0" i="0" u="none" strike="noStrike" cap="none" normalizeH="0" baseline="0" smtClean="0">
                        <a:ln>
                          <a:noFill/>
                        </a:ln>
                        <a:solidFill>
                          <a:schemeClr val="tx1"/>
                        </a:solidFill>
                        <a:effectLst>
                          <a:outerShdw blurRad="38100" dist="38100" dir="2700000" algn="tl">
                            <a:srgbClr val="FFFFFF"/>
                          </a:outerShdw>
                        </a:effectLst>
                        <a:latin typeface="Tahoma" pitchFamily="34" charset="0"/>
                      </a:endParaRPr>
                    </a:p>
                  </a:txBody>
                  <a:tcPr marT="45726" marB="45726"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uk-UA" sz="2000" b="0" i="0" u="none" strike="noStrike" cap="none" normalizeH="0" baseline="0" smtClean="0">
                          <a:ln>
                            <a:noFill/>
                          </a:ln>
                          <a:solidFill>
                            <a:schemeClr val="tx1"/>
                          </a:solidFill>
                          <a:effectLst>
                            <a:outerShdw blurRad="38100" dist="38100" dir="2700000" algn="tl">
                              <a:srgbClr val="FFFFFF"/>
                            </a:outerShdw>
                          </a:effectLst>
                          <a:latin typeface="Tahoma" pitchFamily="34" charset="0"/>
                        </a:rPr>
                        <a:t>0,8-1,1</a:t>
                      </a:r>
                      <a:endParaRPr kumimoji="0" lang="ru-RU" sz="2000" b="0" i="0" u="none" strike="noStrike" cap="none" normalizeH="0" baseline="0" smtClean="0">
                        <a:ln>
                          <a:noFill/>
                        </a:ln>
                        <a:solidFill>
                          <a:schemeClr val="tx1"/>
                        </a:solidFill>
                        <a:effectLst>
                          <a:outerShdw blurRad="38100" dist="38100" dir="2700000" algn="tl">
                            <a:srgbClr val="FFFFFF"/>
                          </a:outerShdw>
                        </a:effectLst>
                        <a:latin typeface="Tahoma" pitchFamily="34" charset="0"/>
                      </a:endParaRPr>
                    </a:p>
                  </a:txBody>
                  <a:tcPr marT="45726" marB="45726"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uk-UA" sz="2000" b="0" i="0" u="none" strike="noStrike" cap="none" normalizeH="0" baseline="0" dirty="0" smtClean="0">
                          <a:ln>
                            <a:noFill/>
                          </a:ln>
                          <a:solidFill>
                            <a:schemeClr val="tx1"/>
                          </a:solidFill>
                          <a:effectLst>
                            <a:outerShdw blurRad="38100" dist="38100" dir="2700000" algn="tl">
                              <a:srgbClr val="FFFFFF"/>
                            </a:outerShdw>
                          </a:effectLst>
                          <a:latin typeface="Tahoma" pitchFamily="34" charset="0"/>
                        </a:rPr>
                        <a:t>750-950</a:t>
                      </a:r>
                      <a:endParaRPr kumimoji="0" lang="ru-RU" sz="2000" b="0" i="0" u="none" strike="noStrike" cap="none" normalizeH="0" baseline="0" dirty="0" smtClean="0">
                        <a:ln>
                          <a:noFill/>
                        </a:ln>
                        <a:solidFill>
                          <a:schemeClr val="tx1"/>
                        </a:solidFill>
                        <a:effectLst>
                          <a:outerShdw blurRad="38100" dist="38100" dir="2700000" algn="tl">
                            <a:srgbClr val="FFFFFF"/>
                          </a:outerShdw>
                        </a:effectLst>
                        <a:latin typeface="Tahoma" pitchFamily="34" charset="0"/>
                      </a:endParaRPr>
                    </a:p>
                  </a:txBody>
                  <a:tcPr marT="45726" marB="45726" horzOverflow="overflow">
                    <a:lnL w="12700"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extLst>
                  <a:ext uri="{0D108BD9-81ED-4DB2-BD59-A6C34878D82A}"/>
                </a:extLst>
              </a:tr>
              <a:tr h="755744">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uk-UA" sz="2000" b="0" i="0" u="none" strike="noStrike" cap="none" normalizeH="0" baseline="0" dirty="0" smtClean="0">
                          <a:ln>
                            <a:noFill/>
                          </a:ln>
                          <a:solidFill>
                            <a:schemeClr val="tx1"/>
                          </a:solidFill>
                          <a:effectLst>
                            <a:outerShdw blurRad="38100" dist="38100" dir="2700000" algn="tl">
                              <a:srgbClr val="FFFFFF"/>
                            </a:outerShdw>
                          </a:effectLst>
                          <a:latin typeface="Tahoma" pitchFamily="34" charset="0"/>
                        </a:rPr>
                        <a:t>М’ясо </a:t>
                      </a:r>
                      <a:r>
                        <a:rPr kumimoji="0" lang="uk-UA" sz="2000" b="0" i="0" u="none" strike="noStrike" cap="none" normalizeH="0" baseline="0" dirty="0" err="1" smtClean="0">
                          <a:ln>
                            <a:noFill/>
                          </a:ln>
                          <a:solidFill>
                            <a:schemeClr val="tx1"/>
                          </a:solidFill>
                          <a:effectLst>
                            <a:outerShdw blurRad="38100" dist="38100" dir="2700000" algn="tl">
                              <a:srgbClr val="FFFFFF"/>
                            </a:outerShdw>
                          </a:effectLst>
                          <a:latin typeface="Tahoma" pitchFamily="34" charset="0"/>
                        </a:rPr>
                        <a:t>кроля</a:t>
                      </a:r>
                      <a:endParaRPr kumimoji="0" lang="ru-RU" sz="2000" b="0" i="0" u="none" strike="noStrike" cap="none" normalizeH="0" baseline="0" dirty="0" smtClean="0">
                        <a:ln>
                          <a:noFill/>
                        </a:ln>
                        <a:solidFill>
                          <a:schemeClr val="tx1"/>
                        </a:solidFill>
                        <a:effectLst>
                          <a:outerShdw blurRad="38100" dist="38100" dir="2700000" algn="tl">
                            <a:srgbClr val="FFFFFF"/>
                          </a:outerShdw>
                        </a:effectLst>
                        <a:latin typeface="Tahoma" pitchFamily="34" charset="0"/>
                      </a:endParaRPr>
                    </a:p>
                  </a:txBody>
                  <a:tcPr marT="45726" marB="45726" horzOverflow="overflow">
                    <a:lnL w="28575"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uk-UA" sz="2000" b="0" i="0" u="none" strike="noStrike" cap="none" normalizeH="0" baseline="0" dirty="0" smtClean="0">
                          <a:ln>
                            <a:noFill/>
                          </a:ln>
                          <a:solidFill>
                            <a:schemeClr val="tx1"/>
                          </a:solidFill>
                          <a:effectLst>
                            <a:outerShdw blurRad="38100" dist="38100" dir="2700000" algn="tl">
                              <a:srgbClr val="FFFFFF"/>
                            </a:outerShdw>
                          </a:effectLst>
                          <a:latin typeface="Tahoma" pitchFamily="34" charset="0"/>
                        </a:rPr>
                        <a:t>65-68</a:t>
                      </a:r>
                      <a:endParaRPr kumimoji="0" lang="ru-RU" sz="2000" b="0" i="0" u="none" strike="noStrike" cap="none" normalizeH="0" baseline="0" dirty="0" smtClean="0">
                        <a:ln>
                          <a:noFill/>
                        </a:ln>
                        <a:solidFill>
                          <a:schemeClr val="tx1"/>
                        </a:solidFill>
                        <a:effectLst>
                          <a:outerShdw blurRad="38100" dist="38100" dir="2700000" algn="tl">
                            <a:srgbClr val="FFFFFF"/>
                          </a:outerShdw>
                        </a:effectLst>
                        <a:latin typeface="Tahoma" pitchFamily="34" charset="0"/>
                      </a:endParaRPr>
                    </a:p>
                  </a:txBody>
                  <a:tcPr marT="45726" marB="45726"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uk-UA" sz="2000" b="0" i="0" u="none" strike="noStrike" cap="none" normalizeH="0" baseline="0" dirty="0" smtClean="0">
                          <a:ln>
                            <a:noFill/>
                          </a:ln>
                          <a:solidFill>
                            <a:schemeClr val="tx1"/>
                          </a:solidFill>
                          <a:effectLst>
                            <a:outerShdw blurRad="38100" dist="38100" dir="2700000" algn="tl">
                              <a:srgbClr val="FFFFFF"/>
                            </a:outerShdw>
                          </a:effectLst>
                          <a:latin typeface="Tahoma" pitchFamily="34" charset="0"/>
                        </a:rPr>
                        <a:t>21-22</a:t>
                      </a:r>
                      <a:endParaRPr kumimoji="0" lang="ru-RU" sz="2000" b="0" i="0" u="none" strike="noStrike" cap="none" normalizeH="0" baseline="0" dirty="0" smtClean="0">
                        <a:ln>
                          <a:noFill/>
                        </a:ln>
                        <a:solidFill>
                          <a:schemeClr val="tx1"/>
                        </a:solidFill>
                        <a:effectLst>
                          <a:outerShdw blurRad="38100" dist="38100" dir="2700000" algn="tl">
                            <a:srgbClr val="FFFFFF"/>
                          </a:outerShdw>
                        </a:effectLst>
                        <a:latin typeface="Tahoma" pitchFamily="34" charset="0"/>
                      </a:endParaRPr>
                    </a:p>
                  </a:txBody>
                  <a:tcPr marT="45726" marB="45726"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uk-UA" sz="2000" b="0" i="0" u="none" strike="noStrike" cap="none" normalizeH="0" baseline="0" dirty="0" smtClean="0">
                          <a:ln>
                            <a:noFill/>
                          </a:ln>
                          <a:solidFill>
                            <a:schemeClr val="tx1"/>
                          </a:solidFill>
                          <a:effectLst>
                            <a:outerShdw blurRad="38100" dist="38100" dir="2700000" algn="tl">
                              <a:srgbClr val="FFFFFF"/>
                            </a:outerShdw>
                          </a:effectLst>
                          <a:latin typeface="Tahoma" pitchFamily="34" charset="0"/>
                        </a:rPr>
                        <a:t>11-12</a:t>
                      </a:r>
                      <a:endParaRPr kumimoji="0" lang="ru-RU" sz="2000" b="0" i="0" u="none" strike="noStrike" cap="none" normalizeH="0" baseline="0" dirty="0" smtClean="0">
                        <a:ln>
                          <a:noFill/>
                        </a:ln>
                        <a:solidFill>
                          <a:schemeClr val="tx1"/>
                        </a:solidFill>
                        <a:effectLst>
                          <a:outerShdw blurRad="38100" dist="38100" dir="2700000" algn="tl">
                            <a:srgbClr val="FFFFFF"/>
                          </a:outerShdw>
                        </a:effectLst>
                        <a:latin typeface="Tahoma" pitchFamily="34" charset="0"/>
                      </a:endParaRPr>
                    </a:p>
                  </a:txBody>
                  <a:tcPr marT="45726" marB="45726"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uk-UA" sz="2000" b="0" i="0" u="none" strike="noStrike" cap="none" normalizeH="0" baseline="0" dirty="0" smtClean="0">
                          <a:ln>
                            <a:noFill/>
                          </a:ln>
                          <a:solidFill>
                            <a:schemeClr val="tx1"/>
                          </a:solidFill>
                          <a:effectLst>
                            <a:outerShdw blurRad="38100" dist="38100" dir="2700000" algn="tl">
                              <a:srgbClr val="FFFFFF"/>
                            </a:outerShdw>
                          </a:effectLst>
                          <a:latin typeface="Tahoma" pitchFamily="34" charset="0"/>
                        </a:rPr>
                        <a:t>1,0-1,2</a:t>
                      </a:r>
                      <a:endParaRPr kumimoji="0" lang="ru-RU" sz="2000" b="0" i="0" u="none" strike="noStrike" cap="none" normalizeH="0" baseline="0" dirty="0" smtClean="0">
                        <a:ln>
                          <a:noFill/>
                        </a:ln>
                        <a:solidFill>
                          <a:schemeClr val="tx1"/>
                        </a:solidFill>
                        <a:effectLst>
                          <a:outerShdw blurRad="38100" dist="38100" dir="2700000" algn="tl">
                            <a:srgbClr val="FFFFFF"/>
                          </a:outerShdw>
                        </a:effectLst>
                        <a:latin typeface="Tahoma" pitchFamily="34" charset="0"/>
                      </a:endParaRPr>
                    </a:p>
                  </a:txBody>
                  <a:tcPr marT="45726" marB="45726"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ru-RU" sz="2000" b="0" i="0" u="none" strike="noStrike" cap="none" normalizeH="0" baseline="0" dirty="0" smtClean="0">
                        <a:ln>
                          <a:noFill/>
                        </a:ln>
                        <a:solidFill>
                          <a:schemeClr val="tx1"/>
                        </a:solidFill>
                        <a:effectLst>
                          <a:outerShdw blurRad="38100" dist="38100" dir="2700000" algn="tl">
                            <a:srgbClr val="FFFFFF"/>
                          </a:outerShdw>
                        </a:effectLst>
                        <a:latin typeface="Tahoma" pitchFamily="34" charset="0"/>
                      </a:endParaRPr>
                    </a:p>
                  </a:txBody>
                  <a:tcPr marT="45726" marB="45726" horzOverflow="overflow">
                    <a:lnL w="12700"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1080491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971600" y="-603448"/>
            <a:ext cx="7571184" cy="6322714"/>
          </a:xfrm>
        </p:spPr>
        <p:txBody>
          <a:bodyPr>
            <a:normAutofit/>
          </a:bodyPr>
          <a:lstStyle/>
          <a:p>
            <a:pPr marL="419735" algn="l">
              <a:spcAft>
                <a:spcPts val="0"/>
              </a:spcAft>
            </a:pPr>
            <a:r>
              <a:rPr lang="uk-UA" sz="2400" b="1" dirty="0">
                <a:latin typeface="Times New Roman"/>
                <a:ea typeface="Times New Roman"/>
              </a:rPr>
              <a:t>Мета</a:t>
            </a:r>
            <a:r>
              <a:rPr lang="uk-UA" sz="2400" b="1" spc="5" dirty="0">
                <a:latin typeface="Times New Roman"/>
                <a:ea typeface="Times New Roman"/>
              </a:rPr>
              <a:t> </a:t>
            </a:r>
            <a:r>
              <a:rPr lang="uk-UA" sz="2400" b="1" dirty="0">
                <a:latin typeface="Times New Roman"/>
                <a:ea typeface="Times New Roman"/>
              </a:rPr>
              <a:t>заняття.</a:t>
            </a:r>
            <a:r>
              <a:rPr lang="uk-UA" sz="2400" b="1" spc="30" dirty="0">
                <a:latin typeface="Times New Roman"/>
                <a:ea typeface="Times New Roman"/>
              </a:rPr>
              <a:t> </a:t>
            </a:r>
            <a:r>
              <a:rPr lang="uk-UA" sz="2400" dirty="0">
                <a:latin typeface="Times New Roman"/>
                <a:ea typeface="Times New Roman"/>
              </a:rPr>
              <a:t>Ознайомитись</a:t>
            </a:r>
            <a:r>
              <a:rPr lang="uk-UA" sz="2400" spc="30" dirty="0">
                <a:latin typeface="Times New Roman"/>
                <a:ea typeface="Times New Roman"/>
              </a:rPr>
              <a:t> </a:t>
            </a:r>
            <a:r>
              <a:rPr lang="uk-UA" sz="2400" dirty="0">
                <a:latin typeface="Times New Roman"/>
                <a:ea typeface="Times New Roman"/>
              </a:rPr>
              <a:t>з</a:t>
            </a:r>
            <a:r>
              <a:rPr lang="uk-UA" sz="2400" spc="10" dirty="0">
                <a:latin typeface="Times New Roman"/>
                <a:ea typeface="Times New Roman"/>
              </a:rPr>
              <a:t> </a:t>
            </a:r>
            <a:r>
              <a:rPr lang="uk-UA" sz="2400" dirty="0">
                <a:latin typeface="Times New Roman"/>
                <a:ea typeface="Times New Roman"/>
              </a:rPr>
              <a:t>методиками</a:t>
            </a:r>
            <a:r>
              <a:rPr lang="uk-UA" sz="2400" spc="-5" dirty="0">
                <a:latin typeface="Times New Roman"/>
                <a:ea typeface="Times New Roman"/>
              </a:rPr>
              <a:t> </a:t>
            </a:r>
            <a:r>
              <a:rPr lang="uk-UA" sz="2400" dirty="0">
                <a:latin typeface="Times New Roman"/>
                <a:ea typeface="Times New Roman"/>
              </a:rPr>
              <a:t>визначення</a:t>
            </a:r>
            <a:r>
              <a:rPr lang="uk-UA" sz="2400" spc="35" dirty="0">
                <a:latin typeface="Times New Roman"/>
                <a:ea typeface="Times New Roman"/>
              </a:rPr>
              <a:t> </a:t>
            </a:r>
            <a:r>
              <a:rPr lang="uk-UA" sz="2400" dirty="0" smtClean="0">
                <a:latin typeface="Times New Roman"/>
                <a:ea typeface="Times New Roman"/>
              </a:rPr>
              <a:t>фізико-хімічних</a:t>
            </a:r>
            <a:r>
              <a:rPr lang="uk-UA" sz="2400" spc="250" dirty="0" smtClean="0">
                <a:latin typeface="Times New Roman"/>
                <a:ea typeface="Times New Roman"/>
              </a:rPr>
              <a:t> </a:t>
            </a:r>
            <a:r>
              <a:rPr lang="uk-UA" sz="2400" dirty="0">
                <a:latin typeface="Times New Roman"/>
                <a:ea typeface="Times New Roman"/>
              </a:rPr>
              <a:t>показників</a:t>
            </a:r>
            <a:r>
              <a:rPr lang="uk-UA" sz="2400" spc="265" dirty="0">
                <a:latin typeface="Times New Roman"/>
                <a:ea typeface="Times New Roman"/>
              </a:rPr>
              <a:t> </a:t>
            </a:r>
            <a:r>
              <a:rPr lang="uk-UA" sz="2400" dirty="0">
                <a:latin typeface="Times New Roman"/>
                <a:ea typeface="Times New Roman"/>
              </a:rPr>
              <a:t>якості</a:t>
            </a:r>
            <a:r>
              <a:rPr lang="uk-UA" sz="2400" spc="265" dirty="0">
                <a:latin typeface="Times New Roman"/>
                <a:ea typeface="Times New Roman"/>
              </a:rPr>
              <a:t> </a:t>
            </a:r>
            <a:r>
              <a:rPr lang="uk-UA" sz="2400" dirty="0">
                <a:latin typeface="Times New Roman"/>
                <a:ea typeface="Times New Roman"/>
              </a:rPr>
              <a:t>м'яса,</a:t>
            </a:r>
            <a:r>
              <a:rPr lang="uk-UA" sz="2400" spc="245" dirty="0">
                <a:latin typeface="Times New Roman"/>
                <a:ea typeface="Times New Roman"/>
              </a:rPr>
              <a:t> </a:t>
            </a:r>
            <a:r>
              <a:rPr lang="uk-UA" sz="2400" dirty="0">
                <a:latin typeface="Times New Roman"/>
                <a:ea typeface="Times New Roman"/>
              </a:rPr>
              <a:t>практичним</a:t>
            </a:r>
            <a:r>
              <a:rPr lang="uk-UA" sz="2400" spc="250" dirty="0">
                <a:latin typeface="Times New Roman"/>
                <a:ea typeface="Times New Roman"/>
              </a:rPr>
              <a:t> </a:t>
            </a:r>
            <a:r>
              <a:rPr lang="uk-UA" sz="2400" dirty="0">
                <a:latin typeface="Times New Roman"/>
                <a:ea typeface="Times New Roman"/>
              </a:rPr>
              <a:t>значенням</a:t>
            </a:r>
            <a:r>
              <a:rPr lang="uk-UA" sz="2400" spc="250" dirty="0">
                <a:latin typeface="Times New Roman"/>
                <a:ea typeface="Times New Roman"/>
              </a:rPr>
              <a:t> </a:t>
            </a:r>
            <a:r>
              <a:rPr lang="uk-UA" sz="2400" dirty="0">
                <a:latin typeface="Times New Roman"/>
                <a:ea typeface="Times New Roman"/>
              </a:rPr>
              <a:t>кожного</a:t>
            </a:r>
            <a:r>
              <a:rPr lang="uk-UA" sz="2400" spc="-385" dirty="0">
                <a:latin typeface="Times New Roman"/>
                <a:ea typeface="Times New Roman"/>
              </a:rPr>
              <a:t> </a:t>
            </a:r>
            <a:r>
              <a:rPr lang="uk-UA" sz="2400" dirty="0">
                <a:latin typeface="Times New Roman"/>
                <a:ea typeface="Times New Roman"/>
              </a:rPr>
              <a:t>показника</a:t>
            </a:r>
            <a:r>
              <a:rPr lang="uk-UA" sz="2400" spc="-20" dirty="0">
                <a:latin typeface="Times New Roman"/>
                <a:ea typeface="Times New Roman"/>
              </a:rPr>
              <a:t> </a:t>
            </a:r>
            <a:r>
              <a:rPr lang="uk-UA" sz="2400" dirty="0">
                <a:latin typeface="Times New Roman"/>
                <a:ea typeface="Times New Roman"/>
              </a:rPr>
              <a:t>і</a:t>
            </a:r>
            <a:r>
              <a:rPr lang="uk-UA" sz="2400" spc="-10" dirty="0">
                <a:latin typeface="Times New Roman"/>
                <a:ea typeface="Times New Roman"/>
              </a:rPr>
              <a:t> </a:t>
            </a:r>
            <a:r>
              <a:rPr lang="uk-UA" sz="2400" dirty="0">
                <a:latin typeface="Times New Roman"/>
                <a:ea typeface="Times New Roman"/>
              </a:rPr>
              <a:t>можливим</a:t>
            </a:r>
            <a:r>
              <a:rPr lang="uk-UA" sz="2400" spc="-10" dirty="0">
                <a:latin typeface="Times New Roman"/>
                <a:ea typeface="Times New Roman"/>
              </a:rPr>
              <a:t> </a:t>
            </a:r>
            <a:r>
              <a:rPr lang="uk-UA" sz="2400" dirty="0">
                <a:latin typeface="Times New Roman"/>
                <a:ea typeface="Times New Roman"/>
              </a:rPr>
              <a:t>застосуванням</a:t>
            </a:r>
            <a:r>
              <a:rPr lang="uk-UA" sz="2400" spc="-5" dirty="0">
                <a:latin typeface="Times New Roman"/>
                <a:ea typeface="Times New Roman"/>
              </a:rPr>
              <a:t> </a:t>
            </a:r>
            <a:r>
              <a:rPr lang="uk-UA" sz="2400" dirty="0">
                <a:latin typeface="Times New Roman"/>
                <a:ea typeface="Times New Roman"/>
              </a:rPr>
              <a:t>його</a:t>
            </a:r>
            <a:r>
              <a:rPr lang="uk-UA" sz="2400" spc="-10" dirty="0">
                <a:latin typeface="Times New Roman"/>
                <a:ea typeface="Times New Roman"/>
              </a:rPr>
              <a:t> </a:t>
            </a:r>
            <a:r>
              <a:rPr lang="uk-UA" sz="2400" dirty="0">
                <a:latin typeface="Times New Roman"/>
                <a:ea typeface="Times New Roman"/>
              </a:rPr>
              <a:t>на</a:t>
            </a:r>
            <a:r>
              <a:rPr lang="uk-UA" sz="2400" spc="-15" dirty="0">
                <a:latin typeface="Times New Roman"/>
                <a:ea typeface="Times New Roman"/>
              </a:rPr>
              <a:t> </a:t>
            </a:r>
            <a:r>
              <a:rPr lang="uk-UA" sz="2400" dirty="0">
                <a:latin typeface="Times New Roman"/>
                <a:ea typeface="Times New Roman"/>
              </a:rPr>
              <a:t>практиці</a:t>
            </a:r>
            <a:r>
              <a:rPr lang="uk-UA" sz="2400" dirty="0" smtClean="0">
                <a:latin typeface="Times New Roman"/>
                <a:ea typeface="Times New Roman"/>
              </a:rPr>
              <a:t>.</a:t>
            </a:r>
            <a:br>
              <a:rPr lang="uk-UA" sz="2400" dirty="0" smtClean="0">
                <a:latin typeface="Times New Roman"/>
                <a:ea typeface="Times New Roman"/>
              </a:rPr>
            </a:br>
            <a:r>
              <a:rPr lang="uk-UA" sz="2400" dirty="0">
                <a:latin typeface="Times New Roman"/>
                <a:ea typeface="Times New Roman"/>
              </a:rPr>
              <a:t/>
            </a:r>
            <a:br>
              <a:rPr lang="uk-UA" sz="2400" dirty="0">
                <a:latin typeface="Times New Roman"/>
                <a:ea typeface="Times New Roman"/>
              </a:rPr>
            </a:br>
            <a:r>
              <a:rPr lang="ru-RU" sz="2400" dirty="0">
                <a:latin typeface="Times New Roman"/>
                <a:ea typeface="Times New Roman"/>
              </a:rPr>
              <a:t/>
            </a:r>
            <a:br>
              <a:rPr lang="ru-RU" sz="2400" dirty="0">
                <a:latin typeface="Times New Roman"/>
                <a:ea typeface="Times New Roman"/>
              </a:rPr>
            </a:br>
            <a:r>
              <a:rPr lang="uk-UA" sz="2400" b="1" kern="0" dirty="0" smtClean="0">
                <a:solidFill>
                  <a:srgbClr val="C00000"/>
                </a:solidFill>
                <a:latin typeface="Times New Roman"/>
                <a:ea typeface="Times New Roman"/>
              </a:rPr>
              <a:t>Зміст та </a:t>
            </a:r>
            <a:r>
              <a:rPr lang="uk-UA" sz="2400" b="1" kern="0" spc="-15" dirty="0" smtClean="0">
                <a:solidFill>
                  <a:srgbClr val="C00000"/>
                </a:solidFill>
                <a:latin typeface="Times New Roman"/>
                <a:ea typeface="Times New Roman"/>
              </a:rPr>
              <a:t> </a:t>
            </a:r>
            <a:r>
              <a:rPr lang="uk-UA" sz="2400" b="1" kern="0" dirty="0">
                <a:solidFill>
                  <a:srgbClr val="C00000"/>
                </a:solidFill>
                <a:latin typeface="Times New Roman"/>
                <a:ea typeface="Times New Roman"/>
              </a:rPr>
              <a:t>методика</a:t>
            </a:r>
            <a:r>
              <a:rPr lang="uk-UA" sz="2400" b="1" kern="0" spc="-20" dirty="0">
                <a:solidFill>
                  <a:srgbClr val="C00000"/>
                </a:solidFill>
                <a:latin typeface="Times New Roman"/>
                <a:ea typeface="Times New Roman"/>
              </a:rPr>
              <a:t> </a:t>
            </a:r>
            <a:r>
              <a:rPr lang="uk-UA" sz="2400" b="1" kern="0" dirty="0">
                <a:solidFill>
                  <a:srgbClr val="C00000"/>
                </a:solidFill>
                <a:latin typeface="Times New Roman"/>
                <a:ea typeface="Times New Roman"/>
              </a:rPr>
              <a:t>проведення</a:t>
            </a:r>
            <a:r>
              <a:rPr lang="uk-UA" sz="2400" b="1" kern="0" spc="-20" dirty="0">
                <a:solidFill>
                  <a:srgbClr val="C00000"/>
                </a:solidFill>
                <a:latin typeface="Times New Roman"/>
                <a:ea typeface="Times New Roman"/>
              </a:rPr>
              <a:t> </a:t>
            </a:r>
            <a:r>
              <a:rPr lang="uk-UA" sz="2400" b="1" kern="0" dirty="0">
                <a:solidFill>
                  <a:srgbClr val="C00000"/>
                </a:solidFill>
                <a:latin typeface="Times New Roman"/>
                <a:ea typeface="Times New Roman"/>
              </a:rPr>
              <a:t>заняття.</a:t>
            </a:r>
            <a:r>
              <a:rPr lang="ru-RU" sz="2400" b="1" kern="0" dirty="0">
                <a:solidFill>
                  <a:srgbClr val="C00000"/>
                </a:solidFill>
                <a:latin typeface="Times New Roman"/>
                <a:ea typeface="Times New Roman"/>
              </a:rPr>
              <a:t/>
            </a:r>
            <a:br>
              <a:rPr lang="ru-RU" sz="2400" b="1" kern="0" dirty="0">
                <a:solidFill>
                  <a:srgbClr val="C00000"/>
                </a:solidFill>
                <a:latin typeface="Times New Roman"/>
                <a:ea typeface="Times New Roman"/>
              </a:rPr>
            </a:br>
            <a:r>
              <a:rPr lang="uk-UA" sz="2400" b="1" dirty="0">
                <a:solidFill>
                  <a:srgbClr val="C00000"/>
                </a:solidFill>
                <a:latin typeface="Times New Roman"/>
                <a:ea typeface="Times New Roman"/>
              </a:rPr>
              <a:t> </a:t>
            </a:r>
            <a:r>
              <a:rPr lang="uk-UA" sz="2400" dirty="0" smtClean="0">
                <a:latin typeface="Times New Roman"/>
                <a:ea typeface="Times New Roman"/>
              </a:rPr>
              <a:t>Визначення</a:t>
            </a:r>
            <a:r>
              <a:rPr lang="uk-UA" sz="2400" spc="5" dirty="0" smtClean="0">
                <a:latin typeface="Times New Roman"/>
                <a:ea typeface="Times New Roman"/>
              </a:rPr>
              <a:t> </a:t>
            </a:r>
            <a:r>
              <a:rPr lang="uk-UA" sz="2400" dirty="0">
                <a:latin typeface="Times New Roman"/>
                <a:ea typeface="Times New Roman"/>
              </a:rPr>
              <a:t>показників</a:t>
            </a:r>
            <a:r>
              <a:rPr lang="uk-UA" sz="2400" spc="5" dirty="0">
                <a:latin typeface="Times New Roman"/>
                <a:ea typeface="Times New Roman"/>
              </a:rPr>
              <a:t> </a:t>
            </a:r>
            <a:r>
              <a:rPr lang="uk-UA" sz="2400" dirty="0">
                <a:latin typeface="Times New Roman"/>
                <a:ea typeface="Times New Roman"/>
              </a:rPr>
              <a:t>якості</a:t>
            </a:r>
            <a:r>
              <a:rPr lang="uk-UA" sz="2400" spc="5" dirty="0">
                <a:latin typeface="Times New Roman"/>
                <a:ea typeface="Times New Roman"/>
              </a:rPr>
              <a:t> </a:t>
            </a:r>
            <a:r>
              <a:rPr lang="uk-UA" sz="2400" dirty="0">
                <a:latin typeface="Times New Roman"/>
                <a:ea typeface="Times New Roman"/>
              </a:rPr>
              <a:t>м'яса</a:t>
            </a:r>
            <a:r>
              <a:rPr lang="uk-UA" sz="2400" spc="5" dirty="0">
                <a:latin typeface="Times New Roman"/>
                <a:ea typeface="Times New Roman"/>
              </a:rPr>
              <a:t> </a:t>
            </a:r>
            <a:r>
              <a:rPr lang="uk-UA" sz="2400" dirty="0">
                <a:latin typeface="Times New Roman"/>
                <a:ea typeface="Times New Roman"/>
              </a:rPr>
              <a:t>проводиться</a:t>
            </a:r>
            <a:r>
              <a:rPr lang="uk-UA" sz="2400" spc="5" dirty="0">
                <a:latin typeface="Times New Roman"/>
                <a:ea typeface="Times New Roman"/>
              </a:rPr>
              <a:t> </a:t>
            </a:r>
            <a:r>
              <a:rPr lang="uk-UA" sz="2400" dirty="0">
                <a:latin typeface="Times New Roman"/>
                <a:ea typeface="Times New Roman"/>
              </a:rPr>
              <a:t>після</a:t>
            </a:r>
            <a:r>
              <a:rPr lang="uk-UA" sz="2400" spc="5" dirty="0">
                <a:latin typeface="Times New Roman"/>
                <a:ea typeface="Times New Roman"/>
              </a:rPr>
              <a:t> </a:t>
            </a:r>
            <a:r>
              <a:rPr lang="uk-UA" sz="2400" dirty="0">
                <a:latin typeface="Times New Roman"/>
                <a:ea typeface="Times New Roman"/>
              </a:rPr>
              <a:t>24-</a:t>
            </a:r>
            <a:r>
              <a:rPr lang="uk-UA" sz="2400" spc="5" dirty="0">
                <a:latin typeface="Times New Roman"/>
                <a:ea typeface="Times New Roman"/>
              </a:rPr>
              <a:t> </a:t>
            </a:r>
            <a:r>
              <a:rPr lang="uk-UA" sz="2400" dirty="0">
                <a:latin typeface="Times New Roman"/>
                <a:ea typeface="Times New Roman"/>
              </a:rPr>
              <a:t>добового дозрівання в охолодженому стані (при температурі +1-</a:t>
            </a:r>
            <a:r>
              <a:rPr lang="uk-UA" sz="2400" spc="5" dirty="0">
                <a:latin typeface="Times New Roman"/>
                <a:ea typeface="Times New Roman"/>
              </a:rPr>
              <a:t> </a:t>
            </a:r>
            <a:r>
              <a:rPr lang="uk-UA" sz="2400" dirty="0">
                <a:latin typeface="Times New Roman"/>
                <a:ea typeface="Times New Roman"/>
              </a:rPr>
              <a:t>4°С),</a:t>
            </a:r>
            <a:r>
              <a:rPr lang="uk-UA" sz="2400" spc="5" dirty="0">
                <a:latin typeface="Times New Roman"/>
                <a:ea typeface="Times New Roman"/>
              </a:rPr>
              <a:t> </a:t>
            </a:r>
            <a:r>
              <a:rPr lang="uk-UA" sz="2400" dirty="0">
                <a:latin typeface="Times New Roman"/>
                <a:ea typeface="Times New Roman"/>
              </a:rPr>
              <a:t>в</a:t>
            </a:r>
            <a:r>
              <a:rPr lang="uk-UA" sz="2400" spc="5" dirty="0">
                <a:latin typeface="Times New Roman"/>
                <a:ea typeface="Times New Roman"/>
              </a:rPr>
              <a:t> </a:t>
            </a:r>
            <a:r>
              <a:rPr lang="uk-UA" sz="2400" dirty="0">
                <a:latin typeface="Times New Roman"/>
                <a:ea typeface="Times New Roman"/>
              </a:rPr>
              <a:t>лабораторії</a:t>
            </a:r>
            <a:r>
              <a:rPr lang="uk-UA" sz="2400" spc="5" dirty="0">
                <a:latin typeface="Times New Roman"/>
                <a:ea typeface="Times New Roman"/>
              </a:rPr>
              <a:t> </a:t>
            </a:r>
            <a:r>
              <a:rPr lang="uk-UA" sz="2400" dirty="0">
                <a:latin typeface="Times New Roman"/>
                <a:ea typeface="Times New Roman"/>
              </a:rPr>
              <a:t>кафедри.</a:t>
            </a:r>
            <a:r>
              <a:rPr lang="uk-UA" sz="2400" spc="5" dirty="0">
                <a:latin typeface="Times New Roman"/>
                <a:ea typeface="Times New Roman"/>
              </a:rPr>
              <a:t> </a:t>
            </a:r>
            <a:r>
              <a:rPr lang="uk-UA" sz="2400" dirty="0">
                <a:latin typeface="Times New Roman"/>
                <a:ea typeface="Times New Roman"/>
              </a:rPr>
              <a:t>Суть</a:t>
            </a:r>
            <a:r>
              <a:rPr lang="uk-UA" sz="2400" spc="5" dirty="0">
                <a:latin typeface="Times New Roman"/>
                <a:ea typeface="Times New Roman"/>
              </a:rPr>
              <a:t> </a:t>
            </a:r>
            <a:r>
              <a:rPr lang="uk-UA" sz="2400" dirty="0">
                <a:latin typeface="Times New Roman"/>
                <a:ea typeface="Times New Roman"/>
              </a:rPr>
              <a:t>аналізів</a:t>
            </a:r>
            <a:r>
              <a:rPr lang="uk-UA" sz="2400" spc="5" dirty="0">
                <a:latin typeface="Times New Roman"/>
                <a:ea typeface="Times New Roman"/>
              </a:rPr>
              <a:t> </a:t>
            </a:r>
            <a:r>
              <a:rPr lang="uk-UA" sz="2400" dirty="0">
                <a:latin typeface="Times New Roman"/>
                <a:ea typeface="Times New Roman"/>
              </a:rPr>
              <a:t>полягає</a:t>
            </a:r>
            <a:r>
              <a:rPr lang="uk-UA" sz="2400" spc="5" dirty="0">
                <a:latin typeface="Times New Roman"/>
                <a:ea typeface="Times New Roman"/>
              </a:rPr>
              <a:t> </a:t>
            </a:r>
            <a:r>
              <a:rPr lang="uk-UA" sz="2400" dirty="0">
                <a:latin typeface="Times New Roman"/>
                <a:ea typeface="Times New Roman"/>
              </a:rPr>
              <a:t>в</a:t>
            </a:r>
            <a:r>
              <a:rPr lang="uk-UA" sz="2400" spc="5" dirty="0">
                <a:latin typeface="Times New Roman"/>
                <a:ea typeface="Times New Roman"/>
              </a:rPr>
              <a:t> </a:t>
            </a:r>
            <a:r>
              <a:rPr lang="uk-UA" sz="2400" dirty="0">
                <a:latin typeface="Times New Roman"/>
                <a:ea typeface="Times New Roman"/>
              </a:rPr>
              <a:t>нижче</a:t>
            </a:r>
            <a:r>
              <a:rPr lang="uk-UA" sz="2400" spc="-385" dirty="0">
                <a:latin typeface="Times New Roman"/>
                <a:ea typeface="Times New Roman"/>
              </a:rPr>
              <a:t> </a:t>
            </a:r>
            <a:r>
              <a:rPr lang="uk-UA" sz="2400" dirty="0">
                <a:latin typeface="Times New Roman"/>
                <a:ea typeface="Times New Roman"/>
              </a:rPr>
              <a:t>зазначеному.</a:t>
            </a:r>
            <a:r>
              <a:rPr lang="ru-RU" sz="2400" dirty="0">
                <a:latin typeface="Times New Roman"/>
                <a:ea typeface="Times New Roman"/>
              </a:rPr>
              <a:t/>
            </a:r>
            <a:br>
              <a:rPr lang="ru-RU" sz="2400" dirty="0">
                <a:latin typeface="Times New Roman"/>
                <a:ea typeface="Times New Roman"/>
              </a:rPr>
            </a:br>
            <a:endParaRPr lang="ru-RU" sz="2400" dirty="0">
              <a:latin typeface="Times New Roman" panose="02020603050405020304" pitchFamily="18" charset="0"/>
              <a:cs typeface="Times New Roman" panose="02020603050405020304" pitchFamily="18" charset="0"/>
            </a:endParaRP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6216" y="4581128"/>
            <a:ext cx="2209800" cy="2066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1920" y="4581128"/>
            <a:ext cx="2143125"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536" y="4667250"/>
            <a:ext cx="3286125" cy="2190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2651234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1052736"/>
            <a:ext cx="7992888" cy="46805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717602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1187624" y="188640"/>
            <a:ext cx="7499176" cy="6322714"/>
          </a:xfrm>
        </p:spPr>
        <p:txBody>
          <a:bodyPr>
            <a:normAutofit/>
          </a:bodyPr>
          <a:lstStyle/>
          <a:p>
            <a:r>
              <a:rPr lang="ru-RU" sz="3200" b="1" i="1" dirty="0" err="1">
                <a:solidFill>
                  <a:srgbClr val="FF0000"/>
                </a:solidFill>
                <a:latin typeface="Times New Roman" panose="02020603050405020304" pitchFamily="18" charset="0"/>
                <a:cs typeface="Times New Roman" panose="02020603050405020304" pitchFamily="18" charset="0"/>
              </a:rPr>
              <a:t>Завдання</a:t>
            </a:r>
            <a:r>
              <a:rPr lang="ru-RU" sz="3200" b="1" i="1" dirty="0">
                <a:solidFill>
                  <a:srgbClr val="FF0000"/>
                </a:solidFill>
                <a:latin typeface="Times New Roman" panose="02020603050405020304" pitchFamily="18" charset="0"/>
                <a:cs typeface="Times New Roman" panose="02020603050405020304" pitchFamily="18" charset="0"/>
              </a:rPr>
              <a:t> 1. </a:t>
            </a:r>
            <a:r>
              <a:rPr lang="ru-RU" sz="3200" dirty="0" err="1">
                <a:latin typeface="Times New Roman" panose="02020603050405020304" pitchFamily="18" charset="0"/>
                <a:cs typeface="Times New Roman" panose="02020603050405020304" pitchFamily="18" charset="0"/>
              </a:rPr>
              <a:t>Вивчити</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основні</a:t>
            </a:r>
            <a:r>
              <a:rPr lang="ru-RU" sz="3200" dirty="0">
                <a:latin typeface="Times New Roman" panose="02020603050405020304" pitchFamily="18" charset="0"/>
                <a:cs typeface="Times New Roman" panose="02020603050405020304" pitchFamily="18" charset="0"/>
              </a:rPr>
              <a:t> методики </a:t>
            </a:r>
            <a:r>
              <a:rPr lang="ru-RU" sz="3200" dirty="0" err="1">
                <a:latin typeface="Times New Roman" panose="02020603050405020304" pitchFamily="18" charset="0"/>
                <a:cs typeface="Times New Roman" panose="02020603050405020304" pitchFamily="18" charset="0"/>
              </a:rPr>
              <a:t>визначення</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фізико</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хімічних</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показників</a:t>
            </a:r>
            <a:r>
              <a:rPr lang="ru-RU" sz="3200" dirty="0">
                <a:latin typeface="Times New Roman" panose="02020603050405020304" pitchFamily="18" charset="0"/>
                <a:cs typeface="Times New Roman" panose="02020603050405020304" pitchFamily="18" charset="0"/>
              </a:rPr>
              <a:t> </a:t>
            </a:r>
            <a:r>
              <a:rPr lang="ru-RU" sz="3200" i="1" dirty="0" err="1">
                <a:latin typeface="Times New Roman" panose="02020603050405020304" pitchFamily="18" charset="0"/>
                <a:cs typeface="Times New Roman" panose="02020603050405020304" pitchFamily="18" charset="0"/>
              </a:rPr>
              <a:t>якості</a:t>
            </a:r>
            <a:r>
              <a:rPr lang="ru-RU" sz="3200" i="1" dirty="0">
                <a:latin typeface="Times New Roman" panose="02020603050405020304" pitchFamily="18" charset="0"/>
                <a:cs typeface="Times New Roman" panose="02020603050405020304" pitchFamily="18" charset="0"/>
              </a:rPr>
              <a:t> </a:t>
            </a:r>
            <a:r>
              <a:rPr lang="ru-RU" sz="3200" i="1" dirty="0" err="1">
                <a:latin typeface="Times New Roman" panose="02020603050405020304" pitchFamily="18" charset="0"/>
                <a:cs typeface="Times New Roman" panose="02020603050405020304" pitchFamily="18" charset="0"/>
              </a:rPr>
              <a:t>м'яса</a:t>
            </a:r>
            <a:r>
              <a:rPr lang="ru-RU" sz="3200" i="1" dirty="0">
                <a:latin typeface="Times New Roman" panose="02020603050405020304" pitchFamily="18" charset="0"/>
                <a:cs typeface="Times New Roman" panose="02020603050405020304" pitchFamily="18" charset="0"/>
              </a:rPr>
              <a:t> і </a:t>
            </a:r>
            <a:r>
              <a:rPr lang="ru-RU" sz="3200" i="1" dirty="0" err="1">
                <a:latin typeface="Times New Roman" panose="02020603050405020304" pitchFamily="18" charset="0"/>
                <a:cs typeface="Times New Roman" panose="02020603050405020304" pitchFamily="18" charset="0"/>
              </a:rPr>
              <a:t>записати</a:t>
            </a:r>
            <a:r>
              <a:rPr lang="ru-RU" sz="3200" i="1" dirty="0">
                <a:latin typeface="Times New Roman" panose="02020603050405020304" pitchFamily="18" charset="0"/>
                <a:cs typeface="Times New Roman" panose="02020603050405020304" pitchFamily="18" charset="0"/>
              </a:rPr>
              <a:t> </a:t>
            </a:r>
            <a:r>
              <a:rPr lang="ru-RU" sz="3200" i="1" dirty="0" err="1">
                <a:latin typeface="Times New Roman" panose="02020603050405020304" pitchFamily="18" charset="0"/>
                <a:cs typeface="Times New Roman" panose="02020603050405020304" pitchFamily="18" charset="0"/>
              </a:rPr>
              <a:t>їх</a:t>
            </a:r>
            <a:r>
              <a:rPr lang="ru-RU" sz="3200" i="1" dirty="0">
                <a:latin typeface="Times New Roman" panose="02020603050405020304" pitchFamily="18" charset="0"/>
                <a:cs typeface="Times New Roman" panose="02020603050405020304" pitchFamily="18" charset="0"/>
              </a:rPr>
              <a:t> в </a:t>
            </a:r>
            <a:r>
              <a:rPr lang="ru-RU" sz="3200" i="1" dirty="0" err="1">
                <a:latin typeface="Times New Roman" panose="02020603050405020304" pitchFamily="18" charset="0"/>
                <a:cs typeface="Times New Roman" panose="02020603050405020304" pitchFamily="18" charset="0"/>
              </a:rPr>
              <a:t>зошит</a:t>
            </a:r>
            <a:r>
              <a:rPr lang="ru-RU" sz="3200" i="1" dirty="0">
                <a:latin typeface="Times New Roman" panose="02020603050405020304" pitchFamily="18" charset="0"/>
                <a:cs typeface="Times New Roman" panose="02020603050405020304" pitchFamily="18" charset="0"/>
              </a:rPr>
              <a:t>.</a:t>
            </a:r>
            <a:br>
              <a:rPr lang="ru-RU" sz="3200" i="1" dirty="0">
                <a:latin typeface="Times New Roman" panose="02020603050405020304" pitchFamily="18" charset="0"/>
                <a:cs typeface="Times New Roman" panose="02020603050405020304" pitchFamily="18" charset="0"/>
              </a:rPr>
            </a:br>
            <a:r>
              <a:rPr lang="ru-RU" sz="3200" b="1" i="1" dirty="0" err="1">
                <a:solidFill>
                  <a:srgbClr val="FF0000"/>
                </a:solidFill>
                <a:latin typeface="Times New Roman" panose="02020603050405020304" pitchFamily="18" charset="0"/>
                <a:cs typeface="Times New Roman" panose="02020603050405020304" pitchFamily="18" charset="0"/>
              </a:rPr>
              <a:t>Завдання</a:t>
            </a:r>
            <a:r>
              <a:rPr lang="ru-RU" sz="3200" b="1" i="1" dirty="0">
                <a:solidFill>
                  <a:srgbClr val="FF0000"/>
                </a:solidFill>
                <a:latin typeface="Times New Roman" panose="02020603050405020304" pitchFamily="18" charset="0"/>
                <a:cs typeface="Times New Roman" panose="02020603050405020304" pitchFamily="18" charset="0"/>
              </a:rPr>
              <a:t> 2. </a:t>
            </a:r>
            <a:r>
              <a:rPr lang="ru-RU" sz="3200" dirty="0" err="1">
                <a:latin typeface="Times New Roman" panose="02020603050405020304" pitchFamily="18" charset="0"/>
                <a:cs typeface="Times New Roman" panose="02020603050405020304" pitchFamily="18" charset="0"/>
              </a:rPr>
              <a:t>Ознайомитись</a:t>
            </a:r>
            <a:r>
              <a:rPr lang="ru-RU" sz="3200" dirty="0">
                <a:latin typeface="Times New Roman" panose="02020603050405020304" pitchFamily="18" charset="0"/>
                <a:cs typeface="Times New Roman" panose="02020603050405020304" pitchFamily="18" charset="0"/>
              </a:rPr>
              <a:t> з </a:t>
            </a:r>
            <a:r>
              <a:rPr lang="ru-RU" sz="3200" dirty="0" err="1">
                <a:latin typeface="Times New Roman" panose="02020603050405020304" pitchFamily="18" charset="0"/>
                <a:cs typeface="Times New Roman" panose="02020603050405020304" pitchFamily="18" charset="0"/>
              </a:rPr>
              <a:t>приладами</a:t>
            </a:r>
            <a:r>
              <a:rPr lang="ru-RU" sz="3200" dirty="0">
                <a:latin typeface="Times New Roman" panose="02020603050405020304" pitchFamily="18" charset="0"/>
                <a:cs typeface="Times New Roman" panose="02020603050405020304" pitchFamily="18" charset="0"/>
              </a:rPr>
              <a:t> і </a:t>
            </a:r>
            <a:r>
              <a:rPr lang="ru-RU" sz="3200" dirty="0" err="1">
                <a:latin typeface="Times New Roman" panose="02020603050405020304" pitchFamily="18" charset="0"/>
                <a:cs typeface="Times New Roman" panose="02020603050405020304" pitchFamily="18" charset="0"/>
              </a:rPr>
              <a:t>їх</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роботою</a:t>
            </a:r>
            <a:r>
              <a:rPr lang="ru-RU" sz="3200" dirty="0">
                <a:latin typeface="Times New Roman" panose="02020603050405020304" pitchFamily="18" charset="0"/>
                <a:cs typeface="Times New Roman" panose="02020603050405020304" pitchFamily="18" charset="0"/>
              </a:rPr>
              <a:t> по </a:t>
            </a:r>
            <a:r>
              <a:rPr lang="ru-RU" sz="3200" dirty="0" err="1">
                <a:latin typeface="Times New Roman" panose="02020603050405020304" pitchFamily="18" charset="0"/>
                <a:cs typeface="Times New Roman" panose="02020603050405020304" pitchFamily="18" charset="0"/>
              </a:rPr>
              <a:t>визначенню</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показників</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якості</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м'яса</a:t>
            </a:r>
            <a:r>
              <a:rPr lang="ru-RU" sz="3200" dirty="0">
                <a:latin typeface="Times New Roman" panose="02020603050405020304" pitchFamily="18" charset="0"/>
                <a:cs typeface="Times New Roman" panose="02020603050405020304" pitchFamily="18" charset="0"/>
              </a:rPr>
              <a:t> в </a:t>
            </a:r>
            <a:r>
              <a:rPr lang="ru-RU" sz="3200" dirty="0" err="1">
                <a:latin typeface="Times New Roman" panose="02020603050405020304" pitchFamily="18" charset="0"/>
                <a:cs typeface="Times New Roman" panose="02020603050405020304" pitchFamily="18" charset="0"/>
              </a:rPr>
              <a:t>лабораторії</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кафедри</a:t>
            </a:r>
            <a:r>
              <a:rPr lang="ru-RU" sz="3200" dirty="0">
                <a:latin typeface="Times New Roman" panose="02020603050405020304" pitchFamily="18" charset="0"/>
                <a:cs typeface="Times New Roman" panose="02020603050405020304" pitchFamily="18" charset="0"/>
              </a:rPr>
              <a:t>.</a:t>
            </a:r>
            <a:br>
              <a:rPr lang="ru-RU" sz="3200" dirty="0">
                <a:latin typeface="Times New Roman" panose="02020603050405020304" pitchFamily="18" charset="0"/>
                <a:cs typeface="Times New Roman" panose="02020603050405020304" pitchFamily="18" charset="0"/>
              </a:rPr>
            </a:br>
            <a:r>
              <a:rPr lang="ru-RU" sz="3200" dirty="0" err="1">
                <a:latin typeface="Times New Roman" panose="02020603050405020304" pitchFamily="18" charset="0"/>
                <a:cs typeface="Times New Roman" panose="02020603050405020304" pitchFamily="18" charset="0"/>
              </a:rPr>
              <a:t>Завдання</a:t>
            </a:r>
            <a:r>
              <a:rPr lang="ru-RU" sz="3200" dirty="0">
                <a:latin typeface="Times New Roman" panose="02020603050405020304" pitchFamily="18" charset="0"/>
                <a:cs typeface="Times New Roman" panose="02020603050405020304" pitchFamily="18" charset="0"/>
              </a:rPr>
              <a:t> 3. </a:t>
            </a:r>
            <a:r>
              <a:rPr lang="ru-RU" sz="3200" dirty="0" err="1" smtClean="0">
                <a:latin typeface="Times New Roman" panose="02020603050405020304" pitchFamily="18" charset="0"/>
                <a:cs typeface="Times New Roman" panose="02020603050405020304" pitchFamily="18" charset="0"/>
              </a:rPr>
              <a:t>Розрахувати</a:t>
            </a:r>
            <a:r>
              <a:rPr lang="ru-RU" sz="3200" dirty="0" smtClean="0">
                <a:latin typeface="Times New Roman" panose="02020603050405020304" pitchFamily="18" charset="0"/>
                <a:cs typeface="Times New Roman" panose="02020603050405020304" pitchFamily="18" charset="0"/>
              </a:rPr>
              <a:t> </a:t>
            </a:r>
            <a:r>
              <a:rPr lang="ru-RU" sz="3200" dirty="0" err="1" smtClean="0">
                <a:latin typeface="Times New Roman" panose="02020603050405020304" pitchFamily="18" charset="0"/>
                <a:cs typeface="Times New Roman" panose="02020603050405020304" pitchFamily="18" charset="0"/>
              </a:rPr>
              <a:t>енергетичну</a:t>
            </a:r>
            <a:r>
              <a:rPr lang="ru-RU" sz="3200" dirty="0" smtClean="0">
                <a:latin typeface="Times New Roman" panose="02020603050405020304" pitchFamily="18" charset="0"/>
                <a:cs typeface="Times New Roman" panose="02020603050405020304" pitchFamily="18" charset="0"/>
              </a:rPr>
              <a:t> </a:t>
            </a:r>
            <a:r>
              <a:rPr lang="ru-RU" sz="3200" dirty="0" err="1" smtClean="0">
                <a:latin typeface="Times New Roman" panose="02020603050405020304" pitchFamily="18" charset="0"/>
                <a:cs typeface="Times New Roman" panose="02020603050405020304" pitchFamily="18" charset="0"/>
              </a:rPr>
              <a:t>цінність</a:t>
            </a:r>
            <a:r>
              <a:rPr lang="ru-RU" sz="3200" dirty="0" smtClean="0">
                <a:latin typeface="Times New Roman" panose="02020603050405020304" pitchFamily="18" charset="0"/>
                <a:cs typeface="Times New Roman" panose="02020603050405020304" pitchFamily="18" charset="0"/>
              </a:rPr>
              <a:t> мяса (</a:t>
            </a:r>
            <a:r>
              <a:rPr lang="ru-RU" sz="3200" dirty="0" err="1" smtClean="0">
                <a:latin typeface="Times New Roman" panose="02020603050405020304" pitchFamily="18" charset="0"/>
                <a:cs typeface="Times New Roman" panose="02020603050405020304" pitchFamily="18" charset="0"/>
              </a:rPr>
              <a:t>індивідуальне</a:t>
            </a:r>
            <a:r>
              <a:rPr lang="ru-RU" sz="3200" dirty="0" smtClean="0">
                <a:latin typeface="Times New Roman" panose="02020603050405020304" pitchFamily="18" charset="0"/>
                <a:cs typeface="Times New Roman" panose="02020603050405020304" pitchFamily="18" charset="0"/>
              </a:rPr>
              <a:t> </a:t>
            </a:r>
            <a:r>
              <a:rPr lang="ru-RU" sz="3200" dirty="0" err="1" smtClean="0">
                <a:latin typeface="Times New Roman" panose="02020603050405020304" pitchFamily="18" charset="0"/>
                <a:cs typeface="Times New Roman" panose="02020603050405020304" pitchFamily="18" charset="0"/>
              </a:rPr>
              <a:t>завдання</a:t>
            </a:r>
            <a:r>
              <a:rPr lang="ru-RU" sz="3200" dirty="0" smtClean="0">
                <a:latin typeface="Times New Roman" panose="02020603050405020304" pitchFamily="18" charset="0"/>
                <a:cs typeface="Times New Roman" panose="02020603050405020304" pitchFamily="18" charset="0"/>
              </a:rPr>
              <a:t>)</a:t>
            </a:r>
            <a:r>
              <a:rPr lang="ru-RU" sz="3200" dirty="0">
                <a:latin typeface="Times New Roman" panose="02020603050405020304" pitchFamily="18" charset="0"/>
                <a:cs typeface="Times New Roman" panose="02020603050405020304" pitchFamily="18" charset="0"/>
              </a:rPr>
              <a:t/>
            </a:r>
            <a:br>
              <a:rPr lang="ru-RU" sz="3200" dirty="0">
                <a:latin typeface="Times New Roman" panose="02020603050405020304" pitchFamily="18" charset="0"/>
                <a:cs typeface="Times New Roman" panose="02020603050405020304" pitchFamily="18" charset="0"/>
              </a:rPr>
            </a:br>
            <a:endParaRPr lang="ru-RU"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8968979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1115616" y="274638"/>
            <a:ext cx="7571184" cy="6322714"/>
          </a:xfrm>
        </p:spPr>
        <p:txBody>
          <a:bodyPr>
            <a:normAutofit fontScale="90000"/>
          </a:bodyPr>
          <a:lstStyle/>
          <a:p>
            <a:r>
              <a:rPr lang="uk-UA" sz="2400" b="1" dirty="0" smtClean="0">
                <a:solidFill>
                  <a:srgbClr val="FF0000"/>
                </a:solidFill>
                <a:latin typeface="Times New Roman" panose="02020603050405020304" pitchFamily="18" charset="0"/>
                <a:cs typeface="Times New Roman" panose="02020603050405020304" pitchFamily="18" charset="0"/>
              </a:rPr>
              <a:t>		Контрольні питання</a:t>
            </a:r>
            <a:br>
              <a:rPr lang="uk-UA" sz="2400" b="1" dirty="0" smtClean="0">
                <a:solidFill>
                  <a:srgbClr val="FF0000"/>
                </a:solidFill>
                <a:latin typeface="Times New Roman" panose="02020603050405020304" pitchFamily="18" charset="0"/>
                <a:cs typeface="Times New Roman" panose="02020603050405020304" pitchFamily="18" charset="0"/>
              </a:rPr>
            </a:br>
            <a:r>
              <a:rPr lang="uk-UA" sz="2400" dirty="0" smtClean="0">
                <a:latin typeface="Times New Roman" panose="02020603050405020304" pitchFamily="18" charset="0"/>
                <a:cs typeface="Times New Roman" panose="02020603050405020304" pitchFamily="18" charset="0"/>
              </a:rPr>
              <a:t>1. Назвіть фізико-хімічні </a:t>
            </a:r>
            <a:r>
              <a:rPr lang="uk-UA" sz="2400" smtClean="0">
                <a:latin typeface="Times New Roman" panose="02020603050405020304" pitchFamily="18" charset="0"/>
                <a:cs typeface="Times New Roman" panose="02020603050405020304" pitchFamily="18" charset="0"/>
              </a:rPr>
              <a:t>показники </a:t>
            </a:r>
            <a:r>
              <a:rPr lang="uk-UA" sz="2400" smtClean="0">
                <a:latin typeface="Times New Roman" panose="02020603050405020304" pitchFamily="18" charset="0"/>
                <a:cs typeface="Times New Roman" panose="02020603050405020304" pitchFamily="18" charset="0"/>
              </a:rPr>
              <a:t>м'яса.</a:t>
            </a:r>
            <a:r>
              <a:rPr lang="uk-UA" sz="2400" dirty="0" smtClean="0">
                <a:latin typeface="Times New Roman" panose="02020603050405020304" pitchFamily="18" charset="0"/>
                <a:cs typeface="Times New Roman" panose="02020603050405020304" pitchFamily="18" charset="0"/>
              </a:rPr>
              <a:t/>
            </a:r>
            <a:br>
              <a:rPr lang="uk-UA" sz="2400" dirty="0" smtClean="0">
                <a:latin typeface="Times New Roman" panose="02020603050405020304" pitchFamily="18" charset="0"/>
                <a:cs typeface="Times New Roman" panose="02020603050405020304" pitchFamily="18" charset="0"/>
              </a:rPr>
            </a:br>
            <a:r>
              <a:rPr lang="uk-UA" sz="2400" dirty="0" smtClean="0">
                <a:latin typeface="Times New Roman" panose="02020603050405020304" pitchFamily="18" charset="0"/>
                <a:cs typeface="Times New Roman" panose="02020603050405020304" pitchFamily="18" charset="0"/>
              </a:rPr>
              <a:t>2. Яким способом визначають вміст вільної, </a:t>
            </a:r>
            <a:r>
              <a:rPr lang="uk-UA" sz="2400" dirty="0" err="1" smtClean="0">
                <a:latin typeface="Times New Roman" panose="02020603050405020304" pitchFamily="18" charset="0"/>
                <a:cs typeface="Times New Roman" panose="02020603050405020304" pitchFamily="18" charset="0"/>
              </a:rPr>
              <a:t>звязаної</a:t>
            </a:r>
            <a:r>
              <a:rPr lang="uk-UA" sz="2400" dirty="0" smtClean="0">
                <a:latin typeface="Times New Roman" panose="02020603050405020304" pitchFamily="18" charset="0"/>
                <a:cs typeface="Times New Roman" panose="02020603050405020304" pitchFamily="18" charset="0"/>
              </a:rPr>
              <a:t> та загальної вологи в </a:t>
            </a:r>
            <a:r>
              <a:rPr lang="uk-UA" sz="2400" dirty="0" err="1" smtClean="0">
                <a:latin typeface="Times New Roman" panose="02020603050405020304" pitchFamily="18" charset="0"/>
                <a:cs typeface="Times New Roman" panose="02020603050405020304" pitchFamily="18" charset="0"/>
              </a:rPr>
              <a:t>мясі</a:t>
            </a:r>
            <a:r>
              <a:rPr lang="uk-UA" sz="2400" dirty="0" smtClean="0">
                <a:latin typeface="Times New Roman" panose="02020603050405020304" pitchFamily="18" charset="0"/>
                <a:cs typeface="Times New Roman" panose="02020603050405020304" pitchFamily="18" charset="0"/>
              </a:rPr>
              <a:t>?</a:t>
            </a:r>
            <a:br>
              <a:rPr lang="uk-UA" sz="2400" dirty="0" smtClean="0">
                <a:latin typeface="Times New Roman" panose="02020603050405020304" pitchFamily="18" charset="0"/>
                <a:cs typeface="Times New Roman" panose="02020603050405020304" pitchFamily="18" charset="0"/>
              </a:rPr>
            </a:br>
            <a:r>
              <a:rPr lang="uk-UA" sz="2400" dirty="0" smtClean="0">
                <a:latin typeface="Times New Roman" panose="02020603050405020304" pitchFamily="18" charset="0"/>
                <a:cs typeface="Times New Roman" panose="02020603050405020304" pitchFamily="18" charset="0"/>
              </a:rPr>
              <a:t>3. Метод визначення білка в </a:t>
            </a:r>
            <a:r>
              <a:rPr lang="uk-UA" sz="2400" dirty="0" err="1" smtClean="0">
                <a:latin typeface="Times New Roman" panose="02020603050405020304" pitchFamily="18" charset="0"/>
                <a:cs typeface="Times New Roman" panose="02020603050405020304" pitchFamily="18" charset="0"/>
              </a:rPr>
              <a:t>мясі</a:t>
            </a:r>
            <a:r>
              <a:rPr lang="uk-UA" sz="2400" dirty="0" smtClean="0">
                <a:latin typeface="Times New Roman" panose="02020603050405020304" pitchFamily="18" charset="0"/>
                <a:cs typeface="Times New Roman" panose="02020603050405020304" pitchFamily="18" charset="0"/>
              </a:rPr>
              <a:t>.</a:t>
            </a:r>
            <a:br>
              <a:rPr lang="uk-UA" sz="2400" dirty="0" smtClean="0">
                <a:latin typeface="Times New Roman" panose="02020603050405020304" pitchFamily="18" charset="0"/>
                <a:cs typeface="Times New Roman" panose="02020603050405020304" pitchFamily="18" charset="0"/>
              </a:rPr>
            </a:br>
            <a:r>
              <a:rPr lang="uk-UA" sz="2400" dirty="0" smtClean="0">
                <a:latin typeface="Times New Roman" panose="02020603050405020304" pitchFamily="18" charset="0"/>
                <a:cs typeface="Times New Roman" panose="02020603050405020304" pitchFamily="18" charset="0"/>
              </a:rPr>
              <a:t>4. Про що свідчить величина </a:t>
            </a:r>
            <a:r>
              <a:rPr lang="uk-UA" sz="2400" dirty="0" err="1" smtClean="0">
                <a:latin typeface="Times New Roman" panose="02020603050405020304" pitchFamily="18" charset="0"/>
                <a:cs typeface="Times New Roman" panose="02020603050405020304" pitchFamily="18" charset="0"/>
              </a:rPr>
              <a:t>рН</a:t>
            </a:r>
            <a:r>
              <a:rPr lang="uk-UA" sz="2400" dirty="0" smtClean="0">
                <a:latin typeface="Times New Roman" panose="02020603050405020304" pitchFamily="18" charset="0"/>
                <a:cs typeface="Times New Roman" panose="02020603050405020304" pitchFamily="18" charset="0"/>
              </a:rPr>
              <a:t> </a:t>
            </a:r>
            <a:r>
              <a:rPr lang="uk-UA" sz="2400" dirty="0" err="1" smtClean="0">
                <a:latin typeface="Times New Roman" panose="02020603050405020304" pitchFamily="18" charset="0"/>
                <a:cs typeface="Times New Roman" panose="02020603050405020304" pitchFamily="18" charset="0"/>
              </a:rPr>
              <a:t>мяса</a:t>
            </a:r>
            <a:r>
              <a:rPr lang="uk-UA" sz="2400" dirty="0" smtClean="0">
                <a:latin typeface="Times New Roman" panose="02020603050405020304" pitchFamily="18" charset="0"/>
                <a:cs typeface="Times New Roman" panose="02020603050405020304" pitchFamily="18" charset="0"/>
              </a:rPr>
              <a:t>?</a:t>
            </a:r>
            <a:br>
              <a:rPr lang="uk-UA" sz="2400" dirty="0" smtClean="0">
                <a:latin typeface="Times New Roman" panose="02020603050405020304" pitchFamily="18" charset="0"/>
                <a:cs typeface="Times New Roman" panose="02020603050405020304" pitchFamily="18" charset="0"/>
              </a:rPr>
            </a:br>
            <a:r>
              <a:rPr lang="uk-UA" sz="2400" dirty="0" smtClean="0">
                <a:latin typeface="Times New Roman" panose="02020603050405020304" pitchFamily="18" charset="0"/>
                <a:cs typeface="Times New Roman" panose="02020603050405020304" pitchFamily="18" charset="0"/>
              </a:rPr>
              <a:t>5. Які  існують способи визначення </a:t>
            </a:r>
            <a:r>
              <a:rPr lang="uk-UA" sz="2400" dirty="0" err="1" smtClean="0">
                <a:latin typeface="Times New Roman" panose="02020603050405020304" pitchFamily="18" charset="0"/>
                <a:cs typeface="Times New Roman" panose="02020603050405020304" pitchFamily="18" charset="0"/>
              </a:rPr>
              <a:t>рН</a:t>
            </a:r>
            <a:r>
              <a:rPr lang="uk-UA" sz="2400" dirty="0" smtClean="0">
                <a:latin typeface="Times New Roman" panose="02020603050405020304" pitchFamily="18" charset="0"/>
                <a:cs typeface="Times New Roman" panose="02020603050405020304" pitchFamily="18" charset="0"/>
              </a:rPr>
              <a:t> </a:t>
            </a:r>
            <a:r>
              <a:rPr lang="uk-UA" sz="2400" dirty="0" err="1" smtClean="0">
                <a:latin typeface="Times New Roman" panose="02020603050405020304" pitchFamily="18" charset="0"/>
                <a:cs typeface="Times New Roman" panose="02020603050405020304" pitchFamily="18" charset="0"/>
              </a:rPr>
              <a:t>мяса</a:t>
            </a:r>
            <a:r>
              <a:rPr lang="uk-UA" sz="2400" dirty="0" smtClean="0">
                <a:latin typeface="Times New Roman" panose="02020603050405020304" pitchFamily="18" charset="0"/>
                <a:cs typeface="Times New Roman" panose="02020603050405020304" pitchFamily="18" charset="0"/>
              </a:rPr>
              <a:t>?</a:t>
            </a:r>
            <a:br>
              <a:rPr lang="uk-UA" sz="2400" dirty="0" smtClean="0">
                <a:latin typeface="Times New Roman" panose="02020603050405020304" pitchFamily="18" charset="0"/>
                <a:cs typeface="Times New Roman" panose="02020603050405020304" pitchFamily="18" charset="0"/>
              </a:rPr>
            </a:br>
            <a:r>
              <a:rPr lang="uk-UA" sz="2400" dirty="0" smtClean="0">
                <a:latin typeface="Times New Roman" panose="02020603050405020304" pitchFamily="18" charset="0"/>
                <a:cs typeface="Times New Roman" panose="02020603050405020304" pitchFamily="18" charset="0"/>
              </a:rPr>
              <a:t>6. Показник </a:t>
            </a:r>
            <a:r>
              <a:rPr lang="uk-UA" sz="2400" dirty="0" err="1" smtClean="0">
                <a:latin typeface="Times New Roman" panose="02020603050405020304" pitchFamily="18" charset="0"/>
                <a:cs typeface="Times New Roman" panose="02020603050405020304" pitchFamily="18" charset="0"/>
              </a:rPr>
              <a:t>рН</a:t>
            </a:r>
            <a:r>
              <a:rPr lang="uk-UA" sz="2400" dirty="0" smtClean="0">
                <a:latin typeface="Times New Roman" panose="02020603050405020304" pitchFamily="18" charset="0"/>
                <a:cs typeface="Times New Roman" panose="02020603050405020304" pitchFamily="18" charset="0"/>
              </a:rPr>
              <a:t> парного </a:t>
            </a:r>
            <a:r>
              <a:rPr lang="uk-UA" sz="2400" dirty="0" err="1" smtClean="0">
                <a:latin typeface="Times New Roman" panose="02020603050405020304" pitchFamily="18" charset="0"/>
                <a:cs typeface="Times New Roman" panose="02020603050405020304" pitchFamily="18" charset="0"/>
              </a:rPr>
              <a:t>мяса</a:t>
            </a:r>
            <a:r>
              <a:rPr lang="uk-UA" sz="2400" dirty="0" smtClean="0">
                <a:latin typeface="Times New Roman" panose="02020603050405020304" pitchFamily="18" charset="0"/>
                <a:cs typeface="Times New Roman" panose="02020603050405020304" pitchFamily="18" charset="0"/>
              </a:rPr>
              <a:t> та через 1 і 3 години після забою.</a:t>
            </a:r>
            <a:br>
              <a:rPr lang="uk-UA" sz="2400" dirty="0" smtClean="0">
                <a:latin typeface="Times New Roman" panose="02020603050405020304" pitchFamily="18" charset="0"/>
                <a:cs typeface="Times New Roman" panose="02020603050405020304" pitchFamily="18" charset="0"/>
              </a:rPr>
            </a:br>
            <a:r>
              <a:rPr lang="uk-UA" sz="2400" dirty="0" smtClean="0">
                <a:latin typeface="Times New Roman" panose="02020603050405020304" pitchFamily="18" charset="0"/>
                <a:cs typeface="Times New Roman" panose="02020603050405020304" pitchFamily="18" charset="0"/>
              </a:rPr>
              <a:t>7. Що таке ніжність </a:t>
            </a:r>
            <a:r>
              <a:rPr lang="uk-UA" sz="2400" dirty="0" err="1" smtClean="0">
                <a:latin typeface="Times New Roman" panose="02020603050405020304" pitchFamily="18" charset="0"/>
                <a:cs typeface="Times New Roman" panose="02020603050405020304" pitchFamily="18" charset="0"/>
              </a:rPr>
              <a:t>мяса</a:t>
            </a:r>
            <a:r>
              <a:rPr lang="uk-UA" sz="2400" dirty="0" smtClean="0">
                <a:latin typeface="Times New Roman" panose="02020603050405020304" pitchFamily="18" charset="0"/>
                <a:cs typeface="Times New Roman" panose="02020603050405020304" pitchFamily="18" charset="0"/>
              </a:rPr>
              <a:t>? Способи її визначення.</a:t>
            </a:r>
            <a:br>
              <a:rPr lang="uk-UA" sz="2400" dirty="0" smtClean="0">
                <a:latin typeface="Times New Roman" panose="02020603050405020304" pitchFamily="18" charset="0"/>
                <a:cs typeface="Times New Roman" panose="02020603050405020304" pitchFamily="18" charset="0"/>
              </a:rPr>
            </a:br>
            <a:r>
              <a:rPr lang="uk-UA" sz="2400" dirty="0" smtClean="0">
                <a:latin typeface="Times New Roman" panose="02020603050405020304" pitchFamily="18" charset="0"/>
                <a:cs typeface="Times New Roman" panose="02020603050405020304" pitchFamily="18" charset="0"/>
              </a:rPr>
              <a:t>8. яким способом визначають інтенсивність забарвлення </a:t>
            </a:r>
            <a:r>
              <a:rPr lang="uk-UA" sz="2400" dirty="0" err="1" smtClean="0">
                <a:latin typeface="Times New Roman" panose="02020603050405020304" pitchFamily="18" charset="0"/>
                <a:cs typeface="Times New Roman" panose="02020603050405020304" pitchFamily="18" charset="0"/>
              </a:rPr>
              <a:t>мязової</a:t>
            </a:r>
            <a:r>
              <a:rPr lang="uk-UA" sz="2400" dirty="0" smtClean="0">
                <a:latin typeface="Times New Roman" panose="02020603050405020304" pitchFamily="18" charset="0"/>
                <a:cs typeface="Times New Roman" panose="02020603050405020304" pitchFamily="18" charset="0"/>
              </a:rPr>
              <a:t> тканини?</a:t>
            </a:r>
            <a:br>
              <a:rPr lang="uk-UA" sz="2400" dirty="0" smtClean="0">
                <a:latin typeface="Times New Roman" panose="02020603050405020304" pitchFamily="18" charset="0"/>
                <a:cs typeface="Times New Roman" panose="02020603050405020304" pitchFamily="18" charset="0"/>
              </a:rPr>
            </a:br>
            <a:r>
              <a:rPr lang="uk-UA" sz="2400" dirty="0" smtClean="0">
                <a:latin typeface="Times New Roman" panose="02020603050405020304" pitchFamily="18" charset="0"/>
                <a:cs typeface="Times New Roman" panose="02020603050405020304" pitchFamily="18" charset="0"/>
              </a:rPr>
              <a:t>9. Що таке мармуровість </a:t>
            </a:r>
            <a:r>
              <a:rPr lang="uk-UA" sz="2400" dirty="0" err="1" smtClean="0">
                <a:latin typeface="Times New Roman" panose="02020603050405020304" pitchFamily="18" charset="0"/>
                <a:cs typeface="Times New Roman" panose="02020603050405020304" pitchFamily="18" charset="0"/>
              </a:rPr>
              <a:t>мяса</a:t>
            </a:r>
            <a:r>
              <a:rPr lang="uk-UA" sz="2400" dirty="0" smtClean="0">
                <a:latin typeface="Times New Roman" panose="02020603050405020304" pitchFamily="18" charset="0"/>
                <a:cs typeface="Times New Roman" panose="02020603050405020304" pitchFamily="18" charset="0"/>
              </a:rPr>
              <a:t>? Відомі способи визначення мармуровості.</a:t>
            </a:r>
            <a:br>
              <a:rPr lang="uk-UA" sz="2400" dirty="0" smtClean="0">
                <a:latin typeface="Times New Roman" panose="02020603050405020304" pitchFamily="18" charset="0"/>
                <a:cs typeface="Times New Roman" panose="02020603050405020304" pitchFamily="18" charset="0"/>
              </a:rPr>
            </a:br>
            <a:r>
              <a:rPr lang="uk-UA" sz="2400" dirty="0" smtClean="0">
                <a:latin typeface="Times New Roman" panose="02020603050405020304" pitchFamily="18" charset="0"/>
                <a:cs typeface="Times New Roman" panose="02020603050405020304" pitchFamily="18" charset="0"/>
              </a:rPr>
              <a:t>10. Як за даними </a:t>
            </a:r>
            <a:r>
              <a:rPr lang="uk-UA" sz="2400" dirty="0" err="1" smtClean="0">
                <a:latin typeface="Times New Roman" panose="02020603050405020304" pitchFamily="18" charset="0"/>
                <a:cs typeface="Times New Roman" panose="02020603050405020304" pitchFamily="18" charset="0"/>
              </a:rPr>
              <a:t>хіманалізу</a:t>
            </a:r>
            <a:r>
              <a:rPr lang="uk-UA" sz="2400" dirty="0" smtClean="0">
                <a:latin typeface="Times New Roman" panose="02020603050405020304" pitchFamily="18" charset="0"/>
                <a:cs typeface="Times New Roman" panose="02020603050405020304" pitchFamily="18" charset="0"/>
              </a:rPr>
              <a:t> визначити калорійність </a:t>
            </a:r>
            <a:r>
              <a:rPr lang="uk-UA" sz="2400" dirty="0" err="1" smtClean="0">
                <a:latin typeface="Times New Roman" panose="02020603050405020304" pitchFamily="18" charset="0"/>
                <a:cs typeface="Times New Roman" panose="02020603050405020304" pitchFamily="18" charset="0"/>
              </a:rPr>
              <a:t>мяса</a:t>
            </a:r>
            <a:r>
              <a:rPr lang="uk-UA" sz="2400" dirty="0" smtClean="0">
                <a:latin typeface="Times New Roman" panose="02020603050405020304" pitchFamily="18" charset="0"/>
                <a:cs typeface="Times New Roman" panose="02020603050405020304" pitchFamily="18" charset="0"/>
              </a:rPr>
              <a:t>?</a:t>
            </a:r>
            <a:br>
              <a:rPr lang="uk-UA" sz="2400" dirty="0" smtClean="0">
                <a:latin typeface="Times New Roman" panose="02020603050405020304" pitchFamily="18" charset="0"/>
                <a:cs typeface="Times New Roman" panose="02020603050405020304" pitchFamily="18" charset="0"/>
              </a:rPr>
            </a:br>
            <a:r>
              <a:rPr lang="uk-UA" sz="2400" dirty="0">
                <a:latin typeface="Times New Roman" panose="02020603050405020304" pitchFamily="18" charset="0"/>
                <a:cs typeface="Times New Roman" panose="02020603050405020304" pitchFamily="18" charset="0"/>
              </a:rPr>
              <a:t/>
            </a:r>
            <a:br>
              <a:rPr lang="uk-UA" sz="2400" dirty="0">
                <a:latin typeface="Times New Roman" panose="02020603050405020304" pitchFamily="18" charset="0"/>
                <a:cs typeface="Times New Roman" panose="02020603050405020304" pitchFamily="18" charset="0"/>
              </a:rPr>
            </a:br>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896897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971600" y="274638"/>
            <a:ext cx="7920880" cy="6682754"/>
          </a:xfrm>
        </p:spPr>
        <p:txBody>
          <a:bodyPr>
            <a:normAutofit fontScale="90000"/>
          </a:bodyPr>
          <a:lstStyle/>
          <a:p>
            <a:pPr algn="l"/>
            <a:r>
              <a:rPr lang="uk-UA" sz="2400" b="1" spc="-20" dirty="0" smtClean="0">
                <a:solidFill>
                  <a:srgbClr val="C00000"/>
                </a:solidFill>
                <a:latin typeface="Times New Roman"/>
                <a:ea typeface="Times New Roman"/>
              </a:rPr>
              <a:t>	1.Відбір</a:t>
            </a:r>
            <a:r>
              <a:rPr lang="uk-UA" sz="2400" b="1" spc="5" dirty="0" smtClean="0">
                <a:solidFill>
                  <a:srgbClr val="C00000"/>
                </a:solidFill>
                <a:latin typeface="Times New Roman"/>
                <a:ea typeface="Times New Roman"/>
              </a:rPr>
              <a:t> </a:t>
            </a:r>
            <a:r>
              <a:rPr lang="uk-UA" sz="2400" b="1" spc="-20" dirty="0">
                <a:solidFill>
                  <a:srgbClr val="C00000"/>
                </a:solidFill>
                <a:latin typeface="Times New Roman"/>
                <a:ea typeface="Times New Roman"/>
              </a:rPr>
              <a:t>і</a:t>
            </a:r>
            <a:r>
              <a:rPr lang="uk-UA" sz="2400" b="1" spc="5" dirty="0">
                <a:solidFill>
                  <a:srgbClr val="C00000"/>
                </a:solidFill>
                <a:latin typeface="Times New Roman"/>
                <a:ea typeface="Times New Roman"/>
              </a:rPr>
              <a:t> </a:t>
            </a:r>
            <a:r>
              <a:rPr lang="uk-UA" sz="2400" b="1" spc="-20" dirty="0">
                <a:solidFill>
                  <a:srgbClr val="C00000"/>
                </a:solidFill>
                <a:latin typeface="Times New Roman"/>
                <a:ea typeface="Times New Roman"/>
              </a:rPr>
              <a:t>підготовка</a:t>
            </a:r>
            <a:r>
              <a:rPr lang="uk-UA" sz="2400" b="1" spc="5" dirty="0">
                <a:solidFill>
                  <a:srgbClr val="C00000"/>
                </a:solidFill>
                <a:latin typeface="Times New Roman"/>
                <a:ea typeface="Times New Roman"/>
              </a:rPr>
              <a:t> </a:t>
            </a:r>
            <a:r>
              <a:rPr lang="uk-UA" sz="2400" b="1" spc="-20" dirty="0">
                <a:solidFill>
                  <a:srgbClr val="C00000"/>
                </a:solidFill>
                <a:latin typeface="Times New Roman"/>
                <a:ea typeface="Times New Roman"/>
              </a:rPr>
              <a:t>зразків</a:t>
            </a:r>
            <a:r>
              <a:rPr lang="uk-UA" sz="2400" b="1" spc="5" dirty="0">
                <a:solidFill>
                  <a:srgbClr val="C00000"/>
                </a:solidFill>
                <a:latin typeface="Times New Roman"/>
                <a:ea typeface="Times New Roman"/>
              </a:rPr>
              <a:t> </a:t>
            </a:r>
            <a:r>
              <a:rPr lang="uk-UA" sz="2400" b="1" spc="-20" dirty="0">
                <a:solidFill>
                  <a:srgbClr val="C00000"/>
                </a:solidFill>
                <a:latin typeface="Times New Roman"/>
                <a:ea typeface="Times New Roman"/>
              </a:rPr>
              <a:t>для</a:t>
            </a:r>
            <a:r>
              <a:rPr lang="uk-UA" sz="2400" b="1" spc="5" dirty="0">
                <a:solidFill>
                  <a:srgbClr val="C00000"/>
                </a:solidFill>
                <a:latin typeface="Times New Roman"/>
                <a:ea typeface="Times New Roman"/>
              </a:rPr>
              <a:t> </a:t>
            </a:r>
            <a:r>
              <a:rPr lang="uk-UA" sz="2400" b="1" spc="-20" dirty="0">
                <a:solidFill>
                  <a:srgbClr val="C00000"/>
                </a:solidFill>
                <a:latin typeface="Times New Roman"/>
                <a:ea typeface="Times New Roman"/>
              </a:rPr>
              <a:t>аналізу.</a:t>
            </a:r>
            <a:r>
              <a:rPr lang="uk-UA" sz="2400" b="1" spc="5" dirty="0">
                <a:solidFill>
                  <a:srgbClr val="C00000"/>
                </a:solidFill>
                <a:latin typeface="Times New Roman"/>
                <a:ea typeface="Times New Roman"/>
              </a:rPr>
              <a:t> </a:t>
            </a:r>
            <a:r>
              <a:rPr lang="uk-UA" sz="2400" b="1" spc="5" dirty="0" smtClean="0">
                <a:solidFill>
                  <a:srgbClr val="C00000"/>
                </a:solidFill>
                <a:latin typeface="Times New Roman"/>
                <a:ea typeface="Times New Roman"/>
              </a:rPr>
              <a:t/>
            </a:r>
            <a:br>
              <a:rPr lang="uk-UA" sz="2400" b="1" spc="5" dirty="0" smtClean="0">
                <a:solidFill>
                  <a:srgbClr val="C00000"/>
                </a:solidFill>
                <a:latin typeface="Times New Roman"/>
                <a:ea typeface="Times New Roman"/>
              </a:rPr>
            </a:br>
            <a:r>
              <a:rPr lang="uk-UA" sz="2400" b="1" spc="5" dirty="0" smtClean="0">
                <a:solidFill>
                  <a:srgbClr val="C00000"/>
                </a:solidFill>
                <a:latin typeface="Times New Roman"/>
                <a:ea typeface="Times New Roman"/>
              </a:rPr>
              <a:t>	</a:t>
            </a:r>
            <a:r>
              <a:rPr lang="uk-UA" sz="2400" spc="-20" dirty="0" smtClean="0">
                <a:latin typeface="Times New Roman"/>
                <a:ea typeface="Times New Roman"/>
              </a:rPr>
              <a:t>Для</a:t>
            </a:r>
            <a:r>
              <a:rPr lang="uk-UA" sz="2400" spc="5" dirty="0" smtClean="0">
                <a:latin typeface="Times New Roman"/>
                <a:ea typeface="Times New Roman"/>
              </a:rPr>
              <a:t> </a:t>
            </a:r>
            <a:r>
              <a:rPr lang="uk-UA" sz="2400" spc="-20" dirty="0">
                <a:latin typeface="Times New Roman"/>
                <a:ea typeface="Times New Roman"/>
              </a:rPr>
              <a:t>визначення</a:t>
            </a:r>
            <a:r>
              <a:rPr lang="uk-UA" sz="2400" spc="5" dirty="0">
                <a:latin typeface="Times New Roman"/>
                <a:ea typeface="Times New Roman"/>
              </a:rPr>
              <a:t> </a:t>
            </a:r>
            <a:r>
              <a:rPr lang="uk-UA" sz="2400" spc="-20" dirty="0">
                <a:latin typeface="Times New Roman"/>
                <a:ea typeface="Times New Roman"/>
              </a:rPr>
              <a:t>хімічного</a:t>
            </a:r>
            <a:r>
              <a:rPr lang="uk-UA" sz="2400" spc="5" dirty="0">
                <a:latin typeface="Times New Roman"/>
                <a:ea typeface="Times New Roman"/>
              </a:rPr>
              <a:t> </a:t>
            </a:r>
            <a:r>
              <a:rPr lang="uk-UA" sz="2400" spc="-20" dirty="0">
                <a:latin typeface="Times New Roman"/>
                <a:ea typeface="Times New Roman"/>
              </a:rPr>
              <a:t>складу</a:t>
            </a:r>
            <a:r>
              <a:rPr lang="uk-UA" sz="2400" spc="5" dirty="0">
                <a:latin typeface="Times New Roman"/>
                <a:ea typeface="Times New Roman"/>
              </a:rPr>
              <a:t> </a:t>
            </a:r>
            <a:r>
              <a:rPr lang="uk-UA" sz="2400" spc="-20" dirty="0">
                <a:latin typeface="Times New Roman"/>
                <a:ea typeface="Times New Roman"/>
              </a:rPr>
              <a:t>вибирають</a:t>
            </a:r>
            <a:r>
              <a:rPr lang="uk-UA" sz="2400" spc="5" dirty="0">
                <a:latin typeface="Times New Roman"/>
                <a:ea typeface="Times New Roman"/>
              </a:rPr>
              <a:t> </a:t>
            </a:r>
            <a:r>
              <a:rPr lang="uk-UA" sz="2400" spc="-20" dirty="0">
                <a:latin typeface="Times New Roman"/>
                <a:ea typeface="Times New Roman"/>
              </a:rPr>
              <a:t>400</a:t>
            </a:r>
            <a:r>
              <a:rPr lang="uk-UA" sz="2400" spc="5" dirty="0">
                <a:latin typeface="Times New Roman"/>
                <a:ea typeface="Times New Roman"/>
              </a:rPr>
              <a:t> </a:t>
            </a:r>
            <a:r>
              <a:rPr lang="uk-UA" sz="2400" spc="-20" dirty="0">
                <a:latin typeface="Times New Roman"/>
                <a:ea typeface="Times New Roman"/>
              </a:rPr>
              <a:t>г</a:t>
            </a:r>
            <a:r>
              <a:rPr lang="uk-UA" sz="2400" spc="5" dirty="0">
                <a:latin typeface="Times New Roman"/>
                <a:ea typeface="Times New Roman"/>
              </a:rPr>
              <a:t> </a:t>
            </a:r>
            <a:r>
              <a:rPr lang="uk-UA" sz="2400" spc="-20" dirty="0">
                <a:latin typeface="Times New Roman"/>
                <a:ea typeface="Times New Roman"/>
              </a:rPr>
              <a:t>фаршу</a:t>
            </a:r>
            <a:r>
              <a:rPr lang="uk-UA" sz="2400" spc="5" dirty="0">
                <a:latin typeface="Times New Roman"/>
                <a:ea typeface="Times New Roman"/>
              </a:rPr>
              <a:t> </a:t>
            </a:r>
            <a:r>
              <a:rPr lang="uk-UA" sz="2400" spc="-20" dirty="0">
                <a:latin typeface="Times New Roman"/>
                <a:ea typeface="Times New Roman"/>
              </a:rPr>
              <a:t>із</a:t>
            </a:r>
            <a:r>
              <a:rPr lang="uk-UA" sz="2400" spc="405" dirty="0">
                <a:latin typeface="Times New Roman"/>
                <a:ea typeface="Times New Roman"/>
              </a:rPr>
              <a:t> </a:t>
            </a:r>
            <a:r>
              <a:rPr lang="uk-UA" sz="2400" spc="-20" dirty="0" err="1">
                <a:latin typeface="Times New Roman"/>
                <a:ea typeface="Times New Roman"/>
              </a:rPr>
              <a:t>півтуші</a:t>
            </a:r>
            <a:r>
              <a:rPr lang="uk-UA" sz="2400" spc="405" dirty="0">
                <a:latin typeface="Times New Roman"/>
                <a:ea typeface="Times New Roman"/>
              </a:rPr>
              <a:t> </a:t>
            </a:r>
            <a:r>
              <a:rPr lang="uk-UA" sz="2400" spc="-20" dirty="0">
                <a:latin typeface="Times New Roman"/>
                <a:ea typeface="Times New Roman"/>
              </a:rPr>
              <a:t>або</a:t>
            </a:r>
            <a:r>
              <a:rPr lang="uk-UA" sz="2400" spc="5" dirty="0">
                <a:latin typeface="Times New Roman"/>
                <a:ea typeface="Times New Roman"/>
              </a:rPr>
              <a:t> </a:t>
            </a:r>
            <a:r>
              <a:rPr lang="uk-UA" sz="2400" spc="-20" dirty="0">
                <a:latin typeface="Times New Roman"/>
                <a:ea typeface="Times New Roman"/>
              </a:rPr>
              <a:t>найдовшого м'яза спини. </a:t>
            </a:r>
            <a:r>
              <a:rPr lang="uk-UA" sz="2400" spc="-20" dirty="0" smtClean="0">
                <a:latin typeface="Times New Roman"/>
                <a:ea typeface="Times New Roman"/>
              </a:rPr>
              <a:t/>
            </a:r>
            <a:br>
              <a:rPr lang="uk-UA" sz="2400" spc="-20" dirty="0" smtClean="0">
                <a:latin typeface="Times New Roman"/>
                <a:ea typeface="Times New Roman"/>
              </a:rPr>
            </a:br>
            <a:r>
              <a:rPr lang="uk-UA" sz="2400" spc="-20" dirty="0" smtClean="0">
                <a:latin typeface="Times New Roman"/>
                <a:ea typeface="Times New Roman"/>
              </a:rPr>
              <a:t>	Вміст </a:t>
            </a:r>
            <a:r>
              <a:rPr lang="uk-UA" sz="2400" spc="-20" dirty="0">
                <a:latin typeface="Times New Roman"/>
                <a:ea typeface="Times New Roman"/>
              </a:rPr>
              <a:t>загальної вологи, азоту, жиру і золи</a:t>
            </a:r>
            <a:r>
              <a:rPr lang="uk-UA" sz="2400" spc="5" dirty="0">
                <a:latin typeface="Times New Roman"/>
                <a:ea typeface="Times New Roman"/>
              </a:rPr>
              <a:t> </a:t>
            </a:r>
            <a:r>
              <a:rPr lang="uk-UA" sz="2400" spc="-20" dirty="0">
                <a:latin typeface="Times New Roman"/>
                <a:ea typeface="Times New Roman"/>
              </a:rPr>
              <a:t>визначають</a:t>
            </a:r>
            <a:r>
              <a:rPr lang="uk-UA" sz="2400" spc="5" dirty="0">
                <a:latin typeface="Times New Roman"/>
                <a:ea typeface="Times New Roman"/>
              </a:rPr>
              <a:t> </a:t>
            </a:r>
            <a:r>
              <a:rPr lang="uk-UA" sz="2400" spc="-20" dirty="0">
                <a:latin typeface="Times New Roman"/>
                <a:ea typeface="Times New Roman"/>
              </a:rPr>
              <a:t>за</a:t>
            </a:r>
            <a:r>
              <a:rPr lang="uk-UA" sz="2400" spc="5" dirty="0">
                <a:latin typeface="Times New Roman"/>
                <a:ea typeface="Times New Roman"/>
              </a:rPr>
              <a:t> </a:t>
            </a:r>
            <a:r>
              <a:rPr lang="uk-UA" sz="2400" spc="-20" dirty="0">
                <a:latin typeface="Times New Roman"/>
                <a:ea typeface="Times New Roman"/>
              </a:rPr>
              <a:t>загальноприйнятими</a:t>
            </a:r>
            <a:r>
              <a:rPr lang="uk-UA" sz="2400" spc="5" dirty="0">
                <a:latin typeface="Times New Roman"/>
                <a:ea typeface="Times New Roman"/>
              </a:rPr>
              <a:t> </a:t>
            </a:r>
            <a:r>
              <a:rPr lang="uk-UA" sz="2400" spc="-20" dirty="0">
                <a:latin typeface="Times New Roman"/>
                <a:ea typeface="Times New Roman"/>
              </a:rPr>
              <a:t>методиками,</a:t>
            </a:r>
            <a:r>
              <a:rPr lang="uk-UA" sz="2400" spc="5" dirty="0">
                <a:latin typeface="Times New Roman"/>
                <a:ea typeface="Times New Roman"/>
              </a:rPr>
              <a:t> </a:t>
            </a:r>
            <a:r>
              <a:rPr lang="uk-UA" sz="2400" spc="-20" dirty="0">
                <a:latin typeface="Times New Roman"/>
                <a:ea typeface="Times New Roman"/>
              </a:rPr>
              <a:t>відомими</a:t>
            </a:r>
            <a:r>
              <a:rPr lang="uk-UA" sz="2400" spc="5" dirty="0">
                <a:latin typeface="Times New Roman"/>
                <a:ea typeface="Times New Roman"/>
              </a:rPr>
              <a:t> </a:t>
            </a:r>
            <a:r>
              <a:rPr lang="uk-UA" sz="2400" spc="-20" dirty="0">
                <a:latin typeface="Times New Roman"/>
                <a:ea typeface="Times New Roman"/>
              </a:rPr>
              <a:t>при</a:t>
            </a:r>
            <a:r>
              <a:rPr lang="uk-UA" sz="2400" spc="5" dirty="0">
                <a:latin typeface="Times New Roman"/>
                <a:ea typeface="Times New Roman"/>
              </a:rPr>
              <a:t> </a:t>
            </a:r>
            <a:r>
              <a:rPr lang="uk-UA" sz="2400" spc="-20" dirty="0">
                <a:latin typeface="Times New Roman"/>
                <a:ea typeface="Times New Roman"/>
              </a:rPr>
              <a:t>вивчені</a:t>
            </a:r>
            <a:r>
              <a:rPr lang="uk-UA" sz="2400" spc="10" dirty="0">
                <a:latin typeface="Times New Roman"/>
                <a:ea typeface="Times New Roman"/>
              </a:rPr>
              <a:t> </a:t>
            </a:r>
            <a:r>
              <a:rPr lang="uk-UA" sz="2400" spc="-20" dirty="0">
                <a:latin typeface="Times New Roman"/>
                <a:ea typeface="Times New Roman"/>
              </a:rPr>
              <a:t>зоотехнічного</a:t>
            </a:r>
            <a:r>
              <a:rPr lang="uk-UA" sz="2400" spc="-5" dirty="0">
                <a:latin typeface="Times New Roman"/>
                <a:ea typeface="Times New Roman"/>
              </a:rPr>
              <a:t> </a:t>
            </a:r>
            <a:r>
              <a:rPr lang="uk-UA" sz="2400" spc="-20" dirty="0">
                <a:latin typeface="Times New Roman"/>
                <a:ea typeface="Times New Roman"/>
              </a:rPr>
              <a:t>аналізу</a:t>
            </a:r>
            <a:r>
              <a:rPr lang="uk-UA" sz="2400" spc="-30" dirty="0">
                <a:latin typeface="Times New Roman"/>
                <a:ea typeface="Times New Roman"/>
              </a:rPr>
              <a:t> </a:t>
            </a:r>
            <a:r>
              <a:rPr lang="uk-UA" sz="2400" spc="-20" dirty="0" smtClean="0">
                <a:latin typeface="Times New Roman"/>
                <a:ea typeface="Times New Roman"/>
              </a:rPr>
              <a:t>кормів:</a:t>
            </a:r>
            <a:br>
              <a:rPr lang="uk-UA" sz="2400" spc="-20" dirty="0" smtClean="0">
                <a:latin typeface="Times New Roman"/>
                <a:ea typeface="Times New Roman"/>
              </a:rPr>
            </a:br>
            <a:r>
              <a:rPr lang="uk-UA" sz="2400" b="1" spc="-20" dirty="0" smtClean="0">
                <a:solidFill>
                  <a:srgbClr val="C00000"/>
                </a:solidFill>
                <a:latin typeface="Times New Roman"/>
                <a:ea typeface="Times New Roman"/>
              </a:rPr>
              <a:t>волога – </a:t>
            </a:r>
            <a:r>
              <a:rPr lang="uk-UA" sz="2400" b="1" spc="-20" dirty="0" smtClean="0">
                <a:solidFill>
                  <a:srgbClr val="00B050"/>
                </a:solidFill>
                <a:latin typeface="Times New Roman" panose="02020603050405020304" pitchFamily="18" charset="0"/>
                <a:ea typeface="Times New Roman"/>
                <a:cs typeface="Times New Roman" panose="02020603050405020304" pitchFamily="18" charset="0"/>
              </a:rPr>
              <a:t>висушуванням наважки </a:t>
            </a:r>
            <a:r>
              <a:rPr lang="uk-UA" sz="2400" b="1" dirty="0" smtClean="0">
                <a:solidFill>
                  <a:srgbClr val="00B050"/>
                </a:solidFill>
                <a:latin typeface="Times New Roman" panose="02020603050405020304" pitchFamily="18" charset="0"/>
                <a:cs typeface="Times New Roman" panose="02020603050405020304" pitchFamily="18" charset="0"/>
              </a:rPr>
              <a:t>масою </a:t>
            </a:r>
            <a:r>
              <a:rPr lang="uk-UA" sz="2400" b="1" dirty="0">
                <a:solidFill>
                  <a:srgbClr val="00B050"/>
                </a:solidFill>
                <a:latin typeface="Times New Roman" panose="02020603050405020304" pitchFamily="18" charset="0"/>
                <a:cs typeface="Times New Roman" panose="02020603050405020304" pitchFamily="18" charset="0"/>
              </a:rPr>
              <a:t>2-3  г </a:t>
            </a:r>
            <a:r>
              <a:rPr lang="uk-UA" sz="2400" b="1" dirty="0" smtClean="0">
                <a:solidFill>
                  <a:srgbClr val="00B050"/>
                </a:solidFill>
                <a:latin typeface="Times New Roman" panose="02020603050405020304" pitchFamily="18" charset="0"/>
                <a:cs typeface="Times New Roman" panose="02020603050405020304" pitchFamily="18" charset="0"/>
              </a:rPr>
              <a:t>у металевому </a:t>
            </a:r>
            <a:r>
              <a:rPr lang="uk-UA" sz="2400" b="1" dirty="0">
                <a:solidFill>
                  <a:srgbClr val="00B050"/>
                </a:solidFill>
                <a:latin typeface="Times New Roman" panose="02020603050405020304" pitchFamily="18" charset="0"/>
                <a:cs typeface="Times New Roman" panose="02020603050405020304" pitchFamily="18" charset="0"/>
              </a:rPr>
              <a:t>бюксі в сушильній шафі при 1</a:t>
            </a:r>
            <a:r>
              <a:rPr lang="ru-RU" sz="2400" b="1" dirty="0">
                <a:solidFill>
                  <a:srgbClr val="00B050"/>
                </a:solidFill>
                <a:latin typeface="Times New Roman" panose="02020603050405020304" pitchFamily="18" charset="0"/>
                <a:cs typeface="Times New Roman" panose="02020603050405020304" pitchFamily="18" charset="0"/>
              </a:rPr>
              <a:t>05</a:t>
            </a:r>
            <a:r>
              <a:rPr lang="uk-UA" sz="2400" b="1" dirty="0">
                <a:solidFill>
                  <a:srgbClr val="00B050"/>
                </a:solidFill>
                <a:latin typeface="Times New Roman" panose="02020603050405020304" pitchFamily="18" charset="0"/>
                <a:cs typeface="Times New Roman" panose="02020603050405020304" pitchFamily="18" charset="0"/>
              </a:rPr>
              <a:t>°С протягом 1 години. </a:t>
            </a:r>
            <a:r>
              <a:rPr lang="uk-UA" sz="2400" b="1" dirty="0" smtClean="0">
                <a:solidFill>
                  <a:srgbClr val="00B050"/>
                </a:solidFill>
                <a:latin typeface="Times New Roman" panose="02020603050405020304" pitchFamily="18" charset="0"/>
                <a:cs typeface="Times New Roman" panose="02020603050405020304" pitchFamily="18" charset="0"/>
              </a:rPr>
              <a:t/>
            </a:r>
            <a:br>
              <a:rPr lang="uk-UA" sz="2400" b="1" dirty="0" smtClean="0">
                <a:solidFill>
                  <a:srgbClr val="00B050"/>
                </a:solidFill>
                <a:latin typeface="Times New Roman" panose="02020603050405020304" pitchFamily="18" charset="0"/>
                <a:cs typeface="Times New Roman" panose="02020603050405020304" pitchFamily="18" charset="0"/>
              </a:rPr>
            </a:br>
            <a:r>
              <a:rPr lang="uk-UA" sz="2400" b="1" dirty="0" smtClean="0">
                <a:solidFill>
                  <a:srgbClr val="002060"/>
                </a:solidFill>
                <a:latin typeface="Times New Roman" panose="02020603050405020304" pitchFamily="18" charset="0"/>
                <a:cs typeface="Times New Roman" panose="02020603050405020304" pitchFamily="18" charset="0"/>
              </a:rPr>
              <a:t>Розрахунок проводять </a:t>
            </a:r>
            <a:r>
              <a:rPr lang="uk-UA" sz="2400" dirty="0" smtClean="0">
                <a:solidFill>
                  <a:srgbClr val="002060"/>
                </a:solidFill>
                <a:latin typeface="Times New Roman" panose="02020603050405020304" pitchFamily="18" charset="0"/>
                <a:cs typeface="Times New Roman" panose="02020603050405020304" pitchFamily="18" charset="0"/>
              </a:rPr>
              <a:t>за </a:t>
            </a:r>
            <a:r>
              <a:rPr lang="uk-UA" sz="2400" dirty="0">
                <a:solidFill>
                  <a:srgbClr val="002060"/>
                </a:solidFill>
                <a:latin typeface="Times New Roman" panose="02020603050405020304" pitchFamily="18" charset="0"/>
                <a:cs typeface="Times New Roman" panose="02020603050405020304" pitchFamily="18" charset="0"/>
              </a:rPr>
              <a:t>формулою:</a:t>
            </a:r>
            <a:r>
              <a:rPr lang="ru-RU" sz="2400" dirty="0">
                <a:solidFill>
                  <a:srgbClr val="002060"/>
                </a:solidFill>
                <a:latin typeface="Times New Roman" panose="02020603050405020304" pitchFamily="18" charset="0"/>
                <a:cs typeface="Times New Roman" panose="02020603050405020304" pitchFamily="18" charset="0"/>
              </a:rPr>
              <a:t/>
            </a:r>
            <a:br>
              <a:rPr lang="ru-RU" sz="2400" dirty="0">
                <a:solidFill>
                  <a:srgbClr val="002060"/>
                </a:solidFill>
                <a:latin typeface="Times New Roman" panose="02020603050405020304" pitchFamily="18" charset="0"/>
                <a:cs typeface="Times New Roman" panose="02020603050405020304" pitchFamily="18" charset="0"/>
              </a:rPr>
            </a:br>
            <a:r>
              <a:rPr lang="uk-UA" sz="2400" dirty="0">
                <a:solidFill>
                  <a:srgbClr val="002060"/>
                </a:solidFill>
                <a:latin typeface="Times New Roman" panose="02020603050405020304" pitchFamily="18" charset="0"/>
                <a:cs typeface="Times New Roman" panose="02020603050405020304" pitchFamily="18" charset="0"/>
              </a:rPr>
              <a:t>         х</a:t>
            </a:r>
            <a:r>
              <a:rPr lang="uk-UA" sz="2400" baseline="-25000" dirty="0">
                <a:solidFill>
                  <a:srgbClr val="002060"/>
                </a:solidFill>
                <a:latin typeface="Times New Roman" panose="02020603050405020304" pitchFamily="18" charset="0"/>
                <a:cs typeface="Times New Roman" panose="02020603050405020304" pitchFamily="18" charset="0"/>
              </a:rPr>
              <a:t>1</a:t>
            </a:r>
            <a:r>
              <a:rPr lang="uk-UA" sz="2400" dirty="0">
                <a:solidFill>
                  <a:srgbClr val="002060"/>
                </a:solidFill>
                <a:latin typeface="Times New Roman" panose="02020603050405020304" pitchFamily="18" charset="0"/>
                <a:cs typeface="Times New Roman" panose="02020603050405020304" pitchFamily="18" charset="0"/>
              </a:rPr>
              <a:t> = (m</a:t>
            </a:r>
            <a:r>
              <a:rPr lang="uk-UA" sz="2400" baseline="-25000" dirty="0">
                <a:solidFill>
                  <a:srgbClr val="002060"/>
                </a:solidFill>
                <a:latin typeface="Times New Roman" panose="02020603050405020304" pitchFamily="18" charset="0"/>
                <a:cs typeface="Times New Roman" panose="02020603050405020304" pitchFamily="18" charset="0"/>
              </a:rPr>
              <a:t>1</a:t>
            </a:r>
            <a:r>
              <a:rPr lang="uk-UA" sz="2400" dirty="0">
                <a:solidFill>
                  <a:srgbClr val="002060"/>
                </a:solidFill>
                <a:latin typeface="Times New Roman" panose="02020603050405020304" pitchFamily="18" charset="0"/>
                <a:cs typeface="Times New Roman" panose="02020603050405020304" pitchFamily="18" charset="0"/>
              </a:rPr>
              <a:t> – m</a:t>
            </a:r>
            <a:r>
              <a:rPr lang="uk-UA" sz="2400" baseline="-25000" dirty="0">
                <a:solidFill>
                  <a:srgbClr val="002060"/>
                </a:solidFill>
                <a:latin typeface="Times New Roman" panose="02020603050405020304" pitchFamily="18" charset="0"/>
                <a:cs typeface="Times New Roman" panose="02020603050405020304" pitchFamily="18" charset="0"/>
              </a:rPr>
              <a:t>2</a:t>
            </a:r>
            <a:r>
              <a:rPr lang="uk-UA" sz="2400" dirty="0">
                <a:solidFill>
                  <a:srgbClr val="002060"/>
                </a:solidFill>
                <a:latin typeface="Times New Roman" panose="02020603050405020304" pitchFamily="18" charset="0"/>
                <a:cs typeface="Times New Roman" panose="02020603050405020304" pitchFamily="18" charset="0"/>
              </a:rPr>
              <a:t>) 100 / (m</a:t>
            </a:r>
            <a:r>
              <a:rPr lang="uk-UA" sz="2400" baseline="-25000" dirty="0">
                <a:solidFill>
                  <a:srgbClr val="002060"/>
                </a:solidFill>
                <a:latin typeface="Times New Roman" panose="02020603050405020304" pitchFamily="18" charset="0"/>
                <a:cs typeface="Times New Roman" panose="02020603050405020304" pitchFamily="18" charset="0"/>
              </a:rPr>
              <a:t>1</a:t>
            </a:r>
            <a:r>
              <a:rPr lang="uk-UA" sz="2400" dirty="0">
                <a:solidFill>
                  <a:srgbClr val="002060"/>
                </a:solidFill>
                <a:latin typeface="Times New Roman" panose="02020603050405020304" pitchFamily="18" charset="0"/>
                <a:cs typeface="Times New Roman" panose="02020603050405020304" pitchFamily="18" charset="0"/>
              </a:rPr>
              <a:t> - m),</a:t>
            </a:r>
            <a:r>
              <a:rPr lang="ru-RU" sz="2400" dirty="0">
                <a:solidFill>
                  <a:srgbClr val="002060"/>
                </a:solidFill>
                <a:latin typeface="Times New Roman" panose="02020603050405020304" pitchFamily="18" charset="0"/>
                <a:cs typeface="Times New Roman" panose="02020603050405020304" pitchFamily="18" charset="0"/>
              </a:rPr>
              <a:t/>
            </a:r>
            <a:br>
              <a:rPr lang="ru-RU" sz="2400" dirty="0">
                <a:solidFill>
                  <a:srgbClr val="002060"/>
                </a:solidFill>
                <a:latin typeface="Times New Roman" panose="02020603050405020304" pitchFamily="18" charset="0"/>
                <a:cs typeface="Times New Roman" panose="02020603050405020304" pitchFamily="18" charset="0"/>
              </a:rPr>
            </a:br>
            <a:r>
              <a:rPr lang="uk-UA" sz="2400" dirty="0">
                <a:solidFill>
                  <a:srgbClr val="002060"/>
                </a:solidFill>
                <a:latin typeface="Times New Roman" panose="02020603050405020304" pitchFamily="18" charset="0"/>
                <a:cs typeface="Times New Roman" panose="02020603050405020304" pitchFamily="18" charset="0"/>
              </a:rPr>
              <a:t>де x</a:t>
            </a:r>
            <a:r>
              <a:rPr lang="uk-UA" sz="2400" baseline="-25000" dirty="0">
                <a:solidFill>
                  <a:srgbClr val="002060"/>
                </a:solidFill>
                <a:latin typeface="Times New Roman" panose="02020603050405020304" pitchFamily="18" charset="0"/>
                <a:cs typeface="Times New Roman" panose="02020603050405020304" pitchFamily="18" charset="0"/>
              </a:rPr>
              <a:t>1</a:t>
            </a:r>
            <a:r>
              <a:rPr lang="uk-UA" sz="2400" dirty="0">
                <a:solidFill>
                  <a:srgbClr val="002060"/>
                </a:solidFill>
                <a:latin typeface="Times New Roman" panose="02020603050405020304" pitchFamily="18" charset="0"/>
                <a:cs typeface="Times New Roman" panose="02020603050405020304" pitchFamily="18" charset="0"/>
              </a:rPr>
              <a:t> - вміст вологи, %; </a:t>
            </a:r>
            <a:r>
              <a:rPr lang="uk-UA" sz="2400" dirty="0" smtClean="0">
                <a:solidFill>
                  <a:srgbClr val="002060"/>
                </a:solidFill>
                <a:latin typeface="Times New Roman" panose="02020603050405020304" pitchFamily="18" charset="0"/>
                <a:cs typeface="Times New Roman" panose="02020603050405020304" pitchFamily="18" charset="0"/>
              </a:rPr>
              <a:t>    </a:t>
            </a:r>
            <a:r>
              <a:rPr lang="uk-UA" sz="2400" dirty="0">
                <a:solidFill>
                  <a:srgbClr val="002060"/>
                </a:solidFill>
                <a:latin typeface="Times New Roman" panose="02020603050405020304" pitchFamily="18" charset="0"/>
                <a:cs typeface="Times New Roman" panose="02020603050405020304" pitchFamily="18" charset="0"/>
              </a:rPr>
              <a:t>m</a:t>
            </a:r>
            <a:r>
              <a:rPr lang="uk-UA" sz="2400" baseline="-25000" dirty="0">
                <a:solidFill>
                  <a:srgbClr val="002060"/>
                </a:solidFill>
                <a:latin typeface="Times New Roman" panose="02020603050405020304" pitchFamily="18" charset="0"/>
                <a:cs typeface="Times New Roman" panose="02020603050405020304" pitchFamily="18" charset="0"/>
              </a:rPr>
              <a:t>1</a:t>
            </a:r>
            <a:r>
              <a:rPr lang="uk-UA" sz="2400" dirty="0">
                <a:solidFill>
                  <a:srgbClr val="002060"/>
                </a:solidFill>
                <a:latin typeface="Times New Roman" panose="02020603050405020304" pitchFamily="18" charset="0"/>
                <a:cs typeface="Times New Roman" panose="02020603050405020304" pitchFamily="18" charset="0"/>
              </a:rPr>
              <a:t> - маса наважки з </a:t>
            </a:r>
            <a:r>
              <a:rPr lang="uk-UA" sz="2400" dirty="0" err="1">
                <a:solidFill>
                  <a:srgbClr val="002060"/>
                </a:solidFill>
                <a:latin typeface="Times New Roman" panose="02020603050405020304" pitchFamily="18" charset="0"/>
                <a:cs typeface="Times New Roman" panose="02020603050405020304" pitchFamily="18" charset="0"/>
              </a:rPr>
              <a:t>бюксом</a:t>
            </a:r>
            <a:r>
              <a:rPr lang="uk-UA" sz="2400" dirty="0">
                <a:solidFill>
                  <a:srgbClr val="002060"/>
                </a:solidFill>
                <a:latin typeface="Times New Roman" panose="02020603050405020304" pitchFamily="18" charset="0"/>
                <a:cs typeface="Times New Roman" panose="02020603050405020304" pitchFamily="18" charset="0"/>
              </a:rPr>
              <a:t> до висушування, г; </a:t>
            </a:r>
            <a:r>
              <a:rPr lang="uk-UA" sz="2400" dirty="0" smtClean="0">
                <a:solidFill>
                  <a:srgbClr val="002060"/>
                </a:solidFill>
                <a:latin typeface="Times New Roman" panose="02020603050405020304" pitchFamily="18" charset="0"/>
                <a:cs typeface="Times New Roman" panose="02020603050405020304" pitchFamily="18" charset="0"/>
              </a:rPr>
              <a:t>    </a:t>
            </a:r>
            <a:r>
              <a:rPr lang="uk-UA" sz="2400" dirty="0">
                <a:solidFill>
                  <a:srgbClr val="002060"/>
                </a:solidFill>
                <a:latin typeface="Times New Roman" panose="02020603050405020304" pitchFamily="18" charset="0"/>
                <a:cs typeface="Times New Roman" panose="02020603050405020304" pitchFamily="18" charset="0"/>
              </a:rPr>
              <a:t>m</a:t>
            </a:r>
            <a:r>
              <a:rPr lang="uk-UA" sz="2400" baseline="-25000" dirty="0">
                <a:solidFill>
                  <a:srgbClr val="002060"/>
                </a:solidFill>
                <a:latin typeface="Times New Roman" panose="02020603050405020304" pitchFamily="18" charset="0"/>
                <a:cs typeface="Times New Roman" panose="02020603050405020304" pitchFamily="18" charset="0"/>
              </a:rPr>
              <a:t>2 </a:t>
            </a:r>
            <a:r>
              <a:rPr lang="uk-UA" sz="2400" dirty="0">
                <a:solidFill>
                  <a:srgbClr val="002060"/>
                </a:solidFill>
                <a:latin typeface="Times New Roman" panose="02020603050405020304" pitchFamily="18" charset="0"/>
                <a:cs typeface="Times New Roman" panose="02020603050405020304" pitchFamily="18" charset="0"/>
              </a:rPr>
              <a:t>- маса наважки з </a:t>
            </a:r>
            <a:r>
              <a:rPr lang="uk-UA" sz="2400" dirty="0" err="1">
                <a:solidFill>
                  <a:srgbClr val="002060"/>
                </a:solidFill>
                <a:latin typeface="Times New Roman" panose="02020603050405020304" pitchFamily="18" charset="0"/>
                <a:cs typeface="Times New Roman" panose="02020603050405020304" pitchFamily="18" charset="0"/>
              </a:rPr>
              <a:t>бюксом</a:t>
            </a:r>
            <a:r>
              <a:rPr lang="uk-UA" sz="2400" dirty="0">
                <a:solidFill>
                  <a:srgbClr val="002060"/>
                </a:solidFill>
                <a:latin typeface="Times New Roman" panose="02020603050405020304" pitchFamily="18" charset="0"/>
                <a:cs typeface="Times New Roman" panose="02020603050405020304" pitchFamily="18" charset="0"/>
              </a:rPr>
              <a:t> після висушування, г; </a:t>
            </a:r>
            <a:r>
              <a:rPr lang="uk-UA" sz="2400" dirty="0" smtClean="0">
                <a:solidFill>
                  <a:srgbClr val="002060"/>
                </a:solidFill>
                <a:latin typeface="Times New Roman" panose="02020603050405020304" pitchFamily="18" charset="0"/>
                <a:cs typeface="Times New Roman" panose="02020603050405020304" pitchFamily="18" charset="0"/>
              </a:rPr>
              <a:t>    </a:t>
            </a:r>
            <a:r>
              <a:rPr lang="uk-UA" sz="2400" dirty="0">
                <a:solidFill>
                  <a:srgbClr val="002060"/>
                </a:solidFill>
                <a:latin typeface="Times New Roman" panose="02020603050405020304" pitchFamily="18" charset="0"/>
                <a:cs typeface="Times New Roman" panose="02020603050405020304" pitchFamily="18" charset="0"/>
              </a:rPr>
              <a:t>m - маса бюкса, г</a:t>
            </a:r>
            <a:r>
              <a:rPr lang="uk-UA" sz="2400" dirty="0" smtClean="0">
                <a:solidFill>
                  <a:srgbClr val="002060"/>
                </a:solidFill>
                <a:latin typeface="Times New Roman" panose="02020603050405020304" pitchFamily="18" charset="0"/>
                <a:cs typeface="Times New Roman" panose="02020603050405020304" pitchFamily="18" charset="0"/>
              </a:rPr>
              <a:t>.    </a:t>
            </a:r>
            <a:r>
              <a:rPr lang="uk-UA" sz="2400" dirty="0">
                <a:solidFill>
                  <a:srgbClr val="002060"/>
                </a:solidFill>
                <a:latin typeface="Times New Roman" panose="02020603050405020304" pitchFamily="18" charset="0"/>
                <a:cs typeface="Times New Roman" panose="02020603050405020304" pitchFamily="18" charset="0"/>
              </a:rPr>
              <a:t>100 - коефіцієнт перерахунку у відсотки.</a:t>
            </a:r>
            <a:r>
              <a:rPr lang="ru-RU" sz="2400" dirty="0">
                <a:solidFill>
                  <a:srgbClr val="002060"/>
                </a:solidFill>
                <a:latin typeface="Times New Roman" panose="02020603050405020304" pitchFamily="18" charset="0"/>
                <a:cs typeface="Times New Roman" panose="02020603050405020304" pitchFamily="18" charset="0"/>
              </a:rPr>
              <a:t/>
            </a:r>
            <a:br>
              <a:rPr lang="ru-RU" sz="2400" dirty="0">
                <a:solidFill>
                  <a:srgbClr val="002060"/>
                </a:solidFill>
                <a:latin typeface="Times New Roman" panose="02020603050405020304" pitchFamily="18" charset="0"/>
                <a:cs typeface="Times New Roman" panose="02020603050405020304" pitchFamily="18" charset="0"/>
              </a:rPr>
            </a:br>
            <a:r>
              <a:rPr lang="ru-RU" sz="2400" b="1" dirty="0">
                <a:solidFill>
                  <a:srgbClr val="FF0000"/>
                </a:solidFill>
                <a:latin typeface="Times New Roman" panose="02020603050405020304" pitchFamily="18" charset="0"/>
                <a:cs typeface="Times New Roman" panose="02020603050405020304" pitchFamily="18" charset="0"/>
              </a:rPr>
              <a:t>Ж</a:t>
            </a:r>
            <a:r>
              <a:rPr lang="ru-RU" sz="2400" b="1" dirty="0" smtClean="0">
                <a:solidFill>
                  <a:srgbClr val="FF0000"/>
                </a:solidFill>
                <a:latin typeface="Times New Roman" panose="02020603050405020304" pitchFamily="18" charset="0"/>
                <a:cs typeface="Times New Roman" panose="02020603050405020304" pitchFamily="18" charset="0"/>
              </a:rPr>
              <a:t>ир</a:t>
            </a:r>
            <a:r>
              <a:rPr lang="uk-UA" sz="2400" dirty="0" smtClean="0">
                <a:solidFill>
                  <a:srgbClr val="002060"/>
                </a:solidFill>
                <a:latin typeface="Times New Roman" panose="02020603050405020304" pitchFamily="18" charset="0"/>
                <a:cs typeface="Times New Roman" panose="02020603050405020304" pitchFamily="18" charset="0"/>
              </a:rPr>
              <a:t>– </a:t>
            </a:r>
            <a:r>
              <a:rPr lang="uk-UA" sz="2400" dirty="0" smtClean="0">
                <a:solidFill>
                  <a:srgbClr val="002060"/>
                </a:solidFill>
                <a:latin typeface="Times New Roman" panose="02020603050405020304" pitchFamily="18" charset="0"/>
                <a:cs typeface="Times New Roman" panose="02020603050405020304" pitchFamily="18" charset="0"/>
              </a:rPr>
              <a:t>знежиренням розчинниками (апарат </a:t>
            </a:r>
            <a:r>
              <a:rPr lang="uk-UA" sz="2400" dirty="0" err="1" smtClean="0">
                <a:solidFill>
                  <a:srgbClr val="002060"/>
                </a:solidFill>
                <a:latin typeface="Times New Roman" panose="02020603050405020304" pitchFamily="18" charset="0"/>
                <a:cs typeface="Times New Roman" panose="02020603050405020304" pitchFamily="18" charset="0"/>
              </a:rPr>
              <a:t>Сокслета</a:t>
            </a:r>
            <a:r>
              <a:rPr lang="uk-UA" sz="2400" dirty="0" smtClean="0">
                <a:solidFill>
                  <a:srgbClr val="002060"/>
                </a:solidFill>
                <a:latin typeface="Times New Roman" panose="02020603050405020304" pitchFamily="18" charset="0"/>
                <a:cs typeface="Times New Roman" panose="02020603050405020304" pitchFamily="18" charset="0"/>
              </a:rPr>
              <a:t>)</a:t>
            </a:r>
            <a:br>
              <a:rPr lang="uk-UA" sz="2400" dirty="0" smtClean="0">
                <a:solidFill>
                  <a:srgbClr val="002060"/>
                </a:solidFill>
                <a:latin typeface="Times New Roman" panose="02020603050405020304" pitchFamily="18" charset="0"/>
                <a:cs typeface="Times New Roman" panose="02020603050405020304" pitchFamily="18" charset="0"/>
              </a:rPr>
            </a:br>
            <a:r>
              <a:rPr lang="uk-UA" sz="2400" b="1" dirty="0" smtClean="0">
                <a:solidFill>
                  <a:srgbClr val="FF0000"/>
                </a:solidFill>
                <a:latin typeface="Times New Roman" panose="02020603050405020304" pitchFamily="18" charset="0"/>
                <a:cs typeface="Times New Roman" panose="02020603050405020304" pitchFamily="18" charset="0"/>
              </a:rPr>
              <a:t>Білок </a:t>
            </a:r>
            <a:r>
              <a:rPr lang="uk-UA" sz="2400" dirty="0" smtClean="0">
                <a:solidFill>
                  <a:srgbClr val="002060"/>
                </a:solidFill>
                <a:latin typeface="Times New Roman" panose="02020603050405020304" pitchFamily="18" charset="0"/>
                <a:cs typeface="Times New Roman" panose="02020603050405020304" pitchFamily="18" charset="0"/>
              </a:rPr>
              <a:t>– за азотом, звільненим при мінералізації органічних речовин (метод </a:t>
            </a:r>
            <a:r>
              <a:rPr lang="uk-UA" sz="2400" dirty="0" err="1" smtClean="0">
                <a:solidFill>
                  <a:srgbClr val="002060"/>
                </a:solidFill>
                <a:latin typeface="Times New Roman" panose="02020603050405020304" pitchFamily="18" charset="0"/>
                <a:cs typeface="Times New Roman" panose="02020603050405020304" pitchFamily="18" charset="0"/>
              </a:rPr>
              <a:t>Кєльдаля</a:t>
            </a:r>
            <a:r>
              <a:rPr lang="uk-UA" sz="2400" dirty="0" smtClean="0">
                <a:solidFill>
                  <a:srgbClr val="002060"/>
                </a:solidFill>
                <a:latin typeface="Times New Roman" panose="02020603050405020304" pitchFamily="18" charset="0"/>
                <a:cs typeface="Times New Roman" panose="02020603050405020304" pitchFamily="18" charset="0"/>
              </a:rPr>
              <a:t>)</a:t>
            </a:r>
            <a:br>
              <a:rPr lang="uk-UA" sz="2400" dirty="0" smtClean="0">
                <a:solidFill>
                  <a:srgbClr val="002060"/>
                </a:solidFill>
                <a:latin typeface="Times New Roman" panose="02020603050405020304" pitchFamily="18" charset="0"/>
                <a:cs typeface="Times New Roman" panose="02020603050405020304" pitchFamily="18" charset="0"/>
              </a:rPr>
            </a:br>
            <a:r>
              <a:rPr lang="uk-UA" sz="2400" b="1" dirty="0" smtClean="0">
                <a:solidFill>
                  <a:srgbClr val="FF0000"/>
                </a:solidFill>
                <a:latin typeface="Times New Roman" panose="02020603050405020304" pitchFamily="18" charset="0"/>
                <a:cs typeface="Times New Roman" panose="02020603050405020304" pitchFamily="18" charset="0"/>
              </a:rPr>
              <a:t>Зола</a:t>
            </a:r>
            <a:r>
              <a:rPr lang="uk-UA" sz="2400" dirty="0" smtClean="0">
                <a:solidFill>
                  <a:srgbClr val="002060"/>
                </a:solidFill>
                <a:latin typeface="Times New Roman" panose="02020603050405020304" pitchFamily="18" charset="0"/>
                <a:cs typeface="Times New Roman" panose="02020603050405020304" pitchFamily="18" charset="0"/>
              </a:rPr>
              <a:t> – спалюванням наважки у муфельній печі;</a:t>
            </a:r>
            <a:br>
              <a:rPr lang="uk-UA" sz="2400" dirty="0" smtClean="0">
                <a:solidFill>
                  <a:srgbClr val="002060"/>
                </a:solidFill>
                <a:latin typeface="Times New Roman" panose="02020603050405020304" pitchFamily="18" charset="0"/>
                <a:cs typeface="Times New Roman" panose="02020603050405020304" pitchFamily="18" charset="0"/>
              </a:rPr>
            </a:br>
            <a:r>
              <a:rPr lang="uk-UA" sz="2400" b="1" dirty="0" smtClean="0">
                <a:solidFill>
                  <a:srgbClr val="FF0000"/>
                </a:solidFill>
                <a:latin typeface="Times New Roman" panose="02020603050405020304" pitchFamily="18" charset="0"/>
                <a:cs typeface="Times New Roman" panose="02020603050405020304" pitchFamily="18" charset="0"/>
              </a:rPr>
              <a:t>БЕР </a:t>
            </a:r>
            <a:r>
              <a:rPr lang="uk-UA" sz="2400" dirty="0" smtClean="0">
                <a:solidFill>
                  <a:srgbClr val="002060"/>
                </a:solidFill>
                <a:latin typeface="Times New Roman" panose="02020603050405020304" pitchFamily="18" charset="0"/>
                <a:cs typeface="Times New Roman" panose="02020603050405020304" pitchFamily="18" charset="0"/>
              </a:rPr>
              <a:t>– розрахунковим методом.</a:t>
            </a:r>
            <a:r>
              <a:rPr lang="uk-UA" sz="2400" spc="-20" dirty="0" smtClean="0">
                <a:latin typeface="Times New Roman"/>
                <a:ea typeface="Times New Roman"/>
              </a:rPr>
              <a:t/>
            </a:r>
            <a:br>
              <a:rPr lang="uk-UA" sz="2400" spc="-20" dirty="0" smtClean="0">
                <a:latin typeface="Times New Roman"/>
                <a:ea typeface="Times New Roman"/>
              </a:rPr>
            </a:br>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896897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1484784"/>
            <a:ext cx="7498080" cy="864096"/>
          </a:xfrm>
        </p:spPr>
        <p:txBody>
          <a:bodyPr>
            <a:normAutofit fontScale="90000"/>
          </a:bodyPr>
          <a:lstStyle/>
          <a:p>
            <a:r>
              <a:rPr lang="uk-UA" dirty="0" smtClean="0"/>
              <a:t>Муфельні печі для визначення зольних </a:t>
            </a:r>
            <a:r>
              <a:rPr lang="uk-UA" dirty="0" err="1" smtClean="0"/>
              <a:t>елеметів</a:t>
            </a:r>
            <a:endParaRPr lang="ru-RU" dirty="0"/>
          </a:p>
        </p:txBody>
      </p:sp>
      <p:pic>
        <p:nvPicPr>
          <p:cNvPr id="12290" name="Picture 2" descr="Муфельная печь пм-8 с контролем температуры (Муфельна піч) - 6300 ₴, купить  на IZI (153918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59633" y="2876519"/>
            <a:ext cx="3098910" cy="2064649"/>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4" descr="Муфельна піч — Вікіпедія"/>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229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2984918"/>
            <a:ext cx="2466975" cy="184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148225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71600" y="274638"/>
            <a:ext cx="7704856" cy="6178698"/>
          </a:xfrm>
        </p:spPr>
        <p:txBody>
          <a:bodyPr>
            <a:normAutofit fontScale="90000"/>
          </a:bodyPr>
          <a:lstStyle/>
          <a:p>
            <a:r>
              <a:rPr lang="ru-RU" sz="2800" spc="-20" dirty="0">
                <a:solidFill>
                  <a:srgbClr val="FF0000"/>
                </a:solidFill>
                <a:latin typeface="Times New Roman"/>
                <a:ea typeface="Times New Roman"/>
              </a:rPr>
              <a:t>2. </a:t>
            </a:r>
            <a:r>
              <a:rPr lang="uk-UA" sz="2800" b="1" dirty="0">
                <a:solidFill>
                  <a:srgbClr val="FF0000"/>
                </a:solidFill>
                <a:latin typeface="Times New Roman"/>
                <a:ea typeface="Times New Roman"/>
              </a:rPr>
              <a:t>Визначення </a:t>
            </a:r>
            <a:r>
              <a:rPr lang="uk-UA" sz="2800" b="1" dirty="0" err="1">
                <a:solidFill>
                  <a:srgbClr val="FF0000"/>
                </a:solidFill>
                <a:latin typeface="Times New Roman"/>
                <a:ea typeface="Times New Roman"/>
              </a:rPr>
              <a:t>рН</a:t>
            </a:r>
            <a:r>
              <a:rPr lang="uk-UA" sz="2800" b="1" dirty="0">
                <a:solidFill>
                  <a:srgbClr val="FF0000"/>
                </a:solidFill>
                <a:latin typeface="Times New Roman"/>
                <a:ea typeface="Times New Roman"/>
              </a:rPr>
              <a:t>. </a:t>
            </a:r>
            <a:r>
              <a:rPr lang="uk-UA" sz="2800" b="1" dirty="0" smtClean="0">
                <a:latin typeface="Times New Roman"/>
                <a:ea typeface="Times New Roman"/>
              </a:rPr>
              <a:t/>
            </a:r>
            <a:br>
              <a:rPr lang="uk-UA" sz="2800" b="1" dirty="0" smtClean="0">
                <a:latin typeface="Times New Roman"/>
                <a:ea typeface="Times New Roman"/>
              </a:rPr>
            </a:br>
            <a:r>
              <a:rPr lang="uk-UA" sz="2800" i="1" dirty="0" smtClean="0">
                <a:solidFill>
                  <a:srgbClr val="002060"/>
                </a:solidFill>
                <a:latin typeface="Times New Roman"/>
                <a:ea typeface="Times New Roman"/>
              </a:rPr>
              <a:t>Величину </a:t>
            </a:r>
            <a:r>
              <a:rPr lang="uk-UA" sz="2800" i="1" dirty="0" err="1">
                <a:solidFill>
                  <a:srgbClr val="002060"/>
                </a:solidFill>
                <a:latin typeface="Times New Roman"/>
                <a:ea typeface="Times New Roman"/>
              </a:rPr>
              <a:t>рН</a:t>
            </a:r>
            <a:r>
              <a:rPr lang="uk-UA" sz="2800" i="1" dirty="0">
                <a:solidFill>
                  <a:srgbClr val="002060"/>
                </a:solidFill>
                <a:latin typeface="Times New Roman"/>
                <a:ea typeface="Times New Roman"/>
              </a:rPr>
              <a:t> м'яса визначають у водному</a:t>
            </a:r>
            <a:r>
              <a:rPr lang="uk-UA" sz="2800" i="1" spc="5" dirty="0">
                <a:solidFill>
                  <a:srgbClr val="002060"/>
                </a:solidFill>
                <a:latin typeface="Times New Roman"/>
                <a:ea typeface="Times New Roman"/>
              </a:rPr>
              <a:t> </a:t>
            </a:r>
            <a:r>
              <a:rPr lang="uk-UA" sz="2800" i="1" dirty="0">
                <a:solidFill>
                  <a:srgbClr val="002060"/>
                </a:solidFill>
                <a:latin typeface="Times New Roman"/>
                <a:ea typeface="Times New Roman"/>
              </a:rPr>
              <a:t>екстракті м'язової тканини, приготовленому у співвідношенні 1:10.</a:t>
            </a:r>
            <a:r>
              <a:rPr lang="uk-UA" sz="2800" i="1" spc="5" dirty="0">
                <a:solidFill>
                  <a:srgbClr val="002060"/>
                </a:solidFill>
                <a:latin typeface="Times New Roman"/>
                <a:ea typeface="Times New Roman"/>
              </a:rPr>
              <a:t> </a:t>
            </a:r>
            <a:r>
              <a:rPr lang="uk-UA" sz="2800" i="1" dirty="0">
                <a:solidFill>
                  <a:srgbClr val="002060"/>
                </a:solidFill>
                <a:latin typeface="Times New Roman"/>
                <a:ea typeface="Times New Roman"/>
              </a:rPr>
              <a:t>Для</a:t>
            </a:r>
            <a:r>
              <a:rPr lang="uk-UA" sz="2800" i="1" spc="5" dirty="0">
                <a:solidFill>
                  <a:srgbClr val="002060"/>
                </a:solidFill>
                <a:latin typeface="Times New Roman"/>
                <a:ea typeface="Times New Roman"/>
              </a:rPr>
              <a:t> </a:t>
            </a:r>
            <a:r>
              <a:rPr lang="uk-UA" sz="2800" i="1" dirty="0">
                <a:solidFill>
                  <a:srgbClr val="002060"/>
                </a:solidFill>
                <a:latin typeface="Times New Roman"/>
                <a:ea typeface="Times New Roman"/>
              </a:rPr>
              <a:t>цього</a:t>
            </a:r>
            <a:r>
              <a:rPr lang="uk-UA" sz="2800" i="1" spc="5" dirty="0">
                <a:solidFill>
                  <a:srgbClr val="002060"/>
                </a:solidFill>
                <a:latin typeface="Times New Roman"/>
                <a:ea typeface="Times New Roman"/>
              </a:rPr>
              <a:t> </a:t>
            </a:r>
            <a:r>
              <a:rPr lang="uk-UA" sz="2800" i="1" dirty="0">
                <a:solidFill>
                  <a:srgbClr val="002060"/>
                </a:solidFill>
                <a:latin typeface="Times New Roman"/>
                <a:ea typeface="Times New Roman"/>
              </a:rPr>
              <a:t>10</a:t>
            </a:r>
            <a:r>
              <a:rPr lang="uk-UA" sz="2800" i="1" spc="5" dirty="0">
                <a:solidFill>
                  <a:srgbClr val="002060"/>
                </a:solidFill>
                <a:latin typeface="Times New Roman"/>
                <a:ea typeface="Times New Roman"/>
              </a:rPr>
              <a:t> </a:t>
            </a:r>
            <a:r>
              <a:rPr lang="uk-UA" sz="2800" i="1" dirty="0">
                <a:solidFill>
                  <a:srgbClr val="002060"/>
                </a:solidFill>
                <a:latin typeface="Times New Roman"/>
                <a:ea typeface="Times New Roman"/>
              </a:rPr>
              <a:t>г</a:t>
            </a:r>
            <a:r>
              <a:rPr lang="uk-UA" sz="2800" i="1" spc="5" dirty="0">
                <a:solidFill>
                  <a:srgbClr val="002060"/>
                </a:solidFill>
                <a:latin typeface="Times New Roman"/>
                <a:ea typeface="Times New Roman"/>
              </a:rPr>
              <a:t> </a:t>
            </a:r>
            <a:r>
              <a:rPr lang="uk-UA" sz="2800" i="1" dirty="0">
                <a:solidFill>
                  <a:srgbClr val="002060"/>
                </a:solidFill>
                <a:latin typeface="Times New Roman"/>
                <a:ea typeface="Times New Roman"/>
              </a:rPr>
              <a:t>м'ясного</a:t>
            </a:r>
            <a:r>
              <a:rPr lang="uk-UA" sz="2800" i="1" spc="5" dirty="0">
                <a:solidFill>
                  <a:srgbClr val="002060"/>
                </a:solidFill>
                <a:latin typeface="Times New Roman"/>
                <a:ea typeface="Times New Roman"/>
              </a:rPr>
              <a:t> </a:t>
            </a:r>
            <a:r>
              <a:rPr lang="uk-UA" sz="2800" i="1" dirty="0">
                <a:solidFill>
                  <a:srgbClr val="002060"/>
                </a:solidFill>
                <a:latin typeface="Times New Roman"/>
                <a:ea typeface="Times New Roman"/>
              </a:rPr>
              <a:t>фаршу</a:t>
            </a:r>
            <a:r>
              <a:rPr lang="uk-UA" sz="2800" i="1" spc="5" dirty="0">
                <a:solidFill>
                  <a:srgbClr val="002060"/>
                </a:solidFill>
                <a:latin typeface="Times New Roman"/>
                <a:ea typeface="Times New Roman"/>
              </a:rPr>
              <a:t> </a:t>
            </a:r>
            <a:r>
              <a:rPr lang="uk-UA" sz="2800" i="1" dirty="0">
                <a:solidFill>
                  <a:srgbClr val="002060"/>
                </a:solidFill>
                <a:latin typeface="Times New Roman"/>
                <a:ea typeface="Times New Roman"/>
              </a:rPr>
              <a:t>поміщають</a:t>
            </a:r>
            <a:r>
              <a:rPr lang="uk-UA" sz="2800" i="1" spc="5" dirty="0">
                <a:solidFill>
                  <a:srgbClr val="002060"/>
                </a:solidFill>
                <a:latin typeface="Times New Roman"/>
                <a:ea typeface="Times New Roman"/>
              </a:rPr>
              <a:t> </a:t>
            </a:r>
            <a:r>
              <a:rPr lang="uk-UA" sz="2800" i="1" dirty="0">
                <a:solidFill>
                  <a:srgbClr val="002060"/>
                </a:solidFill>
                <a:latin typeface="Times New Roman"/>
                <a:ea typeface="Times New Roman"/>
              </a:rPr>
              <a:t>в</a:t>
            </a:r>
            <a:r>
              <a:rPr lang="uk-UA" sz="2800" i="1" spc="5" dirty="0">
                <a:solidFill>
                  <a:srgbClr val="002060"/>
                </a:solidFill>
                <a:latin typeface="Times New Roman"/>
                <a:ea typeface="Times New Roman"/>
              </a:rPr>
              <a:t> </a:t>
            </a:r>
            <a:r>
              <a:rPr lang="uk-UA" sz="2800" i="1" dirty="0">
                <a:solidFill>
                  <a:srgbClr val="002060"/>
                </a:solidFill>
                <a:latin typeface="Times New Roman"/>
                <a:ea typeface="Times New Roman"/>
              </a:rPr>
              <a:t>хімічний</a:t>
            </a:r>
            <a:r>
              <a:rPr lang="uk-UA" sz="2800" i="1" spc="5" dirty="0">
                <a:solidFill>
                  <a:srgbClr val="002060"/>
                </a:solidFill>
                <a:latin typeface="Times New Roman"/>
                <a:ea typeface="Times New Roman"/>
              </a:rPr>
              <a:t> </a:t>
            </a:r>
            <a:r>
              <a:rPr lang="uk-UA" sz="2800" i="1" dirty="0">
                <a:solidFill>
                  <a:srgbClr val="002060"/>
                </a:solidFill>
                <a:latin typeface="Times New Roman"/>
                <a:ea typeface="Times New Roman"/>
              </a:rPr>
              <a:t>стакан</a:t>
            </a:r>
            <a:r>
              <a:rPr lang="uk-UA" sz="2800" i="1" spc="5" dirty="0">
                <a:solidFill>
                  <a:srgbClr val="002060"/>
                </a:solidFill>
                <a:latin typeface="Times New Roman"/>
                <a:ea typeface="Times New Roman"/>
              </a:rPr>
              <a:t> </a:t>
            </a:r>
            <a:r>
              <a:rPr lang="uk-UA" sz="2800" i="1" dirty="0">
                <a:solidFill>
                  <a:srgbClr val="002060"/>
                </a:solidFill>
                <a:latin typeface="Times New Roman"/>
                <a:ea typeface="Times New Roman"/>
              </a:rPr>
              <a:t>і</a:t>
            </a:r>
            <a:r>
              <a:rPr lang="uk-UA" sz="2800" i="1" spc="-385" dirty="0">
                <a:solidFill>
                  <a:srgbClr val="002060"/>
                </a:solidFill>
                <a:latin typeface="Times New Roman"/>
                <a:ea typeface="Times New Roman"/>
              </a:rPr>
              <a:t> </a:t>
            </a:r>
            <a:r>
              <a:rPr lang="uk-UA" sz="2800" i="1" dirty="0">
                <a:solidFill>
                  <a:srgbClr val="002060"/>
                </a:solidFill>
                <a:latin typeface="Times New Roman"/>
                <a:ea typeface="Times New Roman"/>
              </a:rPr>
              <a:t>заливають</a:t>
            </a:r>
            <a:r>
              <a:rPr lang="uk-UA" sz="2800" i="1" spc="5" dirty="0">
                <a:solidFill>
                  <a:srgbClr val="002060"/>
                </a:solidFill>
                <a:latin typeface="Times New Roman"/>
                <a:ea typeface="Times New Roman"/>
              </a:rPr>
              <a:t> </a:t>
            </a:r>
            <a:r>
              <a:rPr lang="uk-UA" sz="2800" i="1" dirty="0">
                <a:solidFill>
                  <a:srgbClr val="002060"/>
                </a:solidFill>
                <a:latin typeface="Times New Roman"/>
                <a:ea typeface="Times New Roman"/>
              </a:rPr>
              <a:t>100</a:t>
            </a:r>
            <a:r>
              <a:rPr lang="uk-UA" sz="2800" i="1" spc="5" dirty="0">
                <a:solidFill>
                  <a:srgbClr val="002060"/>
                </a:solidFill>
                <a:latin typeface="Times New Roman"/>
                <a:ea typeface="Times New Roman"/>
              </a:rPr>
              <a:t> </a:t>
            </a:r>
            <a:r>
              <a:rPr lang="uk-UA" sz="2800" i="1" dirty="0">
                <a:solidFill>
                  <a:srgbClr val="002060"/>
                </a:solidFill>
                <a:latin typeface="Times New Roman"/>
                <a:ea typeface="Times New Roman"/>
              </a:rPr>
              <a:t>мл</a:t>
            </a:r>
            <a:r>
              <a:rPr lang="uk-UA" sz="2800" i="1" spc="5" dirty="0">
                <a:solidFill>
                  <a:srgbClr val="002060"/>
                </a:solidFill>
                <a:latin typeface="Times New Roman"/>
                <a:ea typeface="Times New Roman"/>
              </a:rPr>
              <a:t> </a:t>
            </a:r>
            <a:r>
              <a:rPr lang="uk-UA" sz="2800" i="1" dirty="0">
                <a:solidFill>
                  <a:srgbClr val="002060"/>
                </a:solidFill>
                <a:latin typeface="Times New Roman"/>
                <a:ea typeface="Times New Roman"/>
              </a:rPr>
              <a:t>щойно</a:t>
            </a:r>
            <a:r>
              <a:rPr lang="uk-UA" sz="2800" i="1" spc="5" dirty="0">
                <a:solidFill>
                  <a:srgbClr val="002060"/>
                </a:solidFill>
                <a:latin typeface="Times New Roman"/>
                <a:ea typeface="Times New Roman"/>
              </a:rPr>
              <a:t> </a:t>
            </a:r>
            <a:r>
              <a:rPr lang="uk-UA" sz="2800" i="1" dirty="0">
                <a:solidFill>
                  <a:srgbClr val="002060"/>
                </a:solidFill>
                <a:latin typeface="Times New Roman"/>
                <a:ea typeface="Times New Roman"/>
              </a:rPr>
              <a:t>приготовленої</a:t>
            </a:r>
            <a:r>
              <a:rPr lang="uk-UA" sz="2800" i="1" spc="5" dirty="0">
                <a:solidFill>
                  <a:srgbClr val="002060"/>
                </a:solidFill>
                <a:latin typeface="Times New Roman"/>
                <a:ea typeface="Times New Roman"/>
              </a:rPr>
              <a:t> </a:t>
            </a:r>
            <a:r>
              <a:rPr lang="uk-UA" sz="2800" i="1" dirty="0">
                <a:solidFill>
                  <a:srgbClr val="002060"/>
                </a:solidFill>
                <a:latin typeface="Times New Roman"/>
                <a:ea typeface="Times New Roman"/>
              </a:rPr>
              <a:t>дистильованої</a:t>
            </a:r>
            <a:r>
              <a:rPr lang="uk-UA" sz="2800" i="1" spc="5" dirty="0">
                <a:solidFill>
                  <a:srgbClr val="002060"/>
                </a:solidFill>
                <a:latin typeface="Times New Roman"/>
                <a:ea typeface="Times New Roman"/>
              </a:rPr>
              <a:t> </a:t>
            </a:r>
            <a:r>
              <a:rPr lang="uk-UA" sz="2800" i="1" dirty="0">
                <a:solidFill>
                  <a:srgbClr val="002060"/>
                </a:solidFill>
                <a:latin typeface="Times New Roman"/>
                <a:ea typeface="Times New Roman"/>
              </a:rPr>
              <a:t>води.</a:t>
            </a:r>
            <a:r>
              <a:rPr lang="uk-UA" sz="2800" i="1" spc="5" dirty="0">
                <a:solidFill>
                  <a:srgbClr val="002060"/>
                </a:solidFill>
                <a:latin typeface="Times New Roman"/>
                <a:ea typeface="Times New Roman"/>
              </a:rPr>
              <a:t> </a:t>
            </a:r>
            <a:r>
              <a:rPr lang="uk-UA" sz="2800" i="1" dirty="0">
                <a:solidFill>
                  <a:srgbClr val="002060"/>
                </a:solidFill>
                <a:latin typeface="Times New Roman"/>
                <a:ea typeface="Times New Roman"/>
              </a:rPr>
              <a:t>Настоюють</a:t>
            </a:r>
            <a:r>
              <a:rPr lang="uk-UA" sz="2800" i="1" spc="5" dirty="0">
                <a:solidFill>
                  <a:srgbClr val="002060"/>
                </a:solidFill>
                <a:latin typeface="Times New Roman"/>
                <a:ea typeface="Times New Roman"/>
              </a:rPr>
              <a:t> </a:t>
            </a:r>
            <a:r>
              <a:rPr lang="uk-UA" sz="2800" i="1" dirty="0">
                <a:solidFill>
                  <a:srgbClr val="002060"/>
                </a:solidFill>
                <a:latin typeface="Times New Roman"/>
                <a:ea typeface="Times New Roman"/>
              </a:rPr>
              <a:t>протягом</a:t>
            </a:r>
            <a:r>
              <a:rPr lang="uk-UA" sz="2800" i="1" spc="5" dirty="0">
                <a:solidFill>
                  <a:srgbClr val="002060"/>
                </a:solidFill>
                <a:latin typeface="Times New Roman"/>
                <a:ea typeface="Times New Roman"/>
              </a:rPr>
              <a:t> </a:t>
            </a:r>
            <a:r>
              <a:rPr lang="uk-UA" sz="2800" i="1" dirty="0">
                <a:solidFill>
                  <a:srgbClr val="002060"/>
                </a:solidFill>
                <a:latin typeface="Times New Roman"/>
                <a:ea typeface="Times New Roman"/>
              </a:rPr>
              <a:t>30</a:t>
            </a:r>
            <a:r>
              <a:rPr lang="uk-UA" sz="2800" i="1" spc="5" dirty="0">
                <a:solidFill>
                  <a:srgbClr val="002060"/>
                </a:solidFill>
                <a:latin typeface="Times New Roman"/>
                <a:ea typeface="Times New Roman"/>
              </a:rPr>
              <a:t> </a:t>
            </a:r>
            <a:r>
              <a:rPr lang="uk-UA" sz="2800" i="1" dirty="0">
                <a:solidFill>
                  <a:srgbClr val="002060"/>
                </a:solidFill>
                <a:latin typeface="Times New Roman"/>
                <a:ea typeface="Times New Roman"/>
              </a:rPr>
              <a:t>хв,</a:t>
            </a:r>
            <a:r>
              <a:rPr lang="uk-UA" sz="2800" i="1" spc="5" dirty="0">
                <a:solidFill>
                  <a:srgbClr val="002060"/>
                </a:solidFill>
                <a:latin typeface="Times New Roman"/>
                <a:ea typeface="Times New Roman"/>
              </a:rPr>
              <a:t> </a:t>
            </a:r>
            <a:r>
              <a:rPr lang="uk-UA" sz="2800" i="1" dirty="0">
                <a:solidFill>
                  <a:srgbClr val="002060"/>
                </a:solidFill>
                <a:latin typeface="Times New Roman"/>
                <a:ea typeface="Times New Roman"/>
              </a:rPr>
              <a:t>періодично</a:t>
            </a:r>
            <a:r>
              <a:rPr lang="uk-UA" sz="2800" i="1" spc="5" dirty="0">
                <a:solidFill>
                  <a:srgbClr val="002060"/>
                </a:solidFill>
                <a:latin typeface="Times New Roman"/>
                <a:ea typeface="Times New Roman"/>
              </a:rPr>
              <a:t> </a:t>
            </a:r>
            <a:r>
              <a:rPr lang="uk-UA" sz="2800" i="1" dirty="0">
                <a:solidFill>
                  <a:srgbClr val="002060"/>
                </a:solidFill>
                <a:latin typeface="Times New Roman"/>
                <a:ea typeface="Times New Roman"/>
              </a:rPr>
              <a:t>помішуючи.</a:t>
            </a:r>
            <a:r>
              <a:rPr lang="uk-UA" sz="2800" i="1" spc="5" dirty="0">
                <a:solidFill>
                  <a:srgbClr val="002060"/>
                </a:solidFill>
                <a:latin typeface="Times New Roman"/>
                <a:ea typeface="Times New Roman"/>
              </a:rPr>
              <a:t> </a:t>
            </a:r>
            <a:r>
              <a:rPr lang="uk-UA" sz="2800" i="1" dirty="0">
                <a:solidFill>
                  <a:srgbClr val="002060"/>
                </a:solidFill>
                <a:latin typeface="Times New Roman"/>
                <a:ea typeface="Times New Roman"/>
              </a:rPr>
              <a:t>Потім</a:t>
            </a:r>
            <a:r>
              <a:rPr lang="uk-UA" sz="2800" i="1" spc="5" dirty="0">
                <a:solidFill>
                  <a:srgbClr val="002060"/>
                </a:solidFill>
                <a:latin typeface="Times New Roman"/>
                <a:ea typeface="Times New Roman"/>
              </a:rPr>
              <a:t> </a:t>
            </a:r>
            <a:r>
              <a:rPr lang="uk-UA" sz="2800" i="1" dirty="0">
                <a:solidFill>
                  <a:srgbClr val="002060"/>
                </a:solidFill>
                <a:latin typeface="Times New Roman"/>
                <a:ea typeface="Times New Roman"/>
              </a:rPr>
              <a:t>фільтрують</a:t>
            </a:r>
            <a:r>
              <a:rPr lang="uk-UA" sz="2800" i="1" spc="5" dirty="0">
                <a:solidFill>
                  <a:srgbClr val="002060"/>
                </a:solidFill>
                <a:latin typeface="Times New Roman"/>
                <a:ea typeface="Times New Roman"/>
              </a:rPr>
              <a:t> </a:t>
            </a:r>
            <a:r>
              <a:rPr lang="uk-UA" sz="2800" i="1" dirty="0">
                <a:solidFill>
                  <a:srgbClr val="002060"/>
                </a:solidFill>
                <a:latin typeface="Times New Roman"/>
                <a:ea typeface="Times New Roman"/>
              </a:rPr>
              <a:t>і</a:t>
            </a:r>
            <a:r>
              <a:rPr lang="uk-UA" sz="2800" i="1" spc="-15" dirty="0">
                <a:solidFill>
                  <a:srgbClr val="002060"/>
                </a:solidFill>
                <a:latin typeface="Times New Roman"/>
                <a:ea typeface="Times New Roman"/>
              </a:rPr>
              <a:t> </a:t>
            </a:r>
            <a:r>
              <a:rPr lang="uk-UA" sz="2800" i="1" dirty="0">
                <a:solidFill>
                  <a:srgbClr val="002060"/>
                </a:solidFill>
                <a:latin typeface="Times New Roman"/>
                <a:ea typeface="Times New Roman"/>
              </a:rPr>
              <a:t>величину</a:t>
            </a:r>
            <a:r>
              <a:rPr lang="uk-UA" sz="2800" i="1" spc="-35" dirty="0">
                <a:solidFill>
                  <a:srgbClr val="002060"/>
                </a:solidFill>
                <a:latin typeface="Times New Roman"/>
                <a:ea typeface="Times New Roman"/>
              </a:rPr>
              <a:t> </a:t>
            </a:r>
            <a:r>
              <a:rPr lang="uk-UA" sz="2800" i="1" dirty="0" err="1">
                <a:solidFill>
                  <a:srgbClr val="002060"/>
                </a:solidFill>
                <a:latin typeface="Times New Roman"/>
                <a:ea typeface="Times New Roman"/>
              </a:rPr>
              <a:t>рН</a:t>
            </a:r>
            <a:r>
              <a:rPr lang="uk-UA" sz="2800" i="1" spc="-5" dirty="0">
                <a:solidFill>
                  <a:srgbClr val="002060"/>
                </a:solidFill>
                <a:latin typeface="Times New Roman"/>
                <a:ea typeface="Times New Roman"/>
              </a:rPr>
              <a:t> </a:t>
            </a:r>
            <a:r>
              <a:rPr lang="uk-UA" sz="2800" i="1" dirty="0">
                <a:solidFill>
                  <a:srgbClr val="002060"/>
                </a:solidFill>
                <a:latin typeface="Times New Roman"/>
                <a:ea typeface="Times New Roman"/>
              </a:rPr>
              <a:t>визначають</a:t>
            </a:r>
            <a:r>
              <a:rPr lang="uk-UA" sz="2800" i="1" spc="10" dirty="0">
                <a:solidFill>
                  <a:srgbClr val="002060"/>
                </a:solidFill>
                <a:latin typeface="Times New Roman"/>
                <a:ea typeface="Times New Roman"/>
              </a:rPr>
              <a:t> </a:t>
            </a:r>
            <a:r>
              <a:rPr lang="uk-UA" sz="2800" i="1" dirty="0">
                <a:solidFill>
                  <a:srgbClr val="002060"/>
                </a:solidFill>
                <a:latin typeface="Times New Roman"/>
                <a:ea typeface="Times New Roman"/>
              </a:rPr>
              <a:t>за</a:t>
            </a:r>
            <a:r>
              <a:rPr lang="uk-UA" sz="2800" i="1" spc="-20" dirty="0">
                <a:solidFill>
                  <a:srgbClr val="002060"/>
                </a:solidFill>
                <a:latin typeface="Times New Roman"/>
                <a:ea typeface="Times New Roman"/>
              </a:rPr>
              <a:t> </a:t>
            </a:r>
            <a:r>
              <a:rPr lang="uk-UA" sz="2800" i="1" dirty="0">
                <a:solidFill>
                  <a:srgbClr val="002060"/>
                </a:solidFill>
                <a:latin typeface="Times New Roman"/>
                <a:ea typeface="Times New Roman"/>
              </a:rPr>
              <a:t>допомогою</a:t>
            </a:r>
            <a:r>
              <a:rPr lang="uk-UA" sz="2800" i="1" spc="-5" dirty="0">
                <a:solidFill>
                  <a:srgbClr val="002060"/>
                </a:solidFill>
                <a:latin typeface="Times New Roman"/>
                <a:ea typeface="Times New Roman"/>
              </a:rPr>
              <a:t> </a:t>
            </a:r>
            <a:r>
              <a:rPr lang="uk-UA" sz="2800" i="1" dirty="0" err="1">
                <a:solidFill>
                  <a:srgbClr val="002060"/>
                </a:solidFill>
                <a:latin typeface="Times New Roman"/>
                <a:ea typeface="Times New Roman"/>
              </a:rPr>
              <a:t>рН</a:t>
            </a:r>
            <a:r>
              <a:rPr lang="uk-UA" sz="2800" i="1" dirty="0">
                <a:solidFill>
                  <a:srgbClr val="002060"/>
                </a:solidFill>
                <a:latin typeface="Times New Roman"/>
                <a:ea typeface="Times New Roman"/>
              </a:rPr>
              <a:t>-метра</a:t>
            </a:r>
            <a:r>
              <a:rPr lang="uk-UA" sz="2800" i="1" dirty="0" smtClean="0">
                <a:solidFill>
                  <a:srgbClr val="002060"/>
                </a:solidFill>
                <a:latin typeface="Times New Roman"/>
                <a:ea typeface="Times New Roman"/>
              </a:rPr>
              <a:t>.</a:t>
            </a:r>
            <a:r>
              <a:rPr lang="uk-UA" sz="2800" dirty="0" smtClean="0">
                <a:latin typeface="Times New Roman"/>
                <a:ea typeface="Times New Roman"/>
              </a:rPr>
              <a:t/>
            </a:r>
            <a:br>
              <a:rPr lang="uk-UA" sz="2800" dirty="0" smtClean="0">
                <a:latin typeface="Times New Roman"/>
                <a:ea typeface="Times New Roman"/>
              </a:rPr>
            </a:br>
            <a:r>
              <a:rPr lang="uk-UA" sz="2800" dirty="0" smtClean="0">
                <a:latin typeface="Times New Roman"/>
                <a:ea typeface="Times New Roman"/>
              </a:rPr>
              <a:t>(</a:t>
            </a:r>
            <a:r>
              <a:rPr lang="ru-RU" sz="2400" dirty="0" err="1">
                <a:solidFill>
                  <a:srgbClr val="000000"/>
                </a:solidFill>
                <a:effectLst/>
                <a:latin typeface="Open Sans"/>
              </a:rPr>
              <a:t>pH</a:t>
            </a:r>
            <a:r>
              <a:rPr lang="ru-RU" sz="2400" dirty="0">
                <a:solidFill>
                  <a:srgbClr val="000000"/>
                </a:solidFill>
                <a:effectLst/>
                <a:latin typeface="Open Sans"/>
              </a:rPr>
              <a:t> нормального парного </a:t>
            </a:r>
            <a:r>
              <a:rPr lang="ru-RU" sz="2400" dirty="0" smtClean="0">
                <a:solidFill>
                  <a:srgbClr val="000000"/>
                </a:solidFill>
                <a:effectLst/>
                <a:latin typeface="Open Sans"/>
              </a:rPr>
              <a:t>мяса-  7,2</a:t>
            </a:r>
            <a:r>
              <a:rPr lang="ru-RU" sz="2400" dirty="0">
                <a:solidFill>
                  <a:srgbClr val="000000"/>
                </a:solidFill>
                <a:effectLst/>
                <a:latin typeface="Open Sans"/>
              </a:rPr>
              <a:t>. </a:t>
            </a:r>
            <a:r>
              <a:rPr lang="ru-RU" sz="2400" dirty="0" smtClean="0">
                <a:solidFill>
                  <a:srgbClr val="000000"/>
                </a:solidFill>
                <a:effectLst/>
                <a:latin typeface="Open Sans"/>
              </a:rPr>
              <a:t/>
            </a:r>
            <a:br>
              <a:rPr lang="ru-RU" sz="2400" dirty="0" smtClean="0">
                <a:solidFill>
                  <a:srgbClr val="000000"/>
                </a:solidFill>
                <a:effectLst/>
                <a:latin typeface="Open Sans"/>
              </a:rPr>
            </a:br>
            <a:r>
              <a:rPr lang="ru-RU" sz="2400" dirty="0" smtClean="0">
                <a:solidFill>
                  <a:srgbClr val="000000"/>
                </a:solidFill>
                <a:effectLst/>
                <a:latin typeface="Open Sans"/>
              </a:rPr>
              <a:t>Через 1год </a:t>
            </a:r>
            <a:r>
              <a:rPr lang="ru-RU" sz="2400" dirty="0" err="1" smtClean="0">
                <a:solidFill>
                  <a:srgbClr val="000000"/>
                </a:solidFill>
                <a:effectLst/>
                <a:latin typeface="Open Sans"/>
              </a:rPr>
              <a:t>після</a:t>
            </a:r>
            <a:r>
              <a:rPr lang="ru-RU" sz="2400" dirty="0" smtClean="0">
                <a:solidFill>
                  <a:srgbClr val="000000"/>
                </a:solidFill>
                <a:effectLst/>
                <a:latin typeface="Open Sans"/>
              </a:rPr>
              <a:t> забою</a:t>
            </a:r>
            <a:br>
              <a:rPr lang="ru-RU" sz="2400" dirty="0" smtClean="0">
                <a:solidFill>
                  <a:srgbClr val="000000"/>
                </a:solidFill>
                <a:effectLst/>
                <a:latin typeface="Open Sans"/>
              </a:rPr>
            </a:br>
            <a:r>
              <a:rPr lang="ru-RU" sz="2400" dirty="0" smtClean="0">
                <a:solidFill>
                  <a:srgbClr val="000000"/>
                </a:solidFill>
                <a:effectLst/>
                <a:latin typeface="Open Sans"/>
              </a:rPr>
              <a:t> </a:t>
            </a:r>
            <a:r>
              <a:rPr lang="ru-RU" sz="2400" dirty="0">
                <a:solidFill>
                  <a:srgbClr val="000000"/>
                </a:solidFill>
                <a:effectLst/>
                <a:latin typeface="Open Sans"/>
              </a:rPr>
              <a:t>рН </a:t>
            </a:r>
            <a:r>
              <a:rPr lang="ru-RU" sz="2400" dirty="0" err="1" smtClean="0">
                <a:solidFill>
                  <a:srgbClr val="000000"/>
                </a:solidFill>
                <a:effectLst/>
                <a:latin typeface="Open Sans"/>
              </a:rPr>
              <a:t>знижується</a:t>
            </a:r>
            <a:r>
              <a:rPr lang="ru-RU" sz="2400" dirty="0" smtClean="0">
                <a:solidFill>
                  <a:srgbClr val="000000"/>
                </a:solidFill>
                <a:effectLst/>
                <a:latin typeface="Open Sans"/>
              </a:rPr>
              <a:t> </a:t>
            </a:r>
            <a:r>
              <a:rPr lang="ru-RU" sz="2400" dirty="0">
                <a:solidFill>
                  <a:srgbClr val="000000"/>
                </a:solidFill>
                <a:effectLst/>
                <a:latin typeface="Open Sans"/>
              </a:rPr>
              <a:t>до </a:t>
            </a:r>
            <a:r>
              <a:rPr lang="ru-RU" sz="2400" dirty="0" smtClean="0">
                <a:solidFill>
                  <a:srgbClr val="000000"/>
                </a:solidFill>
                <a:effectLst/>
                <a:latin typeface="Open Sans"/>
              </a:rPr>
              <a:t>6,5-6,6.</a:t>
            </a:r>
            <a:br>
              <a:rPr lang="ru-RU" sz="2400" dirty="0" smtClean="0">
                <a:solidFill>
                  <a:srgbClr val="000000"/>
                </a:solidFill>
                <a:effectLst/>
                <a:latin typeface="Open Sans"/>
              </a:rPr>
            </a:br>
            <a:r>
              <a:rPr lang="ru-RU" sz="2400" dirty="0" smtClean="0">
                <a:solidFill>
                  <a:srgbClr val="000000"/>
                </a:solidFill>
                <a:effectLst/>
                <a:latin typeface="Open Sans"/>
              </a:rPr>
              <a:t>Через </a:t>
            </a:r>
            <a:r>
              <a:rPr lang="ru-RU" sz="2400" dirty="0">
                <a:solidFill>
                  <a:srgbClr val="000000"/>
                </a:solidFill>
                <a:effectLst/>
                <a:latin typeface="Open Sans"/>
              </a:rPr>
              <a:t>3 </a:t>
            </a:r>
            <a:r>
              <a:rPr lang="ru-RU" sz="2400" dirty="0" smtClean="0">
                <a:solidFill>
                  <a:srgbClr val="000000"/>
                </a:solidFill>
                <a:effectLst/>
                <a:latin typeface="Open Sans"/>
              </a:rPr>
              <a:t>год -</a:t>
            </a:r>
            <a:br>
              <a:rPr lang="ru-RU" sz="2400" dirty="0" smtClean="0">
                <a:solidFill>
                  <a:srgbClr val="000000"/>
                </a:solidFill>
                <a:effectLst/>
                <a:latin typeface="Open Sans"/>
              </a:rPr>
            </a:br>
            <a:r>
              <a:rPr lang="ru-RU" sz="2400" dirty="0" err="1" smtClean="0">
                <a:solidFill>
                  <a:srgbClr val="000000"/>
                </a:solidFill>
                <a:effectLst/>
                <a:latin typeface="Open Sans"/>
              </a:rPr>
              <a:t>зниження</a:t>
            </a:r>
            <a:r>
              <a:rPr lang="ru-RU" sz="2400" dirty="0" smtClean="0">
                <a:solidFill>
                  <a:srgbClr val="000000"/>
                </a:solidFill>
                <a:effectLst/>
                <a:latin typeface="Open Sans"/>
              </a:rPr>
              <a:t> </a:t>
            </a:r>
            <a:r>
              <a:rPr lang="ru-RU" sz="2400" dirty="0" err="1">
                <a:solidFill>
                  <a:srgbClr val="000000"/>
                </a:solidFill>
                <a:effectLst/>
                <a:latin typeface="Open Sans"/>
              </a:rPr>
              <a:t>pH</a:t>
            </a:r>
            <a:r>
              <a:rPr lang="ru-RU" sz="2400" dirty="0">
                <a:solidFill>
                  <a:srgbClr val="000000"/>
                </a:solidFill>
                <a:effectLst/>
                <a:latin typeface="Open Sans"/>
              </a:rPr>
              <a:t> до </a:t>
            </a:r>
            <a:r>
              <a:rPr lang="ru-RU" sz="2400" dirty="0" smtClean="0">
                <a:solidFill>
                  <a:srgbClr val="000000"/>
                </a:solidFill>
                <a:effectLst/>
                <a:latin typeface="Open Sans"/>
              </a:rPr>
              <a:t>5,5-5,8.</a:t>
            </a:r>
            <a:r>
              <a:rPr lang="uk-UA" sz="2800" dirty="0" smtClean="0">
                <a:latin typeface="Times New Roman"/>
                <a:ea typeface="Times New Roman"/>
              </a:rPr>
              <a:t>)</a:t>
            </a:r>
            <a:br>
              <a:rPr lang="uk-UA" sz="2800" dirty="0" smtClean="0">
                <a:latin typeface="Times New Roman"/>
                <a:ea typeface="Times New Roman"/>
              </a:rPr>
            </a:br>
            <a:r>
              <a:rPr lang="uk-UA" sz="2800" dirty="0" smtClean="0">
                <a:latin typeface="Times New Roman"/>
                <a:ea typeface="Times New Roman"/>
              </a:rPr>
              <a:t/>
            </a:r>
            <a:br>
              <a:rPr lang="uk-UA" sz="2800" dirty="0" smtClean="0">
                <a:latin typeface="Times New Roman"/>
                <a:ea typeface="Times New Roman"/>
              </a:rPr>
            </a:br>
            <a:r>
              <a:rPr lang="uk-UA" sz="2800" dirty="0">
                <a:latin typeface="Times New Roman"/>
                <a:ea typeface="Times New Roman"/>
              </a:rPr>
              <a:t/>
            </a:r>
            <a:br>
              <a:rPr lang="uk-UA" sz="2800" dirty="0">
                <a:latin typeface="Times New Roman"/>
                <a:ea typeface="Times New Roman"/>
              </a:rPr>
            </a:br>
            <a:r>
              <a:rPr lang="uk-UA" sz="2800" dirty="0" smtClean="0">
                <a:latin typeface="Times New Roman"/>
                <a:ea typeface="Times New Roman"/>
              </a:rPr>
              <a:t>             Портативний </a:t>
            </a:r>
            <a:r>
              <a:rPr lang="uk-UA" sz="2800" dirty="0" err="1" smtClean="0">
                <a:latin typeface="Times New Roman"/>
                <a:ea typeface="Times New Roman"/>
              </a:rPr>
              <a:t>РНметр</a:t>
            </a:r>
            <a:endParaRPr lang="ru-RU" sz="2800" dirty="0"/>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4168" y="3645024"/>
            <a:ext cx="2857500" cy="28083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272001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3608" y="274320"/>
            <a:ext cx="7890080" cy="6251024"/>
          </a:xfrm>
        </p:spPr>
        <p:txBody>
          <a:bodyPr>
            <a:normAutofit/>
          </a:bodyPr>
          <a:lstStyle/>
          <a:p>
            <a:r>
              <a:rPr lang="uk-UA" sz="2000" b="1" dirty="0" smtClean="0">
                <a:solidFill>
                  <a:srgbClr val="C00000"/>
                </a:solidFill>
                <a:latin typeface="Times New Roman" panose="02020603050405020304" pitchFamily="18" charset="0"/>
                <a:cs typeface="Times New Roman" panose="02020603050405020304" pitchFamily="18" charset="0"/>
              </a:rPr>
              <a:t>Калориметричний метод визначення РН </a:t>
            </a:r>
            <a:r>
              <a:rPr lang="uk-UA" sz="2000" dirty="0" smtClean="0">
                <a:latin typeface="Times New Roman" panose="02020603050405020304" pitchFamily="18" charset="0"/>
                <a:cs typeface="Times New Roman" panose="02020603050405020304" pitchFamily="18" charset="0"/>
              </a:rPr>
              <a:t>(при відсутності </a:t>
            </a:r>
            <a:r>
              <a:rPr lang="uk-UA" sz="2000" dirty="0" err="1" smtClean="0">
                <a:latin typeface="Times New Roman" panose="02020603050405020304" pitchFamily="18" charset="0"/>
                <a:cs typeface="Times New Roman" panose="02020603050405020304" pitchFamily="18" charset="0"/>
              </a:rPr>
              <a:t>Рн</a:t>
            </a:r>
            <a:r>
              <a:rPr lang="uk-UA" sz="2000" dirty="0" smtClean="0">
                <a:latin typeface="Times New Roman" panose="02020603050405020304" pitchFamily="18" charset="0"/>
                <a:cs typeface="Times New Roman" panose="02020603050405020304" pitchFamily="18" charset="0"/>
              </a:rPr>
              <a:t>-метра)</a:t>
            </a:r>
            <a:br>
              <a:rPr lang="uk-UA" sz="2000" dirty="0" smtClean="0">
                <a:latin typeface="Times New Roman" panose="02020603050405020304" pitchFamily="18" charset="0"/>
                <a:cs typeface="Times New Roman" panose="02020603050405020304" pitchFamily="18" charset="0"/>
              </a:rPr>
            </a:br>
            <a:r>
              <a:rPr lang="uk-UA" sz="2000" dirty="0" smtClean="0">
                <a:latin typeface="Times New Roman" panose="02020603050405020304" pitchFamily="18" charset="0"/>
                <a:cs typeface="Times New Roman" panose="02020603050405020304" pitchFamily="18" charset="0"/>
              </a:rPr>
              <a:t>В</a:t>
            </a:r>
            <a:r>
              <a:rPr lang="ru-RU" sz="2000" dirty="0" err="1" smtClean="0">
                <a:solidFill>
                  <a:srgbClr val="000000"/>
                </a:solidFill>
                <a:effectLst/>
                <a:latin typeface="Times New Roman" panose="02020603050405020304" pitchFamily="18" charset="0"/>
                <a:cs typeface="Times New Roman" panose="02020603050405020304" pitchFamily="18" charset="0"/>
              </a:rPr>
              <a:t>икористовують</a:t>
            </a:r>
            <a:r>
              <a:rPr lang="ru-RU" sz="2000" dirty="0" smtClean="0">
                <a:solidFill>
                  <a:srgbClr val="000000"/>
                </a:solidFill>
                <a:effectLst/>
                <a:latin typeface="Times New Roman" panose="02020603050405020304" pitchFamily="18" charset="0"/>
                <a:cs typeface="Times New Roman" panose="02020603050405020304" pitchFamily="18" charset="0"/>
              </a:rPr>
              <a:t> </a:t>
            </a:r>
            <a:r>
              <a:rPr lang="ru-RU" sz="2000" dirty="0" err="1" smtClean="0">
                <a:solidFill>
                  <a:srgbClr val="000000"/>
                </a:solidFill>
                <a:effectLst/>
                <a:latin typeface="Times New Roman" panose="02020603050405020304" pitchFamily="18" charset="0"/>
                <a:cs typeface="Times New Roman" panose="02020603050405020304" pitchFamily="18" charset="0"/>
              </a:rPr>
              <a:t>універсальний</a:t>
            </a:r>
            <a:r>
              <a:rPr lang="ru-RU" sz="2000" dirty="0" smtClean="0">
                <a:solidFill>
                  <a:srgbClr val="000000"/>
                </a:solidFill>
                <a:effectLst/>
                <a:latin typeface="Times New Roman" panose="02020603050405020304" pitchFamily="18" charset="0"/>
                <a:cs typeface="Times New Roman" panose="02020603050405020304" pitchFamily="18" charset="0"/>
              </a:rPr>
              <a:t> </a:t>
            </a:r>
            <a:r>
              <a:rPr lang="ru-RU" sz="2000" dirty="0" err="1" smtClean="0">
                <a:solidFill>
                  <a:srgbClr val="000000"/>
                </a:solidFill>
                <a:effectLst/>
                <a:latin typeface="Times New Roman" panose="02020603050405020304" pitchFamily="18" charset="0"/>
                <a:cs typeface="Times New Roman" panose="02020603050405020304" pitchFamily="18" charset="0"/>
              </a:rPr>
              <a:t>індикатор</a:t>
            </a:r>
            <a:r>
              <a:rPr lang="ru-RU" sz="2000" dirty="0" smtClean="0">
                <a:solidFill>
                  <a:srgbClr val="000000"/>
                </a:solidFill>
                <a:effectLst/>
                <a:latin typeface="Times New Roman" panose="02020603050405020304" pitchFamily="18" charset="0"/>
                <a:cs typeface="Times New Roman" panose="02020603050405020304" pitchFamily="18" charset="0"/>
              </a:rPr>
              <a:t>, </a:t>
            </a:r>
            <a:r>
              <a:rPr lang="ru-RU" sz="2000" dirty="0" err="1" smtClean="0">
                <a:solidFill>
                  <a:srgbClr val="000000"/>
                </a:solidFill>
                <a:effectLst/>
                <a:latin typeface="Times New Roman" panose="02020603050405020304" pitchFamily="18" charset="0"/>
                <a:cs typeface="Times New Roman" panose="02020603050405020304" pitchFamily="18" charset="0"/>
              </a:rPr>
              <a:t>який</a:t>
            </a:r>
            <a:r>
              <a:rPr lang="ru-RU" sz="2000" dirty="0" smtClean="0">
                <a:solidFill>
                  <a:srgbClr val="000000"/>
                </a:solidFill>
                <a:effectLst/>
                <a:latin typeface="Times New Roman" panose="02020603050405020304" pitchFamily="18" charset="0"/>
                <a:cs typeface="Times New Roman" panose="02020603050405020304" pitchFamily="18" charset="0"/>
              </a:rPr>
              <a:t> </a:t>
            </a:r>
            <a:r>
              <a:rPr lang="ru-RU" sz="2000" dirty="0" err="1" smtClean="0">
                <a:solidFill>
                  <a:srgbClr val="000000"/>
                </a:solidFill>
                <a:effectLst/>
                <a:latin typeface="Times New Roman" panose="02020603050405020304" pitchFamily="18" charset="0"/>
                <a:cs typeface="Times New Roman" panose="02020603050405020304" pitchFamily="18" charset="0"/>
              </a:rPr>
              <a:t>складається</a:t>
            </a:r>
            <a:r>
              <a:rPr lang="ru-RU" sz="2000" dirty="0" smtClean="0">
                <a:solidFill>
                  <a:srgbClr val="000000"/>
                </a:solidFill>
                <a:effectLst/>
                <a:latin typeface="Times New Roman" panose="02020603050405020304" pitchFamily="18" charset="0"/>
                <a:cs typeface="Times New Roman" panose="02020603050405020304" pitchFamily="18" charset="0"/>
              </a:rPr>
              <a:t> з </a:t>
            </a:r>
            <a:r>
              <a:rPr lang="ru-RU" sz="2000" dirty="0" err="1" smtClean="0">
                <a:solidFill>
                  <a:srgbClr val="000000"/>
                </a:solidFill>
                <a:effectLst/>
                <a:latin typeface="Times New Roman" panose="02020603050405020304" pitchFamily="18" charset="0"/>
                <a:cs typeface="Times New Roman" panose="02020603050405020304" pitchFamily="18" charset="0"/>
              </a:rPr>
              <a:t>суміші</a:t>
            </a:r>
            <a:r>
              <a:rPr lang="ru-RU" sz="2000" dirty="0" smtClean="0">
                <a:solidFill>
                  <a:srgbClr val="000000"/>
                </a:solidFill>
                <a:effectLst/>
                <a:latin typeface="Times New Roman" panose="02020603050405020304" pitchFamily="18" charset="0"/>
                <a:cs typeface="Times New Roman" panose="02020603050405020304" pitchFamily="18" charset="0"/>
              </a:rPr>
              <a:t> </a:t>
            </a:r>
            <a:r>
              <a:rPr lang="ru-RU" sz="2000" dirty="0" err="1" smtClean="0">
                <a:solidFill>
                  <a:srgbClr val="000000"/>
                </a:solidFill>
                <a:effectLst/>
                <a:latin typeface="Times New Roman" panose="02020603050405020304" pitchFamily="18" charset="0"/>
                <a:cs typeface="Times New Roman" panose="02020603050405020304" pitchFamily="18" charset="0"/>
              </a:rPr>
              <a:t>індикаторів</a:t>
            </a:r>
            <a:r>
              <a:rPr lang="ru-RU" sz="2000" dirty="0" smtClean="0">
                <a:solidFill>
                  <a:srgbClr val="000000"/>
                </a:solidFill>
                <a:effectLst/>
                <a:latin typeface="Times New Roman" panose="02020603050405020304" pitchFamily="18" charset="0"/>
                <a:cs typeface="Times New Roman" panose="02020603050405020304" pitchFamily="18" charset="0"/>
              </a:rPr>
              <a:t>: 0,1 метиленового </a:t>
            </a:r>
            <a:r>
              <a:rPr lang="ru-RU" sz="2000" dirty="0" err="1" smtClean="0">
                <a:solidFill>
                  <a:srgbClr val="000000"/>
                </a:solidFill>
                <a:effectLst/>
                <a:latin typeface="Times New Roman" panose="02020603050405020304" pitchFamily="18" charset="0"/>
                <a:cs typeface="Times New Roman" panose="02020603050405020304" pitchFamily="18" charset="0"/>
              </a:rPr>
              <a:t>червоного</a:t>
            </a:r>
            <a:r>
              <a:rPr lang="ru-RU" sz="2000" dirty="0" smtClean="0">
                <a:solidFill>
                  <a:srgbClr val="000000"/>
                </a:solidFill>
                <a:effectLst/>
                <a:latin typeface="Times New Roman" panose="02020603050405020304" pitchFamily="18" charset="0"/>
                <a:cs typeface="Times New Roman" panose="02020603050405020304" pitchFamily="18" charset="0"/>
              </a:rPr>
              <a:t>, 0,2 г </a:t>
            </a:r>
            <a:r>
              <a:rPr lang="ru-RU" sz="2000" dirty="0" err="1" smtClean="0">
                <a:solidFill>
                  <a:srgbClr val="000000"/>
                </a:solidFill>
                <a:effectLst/>
                <a:latin typeface="Times New Roman" panose="02020603050405020304" pitchFamily="18" charset="0"/>
                <a:cs typeface="Times New Roman" panose="02020603050405020304" pitchFamily="18" charset="0"/>
              </a:rPr>
              <a:t>бромтимолового</a:t>
            </a:r>
            <a:r>
              <a:rPr lang="ru-RU" sz="2000" dirty="0" smtClean="0">
                <a:solidFill>
                  <a:srgbClr val="000000"/>
                </a:solidFill>
                <a:effectLst/>
                <a:latin typeface="Times New Roman" panose="02020603050405020304" pitchFamily="18" charset="0"/>
                <a:cs typeface="Times New Roman" panose="02020603050405020304" pitchFamily="18" charset="0"/>
              </a:rPr>
              <a:t> </a:t>
            </a:r>
            <a:r>
              <a:rPr lang="ru-RU" sz="2000" dirty="0" err="1" smtClean="0">
                <a:solidFill>
                  <a:srgbClr val="000000"/>
                </a:solidFill>
                <a:effectLst/>
                <a:latin typeface="Times New Roman" panose="02020603050405020304" pitchFamily="18" charset="0"/>
                <a:cs typeface="Times New Roman" panose="02020603050405020304" pitchFamily="18" charset="0"/>
              </a:rPr>
              <a:t>синього</a:t>
            </a:r>
            <a:r>
              <a:rPr lang="ru-RU" sz="2000" dirty="0" smtClean="0">
                <a:solidFill>
                  <a:srgbClr val="000000"/>
                </a:solidFill>
                <a:effectLst/>
                <a:latin typeface="Times New Roman" panose="02020603050405020304" pitchFamily="18" charset="0"/>
                <a:cs typeface="Times New Roman" panose="02020603050405020304" pitchFamily="18" charset="0"/>
              </a:rPr>
              <a:t> і 0,4 </a:t>
            </a:r>
            <a:r>
              <a:rPr lang="ru-RU" sz="2000" dirty="0" err="1" smtClean="0">
                <a:solidFill>
                  <a:srgbClr val="000000"/>
                </a:solidFill>
                <a:effectLst/>
                <a:latin typeface="Times New Roman" panose="02020603050405020304" pitchFamily="18" charset="0"/>
                <a:cs typeface="Times New Roman" panose="02020603050405020304" pitchFamily="18" charset="0"/>
              </a:rPr>
              <a:t>фенолфталеїну</a:t>
            </a:r>
            <a:r>
              <a:rPr lang="ru-RU" sz="2000" dirty="0" smtClean="0">
                <a:solidFill>
                  <a:srgbClr val="000000"/>
                </a:solidFill>
                <a:effectLst/>
                <a:latin typeface="Times New Roman" panose="02020603050405020304" pitchFamily="18" charset="0"/>
                <a:cs typeface="Times New Roman" panose="02020603050405020304" pitchFamily="18" charset="0"/>
              </a:rPr>
              <a:t>, </a:t>
            </a:r>
            <a:r>
              <a:rPr lang="ru-RU" sz="2000" dirty="0" err="1" smtClean="0">
                <a:solidFill>
                  <a:srgbClr val="000000"/>
                </a:solidFill>
                <a:effectLst/>
                <a:latin typeface="Times New Roman" panose="02020603050405020304" pitchFamily="18" charset="0"/>
                <a:cs typeface="Times New Roman" panose="02020603050405020304" pitchFamily="18" charset="0"/>
              </a:rPr>
              <a:t>розчинених</a:t>
            </a:r>
            <a:r>
              <a:rPr lang="ru-RU" sz="2000" dirty="0" smtClean="0">
                <a:solidFill>
                  <a:srgbClr val="000000"/>
                </a:solidFill>
                <a:effectLst/>
                <a:latin typeface="Times New Roman" panose="02020603050405020304" pitchFamily="18" charset="0"/>
                <a:cs typeface="Times New Roman" panose="02020603050405020304" pitchFamily="18" charset="0"/>
              </a:rPr>
              <a:t> у 500 мл </a:t>
            </a:r>
            <a:r>
              <a:rPr lang="ru-RU" sz="2000" dirty="0" err="1" smtClean="0">
                <a:solidFill>
                  <a:srgbClr val="000000"/>
                </a:solidFill>
                <a:effectLst/>
                <a:latin typeface="Times New Roman" panose="02020603050405020304" pitchFamily="18" charset="0"/>
                <a:cs typeface="Times New Roman" panose="02020603050405020304" pitchFamily="18" charset="0"/>
              </a:rPr>
              <a:t>етанолу</a:t>
            </a:r>
            <a:r>
              <a:rPr lang="ru-RU" sz="2000" dirty="0" smtClean="0">
                <a:solidFill>
                  <a:srgbClr val="000000"/>
                </a:solidFill>
                <a:effectLst/>
                <a:latin typeface="Times New Roman" panose="02020603050405020304" pitchFamily="18" charset="0"/>
                <a:cs typeface="Times New Roman" panose="02020603050405020304" pitchFamily="18" charset="0"/>
              </a:rPr>
              <a:t>.</a:t>
            </a:r>
            <a:r>
              <a:rPr lang="ru-RU" sz="2000" dirty="0" smtClean="0">
                <a:latin typeface="Times New Roman" panose="02020603050405020304" pitchFamily="18" charset="0"/>
                <a:cs typeface="Times New Roman" panose="02020603050405020304" pitchFamily="18" charset="0"/>
              </a:rPr>
              <a:t/>
            </a:r>
            <a:br>
              <a:rPr lang="ru-RU" sz="2000" dirty="0" smtClean="0">
                <a:latin typeface="Times New Roman" panose="02020603050405020304" pitchFamily="18" charset="0"/>
                <a:cs typeface="Times New Roman" panose="02020603050405020304" pitchFamily="18" charset="0"/>
              </a:rPr>
            </a:br>
            <a:r>
              <a:rPr lang="ru-RU" sz="2000" dirty="0" err="1" smtClean="0">
                <a:solidFill>
                  <a:srgbClr val="000000"/>
                </a:solidFill>
                <a:effectLst/>
                <a:latin typeface="Times New Roman" panose="02020603050405020304" pitchFamily="18" charset="0"/>
                <a:cs typeface="Times New Roman" panose="02020603050405020304" pitchFamily="18" charset="0"/>
              </a:rPr>
              <a:t>Спочатку</a:t>
            </a:r>
            <a:r>
              <a:rPr lang="ru-RU" sz="2000" dirty="0" smtClean="0">
                <a:solidFill>
                  <a:srgbClr val="000000"/>
                </a:solidFill>
                <a:effectLst/>
                <a:latin typeface="Times New Roman" panose="02020603050405020304" pitchFamily="18" charset="0"/>
                <a:cs typeface="Times New Roman" panose="02020603050405020304" pitchFamily="18" charset="0"/>
              </a:rPr>
              <a:t> </a:t>
            </a:r>
            <a:r>
              <a:rPr lang="ru-RU" sz="2000" dirty="0" err="1" smtClean="0">
                <a:solidFill>
                  <a:srgbClr val="000000"/>
                </a:solidFill>
                <a:effectLst/>
                <a:latin typeface="Times New Roman" panose="02020603050405020304" pitchFamily="18" charset="0"/>
                <a:cs typeface="Times New Roman" panose="02020603050405020304" pitchFamily="18" charset="0"/>
              </a:rPr>
              <a:t>готують</a:t>
            </a:r>
            <a:r>
              <a:rPr lang="ru-RU" sz="2000" dirty="0" smtClean="0">
                <a:solidFill>
                  <a:srgbClr val="000000"/>
                </a:solidFill>
                <a:effectLst/>
                <a:latin typeface="Times New Roman" panose="02020603050405020304" pitchFamily="18" charset="0"/>
                <a:cs typeface="Times New Roman" panose="02020603050405020304" pitchFamily="18" charset="0"/>
              </a:rPr>
              <a:t> </a:t>
            </a:r>
            <a:r>
              <a:rPr lang="ru-RU" sz="2000" dirty="0" err="1" smtClean="0">
                <a:solidFill>
                  <a:srgbClr val="000000"/>
                </a:solidFill>
                <a:effectLst/>
                <a:latin typeface="Times New Roman" panose="02020603050405020304" pitchFamily="18" charset="0"/>
                <a:cs typeface="Times New Roman" panose="02020603050405020304" pitchFamily="18" charset="0"/>
              </a:rPr>
              <a:t>водну</a:t>
            </a:r>
            <a:r>
              <a:rPr lang="ru-RU" sz="2000" dirty="0" smtClean="0">
                <a:solidFill>
                  <a:srgbClr val="000000"/>
                </a:solidFill>
                <a:effectLst/>
                <a:latin typeface="Times New Roman" panose="02020603050405020304" pitchFamily="18" charset="0"/>
                <a:cs typeface="Times New Roman" panose="02020603050405020304" pitchFamily="18" charset="0"/>
              </a:rPr>
              <a:t> </a:t>
            </a:r>
            <a:r>
              <a:rPr lang="ru-RU" sz="2000" dirty="0" err="1" smtClean="0">
                <a:solidFill>
                  <a:srgbClr val="000000"/>
                </a:solidFill>
                <a:effectLst/>
                <a:latin typeface="Times New Roman" panose="02020603050405020304" pitchFamily="18" charset="0"/>
                <a:cs typeface="Times New Roman" panose="02020603050405020304" pitchFamily="18" charset="0"/>
              </a:rPr>
              <a:t>витяжку</a:t>
            </a:r>
            <a:r>
              <a:rPr lang="ru-RU" sz="2000" dirty="0" smtClean="0">
                <a:solidFill>
                  <a:srgbClr val="000000"/>
                </a:solidFill>
                <a:effectLst/>
                <a:latin typeface="Times New Roman" panose="02020603050405020304" pitchFamily="18" charset="0"/>
                <a:cs typeface="Times New Roman" panose="02020603050405020304" pitchFamily="18" charset="0"/>
              </a:rPr>
              <a:t> 1:4. (20 г фаршу: 80 мл. води) . Колбу </a:t>
            </a:r>
            <a:r>
              <a:rPr lang="ru-RU" sz="2000" dirty="0" err="1" smtClean="0">
                <a:solidFill>
                  <a:srgbClr val="000000"/>
                </a:solidFill>
                <a:effectLst/>
                <a:latin typeface="Times New Roman" panose="02020603050405020304" pitchFamily="18" charset="0"/>
                <a:cs typeface="Times New Roman" panose="02020603050405020304" pitchFamily="18" charset="0"/>
              </a:rPr>
              <a:t>закривають</a:t>
            </a:r>
            <a:r>
              <a:rPr lang="ru-RU" sz="2000" dirty="0" smtClean="0">
                <a:solidFill>
                  <a:srgbClr val="000000"/>
                </a:solidFill>
                <a:effectLst/>
                <a:latin typeface="Times New Roman" panose="02020603050405020304" pitchFamily="18" charset="0"/>
                <a:cs typeface="Times New Roman" panose="02020603050405020304" pitchFamily="18" charset="0"/>
              </a:rPr>
              <a:t> </a:t>
            </a:r>
            <a:r>
              <a:rPr lang="ru-RU" sz="2000" dirty="0" err="1" smtClean="0">
                <a:solidFill>
                  <a:srgbClr val="000000"/>
                </a:solidFill>
                <a:effectLst/>
                <a:latin typeface="Times New Roman" panose="02020603050405020304" pitchFamily="18" charset="0"/>
                <a:cs typeface="Times New Roman" panose="02020603050405020304" pitchFamily="18" charset="0"/>
              </a:rPr>
              <a:t>корком</a:t>
            </a:r>
            <a:r>
              <a:rPr lang="ru-RU" sz="2000" dirty="0" smtClean="0">
                <a:solidFill>
                  <a:srgbClr val="000000"/>
                </a:solidFill>
                <a:effectLst/>
                <a:latin typeface="Times New Roman" panose="02020603050405020304" pitchFamily="18" charset="0"/>
                <a:cs typeface="Times New Roman" panose="02020603050405020304" pitchFamily="18" charset="0"/>
              </a:rPr>
              <a:t>, </a:t>
            </a:r>
            <a:r>
              <a:rPr lang="ru-RU" sz="2000" dirty="0" err="1" smtClean="0">
                <a:solidFill>
                  <a:srgbClr val="000000"/>
                </a:solidFill>
                <a:effectLst/>
                <a:latin typeface="Times New Roman" panose="02020603050405020304" pitchFamily="18" charset="0"/>
                <a:cs typeface="Times New Roman" panose="02020603050405020304" pitchFamily="18" charset="0"/>
              </a:rPr>
              <a:t>вміст</a:t>
            </a:r>
            <a:r>
              <a:rPr lang="ru-RU" sz="2000" dirty="0" smtClean="0">
                <a:solidFill>
                  <a:srgbClr val="000000"/>
                </a:solidFill>
                <a:effectLst/>
                <a:latin typeface="Times New Roman" panose="02020603050405020304" pitchFamily="18" charset="0"/>
                <a:cs typeface="Times New Roman" panose="02020603050405020304" pitchFamily="18" charset="0"/>
              </a:rPr>
              <a:t> </a:t>
            </a:r>
            <a:r>
              <a:rPr lang="ru-RU" sz="2000" dirty="0" err="1" smtClean="0">
                <a:solidFill>
                  <a:srgbClr val="000000"/>
                </a:solidFill>
                <a:effectLst/>
                <a:latin typeface="Times New Roman" panose="02020603050405020304" pitchFamily="18" charset="0"/>
                <a:cs typeface="Times New Roman" panose="02020603050405020304" pitchFamily="18" charset="0"/>
              </a:rPr>
              <a:t>струшують</a:t>
            </a:r>
            <a:r>
              <a:rPr lang="ru-RU" sz="2000" dirty="0" smtClean="0">
                <a:solidFill>
                  <a:srgbClr val="000000"/>
                </a:solidFill>
                <a:effectLst/>
                <a:latin typeface="Times New Roman" panose="02020603050405020304" pitchFamily="18" charset="0"/>
                <a:cs typeface="Times New Roman" panose="02020603050405020304" pitchFamily="18" charset="0"/>
              </a:rPr>
              <a:t> 3 </a:t>
            </a:r>
            <a:r>
              <a:rPr lang="ru-RU" sz="2000" dirty="0" err="1" smtClean="0">
                <a:solidFill>
                  <a:srgbClr val="000000"/>
                </a:solidFill>
                <a:effectLst/>
                <a:latin typeface="Times New Roman" panose="02020603050405020304" pitchFamily="18" charset="0"/>
                <a:cs typeface="Times New Roman" panose="02020603050405020304" pitchFamily="18" charset="0"/>
              </a:rPr>
              <a:t>хв</a:t>
            </a:r>
            <a:r>
              <a:rPr lang="ru-RU" sz="2000" dirty="0" smtClean="0">
                <a:solidFill>
                  <a:srgbClr val="000000"/>
                </a:solidFill>
                <a:effectLst/>
                <a:latin typeface="Times New Roman" panose="02020603050405020304" pitchFamily="18" charset="0"/>
                <a:cs typeface="Times New Roman" panose="02020603050405020304" pitchFamily="18" charset="0"/>
              </a:rPr>
              <a:t>., </a:t>
            </a:r>
            <a:r>
              <a:rPr lang="ru-RU" sz="2000" dirty="0" err="1" smtClean="0">
                <a:solidFill>
                  <a:srgbClr val="000000"/>
                </a:solidFill>
                <a:effectLst/>
                <a:latin typeface="Times New Roman" panose="02020603050405020304" pitchFamily="18" charset="0"/>
                <a:cs typeface="Times New Roman" panose="02020603050405020304" pitchFamily="18" charset="0"/>
              </a:rPr>
              <a:t>потім</a:t>
            </a:r>
            <a:r>
              <a:rPr lang="ru-RU" sz="2000" dirty="0" smtClean="0">
                <a:solidFill>
                  <a:srgbClr val="000000"/>
                </a:solidFill>
                <a:effectLst/>
                <a:latin typeface="Times New Roman" panose="02020603050405020304" pitchFamily="18" charset="0"/>
                <a:cs typeface="Times New Roman" panose="02020603050405020304" pitchFamily="18" charset="0"/>
              </a:rPr>
              <a:t> 2 </a:t>
            </a:r>
            <a:r>
              <a:rPr lang="ru-RU" sz="2000" dirty="0" err="1" smtClean="0">
                <a:solidFill>
                  <a:srgbClr val="000000"/>
                </a:solidFill>
                <a:effectLst/>
                <a:latin typeface="Times New Roman" panose="02020603050405020304" pitchFamily="18" charset="0"/>
                <a:cs typeface="Times New Roman" panose="02020603050405020304" pitchFamily="18" charset="0"/>
              </a:rPr>
              <a:t>хв</a:t>
            </a:r>
            <a:r>
              <a:rPr lang="ru-RU" sz="2000" dirty="0" smtClean="0">
                <a:solidFill>
                  <a:srgbClr val="000000"/>
                </a:solidFill>
                <a:effectLst/>
                <a:latin typeface="Times New Roman" panose="02020603050405020304" pitchFamily="18" charset="0"/>
                <a:cs typeface="Times New Roman" panose="02020603050405020304" pitchFamily="18" charset="0"/>
              </a:rPr>
              <a:t>. </a:t>
            </a:r>
            <a:r>
              <a:rPr lang="ru-RU" sz="2000" dirty="0" err="1" smtClean="0">
                <a:solidFill>
                  <a:srgbClr val="000000"/>
                </a:solidFill>
                <a:effectLst/>
                <a:latin typeface="Times New Roman" panose="02020603050405020304" pitchFamily="18" charset="0"/>
                <a:cs typeface="Times New Roman" panose="02020603050405020304" pitchFamily="18" charset="0"/>
              </a:rPr>
              <a:t>відстоюють</a:t>
            </a:r>
            <a:r>
              <a:rPr lang="ru-RU" sz="2000" dirty="0" smtClean="0">
                <a:solidFill>
                  <a:srgbClr val="000000"/>
                </a:solidFill>
                <a:effectLst/>
                <a:latin typeface="Times New Roman" panose="02020603050405020304" pitchFamily="18" charset="0"/>
                <a:cs typeface="Times New Roman" panose="02020603050405020304" pitchFamily="18" charset="0"/>
              </a:rPr>
              <a:t> і 2 </a:t>
            </a:r>
            <a:r>
              <a:rPr lang="ru-RU" sz="2000" dirty="0" err="1" smtClean="0">
                <a:solidFill>
                  <a:srgbClr val="000000"/>
                </a:solidFill>
                <a:effectLst/>
                <a:latin typeface="Times New Roman" panose="02020603050405020304" pitchFamily="18" charset="0"/>
                <a:cs typeface="Times New Roman" panose="02020603050405020304" pitchFamily="18" charset="0"/>
              </a:rPr>
              <a:t>хв</a:t>
            </a:r>
            <a:r>
              <a:rPr lang="ru-RU" sz="2000" dirty="0" smtClean="0">
                <a:solidFill>
                  <a:srgbClr val="000000"/>
                </a:solidFill>
                <a:effectLst/>
                <a:latin typeface="Times New Roman" panose="02020603050405020304" pitchFamily="18" charset="0"/>
                <a:cs typeface="Times New Roman" panose="02020603050405020304" pitchFamily="18" charset="0"/>
              </a:rPr>
              <a:t>. </a:t>
            </a:r>
            <a:r>
              <a:rPr lang="ru-RU" sz="2000" dirty="0" err="1" smtClean="0">
                <a:solidFill>
                  <a:srgbClr val="000000"/>
                </a:solidFill>
                <a:effectLst/>
                <a:latin typeface="Times New Roman" panose="02020603050405020304" pitchFamily="18" charset="0"/>
                <a:cs typeface="Times New Roman" panose="02020603050405020304" pitchFamily="18" charset="0"/>
              </a:rPr>
              <a:t>знову</a:t>
            </a:r>
            <a:r>
              <a:rPr lang="ru-RU" sz="2000" dirty="0" smtClean="0">
                <a:solidFill>
                  <a:srgbClr val="000000"/>
                </a:solidFill>
                <a:effectLst/>
                <a:latin typeface="Times New Roman" panose="02020603050405020304" pitchFamily="18" charset="0"/>
                <a:cs typeface="Times New Roman" panose="02020603050405020304" pitchFamily="18" charset="0"/>
              </a:rPr>
              <a:t> </a:t>
            </a:r>
            <a:r>
              <a:rPr lang="ru-RU" sz="2000" dirty="0" err="1" smtClean="0">
                <a:solidFill>
                  <a:srgbClr val="000000"/>
                </a:solidFill>
                <a:effectLst/>
                <a:latin typeface="Times New Roman" panose="02020603050405020304" pitchFamily="18" charset="0"/>
                <a:cs typeface="Times New Roman" panose="02020603050405020304" pitchFamily="18" charset="0"/>
              </a:rPr>
              <a:t>збовтують</a:t>
            </a:r>
            <a:r>
              <a:rPr lang="ru-RU" sz="2000" dirty="0" smtClean="0">
                <a:solidFill>
                  <a:srgbClr val="000000"/>
                </a:solidFill>
                <a:effectLst/>
                <a:latin typeface="Times New Roman" panose="02020603050405020304" pitchFamily="18" charset="0"/>
                <a:cs typeface="Times New Roman" panose="02020603050405020304" pitchFamily="18" charset="0"/>
              </a:rPr>
              <a:t>. </a:t>
            </a:r>
            <a:r>
              <a:rPr lang="ru-RU" sz="2000" dirty="0" err="1" smtClean="0">
                <a:solidFill>
                  <a:srgbClr val="000000"/>
                </a:solidFill>
                <a:effectLst/>
                <a:latin typeface="Times New Roman" panose="02020603050405020304" pitchFamily="18" charset="0"/>
                <a:cs typeface="Times New Roman" panose="02020603050405020304" pitchFamily="18" charset="0"/>
              </a:rPr>
              <a:t>Витяжку</a:t>
            </a:r>
            <a:r>
              <a:rPr lang="ru-RU" sz="2000" dirty="0" smtClean="0">
                <a:solidFill>
                  <a:srgbClr val="000000"/>
                </a:solidFill>
                <a:effectLst/>
                <a:latin typeface="Times New Roman" panose="02020603050405020304" pitchFamily="18" charset="0"/>
                <a:cs typeface="Times New Roman" panose="02020603050405020304" pitchFamily="18" charset="0"/>
              </a:rPr>
              <a:t> </a:t>
            </a:r>
            <a:r>
              <a:rPr lang="ru-RU" sz="2000" dirty="0" err="1" smtClean="0">
                <a:solidFill>
                  <a:srgbClr val="000000"/>
                </a:solidFill>
                <a:effectLst/>
                <a:latin typeface="Times New Roman" panose="02020603050405020304" pitchFamily="18" charset="0"/>
                <a:cs typeface="Times New Roman" panose="02020603050405020304" pitchFamily="18" charset="0"/>
              </a:rPr>
              <a:t>фільтрують</a:t>
            </a:r>
            <a:r>
              <a:rPr lang="ru-RU" sz="2000" dirty="0" smtClean="0">
                <a:solidFill>
                  <a:srgbClr val="000000"/>
                </a:solidFill>
                <a:effectLst/>
                <a:latin typeface="Times New Roman" panose="02020603050405020304" pitchFamily="18" charset="0"/>
                <a:cs typeface="Times New Roman" panose="02020603050405020304" pitchFamily="18" charset="0"/>
              </a:rPr>
              <a:t> через три </a:t>
            </a:r>
            <a:r>
              <a:rPr lang="ru-RU" sz="2000" dirty="0" err="1" smtClean="0">
                <a:solidFill>
                  <a:srgbClr val="000000"/>
                </a:solidFill>
                <a:effectLst/>
                <a:latin typeface="Times New Roman" panose="02020603050405020304" pitchFamily="18" charset="0"/>
                <a:cs typeface="Times New Roman" panose="02020603050405020304" pitchFamily="18" charset="0"/>
              </a:rPr>
              <a:t>шари</a:t>
            </a:r>
            <a:r>
              <a:rPr lang="ru-RU" sz="2000" dirty="0" smtClean="0">
                <a:solidFill>
                  <a:srgbClr val="000000"/>
                </a:solidFill>
                <a:effectLst/>
                <a:latin typeface="Times New Roman" panose="02020603050405020304" pitchFamily="18" charset="0"/>
                <a:cs typeface="Times New Roman" panose="02020603050405020304" pitchFamily="18" charset="0"/>
              </a:rPr>
              <a:t> </a:t>
            </a:r>
            <a:r>
              <a:rPr lang="ru-RU" sz="2000" dirty="0" err="1" smtClean="0">
                <a:solidFill>
                  <a:srgbClr val="000000"/>
                </a:solidFill>
                <a:effectLst/>
                <a:latin typeface="Times New Roman" panose="02020603050405020304" pitchFamily="18" charset="0"/>
                <a:cs typeface="Times New Roman" panose="02020603050405020304" pitchFamily="18" charset="0"/>
              </a:rPr>
              <a:t>марлі</a:t>
            </a:r>
            <a:r>
              <a:rPr lang="ru-RU" sz="2000" dirty="0" smtClean="0">
                <a:solidFill>
                  <a:srgbClr val="000000"/>
                </a:solidFill>
                <a:effectLst/>
                <a:latin typeface="Times New Roman" panose="02020603050405020304" pitchFamily="18" charset="0"/>
                <a:cs typeface="Times New Roman" panose="02020603050405020304" pitchFamily="18" charset="0"/>
              </a:rPr>
              <a:t>, а </a:t>
            </a:r>
            <a:r>
              <a:rPr lang="ru-RU" sz="2000" dirty="0" err="1" smtClean="0">
                <a:solidFill>
                  <a:srgbClr val="000000"/>
                </a:solidFill>
                <a:effectLst/>
                <a:latin typeface="Times New Roman" panose="02020603050405020304" pitchFamily="18" charset="0"/>
                <a:cs typeface="Times New Roman" panose="02020603050405020304" pitchFamily="18" charset="0"/>
              </a:rPr>
              <a:t>потім</a:t>
            </a:r>
            <a:r>
              <a:rPr lang="ru-RU" sz="2000" dirty="0" smtClean="0">
                <a:solidFill>
                  <a:srgbClr val="000000"/>
                </a:solidFill>
                <a:effectLst/>
                <a:latin typeface="Times New Roman" panose="02020603050405020304" pitchFamily="18" charset="0"/>
                <a:cs typeface="Times New Roman" panose="02020603050405020304" pitchFamily="18" charset="0"/>
              </a:rPr>
              <a:t> через </a:t>
            </a:r>
            <a:r>
              <a:rPr lang="ru-RU" sz="2000" dirty="0" err="1" smtClean="0">
                <a:solidFill>
                  <a:srgbClr val="000000"/>
                </a:solidFill>
                <a:effectLst/>
                <a:latin typeface="Times New Roman" panose="02020603050405020304" pitchFamily="18" charset="0"/>
                <a:cs typeface="Times New Roman" panose="02020603050405020304" pitchFamily="18" charset="0"/>
              </a:rPr>
              <a:t>паперовий</a:t>
            </a:r>
            <a:r>
              <a:rPr lang="ru-RU" sz="2000" dirty="0" smtClean="0">
                <a:solidFill>
                  <a:srgbClr val="000000"/>
                </a:solidFill>
                <a:effectLst/>
                <a:latin typeface="Times New Roman" panose="02020603050405020304" pitchFamily="18" charset="0"/>
                <a:cs typeface="Times New Roman" panose="02020603050405020304" pitchFamily="18" charset="0"/>
              </a:rPr>
              <a:t> </a:t>
            </a:r>
            <a:r>
              <a:rPr lang="ru-RU" sz="2000" dirty="0" err="1" smtClean="0">
                <a:solidFill>
                  <a:srgbClr val="000000"/>
                </a:solidFill>
                <a:effectLst/>
                <a:latin typeface="Times New Roman" panose="02020603050405020304" pitchFamily="18" charset="0"/>
                <a:cs typeface="Times New Roman" panose="02020603050405020304" pitchFamily="18" charset="0"/>
              </a:rPr>
              <a:t>фільтр</a:t>
            </a:r>
            <a:r>
              <a:rPr lang="ru-RU" sz="2000" dirty="0" smtClean="0">
                <a:solidFill>
                  <a:srgbClr val="000000"/>
                </a:solidFill>
                <a:effectLst/>
                <a:latin typeface="Times New Roman" panose="02020603050405020304" pitchFamily="18" charset="0"/>
                <a:cs typeface="Times New Roman" panose="02020603050405020304" pitchFamily="18" charset="0"/>
              </a:rPr>
              <a:t>.</a:t>
            </a:r>
            <a:r>
              <a:rPr lang="ru-RU" sz="2000" dirty="0" smtClean="0">
                <a:latin typeface="Times New Roman" panose="02020603050405020304" pitchFamily="18" charset="0"/>
                <a:cs typeface="Times New Roman" panose="02020603050405020304" pitchFamily="18" charset="0"/>
              </a:rPr>
              <a:t/>
            </a:r>
            <a:br>
              <a:rPr lang="ru-RU" sz="2000" dirty="0" smtClean="0">
                <a:latin typeface="Times New Roman" panose="02020603050405020304" pitchFamily="18" charset="0"/>
                <a:cs typeface="Times New Roman" panose="02020603050405020304" pitchFamily="18" charset="0"/>
              </a:rPr>
            </a:br>
            <a:r>
              <a:rPr lang="ru-RU" sz="2000" b="1" dirty="0" smtClean="0">
                <a:solidFill>
                  <a:srgbClr val="C00000"/>
                </a:solidFill>
                <a:effectLst/>
                <a:latin typeface="Times New Roman" panose="02020603050405020304" pitchFamily="18" charset="0"/>
                <a:cs typeface="Times New Roman" panose="02020603050405020304" pitchFamily="18" charset="0"/>
              </a:rPr>
              <a:t>Порядок </a:t>
            </a:r>
            <a:r>
              <a:rPr lang="ru-RU" sz="2000" b="1" dirty="0" err="1" smtClean="0">
                <a:solidFill>
                  <a:srgbClr val="C00000"/>
                </a:solidFill>
                <a:effectLst/>
                <a:latin typeface="Times New Roman" panose="02020603050405020304" pitchFamily="18" charset="0"/>
                <a:cs typeface="Times New Roman" panose="02020603050405020304" pitchFamily="18" charset="0"/>
              </a:rPr>
              <a:t>визначення</a:t>
            </a:r>
            <a:r>
              <a:rPr lang="ru-RU" sz="2000" b="1" dirty="0" smtClean="0">
                <a:solidFill>
                  <a:srgbClr val="C00000"/>
                </a:solidFill>
                <a:effectLst/>
                <a:latin typeface="Times New Roman" panose="02020603050405020304" pitchFamily="18" charset="0"/>
                <a:cs typeface="Times New Roman" panose="02020603050405020304" pitchFamily="18" charset="0"/>
              </a:rPr>
              <a:t> рН. </a:t>
            </a:r>
            <a:r>
              <a:rPr lang="ru-RU" sz="2000" dirty="0" smtClean="0">
                <a:solidFill>
                  <a:srgbClr val="000000"/>
                </a:solidFill>
                <a:effectLst/>
                <a:latin typeface="Times New Roman" panose="02020603050405020304" pitchFamily="18" charset="0"/>
                <a:cs typeface="Times New Roman" panose="02020603050405020304" pitchFamily="18" charset="0"/>
              </a:rPr>
              <a:t/>
            </a:r>
            <a:br>
              <a:rPr lang="ru-RU" sz="2000" dirty="0" smtClean="0">
                <a:solidFill>
                  <a:srgbClr val="000000"/>
                </a:solidFill>
                <a:effectLst/>
                <a:latin typeface="Times New Roman" panose="02020603050405020304" pitchFamily="18" charset="0"/>
                <a:cs typeface="Times New Roman" panose="02020603050405020304" pitchFamily="18" charset="0"/>
              </a:rPr>
            </a:br>
            <a:r>
              <a:rPr lang="ru-RU" sz="2000" dirty="0" smtClean="0">
                <a:solidFill>
                  <a:srgbClr val="000000"/>
                </a:solidFill>
                <a:effectLst/>
                <a:latin typeface="Times New Roman" panose="02020603050405020304" pitchFamily="18" charset="0"/>
                <a:cs typeface="Times New Roman" panose="02020603050405020304" pitchFamily="18" charset="0"/>
              </a:rPr>
              <a:t>1 мл </a:t>
            </a:r>
            <a:r>
              <a:rPr lang="ru-RU" sz="2000" dirty="0" err="1" smtClean="0">
                <a:solidFill>
                  <a:srgbClr val="000000"/>
                </a:solidFill>
                <a:effectLst/>
                <a:latin typeface="Times New Roman" panose="02020603050405020304" pitchFamily="18" charset="0"/>
                <a:cs typeface="Times New Roman" panose="02020603050405020304" pitchFamily="18" charset="0"/>
              </a:rPr>
              <a:t>фільтрату</a:t>
            </a:r>
            <a:r>
              <a:rPr lang="ru-RU" sz="2000" dirty="0" smtClean="0">
                <a:solidFill>
                  <a:srgbClr val="000000"/>
                </a:solidFill>
                <a:effectLst/>
                <a:latin typeface="Times New Roman" panose="02020603050405020304" pitchFamily="18" charset="0"/>
                <a:cs typeface="Times New Roman" panose="02020603050405020304" pitchFamily="18" charset="0"/>
              </a:rPr>
              <a:t> (</a:t>
            </a:r>
            <a:r>
              <a:rPr lang="ru-RU" sz="2000" dirty="0" err="1" smtClean="0">
                <a:solidFill>
                  <a:srgbClr val="000000"/>
                </a:solidFill>
                <a:effectLst/>
                <a:latin typeface="Times New Roman" panose="02020603050405020304" pitchFamily="18" charset="0"/>
                <a:cs typeface="Times New Roman" panose="02020603050405020304" pitchFamily="18" charset="0"/>
              </a:rPr>
              <a:t>витяжки</a:t>
            </a:r>
            <a:r>
              <a:rPr lang="ru-RU" sz="2000" dirty="0" smtClean="0">
                <a:solidFill>
                  <a:srgbClr val="000000"/>
                </a:solidFill>
                <a:effectLst/>
                <a:latin typeface="Times New Roman" panose="02020603050405020304" pitchFamily="18" charset="0"/>
                <a:cs typeface="Times New Roman" panose="02020603050405020304" pitchFamily="18" charset="0"/>
              </a:rPr>
              <a:t>) </a:t>
            </a:r>
            <a:r>
              <a:rPr lang="ru-RU" sz="2000" dirty="0" err="1" smtClean="0">
                <a:solidFill>
                  <a:srgbClr val="000000"/>
                </a:solidFill>
                <a:effectLst/>
                <a:latin typeface="Times New Roman" panose="02020603050405020304" pitchFamily="18" charset="0"/>
                <a:cs typeface="Times New Roman" panose="02020603050405020304" pitchFamily="18" charset="0"/>
              </a:rPr>
              <a:t>вносять</a:t>
            </a:r>
            <a:r>
              <a:rPr lang="ru-RU" sz="2000" dirty="0" smtClean="0">
                <a:solidFill>
                  <a:srgbClr val="000000"/>
                </a:solidFill>
                <a:effectLst/>
                <a:latin typeface="Times New Roman" panose="02020603050405020304" pitchFamily="18" charset="0"/>
                <a:cs typeface="Times New Roman" panose="02020603050405020304" pitchFamily="18" charset="0"/>
              </a:rPr>
              <a:t> у </a:t>
            </a:r>
            <a:r>
              <a:rPr lang="ru-RU" sz="2000" dirty="0" err="1" smtClean="0">
                <a:solidFill>
                  <a:srgbClr val="000000"/>
                </a:solidFill>
                <a:effectLst/>
                <a:latin typeface="Times New Roman" panose="02020603050405020304" pitchFamily="18" charset="0"/>
                <a:cs typeface="Times New Roman" panose="02020603050405020304" pitchFamily="18" charset="0"/>
              </a:rPr>
              <a:t>заглиблення</a:t>
            </a:r>
            <a:r>
              <a:rPr lang="ru-RU" sz="2000" dirty="0" smtClean="0">
                <a:solidFill>
                  <a:srgbClr val="000000"/>
                </a:solidFill>
                <a:effectLst/>
                <a:latin typeface="Times New Roman" panose="02020603050405020304" pitchFamily="18" charset="0"/>
                <a:cs typeface="Times New Roman" panose="02020603050405020304" pitchFamily="18" charset="0"/>
              </a:rPr>
              <a:t> </a:t>
            </a:r>
            <a:r>
              <a:rPr lang="ru-RU" sz="2000" dirty="0" err="1" smtClean="0">
                <a:solidFill>
                  <a:srgbClr val="000000"/>
                </a:solidFill>
                <a:effectLst/>
                <a:latin typeface="Times New Roman" panose="02020603050405020304" pitchFamily="18" charset="0"/>
                <a:cs typeface="Times New Roman" panose="02020603050405020304" pitchFamily="18" charset="0"/>
              </a:rPr>
              <a:t>фарфорової</a:t>
            </a:r>
            <a:r>
              <a:rPr lang="ru-RU" sz="2000" dirty="0" smtClean="0">
                <a:solidFill>
                  <a:srgbClr val="000000"/>
                </a:solidFill>
                <a:effectLst/>
                <a:latin typeface="Times New Roman" panose="02020603050405020304" pitchFamily="18" charset="0"/>
                <a:cs typeface="Times New Roman" panose="02020603050405020304" pitchFamily="18" charset="0"/>
              </a:rPr>
              <a:t> пластинки </a:t>
            </a:r>
            <a:r>
              <a:rPr lang="ru-RU" sz="2000" dirty="0" err="1" smtClean="0">
                <a:solidFill>
                  <a:srgbClr val="000000"/>
                </a:solidFill>
                <a:effectLst/>
                <a:latin typeface="Times New Roman" panose="02020603050405020304" pitchFamily="18" charset="0"/>
                <a:cs typeface="Times New Roman" panose="02020603050405020304" pitchFamily="18" charset="0"/>
              </a:rPr>
              <a:t>або</a:t>
            </a:r>
            <a:r>
              <a:rPr lang="ru-RU" sz="2000" dirty="0" smtClean="0">
                <a:solidFill>
                  <a:srgbClr val="000000"/>
                </a:solidFill>
                <a:effectLst/>
                <a:latin typeface="Times New Roman" panose="02020603050405020304" pitchFamily="18" charset="0"/>
                <a:cs typeface="Times New Roman" panose="02020603050405020304" pitchFamily="18" charset="0"/>
              </a:rPr>
              <a:t> у </a:t>
            </a:r>
            <a:r>
              <a:rPr lang="ru-RU" sz="2000" dirty="0" err="1" smtClean="0">
                <a:solidFill>
                  <a:srgbClr val="000000"/>
                </a:solidFill>
                <a:effectLst/>
                <a:latin typeface="Times New Roman" panose="02020603050405020304" pitchFamily="18" charset="0"/>
                <a:cs typeface="Times New Roman" panose="02020603050405020304" pitchFamily="18" charset="0"/>
              </a:rPr>
              <a:t>фарфорову</a:t>
            </a:r>
            <a:r>
              <a:rPr lang="ru-RU" sz="2000" dirty="0" smtClean="0">
                <a:solidFill>
                  <a:srgbClr val="000000"/>
                </a:solidFill>
                <a:effectLst/>
                <a:latin typeface="Times New Roman" panose="02020603050405020304" pitchFamily="18" charset="0"/>
                <a:cs typeface="Times New Roman" panose="02020603050405020304" pitchFamily="18" charset="0"/>
              </a:rPr>
              <a:t> чашечку і </a:t>
            </a:r>
            <a:r>
              <a:rPr lang="ru-RU" sz="2000" dirty="0" err="1" smtClean="0">
                <a:solidFill>
                  <a:srgbClr val="000000"/>
                </a:solidFill>
                <a:effectLst/>
                <a:latin typeface="Times New Roman" panose="02020603050405020304" pitchFamily="18" charset="0"/>
                <a:cs typeface="Times New Roman" panose="02020603050405020304" pitchFamily="18" charset="0"/>
              </a:rPr>
              <a:t>додають</a:t>
            </a:r>
            <a:r>
              <a:rPr lang="ru-RU" sz="2000" dirty="0" smtClean="0">
                <a:solidFill>
                  <a:srgbClr val="000000"/>
                </a:solidFill>
                <a:effectLst/>
                <a:latin typeface="Times New Roman" panose="02020603050405020304" pitchFamily="18" charset="0"/>
                <a:cs typeface="Times New Roman" panose="02020603050405020304" pitchFamily="18" charset="0"/>
              </a:rPr>
              <a:t> 3-5 </a:t>
            </a:r>
            <a:r>
              <a:rPr lang="ru-RU" sz="2000" dirty="0" err="1" smtClean="0">
                <a:solidFill>
                  <a:srgbClr val="000000"/>
                </a:solidFill>
                <a:effectLst/>
                <a:latin typeface="Times New Roman" panose="02020603050405020304" pitchFamily="18" charset="0"/>
                <a:cs typeface="Times New Roman" panose="02020603050405020304" pitchFamily="18" charset="0"/>
              </a:rPr>
              <a:t>крапель</a:t>
            </a:r>
            <a:r>
              <a:rPr lang="ru-RU" sz="2000" dirty="0" smtClean="0">
                <a:solidFill>
                  <a:srgbClr val="000000"/>
                </a:solidFill>
                <a:effectLst/>
                <a:latin typeface="Times New Roman" panose="02020603050405020304" pitchFamily="18" charset="0"/>
                <a:cs typeface="Times New Roman" panose="02020603050405020304" pitchFamily="18" charset="0"/>
              </a:rPr>
              <a:t> </a:t>
            </a:r>
            <a:r>
              <a:rPr lang="ru-RU" sz="2000" dirty="0" err="1" smtClean="0">
                <a:solidFill>
                  <a:srgbClr val="000000"/>
                </a:solidFill>
                <a:effectLst/>
                <a:latin typeface="Times New Roman" panose="02020603050405020304" pitchFamily="18" charset="0"/>
                <a:cs typeface="Times New Roman" panose="02020603050405020304" pitchFamily="18" charset="0"/>
              </a:rPr>
              <a:t>універсального</a:t>
            </a:r>
            <a:r>
              <a:rPr lang="ru-RU" sz="2000" dirty="0" smtClean="0">
                <a:solidFill>
                  <a:srgbClr val="000000"/>
                </a:solidFill>
                <a:effectLst/>
                <a:latin typeface="Times New Roman" panose="02020603050405020304" pitchFamily="18" charset="0"/>
                <a:cs typeface="Times New Roman" panose="02020603050405020304" pitchFamily="18" charset="0"/>
              </a:rPr>
              <a:t> </a:t>
            </a:r>
            <a:r>
              <a:rPr lang="ru-RU" sz="2000" dirty="0" err="1" smtClean="0">
                <a:solidFill>
                  <a:srgbClr val="000000"/>
                </a:solidFill>
                <a:effectLst/>
                <a:latin typeface="Times New Roman" panose="02020603050405020304" pitchFamily="18" charset="0"/>
                <a:cs typeface="Times New Roman" panose="02020603050405020304" pitchFamily="18" charset="0"/>
              </a:rPr>
              <a:t>індикатора</a:t>
            </a:r>
            <a:r>
              <a:rPr lang="ru-RU" sz="2000" dirty="0" smtClean="0">
                <a:solidFill>
                  <a:srgbClr val="000000"/>
                </a:solidFill>
                <a:effectLst/>
                <a:latin typeface="Times New Roman" panose="02020603050405020304" pitchFamily="18" charset="0"/>
                <a:cs typeface="Times New Roman" panose="02020603050405020304" pitchFamily="18" charset="0"/>
              </a:rPr>
              <a:t>. </a:t>
            </a:r>
            <a:r>
              <a:rPr lang="ru-RU" sz="2000" dirty="0" err="1" smtClean="0">
                <a:solidFill>
                  <a:srgbClr val="000000"/>
                </a:solidFill>
                <a:effectLst/>
                <a:latin typeface="Times New Roman" panose="02020603050405020304" pitchFamily="18" charset="0"/>
                <a:cs typeface="Times New Roman" panose="02020603050405020304" pitchFamily="18" charset="0"/>
              </a:rPr>
              <a:t>Одержане</a:t>
            </a:r>
            <a:r>
              <a:rPr lang="ru-RU" sz="2000" dirty="0" smtClean="0">
                <a:solidFill>
                  <a:srgbClr val="000000"/>
                </a:solidFill>
                <a:effectLst/>
                <a:latin typeface="Times New Roman" panose="02020603050405020304" pitchFamily="18" charset="0"/>
                <a:cs typeface="Times New Roman" panose="02020603050405020304" pitchFamily="18" charset="0"/>
              </a:rPr>
              <a:t> </a:t>
            </a:r>
            <a:r>
              <a:rPr lang="ru-RU" sz="2000" dirty="0" err="1" smtClean="0">
                <a:solidFill>
                  <a:srgbClr val="000000"/>
                </a:solidFill>
                <a:effectLst/>
                <a:latin typeface="Times New Roman" panose="02020603050405020304" pitchFamily="18" charset="0"/>
                <a:cs typeface="Times New Roman" panose="02020603050405020304" pitchFamily="18" charset="0"/>
              </a:rPr>
              <a:t>забарвлення</a:t>
            </a:r>
            <a:r>
              <a:rPr lang="ru-RU" sz="2000" dirty="0" smtClean="0">
                <a:solidFill>
                  <a:srgbClr val="000000"/>
                </a:solidFill>
                <a:effectLst/>
                <a:latin typeface="Times New Roman" panose="02020603050405020304" pitchFamily="18" charset="0"/>
                <a:cs typeface="Times New Roman" panose="02020603050405020304" pitchFamily="18" charset="0"/>
              </a:rPr>
              <a:t> </a:t>
            </a:r>
            <a:r>
              <a:rPr lang="ru-RU" sz="2000" dirty="0" err="1" smtClean="0">
                <a:solidFill>
                  <a:srgbClr val="000000"/>
                </a:solidFill>
                <a:effectLst/>
                <a:latin typeface="Times New Roman" panose="02020603050405020304" pitchFamily="18" charset="0"/>
                <a:cs typeface="Times New Roman" panose="02020603050405020304" pitchFamily="18" charset="0"/>
              </a:rPr>
              <a:t>порівнюють</a:t>
            </a:r>
            <a:r>
              <a:rPr lang="ru-RU" sz="2000" dirty="0" smtClean="0">
                <a:solidFill>
                  <a:srgbClr val="000000"/>
                </a:solidFill>
                <a:effectLst/>
                <a:latin typeface="Times New Roman" panose="02020603050405020304" pitchFamily="18" charset="0"/>
                <a:cs typeface="Times New Roman" panose="02020603050405020304" pitchFamily="18" charset="0"/>
              </a:rPr>
              <a:t> з </a:t>
            </a:r>
            <a:r>
              <a:rPr lang="ru-RU" sz="2000" dirty="0" err="1" smtClean="0">
                <a:solidFill>
                  <a:srgbClr val="000000"/>
                </a:solidFill>
                <a:effectLst/>
                <a:latin typeface="Times New Roman" panose="02020603050405020304" pitchFamily="18" charset="0"/>
                <a:cs typeface="Times New Roman" panose="02020603050405020304" pitchFamily="18" charset="0"/>
              </a:rPr>
              <a:t>даними</a:t>
            </a:r>
            <a:r>
              <a:rPr lang="ru-RU" sz="2000" dirty="0" smtClean="0">
                <a:solidFill>
                  <a:srgbClr val="000000"/>
                </a:solidFill>
                <a:effectLst/>
                <a:latin typeface="Times New Roman" panose="02020603050405020304" pitchFamily="18" charset="0"/>
                <a:cs typeface="Times New Roman" panose="02020603050405020304" pitchFamily="18" charset="0"/>
              </a:rPr>
              <a:t> </a:t>
            </a:r>
            <a:r>
              <a:rPr lang="ru-RU" sz="2000" dirty="0" err="1" smtClean="0">
                <a:solidFill>
                  <a:srgbClr val="000000"/>
                </a:solidFill>
                <a:effectLst/>
                <a:latin typeface="Times New Roman" panose="02020603050405020304" pitchFamily="18" charset="0"/>
                <a:cs typeface="Times New Roman" panose="02020603050405020304" pitchFamily="18" charset="0"/>
              </a:rPr>
              <a:t>таблиці</a:t>
            </a:r>
            <a:r>
              <a:rPr lang="ru-RU" sz="2000" dirty="0" smtClean="0">
                <a:solidFill>
                  <a:srgbClr val="000000"/>
                </a:solidFill>
                <a:effectLst/>
                <a:latin typeface="Times New Roman" panose="02020603050405020304" pitchFamily="18" charset="0"/>
                <a:cs typeface="Times New Roman" panose="02020603050405020304" pitchFamily="18" charset="0"/>
              </a:rPr>
              <a:t> </a:t>
            </a:r>
            <a:r>
              <a:rPr lang="ru-RU" sz="2000" dirty="0" err="1" smtClean="0">
                <a:solidFill>
                  <a:srgbClr val="000000"/>
                </a:solidFill>
                <a:effectLst/>
                <a:latin typeface="Times New Roman" panose="02020603050405020304" pitchFamily="18" charset="0"/>
                <a:cs typeface="Times New Roman" panose="02020603050405020304" pitchFamily="18" charset="0"/>
              </a:rPr>
              <a:t>якій</a:t>
            </a:r>
            <a:r>
              <a:rPr lang="ru-RU" sz="2000" dirty="0" smtClean="0">
                <a:solidFill>
                  <a:srgbClr val="000000"/>
                </a:solidFill>
                <a:effectLst/>
                <a:latin typeface="Times New Roman" panose="02020603050405020304" pitchFamily="18" charset="0"/>
                <a:cs typeface="Times New Roman" panose="02020603050405020304" pitchFamily="18" charset="0"/>
              </a:rPr>
              <a:t> наведено </a:t>
            </a:r>
            <a:r>
              <a:rPr lang="ru-RU" sz="2000" dirty="0" err="1" smtClean="0">
                <a:solidFill>
                  <a:srgbClr val="000000"/>
                </a:solidFill>
                <a:effectLst/>
                <a:latin typeface="Times New Roman" panose="02020603050405020304" pitchFamily="18" charset="0"/>
                <a:cs typeface="Times New Roman" panose="02020603050405020304" pitchFamily="18" charset="0"/>
              </a:rPr>
              <a:t>забарвлення</a:t>
            </a:r>
            <a:r>
              <a:rPr lang="ru-RU" sz="2000" dirty="0" smtClean="0">
                <a:solidFill>
                  <a:srgbClr val="000000"/>
                </a:solidFill>
                <a:effectLst/>
                <a:latin typeface="Times New Roman" panose="02020603050405020304" pitchFamily="18" charset="0"/>
                <a:cs typeface="Times New Roman" panose="02020603050405020304" pitchFamily="18" charset="0"/>
              </a:rPr>
              <a:t> </a:t>
            </a:r>
            <a:r>
              <a:rPr lang="ru-RU" sz="2000" dirty="0" err="1" smtClean="0">
                <a:solidFill>
                  <a:srgbClr val="000000"/>
                </a:solidFill>
                <a:effectLst/>
                <a:latin typeface="Times New Roman" panose="02020603050405020304" pitchFamily="18" charset="0"/>
                <a:cs typeface="Times New Roman" panose="02020603050405020304" pitchFamily="18" charset="0"/>
              </a:rPr>
              <a:t>індикатора</a:t>
            </a:r>
            <a:r>
              <a:rPr lang="ru-RU" sz="2000" dirty="0" smtClean="0">
                <a:solidFill>
                  <a:srgbClr val="000000"/>
                </a:solidFill>
                <a:effectLst/>
                <a:latin typeface="Times New Roman" panose="02020603050405020304" pitchFamily="18" charset="0"/>
                <a:cs typeface="Times New Roman" panose="02020603050405020304" pitchFamily="18" charset="0"/>
              </a:rPr>
              <a:t> </a:t>
            </a:r>
            <a:r>
              <a:rPr lang="ru-RU" sz="2000" dirty="0" err="1" smtClean="0">
                <a:solidFill>
                  <a:srgbClr val="000000"/>
                </a:solidFill>
                <a:effectLst/>
                <a:latin typeface="Times New Roman" panose="02020603050405020304" pitchFamily="18" charset="0"/>
                <a:cs typeface="Times New Roman" panose="02020603050405020304" pitchFamily="18" charset="0"/>
              </a:rPr>
              <a:t>залежно</a:t>
            </a:r>
            <a:r>
              <a:rPr lang="ru-RU" sz="2000" dirty="0" smtClean="0">
                <a:solidFill>
                  <a:srgbClr val="000000"/>
                </a:solidFill>
                <a:effectLst/>
                <a:latin typeface="Times New Roman" panose="02020603050405020304" pitchFamily="18" charset="0"/>
                <a:cs typeface="Times New Roman" panose="02020603050405020304" pitchFamily="18" charset="0"/>
              </a:rPr>
              <a:t> </a:t>
            </a:r>
            <a:r>
              <a:rPr lang="ru-RU" sz="2000" dirty="0" err="1" smtClean="0">
                <a:solidFill>
                  <a:srgbClr val="000000"/>
                </a:solidFill>
                <a:effectLst/>
                <a:latin typeface="Times New Roman" panose="02020603050405020304" pitchFamily="18" charset="0"/>
                <a:cs typeface="Times New Roman" panose="02020603050405020304" pitchFamily="18" charset="0"/>
              </a:rPr>
              <a:t>від</a:t>
            </a:r>
            <a:r>
              <a:rPr lang="ru-RU" sz="2000" dirty="0" smtClean="0">
                <a:solidFill>
                  <a:srgbClr val="000000"/>
                </a:solidFill>
                <a:effectLst/>
                <a:latin typeface="Times New Roman" panose="02020603050405020304" pitchFamily="18" charset="0"/>
                <a:cs typeface="Times New Roman" panose="02020603050405020304" pitchFamily="18" charset="0"/>
              </a:rPr>
              <a:t> </a:t>
            </a:r>
            <a:r>
              <a:rPr lang="ru-RU" sz="2000" dirty="0" err="1" smtClean="0">
                <a:solidFill>
                  <a:srgbClr val="000000"/>
                </a:solidFill>
                <a:effectLst/>
                <a:latin typeface="Times New Roman" panose="02020603050405020304" pitchFamily="18" charset="0"/>
                <a:cs typeface="Times New Roman" panose="02020603050405020304" pitchFamily="18" charset="0"/>
              </a:rPr>
              <a:t>величини</a:t>
            </a:r>
            <a:r>
              <a:rPr lang="ru-RU" sz="2000" dirty="0" smtClean="0">
                <a:solidFill>
                  <a:srgbClr val="000000"/>
                </a:solidFill>
                <a:effectLst/>
                <a:latin typeface="Times New Roman" panose="02020603050405020304" pitchFamily="18" charset="0"/>
                <a:cs typeface="Times New Roman" panose="02020603050405020304" pitchFamily="18" charset="0"/>
              </a:rPr>
              <a:t> рН.</a:t>
            </a:r>
            <a:br>
              <a:rPr lang="ru-RU" sz="2000" dirty="0" smtClean="0">
                <a:solidFill>
                  <a:srgbClr val="000000"/>
                </a:solidFill>
                <a:effectLst/>
                <a:latin typeface="Times New Roman" panose="02020603050405020304" pitchFamily="18" charset="0"/>
                <a:cs typeface="Times New Roman" panose="02020603050405020304" pitchFamily="18" charset="0"/>
              </a:rPr>
            </a:br>
            <a:r>
              <a:rPr lang="ru-RU" sz="2000" dirty="0">
                <a:solidFill>
                  <a:srgbClr val="000000"/>
                </a:solidFill>
                <a:effectLst/>
                <a:latin typeface="Times New Roman" panose="02020603050405020304" pitchFamily="18" charset="0"/>
                <a:cs typeface="Times New Roman" panose="02020603050405020304" pitchFamily="18" charset="0"/>
              </a:rPr>
              <a:t/>
            </a:r>
            <a:br>
              <a:rPr lang="ru-RU" sz="2000" dirty="0">
                <a:solidFill>
                  <a:srgbClr val="000000"/>
                </a:solidFill>
                <a:effectLst/>
                <a:latin typeface="Times New Roman" panose="02020603050405020304" pitchFamily="18" charset="0"/>
                <a:cs typeface="Times New Roman" panose="02020603050405020304" pitchFamily="18" charset="0"/>
              </a:rPr>
            </a:br>
            <a:r>
              <a:rPr lang="ru-RU" sz="2000" dirty="0" smtClean="0">
                <a:solidFill>
                  <a:srgbClr val="000000"/>
                </a:solidFill>
                <a:effectLst/>
                <a:latin typeface="Times New Roman" panose="02020603050405020304" pitchFamily="18" charset="0"/>
                <a:cs typeface="Times New Roman" panose="02020603050405020304" pitchFamily="18" charset="0"/>
              </a:rPr>
              <a:t/>
            </a:r>
            <a:br>
              <a:rPr lang="ru-RU" sz="2000" dirty="0" smtClean="0">
                <a:solidFill>
                  <a:srgbClr val="000000"/>
                </a:solidFill>
                <a:effectLst/>
                <a:latin typeface="Times New Roman" panose="02020603050405020304" pitchFamily="18" charset="0"/>
                <a:cs typeface="Times New Roman" panose="02020603050405020304" pitchFamily="18" charset="0"/>
              </a:rPr>
            </a:br>
            <a:r>
              <a:rPr lang="ru-RU" sz="2000" dirty="0" smtClean="0">
                <a:solidFill>
                  <a:srgbClr val="000000"/>
                </a:solidFill>
                <a:effectLst/>
                <a:latin typeface="Verdana"/>
              </a:rPr>
              <a:t/>
            </a:r>
            <a:br>
              <a:rPr lang="ru-RU" sz="2000" dirty="0" smtClean="0">
                <a:solidFill>
                  <a:srgbClr val="000000"/>
                </a:solidFill>
                <a:effectLst/>
                <a:latin typeface="Verdana"/>
              </a:rPr>
            </a:br>
            <a:r>
              <a:rPr lang="ru-RU" sz="2000" dirty="0" smtClean="0">
                <a:solidFill>
                  <a:srgbClr val="000000"/>
                </a:solidFill>
                <a:effectLst/>
                <a:latin typeface="Verdana"/>
              </a:rPr>
              <a:t/>
            </a:r>
            <a:br>
              <a:rPr lang="ru-RU" sz="2000" dirty="0" smtClean="0">
                <a:solidFill>
                  <a:srgbClr val="000000"/>
                </a:solidFill>
                <a:effectLst/>
                <a:latin typeface="Verdana"/>
              </a:rPr>
            </a:br>
            <a:r>
              <a:rPr lang="ru-RU" sz="2000" dirty="0" smtClean="0">
                <a:solidFill>
                  <a:srgbClr val="000000"/>
                </a:solidFill>
                <a:effectLst/>
                <a:latin typeface="Verdana"/>
              </a:rPr>
              <a:t/>
            </a:r>
            <a:br>
              <a:rPr lang="ru-RU" sz="2000" dirty="0" smtClean="0">
                <a:solidFill>
                  <a:srgbClr val="000000"/>
                </a:solidFill>
                <a:effectLst/>
                <a:latin typeface="Verdana"/>
              </a:rPr>
            </a:br>
            <a:endParaRPr lang="ru-RU" sz="2000" dirty="0">
              <a:latin typeface="Times New Roman" panose="02020603050405020304" pitchFamily="18" charset="0"/>
              <a:cs typeface="Times New Roman" panose="02020603050405020304" pitchFamily="18" charset="0"/>
            </a:endParaRP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4727336"/>
            <a:ext cx="7560840" cy="195401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246855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1115616" y="274638"/>
            <a:ext cx="7571184" cy="6322714"/>
          </a:xfrm>
        </p:spPr>
        <p:txBody>
          <a:bodyPr>
            <a:normAutofit/>
          </a:bodyPr>
          <a:lstStyle/>
          <a:p>
            <a:pPr lvl="0">
              <a:spcBef>
                <a:spcPts val="5"/>
              </a:spcBef>
              <a:spcAft>
                <a:spcPts val="0"/>
              </a:spcAft>
              <a:buSzPts val="1500"/>
              <a:tabLst>
                <a:tab pos="575310" algn="l"/>
              </a:tabLst>
            </a:pPr>
            <a:r>
              <a:rPr lang="uk-UA" sz="2400" b="1" kern="0" spc="-20" dirty="0" smtClean="0">
                <a:solidFill>
                  <a:srgbClr val="C00000"/>
                </a:solidFill>
                <a:latin typeface="Times New Roman"/>
                <a:ea typeface="Times New Roman"/>
              </a:rPr>
              <a:t>3.Визначення</a:t>
            </a:r>
            <a:r>
              <a:rPr lang="uk-UA" sz="2400" b="1" kern="0" spc="-25" dirty="0" smtClean="0">
                <a:solidFill>
                  <a:srgbClr val="C00000"/>
                </a:solidFill>
                <a:latin typeface="Times New Roman"/>
                <a:ea typeface="Times New Roman"/>
              </a:rPr>
              <a:t> </a:t>
            </a:r>
            <a:r>
              <a:rPr lang="uk-UA" sz="2400" b="1" kern="0" spc="-20" dirty="0" smtClean="0">
                <a:solidFill>
                  <a:srgbClr val="C00000"/>
                </a:solidFill>
                <a:latin typeface="Times New Roman"/>
                <a:ea typeface="Times New Roman"/>
              </a:rPr>
              <a:t>інтенсивності</a:t>
            </a:r>
            <a:r>
              <a:rPr lang="uk-UA" sz="2400" b="1" kern="0" spc="-5" dirty="0" smtClean="0">
                <a:solidFill>
                  <a:srgbClr val="C00000"/>
                </a:solidFill>
                <a:latin typeface="Times New Roman"/>
                <a:ea typeface="Times New Roman"/>
              </a:rPr>
              <a:t> </a:t>
            </a:r>
            <a:r>
              <a:rPr lang="uk-UA" sz="2400" b="1" kern="0" spc="-20" dirty="0" smtClean="0">
                <a:solidFill>
                  <a:srgbClr val="C00000"/>
                </a:solidFill>
                <a:latin typeface="Times New Roman"/>
                <a:ea typeface="Times New Roman"/>
              </a:rPr>
              <a:t>забарвлення</a:t>
            </a:r>
            <a:r>
              <a:rPr lang="uk-UA" sz="2400" b="1" kern="0" spc="-50" dirty="0" smtClean="0">
                <a:solidFill>
                  <a:srgbClr val="C00000"/>
                </a:solidFill>
                <a:latin typeface="Times New Roman"/>
                <a:ea typeface="Times New Roman"/>
              </a:rPr>
              <a:t> </a:t>
            </a:r>
            <a:r>
              <a:rPr lang="uk-UA" sz="2400" b="1" kern="0" spc="-20" dirty="0" smtClean="0">
                <a:solidFill>
                  <a:srgbClr val="C00000"/>
                </a:solidFill>
                <a:latin typeface="Times New Roman"/>
                <a:ea typeface="Times New Roman"/>
              </a:rPr>
              <a:t>м'язової</a:t>
            </a:r>
            <a:r>
              <a:rPr lang="uk-UA" sz="2400" b="1" kern="0" spc="-5" dirty="0" smtClean="0">
                <a:solidFill>
                  <a:srgbClr val="C00000"/>
                </a:solidFill>
                <a:latin typeface="Times New Roman"/>
                <a:ea typeface="Times New Roman"/>
              </a:rPr>
              <a:t> </a:t>
            </a:r>
            <a:r>
              <a:rPr lang="uk-UA" sz="2400" b="1" kern="0" spc="-20" dirty="0" smtClean="0">
                <a:solidFill>
                  <a:srgbClr val="C00000"/>
                </a:solidFill>
                <a:latin typeface="Times New Roman"/>
                <a:ea typeface="Times New Roman"/>
              </a:rPr>
              <a:t>тканини</a:t>
            </a:r>
            <a:r>
              <a:rPr lang="ru-RU" sz="2400" b="1" kern="0" spc="-20" dirty="0" smtClean="0">
                <a:solidFill>
                  <a:srgbClr val="C00000"/>
                </a:solidFill>
                <a:latin typeface="Times New Roman"/>
                <a:ea typeface="Times New Roman"/>
              </a:rPr>
              <a:t/>
            </a:r>
            <a:br>
              <a:rPr lang="ru-RU" sz="2400" b="1" kern="0" spc="-20" dirty="0" smtClean="0">
                <a:solidFill>
                  <a:srgbClr val="C00000"/>
                </a:solidFill>
                <a:latin typeface="Times New Roman"/>
                <a:ea typeface="Times New Roman"/>
              </a:rPr>
            </a:br>
            <a:r>
              <a:rPr lang="ru-RU" sz="2400" b="1" kern="0" spc="-20" dirty="0" smtClean="0">
                <a:solidFill>
                  <a:srgbClr val="C00000"/>
                </a:solidFill>
                <a:latin typeface="Times New Roman"/>
                <a:ea typeface="Times New Roman"/>
              </a:rPr>
              <a:t>     </a:t>
            </a:r>
            <a:r>
              <a:rPr lang="uk-UA" sz="2400" dirty="0" smtClean="0">
                <a:solidFill>
                  <a:srgbClr val="002060"/>
                </a:solidFill>
                <a:latin typeface="Times New Roman"/>
                <a:ea typeface="Times New Roman"/>
              </a:rPr>
              <a:t>Подрібнений</a:t>
            </a:r>
            <a:r>
              <a:rPr lang="uk-UA" sz="2400" spc="5" dirty="0" smtClean="0">
                <a:solidFill>
                  <a:srgbClr val="002060"/>
                </a:solidFill>
                <a:latin typeface="Times New Roman"/>
                <a:ea typeface="Times New Roman"/>
              </a:rPr>
              <a:t> </a:t>
            </a:r>
            <a:r>
              <a:rPr lang="uk-UA" sz="2400" dirty="0">
                <a:solidFill>
                  <a:srgbClr val="002060"/>
                </a:solidFill>
                <a:latin typeface="Times New Roman"/>
                <a:ea typeface="Times New Roman"/>
              </a:rPr>
              <a:t>зразок</a:t>
            </a:r>
            <a:r>
              <a:rPr lang="uk-UA" sz="2400" spc="5" dirty="0">
                <a:solidFill>
                  <a:srgbClr val="002060"/>
                </a:solidFill>
                <a:latin typeface="Times New Roman"/>
                <a:ea typeface="Times New Roman"/>
              </a:rPr>
              <a:t> </a:t>
            </a:r>
            <a:r>
              <a:rPr lang="uk-UA" sz="2400" dirty="0">
                <a:solidFill>
                  <a:srgbClr val="002060"/>
                </a:solidFill>
                <a:latin typeface="Times New Roman"/>
                <a:ea typeface="Times New Roman"/>
              </a:rPr>
              <a:t>м'яса</a:t>
            </a:r>
            <a:r>
              <a:rPr lang="uk-UA" sz="2400" spc="5" dirty="0">
                <a:solidFill>
                  <a:srgbClr val="002060"/>
                </a:solidFill>
                <a:latin typeface="Times New Roman"/>
                <a:ea typeface="Times New Roman"/>
              </a:rPr>
              <a:t> </a:t>
            </a:r>
            <a:r>
              <a:rPr lang="uk-UA" sz="2400" dirty="0">
                <a:solidFill>
                  <a:srgbClr val="002060"/>
                </a:solidFill>
                <a:latin typeface="Times New Roman"/>
                <a:ea typeface="Times New Roman"/>
              </a:rPr>
              <a:t>(фаршу)</a:t>
            </a:r>
            <a:r>
              <a:rPr lang="uk-UA" sz="2400" spc="5" dirty="0">
                <a:solidFill>
                  <a:srgbClr val="002060"/>
                </a:solidFill>
                <a:latin typeface="Times New Roman"/>
                <a:ea typeface="Times New Roman"/>
              </a:rPr>
              <a:t> </a:t>
            </a:r>
            <a:r>
              <a:rPr lang="uk-UA" sz="2400" dirty="0">
                <a:solidFill>
                  <a:srgbClr val="002060"/>
                </a:solidFill>
                <a:latin typeface="Times New Roman"/>
                <a:ea typeface="Times New Roman"/>
              </a:rPr>
              <a:t>масою</a:t>
            </a:r>
            <a:r>
              <a:rPr lang="uk-UA" sz="2400" spc="5" dirty="0">
                <a:solidFill>
                  <a:srgbClr val="002060"/>
                </a:solidFill>
                <a:latin typeface="Times New Roman"/>
                <a:ea typeface="Times New Roman"/>
              </a:rPr>
              <a:t> </a:t>
            </a:r>
            <a:r>
              <a:rPr lang="uk-UA" sz="2400" dirty="0">
                <a:solidFill>
                  <a:srgbClr val="002060"/>
                </a:solidFill>
                <a:latin typeface="Times New Roman"/>
                <a:ea typeface="Times New Roman"/>
              </a:rPr>
              <a:t>7,5</a:t>
            </a:r>
            <a:r>
              <a:rPr lang="uk-UA" sz="2400" spc="5" dirty="0">
                <a:solidFill>
                  <a:srgbClr val="002060"/>
                </a:solidFill>
                <a:latin typeface="Times New Roman"/>
                <a:ea typeface="Times New Roman"/>
              </a:rPr>
              <a:t> </a:t>
            </a:r>
            <a:r>
              <a:rPr lang="uk-UA" sz="2400" dirty="0">
                <a:solidFill>
                  <a:srgbClr val="002060"/>
                </a:solidFill>
                <a:latin typeface="Times New Roman"/>
                <a:ea typeface="Times New Roman"/>
              </a:rPr>
              <a:t>г</a:t>
            </a:r>
            <a:r>
              <a:rPr lang="uk-UA" sz="2400" spc="5" dirty="0">
                <a:solidFill>
                  <a:srgbClr val="002060"/>
                </a:solidFill>
                <a:latin typeface="Times New Roman"/>
                <a:ea typeface="Times New Roman"/>
              </a:rPr>
              <a:t> </a:t>
            </a:r>
            <a:r>
              <a:rPr lang="uk-UA" sz="2400" dirty="0">
                <a:solidFill>
                  <a:srgbClr val="002060"/>
                </a:solidFill>
                <a:latin typeface="Times New Roman"/>
                <a:ea typeface="Times New Roman"/>
              </a:rPr>
              <a:t>змішують</a:t>
            </a:r>
            <a:r>
              <a:rPr lang="uk-UA" sz="2400" spc="5" dirty="0">
                <a:solidFill>
                  <a:srgbClr val="002060"/>
                </a:solidFill>
                <a:latin typeface="Times New Roman"/>
                <a:ea typeface="Times New Roman"/>
              </a:rPr>
              <a:t> </a:t>
            </a:r>
            <a:r>
              <a:rPr lang="uk-UA" sz="2400" dirty="0">
                <a:solidFill>
                  <a:srgbClr val="002060"/>
                </a:solidFill>
                <a:latin typeface="Times New Roman"/>
                <a:ea typeface="Times New Roman"/>
              </a:rPr>
              <a:t>з</a:t>
            </a:r>
            <a:r>
              <a:rPr lang="uk-UA" sz="2400" spc="5" dirty="0">
                <a:solidFill>
                  <a:srgbClr val="002060"/>
                </a:solidFill>
                <a:latin typeface="Times New Roman"/>
                <a:ea typeface="Times New Roman"/>
              </a:rPr>
              <a:t> </a:t>
            </a:r>
            <a:r>
              <a:rPr lang="uk-UA" sz="2400" dirty="0">
                <a:solidFill>
                  <a:srgbClr val="002060"/>
                </a:solidFill>
                <a:latin typeface="Times New Roman"/>
                <a:ea typeface="Times New Roman"/>
              </a:rPr>
              <a:t>рівною</a:t>
            </a:r>
            <a:r>
              <a:rPr lang="uk-UA" sz="2400" spc="5" dirty="0">
                <a:solidFill>
                  <a:srgbClr val="002060"/>
                </a:solidFill>
                <a:latin typeface="Times New Roman"/>
                <a:ea typeface="Times New Roman"/>
              </a:rPr>
              <a:t> </a:t>
            </a:r>
            <a:r>
              <a:rPr lang="uk-UA" sz="2400" dirty="0">
                <a:solidFill>
                  <a:srgbClr val="002060"/>
                </a:solidFill>
                <a:latin typeface="Times New Roman"/>
                <a:ea typeface="Times New Roman"/>
              </a:rPr>
              <a:t>кількістю</a:t>
            </a:r>
            <a:r>
              <a:rPr lang="uk-UA" sz="2400" spc="5" dirty="0">
                <a:solidFill>
                  <a:srgbClr val="002060"/>
                </a:solidFill>
                <a:latin typeface="Times New Roman"/>
                <a:ea typeface="Times New Roman"/>
              </a:rPr>
              <a:t> </a:t>
            </a:r>
            <a:r>
              <a:rPr lang="uk-UA" sz="2400" dirty="0">
                <a:solidFill>
                  <a:srgbClr val="002060"/>
                </a:solidFill>
                <a:latin typeface="Times New Roman"/>
                <a:ea typeface="Times New Roman"/>
              </a:rPr>
              <a:t>дистильованої</a:t>
            </a:r>
            <a:r>
              <a:rPr lang="uk-UA" sz="2400" spc="5" dirty="0">
                <a:solidFill>
                  <a:srgbClr val="002060"/>
                </a:solidFill>
                <a:latin typeface="Times New Roman"/>
                <a:ea typeface="Times New Roman"/>
              </a:rPr>
              <a:t> </a:t>
            </a:r>
            <a:r>
              <a:rPr lang="uk-UA" sz="2400" dirty="0">
                <a:solidFill>
                  <a:srgbClr val="002060"/>
                </a:solidFill>
                <a:latin typeface="Times New Roman"/>
                <a:ea typeface="Times New Roman"/>
              </a:rPr>
              <a:t>води,</a:t>
            </a:r>
            <a:r>
              <a:rPr lang="uk-UA" sz="2400" spc="5" dirty="0">
                <a:solidFill>
                  <a:srgbClr val="002060"/>
                </a:solidFill>
                <a:latin typeface="Times New Roman"/>
                <a:ea typeface="Times New Roman"/>
              </a:rPr>
              <a:t> </a:t>
            </a:r>
            <a:r>
              <a:rPr lang="uk-UA" sz="2400" dirty="0">
                <a:solidFill>
                  <a:srgbClr val="002060"/>
                </a:solidFill>
                <a:latin typeface="Times New Roman"/>
                <a:ea typeface="Times New Roman"/>
              </a:rPr>
              <a:t>перемішують</a:t>
            </a:r>
            <a:r>
              <a:rPr lang="uk-UA" sz="2400" spc="5" dirty="0">
                <a:solidFill>
                  <a:srgbClr val="002060"/>
                </a:solidFill>
                <a:latin typeface="Times New Roman"/>
                <a:ea typeface="Times New Roman"/>
              </a:rPr>
              <a:t> </a:t>
            </a:r>
            <a:r>
              <a:rPr lang="uk-UA" sz="2400" dirty="0">
                <a:solidFill>
                  <a:srgbClr val="002060"/>
                </a:solidFill>
                <a:latin typeface="Times New Roman"/>
                <a:ea typeface="Times New Roman"/>
              </a:rPr>
              <a:t>скляною</a:t>
            </a:r>
            <a:r>
              <a:rPr lang="uk-UA" sz="2400" spc="5" dirty="0">
                <a:solidFill>
                  <a:srgbClr val="002060"/>
                </a:solidFill>
                <a:latin typeface="Times New Roman"/>
                <a:ea typeface="Times New Roman"/>
              </a:rPr>
              <a:t> </a:t>
            </a:r>
            <a:r>
              <a:rPr lang="uk-UA" sz="2400" dirty="0">
                <a:solidFill>
                  <a:srgbClr val="002060"/>
                </a:solidFill>
                <a:latin typeface="Times New Roman"/>
                <a:ea typeface="Times New Roman"/>
              </a:rPr>
              <a:t>паличкою,</a:t>
            </a:r>
            <a:r>
              <a:rPr lang="uk-UA" sz="2400" spc="5" dirty="0">
                <a:solidFill>
                  <a:srgbClr val="002060"/>
                </a:solidFill>
                <a:latin typeface="Times New Roman"/>
                <a:ea typeface="Times New Roman"/>
              </a:rPr>
              <a:t> </a:t>
            </a:r>
            <a:r>
              <a:rPr lang="uk-UA" sz="2400" dirty="0">
                <a:solidFill>
                  <a:srgbClr val="002060"/>
                </a:solidFill>
                <a:latin typeface="Times New Roman"/>
                <a:ea typeface="Times New Roman"/>
              </a:rPr>
              <a:t>заливають</a:t>
            </a:r>
            <a:r>
              <a:rPr lang="uk-UA" sz="2400" spc="5" dirty="0">
                <a:solidFill>
                  <a:srgbClr val="002060"/>
                </a:solidFill>
                <a:latin typeface="Times New Roman"/>
                <a:ea typeface="Times New Roman"/>
              </a:rPr>
              <a:t> </a:t>
            </a:r>
            <a:r>
              <a:rPr lang="uk-UA" sz="2400" dirty="0">
                <a:solidFill>
                  <a:srgbClr val="002060"/>
                </a:solidFill>
                <a:latin typeface="Times New Roman"/>
                <a:ea typeface="Times New Roman"/>
              </a:rPr>
              <a:t>38,5</a:t>
            </a:r>
            <a:r>
              <a:rPr lang="uk-UA" sz="2400" spc="5" dirty="0">
                <a:solidFill>
                  <a:srgbClr val="002060"/>
                </a:solidFill>
                <a:latin typeface="Times New Roman"/>
                <a:ea typeface="Times New Roman"/>
              </a:rPr>
              <a:t> </a:t>
            </a:r>
            <a:r>
              <a:rPr lang="uk-UA" sz="2400" dirty="0">
                <a:solidFill>
                  <a:srgbClr val="002060"/>
                </a:solidFill>
                <a:latin typeface="Times New Roman"/>
                <a:ea typeface="Times New Roman"/>
              </a:rPr>
              <a:t>мл</a:t>
            </a:r>
            <a:r>
              <a:rPr lang="uk-UA" sz="2400" spc="5" dirty="0">
                <a:solidFill>
                  <a:srgbClr val="002060"/>
                </a:solidFill>
                <a:latin typeface="Times New Roman"/>
                <a:ea typeface="Times New Roman"/>
              </a:rPr>
              <a:t> </a:t>
            </a:r>
            <a:r>
              <a:rPr lang="uk-UA" sz="2400" dirty="0">
                <a:solidFill>
                  <a:srgbClr val="002060"/>
                </a:solidFill>
                <a:latin typeface="Times New Roman"/>
                <a:ea typeface="Times New Roman"/>
              </a:rPr>
              <a:t>суміші,</a:t>
            </a:r>
            <a:r>
              <a:rPr lang="uk-UA" sz="2400" spc="5" dirty="0">
                <a:solidFill>
                  <a:srgbClr val="002060"/>
                </a:solidFill>
                <a:latin typeface="Times New Roman"/>
                <a:ea typeface="Times New Roman"/>
              </a:rPr>
              <a:t> </a:t>
            </a:r>
            <a:r>
              <a:rPr lang="uk-UA" sz="2400" dirty="0">
                <a:solidFill>
                  <a:srgbClr val="002060"/>
                </a:solidFill>
                <a:latin typeface="Times New Roman"/>
                <a:ea typeface="Times New Roman"/>
              </a:rPr>
              <a:t>яка</a:t>
            </a:r>
            <a:r>
              <a:rPr lang="uk-UA" sz="2400" spc="5" dirty="0">
                <a:solidFill>
                  <a:srgbClr val="002060"/>
                </a:solidFill>
                <a:latin typeface="Times New Roman"/>
                <a:ea typeface="Times New Roman"/>
              </a:rPr>
              <a:t> </a:t>
            </a:r>
            <a:r>
              <a:rPr lang="uk-UA" sz="2400" dirty="0">
                <a:solidFill>
                  <a:srgbClr val="002060"/>
                </a:solidFill>
                <a:latin typeface="Times New Roman"/>
                <a:ea typeface="Times New Roman"/>
              </a:rPr>
              <a:t>складається</a:t>
            </a:r>
            <a:r>
              <a:rPr lang="uk-UA" sz="2400" spc="5" dirty="0">
                <a:solidFill>
                  <a:srgbClr val="002060"/>
                </a:solidFill>
                <a:latin typeface="Times New Roman"/>
                <a:ea typeface="Times New Roman"/>
              </a:rPr>
              <a:t> </a:t>
            </a:r>
            <a:r>
              <a:rPr lang="uk-UA" sz="2400" dirty="0">
                <a:solidFill>
                  <a:srgbClr val="002060"/>
                </a:solidFill>
                <a:latin typeface="Times New Roman"/>
                <a:ea typeface="Times New Roman"/>
              </a:rPr>
              <a:t>із</a:t>
            </a:r>
            <a:r>
              <a:rPr lang="uk-UA" sz="2400" spc="5" dirty="0">
                <a:solidFill>
                  <a:srgbClr val="002060"/>
                </a:solidFill>
                <a:latin typeface="Times New Roman"/>
                <a:ea typeface="Times New Roman"/>
              </a:rPr>
              <a:t> </a:t>
            </a:r>
            <a:r>
              <a:rPr lang="uk-UA" sz="2400" dirty="0">
                <a:solidFill>
                  <a:srgbClr val="002060"/>
                </a:solidFill>
                <a:latin typeface="Times New Roman"/>
                <a:ea typeface="Times New Roman"/>
              </a:rPr>
              <a:t>100</a:t>
            </a:r>
            <a:r>
              <a:rPr lang="uk-UA" sz="2400" spc="5" dirty="0">
                <a:solidFill>
                  <a:srgbClr val="002060"/>
                </a:solidFill>
                <a:latin typeface="Times New Roman"/>
                <a:ea typeface="Times New Roman"/>
              </a:rPr>
              <a:t> </a:t>
            </a:r>
            <a:r>
              <a:rPr lang="uk-UA" sz="2400" dirty="0">
                <a:solidFill>
                  <a:srgbClr val="002060"/>
                </a:solidFill>
                <a:latin typeface="Times New Roman"/>
                <a:ea typeface="Times New Roman"/>
              </a:rPr>
              <a:t>мл</a:t>
            </a:r>
            <a:r>
              <a:rPr lang="uk-UA" sz="2400" spc="-385" dirty="0">
                <a:solidFill>
                  <a:srgbClr val="002060"/>
                </a:solidFill>
                <a:latin typeface="Times New Roman"/>
                <a:ea typeface="Times New Roman"/>
              </a:rPr>
              <a:t> </a:t>
            </a:r>
            <a:r>
              <a:rPr lang="uk-UA" sz="2400" dirty="0">
                <a:solidFill>
                  <a:srgbClr val="002060"/>
                </a:solidFill>
                <a:latin typeface="Times New Roman"/>
                <a:ea typeface="Times New Roman"/>
              </a:rPr>
              <a:t>ацетону</a:t>
            </a:r>
            <a:r>
              <a:rPr lang="uk-UA" sz="2400" spc="5" dirty="0">
                <a:solidFill>
                  <a:srgbClr val="002060"/>
                </a:solidFill>
                <a:latin typeface="Times New Roman"/>
                <a:ea typeface="Times New Roman"/>
              </a:rPr>
              <a:t> </a:t>
            </a:r>
            <a:r>
              <a:rPr lang="uk-UA" sz="2400" dirty="0">
                <a:solidFill>
                  <a:srgbClr val="002060"/>
                </a:solidFill>
                <a:latin typeface="Times New Roman"/>
                <a:ea typeface="Times New Roman"/>
              </a:rPr>
              <a:t>і</a:t>
            </a:r>
            <a:r>
              <a:rPr lang="uk-UA" sz="2400" spc="5" dirty="0">
                <a:solidFill>
                  <a:srgbClr val="002060"/>
                </a:solidFill>
                <a:latin typeface="Times New Roman"/>
                <a:ea typeface="Times New Roman"/>
              </a:rPr>
              <a:t> </a:t>
            </a:r>
            <a:r>
              <a:rPr lang="uk-UA" sz="2400" dirty="0">
                <a:solidFill>
                  <a:srgbClr val="002060"/>
                </a:solidFill>
                <a:latin typeface="Times New Roman"/>
                <a:ea typeface="Times New Roman"/>
              </a:rPr>
              <a:t>2,5</a:t>
            </a:r>
            <a:r>
              <a:rPr lang="uk-UA" sz="2400" spc="5" dirty="0">
                <a:solidFill>
                  <a:srgbClr val="002060"/>
                </a:solidFill>
                <a:latin typeface="Times New Roman"/>
                <a:ea typeface="Times New Roman"/>
              </a:rPr>
              <a:t> </a:t>
            </a:r>
            <a:r>
              <a:rPr lang="uk-UA" sz="2400" dirty="0">
                <a:solidFill>
                  <a:srgbClr val="002060"/>
                </a:solidFill>
                <a:latin typeface="Times New Roman"/>
                <a:ea typeface="Times New Roman"/>
              </a:rPr>
              <a:t>мл</a:t>
            </a:r>
            <a:r>
              <a:rPr lang="uk-UA" sz="2400" spc="5" dirty="0">
                <a:solidFill>
                  <a:srgbClr val="002060"/>
                </a:solidFill>
                <a:latin typeface="Times New Roman"/>
                <a:ea typeface="Times New Roman"/>
              </a:rPr>
              <a:t> </a:t>
            </a:r>
            <a:r>
              <a:rPr lang="uk-UA" sz="2400" dirty="0">
                <a:solidFill>
                  <a:srgbClr val="002060"/>
                </a:solidFill>
                <a:latin typeface="Times New Roman"/>
                <a:ea typeface="Times New Roman"/>
              </a:rPr>
              <a:t>концентрованої</a:t>
            </a:r>
            <a:r>
              <a:rPr lang="uk-UA" sz="2400" spc="5" dirty="0">
                <a:solidFill>
                  <a:srgbClr val="002060"/>
                </a:solidFill>
                <a:latin typeface="Times New Roman"/>
                <a:ea typeface="Times New Roman"/>
              </a:rPr>
              <a:t> </a:t>
            </a:r>
            <a:r>
              <a:rPr lang="uk-UA" sz="2400" dirty="0">
                <a:solidFill>
                  <a:srgbClr val="002060"/>
                </a:solidFill>
                <a:latin typeface="Times New Roman"/>
                <a:ea typeface="Times New Roman"/>
              </a:rPr>
              <a:t>соляної</a:t>
            </a:r>
            <a:r>
              <a:rPr lang="uk-UA" sz="2400" spc="5" dirty="0">
                <a:solidFill>
                  <a:srgbClr val="002060"/>
                </a:solidFill>
                <a:latin typeface="Times New Roman"/>
                <a:ea typeface="Times New Roman"/>
              </a:rPr>
              <a:t> </a:t>
            </a:r>
            <a:r>
              <a:rPr lang="uk-UA" sz="2400" dirty="0">
                <a:solidFill>
                  <a:srgbClr val="002060"/>
                </a:solidFill>
                <a:latin typeface="Times New Roman"/>
                <a:ea typeface="Times New Roman"/>
              </a:rPr>
              <a:t>кислоти.</a:t>
            </a:r>
            <a:r>
              <a:rPr lang="uk-UA" sz="2400" spc="5" dirty="0">
                <a:solidFill>
                  <a:srgbClr val="002060"/>
                </a:solidFill>
                <a:latin typeface="Times New Roman"/>
                <a:ea typeface="Times New Roman"/>
              </a:rPr>
              <a:t> </a:t>
            </a:r>
            <a:r>
              <a:rPr lang="uk-UA" sz="2400" dirty="0">
                <a:solidFill>
                  <a:srgbClr val="002060"/>
                </a:solidFill>
                <a:latin typeface="Times New Roman"/>
                <a:ea typeface="Times New Roman"/>
              </a:rPr>
              <a:t>Знову</a:t>
            </a:r>
            <a:r>
              <a:rPr lang="uk-UA" sz="2400" spc="-385" dirty="0">
                <a:solidFill>
                  <a:srgbClr val="002060"/>
                </a:solidFill>
                <a:latin typeface="Times New Roman"/>
                <a:ea typeface="Times New Roman"/>
              </a:rPr>
              <a:t> </a:t>
            </a:r>
            <a:r>
              <a:rPr lang="uk-UA" sz="2400" dirty="0">
                <a:solidFill>
                  <a:srgbClr val="002060"/>
                </a:solidFill>
                <a:latin typeface="Times New Roman"/>
                <a:ea typeface="Times New Roman"/>
              </a:rPr>
              <a:t>перемішують і екстрагують 1 год, накривши колбочки (</a:t>
            </a:r>
            <a:r>
              <a:rPr lang="uk-UA" sz="2400" dirty="0" err="1">
                <a:solidFill>
                  <a:srgbClr val="002060"/>
                </a:solidFill>
                <a:latin typeface="Times New Roman"/>
                <a:ea typeface="Times New Roman"/>
              </a:rPr>
              <a:t>хімстакани</a:t>
            </a:r>
            <a:r>
              <a:rPr lang="uk-UA" sz="2400" dirty="0">
                <a:solidFill>
                  <a:srgbClr val="002060"/>
                </a:solidFill>
                <a:latin typeface="Times New Roman"/>
                <a:ea typeface="Times New Roman"/>
              </a:rPr>
              <a:t>),</a:t>
            </a:r>
            <a:r>
              <a:rPr lang="uk-UA" sz="2400" spc="-385" dirty="0">
                <a:solidFill>
                  <a:srgbClr val="002060"/>
                </a:solidFill>
                <a:latin typeface="Times New Roman"/>
                <a:ea typeface="Times New Roman"/>
              </a:rPr>
              <a:t> </a:t>
            </a:r>
            <a:r>
              <a:rPr lang="uk-UA" sz="2400" dirty="0">
                <a:solidFill>
                  <a:srgbClr val="002060"/>
                </a:solidFill>
                <a:latin typeface="Times New Roman"/>
                <a:ea typeface="Times New Roman"/>
              </a:rPr>
              <a:t>щоб обмежити доступ повітря. Забарвлений екстракт фільтрують</a:t>
            </a:r>
            <a:r>
              <a:rPr lang="uk-UA" sz="2400" spc="5" dirty="0">
                <a:solidFill>
                  <a:srgbClr val="002060"/>
                </a:solidFill>
                <a:latin typeface="Times New Roman"/>
                <a:ea typeface="Times New Roman"/>
              </a:rPr>
              <a:t> </a:t>
            </a:r>
            <a:r>
              <a:rPr lang="uk-UA" sz="2400" dirty="0">
                <a:solidFill>
                  <a:srgbClr val="002060"/>
                </a:solidFill>
                <a:latin typeface="Times New Roman"/>
                <a:ea typeface="Times New Roman"/>
              </a:rPr>
              <a:t>через</a:t>
            </a:r>
            <a:r>
              <a:rPr lang="uk-UA" sz="2400" spc="5" dirty="0">
                <a:solidFill>
                  <a:srgbClr val="002060"/>
                </a:solidFill>
                <a:latin typeface="Times New Roman"/>
                <a:ea typeface="Times New Roman"/>
              </a:rPr>
              <a:t> </a:t>
            </a:r>
            <a:r>
              <a:rPr lang="uk-UA" sz="2400" dirty="0">
                <a:solidFill>
                  <a:srgbClr val="002060"/>
                </a:solidFill>
                <a:latin typeface="Times New Roman"/>
                <a:ea typeface="Times New Roman"/>
              </a:rPr>
              <a:t>подвійний</a:t>
            </a:r>
            <a:r>
              <a:rPr lang="uk-UA" sz="2400" spc="5" dirty="0">
                <a:solidFill>
                  <a:srgbClr val="002060"/>
                </a:solidFill>
                <a:latin typeface="Times New Roman"/>
                <a:ea typeface="Times New Roman"/>
              </a:rPr>
              <a:t> </a:t>
            </a:r>
            <a:r>
              <a:rPr lang="uk-UA" sz="2400" dirty="0">
                <a:solidFill>
                  <a:srgbClr val="002060"/>
                </a:solidFill>
                <a:latin typeface="Times New Roman"/>
                <a:ea typeface="Times New Roman"/>
              </a:rPr>
              <a:t>складчастий</a:t>
            </a:r>
            <a:r>
              <a:rPr lang="uk-UA" sz="2400" spc="5" dirty="0">
                <a:solidFill>
                  <a:srgbClr val="002060"/>
                </a:solidFill>
                <a:latin typeface="Times New Roman"/>
                <a:ea typeface="Times New Roman"/>
              </a:rPr>
              <a:t> </a:t>
            </a:r>
            <a:r>
              <a:rPr lang="uk-UA" sz="2400" dirty="0">
                <a:solidFill>
                  <a:srgbClr val="002060"/>
                </a:solidFill>
                <a:latin typeface="Times New Roman"/>
                <a:ea typeface="Times New Roman"/>
              </a:rPr>
              <a:t>паперовий</a:t>
            </a:r>
            <a:r>
              <a:rPr lang="uk-UA" sz="2400" spc="5" dirty="0">
                <a:solidFill>
                  <a:srgbClr val="002060"/>
                </a:solidFill>
                <a:latin typeface="Times New Roman"/>
                <a:ea typeface="Times New Roman"/>
              </a:rPr>
              <a:t> </a:t>
            </a:r>
            <a:r>
              <a:rPr lang="uk-UA" sz="2400" dirty="0">
                <a:solidFill>
                  <a:srgbClr val="002060"/>
                </a:solidFill>
                <a:latin typeface="Times New Roman"/>
                <a:ea typeface="Times New Roman"/>
              </a:rPr>
              <a:t>фільтр</a:t>
            </a:r>
            <a:r>
              <a:rPr lang="uk-UA" sz="2400" spc="5" dirty="0">
                <a:solidFill>
                  <a:srgbClr val="002060"/>
                </a:solidFill>
                <a:latin typeface="Times New Roman"/>
                <a:ea typeface="Times New Roman"/>
              </a:rPr>
              <a:t> </a:t>
            </a:r>
            <a:r>
              <a:rPr lang="uk-UA" sz="2400" dirty="0">
                <a:solidFill>
                  <a:srgbClr val="002060"/>
                </a:solidFill>
                <a:latin typeface="Times New Roman"/>
                <a:ea typeface="Times New Roman"/>
              </a:rPr>
              <a:t>і</a:t>
            </a:r>
            <a:r>
              <a:rPr lang="uk-UA" sz="2400" spc="5" dirty="0">
                <a:solidFill>
                  <a:srgbClr val="002060"/>
                </a:solidFill>
                <a:latin typeface="Times New Roman"/>
                <a:ea typeface="Times New Roman"/>
              </a:rPr>
              <a:t> </a:t>
            </a:r>
            <a:r>
              <a:rPr lang="uk-UA" sz="2400" dirty="0">
                <a:solidFill>
                  <a:srgbClr val="002060"/>
                </a:solidFill>
                <a:latin typeface="Times New Roman"/>
                <a:ea typeface="Times New Roman"/>
              </a:rPr>
              <a:t>вимірюють</a:t>
            </a:r>
            <a:r>
              <a:rPr lang="uk-UA" sz="2400" spc="5" dirty="0">
                <a:solidFill>
                  <a:srgbClr val="002060"/>
                </a:solidFill>
                <a:latin typeface="Times New Roman"/>
                <a:ea typeface="Times New Roman"/>
              </a:rPr>
              <a:t> </a:t>
            </a:r>
            <a:r>
              <a:rPr lang="uk-UA" sz="2400" dirty="0">
                <a:solidFill>
                  <a:srgbClr val="002060"/>
                </a:solidFill>
                <a:latin typeface="Times New Roman"/>
                <a:ea typeface="Times New Roman"/>
              </a:rPr>
              <a:t>оптичну</a:t>
            </a:r>
            <a:r>
              <a:rPr lang="uk-UA" sz="2400" spc="5" dirty="0">
                <a:solidFill>
                  <a:srgbClr val="002060"/>
                </a:solidFill>
                <a:latin typeface="Times New Roman"/>
                <a:ea typeface="Times New Roman"/>
              </a:rPr>
              <a:t> </a:t>
            </a:r>
            <a:r>
              <a:rPr lang="uk-UA" sz="2400" dirty="0">
                <a:solidFill>
                  <a:srgbClr val="002060"/>
                </a:solidFill>
                <a:latin typeface="Times New Roman"/>
                <a:ea typeface="Times New Roman"/>
              </a:rPr>
              <a:t>густину</a:t>
            </a:r>
            <a:r>
              <a:rPr lang="uk-UA" sz="2400" spc="5" dirty="0">
                <a:solidFill>
                  <a:srgbClr val="002060"/>
                </a:solidFill>
                <a:latin typeface="Times New Roman"/>
                <a:ea typeface="Times New Roman"/>
              </a:rPr>
              <a:t> </a:t>
            </a:r>
            <a:r>
              <a:rPr lang="uk-UA" sz="2400" dirty="0">
                <a:solidFill>
                  <a:srgbClr val="002060"/>
                </a:solidFill>
                <a:latin typeface="Times New Roman"/>
                <a:ea typeface="Times New Roman"/>
              </a:rPr>
              <a:t>на</a:t>
            </a:r>
            <a:r>
              <a:rPr lang="uk-UA" sz="2400" spc="5" dirty="0">
                <a:solidFill>
                  <a:srgbClr val="002060"/>
                </a:solidFill>
                <a:latin typeface="Times New Roman"/>
                <a:ea typeface="Times New Roman"/>
              </a:rPr>
              <a:t> </a:t>
            </a:r>
            <a:r>
              <a:rPr lang="uk-UA" sz="2400" dirty="0" err="1">
                <a:solidFill>
                  <a:srgbClr val="002060"/>
                </a:solidFill>
                <a:latin typeface="Times New Roman"/>
                <a:ea typeface="Times New Roman"/>
              </a:rPr>
              <a:t>фотоелектроколориметрі</a:t>
            </a:r>
            <a:r>
              <a:rPr lang="uk-UA" sz="2400" spc="5" dirty="0">
                <a:solidFill>
                  <a:srgbClr val="002060"/>
                </a:solidFill>
                <a:latin typeface="Times New Roman"/>
                <a:ea typeface="Times New Roman"/>
              </a:rPr>
              <a:t> </a:t>
            </a:r>
            <a:r>
              <a:rPr lang="uk-UA" sz="2400" dirty="0">
                <a:solidFill>
                  <a:srgbClr val="002060"/>
                </a:solidFill>
                <a:latin typeface="Times New Roman"/>
                <a:ea typeface="Times New Roman"/>
              </a:rPr>
              <a:t>(ФЕК-М)</a:t>
            </a:r>
            <a:r>
              <a:rPr lang="uk-UA" sz="2400" spc="5" dirty="0">
                <a:solidFill>
                  <a:srgbClr val="002060"/>
                </a:solidFill>
                <a:latin typeface="Times New Roman"/>
                <a:ea typeface="Times New Roman"/>
              </a:rPr>
              <a:t> </a:t>
            </a:r>
            <a:r>
              <a:rPr lang="uk-UA" sz="2400" dirty="0">
                <a:solidFill>
                  <a:srgbClr val="002060"/>
                </a:solidFill>
                <a:latin typeface="Times New Roman"/>
                <a:ea typeface="Times New Roman"/>
              </a:rPr>
              <a:t>при</a:t>
            </a:r>
            <a:r>
              <a:rPr lang="uk-UA" sz="2400" spc="-385" dirty="0">
                <a:solidFill>
                  <a:srgbClr val="002060"/>
                </a:solidFill>
                <a:latin typeface="Times New Roman"/>
                <a:ea typeface="Times New Roman"/>
              </a:rPr>
              <a:t> </a:t>
            </a:r>
            <a:r>
              <a:rPr lang="uk-UA" sz="2400" dirty="0">
                <a:solidFill>
                  <a:srgbClr val="002060"/>
                </a:solidFill>
                <a:latin typeface="Times New Roman"/>
                <a:ea typeface="Times New Roman"/>
              </a:rPr>
              <a:t>зеленому</a:t>
            </a:r>
            <a:r>
              <a:rPr lang="uk-UA" sz="2400" spc="-35" dirty="0">
                <a:solidFill>
                  <a:srgbClr val="002060"/>
                </a:solidFill>
                <a:latin typeface="Times New Roman"/>
                <a:ea typeface="Times New Roman"/>
              </a:rPr>
              <a:t> </a:t>
            </a:r>
            <a:r>
              <a:rPr lang="uk-UA" sz="2400" dirty="0">
                <a:solidFill>
                  <a:srgbClr val="002060"/>
                </a:solidFill>
                <a:latin typeface="Times New Roman"/>
                <a:ea typeface="Times New Roman"/>
              </a:rPr>
              <a:t>світлофільтрі</a:t>
            </a:r>
            <a:r>
              <a:rPr lang="uk-UA" sz="2400" spc="-10" dirty="0">
                <a:solidFill>
                  <a:srgbClr val="002060"/>
                </a:solidFill>
                <a:latin typeface="Times New Roman"/>
                <a:ea typeface="Times New Roman"/>
              </a:rPr>
              <a:t> </a:t>
            </a:r>
            <a:r>
              <a:rPr lang="uk-UA" sz="2400" dirty="0">
                <a:solidFill>
                  <a:srgbClr val="002060"/>
                </a:solidFill>
                <a:latin typeface="Times New Roman"/>
                <a:ea typeface="Times New Roman"/>
              </a:rPr>
              <a:t>і</a:t>
            </a:r>
            <a:r>
              <a:rPr lang="uk-UA" sz="2400" spc="-10" dirty="0">
                <a:solidFill>
                  <a:srgbClr val="002060"/>
                </a:solidFill>
                <a:latin typeface="Times New Roman"/>
                <a:ea typeface="Times New Roman"/>
              </a:rPr>
              <a:t> </a:t>
            </a:r>
            <a:r>
              <a:rPr lang="uk-UA" sz="2400" dirty="0">
                <a:solidFill>
                  <a:srgbClr val="002060"/>
                </a:solidFill>
                <a:latin typeface="Times New Roman"/>
                <a:ea typeface="Times New Roman"/>
              </a:rPr>
              <a:t>товщині</a:t>
            </a:r>
            <a:r>
              <a:rPr lang="uk-UA" sz="2400" spc="-10" dirty="0">
                <a:solidFill>
                  <a:srgbClr val="002060"/>
                </a:solidFill>
                <a:latin typeface="Times New Roman"/>
                <a:ea typeface="Times New Roman"/>
              </a:rPr>
              <a:t> </a:t>
            </a:r>
            <a:r>
              <a:rPr lang="uk-UA" sz="2400" dirty="0">
                <a:solidFill>
                  <a:srgbClr val="002060"/>
                </a:solidFill>
                <a:latin typeface="Times New Roman"/>
                <a:ea typeface="Times New Roman"/>
              </a:rPr>
              <a:t>кювети</a:t>
            </a:r>
            <a:r>
              <a:rPr lang="uk-UA" sz="2400" spc="5" dirty="0">
                <a:solidFill>
                  <a:srgbClr val="002060"/>
                </a:solidFill>
                <a:latin typeface="Times New Roman"/>
                <a:ea typeface="Times New Roman"/>
              </a:rPr>
              <a:t> </a:t>
            </a:r>
            <a:r>
              <a:rPr lang="uk-UA" sz="2400" dirty="0">
                <a:solidFill>
                  <a:srgbClr val="002060"/>
                </a:solidFill>
                <a:latin typeface="Times New Roman"/>
                <a:ea typeface="Times New Roman"/>
              </a:rPr>
              <a:t>10</a:t>
            </a:r>
            <a:r>
              <a:rPr lang="uk-UA" sz="2400" spc="15" dirty="0">
                <a:solidFill>
                  <a:srgbClr val="002060"/>
                </a:solidFill>
                <a:latin typeface="Times New Roman"/>
                <a:ea typeface="Times New Roman"/>
              </a:rPr>
              <a:t> </a:t>
            </a:r>
            <a:r>
              <a:rPr lang="uk-UA" sz="2400" dirty="0">
                <a:solidFill>
                  <a:srgbClr val="002060"/>
                </a:solidFill>
                <a:latin typeface="Times New Roman"/>
                <a:ea typeface="Times New Roman"/>
              </a:rPr>
              <a:t>мм.</a:t>
            </a:r>
            <a:r>
              <a:rPr lang="ru-RU" sz="2400" dirty="0">
                <a:solidFill>
                  <a:srgbClr val="002060"/>
                </a:solidFill>
                <a:latin typeface="Times New Roman"/>
                <a:ea typeface="Times New Roman"/>
              </a:rPr>
              <a:t/>
            </a:r>
            <a:br>
              <a:rPr lang="ru-RU" sz="2400" dirty="0">
                <a:solidFill>
                  <a:srgbClr val="002060"/>
                </a:solidFill>
                <a:latin typeface="Times New Roman"/>
                <a:ea typeface="Times New Roman"/>
              </a:rPr>
            </a:br>
            <a:r>
              <a:rPr lang="uk-UA" sz="2400" dirty="0">
                <a:solidFill>
                  <a:srgbClr val="002060"/>
                </a:solidFill>
                <a:latin typeface="Times New Roman"/>
                <a:ea typeface="Times New Roman"/>
              </a:rPr>
              <a:t>Контролем служить чиста суміш </a:t>
            </a:r>
            <a:r>
              <a:rPr lang="uk-UA" sz="2400" dirty="0" smtClean="0">
                <a:solidFill>
                  <a:srgbClr val="002060"/>
                </a:solidFill>
                <a:latin typeface="Times New Roman"/>
                <a:ea typeface="Times New Roman"/>
              </a:rPr>
              <a:t/>
            </a:r>
            <a:br>
              <a:rPr lang="uk-UA" sz="2400" dirty="0" smtClean="0">
                <a:solidFill>
                  <a:srgbClr val="002060"/>
                </a:solidFill>
                <a:latin typeface="Times New Roman"/>
                <a:ea typeface="Times New Roman"/>
              </a:rPr>
            </a:br>
            <a:r>
              <a:rPr lang="uk-UA" sz="2400" dirty="0" smtClean="0">
                <a:solidFill>
                  <a:srgbClr val="002060"/>
                </a:solidFill>
                <a:latin typeface="Times New Roman"/>
                <a:ea typeface="Times New Roman"/>
              </a:rPr>
              <a:t>ацетону </a:t>
            </a:r>
            <a:r>
              <a:rPr lang="uk-UA" sz="2400" dirty="0">
                <a:solidFill>
                  <a:srgbClr val="002060"/>
                </a:solidFill>
                <a:latin typeface="Times New Roman"/>
                <a:ea typeface="Times New Roman"/>
              </a:rPr>
              <a:t>з соляною </a:t>
            </a:r>
            <a:r>
              <a:rPr lang="uk-UA" sz="2400" dirty="0" smtClean="0">
                <a:solidFill>
                  <a:srgbClr val="002060"/>
                </a:solidFill>
                <a:latin typeface="Times New Roman"/>
                <a:ea typeface="Times New Roman"/>
              </a:rPr>
              <a:t>кислотою</a:t>
            </a:r>
            <a:br>
              <a:rPr lang="uk-UA" sz="2400" dirty="0" smtClean="0">
                <a:solidFill>
                  <a:srgbClr val="002060"/>
                </a:solidFill>
                <a:latin typeface="Times New Roman"/>
                <a:ea typeface="Times New Roman"/>
              </a:rPr>
            </a:br>
            <a:r>
              <a:rPr lang="uk-UA" sz="2400" dirty="0" smtClean="0">
                <a:solidFill>
                  <a:srgbClr val="002060"/>
                </a:solidFill>
                <a:latin typeface="Times New Roman"/>
                <a:ea typeface="Times New Roman"/>
              </a:rPr>
              <a:t> </a:t>
            </a:r>
            <a:r>
              <a:rPr lang="uk-UA" sz="2400" dirty="0">
                <a:solidFill>
                  <a:srgbClr val="002060"/>
                </a:solidFill>
                <a:latin typeface="Times New Roman"/>
                <a:ea typeface="Times New Roman"/>
              </a:rPr>
              <a:t>в</a:t>
            </a:r>
            <a:r>
              <a:rPr lang="uk-UA" sz="2400" spc="-385" dirty="0">
                <a:solidFill>
                  <a:srgbClr val="002060"/>
                </a:solidFill>
                <a:latin typeface="Times New Roman"/>
                <a:ea typeface="Times New Roman"/>
              </a:rPr>
              <a:t> </a:t>
            </a:r>
            <a:r>
              <a:rPr lang="uk-UA" sz="2400" dirty="0">
                <a:solidFill>
                  <a:srgbClr val="002060"/>
                </a:solidFill>
                <a:latin typeface="Times New Roman"/>
                <a:ea typeface="Times New Roman"/>
              </a:rPr>
              <a:t>зазначеній вище</a:t>
            </a:r>
            <a:r>
              <a:rPr lang="uk-UA" sz="2400" spc="-15" dirty="0">
                <a:solidFill>
                  <a:srgbClr val="002060"/>
                </a:solidFill>
                <a:latin typeface="Times New Roman"/>
                <a:ea typeface="Times New Roman"/>
              </a:rPr>
              <a:t> </a:t>
            </a:r>
            <a:r>
              <a:rPr lang="uk-UA" sz="2400" dirty="0">
                <a:solidFill>
                  <a:srgbClr val="002060"/>
                </a:solidFill>
                <a:latin typeface="Times New Roman"/>
                <a:ea typeface="Times New Roman"/>
              </a:rPr>
              <a:t>пропорції.</a:t>
            </a:r>
            <a:r>
              <a:rPr lang="ru-RU" sz="2400" dirty="0">
                <a:solidFill>
                  <a:srgbClr val="002060"/>
                </a:solidFill>
                <a:latin typeface="Times New Roman"/>
                <a:ea typeface="Times New Roman"/>
              </a:rPr>
              <a:t/>
            </a:r>
            <a:br>
              <a:rPr lang="ru-RU" sz="2400" dirty="0">
                <a:solidFill>
                  <a:srgbClr val="002060"/>
                </a:solidFill>
                <a:latin typeface="Times New Roman"/>
                <a:ea typeface="Times New Roman"/>
              </a:rPr>
            </a:br>
            <a:endParaRPr lang="ru-RU" sz="24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896897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1115616" y="274638"/>
            <a:ext cx="7571184" cy="6322714"/>
          </a:xfrm>
        </p:spPr>
        <p:txBody>
          <a:bodyPr>
            <a:normAutofit/>
          </a:bodyPr>
          <a:lstStyle/>
          <a:p>
            <a:pPr algn="l"/>
            <a:r>
              <a:rPr lang="ru-RU" sz="3100" b="1" dirty="0" smtClean="0">
                <a:solidFill>
                  <a:srgbClr val="FF0000"/>
                </a:solidFill>
                <a:latin typeface="Times New Roman" panose="02020603050405020304" pitchFamily="18" charset="0"/>
                <a:cs typeface="Times New Roman" panose="02020603050405020304" pitchFamily="18" charset="0"/>
              </a:rPr>
              <a:t>4.	</a:t>
            </a:r>
            <a:r>
              <a:rPr lang="ru-RU" sz="3100" b="1" dirty="0" err="1" smtClean="0">
                <a:solidFill>
                  <a:srgbClr val="FF0000"/>
                </a:solidFill>
                <a:latin typeface="Times New Roman" panose="02020603050405020304" pitchFamily="18" charset="0"/>
                <a:cs typeface="Times New Roman" panose="02020603050405020304" pitchFamily="18" charset="0"/>
              </a:rPr>
              <a:t>Визначення</a:t>
            </a:r>
            <a:r>
              <a:rPr lang="ru-RU" sz="3100" b="1" dirty="0" smtClean="0">
                <a:solidFill>
                  <a:srgbClr val="FF0000"/>
                </a:solidFill>
                <a:latin typeface="Times New Roman" panose="02020603050405020304" pitchFamily="18" charset="0"/>
                <a:cs typeface="Times New Roman" panose="02020603050405020304" pitchFamily="18" charset="0"/>
              </a:rPr>
              <a:t> </a:t>
            </a:r>
            <a:r>
              <a:rPr lang="ru-RU" sz="3100" b="1" dirty="0" err="1" smtClean="0">
                <a:solidFill>
                  <a:srgbClr val="FF0000"/>
                </a:solidFill>
                <a:latin typeface="Times New Roman" panose="02020603050405020304" pitchFamily="18" charset="0"/>
                <a:cs typeface="Times New Roman" panose="02020603050405020304" pitchFamily="18" charset="0"/>
              </a:rPr>
              <a:t>вільної</a:t>
            </a:r>
            <a:r>
              <a:rPr lang="ru-RU" sz="3100" b="1" dirty="0" smtClean="0">
                <a:solidFill>
                  <a:srgbClr val="FF0000"/>
                </a:solidFill>
                <a:latin typeface="Times New Roman" panose="02020603050405020304" pitchFamily="18" charset="0"/>
                <a:cs typeface="Times New Roman" panose="02020603050405020304" pitchFamily="18" charset="0"/>
              </a:rPr>
              <a:t> і </a:t>
            </a:r>
            <a:r>
              <a:rPr lang="ru-RU" sz="3100" b="1" dirty="0" err="1" smtClean="0">
                <a:solidFill>
                  <a:srgbClr val="FF0000"/>
                </a:solidFill>
                <a:latin typeface="Times New Roman" panose="02020603050405020304" pitchFamily="18" charset="0"/>
                <a:cs typeface="Times New Roman" panose="02020603050405020304" pitchFamily="18" charset="0"/>
              </a:rPr>
              <a:t>зв'язаної</a:t>
            </a:r>
            <a:r>
              <a:rPr lang="ru-RU" sz="3100" b="1" dirty="0" smtClean="0">
                <a:solidFill>
                  <a:srgbClr val="FF0000"/>
                </a:solidFill>
                <a:latin typeface="Times New Roman" panose="02020603050405020304" pitchFamily="18" charset="0"/>
                <a:cs typeface="Times New Roman" panose="02020603050405020304" pitchFamily="18" charset="0"/>
              </a:rPr>
              <a:t> води в </a:t>
            </a:r>
            <a:r>
              <a:rPr lang="ru-RU" sz="3100" b="1" dirty="0" err="1" smtClean="0">
                <a:solidFill>
                  <a:srgbClr val="FF0000"/>
                </a:solidFill>
                <a:latin typeface="Times New Roman" panose="02020603050405020304" pitchFamily="18" charset="0"/>
                <a:cs typeface="Times New Roman" panose="02020603050405020304" pitchFamily="18" charset="0"/>
              </a:rPr>
              <a:t>м'ясі</a:t>
            </a:r>
            <a:r>
              <a:rPr lang="ru-RU" sz="3100" b="1" dirty="0" smtClean="0">
                <a:solidFill>
                  <a:srgbClr val="FF0000"/>
                </a:solidFill>
                <a:latin typeface="Times New Roman" panose="02020603050405020304" pitchFamily="18" charset="0"/>
                <a:cs typeface="Times New Roman" panose="02020603050405020304" pitchFamily="18" charset="0"/>
              </a:rPr>
              <a:t>. </a:t>
            </a:r>
            <a:br>
              <a:rPr lang="ru-RU" sz="3100" b="1" dirty="0" smtClean="0">
                <a:solidFill>
                  <a:srgbClr val="FF0000"/>
                </a:solidFill>
                <a:latin typeface="Times New Roman" panose="02020603050405020304" pitchFamily="18" charset="0"/>
                <a:cs typeface="Times New Roman" panose="02020603050405020304" pitchFamily="18" charset="0"/>
              </a:rPr>
            </a:br>
            <a:r>
              <a:rPr lang="ru-RU" sz="3100" b="1" dirty="0" smtClean="0">
                <a:solidFill>
                  <a:srgbClr val="FF0000"/>
                </a:solidFill>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Кількість</a:t>
            </a:r>
            <a:r>
              <a:rPr lang="ru-RU" sz="2800" dirty="0" smtClean="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вільної</a:t>
            </a:r>
            <a:r>
              <a:rPr lang="ru-RU" sz="2800" dirty="0">
                <a:latin typeface="Times New Roman" panose="02020603050405020304" pitchFamily="18" charset="0"/>
                <a:cs typeface="Times New Roman" panose="02020603050405020304" pitchFamily="18" charset="0"/>
              </a:rPr>
              <a:t>	</a:t>
            </a:r>
            <a:r>
              <a:rPr lang="ru-RU" sz="2800" dirty="0" smtClean="0">
                <a:latin typeface="Times New Roman" panose="02020603050405020304" pitchFamily="18" charset="0"/>
                <a:cs typeface="Times New Roman" panose="02020603050405020304" pitchFamily="18" charset="0"/>
              </a:rPr>
              <a:t>і </a:t>
            </a:r>
            <a:r>
              <a:rPr lang="ru-RU" sz="2800" dirty="0" err="1" smtClean="0">
                <a:latin typeface="Times New Roman" panose="02020603050405020304" pitchFamily="18" charset="0"/>
                <a:cs typeface="Times New Roman" panose="02020603050405020304" pitchFamily="18" charset="0"/>
              </a:rPr>
              <a:t>зв'язаної</a:t>
            </a:r>
            <a:r>
              <a:rPr lang="ru-RU" sz="2800" dirty="0" smtClean="0">
                <a:latin typeface="Times New Roman" panose="02020603050405020304" pitchFamily="18" charset="0"/>
                <a:cs typeface="Times New Roman" panose="02020603050405020304" pitchFamily="18" charset="0"/>
              </a:rPr>
              <a:t> води </a:t>
            </a:r>
            <a:r>
              <a:rPr lang="ru-RU" sz="2800" dirty="0" err="1" smtClean="0">
                <a:latin typeface="Times New Roman" panose="02020603050405020304" pitchFamily="18" charset="0"/>
                <a:cs typeface="Times New Roman" panose="02020603050405020304" pitchFamily="18" charset="0"/>
              </a:rPr>
              <a:t>визначають</a:t>
            </a:r>
            <a:r>
              <a:rPr lang="ru-RU" sz="2800" dirty="0" smtClean="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одночасноз</a:t>
            </a:r>
            <a:r>
              <a:rPr lang="ru-RU" sz="2800" dirty="0" smtClean="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визначенням</a:t>
            </a:r>
            <a:r>
              <a:rPr lang="ru-RU" sz="2800" dirty="0" smtClean="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ніжності</a:t>
            </a:r>
            <a:r>
              <a:rPr lang="ru-RU" sz="2800" dirty="0" smtClean="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м'яса</a:t>
            </a:r>
            <a:r>
              <a:rPr lang="ru-RU" sz="2800" dirty="0" smtClean="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пресуванням</a:t>
            </a:r>
            <a:r>
              <a:rPr lang="ru-RU" sz="2800" dirty="0">
                <a:latin typeface="Times New Roman" panose="02020603050405020304" pitchFamily="18" charset="0"/>
                <a:cs typeface="Times New Roman" panose="02020603050405020304" pitchFamily="18" charset="0"/>
              </a:rPr>
              <a:t>.	</a:t>
            </a:r>
            <a:r>
              <a:rPr lang="ru-RU" sz="2800" dirty="0" smtClean="0">
                <a:latin typeface="Times New Roman" panose="02020603050405020304" pitchFamily="18" charset="0"/>
                <a:cs typeface="Times New Roman" panose="02020603050405020304" pitchFamily="18" charset="0"/>
              </a:rPr>
              <a:t/>
            </a:r>
            <a:br>
              <a:rPr lang="ru-RU" sz="2800" dirty="0" smtClean="0">
                <a:latin typeface="Times New Roman" panose="02020603050405020304" pitchFamily="18" charset="0"/>
                <a:cs typeface="Times New Roman" panose="02020603050405020304" pitchFamily="18" charset="0"/>
              </a:rPr>
            </a:br>
            <a:r>
              <a:rPr lang="ru-RU" sz="2800" dirty="0" smtClean="0">
                <a:latin typeface="Times New Roman" panose="02020603050405020304" pitchFamily="18" charset="0"/>
                <a:cs typeface="Times New Roman" panose="02020603050405020304" pitchFamily="18" charset="0"/>
              </a:rPr>
              <a:t>   Метод</a:t>
            </a:r>
            <a:r>
              <a:rPr lang="ru-RU" sz="2800" dirty="0">
                <a:latin typeface="Times New Roman" panose="02020603050405020304" pitchFamily="18" charset="0"/>
                <a:cs typeface="Times New Roman" panose="02020603050405020304" pitchFamily="18" charset="0"/>
              </a:rPr>
              <a:t>	</a:t>
            </a:r>
            <a:r>
              <a:rPr lang="ru-RU" sz="2800" dirty="0" smtClean="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ґрунтується</a:t>
            </a:r>
            <a:r>
              <a:rPr lang="ru-RU" sz="2800" dirty="0" smtClean="0">
                <a:latin typeface="Times New Roman" panose="02020603050405020304" pitchFamily="18" charset="0"/>
                <a:cs typeface="Times New Roman" panose="02020603050405020304" pitchFamily="18" charset="0"/>
              </a:rPr>
              <a:t> </a:t>
            </a:r>
            <a:r>
              <a:rPr lang="ru-RU" sz="2800" dirty="0">
                <a:latin typeface="Times New Roman" panose="02020603050405020304" pitchFamily="18" charset="0"/>
                <a:cs typeface="Times New Roman" panose="02020603050405020304" pitchFamily="18" charset="0"/>
              </a:rPr>
              <a:t>	на	</a:t>
            </a:r>
            <a:r>
              <a:rPr lang="ru-RU" sz="2800" dirty="0" err="1" smtClean="0">
                <a:latin typeface="Times New Roman" panose="02020603050405020304" pitchFamily="18" charset="0"/>
                <a:cs typeface="Times New Roman" panose="02020603050405020304" pitchFamily="18" charset="0"/>
              </a:rPr>
              <a:t>визначенні</a:t>
            </a:r>
            <a:r>
              <a:rPr lang="ru-RU" sz="2800" dirty="0" smtClean="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кількості</a:t>
            </a:r>
            <a:r>
              <a:rPr lang="ru-RU" sz="2800" dirty="0" smtClean="0">
                <a:latin typeface="Times New Roman" panose="02020603050405020304" pitchFamily="18" charset="0"/>
                <a:cs typeface="Times New Roman" panose="02020603050405020304" pitchFamily="18" charset="0"/>
              </a:rPr>
              <a:t> води</a:t>
            </a:r>
            <a:r>
              <a:rPr lang="ru-RU" sz="2800" dirty="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що</a:t>
            </a:r>
            <a:r>
              <a:rPr lang="ru-RU" sz="2800" dirty="0" smtClean="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виділяється</a:t>
            </a:r>
            <a:r>
              <a:rPr lang="ru-RU" sz="2800" dirty="0" smtClean="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із</a:t>
            </a:r>
            <a:r>
              <a:rPr lang="ru-RU" sz="2800" dirty="0" smtClean="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м'яса</a:t>
            </a:r>
            <a:r>
              <a:rPr lang="ru-RU" sz="2800" dirty="0">
                <a:latin typeface="Times New Roman" panose="02020603050405020304" pitchFamily="18" charset="0"/>
                <a:cs typeface="Times New Roman" panose="02020603050405020304" pitchFamily="18" charset="0"/>
              </a:rPr>
              <a:t>	</a:t>
            </a:r>
            <a:r>
              <a:rPr lang="ru-RU" sz="2800" dirty="0" smtClean="0">
                <a:latin typeface="Times New Roman" panose="02020603050405020304" pitchFamily="18" charset="0"/>
                <a:cs typeface="Times New Roman" panose="02020603050405020304" pitchFamily="18" charset="0"/>
              </a:rPr>
              <a:t>при </a:t>
            </a:r>
            <a:r>
              <a:rPr lang="ru-RU" sz="2800" dirty="0" err="1" smtClean="0">
                <a:latin typeface="Times New Roman" panose="02020603050405020304" pitchFamily="18" charset="0"/>
                <a:cs typeface="Times New Roman" panose="02020603050405020304" pitchFamily="18" charset="0"/>
              </a:rPr>
              <a:t>пресуванні</a:t>
            </a:r>
            <a:r>
              <a:rPr lang="ru-RU" sz="2800" dirty="0" smtClean="0">
                <a:latin typeface="Times New Roman" panose="02020603050405020304" pitchFamily="18" charset="0"/>
                <a:cs typeface="Times New Roman" panose="02020603050405020304" pitchFamily="18" charset="0"/>
              </a:rPr>
              <a:t>, яка </a:t>
            </a:r>
            <a:r>
              <a:rPr lang="ru-RU" sz="2800" dirty="0" err="1">
                <a:latin typeface="Times New Roman" panose="02020603050405020304" pitchFamily="18" charset="0"/>
                <a:cs typeface="Times New Roman" panose="02020603050405020304" pitchFamily="18" charset="0"/>
              </a:rPr>
              <a:t>поглинається</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фільтрувальним</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папером</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утворюючи</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вологу</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пляму</a:t>
            </a:r>
            <a:r>
              <a:rPr lang="ru-RU" sz="2800" dirty="0">
                <a:latin typeface="Times New Roman" panose="02020603050405020304" pitchFamily="18" charset="0"/>
                <a:cs typeface="Times New Roman" panose="02020603050405020304" pitchFamily="18" charset="0"/>
              </a:rPr>
              <a:t>. </a:t>
            </a:r>
            <a:r>
              <a:rPr lang="ru-RU" sz="2800" dirty="0" smtClean="0">
                <a:latin typeface="Times New Roman" panose="02020603050405020304" pitchFamily="18" charset="0"/>
                <a:cs typeface="Times New Roman" panose="02020603050405020304" pitchFamily="18" charset="0"/>
              </a:rPr>
              <a:t/>
            </a:r>
            <a:br>
              <a:rPr lang="ru-RU" sz="2800" dirty="0" smtClean="0">
                <a:latin typeface="Times New Roman" panose="02020603050405020304" pitchFamily="18" charset="0"/>
                <a:cs typeface="Times New Roman" panose="02020603050405020304" pitchFamily="18" charset="0"/>
              </a:rPr>
            </a:br>
            <a:r>
              <a:rPr lang="ru-RU" sz="2800" dirty="0" smtClean="0">
                <a:latin typeface="Times New Roman" panose="02020603050405020304" pitchFamily="18" charset="0"/>
                <a:cs typeface="Times New Roman" panose="02020603050405020304" pitchFamily="18" charset="0"/>
              </a:rPr>
              <a:t>Чим </a:t>
            </a:r>
            <a:r>
              <a:rPr lang="ru-RU" sz="2800" dirty="0" err="1">
                <a:latin typeface="Times New Roman" panose="02020603050405020304" pitchFamily="18" charset="0"/>
                <a:cs typeface="Times New Roman" panose="02020603050405020304" pitchFamily="18" charset="0"/>
              </a:rPr>
              <a:t>більше</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вільної</a:t>
            </a:r>
            <a:r>
              <a:rPr lang="ru-RU" sz="2800" dirty="0">
                <a:latin typeface="Times New Roman" panose="02020603050405020304" pitchFamily="18" charset="0"/>
                <a:cs typeface="Times New Roman" panose="02020603050405020304" pitchFamily="18" charset="0"/>
              </a:rPr>
              <a:t> води в </a:t>
            </a:r>
            <a:r>
              <a:rPr lang="ru-RU" sz="2800" dirty="0" err="1">
                <a:latin typeface="Times New Roman" panose="02020603050405020304" pitchFamily="18" charset="0"/>
                <a:cs typeface="Times New Roman" panose="02020603050405020304" pitchFamily="18" charset="0"/>
              </a:rPr>
              <a:t>м'ясі</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тим</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більший</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розмір</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вологої</a:t>
            </a:r>
            <a:r>
              <a:rPr lang="ru-RU" sz="2800" dirty="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плями</a:t>
            </a:r>
            <a:r>
              <a:rPr lang="ru-RU" sz="2800" dirty="0" smtClean="0">
                <a:latin typeface="Times New Roman" panose="02020603050405020304" pitchFamily="18" charset="0"/>
                <a:cs typeface="Times New Roman" panose="02020603050405020304" pitchFamily="18" charset="0"/>
              </a:rPr>
              <a:t>.</a:t>
            </a:r>
            <a:r>
              <a:rPr lang="ru-RU" sz="2400" dirty="0" smtClean="0">
                <a:latin typeface="Times New Roman" panose="02020603050405020304" pitchFamily="18" charset="0"/>
                <a:cs typeface="Times New Roman" panose="02020603050405020304" pitchFamily="18" charset="0"/>
              </a:rPr>
              <a:t/>
            </a:r>
            <a:br>
              <a:rPr lang="ru-RU" sz="2400" dirty="0" smtClean="0">
                <a:latin typeface="Times New Roman" panose="02020603050405020304" pitchFamily="18" charset="0"/>
                <a:cs typeface="Times New Roman" panose="02020603050405020304" pitchFamily="18" charset="0"/>
              </a:rPr>
            </a:br>
            <a:r>
              <a:rPr lang="ru-RU" sz="2400" dirty="0" smtClean="0">
                <a:latin typeface="Times New Roman" panose="02020603050405020304" pitchFamily="18" charset="0"/>
                <a:cs typeface="Times New Roman" panose="02020603050405020304" pitchFamily="18" charset="0"/>
              </a:rPr>
              <a:t/>
            </a:r>
            <a:br>
              <a:rPr lang="ru-RU" sz="2400" dirty="0" smtClean="0">
                <a:latin typeface="Times New Roman" panose="02020603050405020304" pitchFamily="18" charset="0"/>
                <a:cs typeface="Times New Roman" panose="02020603050405020304" pitchFamily="18" charset="0"/>
              </a:rPr>
            </a:br>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896897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1115616" y="404664"/>
            <a:ext cx="7416824" cy="6322714"/>
          </a:xfrm>
        </p:spPr>
        <p:txBody>
          <a:bodyPr>
            <a:normAutofit/>
          </a:bodyPr>
          <a:lstStyle/>
          <a:p>
            <a:pPr marL="75565" marR="162560" algn="l">
              <a:spcBef>
                <a:spcPts val="315"/>
              </a:spcBef>
              <a:spcAft>
                <a:spcPts val="0"/>
              </a:spcAft>
              <a:tabLst>
                <a:tab pos="833755" algn="l"/>
                <a:tab pos="852805" algn="l"/>
                <a:tab pos="967740" algn="l"/>
                <a:tab pos="1016635" algn="l"/>
                <a:tab pos="1186815" algn="l"/>
                <a:tab pos="1528445" algn="l"/>
                <a:tab pos="1632585" algn="l"/>
                <a:tab pos="1918335" algn="l"/>
                <a:tab pos="2047240" algn="l"/>
                <a:tab pos="2409825" algn="l"/>
                <a:tab pos="2473325" algn="l"/>
                <a:tab pos="2853055" algn="l"/>
                <a:tab pos="3053080" algn="l"/>
                <a:tab pos="3211830" algn="l"/>
                <a:tab pos="3504565" algn="l"/>
                <a:tab pos="3557270" algn="l"/>
                <a:tab pos="3595370" algn="l"/>
                <a:tab pos="3625850" algn="l"/>
                <a:tab pos="3710940" algn="l"/>
                <a:tab pos="3790315" algn="l"/>
                <a:tab pos="4101465" algn="l"/>
                <a:tab pos="4128135" algn="l"/>
                <a:tab pos="4446270" algn="l"/>
                <a:tab pos="4573270" algn="l"/>
                <a:tab pos="4677410" algn="l"/>
                <a:tab pos="4729480" algn="l"/>
                <a:tab pos="4900295" algn="l"/>
                <a:tab pos="4982845" algn="l"/>
                <a:tab pos="5067935" algn="l"/>
                <a:tab pos="5734685" algn="l"/>
              </a:tabLst>
            </a:pPr>
            <a:r>
              <a:rPr lang="uk-UA" sz="2400" dirty="0">
                <a:latin typeface="Times New Roman"/>
                <a:ea typeface="Times New Roman"/>
              </a:rPr>
              <a:t>При</a:t>
            </a:r>
            <a:r>
              <a:rPr lang="uk-UA" sz="2400" spc="5" dirty="0">
                <a:latin typeface="Times New Roman"/>
                <a:ea typeface="Times New Roman"/>
              </a:rPr>
              <a:t> </a:t>
            </a:r>
            <a:r>
              <a:rPr lang="uk-UA" sz="2400" dirty="0">
                <a:latin typeface="Times New Roman"/>
                <a:ea typeface="Times New Roman"/>
              </a:rPr>
              <a:t>виконанні</a:t>
            </a:r>
            <a:r>
              <a:rPr lang="uk-UA" sz="2400" spc="5" dirty="0">
                <a:latin typeface="Times New Roman"/>
                <a:ea typeface="Times New Roman"/>
              </a:rPr>
              <a:t> </a:t>
            </a:r>
            <a:r>
              <a:rPr lang="uk-UA" sz="2400" dirty="0">
                <a:latin typeface="Times New Roman"/>
                <a:ea typeface="Times New Roman"/>
              </a:rPr>
              <a:t>аналізу</a:t>
            </a:r>
            <a:r>
              <a:rPr lang="uk-UA" sz="2400" spc="5" dirty="0">
                <a:latin typeface="Times New Roman"/>
                <a:ea typeface="Times New Roman"/>
              </a:rPr>
              <a:t> </a:t>
            </a:r>
            <a:r>
              <a:rPr lang="uk-UA" sz="2400" dirty="0">
                <a:latin typeface="Times New Roman"/>
                <a:ea typeface="Times New Roman"/>
              </a:rPr>
              <a:t>фільтр</a:t>
            </a:r>
            <a:r>
              <a:rPr lang="uk-UA" sz="2400" spc="5" dirty="0">
                <a:latin typeface="Times New Roman"/>
                <a:ea typeface="Times New Roman"/>
              </a:rPr>
              <a:t> </a:t>
            </a:r>
            <a:r>
              <a:rPr lang="uk-UA" sz="2400" dirty="0">
                <a:latin typeface="Times New Roman"/>
                <a:ea typeface="Times New Roman"/>
              </a:rPr>
              <a:t>поміщають</a:t>
            </a:r>
            <a:r>
              <a:rPr lang="uk-UA" sz="2400" spc="5" dirty="0">
                <a:latin typeface="Times New Roman"/>
                <a:ea typeface="Times New Roman"/>
              </a:rPr>
              <a:t> </a:t>
            </a:r>
            <a:r>
              <a:rPr lang="uk-UA" sz="2400" dirty="0">
                <a:latin typeface="Times New Roman"/>
                <a:ea typeface="Times New Roman"/>
              </a:rPr>
              <a:t>на</a:t>
            </a:r>
            <a:r>
              <a:rPr lang="uk-UA" sz="2400" spc="5" dirty="0">
                <a:latin typeface="Times New Roman"/>
                <a:ea typeface="Times New Roman"/>
              </a:rPr>
              <a:t> </a:t>
            </a:r>
            <a:r>
              <a:rPr lang="uk-UA" sz="2400" dirty="0">
                <a:latin typeface="Times New Roman"/>
                <a:ea typeface="Times New Roman"/>
              </a:rPr>
              <a:t>плексигласову</a:t>
            </a:r>
            <a:r>
              <a:rPr lang="uk-UA" sz="2400" spc="5" dirty="0">
                <a:latin typeface="Times New Roman"/>
                <a:ea typeface="Times New Roman"/>
              </a:rPr>
              <a:t> </a:t>
            </a:r>
            <a:r>
              <a:rPr lang="uk-UA" sz="2400" dirty="0">
                <a:latin typeface="Times New Roman"/>
                <a:ea typeface="Times New Roman"/>
              </a:rPr>
              <a:t>пластинку.</a:t>
            </a:r>
            <a:r>
              <a:rPr lang="uk-UA" sz="2400" spc="25" dirty="0">
                <a:latin typeface="Times New Roman"/>
                <a:ea typeface="Times New Roman"/>
              </a:rPr>
              <a:t> </a:t>
            </a:r>
            <a:r>
              <a:rPr lang="uk-UA" sz="2400" dirty="0">
                <a:latin typeface="Times New Roman"/>
                <a:ea typeface="Times New Roman"/>
              </a:rPr>
              <a:t>Зразок</a:t>
            </a:r>
            <a:r>
              <a:rPr lang="uk-UA" sz="2400" spc="30" dirty="0">
                <a:latin typeface="Times New Roman"/>
                <a:ea typeface="Times New Roman"/>
              </a:rPr>
              <a:t> </a:t>
            </a:r>
            <a:r>
              <a:rPr lang="uk-UA" sz="2400" dirty="0">
                <a:latin typeface="Times New Roman"/>
                <a:ea typeface="Times New Roman"/>
              </a:rPr>
              <a:t>м'ясного</a:t>
            </a:r>
            <a:r>
              <a:rPr lang="uk-UA" sz="2400" spc="10" dirty="0">
                <a:latin typeface="Times New Roman"/>
                <a:ea typeface="Times New Roman"/>
              </a:rPr>
              <a:t> </a:t>
            </a:r>
            <a:r>
              <a:rPr lang="uk-UA" sz="2400" dirty="0">
                <a:latin typeface="Times New Roman"/>
                <a:ea typeface="Times New Roman"/>
              </a:rPr>
              <a:t>фаршу</a:t>
            </a:r>
            <a:r>
              <a:rPr lang="uk-UA" sz="2400" spc="-15" dirty="0">
                <a:latin typeface="Times New Roman"/>
                <a:ea typeface="Times New Roman"/>
              </a:rPr>
              <a:t> </a:t>
            </a:r>
            <a:r>
              <a:rPr lang="uk-UA" sz="2400" dirty="0">
                <a:latin typeface="Times New Roman"/>
                <a:ea typeface="Times New Roman"/>
              </a:rPr>
              <a:t>0,3</a:t>
            </a:r>
            <a:r>
              <a:rPr lang="uk-UA" sz="2400" spc="35" dirty="0">
                <a:latin typeface="Times New Roman"/>
                <a:ea typeface="Times New Roman"/>
              </a:rPr>
              <a:t> </a:t>
            </a:r>
            <a:r>
              <a:rPr lang="uk-UA" sz="2400" dirty="0">
                <a:latin typeface="Times New Roman"/>
                <a:ea typeface="Times New Roman"/>
              </a:rPr>
              <a:t>г,</a:t>
            </a:r>
            <a:r>
              <a:rPr lang="uk-UA" sz="2400" spc="25" dirty="0">
                <a:latin typeface="Times New Roman"/>
                <a:ea typeface="Times New Roman"/>
              </a:rPr>
              <a:t> </a:t>
            </a:r>
            <a:r>
              <a:rPr lang="uk-UA" sz="2400" dirty="0">
                <a:latin typeface="Times New Roman"/>
                <a:ea typeface="Times New Roman"/>
              </a:rPr>
              <a:t>зважений на</a:t>
            </a:r>
            <a:r>
              <a:rPr lang="uk-UA" sz="2400" spc="35" dirty="0">
                <a:latin typeface="Times New Roman"/>
                <a:ea typeface="Times New Roman"/>
              </a:rPr>
              <a:t> </a:t>
            </a:r>
            <a:r>
              <a:rPr lang="uk-UA" sz="2400" dirty="0">
                <a:latin typeface="Times New Roman"/>
                <a:ea typeface="Times New Roman"/>
              </a:rPr>
              <a:t>торсійній вазі,</a:t>
            </a:r>
            <a:r>
              <a:rPr lang="uk-UA" sz="2400" spc="-385" dirty="0">
                <a:latin typeface="Times New Roman"/>
                <a:ea typeface="Times New Roman"/>
              </a:rPr>
              <a:t> </a:t>
            </a:r>
            <a:r>
              <a:rPr lang="uk-UA" sz="2400" spc="-385" dirty="0" smtClean="0">
                <a:latin typeface="Times New Roman"/>
                <a:ea typeface="Times New Roman"/>
              </a:rPr>
              <a:t> </a:t>
            </a:r>
            <a:r>
              <a:rPr lang="uk-UA" sz="2400" dirty="0" err="1" smtClean="0">
                <a:latin typeface="Times New Roman"/>
                <a:ea typeface="Times New Roman"/>
              </a:rPr>
              <a:t>переносять</a:t>
            </a:r>
            <a:r>
              <a:rPr lang="uk-UA" sz="2400" dirty="0">
                <a:latin typeface="Times New Roman"/>
                <a:ea typeface="Times New Roman"/>
              </a:rPr>
              <a:t>	</a:t>
            </a:r>
            <a:r>
              <a:rPr lang="uk-UA" sz="2400" dirty="0" smtClean="0">
                <a:latin typeface="Times New Roman"/>
                <a:ea typeface="Times New Roman"/>
              </a:rPr>
              <a:t>на фільтрувальний</a:t>
            </a:r>
            <a:r>
              <a:rPr lang="uk-UA" sz="2400" dirty="0">
                <a:latin typeface="Times New Roman"/>
                <a:ea typeface="Times New Roman"/>
              </a:rPr>
              <a:t>	папір.			Зверху	його	</a:t>
            </a:r>
            <a:r>
              <a:rPr lang="uk-UA" sz="2400" dirty="0" smtClean="0">
                <a:latin typeface="Times New Roman"/>
                <a:ea typeface="Times New Roman"/>
              </a:rPr>
              <a:t> накривають</a:t>
            </a:r>
            <a:r>
              <a:rPr lang="uk-UA" sz="2400" spc="-385" dirty="0" smtClean="0">
                <a:latin typeface="Times New Roman"/>
                <a:ea typeface="Times New Roman"/>
              </a:rPr>
              <a:t> </a:t>
            </a:r>
            <a:r>
              <a:rPr lang="uk-UA" sz="2400" dirty="0">
                <a:latin typeface="Times New Roman"/>
                <a:ea typeface="Times New Roman"/>
              </a:rPr>
              <a:t>другою	</a:t>
            </a:r>
            <a:r>
              <a:rPr lang="uk-UA" sz="2400" dirty="0" smtClean="0">
                <a:latin typeface="Times New Roman"/>
                <a:ea typeface="Times New Roman"/>
              </a:rPr>
              <a:t>плексигласовою пластинкою і</a:t>
            </a:r>
            <a:r>
              <a:rPr lang="uk-UA" sz="2400" dirty="0">
                <a:latin typeface="Times New Roman"/>
                <a:ea typeface="Times New Roman"/>
              </a:rPr>
              <a:t>	</a:t>
            </a:r>
            <a:r>
              <a:rPr lang="uk-UA" sz="2400" dirty="0" smtClean="0">
                <a:latin typeface="Times New Roman"/>
                <a:ea typeface="Times New Roman"/>
              </a:rPr>
              <a:t>на неї</a:t>
            </a:r>
            <a:r>
              <a:rPr lang="uk-UA" sz="2400" spc="285" dirty="0" smtClean="0">
                <a:latin typeface="Times New Roman"/>
                <a:ea typeface="Times New Roman"/>
              </a:rPr>
              <a:t> </a:t>
            </a:r>
            <a:r>
              <a:rPr lang="uk-UA" sz="2400" dirty="0">
                <a:latin typeface="Times New Roman"/>
                <a:ea typeface="Times New Roman"/>
              </a:rPr>
              <a:t>ставлять</a:t>
            </a:r>
            <a:r>
              <a:rPr lang="uk-UA" sz="2400" spc="290" dirty="0">
                <a:latin typeface="Times New Roman"/>
                <a:ea typeface="Times New Roman"/>
              </a:rPr>
              <a:t> </a:t>
            </a:r>
            <a:r>
              <a:rPr lang="uk-UA" sz="2400" dirty="0">
                <a:latin typeface="Times New Roman"/>
                <a:ea typeface="Times New Roman"/>
              </a:rPr>
              <a:t>вантаж</a:t>
            </a:r>
            <a:r>
              <a:rPr lang="uk-UA" sz="2400" spc="-385" dirty="0">
                <a:latin typeface="Times New Roman"/>
                <a:ea typeface="Times New Roman"/>
              </a:rPr>
              <a:t> </a:t>
            </a:r>
            <a:r>
              <a:rPr lang="uk-UA" sz="2400" dirty="0">
                <a:latin typeface="Times New Roman"/>
                <a:ea typeface="Times New Roman"/>
              </a:rPr>
              <a:t>(гирю)</a:t>
            </a:r>
            <a:r>
              <a:rPr lang="uk-UA" sz="2400" spc="95" dirty="0">
                <a:latin typeface="Times New Roman"/>
                <a:ea typeface="Times New Roman"/>
              </a:rPr>
              <a:t> </a:t>
            </a:r>
            <a:r>
              <a:rPr lang="uk-UA" sz="2400" spc="95" dirty="0" smtClean="0">
                <a:latin typeface="Times New Roman"/>
                <a:ea typeface="Times New Roman"/>
              </a:rPr>
              <a:t> м</a:t>
            </a:r>
            <a:r>
              <a:rPr lang="uk-UA" sz="2400" dirty="0" smtClean="0">
                <a:latin typeface="Times New Roman"/>
                <a:ea typeface="Times New Roman"/>
              </a:rPr>
              <a:t>асою</a:t>
            </a:r>
            <a:r>
              <a:rPr lang="uk-UA" sz="2400" spc="75" dirty="0" smtClean="0">
                <a:latin typeface="Times New Roman"/>
                <a:ea typeface="Times New Roman"/>
              </a:rPr>
              <a:t> </a:t>
            </a:r>
            <a:r>
              <a:rPr lang="uk-UA" sz="2400" dirty="0">
                <a:latin typeface="Times New Roman"/>
                <a:ea typeface="Times New Roman"/>
              </a:rPr>
              <a:t>1</a:t>
            </a:r>
            <a:r>
              <a:rPr lang="uk-UA" sz="2400" spc="110" dirty="0">
                <a:latin typeface="Times New Roman"/>
                <a:ea typeface="Times New Roman"/>
              </a:rPr>
              <a:t> </a:t>
            </a:r>
            <a:r>
              <a:rPr lang="uk-UA" sz="2400" dirty="0">
                <a:latin typeface="Times New Roman"/>
                <a:ea typeface="Times New Roman"/>
              </a:rPr>
              <a:t>кг</a:t>
            </a:r>
            <a:r>
              <a:rPr lang="uk-UA" sz="2400" spc="95" dirty="0">
                <a:latin typeface="Times New Roman"/>
                <a:ea typeface="Times New Roman"/>
              </a:rPr>
              <a:t> </a:t>
            </a:r>
            <a:r>
              <a:rPr lang="uk-UA" sz="2400" dirty="0">
                <a:latin typeface="Times New Roman"/>
                <a:ea typeface="Times New Roman"/>
              </a:rPr>
              <a:t>на</a:t>
            </a:r>
            <a:r>
              <a:rPr lang="uk-UA" sz="2400" spc="105" dirty="0">
                <a:latin typeface="Times New Roman"/>
                <a:ea typeface="Times New Roman"/>
              </a:rPr>
              <a:t> </a:t>
            </a:r>
            <a:r>
              <a:rPr lang="uk-UA" sz="2400" dirty="0">
                <a:latin typeface="Times New Roman"/>
                <a:ea typeface="Times New Roman"/>
              </a:rPr>
              <a:t>10</a:t>
            </a:r>
            <a:r>
              <a:rPr lang="uk-UA" sz="2400" spc="110" dirty="0">
                <a:latin typeface="Times New Roman"/>
                <a:ea typeface="Times New Roman"/>
              </a:rPr>
              <a:t> </a:t>
            </a:r>
            <a:r>
              <a:rPr lang="uk-UA" sz="2400" dirty="0">
                <a:latin typeface="Times New Roman"/>
                <a:ea typeface="Times New Roman"/>
              </a:rPr>
              <a:t>хв.</a:t>
            </a:r>
            <a:r>
              <a:rPr lang="uk-UA" sz="2400" spc="105" dirty="0">
                <a:latin typeface="Times New Roman"/>
                <a:ea typeface="Times New Roman"/>
              </a:rPr>
              <a:t> </a:t>
            </a:r>
            <a:r>
              <a:rPr lang="uk-UA" sz="2400" spc="105" dirty="0" smtClean="0">
                <a:latin typeface="Times New Roman"/>
                <a:ea typeface="Times New Roman"/>
              </a:rPr>
              <a:t/>
            </a:r>
            <a:br>
              <a:rPr lang="uk-UA" sz="2400" spc="105" dirty="0" smtClean="0">
                <a:latin typeface="Times New Roman"/>
                <a:ea typeface="Times New Roman"/>
              </a:rPr>
            </a:br>
            <a:r>
              <a:rPr lang="uk-UA" sz="2400" spc="105" dirty="0">
                <a:latin typeface="Times New Roman"/>
                <a:ea typeface="Times New Roman"/>
              </a:rPr>
              <a:t>	</a:t>
            </a:r>
            <a:r>
              <a:rPr lang="uk-UA" sz="2400" dirty="0" smtClean="0">
                <a:latin typeface="Times New Roman"/>
                <a:ea typeface="Times New Roman"/>
              </a:rPr>
              <a:t>Після</a:t>
            </a:r>
            <a:r>
              <a:rPr lang="uk-UA" sz="2400" spc="80" dirty="0" smtClean="0">
                <a:latin typeface="Times New Roman"/>
                <a:ea typeface="Times New Roman"/>
              </a:rPr>
              <a:t> </a:t>
            </a:r>
            <a:r>
              <a:rPr lang="uk-UA" sz="2400" dirty="0">
                <a:latin typeface="Times New Roman"/>
                <a:ea typeface="Times New Roman"/>
              </a:rPr>
              <a:t>цього</a:t>
            </a:r>
            <a:r>
              <a:rPr lang="uk-UA" sz="2400" spc="90" dirty="0">
                <a:latin typeface="Times New Roman"/>
                <a:ea typeface="Times New Roman"/>
              </a:rPr>
              <a:t> </a:t>
            </a:r>
            <a:r>
              <a:rPr lang="uk-UA" sz="2400" dirty="0">
                <a:latin typeface="Times New Roman"/>
                <a:ea typeface="Times New Roman"/>
              </a:rPr>
              <a:t>знімають</a:t>
            </a:r>
            <a:r>
              <a:rPr lang="uk-UA" sz="2400" spc="95" dirty="0">
                <a:latin typeface="Times New Roman"/>
                <a:ea typeface="Times New Roman"/>
              </a:rPr>
              <a:t> </a:t>
            </a:r>
            <a:r>
              <a:rPr lang="uk-UA" sz="2400" dirty="0">
                <a:latin typeface="Times New Roman"/>
                <a:ea typeface="Times New Roman"/>
              </a:rPr>
              <a:t>вантаж</a:t>
            </a:r>
            <a:r>
              <a:rPr lang="uk-UA" sz="2400" spc="95" dirty="0">
                <a:latin typeface="Times New Roman"/>
                <a:ea typeface="Times New Roman"/>
              </a:rPr>
              <a:t> </a:t>
            </a:r>
            <a:r>
              <a:rPr lang="uk-UA" sz="2400" dirty="0">
                <a:latin typeface="Times New Roman"/>
                <a:ea typeface="Times New Roman"/>
              </a:rPr>
              <a:t>і</a:t>
            </a:r>
            <a:r>
              <a:rPr lang="uk-UA" sz="2400" spc="85" dirty="0">
                <a:latin typeface="Times New Roman"/>
                <a:ea typeface="Times New Roman"/>
              </a:rPr>
              <a:t> </a:t>
            </a:r>
            <a:r>
              <a:rPr lang="uk-UA" sz="2400" dirty="0">
                <a:latin typeface="Times New Roman"/>
                <a:ea typeface="Times New Roman"/>
              </a:rPr>
              <a:t>верхню</a:t>
            </a:r>
            <a:r>
              <a:rPr lang="uk-UA" sz="2400" spc="-385" dirty="0">
                <a:latin typeface="Times New Roman"/>
                <a:ea typeface="Times New Roman"/>
              </a:rPr>
              <a:t> </a:t>
            </a:r>
            <a:r>
              <a:rPr lang="uk-UA" sz="2400" dirty="0">
                <a:latin typeface="Times New Roman"/>
                <a:ea typeface="Times New Roman"/>
              </a:rPr>
              <a:t>пластинку,</a:t>
            </a:r>
            <a:r>
              <a:rPr lang="uk-UA" sz="2400" spc="5" dirty="0">
                <a:latin typeface="Times New Roman"/>
                <a:ea typeface="Times New Roman"/>
              </a:rPr>
              <a:t> </a:t>
            </a:r>
            <a:r>
              <a:rPr lang="uk-UA" sz="2400" dirty="0">
                <a:latin typeface="Times New Roman"/>
                <a:ea typeface="Times New Roman"/>
              </a:rPr>
              <a:t>а</a:t>
            </a:r>
            <a:r>
              <a:rPr lang="uk-UA" sz="2400" spc="5" dirty="0">
                <a:latin typeface="Times New Roman"/>
                <a:ea typeface="Times New Roman"/>
              </a:rPr>
              <a:t> </a:t>
            </a:r>
            <a:r>
              <a:rPr lang="uk-UA" sz="2400" dirty="0">
                <a:latin typeface="Times New Roman"/>
                <a:ea typeface="Times New Roman"/>
              </a:rPr>
              <a:t>на</a:t>
            </a:r>
            <a:r>
              <a:rPr lang="uk-UA" sz="2400" spc="5" dirty="0">
                <a:latin typeface="Times New Roman"/>
                <a:ea typeface="Times New Roman"/>
              </a:rPr>
              <a:t> </a:t>
            </a:r>
            <a:r>
              <a:rPr lang="uk-UA" sz="2400" dirty="0">
                <a:latin typeface="Times New Roman"/>
                <a:ea typeface="Times New Roman"/>
              </a:rPr>
              <a:t>фільтрі</a:t>
            </a:r>
            <a:r>
              <a:rPr lang="uk-UA" sz="2400" spc="5" dirty="0">
                <a:latin typeface="Times New Roman"/>
                <a:ea typeface="Times New Roman"/>
              </a:rPr>
              <a:t> </a:t>
            </a:r>
            <a:r>
              <a:rPr lang="uk-UA" sz="2400" dirty="0">
                <a:latin typeface="Times New Roman"/>
                <a:ea typeface="Times New Roman"/>
              </a:rPr>
              <a:t>хімічним</a:t>
            </a:r>
            <a:r>
              <a:rPr lang="uk-UA" sz="2400" spc="5" dirty="0">
                <a:latin typeface="Times New Roman"/>
                <a:ea typeface="Times New Roman"/>
              </a:rPr>
              <a:t> </a:t>
            </a:r>
            <a:r>
              <a:rPr lang="uk-UA" sz="2400" dirty="0">
                <a:latin typeface="Times New Roman"/>
                <a:ea typeface="Times New Roman"/>
              </a:rPr>
              <a:t>олівцем</a:t>
            </a:r>
            <a:r>
              <a:rPr lang="uk-UA" sz="2400" spc="5" dirty="0">
                <a:latin typeface="Times New Roman"/>
                <a:ea typeface="Times New Roman"/>
              </a:rPr>
              <a:t> </a:t>
            </a:r>
            <a:r>
              <a:rPr lang="uk-UA" sz="2400" dirty="0">
                <a:latin typeface="Times New Roman"/>
                <a:ea typeface="Times New Roman"/>
              </a:rPr>
              <a:t>обкреслюють</a:t>
            </a:r>
            <a:r>
              <a:rPr lang="uk-UA" sz="2400" spc="5" dirty="0">
                <a:latin typeface="Times New Roman"/>
                <a:ea typeface="Times New Roman"/>
              </a:rPr>
              <a:t> </a:t>
            </a:r>
            <a:r>
              <a:rPr lang="uk-UA" sz="2400" dirty="0">
                <a:latin typeface="Times New Roman"/>
                <a:ea typeface="Times New Roman"/>
              </a:rPr>
              <a:t>контур</a:t>
            </a:r>
            <a:r>
              <a:rPr lang="uk-UA" sz="2400" spc="-385" dirty="0">
                <a:latin typeface="Times New Roman"/>
                <a:ea typeface="Times New Roman"/>
              </a:rPr>
              <a:t> </a:t>
            </a:r>
            <a:r>
              <a:rPr lang="uk-UA" sz="2400" dirty="0">
                <a:latin typeface="Times New Roman"/>
                <a:ea typeface="Times New Roman"/>
              </a:rPr>
              <a:t>спресованою</a:t>
            </a:r>
            <a:r>
              <a:rPr lang="uk-UA" sz="2400" spc="90" dirty="0">
                <a:latin typeface="Times New Roman"/>
                <a:ea typeface="Times New Roman"/>
              </a:rPr>
              <a:t> </a:t>
            </a:r>
            <a:r>
              <a:rPr lang="uk-UA" sz="2400" dirty="0">
                <a:latin typeface="Times New Roman"/>
                <a:ea typeface="Times New Roman"/>
              </a:rPr>
              <a:t>м'яса.</a:t>
            </a:r>
            <a:r>
              <a:rPr lang="uk-UA" sz="2400" spc="100" dirty="0">
                <a:latin typeface="Times New Roman"/>
                <a:ea typeface="Times New Roman"/>
              </a:rPr>
              <a:t> </a:t>
            </a:r>
            <a:r>
              <a:rPr lang="uk-UA" sz="2400" dirty="0">
                <a:latin typeface="Times New Roman"/>
                <a:ea typeface="Times New Roman"/>
              </a:rPr>
              <a:t>А</a:t>
            </a:r>
            <a:r>
              <a:rPr lang="uk-UA" sz="2400" spc="65" dirty="0">
                <a:latin typeface="Times New Roman"/>
                <a:ea typeface="Times New Roman"/>
              </a:rPr>
              <a:t> </a:t>
            </a:r>
            <a:r>
              <a:rPr lang="uk-UA" sz="2400" dirty="0">
                <a:latin typeface="Times New Roman"/>
                <a:ea typeface="Times New Roman"/>
              </a:rPr>
              <a:t>контур</a:t>
            </a:r>
            <a:r>
              <a:rPr lang="uk-UA" sz="2400" spc="100" dirty="0">
                <a:latin typeface="Times New Roman"/>
                <a:ea typeface="Times New Roman"/>
              </a:rPr>
              <a:t> </a:t>
            </a:r>
            <a:r>
              <a:rPr lang="uk-UA" sz="2400" dirty="0">
                <a:latin typeface="Times New Roman"/>
                <a:ea typeface="Times New Roman"/>
              </a:rPr>
              <a:t>вологої</a:t>
            </a:r>
            <a:r>
              <a:rPr lang="uk-UA" sz="2400" spc="100" dirty="0">
                <a:latin typeface="Times New Roman"/>
                <a:ea typeface="Times New Roman"/>
              </a:rPr>
              <a:t> </a:t>
            </a:r>
            <a:r>
              <a:rPr lang="uk-UA" sz="2400" dirty="0">
                <a:latin typeface="Times New Roman"/>
                <a:ea typeface="Times New Roman"/>
              </a:rPr>
              <a:t>плями</a:t>
            </a:r>
            <a:r>
              <a:rPr lang="uk-UA" sz="2400" spc="95" dirty="0">
                <a:latin typeface="Times New Roman"/>
                <a:ea typeface="Times New Roman"/>
              </a:rPr>
              <a:t> </a:t>
            </a:r>
            <a:r>
              <a:rPr lang="uk-UA" sz="2400" dirty="0">
                <a:latin typeface="Times New Roman"/>
                <a:ea typeface="Times New Roman"/>
              </a:rPr>
              <a:t>вимальовується</a:t>
            </a:r>
            <a:r>
              <a:rPr lang="uk-UA" sz="2400" spc="95" dirty="0">
                <a:latin typeface="Times New Roman"/>
                <a:ea typeface="Times New Roman"/>
              </a:rPr>
              <a:t> </a:t>
            </a:r>
            <a:r>
              <a:rPr lang="uk-UA" sz="2400" dirty="0">
                <a:latin typeface="Times New Roman"/>
                <a:ea typeface="Times New Roman"/>
              </a:rPr>
              <a:t>сам</a:t>
            </a:r>
            <a:r>
              <a:rPr lang="uk-UA" sz="2400" spc="80" dirty="0">
                <a:latin typeface="Times New Roman"/>
                <a:ea typeface="Times New Roman"/>
              </a:rPr>
              <a:t> </a:t>
            </a:r>
            <a:r>
              <a:rPr lang="uk-UA" sz="2400" dirty="0" smtClean="0">
                <a:latin typeface="Times New Roman"/>
                <a:ea typeface="Times New Roman"/>
              </a:rPr>
              <a:t>на білому</a:t>
            </a:r>
            <a:r>
              <a:rPr lang="uk-UA" sz="2400" spc="-40" dirty="0" smtClean="0">
                <a:latin typeface="Times New Roman"/>
                <a:ea typeface="Times New Roman"/>
              </a:rPr>
              <a:t> </a:t>
            </a:r>
            <a:r>
              <a:rPr lang="uk-UA" sz="2400" dirty="0">
                <a:latin typeface="Times New Roman"/>
                <a:ea typeface="Times New Roman"/>
              </a:rPr>
              <a:t>фоні</a:t>
            </a:r>
            <a:r>
              <a:rPr lang="uk-UA" sz="2400" spc="5" dirty="0">
                <a:latin typeface="Times New Roman"/>
                <a:ea typeface="Times New Roman"/>
              </a:rPr>
              <a:t> </a:t>
            </a:r>
            <a:r>
              <a:rPr lang="uk-UA" sz="2400" dirty="0">
                <a:latin typeface="Times New Roman"/>
                <a:ea typeface="Times New Roman"/>
              </a:rPr>
              <a:t>після</a:t>
            </a:r>
            <a:r>
              <a:rPr lang="uk-UA" sz="2400" spc="-25" dirty="0">
                <a:latin typeface="Times New Roman"/>
                <a:ea typeface="Times New Roman"/>
              </a:rPr>
              <a:t> </a:t>
            </a:r>
            <a:r>
              <a:rPr lang="uk-UA" sz="2400" dirty="0">
                <a:latin typeface="Times New Roman"/>
                <a:ea typeface="Times New Roman"/>
              </a:rPr>
              <a:t>висихання на повітрі.</a:t>
            </a:r>
            <a:r>
              <a:rPr lang="ru-RU" sz="2400" dirty="0">
                <a:latin typeface="Times New Roman"/>
                <a:ea typeface="Times New Roman"/>
              </a:rPr>
              <a:t/>
            </a:r>
            <a:br>
              <a:rPr lang="ru-RU" sz="2400" dirty="0">
                <a:latin typeface="Times New Roman"/>
                <a:ea typeface="Times New Roman"/>
              </a:rPr>
            </a:br>
            <a:r>
              <a:rPr lang="ru-RU" sz="2400" dirty="0" smtClean="0">
                <a:latin typeface="Times New Roman"/>
                <a:ea typeface="Times New Roman"/>
              </a:rPr>
              <a:t>	</a:t>
            </a:r>
            <a:r>
              <a:rPr lang="uk-UA" sz="2400" dirty="0" smtClean="0">
                <a:latin typeface="Times New Roman"/>
                <a:ea typeface="Times New Roman"/>
              </a:rPr>
              <a:t>За </a:t>
            </a:r>
            <a:r>
              <a:rPr lang="uk-UA" sz="2400" dirty="0">
                <a:latin typeface="Times New Roman"/>
                <a:ea typeface="Times New Roman"/>
              </a:rPr>
              <a:t>допомогою планіметра визначають площу плям, утворених</a:t>
            </a:r>
            <a:r>
              <a:rPr lang="uk-UA" sz="2400" spc="5" dirty="0">
                <a:latin typeface="Times New Roman"/>
                <a:ea typeface="Times New Roman"/>
              </a:rPr>
              <a:t> </a:t>
            </a:r>
            <a:r>
              <a:rPr lang="uk-UA" sz="2400" dirty="0">
                <a:latin typeface="Times New Roman"/>
                <a:ea typeface="Times New Roman"/>
              </a:rPr>
              <a:t>спресованим м'ясом і вологою, що виділилась із м'яса і поглинулась</a:t>
            </a:r>
            <a:r>
              <a:rPr lang="uk-UA" sz="2400" spc="-385" dirty="0">
                <a:latin typeface="Times New Roman"/>
                <a:ea typeface="Times New Roman"/>
              </a:rPr>
              <a:t> </a:t>
            </a:r>
            <a:r>
              <a:rPr lang="uk-UA" sz="2400" dirty="0">
                <a:latin typeface="Times New Roman"/>
                <a:ea typeface="Times New Roman"/>
              </a:rPr>
              <a:t>фільтром.</a:t>
            </a:r>
            <a:r>
              <a:rPr lang="ru-RU" sz="2400" dirty="0">
                <a:latin typeface="Times New Roman"/>
                <a:ea typeface="Times New Roman"/>
              </a:rPr>
              <a:t/>
            </a:r>
            <a:br>
              <a:rPr lang="ru-RU" sz="2400" dirty="0">
                <a:latin typeface="Times New Roman"/>
                <a:ea typeface="Times New Roman"/>
              </a:rPr>
            </a:br>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8968979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олнцестояние">
  <a:themeElements>
    <a:clrScheme name="Солнцестояние">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Солнцестояние">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Солнцестояние">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447</TotalTime>
  <Words>468</Words>
  <Application>Microsoft Office PowerPoint</Application>
  <PresentationFormat>Экран (4:3)</PresentationFormat>
  <Paragraphs>65</Paragraphs>
  <Slides>22</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22</vt:i4>
      </vt:variant>
    </vt:vector>
  </HeadingPairs>
  <TitlesOfParts>
    <vt:vector size="23" baseType="lpstr">
      <vt:lpstr>Солнцестояние</vt:lpstr>
      <vt:lpstr>ПРАКТИЧНА РОБОТА № 3  Методики-визначення показників якості м’яса</vt:lpstr>
      <vt:lpstr>Мета заняття. Ознайомитись з методиками визначення фізико-хімічних показників якості м'яса, практичним значенням кожного показника і можливим застосуванням його на практиці.   Зміст та  методика проведення заняття.  Визначення показників якості м'яса проводиться після 24- добового дозрівання в охолодженому стані (при температурі +1- 4°С), в лабораторії кафедри. Суть аналізів полягає в нижче зазначеному. </vt:lpstr>
      <vt:lpstr> 1.Відбір і підготовка зразків для аналізу.   Для визначення хімічного складу вибирають 400 г фаршу із півтуші або найдовшого м'яза спини.   Вміст загальної вологи, азоту, жиру і золи визначають за загальноприйнятими методиками, відомими при вивчені зоотехнічного аналізу кормів: волога – висушуванням наважки масою 2-3  г у металевому бюксі в сушильній шафі при 105°С протягом 1 години.  Розрахунок проводять за формулою:          х1 = (m1 – m2) 100 / (m1 - m), де x1 - вміст вологи, %;     m1 - маса наважки з бюксом до висушування, г;     m2 - маса наважки з бюксом після висушування, г;     m - маса бюкса, г.    100 - коефіцієнт перерахунку у відсотки. Жир– знежиренням розчинниками (апарат Сокслета) Білок – за азотом, звільненим при мінералізації органічних речовин (метод Кєльдаля) Зола – спалюванням наважки у муфельній печі; БЕР – розрахунковим методом. </vt:lpstr>
      <vt:lpstr>Муфельні печі для визначення зольних елеметів</vt:lpstr>
      <vt:lpstr>2. Визначення рН.  Величину рН м'яса визначають у водному екстракті м'язової тканини, приготовленому у співвідношенні 1:10. Для цього 10 г м'ясного фаршу поміщають в хімічний стакан і заливають 100 мл щойно приготовленої дистильованої води. Настоюють протягом 30 хв, періодично помішуючи. Потім фільтрують і величину рН визначають за допомогою рН-метра. (pH нормального парного мяса-  7,2.  Через 1год після забою  рН знижується до 6,5-6,6. Через 3 год - зниження pH до 5,5-5,8.)                Портативний РНметр</vt:lpstr>
      <vt:lpstr>Калориметричний метод визначення РН (при відсутності Рн-метра) Використовують універсальний індикатор, який складається з суміші індикаторів: 0,1 метиленового червоного, 0,2 г бромтимолового синього і 0,4 фенолфталеїну, розчинених у 500 мл етанолу. Спочатку готують водну витяжку 1:4. (20 г фаршу: 80 мл. води) . Колбу закривають корком, вміст струшують 3 хв., потім 2 хв. відстоюють і 2 хв. знову збовтують. Витяжку фільтрують через три шари марлі, а потім через паперовий фільтр. Порядок визначення рН.  1 мл фільтрату (витяжки) вносять у заглиблення фарфорової пластинки або у фарфорову чашечку і додають 3-5 крапель універсального індикатора. Одержане забарвлення порівнюють з даними таблиці якій наведено забарвлення індикатора залежно від величини рН.      </vt:lpstr>
      <vt:lpstr>3.Визначення інтенсивності забарвлення м'язової тканини      Подрібнений зразок м'яса (фаршу) масою 7,5 г змішують з рівною кількістю дистильованої води, перемішують скляною паличкою, заливають 38,5 мл суміші, яка складається із 100 мл ацетону і 2,5 мл концентрованої соляної кислоти. Знову перемішують і екстрагують 1 год, накривши колбочки (хімстакани), щоб обмежити доступ повітря. Забарвлений екстракт фільтрують через подвійний складчастий паперовий фільтр і вимірюють оптичну густину на фотоелектроколориметрі (ФЕК-М) при зеленому світлофільтрі і товщині кювети 10 мм. Контролем служить чиста суміш  ацетону з соляною кислотою  в зазначеній вище пропорції. </vt:lpstr>
      <vt:lpstr>4. Визначення вільної і зв'язаної води в м'ясі.     Кількість вільної і зв'язаної води визначають одночасноз визначенням ніжності м'яса пресуванням.     Метод  ґрунтується  на визначенні кількості води, що виділяється із м'яса при пресуванні, яка поглинається фільтрувальним папером, утворюючи вологу пляму.  Чим більше вільної води в м'ясі, тим більший розмір вологої плями.  </vt:lpstr>
      <vt:lpstr>При виконанні аналізу фільтр поміщають на плексигласову пластинку. Зразок м'ясного фаршу 0,3 г, зважений на торсійній вазі,  переносять на фільтрувальний папір.   Зверху його  накривають другою плексигласовою пластинкою і на неї ставлять вантаж (гирю)  масою 1 кг на 10 хв.   Після цього знімають вантаж і верхню пластинку, а на фільтрі хімічним олівцем обкреслюють контур спресованою м'яса. А контур вологої плями вимальовується сам на білому фоні після висихання на повітрі.  За допомогою планіметра визначають площу плям, утворених спресованим м'ясом і вологою, що виділилась із м'яса і поглинулась фільтром. </vt:lpstr>
      <vt:lpstr>Площа вологої плями (см2) помножена па коефіцієнт 8,4 (середній вміст вологи в мг на 1 см2 поверхні плями), відповідає кількості вільної вологи, соку, що виділився при пресуванні в міліграмах у взятій наважці 0,3 г. Вміст вільної води (Д), у відсотках до загальної вологи в м'ясі, визначають за формулою: Д = 8,4 х Б х100 / А, де Б - площа вологої плями, см2 А - загальна кількість вологи в наважці (за хіманалізом) мг; 8,4 - вміст води в 1 см2 вологої плями. Вміст зв'язаної води визначається за різницею між вмістом загальної вологи (визначеної за хіманалізом) і вмістом вільної. Тобто, загальна волога мінус вільна дорівнює зв'язана (%). </vt:lpstr>
      <vt:lpstr> 5. Визначення ніжності м'яса.  Застосовується метод пресування одночасно з визначенням вільної і зв'язаної води.  Наважка подрібненого м'яса (фаршу) 0,3 г поміщається між паралельними пластинами із плексигласу (розмір 11 х 11 х 0,5 см) на знезолений середньої щільності паперовий фільтр із білою або синьою смужкою на упаковці. Зверху ставиться вантаж (гиря) масою 1 кг на 10 хв. Утворений тонкий шар м'яса під тиском вантажу 1 кг має тим більший розмір (площу), чим ніжніша тканина і навпаки. Отже, площа відпресованого м'яса, вже може характеризувати ніжність досліджуваного зразка. </vt:lpstr>
      <vt:lpstr>Показник ніжності м'яса розраховується за формулою:   Н = Sm x 100 / 0,3 x N,  Н – ніжність, см2 / г (загального азоту), де: Sm - площа м'ясної плями, см2; N - вміст загального азоту в м'ясі, визначеного при хімічному аналізі, %; 0,3 - наважка м'яса, г. </vt:lpstr>
      <vt:lpstr>6.Визначення мармуровості м'яса. . Частіше термін «мармуровість»  використовується для яловичини, але може застосовуватися і для свинини, конини. Мармурове м’ясо –містить достатню кількість внутрішньом’язового жиру, розташованого пошарово, і нагадує мармуровий візерунок. У молодих телят рідко зустрічається мармуровість, оскільки у телятині жир розвивається спочатку в області серця, нирок, біля таза (під шкірою). Лише після дозрівання тварини жирові волокна починають формуватися в міжмязовому просторі і безпосередньо всередині м’язів.  </vt:lpstr>
      <vt:lpstr>Відомий спосіб визначення якості яловичини за мармуровістю , який містить підготовку зразка та установлення в ньому кількості і розподілу жирових включень, згідно з яким беруть зразок яловичини з найдовшого м'яза спини в області 12-13 грудних хребців 2 см завтовшки, фотографують через товщу води, на фотографію накладають пластину з оргскла з нанесеною на неї міліметровою сіткою. Визначають площу дослідного зразка, проводять підрахунок точок , які співпадають з жировою фракцією, підраховують кількість жирових включень Реєструють кількість включень які приходяться на одну середню лінію довжиною 10 см, і остаточно визначають індекс мармуровості, як відношення жирової фракції до повної площі зразка, яке помножують на 100 %. Найсучасніший метод- комп'ютерний аналіз зображення поперечного перерізу зразка . Ступінь мармуровості визначають, як відношення площі жирової фракції (білих включень на зображенні) до площі м'язової тканини (червоних ділянок м'яза).</vt:lpstr>
      <vt:lpstr>Розрахунковий спосіб визначення мармуровості дає приблизне уявлення про дану ознаку.  Необхідно мати дані: - вмісту жиру (%) – визначають за методикою Сокслета –шляхом екстрагування наважки 12-24 год.  розчинником –сірчаним ефіром з наступним знежиренням зразка і висушуванням -білкового азоту (%) в м'ясі.    Про мармуровість судять  по відношенню жиру  до білкового азоту,  помноженому на коефіцієнт 10. М = Ж / Nб х 10 де Ж - вміст жиру в м'ясі, % N6 - вміст білкового азоту в м'ясі, %</vt:lpstr>
      <vt:lpstr>7. Визначення калорійності м'яса. Істинну калорійність визначають спалюванням зразка м'яса в калориметричній бомбі.  Розрахунковий спосіб ґрунтується на використанні даних  хімічного аналізу м'яса.  Отримані дані хімічного аналізу перемножують на енергетичні коефіцієнти 1 г речовини (білку, жиру, БЕР)  При цьому враховують, що 1 г жиру = 9,5 кКал = 39,67 кДж 1 г білка = 5,7 кКал = 23,8 кДж  1 г БЕР = 4,18 кКал= 17,46кДж 1 кКал = 4,176 кДж </vt:lpstr>
      <vt:lpstr>Установки для визначення жиру та азоту (білка)</vt:lpstr>
      <vt:lpstr> Вміст білка в мясі визначають за кількістю азоту з використанням методу Кьельдаля. Метод визначення азоту (нітрогену)  базується на мінералізації наважки сухого мяса масою 1,5-2г при нагріванні з концентрованою сірчаною кислотою за наявності каталізаторів.   Аміак відганяють в розчин борної кислоти і титрують його 0,1 н. розчином сірчаної кислоти. Об’єм кислоти, використаної для титрування, множать на титр по азоту і дізнаються вміст азоту в пробі.  Для перерахунку кількості азоту у вміст білка для м’ясних продуктів використовують коефіцієнт 6,25.   Метод К’єльдаля є уніфікованим, його включено у ряд стандартів (ГОСТів і ДСТУ) на харчові продукти. </vt:lpstr>
      <vt:lpstr>Хімічний склад та енергетична цінність м'яса                   сільськогосподарських тварин</vt:lpstr>
      <vt:lpstr>Презентация PowerPoint</vt:lpstr>
      <vt:lpstr>Завдання 1. Вивчити основні методики визначення фізико- хімічних показників якості м'яса і записати їх в зошит. Завдання 2. Ознайомитись з приладами і їх роботою по визначенню показників якості м'яса в лабораторії кафедри. Завдання 3. Розрахувати енергетичну цінність мяса (індивідуальне завдання) </vt:lpstr>
      <vt:lpstr>  Контрольні питання 1. Назвіть фізико-хімічні показники м'яса. 2. Яким способом визначають вміст вільної, звязаної та загальної вологи в мясі? 3. Метод визначення білка в мясі. 4. Про що свідчить величина рН мяса? 5. Які  існують способи визначення рН мяса? 6. Показник рН парного мяса та через 1 і 3 години після забою. 7. Що таке ніжність мяса? Способи її визначення. 8. яким способом визначають інтенсивність забарвлення мязової тканини? 9. Що таке мармуровість мяса? Відомі способи визначення мармуровості. 10. Як за даними хіманалізу визначити калорійність мяса?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ПРАКТИЧНА РОБОТА № 3  Методики-визначення показників якості м’яса</dc:title>
  <dc:creator>USER</dc:creator>
  <cp:lastModifiedBy>USER</cp:lastModifiedBy>
  <cp:revision>28</cp:revision>
  <dcterms:created xsi:type="dcterms:W3CDTF">2021-04-03T06:47:36Z</dcterms:created>
  <dcterms:modified xsi:type="dcterms:W3CDTF">2021-06-02T09:17:35Z</dcterms:modified>
</cp:coreProperties>
</file>