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59" r:id="rId10"/>
    <p:sldId id="263" r:id="rId11"/>
    <p:sldId id="260" r:id="rId12"/>
    <p:sldId id="264" r:id="rId13"/>
    <p:sldId id="262" r:id="rId14"/>
    <p:sldId id="271" r:id="rId15"/>
    <p:sldId id="265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9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0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0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4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9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0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3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6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9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9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7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5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6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6669A-A89F-47E4-B327-45B57AED691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E46913-3DFF-4880-ADFB-D2A9847B8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08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grotimes.ua/tvarinnitstvo/vyshha-shvydkist-ruhu-povitrya-u-ptashnyku-vidvodyt-bilshe-tepla-u-ptyczi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9055" y="24928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ПРАКТИЧНЕ ЗАНЯТТЯ №6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70C0"/>
                </a:solidFill>
              </a:rPr>
              <a:t>Тема: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Споживання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корму у </a:t>
            </a: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тварин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різних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видів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і </a:t>
            </a:r>
            <a:r>
              <a:rPr lang="ru-RU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груп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055" y="4730262"/>
            <a:ext cx="10515600" cy="1310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Мета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заняття</a:t>
            </a:r>
            <a:r>
              <a:rPr lang="ru-RU" sz="2400" b="1" u="sng" dirty="0" smtClean="0">
                <a:solidFill>
                  <a:srgbClr val="002060"/>
                </a:solidFill>
              </a:rPr>
              <a:t>: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ознайомитися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</a:rPr>
              <a:t>і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з</a:t>
            </a:r>
            <a:r>
              <a:rPr lang="ru-RU" sz="2400" b="1" u="sng" dirty="0" smtClean="0">
                <a:solidFill>
                  <a:srgbClr val="002060"/>
                </a:solidFill>
              </a:rPr>
              <a:t> факторами ,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що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обумовлюють</a:t>
            </a:r>
            <a:r>
              <a:rPr lang="ru-RU" sz="2400" b="1" u="sng" dirty="0" smtClean="0">
                <a:solidFill>
                  <a:srgbClr val="002060"/>
                </a:solidFill>
              </a:rPr>
              <a:t> 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рівень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uk-UA" sz="2400" b="1" u="sng" dirty="0" smtClean="0">
                <a:solidFill>
                  <a:srgbClr val="002060"/>
                </a:solidFill>
              </a:rPr>
              <a:t>поживання кормів великою рогатою, худобою, свинями, птицею, методами його регулювання 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1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255" y="360485"/>
            <a:ext cx="1117502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4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.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Висока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 температура в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приміщенні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викликає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зниження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апетиту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 </a:t>
            </a:r>
          </a:p>
          <a:p>
            <a:pPr>
              <a:lnSpc>
                <a:spcPts val="3200"/>
              </a:lnSpc>
            </a:pPr>
            <a:r>
              <a:rPr lang="ru-RU" sz="2400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2400" dirty="0" smtClean="0">
                <a:solidFill>
                  <a:srgbClr val="17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об’єму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шлунково-кишкового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тракту кормом і водою.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для конкретного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кросу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постійною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підвищенням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компенсуючи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п’є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0" i="0" u="none" strike="noStrike" dirty="0" err="1" smtClean="0">
                <a:solidFill>
                  <a:srgbClr val="0361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Підвищення</a:t>
            </a:r>
            <a:r>
              <a:rPr lang="ru-RU" sz="2400" b="0" i="0" u="none" strike="noStrike" dirty="0" smtClean="0">
                <a:solidFill>
                  <a:srgbClr val="0361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b="0" i="0" u="none" strike="noStrike" dirty="0" err="1" smtClean="0">
                <a:solidFill>
                  <a:srgbClr val="0361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температури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градусом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 на 3-4% і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добове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корму.</a:t>
            </a:r>
          </a:p>
          <a:p>
            <a:pPr>
              <a:lnSpc>
                <a:spcPts val="3200"/>
              </a:lnSpc>
            </a:pPr>
            <a:endParaRPr lang="uk-UA" sz="2400" dirty="0">
              <a:solidFill>
                <a:srgbClr val="1717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больові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позначаються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корму.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у першу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дебікування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споживає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корм.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то й через 2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Дебікування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дзьоба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вищипування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пір'я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самцями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самок,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клювання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лап і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знесених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4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2" y="615463"/>
            <a:ext cx="10536115" cy="3282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Профілактичний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ефект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щодо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зниження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поїдання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корму птицею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дають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смакові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 добавки та </a:t>
            </a:r>
            <a:r>
              <a:rPr lang="ru-RU" b="1" i="1" dirty="0" err="1" smtClean="0">
                <a:solidFill>
                  <a:srgbClr val="0070C0"/>
                </a:solidFill>
                <a:effectLst/>
                <a:latin typeface="Fira Sans"/>
              </a:rPr>
              <a:t>пробіотики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Fira Sans"/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3" y="457199"/>
            <a:ext cx="10981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є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вирішальним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складного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2400" b="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термостатичною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хемостатичною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роль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стінок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шлунково-кишкового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тракту. У той час як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однокамерним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шлунком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метаболітами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жуйних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фактор, як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місткість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рубця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вмісті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5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1646" y="562708"/>
            <a:ext cx="10682654" cy="513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перетравність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68-69%, то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розділяти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перетравності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через ШКТ.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відрізках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тракту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покидають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рубець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затримуються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кишечнику. Помел і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гранулювання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грубих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видно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соломи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4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908" y="1008884"/>
            <a:ext cx="98122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питання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Який взаємозв'язок між пережовуванням корму та рівнем його споживання у великої рогатої худоби?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чому суть вибіркового споживання корму у  корів?  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Шляхи зниження вибіркового поїдання кормів в молочному скотарстві.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Які чинники впливають на рівень ККД у свинарстві?</a:t>
            </a:r>
          </a:p>
          <a:p>
            <a:pPr marL="457200" indent="-457200">
              <a:buAutoNum type="arabicPeriod" startAt="5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підвищити рівень споживання зернових кормів у свинарстві?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Які особливості використання різних видів шротів у свинарстві?</a:t>
            </a:r>
          </a:p>
          <a:p>
            <a:pPr marL="457200" indent="-457200">
              <a:buAutoNum type="arabicPeriod" startAt="7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вам відомі основні причини зниження поїдання кормів у птахівництві?</a:t>
            </a:r>
          </a:p>
          <a:p>
            <a:pPr marL="457200" indent="-457200">
              <a:buAutoNum type="arabicPeriod" startAt="7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яких тварин  найбільшою мірою проявляється фізична регуляція споживання корму?</a:t>
            </a:r>
          </a:p>
          <a:p>
            <a:pPr marL="457200" indent="-457200">
              <a:buAutoNum type="arabicPeriod" startAt="7"/>
            </a:pP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83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68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56" y="3083494"/>
            <a:ext cx="9601196" cy="1303867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0070C0"/>
                </a:solidFill>
              </a:rPr>
              <a:t>ДЯКУЮ ЗА УВАГУ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4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-65698"/>
            <a:ext cx="10556631" cy="2720975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402A18"/>
                </a:solidFill>
                <a:effectLst/>
                <a:latin typeface="Montserrat"/>
              </a:rPr>
              <a:t> 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Споживання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й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перетрав­лення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корму – перший </a:t>
            </a:r>
            <a:r>
              <a:rPr lang="ru-RU" sz="3200" dirty="0">
                <a:solidFill>
                  <a:srgbClr val="402A18"/>
                </a:solidFill>
                <a:latin typeface="Montserrat"/>
              </a:rPr>
              <a:t> </a:t>
            </a:r>
            <a:r>
              <a:rPr lang="ru-RU" sz="3200" dirty="0" smtClean="0">
                <a:solidFill>
                  <a:srgbClr val="402A18"/>
                </a:solidFill>
                <a:latin typeface="Montserrat"/>
              </a:rPr>
              <a:t>і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надзвичайно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важливий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етап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використання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поживних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речовин</a:t>
            </a:r>
            <a:r>
              <a:rPr lang="ru-RU" sz="32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3200" b="0" i="0" dirty="0" err="1" smtClean="0">
                <a:solidFill>
                  <a:srgbClr val="402A18"/>
                </a:solidFill>
                <a:effectLst/>
                <a:latin typeface="Montserrat"/>
              </a:rPr>
              <a:t>кормів</a:t>
            </a:r>
            <a:r>
              <a:rPr lang="ru-RU" sz="3200" dirty="0">
                <a:solidFill>
                  <a:srgbClr val="402A18"/>
                </a:solidFill>
                <a:latin typeface="Montserrat"/>
              </a:rPr>
              <a:t> </a:t>
            </a:r>
            <a:r>
              <a:rPr lang="ru-RU" sz="3200" dirty="0" smtClean="0">
                <a:solidFill>
                  <a:srgbClr val="402A18"/>
                </a:solidFill>
                <a:latin typeface="Montserrat"/>
              </a:rPr>
              <a:t>в </a:t>
            </a:r>
            <a:r>
              <a:rPr lang="ru-RU" sz="3200" dirty="0" err="1" smtClean="0">
                <a:solidFill>
                  <a:srgbClr val="402A18"/>
                </a:solidFill>
                <a:latin typeface="Montserrat"/>
              </a:rPr>
              <a:t>організмі</a:t>
            </a:r>
            <a:r>
              <a:rPr lang="ru-RU" sz="3200" dirty="0" smtClean="0">
                <a:solidFill>
                  <a:srgbClr val="402A18"/>
                </a:solidFill>
                <a:latin typeface="Montserrat"/>
              </a:rPr>
              <a:t> </a:t>
            </a:r>
            <a:r>
              <a:rPr lang="ru-RU" sz="3200" dirty="0" err="1" smtClean="0">
                <a:solidFill>
                  <a:srgbClr val="402A18"/>
                </a:solidFill>
                <a:latin typeface="Montserrat"/>
              </a:rPr>
              <a:t>тварин</a:t>
            </a:r>
            <a:r>
              <a:rPr lang="ru-RU" sz="3200" dirty="0" smtClean="0">
                <a:solidFill>
                  <a:srgbClr val="402A18"/>
                </a:solidFill>
                <a:latin typeface="Montserrat"/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2347547"/>
            <a:ext cx="10585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У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процесі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обміну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енергія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корму переходить в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інші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види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енергії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—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потенційну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енергію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приросту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живої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маси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, молока,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яєць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,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механічну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енергію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під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час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виконання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твариною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певної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роботи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. При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цьому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час­тина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енергії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в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процесі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окиснення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речовин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переходить у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теплову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і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використовується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на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підтримання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сталої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температури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тіла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,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необхід­ної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для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нормальної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життєдіяльності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 </a:t>
            </a:r>
            <a:r>
              <a:rPr lang="ru-RU" sz="2800" b="0" i="0" dirty="0" err="1" smtClean="0">
                <a:solidFill>
                  <a:srgbClr val="402A18"/>
                </a:solidFill>
                <a:effectLst/>
                <a:latin typeface="Montserrat"/>
              </a:rPr>
              <a:t>організму</a:t>
            </a:r>
            <a:r>
              <a:rPr lang="ru-RU" sz="2800" b="0" i="0" dirty="0" smtClean="0">
                <a:solidFill>
                  <a:srgbClr val="402A18"/>
                </a:solidFill>
                <a:effectLst/>
                <a:latin typeface="Montserrat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753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9385" cy="6062052"/>
          </a:xfrm>
        </p:spPr>
        <p:txBody>
          <a:bodyPr>
            <a:normAutofit/>
          </a:bodyPr>
          <a:lstStyle/>
          <a:p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Доведено,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жуйних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корму і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пережовування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тісно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тварини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швидше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їдять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корм,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довше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інтенсивніше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пережовують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Жуйка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ремигання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інтенсивно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тварини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знаходяться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спокійному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стані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тому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відпочинку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пережовування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корму.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жуйки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усіх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тварин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1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відбувався</a:t>
            </a:r>
            <a:r>
              <a:rPr lang="ru-RU" sz="3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один і той же час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11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4208" y="633046"/>
            <a:ext cx="9891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chemeClr val="accent2"/>
                </a:solidFill>
                <a:effectLst/>
                <a:latin typeface="Fira Sans"/>
              </a:rPr>
              <a:t>Вибіркове</a:t>
            </a:r>
            <a:r>
              <a:rPr lang="ru-RU" b="1" i="0" dirty="0" smtClean="0">
                <a:solidFill>
                  <a:schemeClr val="accent2"/>
                </a:solidFill>
                <a:effectLst/>
                <a:latin typeface="Fira Sans"/>
              </a:rPr>
              <a:t> </a:t>
            </a:r>
            <a:r>
              <a:rPr lang="ru-RU" b="1" i="0" dirty="0" err="1" smtClean="0">
                <a:solidFill>
                  <a:schemeClr val="accent2"/>
                </a:solidFill>
                <a:effectLst/>
                <a:latin typeface="Fira Sans"/>
              </a:rPr>
              <a:t>поїдання</a:t>
            </a:r>
            <a:r>
              <a:rPr lang="ru-RU" b="1" i="0" dirty="0" smtClean="0">
                <a:solidFill>
                  <a:schemeClr val="accent2"/>
                </a:solidFill>
                <a:effectLst/>
                <a:latin typeface="Fira Sans"/>
              </a:rPr>
              <a:t> коровами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різних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кормів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і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кормосумішей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може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бути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значущим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і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створити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певні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проблеми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щодо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кількості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споживання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ними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сухої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Fira Sans"/>
              </a:rPr>
              <a:t>речовини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2758" y="1615251"/>
            <a:ext cx="10234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rgbClr val="171717"/>
                </a:solidFill>
                <a:effectLst/>
                <a:latin typeface="Fira Sans"/>
              </a:rPr>
              <a:t>Щоб</a:t>
            </a:r>
            <a:r>
              <a:rPr lang="ru-RU" sz="2000" b="1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1" i="0" dirty="0" err="1" smtClean="0">
                <a:solidFill>
                  <a:srgbClr val="171717"/>
                </a:solidFill>
                <a:effectLst/>
                <a:latin typeface="Fira Sans"/>
              </a:rPr>
              <a:t>зменшити</a:t>
            </a:r>
            <a:r>
              <a:rPr lang="ru-RU" sz="2000" b="1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1" i="0" dirty="0" err="1" smtClean="0">
                <a:solidFill>
                  <a:srgbClr val="171717"/>
                </a:solidFill>
                <a:effectLst/>
                <a:latin typeface="Fira Sans"/>
              </a:rPr>
              <a:t>вибіркове</a:t>
            </a:r>
            <a:r>
              <a:rPr lang="ru-RU" sz="2000" b="1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1" i="0" dirty="0" err="1" smtClean="0">
                <a:solidFill>
                  <a:srgbClr val="171717"/>
                </a:solidFill>
                <a:effectLst/>
                <a:latin typeface="Fira Sans"/>
              </a:rPr>
              <a:t>поїдання</a:t>
            </a:r>
            <a:r>
              <a:rPr lang="ru-RU" sz="2000" b="1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1" i="0" dirty="0" err="1" smtClean="0">
                <a:solidFill>
                  <a:srgbClr val="171717"/>
                </a:solidFill>
                <a:effectLst/>
                <a:latin typeface="Fira Sans"/>
              </a:rPr>
              <a:t>кормів</a:t>
            </a:r>
            <a:r>
              <a:rPr lang="ru-RU" sz="2000" b="1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000" b="1" i="0" dirty="0" err="1" smtClean="0">
                <a:solidFill>
                  <a:srgbClr val="171717"/>
                </a:solidFill>
                <a:effectLst/>
                <a:latin typeface="Fira Sans"/>
              </a:rPr>
              <a:t>потрібно</a:t>
            </a:r>
            <a:r>
              <a:rPr lang="ru-RU" sz="2000" b="1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:</a:t>
            </a:r>
          </a:p>
          <a:p>
            <a:r>
              <a:rPr lang="ru-RU" sz="2000" dirty="0" smtClean="0">
                <a:solidFill>
                  <a:srgbClr val="171717"/>
                </a:solidFill>
                <a:latin typeface="Fira Sans"/>
              </a:rPr>
              <a:t>- 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до складу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повнораціонних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кормосумішей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вводити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тільки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високоякісні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поживні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привабливі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свіжі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корми й 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кормові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збалансовані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добавки.</a:t>
            </a:r>
          </a:p>
          <a:p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-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щоденно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контролювати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залишки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кормів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і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визначати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на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сепараторі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як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вибірково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з’їдаються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окремі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корми.</a:t>
            </a:r>
          </a:p>
          <a:p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-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використовувати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сіно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лише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найвищої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якості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щоб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корови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збільшили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поїдання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довгих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частинок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потрібно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додавати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в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кормосуміш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буфер для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профілактики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ацидозу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рубця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.</a:t>
            </a:r>
          </a:p>
          <a:p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-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Сіно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чи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солому, перш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ніж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вводити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до кормосуміші,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необхідно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подрібнити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до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частинок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завбільшки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2,5-5 см.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Якщо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розмір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часточок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кукурудзяного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силосу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більший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за 0,6-1,2 см, треба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додатково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подрібнити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кормосуміш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до оптимального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розміру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.</a:t>
            </a:r>
            <a:endParaRPr lang="ru-RU" sz="2000" b="0" i="0" dirty="0">
              <a:solidFill>
                <a:srgbClr val="171717"/>
              </a:solidFill>
              <a:effectLst/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4495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4" y="791279"/>
            <a:ext cx="110167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Коефіцієнт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конверсії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корму (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кількість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корму/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приріст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маси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)  - </a:t>
            </a:r>
          </a:p>
          <a:p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важливий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показник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 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продуктивної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</a:t>
            </a:r>
            <a:r>
              <a:rPr lang="ru-RU" b="1" i="0" dirty="0" err="1" smtClean="0">
                <a:solidFill>
                  <a:srgbClr val="3A405B"/>
                </a:solidFill>
                <a:effectLst/>
                <a:latin typeface="Open Sans"/>
              </a:rPr>
              <a:t>дії</a:t>
            </a:r>
            <a:r>
              <a:rPr lang="ru-RU" b="1" i="0" dirty="0" smtClean="0">
                <a:solidFill>
                  <a:srgbClr val="3A405B"/>
                </a:solidFill>
                <a:effectLst/>
                <a:latin typeface="Open Sans"/>
              </a:rPr>
              <a:t> корму. </a:t>
            </a:r>
          </a:p>
          <a:p>
            <a:endParaRPr lang="uk-UA" b="1" dirty="0">
              <a:solidFill>
                <a:srgbClr val="3A405B"/>
              </a:solidFill>
              <a:latin typeface="Open Sans"/>
            </a:endParaRPr>
          </a:p>
          <a:p>
            <a:r>
              <a:rPr lang="uk-UA" b="1" i="0" dirty="0" smtClean="0">
                <a:solidFill>
                  <a:srgbClr val="3A405B"/>
                </a:solidFill>
                <a:effectLst/>
                <a:latin typeface="Open Sans"/>
              </a:rPr>
              <a:t>У свиней на ККД впливають: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0070C0"/>
                </a:solidFill>
              </a:rPr>
              <a:t>Здоров’я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Нездорові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свині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використовують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енергію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протеїни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боротьби</a:t>
            </a:r>
            <a:r>
              <a:rPr lang="ru-RU" dirty="0">
                <a:solidFill>
                  <a:srgbClr val="0070C0"/>
                </a:solidFill>
              </a:rPr>
              <a:t> з хворобою.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70C0"/>
                </a:solidFill>
              </a:rPr>
              <a:t>Температура. </a:t>
            </a:r>
            <a:r>
              <a:rPr lang="ru-RU" dirty="0" err="1">
                <a:solidFill>
                  <a:srgbClr val="0070C0"/>
                </a:solidFill>
              </a:rPr>
              <a:t>Свині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утримують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надто</a:t>
            </a:r>
            <a:r>
              <a:rPr lang="ru-RU" dirty="0">
                <a:solidFill>
                  <a:srgbClr val="0070C0"/>
                </a:solidFill>
              </a:rPr>
              <a:t> холодному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спекотному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приміщенні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використовують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енергію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їжі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аби</a:t>
            </a:r>
            <a:r>
              <a:rPr lang="ru-RU" dirty="0">
                <a:solidFill>
                  <a:srgbClr val="0070C0"/>
                </a:solidFill>
              </a:rPr>
              <a:t> зігрітися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охолодитися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70C0"/>
                </a:solidFill>
              </a:rPr>
              <a:t>Модель та </a:t>
            </a:r>
            <a:r>
              <a:rPr lang="ru-RU" dirty="0" err="1">
                <a:solidFill>
                  <a:srgbClr val="0070C0"/>
                </a:solidFill>
              </a:rPr>
              <a:t>налаштування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годівниці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Різні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годівниці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налаштування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впливають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кількість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фізичних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відходів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відходів</a:t>
            </a:r>
            <a:r>
              <a:rPr lang="ru-RU" dirty="0">
                <a:solidFill>
                  <a:srgbClr val="0070C0"/>
                </a:solidFill>
              </a:rPr>
              <a:t> = </a:t>
            </a:r>
            <a:r>
              <a:rPr lang="ru-RU" dirty="0" err="1">
                <a:solidFill>
                  <a:srgbClr val="0070C0"/>
                </a:solidFill>
              </a:rPr>
              <a:t>вищий</a:t>
            </a:r>
            <a:r>
              <a:rPr lang="ru-RU" dirty="0">
                <a:solidFill>
                  <a:srgbClr val="0070C0"/>
                </a:solidFill>
              </a:rPr>
              <a:t> ККК.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70C0"/>
                </a:solidFill>
              </a:rPr>
              <a:t>Гранули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сипучий</a:t>
            </a:r>
            <a:r>
              <a:rPr lang="ru-RU" dirty="0">
                <a:solidFill>
                  <a:srgbClr val="0070C0"/>
                </a:solidFill>
              </a:rPr>
              <a:t> корм. При </a:t>
            </a:r>
            <a:r>
              <a:rPr lang="ru-RU" dirty="0" err="1">
                <a:solidFill>
                  <a:srgbClr val="0070C0"/>
                </a:solidFill>
              </a:rPr>
              <a:t>годівлі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сипучими</a:t>
            </a:r>
            <a:r>
              <a:rPr lang="ru-RU" dirty="0">
                <a:solidFill>
                  <a:srgbClr val="0070C0"/>
                </a:solidFill>
              </a:rPr>
              <a:t> кормами, </a:t>
            </a:r>
            <a:r>
              <a:rPr lang="ru-RU" dirty="0" err="1">
                <a:solidFill>
                  <a:srgbClr val="0070C0"/>
                </a:solidFill>
              </a:rPr>
              <a:t>кількість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відходів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збільшується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70C0"/>
                </a:solidFill>
              </a:rPr>
              <a:t>Розмір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часток</a:t>
            </a:r>
            <a:r>
              <a:rPr lang="ru-RU" dirty="0">
                <a:solidFill>
                  <a:srgbClr val="0070C0"/>
                </a:solidFill>
              </a:rPr>
              <a:t> корму. </a:t>
            </a:r>
            <a:r>
              <a:rPr lang="ru-RU" dirty="0" err="1">
                <a:solidFill>
                  <a:srgbClr val="0070C0"/>
                </a:solidFill>
              </a:rPr>
              <a:t>Більші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частки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кормі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робить</a:t>
            </a:r>
            <a:r>
              <a:rPr lang="ru-RU" dirty="0">
                <a:solidFill>
                  <a:srgbClr val="0070C0"/>
                </a:solidFill>
              </a:rPr>
              <a:t> корм </a:t>
            </a:r>
            <a:r>
              <a:rPr lang="ru-RU" dirty="0" err="1">
                <a:solidFill>
                  <a:srgbClr val="0070C0"/>
                </a:solidFill>
              </a:rPr>
              <a:t>менш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засвоюваним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Менша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засвоюваність</a:t>
            </a:r>
            <a:r>
              <a:rPr lang="ru-RU" dirty="0">
                <a:solidFill>
                  <a:srgbClr val="0070C0"/>
                </a:solidFill>
              </a:rPr>
              <a:t> = </a:t>
            </a:r>
            <a:r>
              <a:rPr lang="ru-RU" dirty="0" err="1">
                <a:solidFill>
                  <a:srgbClr val="0070C0"/>
                </a:solidFill>
              </a:rPr>
              <a:t>вищий</a:t>
            </a:r>
            <a:r>
              <a:rPr lang="ru-RU" dirty="0">
                <a:solidFill>
                  <a:srgbClr val="0070C0"/>
                </a:solidFill>
              </a:rPr>
              <a:t> ККК.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70C0"/>
                </a:solidFill>
              </a:rPr>
              <a:t>Фізичні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навантаження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Свині</a:t>
            </a:r>
            <a:r>
              <a:rPr lang="ru-RU" dirty="0">
                <a:solidFill>
                  <a:srgbClr val="0070C0"/>
                </a:solidFill>
              </a:rPr>
              <a:t>, у </a:t>
            </a:r>
            <a:r>
              <a:rPr lang="ru-RU" dirty="0" err="1">
                <a:solidFill>
                  <a:srgbClr val="0070C0"/>
                </a:solidFill>
              </a:rPr>
              <a:t>яких</a:t>
            </a:r>
            <a:r>
              <a:rPr lang="ru-RU" dirty="0">
                <a:solidFill>
                  <a:srgbClr val="0070C0"/>
                </a:solidFill>
              </a:rPr>
              <a:t> є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 простору для </a:t>
            </a:r>
            <a:r>
              <a:rPr lang="ru-RU" dirty="0" err="1">
                <a:solidFill>
                  <a:srgbClr val="0070C0"/>
                </a:solidFill>
              </a:rPr>
              <a:t>руху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рухатися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аби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дістатися</a:t>
            </a:r>
            <a:r>
              <a:rPr lang="ru-RU" dirty="0">
                <a:solidFill>
                  <a:srgbClr val="0070C0"/>
                </a:solidFill>
              </a:rPr>
              <a:t> до корму, </a:t>
            </a:r>
            <a:r>
              <a:rPr lang="ru-RU" dirty="0" err="1">
                <a:solidFill>
                  <a:srgbClr val="0070C0"/>
                </a:solidFill>
              </a:rPr>
              <a:t>використовують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більше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енергії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70C0"/>
                </a:solidFill>
              </a:rPr>
              <a:t>Правильне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співвідношення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лізину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енергії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надзвичайно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важливий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годівлі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показник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Кількість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лізину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свині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споживати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щоденно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пов’язана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генетичним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потенціалом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орієнтованим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вихід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пісної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свинини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Співвідношення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лізину</a:t>
            </a:r>
            <a:r>
              <a:rPr lang="ru-RU" dirty="0">
                <a:solidFill>
                  <a:srgbClr val="0070C0"/>
                </a:solidFill>
              </a:rPr>
              <a:t> й </a:t>
            </a:r>
            <a:r>
              <a:rPr lang="ru-RU" dirty="0" err="1">
                <a:solidFill>
                  <a:srgbClr val="0070C0"/>
                </a:solidFill>
              </a:rPr>
              <a:t>енергії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постійно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зменшується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відлучення</a:t>
            </a:r>
            <a:r>
              <a:rPr lang="ru-RU" dirty="0">
                <a:solidFill>
                  <a:srgbClr val="0070C0"/>
                </a:solidFill>
              </a:rPr>
              <a:t> до забою. </a:t>
            </a:r>
            <a:r>
              <a:rPr lang="ru-RU" dirty="0" err="1">
                <a:solidFill>
                  <a:srgbClr val="0070C0"/>
                </a:solidFill>
              </a:rPr>
              <a:t>Помилка</a:t>
            </a:r>
            <a:r>
              <a:rPr lang="ru-RU" dirty="0">
                <a:solidFill>
                  <a:srgbClr val="0070C0"/>
                </a:solidFill>
              </a:rPr>
              <a:t> у </a:t>
            </a:r>
            <a:r>
              <a:rPr lang="ru-RU" dirty="0" err="1">
                <a:solidFill>
                  <a:srgbClr val="0070C0"/>
                </a:solidFill>
              </a:rPr>
              <a:t>співвідношення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вплине</a:t>
            </a:r>
            <a:r>
              <a:rPr lang="ru-RU" dirty="0">
                <a:solidFill>
                  <a:srgbClr val="0070C0"/>
                </a:solidFill>
              </a:rPr>
              <a:t> і на ККК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2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762" y="641838"/>
            <a:ext cx="106035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171717"/>
                </a:solidFill>
                <a:effectLst/>
                <a:latin typeface="Fira Sans"/>
              </a:rPr>
              <a:t>Споживання</a:t>
            </a:r>
            <a:r>
              <a:rPr lang="ru-RU" sz="2400" b="1" i="0" dirty="0" smtClean="0">
                <a:solidFill>
                  <a:srgbClr val="171717"/>
                </a:solidFill>
                <a:effectLst/>
                <a:latin typeface="Fira Sans"/>
              </a:rPr>
              <a:t> корму в </a:t>
            </a:r>
            <a:r>
              <a:rPr lang="ru-RU" sz="2400" b="1" i="0" dirty="0" err="1" smtClean="0">
                <a:solidFill>
                  <a:srgbClr val="171717"/>
                </a:solidFill>
                <a:effectLst/>
                <a:latin typeface="Fira Sans"/>
              </a:rPr>
              <a:t>період</a:t>
            </a:r>
            <a:r>
              <a:rPr lang="ru-RU" sz="2400" b="1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1" i="0" dirty="0" err="1" smtClean="0">
                <a:solidFill>
                  <a:srgbClr val="171717"/>
                </a:solidFill>
                <a:effectLst/>
                <a:latin typeface="Fira Sans"/>
              </a:rPr>
              <a:t>відгодівлі</a:t>
            </a:r>
            <a:r>
              <a:rPr lang="ru-RU" sz="2400" b="1" i="0" dirty="0" smtClean="0">
                <a:solidFill>
                  <a:srgbClr val="171717"/>
                </a:solidFill>
                <a:effectLst/>
                <a:latin typeface="Fira Sans"/>
              </a:rPr>
              <a:t> свиней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пов’язано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з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віком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тварин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статтю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їх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генотипом й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особливостями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кормів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або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технології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годівлі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Наприклад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якщо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в одному станку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утримують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свинок і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кнурців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яких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годують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з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автогодівниць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досхочу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однаковим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комбікормом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то в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останніх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спостерігається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більше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відкладання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жиру, вони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швидше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за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вмістом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жиру в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туші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досягають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бажаної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для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переробників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м’яса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забійної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зрілості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9762" y="3319494"/>
            <a:ext cx="106035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0" dirty="0" err="1" smtClean="0">
                <a:solidFill>
                  <a:srgbClr val="C00000"/>
                </a:solidFill>
                <a:effectLst/>
                <a:latin typeface="Fira Sans"/>
              </a:rPr>
              <a:t>Оптимальний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Fira Sans"/>
              </a:rPr>
              <a:t> </a:t>
            </a:r>
            <a:r>
              <a:rPr lang="ru-RU" sz="2000" b="1" i="0" dirty="0" err="1" smtClean="0">
                <a:solidFill>
                  <a:srgbClr val="C00000"/>
                </a:solidFill>
                <a:effectLst/>
                <a:latin typeface="Fira Sans"/>
              </a:rPr>
              <a:t>розмір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Fira Sans"/>
              </a:rPr>
              <a:t> </a:t>
            </a:r>
            <a:r>
              <a:rPr lang="ru-RU" sz="2000" b="1" i="0" dirty="0" err="1" smtClean="0">
                <a:solidFill>
                  <a:srgbClr val="C00000"/>
                </a:solidFill>
                <a:effectLst/>
                <a:latin typeface="Fira Sans"/>
              </a:rPr>
              <a:t>частинок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Fira Sans"/>
              </a:rPr>
              <a:t> </a:t>
            </a:r>
            <a:r>
              <a:rPr lang="ru-RU" sz="2000" b="1" i="0" dirty="0" err="1" smtClean="0">
                <a:solidFill>
                  <a:srgbClr val="C00000"/>
                </a:solidFill>
                <a:effectLst/>
                <a:latin typeface="Fira Sans"/>
              </a:rPr>
              <a:t>подрібненого</a:t>
            </a:r>
            <a:r>
              <a:rPr lang="ru-RU" sz="2000" b="1" i="0" dirty="0" smtClean="0">
                <a:solidFill>
                  <a:srgbClr val="C00000"/>
                </a:solidFill>
                <a:effectLst/>
                <a:latin typeface="Fira Sans"/>
              </a:rPr>
              <a:t> зерна 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для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відгодівельного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 молодняку — 0,8–1,4 мм, до того ж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частка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дрібної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фракції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менша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за 1 мм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має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становити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не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більше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як 20%.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Дрібний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помел 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призводить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до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утворення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в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роті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тварин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крохмального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клейстеру, а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згодовування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 зерна грубого помелу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призводить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до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зниження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продуктивності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тварин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на 15–20%.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725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3" y="729762"/>
            <a:ext cx="106562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	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Важливим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технологічним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заходом,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що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дає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змогу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підвищити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перетравність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, а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отже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, і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вміст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клітковини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й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обмінної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енергії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організмом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свиней є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наявність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плівок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зерна. </a:t>
            </a:r>
          </a:p>
          <a:p>
            <a:r>
              <a:rPr lang="ru-RU" sz="2400" dirty="0">
                <a:solidFill>
                  <a:srgbClr val="0070C0"/>
                </a:solidFill>
                <a:latin typeface="Fira Sans"/>
              </a:rPr>
              <a:t>	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Зменшення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на 1%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умісту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клітковини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збільшує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перетравність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органічної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речовини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на 1,2–1,6%,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під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час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відділення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плівок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уміст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обмінної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енергії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підвищується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у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ячмені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з 12,8 до 14,0 МДж/кг, у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вівсі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— з 11,1 до 14,0 МДж/кг. </a:t>
            </a:r>
          </a:p>
          <a:p>
            <a:pPr indent="360363">
              <a:tabLst>
                <a:tab pos="87313" algn="l"/>
              </a:tabLst>
            </a:pP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Зерно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злакових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містить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важкоперетравні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некрохмалисті</a:t>
            </a:r>
            <a:r>
              <a:rPr lang="ru-RU" sz="2400" dirty="0" smtClean="0">
                <a:solidFill>
                  <a:srgbClr val="0070C0"/>
                </a:solidFill>
                <a:latin typeface="Fira Sans"/>
              </a:rPr>
              <a:t>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полісахариди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(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целюлоза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, </a:t>
            </a:r>
            <a:r>
              <a:rPr lang="el-GR" sz="2400" b="0" i="0" dirty="0" smtClean="0">
                <a:solidFill>
                  <a:srgbClr val="0070C0"/>
                </a:solidFill>
                <a:effectLst/>
                <a:latin typeface="Fira Sans"/>
              </a:rPr>
              <a:t>β-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глюкани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,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арабіноксилани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тощо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),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що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здатні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розщеплюватися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в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шлунково-кишковому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тракті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за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допомогою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кормових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ферментних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</a:t>
            </a:r>
          </a:p>
          <a:p>
            <a:pPr>
              <a:tabLst>
                <a:tab pos="87313" algn="l"/>
              </a:tabLst>
            </a:pP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препаратів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.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Унесення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кормових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ензимних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препаратів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із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целюлазною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, </a:t>
            </a:r>
            <a:r>
              <a:rPr lang="el-GR" sz="2400" b="0" i="0" dirty="0" smtClean="0">
                <a:solidFill>
                  <a:srgbClr val="0070C0"/>
                </a:solidFill>
                <a:effectLst/>
                <a:latin typeface="Fira Sans"/>
              </a:rPr>
              <a:t>β-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глюканазною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й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ксиланазною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активністю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сприяє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підвищенню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перетравності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органічної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речовини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й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збільшує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вміст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обмінної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0070C0"/>
                </a:solidFill>
                <a:effectLst/>
                <a:latin typeface="Fira Sans"/>
              </a:rPr>
              <a:t>енергії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Fira Sans"/>
              </a:rPr>
              <a:t> на 5–8%. 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9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245" y="677009"/>
            <a:ext cx="100232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	Як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джерело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сирого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протеїну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можливо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використовувати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на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відгодівлі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свиней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майже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всі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шроти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з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насіння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олійних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культур. </a:t>
            </a:r>
          </a:p>
          <a:p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	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Однак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є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обмеження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щодо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їх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уведення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Наприклад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додавання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ріпакового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шроту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небажано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якщо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свиней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годують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рідкими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кормосумішами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також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гірчичні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олії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зменшують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засвоюваність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йоду. 	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Соняшникову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макуху, яка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хоч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і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має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протеїну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менше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ніж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соєвому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шроті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можна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розглядати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як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альтернативне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дешеве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джерело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кормового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білка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Надмірний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уміст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клітковини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що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є в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ній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небажаний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для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стартових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комбікормів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 але вони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можуть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бути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використані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коли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швидкість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росту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має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 бути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зменшена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наприклад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кінці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фази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відгодівлі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свиней.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138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514" y="1848638"/>
            <a:ext cx="10700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171717"/>
                </a:solidFill>
                <a:effectLst/>
                <a:latin typeface="Fira Sans"/>
              </a:rPr>
              <a:t>ПРИЧИНИ</a:t>
            </a:r>
          </a:p>
          <a:p>
            <a:pPr marL="342900" indent="-342900">
              <a:buAutoNum type="arabicPeriod"/>
            </a:pP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Дисбаланс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амінокислот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навіть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за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інших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ідеальних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умов.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Швидко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відновити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поїдання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корму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після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усунення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незбалансованості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кислот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неможливо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ще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2-3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тижні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добове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споживання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корму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відставатиме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від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Fira Sans"/>
              </a:rPr>
              <a:t>норми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</a:rPr>
              <a:t>Підвищена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кислотність</a:t>
            </a:r>
            <a:r>
              <a:rPr lang="ru-RU" sz="2400" b="1" dirty="0" smtClean="0">
                <a:solidFill>
                  <a:srgbClr val="0070C0"/>
                </a:solidFill>
              </a:rPr>
              <a:t> корму </a:t>
            </a:r>
            <a:r>
              <a:rPr lang="ru-RU" sz="2400" b="1" dirty="0" err="1" smtClean="0">
                <a:solidFill>
                  <a:srgbClr val="0070C0"/>
                </a:solidFill>
              </a:rPr>
              <a:t>або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його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токсичність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через </a:t>
            </a:r>
            <a:r>
              <a:rPr lang="ru-RU" sz="2400" dirty="0" err="1" smtClean="0">
                <a:solidFill>
                  <a:srgbClr val="0070C0"/>
                </a:solidFill>
              </a:rPr>
              <a:t>захоплення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підкислювачами</a:t>
            </a:r>
            <a:r>
              <a:rPr lang="ru-RU" sz="2400" dirty="0" smtClean="0">
                <a:solidFill>
                  <a:srgbClr val="0070C0"/>
                </a:solidFill>
              </a:rPr>
              <a:t>, а </a:t>
            </a:r>
            <a:r>
              <a:rPr lang="ru-RU" sz="2400" dirty="0" err="1" smtClean="0">
                <a:solidFill>
                  <a:srgbClr val="0070C0"/>
                </a:solidFill>
              </a:rPr>
              <a:t>також</a:t>
            </a:r>
            <a:r>
              <a:rPr lang="ru-RU" sz="2400" dirty="0" smtClean="0">
                <a:solidFill>
                  <a:srgbClr val="0070C0"/>
                </a:solidFill>
              </a:rPr>
              <a:t> за </a:t>
            </a:r>
            <a:r>
              <a:rPr lang="ru-RU" sz="2400" dirty="0" err="1" smtClean="0">
                <a:solidFill>
                  <a:srgbClr val="0070C0"/>
                </a:solidFill>
              </a:rPr>
              <a:t>недоброякісних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кормів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що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гублять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нормальну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мікрофлору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шлунково-кишкового</a:t>
            </a:r>
            <a:r>
              <a:rPr lang="ru-RU" sz="2400" dirty="0" smtClean="0">
                <a:solidFill>
                  <a:srgbClr val="0070C0"/>
                </a:solidFill>
              </a:rPr>
              <a:t> тракту </a:t>
            </a:r>
            <a:r>
              <a:rPr lang="ru-RU" sz="2400" dirty="0" err="1" smtClean="0">
                <a:solidFill>
                  <a:srgbClr val="0070C0"/>
                </a:solidFill>
              </a:rPr>
              <a:t>птиці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Fira Sans"/>
              </a:rPr>
              <a:t>Різкий</a:t>
            </a:r>
            <a:r>
              <a:rPr lang="ru-RU" sz="2400" b="1" dirty="0" smtClean="0">
                <a:solidFill>
                  <a:srgbClr val="0070C0"/>
                </a:solidFill>
                <a:latin typeface="Fira Sans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Fira Sans"/>
              </a:rPr>
              <a:t>перехід</a:t>
            </a:r>
            <a:r>
              <a:rPr lang="ru-RU" sz="2400" b="1" dirty="0" smtClean="0">
                <a:solidFill>
                  <a:srgbClr val="0070C0"/>
                </a:solidFill>
                <a:latin typeface="Fira Sans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Fira Sans"/>
              </a:rPr>
              <a:t>і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з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престартового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комбікорму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Fira Sans"/>
              </a:rPr>
              <a:t> на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Fira Sans"/>
              </a:rPr>
              <a:t>стартовий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Якщо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під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час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заміни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корму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пташенята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перестають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їсти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то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слід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змішати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новий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корм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зі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старим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із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переважанням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останнього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.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Поступово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кількість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нового корму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збільшують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,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забезпечуючи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плавний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перехід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на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потрібний</a:t>
            </a:r>
            <a:r>
              <a:rPr lang="ru-RU" sz="2000" b="0" i="0" dirty="0" smtClean="0">
                <a:solidFill>
                  <a:srgbClr val="171717"/>
                </a:solidFill>
                <a:effectLst/>
                <a:latin typeface="Fira Sans"/>
              </a:rPr>
              <a:t> </a:t>
            </a:r>
            <a:r>
              <a:rPr lang="ru-RU" sz="2000" b="0" i="0" dirty="0" err="1" smtClean="0">
                <a:solidFill>
                  <a:srgbClr val="171717"/>
                </a:solidFill>
                <a:effectLst/>
                <a:latin typeface="Fira Sans"/>
              </a:rPr>
              <a:t>раціон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Fira Sans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3301" y="290118"/>
            <a:ext cx="8884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0" dirty="0" err="1" smtClean="0">
                <a:solidFill>
                  <a:srgbClr val="C00000"/>
                </a:solidFill>
                <a:effectLst/>
                <a:latin typeface="Fira Sans"/>
              </a:rPr>
              <a:t>Зниження</a:t>
            </a:r>
            <a:r>
              <a:rPr lang="ru-RU" sz="4000" b="1" i="0" dirty="0" smtClean="0">
                <a:solidFill>
                  <a:srgbClr val="C00000"/>
                </a:solidFill>
                <a:effectLst/>
                <a:latin typeface="Fira Sans"/>
              </a:rPr>
              <a:t> </a:t>
            </a:r>
            <a:r>
              <a:rPr lang="ru-RU" sz="4000" b="1" i="0" dirty="0" err="1" smtClean="0">
                <a:solidFill>
                  <a:srgbClr val="C00000"/>
                </a:solidFill>
                <a:effectLst/>
                <a:latin typeface="Fira Sans"/>
              </a:rPr>
              <a:t>поїдання</a:t>
            </a:r>
            <a:r>
              <a:rPr lang="ru-RU" sz="4000" b="1" i="0" dirty="0" smtClean="0">
                <a:solidFill>
                  <a:srgbClr val="C00000"/>
                </a:solidFill>
                <a:effectLst/>
                <a:latin typeface="Fira Sans"/>
              </a:rPr>
              <a:t> </a:t>
            </a:r>
            <a:r>
              <a:rPr lang="ru-RU" sz="4000" b="1" i="0" dirty="0" err="1" smtClean="0">
                <a:solidFill>
                  <a:srgbClr val="C00000"/>
                </a:solidFill>
                <a:effectLst/>
                <a:latin typeface="Fira Sans"/>
              </a:rPr>
              <a:t>кормів</a:t>
            </a:r>
            <a:r>
              <a:rPr lang="ru-RU" sz="4000" b="1" i="0" dirty="0" smtClean="0">
                <a:solidFill>
                  <a:srgbClr val="C00000"/>
                </a:solidFill>
                <a:effectLst/>
                <a:latin typeface="Fira Sans"/>
              </a:rPr>
              <a:t> у </a:t>
            </a:r>
            <a:r>
              <a:rPr lang="ru-RU" sz="4000" b="1" i="0" dirty="0" err="1" smtClean="0">
                <a:solidFill>
                  <a:srgbClr val="C00000"/>
                </a:solidFill>
                <a:effectLst/>
                <a:latin typeface="Fira Sans"/>
              </a:rPr>
              <a:t>птиці</a:t>
            </a:r>
            <a:endParaRPr lang="ru-RU" sz="4000" b="1" i="0" dirty="0">
              <a:solidFill>
                <a:srgbClr val="C00000"/>
              </a:solidFill>
              <a:effectLst/>
              <a:latin typeface="Fira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63" y="956087"/>
            <a:ext cx="113860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Наслідок</a:t>
            </a:r>
            <a:r>
              <a:rPr lang="ru-RU" sz="2800" b="1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8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-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різко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зменшується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конверсія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корму,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зростають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обсяги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поживних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речовин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на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одиницю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продукції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,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витрати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на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годівлю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ru-RU" sz="2400" b="0" i="0" dirty="0" err="1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зростають</a:t>
            </a:r>
            <a:r>
              <a:rPr lang="ru-RU" sz="2400" b="0" i="0" dirty="0" smtClean="0">
                <a:solidFill>
                  <a:srgbClr val="171717"/>
                </a:solidFill>
                <a:effectLst/>
                <a:latin typeface="Constantia" panose="02030602050306030303" pitchFamily="18" charset="0"/>
              </a:rPr>
              <a:t> на 12-25%.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4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503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Constantia</vt:lpstr>
      <vt:lpstr>Fira Sans</vt:lpstr>
      <vt:lpstr>Garamond</vt:lpstr>
      <vt:lpstr>Montserrat</vt:lpstr>
      <vt:lpstr>Open Sans</vt:lpstr>
      <vt:lpstr>times new roman</vt:lpstr>
      <vt:lpstr>times new roman</vt:lpstr>
      <vt:lpstr>Wingdings</vt:lpstr>
      <vt:lpstr>Натуральные материалы</vt:lpstr>
      <vt:lpstr>ПРАКТИЧНЕ ЗАНЯТТЯ №6  Тема: Споживання корму у тварин різних видів і груп</vt:lpstr>
      <vt:lpstr> Споживання й перетрав­лення корму – перший  і надзвичайно важливий етап використання поживних речовин кормів в організмі тварин.</vt:lpstr>
      <vt:lpstr>Доведено, що в жуйних процеси споживання корму і його пережовування тісно пов'язані, тобто тварини, які швидше їдять корм, довше і інтенсивніше його пережовують. Жуйка (ремигання) найбільш інтенсивно відбувається тоді, коли тварини знаходяться в спокійному стані, а тому їм необхідно створювати відповідні умови відпочинку для пережовування корму. Дуже важливо, щоб процес жуйки в усіх тварин відбувався в один і той же час.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Профілактичний ефект щодо зниження поїдання корму птицею дають  смакові добавки та пробіотики.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ЗАНЯТТЯ №6  Тема: Споживання корму у тварин різних видів і груп</dc:title>
  <dc:creator>Пользователь Windows</dc:creator>
  <cp:lastModifiedBy>Пользователь Windows</cp:lastModifiedBy>
  <cp:revision>15</cp:revision>
  <dcterms:created xsi:type="dcterms:W3CDTF">2023-02-10T08:24:14Z</dcterms:created>
  <dcterms:modified xsi:type="dcterms:W3CDTF">2023-03-09T11:29:21Z</dcterms:modified>
</cp:coreProperties>
</file>