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</p:sldMasterIdLst>
  <p:notesMasterIdLst>
    <p:notesMasterId r:id="rId43"/>
  </p:notesMasterIdLst>
  <p:handoutMasterIdLst>
    <p:handoutMasterId r:id="rId44"/>
  </p:handoutMasterIdLst>
  <p:sldIdLst>
    <p:sldId id="256" r:id="rId8"/>
    <p:sldId id="29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8" r:id="rId20"/>
    <p:sldId id="278" r:id="rId21"/>
    <p:sldId id="279" r:id="rId22"/>
    <p:sldId id="263" r:id="rId23"/>
    <p:sldId id="280" r:id="rId24"/>
    <p:sldId id="281" r:id="rId25"/>
    <p:sldId id="282" r:id="rId26"/>
    <p:sldId id="283" r:id="rId27"/>
    <p:sldId id="284" r:id="rId28"/>
    <p:sldId id="264" r:id="rId29"/>
    <p:sldId id="265" r:id="rId30"/>
    <p:sldId id="266" r:id="rId31"/>
    <p:sldId id="267" r:id="rId32"/>
    <p:sldId id="258" r:id="rId33"/>
    <p:sldId id="259" r:id="rId34"/>
    <p:sldId id="260" r:id="rId35"/>
    <p:sldId id="261" r:id="rId36"/>
    <p:sldId id="285" r:id="rId37"/>
    <p:sldId id="286" r:id="rId38"/>
    <p:sldId id="287" r:id="rId39"/>
    <p:sldId id="288" r:id="rId40"/>
    <p:sldId id="289" r:id="rId41"/>
    <p:sldId id="290" r:id="rId42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B7F7-89B2-45B3-905C-0C670A316432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CAC27-3DB2-433A-9934-EE749AC0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2470-023A-41B8-8D3A-CA4FD5BEA25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3E28-A06E-4992-B019-000AC61A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1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7EFF4-F701-4558-8FB0-60A9792936CE}" type="slidenum">
              <a:rPr kumimoji="0" lang="uk-U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23875"/>
            <a:ext cx="4545013" cy="2555875"/>
          </a:xfrm>
          <a:ln/>
        </p:spPr>
      </p:sp>
      <p:sp>
        <p:nvSpPr>
          <p:cNvPr id="40964" name="Заметки 2"/>
          <p:cNvSpPr>
            <a:spLocks noGrp="1"/>
          </p:cNvSpPr>
          <p:nvPr>
            <p:ph type="body" idx="1"/>
          </p:nvPr>
        </p:nvSpPr>
        <p:spPr>
          <a:xfrm>
            <a:off x="1325669" y="3230334"/>
            <a:ext cx="7291176" cy="3006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40965" name="Номер слайда 3"/>
          <p:cNvSpPr txBox="1">
            <a:spLocks noGrp="1"/>
          </p:cNvSpPr>
          <p:nvPr/>
        </p:nvSpPr>
        <p:spPr bwMode="auto">
          <a:xfrm>
            <a:off x="5634091" y="6386718"/>
            <a:ext cx="4308422" cy="3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D7EB-1564-46BA-813E-59BDDCC1088A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4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5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69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625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7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56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23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178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14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5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762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01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46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23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907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0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7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6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1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7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1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8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1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4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87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07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04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5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57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16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21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2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49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63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04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68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8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95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23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9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16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47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52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86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8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49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84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58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6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34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50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76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31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80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14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69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82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2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0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10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34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27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6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28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02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56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59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5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96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91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2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56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95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081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6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59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79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6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91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8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80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4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80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1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0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27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8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0642-1440-4344-B3AA-C235AB3FC96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9" y="465514"/>
            <a:ext cx="8927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4</a:t>
            </a:r>
          </a:p>
          <a:p>
            <a:pPr algn="ctr"/>
            <a:endParaRPr lang="uk-UA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Стимулятори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 неорганічного та змішаного походження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344" y="146304"/>
            <a:ext cx="2776728" cy="2776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74" y="4599432"/>
            <a:ext cx="4658912" cy="2053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3" y="3849624"/>
            <a:ext cx="2813921" cy="32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3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856" y="755380"/>
            <a:ext cx="84185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Мінеральна суміш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Макро-Сорб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(виробник ТОВ «Українські технології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годівлі тварин» м. Одеса) містить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монокальційфосфат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карбонат кальцію,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сорбент.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Макро-Сорб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знижує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комбікорму та вмісту травного тракту, зменшує буферну ємність кормів, сприяє пригніченню активності патогенної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шлунку і кишечнику тварин, позитивно впливає на перетравність і за-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поживних речовин раціону, зміцнює імунну систему організму та нормалізує обмін речовин; адсорбує і виводить із організму тварин аміак, солі важких металів,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мікотоксини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Використовується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кормових сумішей, комбікормів-концентратів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кількості 2,5 % за масою.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35" y="2816353"/>
            <a:ext cx="2714745" cy="23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0"/>
            <a:ext cx="8165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Рослинні корми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бідні на натрій.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Дефіцит 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натрію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зумовлює значне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м’ясної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продуктивності.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spc="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натрії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складає близько 2 г (1,6 - 2,4 г) на 1 кг сухої речовини раціону (СРР) і залежить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надою.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Джерелом натрію для сільськогосподарських тварин є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кухонна сіль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Достатнім слід вважати включення до раціону корів кухонної солі на рівні 4,6 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кг маси тіла і 3,0 г на 1 кг молока.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річна потреба в солі на 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голову: коровам - 26 кг, молодняку великої рогатої худоби - 11, вівцям і козам 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3,7, свиням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11,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коням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51" y="5353437"/>
            <a:ext cx="2762250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274" y="3867460"/>
            <a:ext cx="1809750" cy="2533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915" y="804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283464"/>
            <a:ext cx="89976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переведенні на цілорічне стійлове утримання тварини споживають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 консервовані корми, в яких часто спостерігається дефіцит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мікроелементів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вітамінів. Навіть у кормах хорошої якості не вистачає цинку, міді,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марганцю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селену та інших елементів. Для нормалізації мінерального живлення тварин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 неорганічні та органічні солі мікроелементів. Із неорганічних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сульфатної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хлоридної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8120" marR="21907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останні десятиріччя, як джерела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мікроелементів,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почали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природні алюмосилікати -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сапоніти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цеоліти,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вермикуліти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бентоніти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алуніти та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каолін. </a:t>
            </a:r>
          </a:p>
          <a:p>
            <a:pPr marL="198120" marR="21907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мінерали володіють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адсорбційними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іонообмінними,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детоксикаційними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іммобілізуючими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властивостями,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 набувають все більшої популярності як фактори впливу на продуктивність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53" y="25220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89560"/>
            <a:ext cx="10140695" cy="6175248"/>
          </a:xfrm>
        </p:spPr>
        <p:txBody>
          <a:bodyPr/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Алюмосилікатні глини та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мінерали (цеоліти, вермикуліти,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анальцим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глауконіт..)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адсорбують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мікотоксини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кормів,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молекулярна поверхня цих добавок, при насиченні водою,</a:t>
            </a:r>
            <a:r>
              <a:rPr lang="uk-UA" sz="2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притягує і зв’язує полярні функціональні групи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мікотоксинів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це сприяє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їхньому</a:t>
            </a:r>
            <a:r>
              <a:rPr lang="uk-UA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виведенню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z="2400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травлення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їм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змоги</a:t>
            </a:r>
            <a:r>
              <a:rPr lang="uk-UA" sz="24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потрапити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Поклади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мінералів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Хмельницькій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цеоліт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сапоніт,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глауконіт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Волині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Рівенщині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Донбасі і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Закарпатті (алуніти, вермикуліти..) </a:t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досліджень встановлено, що введення 3%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алунітового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z="24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каолінового борошна до сухої речовини основного раціону свиней сприяє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кращому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поїданню кормів, збагаченню раціону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 мікроелементами та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збільшенню</a:t>
            </a:r>
            <a:r>
              <a:rPr lang="uk-UA" sz="2400" b="1" spc="-2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продуктивності.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годовування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Анальциму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суміші із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концентрованими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кормами, сприяє підвищенню валового надою молока за лактацію на 75 кг, збільшенню середньодобових надоїв на 1,2 кг або 11 %,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жирності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на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0,21 %.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3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8" y="333008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1615" indent="44958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нормалізації активної кислотності в рубці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рівні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6,2-6,8) 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раціонах молочної худоби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 мінеральні добавки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лужними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властивостями –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буфери: 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</a:t>
            </a:r>
            <a:r>
              <a:rPr lang="uk-UA" sz="20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натрію,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магнію,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бентоніт натрію. </a:t>
            </a:r>
            <a:endParaRPr lang="uk-UA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 згодовування звичайних буферів такі: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бікарбонату натрію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136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227 г, окису магнію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45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 г, бентоніту натрію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корову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добу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зерносумішок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Фахівцями компанії «Прогресивні ферми» розроблена кормова добавка 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буфер </a:t>
            </a:r>
            <a:r>
              <a:rPr lang="uk-UA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Румінал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добавки входить : магній (доступний) - сумарна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менше ніж 205 г/кг; бікарбонат натрію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сумарна частка не менше ніж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400 г/кг;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кобальт - сумарна частка не менше ніж 30 мг/кг; селен - сумарна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мг/кг;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стандартизований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екстракт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0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г/кг;</a:t>
            </a:r>
            <a:r>
              <a:rPr lang="uk-UA" sz="20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</a:t>
            </a:r>
            <a:r>
              <a:rPr lang="uk-UA" sz="20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калію,</a:t>
            </a:r>
            <a:r>
              <a:rPr lang="uk-UA" sz="20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ентеросорбент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Спосіб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застосування- внесення в комбікорм тваринам під час його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приготування,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рівномірно змішуючи з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 г/гол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 покращує апетит та збільшує об’єми споживання кормів дійними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коровами, покращує травлення, активізує роботу мікроорганізмів та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ферментного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комплексу, сприяє збільшенню надоїв та жирності молока, зменшує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ламінітів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стаді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профілактує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016" y="1051560"/>
            <a:ext cx="78729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Недоліки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застосування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неорганічних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сполук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елементів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низька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розчинність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ШКТ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тварин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низький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коефіцієнт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засвоєння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організмом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	не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завжди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безпечні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тварин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їх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важко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дозувати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зберігати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5)	через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низьку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засвоюваність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багато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сполук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виходить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послідом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6)	у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комбікормах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впливають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інші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біологічно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речовини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наприклад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вітаміни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575050" y="2924176"/>
            <a:ext cx="727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2238376" y="908051"/>
            <a:ext cx="842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ru-RU" altLang="en-US" sz="36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49224" y="550615"/>
            <a:ext cx="9116568" cy="579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90C226"/>
              </a:buClr>
              <a:buNone/>
            </a:pPr>
            <a:r>
              <a:rPr lang="uk-UA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стимуляторів змішаного походження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90C226"/>
              </a:buClr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стимуляторів змішаного походження відносять комплексні сполуки мікроелементів з незамінними амінокислотами чи органічними кислотами, премікси , вітамінно-мінеральні суміші, БВД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90C226"/>
              </a:buClr>
              <a:buNone/>
            </a:pPr>
            <a:r>
              <a:rPr lang="ru-RU" altLang="ru-RU" b="1" dirty="0" err="1">
                <a:solidFill>
                  <a:srgbClr val="C00000"/>
                </a:solidFill>
              </a:rPr>
              <a:t>Переваги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застосування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сполук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мікроелементів</a:t>
            </a:r>
            <a:r>
              <a:rPr lang="ru-RU" altLang="ru-RU" b="1" dirty="0">
                <a:solidFill>
                  <a:srgbClr val="C00000"/>
                </a:solidFill>
              </a:rPr>
              <a:t> з </a:t>
            </a:r>
            <a:r>
              <a:rPr lang="ru-RU" altLang="ru-RU" b="1" dirty="0" err="1">
                <a:solidFill>
                  <a:srgbClr val="C00000"/>
                </a:solidFill>
              </a:rPr>
              <a:t>органічними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нутрієнтами</a:t>
            </a:r>
            <a:r>
              <a:rPr lang="ru-RU" altLang="ru-RU" b="1" dirty="0">
                <a:solidFill>
                  <a:srgbClr val="C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dirty="0"/>
              <a:t>1)	</a:t>
            </a:r>
            <a:r>
              <a:rPr lang="ru-RU" altLang="ru-RU" sz="2000" i="1" dirty="0" err="1"/>
              <a:t>висока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розчинність</a:t>
            </a:r>
            <a:r>
              <a:rPr lang="ru-RU" altLang="ru-RU" sz="2000" i="1" dirty="0"/>
              <a:t> у ШКТ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2)	</a:t>
            </a:r>
            <a:r>
              <a:rPr lang="ru-RU" altLang="ru-RU" sz="2000" i="1" dirty="0" err="1"/>
              <a:t>краще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засвоюються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організмом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що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знижує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затрати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їх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придбання</a:t>
            </a:r>
            <a:r>
              <a:rPr lang="ru-RU" altLang="ru-RU" sz="2000" i="1" dirty="0"/>
              <a:t> та </a:t>
            </a:r>
            <a:r>
              <a:rPr lang="ru-RU" altLang="ru-RU" sz="2000" i="1" dirty="0" err="1"/>
              <a:t>застосування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3)	</a:t>
            </a:r>
            <a:r>
              <a:rPr lang="ru-RU" altLang="ru-RU" sz="2000" i="1" dirty="0" err="1"/>
              <a:t>висока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метаболічна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дія</a:t>
            </a:r>
            <a:r>
              <a:rPr lang="ru-RU" altLang="ru-RU" sz="2000" i="1" dirty="0"/>
              <a:t> в </a:t>
            </a:r>
            <a:r>
              <a:rPr lang="ru-RU" altLang="ru-RU" sz="2000" i="1" dirty="0" err="1"/>
              <a:t>організмі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 (</a:t>
            </a:r>
            <a:r>
              <a:rPr lang="ru-RU" altLang="ru-RU" sz="2000" i="1" dirty="0" err="1"/>
              <a:t>збільшення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надходження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металу</a:t>
            </a:r>
            <a:r>
              <a:rPr lang="ru-RU" altLang="ru-RU" sz="2000" i="1" dirty="0"/>
              <a:t> з </a:t>
            </a:r>
            <a:r>
              <a:rPr lang="ru-RU" altLang="ru-RU" sz="2000" i="1" dirty="0" err="1"/>
              <a:t>амінокислотних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хелатів</a:t>
            </a:r>
            <a:r>
              <a:rPr lang="ru-RU" altLang="ru-RU" sz="2000" i="1" dirty="0"/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4)	за </a:t>
            </a:r>
            <a:r>
              <a:rPr lang="ru-RU" altLang="ru-RU" sz="2000" i="1" dirty="0" err="1"/>
              <a:t>хімічним</a:t>
            </a:r>
            <a:r>
              <a:rPr lang="ru-RU" altLang="ru-RU" sz="2000" i="1" dirty="0"/>
              <a:t> складом максимально </a:t>
            </a:r>
            <a:r>
              <a:rPr lang="ru-RU" altLang="ru-RU" sz="2000" i="1" dirty="0" err="1"/>
              <a:t>наближені</a:t>
            </a:r>
            <a:r>
              <a:rPr lang="ru-RU" altLang="ru-RU" sz="2000" i="1" dirty="0"/>
              <a:t> до тих </a:t>
            </a:r>
            <a:r>
              <a:rPr lang="ru-RU" altLang="ru-RU" sz="2000" i="1" dirty="0" err="1"/>
              <a:t>сполук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які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знаходяться</a:t>
            </a:r>
            <a:r>
              <a:rPr lang="ru-RU" altLang="ru-RU" sz="2000" i="1" dirty="0"/>
              <a:t> в тканинах </a:t>
            </a:r>
            <a:r>
              <a:rPr lang="ru-RU" altLang="ru-RU" sz="2000" i="1" dirty="0" err="1"/>
              <a:t>організму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5)	позитивно </a:t>
            </a:r>
            <a:r>
              <a:rPr lang="ru-RU" altLang="ru-RU" sz="2000" i="1" dirty="0" err="1"/>
              <a:t>впливають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резистентність</a:t>
            </a:r>
            <a:r>
              <a:rPr lang="ru-RU" altLang="ru-RU" sz="2000" i="1" dirty="0"/>
              <a:t> та </a:t>
            </a:r>
            <a:r>
              <a:rPr lang="ru-RU" altLang="ru-RU" sz="2000" i="1" dirty="0" err="1"/>
              <a:t>якість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продукції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6)	</a:t>
            </a:r>
            <a:r>
              <a:rPr lang="ru-RU" altLang="ru-RU" sz="2000" i="1" dirty="0" err="1"/>
              <a:t>низька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токсичність</a:t>
            </a:r>
            <a:r>
              <a:rPr lang="ru-RU" altLang="ru-RU" sz="2000" i="1" dirty="0"/>
              <a:t> в </a:t>
            </a:r>
            <a:r>
              <a:rPr lang="ru-RU" altLang="ru-RU" sz="2000" i="1" dirty="0" err="1"/>
              <a:t>організмі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7)	добре </a:t>
            </a:r>
            <a:r>
              <a:rPr lang="ru-RU" altLang="ru-RU" sz="2000" i="1" dirty="0" err="1"/>
              <a:t>співвідносяться</a:t>
            </a:r>
            <a:r>
              <a:rPr lang="ru-RU" altLang="ru-RU" sz="2000" i="1" dirty="0"/>
              <a:t> з </a:t>
            </a:r>
            <a:r>
              <a:rPr lang="ru-RU" altLang="ru-RU" sz="2000" i="1" dirty="0" err="1"/>
              <a:t>іншими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речовинами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кормів</a:t>
            </a:r>
            <a:r>
              <a:rPr lang="ru-RU" altLang="ru-RU" dirty="0"/>
              <a:t>.</a:t>
            </a:r>
          </a:p>
        </p:txBody>
      </p:sp>
      <p:pic>
        <p:nvPicPr>
          <p:cNvPr id="39941" name="Picture 2" descr="http://images.ua.prom.st/27614442_w640_h640_moga_kod_1291_tsena_118.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185928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0503"/>
            <a:ext cx="9326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710" indent="35941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попередні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суміші біологічно-активних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наповнювача, які вводять до складу комбікормів у кількості 0,5 % - 5 %.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35941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суміші, які вводять до складу комбікормів у кількості 5-30 %,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концентратами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білково-вітамінними,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білково-вітамінно-мінеральними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(БВД 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198120" marR="221615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входять близько двох десятків різних біологічних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у процесі зберігання вони можуть взаємодіяти один з одним, особливо за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вологості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Біологічно активні речовини, що є у складі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можуть бути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стійкими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нестійкими. Бажано, щоб в одній суміші вони були сумісними. Так, відомо,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солі мікроелементів можуть вступати в реакцію з вітамінами і руйнувати їх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місяців.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35941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283465"/>
            <a:ext cx="937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2250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 біологічно активних речовин: рибофлавін,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ніацин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холінхлорид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метіонін і багато солей мінеральних елементів мають фізичну і хімічну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сумісність</a:t>
            </a:r>
            <a:r>
              <a:rPr lang="uk-UA" sz="2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стійкими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вітаміни В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В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вітамін А, тому їх вводять до складу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захищеній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формі,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покриті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желатиновою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плівкою.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заліза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активують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вітамінів.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Уведення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холіну-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ретинолу,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тіаміну,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пантотенової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кислоти.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Втрата активності біологічно-активних речовин може відбуватися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uk-UA" sz="2200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їхнього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окиснення,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ізомеризації,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відщеплення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 полімеризації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цьому кінцеві продукти окиснення (альдегіди, кетони, низькі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жирні кислоти) можуть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 токсичними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тварин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людей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підвищення стабільності біологічно активних речовин та олій,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 їх деструкції у премікси вводять антиоксиданти, як природні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(токофероли (вітамін Е), аскорбінова кислота (вітамін С), флавони тощо), так 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синтетичні 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бутилокситолуол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(БОТ) - іонол, сантонін,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ділудін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дібут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фенозан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219659"/>
            <a:ext cx="95737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6765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Види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(ЗА СКЛАДОМ).</a:t>
            </a:r>
          </a:p>
          <a:p>
            <a:pPr marL="786765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вітамінних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вітамінно-амінокислотні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вітамінних</a:t>
            </a:r>
            <a:r>
              <a:rPr lang="uk-UA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амінокислот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солей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мікроелементів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5365" indent="-22860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комплексні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біологічно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активних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повнювачем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35941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Вітамінно-амінокислотні премікси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виготовляють, як правило, за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синтетичних амінокислот, наприклад, виробництва лізину. Так,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Трипільський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біохімічний завод (м. Обухів Київської обл., Україна), який спеціалізується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виробництві кормового лізину, виготовляє також вітамінно-амінокислотні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 та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35941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руйнування вітамінів за контакту з мінеральними та іншими біологічно актив-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ними речовинами у процесі зберігання. У зв'язку з цим широкого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дження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набуває роздільне виробництво мінеральних та вітамінних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нормами введення до 0,5%. За норми введення попередніх сумішей 0,5% та ви-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щих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значно зручніше використовувати комплексні премікси, до складу яких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набір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 біологічно активних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tabLst>
                <a:tab pos="269875" algn="l"/>
              </a:tabLst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ПЛАН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1.Стимулятори мінерального походження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стимуляторів змішаного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ЛІТЕРАТУРА</a:t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1.Біологія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І.Ю. Горбатенко, М.І. Гиль, М.О. Захаренко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; за ред. М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МНАУ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Видавничий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Гельветика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2018. 600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Бурлака В.А.,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Борщенко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Житомир: Вид-во ЖДУ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Франка, 2012. 191 с. </a:t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І.Ю., 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М.І. “Біологія продуктивності с-.г. тварин., Миколаїв, 2008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5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368" y="256074"/>
            <a:ext cx="94427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359410" algn="just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призначенням премікси поділяють 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продуктивні, профілактичні,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лікувальні.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 премікси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 під час виробництва комбікормів 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здорових сільськогосподарських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 і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Профілактичні премікси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 речовини, що поліпшують стан здоров'я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зміцнюють їхню імунну систему тощо. Наприклад, широко відомий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профілактичний комплекс, до складу якого входить сухий препарат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лактобактерій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Лікувально-профілактичні, лікувальні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 ветеринарні лікарські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насамперед, антибіотики, призначені для лікування та профілактики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різноманітних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2250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лікувально-профілактичних та лікувальних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обмежують, оскільки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продуктах тваринництва, птахівництва та рибництва можуть накопичуватися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залишкові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лікарських препаратів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продуктів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 метаболізму.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" y="118872"/>
            <a:ext cx="93085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призначення наповнювачів - відділити одну частинку від іншої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 несумісних, біологічно активних речовин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що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 збереженню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останніх, та забезпечити рівномірне їх розподілення як у самому </a:t>
            </a:r>
            <a:r>
              <a:rPr lang="uk-UA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і 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збагаченому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 комбікормі,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БВД,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кормовій суміші.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 вироблених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значною мірою залежить від фізико-хімічних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якостей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наповнювачів;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гігроскопічності,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 зовнішніх дій та окиснення, здатності створювати електростатичний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сумісності з компонентами, які вводяться, стійкості проти зараження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шкідниками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хлібних запасів. Крім того, наповнювач має мати певну кормову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цінність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невисоку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Найкраще перерахованим вимогам відповідають продукти переробки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Ідеальним наповнювачем вважається пшеничне борошно, яке виходить з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останніх розмельних систем. Крім того, наповнювачем може слугувати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застосоване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 соєве, кукурудзяне, рисове, ячмінне, люцернове тощо. Але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харчових продуктів підвищує вартість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тому як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застосовують висівки пшеничні, рисові, ячмінні тощо, а також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кукурудзяну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барду.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926539" y="3546608"/>
            <a:ext cx="700442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Результати застосування </a:t>
            </a:r>
            <a:r>
              <a:rPr lang="uk-UA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преміксів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5625" y="5516564"/>
            <a:ext cx="4097338" cy="85248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Підвищується рентабельність птахівництва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92284" y="1143000"/>
            <a:ext cx="4491554" cy="85129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Знижується собівартість продукції птахівництва до 20% і більше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993802">
            <a:off x="3977034" y="4395199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714652">
            <a:off x="6298221" y="4568006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5064" y="1018773"/>
            <a:ext cx="4106083" cy="122586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Скорочується падіж і захворюваність птиці на               20 – 40%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1564" y="5516564"/>
            <a:ext cx="4097337" cy="85248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Зменшується витрата кормів на одиницю продукції на 8 – 15%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3606198" flipV="1">
            <a:off x="4245934" y="2534607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8885348" flipV="1">
            <a:off x="6937644" y="2436812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87" y="2468880"/>
            <a:ext cx="2930313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2135188" y="1184276"/>
          <a:ext cx="7848600" cy="5053013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Піддослідні групи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курей-несучок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голів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годівлі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група контрольна</a:t>
                      </a:r>
                      <a:endParaRPr kumimoji="0" lang="ru-R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Комбікорм ПК-1-18 збагачений вітамінним преміксом імпортного виробника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 контрольна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Комбікорм ПК-1-18 збагачений вітамінно-мінеральним 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преміксом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вітчизняного виробництва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28" name="Rectangle 1"/>
          <p:cNvSpPr>
            <a:spLocks noChangeArrowheads="1"/>
          </p:cNvSpPr>
          <p:nvPr/>
        </p:nvSpPr>
        <p:spPr bwMode="auto">
          <a:xfrm>
            <a:off x="2495551" y="873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8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altLang="ru-RU" sz="2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8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досліду</a:t>
            </a:r>
            <a:endParaRPr lang="uk-UA" altLang="ru-RU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87830"/>
              </p:ext>
            </p:extLst>
          </p:nvPr>
        </p:nvGraphicFramePr>
        <p:xfrm>
          <a:off x="1033273" y="1661161"/>
          <a:ext cx="7845425" cy="4659313"/>
        </p:xfrm>
        <a:graphic>
          <a:graphicData uri="http://schemas.openxmlformats.org/drawingml/2006/table">
            <a:tbl>
              <a:tblPr/>
              <a:tblGrid>
                <a:gridCol w="26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kumimoji="0" lang="ru-RU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Одержано яєць на курку-несучку, шт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несучості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1група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57,8±1.29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64,9±1,49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kumimoji="0" lang="ru-RU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52" name="Rectangle 1"/>
          <p:cNvSpPr>
            <a:spLocks noChangeArrowheads="1"/>
          </p:cNvSpPr>
          <p:nvPr/>
        </p:nvSpPr>
        <p:spPr bwMode="auto">
          <a:xfrm>
            <a:off x="576072" y="176123"/>
            <a:ext cx="6281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Продуктивність курей-несучок за період </a:t>
            </a:r>
            <a:r>
              <a:rPr lang="uk-UA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досліду       </a:t>
            </a:r>
            <a:r>
              <a:rPr lang="uk-UA" alt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М±м</a:t>
            </a: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п= 3000</a:t>
            </a:r>
            <a:endParaRPr lang="uk-UA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53" name="Picture 2" descr="C:\Users\123\Desktop\Yak_pidvischiti_nesuchist_kurey_1355843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7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40037"/>
              </p:ext>
            </p:extLst>
          </p:nvPr>
        </p:nvGraphicFramePr>
        <p:xfrm>
          <a:off x="1417320" y="1125539"/>
          <a:ext cx="8350569" cy="5256213"/>
        </p:xfrm>
        <a:graphic>
          <a:graphicData uri="http://schemas.openxmlformats.org/drawingml/2006/table">
            <a:tbl>
              <a:tblPr/>
              <a:tblGrid>
                <a:gridCol w="278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група контрольна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 дослідна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яєць,г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54,24±1,73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57,14±0.95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білка,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33,22±0,59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35,85±0,66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жовтка,г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15,12±0,33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15,94±0,28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шкаралупи,г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5,90±0,24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5,35±0,26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1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Каротиноїди у жовтку, мкг/г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6,59±0,60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7,18±0,82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93" name="Rectangle 1"/>
          <p:cNvSpPr>
            <a:spLocks noChangeArrowheads="1"/>
          </p:cNvSpPr>
          <p:nvPr/>
        </p:nvSpPr>
        <p:spPr bwMode="auto">
          <a:xfrm>
            <a:off x="2554825" y="300465"/>
            <a:ext cx="757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endParaRPr lang="ru-RU" altLang="ru-RU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 якості яєць курей-несучок за період досліду</a:t>
            </a:r>
            <a:endParaRPr lang="uk-UA" altLang="ru-RU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8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09371"/>
              </p:ext>
            </p:extLst>
          </p:nvPr>
        </p:nvGraphicFramePr>
        <p:xfrm>
          <a:off x="640080" y="1033272"/>
          <a:ext cx="8924543" cy="5066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0835">
                  <a:extLst>
                    <a:ext uri="{9D8B030D-6E8A-4147-A177-3AD203B41FA5}">
                      <a16:colId xmlns:a16="http://schemas.microsoft.com/office/drawing/2014/main" val="1311911580"/>
                    </a:ext>
                  </a:extLst>
                </a:gridCol>
                <a:gridCol w="1399522">
                  <a:extLst>
                    <a:ext uri="{9D8B030D-6E8A-4147-A177-3AD203B41FA5}">
                      <a16:colId xmlns:a16="http://schemas.microsoft.com/office/drawing/2014/main" val="358635318"/>
                    </a:ext>
                  </a:extLst>
                </a:gridCol>
                <a:gridCol w="1189819">
                  <a:extLst>
                    <a:ext uri="{9D8B030D-6E8A-4147-A177-3AD203B41FA5}">
                      <a16:colId xmlns:a16="http://schemas.microsoft.com/office/drawing/2014/main" val="473400610"/>
                    </a:ext>
                  </a:extLst>
                </a:gridCol>
                <a:gridCol w="1189819">
                  <a:extLst>
                    <a:ext uri="{9D8B030D-6E8A-4147-A177-3AD203B41FA5}">
                      <a16:colId xmlns:a16="http://schemas.microsoft.com/office/drawing/2014/main" val="2727288123"/>
                    </a:ext>
                  </a:extLst>
                </a:gridCol>
                <a:gridCol w="989116">
                  <a:extLst>
                    <a:ext uri="{9D8B030D-6E8A-4147-A177-3AD203B41FA5}">
                      <a16:colId xmlns:a16="http://schemas.microsoft.com/office/drawing/2014/main" val="309971753"/>
                    </a:ext>
                  </a:extLst>
                </a:gridCol>
                <a:gridCol w="992716">
                  <a:extLst>
                    <a:ext uri="{9D8B030D-6E8A-4147-A177-3AD203B41FA5}">
                      <a16:colId xmlns:a16="http://schemas.microsoft.com/office/drawing/2014/main" val="4231902207"/>
                    </a:ext>
                  </a:extLst>
                </a:gridCol>
                <a:gridCol w="992716">
                  <a:extLst>
                    <a:ext uri="{9D8B030D-6E8A-4147-A177-3AD203B41FA5}">
                      <a16:colId xmlns:a16="http://schemas.microsoft.com/office/drawing/2014/main" val="2446448637"/>
                    </a:ext>
                  </a:extLst>
                </a:gridCol>
              </a:tblGrid>
              <a:tr h="27060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4615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Наповнювачі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486535" marR="13855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86535" marR="13855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368724"/>
                  </a:ext>
                </a:extLst>
              </a:tr>
              <a:tr h="18874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4305" marR="64770" algn="ctr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вологість,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64770" algn="ctr">
                        <a:lnSpc>
                          <a:spcPct val="117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частинок,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 marR="647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 marR="647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насипна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 marR="64135" algn="ctr">
                        <a:lnSpc>
                          <a:spcPts val="19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обємна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маса,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uk-UA" sz="14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7635" indent="329565">
                        <a:lnSpc>
                          <a:spcPct val="11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густина</a:t>
                      </a:r>
                      <a:r>
                        <a:rPr lang="uk-UA" sz="14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частинок,</a:t>
                      </a:r>
                      <a:r>
                        <a:rPr lang="uk-UA" sz="14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uk-UA" sz="14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310" marR="59055" indent="-35560">
                        <a:lnSpc>
                          <a:spcPct val="117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кут природного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відкосу,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07212"/>
                  </a:ext>
                </a:extLst>
              </a:tr>
              <a:tr h="262176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Висівки</a:t>
                      </a:r>
                      <a:r>
                        <a:rPr lang="uk-UA" sz="14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246887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Шрот</a:t>
                      </a:r>
                      <a:r>
                        <a:rPr lang="uk-UA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соняшниковий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37125"/>
                  </a:ext>
                </a:extLst>
              </a:tr>
              <a:tr h="264704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Здрібнене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</a:t>
                      </a:r>
                      <a:r>
                        <a:rPr lang="uk-UA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911242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Дріжджі</a:t>
                      </a:r>
                      <a:r>
                        <a:rPr lang="uk-UA" sz="14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815923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Крейда</a:t>
                      </a:r>
                      <a:r>
                        <a:rPr lang="uk-UA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76187"/>
                  </a:ext>
                </a:extLst>
              </a:tr>
              <a:tr h="263862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вапнякова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64086"/>
                  </a:ext>
                </a:extLst>
              </a:tr>
              <a:tr h="262176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Знефторений</a:t>
                      </a:r>
                      <a:r>
                        <a:rPr lang="uk-UA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23372"/>
                  </a:ext>
                </a:extLst>
              </a:tr>
              <a:tr h="351534">
                <a:tc rowSpan="3">
                  <a:txBody>
                    <a:bodyPr/>
                    <a:lstStyle/>
                    <a:p>
                      <a:pPr marL="94615" marR="422275">
                        <a:lnSpc>
                          <a:spcPct val="115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</a:t>
                      </a:r>
                      <a:r>
                        <a:rPr lang="uk-UA" sz="14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spc="-9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алюмосилікати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Цеоліт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28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64307"/>
                  </a:ext>
                </a:extLst>
              </a:tr>
              <a:tr h="355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Сапоніт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282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19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743794"/>
                  </a:ext>
                </a:extLst>
              </a:tr>
              <a:tr h="263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Трепел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marR="12890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965" marR="19875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marR="23749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75889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7784" y="385608"/>
            <a:ext cx="854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130" marR="160655" algn="ctr">
              <a:spcBef>
                <a:spcPts val="20"/>
              </a:spcBef>
              <a:spcAft>
                <a:spcPts val="1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</a:t>
            </a:r>
            <a:r>
              <a:rPr lang="uk-UA" sz="24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z="2400" b="1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z="24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наповнювачів</a:t>
            </a:r>
            <a:r>
              <a:rPr lang="uk-UA" sz="2400" b="1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" y="356616"/>
            <a:ext cx="9098280" cy="606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Білково-вітамінні та білково-вітамінно-мінеральні добавки містять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протеїнові</a:t>
            </a:r>
            <a:r>
              <a:rPr lang="uk-UA" sz="2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концентровані</a:t>
            </a:r>
            <a:r>
              <a:rPr lang="uk-UA" sz="22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корми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(макуха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шрот,</a:t>
            </a:r>
            <a:r>
              <a:rPr lang="uk-UA" sz="2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дріжджі,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бобових,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рибне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м’ясо-кісткове борошно), а також препарати вітамінів,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 мікроелементів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інші біостимулятори. Їх додають до складу комбікормів, які виробляють на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 власного фуражного зерна. Норма введення добавки залежить від вмісту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нестачі поживних речовин в основних кормах раціону і становить від 5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25 %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 раціону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організувати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 кормових добавок для тварин у кожному господарстві практично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раціонів,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типових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Рівномірного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біологічно активних речовин у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преміксах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білково-вітамінних добавках досягають за ступеневого (поступового)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перемішуванні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суть якого полягає в тому, що спочатку окремі інгредієнти (вітаміни,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мікроелементи, амінокислоти) або суміш інгредієнтів змішують з невеликою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наповнювача,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змішують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рештою наповнювача.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512064"/>
            <a:ext cx="8604504" cy="56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Найбільша у світі фірма, яка постачає БВМД та премікси для усіх видів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птахів і риб у більш ніж 130 країнах –голландський холдинг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Провімі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uk-UA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світовому ринку БВМД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 компанії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 близько 10%.</a:t>
            </a:r>
            <a:r>
              <a:rPr lang="uk-UA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spc="3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Всі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господарства, які користуються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продукцією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 компанії отримують під час відгодівлі свиней середньодобові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800-1000 г, а загибель поросят мінімальна завдяки високій молочності (до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 кг) свиноматок.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lnSpc>
                <a:spcPct val="98000"/>
              </a:lnSpc>
              <a:spcBef>
                <a:spcPts val="9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Птахівники завдяки ефективним кормам отримують більше товарних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інкубаційних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яєць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подовжується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несучок,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бройлери досягають товарної кондиції за 42 доби.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lnSpc>
                <a:spcPct val="98000"/>
              </a:lnSpc>
              <a:spcBef>
                <a:spcPts val="9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компанія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 знаходиться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Львів.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977" y="1097280"/>
            <a:ext cx="9243753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algn="ctr" fontAlgn="base"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84" y="772616"/>
            <a:ext cx="8436864" cy="479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«ТЕКРО» - одна з провідних компаній, основна виробнича програма якої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білково-мінерально-вітамінних добавок для усіх видів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 і птиці 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засноване в Чехії у 1992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році. На ринку України компанія працює з 1996 року.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Україні відкрито завод "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Текро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-Дніпро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з виробництва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БМВД в с. Потоки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Полтавської області. Підприємство виробляє ВМВД для поросят - С1 25% (6 -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кг),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стартер 25% (10 - 40 кг.), молодняку на відгодівлі -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гроуер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15% (40 - 70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кг.)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фінішер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кг.),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свиноматок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С5с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холості/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супоросні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С5л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20%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лактуючі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507075" y="609600"/>
            <a:ext cx="8856381" cy="5943600"/>
          </a:xfrm>
        </p:spPr>
        <p:txBody>
          <a:bodyPr/>
          <a:lstStyle/>
          <a:p>
            <a:pPr marL="457200" indent="450850" eaLnBrk="1" hangingPunct="1"/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.Стимулятори </a:t>
            </a:r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мінерального походження -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макро- і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солей (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мінерального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розвитокк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кровотворних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біосинтезі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мікрофлору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травного тракту).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24" y="4507992"/>
            <a:ext cx="3685032" cy="23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" y="420624"/>
            <a:ext cx="9582912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271145" algn="just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Adisseo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(Франція) для сільськогосподарської птиці та свиней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мінеральні премікси, введення яких до складу комбікормів передбачене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600-960 г у розрахунку на 1 т комбікорму (тобто до 0,1 %) та вітамінні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торговою маркою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Бленд, введення яких до складу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комбікормів передбачене в кількості 0,02 %, а саме - 200 г у розрахунку на 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тонну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комбікорму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271145" algn="just">
              <a:lnSpc>
                <a:spcPct val="98000"/>
              </a:lnSpc>
              <a:spcBef>
                <a:spcPts val="4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Hoffman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Roche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(Швейцарія) виробляє вітамінно-мінеральні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вітамінно-мінерально-амінокислотні премікси для всіх видів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с.-г.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 та птиці під торговою маркою ROVIMIX, введення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 до складу комбікормів передбачене в кількості 500-6000 г у розрахунку 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тонну комбікорму (0,05-0,6 %), а також вітамінні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введення яких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комбікормів передбачене в кількості від 100 до 200 г у розрахунку 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тонну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(0,01-0,1 %).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369862"/>
            <a:ext cx="9226296" cy="555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271145" algn="just">
              <a:lnSpc>
                <a:spcPct val="98000"/>
              </a:lnSpc>
              <a:spcBef>
                <a:spcPts val="3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Україні премікси виробляють переважно на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Немішаєвському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заводі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препаратів, у спеціалізованому цеху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Калитянського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заводу комбікормів 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у ряді нових підприємств: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науково-виробничій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фірмі «Ефект плюс», групі науково-виробничих компаній «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Комбіко-Силувіт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269875" algn="just">
              <a:spcBef>
                <a:spcPts val="10"/>
              </a:spcBef>
              <a:spcAft>
                <a:spcPts val="0"/>
              </a:spcAft>
            </a:pP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</a:t>
            </a:r>
            <a:r>
              <a:rPr lang="uk-UA" sz="20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-Тест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Лабораторія»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(Київ)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0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0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000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дів</a:t>
            </a:r>
            <a:r>
              <a:rPr lang="uk-UA" sz="2000" spc="-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</a:t>
            </a:r>
            <a:r>
              <a:rPr lang="uk-UA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000" spc="-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комбікормів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-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1,0-4,0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269875" algn="just">
              <a:lnSpc>
                <a:spcPct val="98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науково-виробничих компаній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Комбіко-Силувіт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(Україна) разом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BAT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«Білгород-Дністровський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комбінат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хлібопродуктів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Білгород-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Дністровський) виробляє премікси для всіх видів сільськогосподарських тварин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 комбікормів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0,01-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5,0%. Найбільш типовими є премікси з нормою введення 1%. Проте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виробляються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вітамінні та мінеральні премікси, введення яких до складу комбікормів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0,0125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0,18%.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269875" algn="just">
              <a:lnSpc>
                <a:spcPct val="98000"/>
              </a:lnSpc>
              <a:spcBef>
                <a:spcPts val="5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Вінницькій області виробником білково-мінерально-вітамінних добавок,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блендів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годівлі свиней, птиці, риб є ТОВ "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Інтерагротех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", яке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пропонує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продукцію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INTERMIX.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866882"/>
            <a:ext cx="9290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4155" indent="359410" algn="just">
              <a:spcBef>
                <a:spcPts val="32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Науковими дослідженнями встановлений позитивний вплив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 на продуктивність, обмін речовин сільськогосподарських тварин, гема-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тологічні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якість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 С.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Діхтярук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 що при заміні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 концентрованих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Вітапрот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-БТУ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вітчизняного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польської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Провімі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-Стандарт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середньодобові прирости молодняку свиней на відгодівлі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збільшувались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18,63 та 10,0%, за зменшення витрат корму на 1 кг приросту на 15,78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9,13%. Використання досліджуваних добавок зумовило збільшення у тушах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м’яса та підвищення його біологічної цінності, про що свідчить вірогідне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вмісту валіну та ізолейцину (Р&lt;0,05), а також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тенденція збільшення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метіоніну.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224" y="411480"/>
            <a:ext cx="8357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4790" indent="27114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Використання</a:t>
            </a:r>
            <a:r>
              <a:rPr lang="uk-UA" sz="2400" spc="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раціонах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Енервік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карнітином</a:t>
            </a:r>
            <a:r>
              <a:rPr lang="uk-UA" sz="24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кількості 50 г/т комбікорму сприяє збільшенню середньодобових приростів на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 г, або на 12,57% за 127-добовий основний період досліду. Зменшення витрат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корму</a:t>
            </a:r>
            <a:r>
              <a:rPr lang="uk-UA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1кг приросту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0,53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11,3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(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Білявцева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В. В.).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карнітину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г/т комбікорму в складі БВМД середньодобові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збільшуються на 46 г, або на 6,8%, за зменшення витрати корму на 1 кг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приросту на 0,34 ЕКО, або на 6,52%. Досліджувана добавка мала позитивний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показники перетравності поживних речовин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малокомпонентного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раці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складався із ячменю і пшениці», підвищення коефіцієнта засвоєння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нітрогену</a:t>
            </a:r>
            <a:r>
              <a:rPr lang="uk-UA" sz="24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відкладання</a:t>
            </a:r>
            <a:r>
              <a:rPr lang="uk-UA" sz="2400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мязовової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тканини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44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992" y="768097"/>
            <a:ext cx="8065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Вплив БВМД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на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росту, перетравність по-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речовин, біохімічний склад м’язової та жирової тканини свиней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вста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новлено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дослідженнями В.В.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Бондаренко.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Згодовування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 свиней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забезпечує підвищення коефіцієнтів перетравності: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протеїну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6,43 % (Р&lt;0,001), клітковини на 8,38 % (Р&lt;0,05), безазотистих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екстрактивних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 на 1,4 % (Р&lt;0,05);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 підвищений рівень відкладання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азоту в тілі (на 7,25 % порівняно з контролем) та зростання середньодобових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15,68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13,57%.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годівлі молодняку свиней БВМД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мало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амінокислотний склад білків м’язової тканини та 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викликало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 у</a:t>
            </a:r>
            <a:r>
              <a:rPr lang="uk-UA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біохімічному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шпику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6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9" y="2916936"/>
            <a:ext cx="8463619" cy="1700784"/>
          </a:xfrm>
        </p:spPr>
        <p:txBody>
          <a:bodyPr/>
          <a:lstStyle/>
          <a:p>
            <a:pPr algn="r"/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</a:rPr>
              <a:t>ДЯКУЮ ЗА УВАГУ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537" y="333137"/>
            <a:ext cx="959371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Bef>
                <a:spcPts val="5"/>
              </a:spcBef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суттєвими факторами мінерального живлення тварин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кальцій 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фосфор.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99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80% цих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макроелементів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депонуються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зубах і кістках. Тому кальцій і фосфор необхідні в момент формування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скелету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Кальцій приймає участь в утворенні молока, регулює роботу серця,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нервової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м’язової систем, згортання крові, активує низку ферментів, проникність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засвоєння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Фосфор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 до складу нуклеїнових кислот багатьох ферментів,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фосфопротеїдів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фосфоліпідів, відіграє важливу роль в обміні вуглеводів,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кислотно-лужної рівноваги в організмі, біологічних реакціях та обміні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Певне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 цих мінеральних речовин зумовлює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спрямований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фізіологічний розвиток молодого організму, роботу серця тварини,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мускулатури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діяльність нервової системи, нормальне розмноження і таким чином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високу продуктивність, а нестача або дисбаланс призводить до її зниження.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молочному скотарстві нестача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макроелементів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 призвести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надоїв до 1000 кг на рік і передчасного вибракування корів.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 до мінерального дефіциту високопродуктивні тварини, повноцінне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за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 кормів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майже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неможливе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137" y="1338595"/>
            <a:ext cx="1886712" cy="2256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15" y="3971030"/>
            <a:ext cx="1766133" cy="2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246888"/>
            <a:ext cx="9555480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Поповнюють кальцій відносно легко і дешево за рахунок крейди (містить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34 – 40 % кальцію), вапняків (34 – 37 % кальцію),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кальцій-</a:t>
            </a:r>
            <a:r>
              <a:rPr lang="uk-UA" sz="2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вмісних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неорганічних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кормових добавок.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вапняків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травертини</a:t>
            </a:r>
            <a:r>
              <a:rPr lang="uk-UA" sz="22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опади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їх склад входить до 40 % кальцію, 3 – 4 %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фосфору.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uk-UA" sz="22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вмістом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марганцю,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міді,</a:t>
            </a: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цинку,</a:t>
            </a:r>
            <a:r>
              <a:rPr lang="uk-UA" sz="22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заліза.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spc="5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Схожа</a:t>
            </a:r>
            <a:r>
              <a:rPr lang="uk-UA" sz="2200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вапняками гірська осадова порода – </a:t>
            </a: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мергель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Цей природній мінерал зазвичай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з суміші вапняку або доломіту з глиною і піском. До складу мергелі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карбонату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Черепашкове</a:t>
            </a:r>
            <a:r>
              <a:rPr lang="uk-UA" sz="2200" b="1" i="1" spc="16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b="1" spc="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одержане</a:t>
            </a:r>
            <a:r>
              <a:rPr lang="uk-UA" sz="22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2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черепашкових</a:t>
            </a:r>
            <a:r>
              <a:rPr lang="uk-UA" sz="22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стулок,</a:t>
            </a:r>
            <a:r>
              <a:rPr lang="uk-UA" sz="22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uk-UA" sz="22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30 %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 використовується в годівлі птиці. Джерелами кальцію 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 із мідій,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дрібних черепашок молюсків і висушена яєчна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шкаралупа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87</a:t>
            </a:r>
            <a:r>
              <a:rPr lang="uk-UA" sz="22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вуглекислого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19075" indent="449580" algn="just">
              <a:spcBef>
                <a:spcPts val="325"/>
              </a:spcBef>
              <a:spcAft>
                <a:spcPts val="0"/>
              </a:spcAft>
            </a:pP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Сапропель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озерний мул – містить 26 % органічної речовини, 42 %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золи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25 % карбонату кальцію, а також кремній, фосфор, 1 – 6 % протеїну.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складу входять мікроелементи - марганець, молібден, мідь, кобальт,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вітаміни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каротин.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4155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192024"/>
            <a:ext cx="89611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98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 фосфору для тварин є кормові фосфати: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натрійфосфат</a:t>
            </a:r>
            <a:r>
              <a:rPr lang="uk-UA" sz="2000" spc="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(містять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0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фосфору),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диамонійфосфат</a:t>
            </a:r>
            <a:r>
              <a:rPr lang="uk-UA" sz="2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(26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22 %</a:t>
            </a:r>
            <a:r>
              <a:rPr lang="uk-UA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азоту),</a:t>
            </a:r>
            <a:r>
              <a:rPr lang="uk-UA" sz="2000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інші.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динатрійфосфати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 в раціонах молочних корів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відгодівельного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худоби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нестачі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натрію.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диамонійфосфати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вводяться в раціони жуйних 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нестачі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протеїну.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Кормовий преципітат або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дикальційфосфат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кристалічний, сипучий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порошок білого або сірого кольору, який отримують змішуванням розмеленої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крейди або вапна з технічною фосфорною кислотою. Містить 23 % кальцію 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 17 % фосфору. Застосовується за балансування раціонів відлучених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поросят,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 і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рогатої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худоби.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Кормовий трикальційфосфат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містить до 30 % кальцію і 11 – 16 % за-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своюваного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фосфору. Він сумісний з усіма кормами і добавками і може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технології годівлі всіх сільськогосподарських тварин.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 високу розчинність в лимонній кислоті і відмінно засвоюється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травною системою тварин і птахів. Добра доступність фосфору 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комбікормах, що містять трикальційфосфат, забезпечує гарну мінералізацію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кістяка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871" y="2492816"/>
            <a:ext cx="2522671" cy="25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096" y="438912"/>
            <a:ext cx="8695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71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рекомендовані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для свиней – не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1 %, великої рогатої худоби,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птиці -2 % від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 раціону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44958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Цей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 не проявляє побічної дії навіть у разі передозування 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півтора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рази. Щодобове згодовування коровам до 80 - 100 г трикальційфосфату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1,5 - 2 місяців перехідного весняного періоду забезпечує ефект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 маси, а також зростання продуктивності щонайменше на 10 – 14 %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лактацію.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щоденного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раціону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2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мінеральної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кормової добавки в дозі 20 - 40 г забезпечує достовірне підвищення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приростів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8,6 %.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Дані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зоотехнічних досліджень свідчать про позитивний вплив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інтенсивність росту курчат-бройлерів і їх м’ясні якості. За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 в раціон курчат-бройлерів значно підвищується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депонування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і фосфору. При порівнянні з птицею, що одержувала як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підгодівлю крейду і черепашку, вміст кальцію в кістках піддослідних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бройлерів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17,5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проти 16 %, а фосфору - 8,7 % проти 7,6 %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40" y="2517515"/>
            <a:ext cx="2719052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32" y="448056"/>
            <a:ext cx="9079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Дослідженнями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підгодівлі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становити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0,3-0,7 % від усього раціону, що складається з концентрованих кормів,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зернових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відходів, силосу, жому, свіжої зеленої трави, подрібнених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коренебульбоплодів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вологої мішанки.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Вводити добавку важливо поступово, починаючи з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малих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рівномірно збільшуючи їх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 тижнів.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фосфатів краще засвоюється організмом тварин і птиці, ніж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кормів. Наприклад, якщо фосфор зернових компонентів комбікорму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засвоюється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більше ніж на 17 - 23 %, то фосфор фосфатів має переходити 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кров’яне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русло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початкової кількості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добавці.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Альтернативою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фосфатам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виступати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і фосфору з високим ступенем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засвоєння організмом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 і птиці. Такою альтернативою,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думку вчених, 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ПФ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м.Обухів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Київської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536" y="1138977"/>
            <a:ext cx="1995677" cy="46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16" y="31600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 розроблена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суміш, що використовується в годівлі сільськогосподарських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птиці, містить легкозасвоювану форму кальцію і фосфору.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Виготовляється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вигляді трьох різних за складом концентрованих сумішей: для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Р) 4 : 1, для свиней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Р) 2,5 : 1, для жуйних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Р)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відповідає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дифторованому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фосфату, трикальційфосфату, а за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50-%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даними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Інстититу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Поділля НААН вміст кальцію у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знаходиться в межах</a:t>
            </a:r>
            <a:r>
              <a:rPr lang="uk-UA" sz="20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- 450 г /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(30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%).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Доступність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тваринного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наближається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100%.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 фосфору в мінеральному концентраті коливається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межах 150-200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г/кг (15 – 20 %).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 на 1кг мінерального концентрату міститься, мг: заліза 250-700,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 110 - 140, марганцю 10 - 50, міді 3 - 10.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середньодобові прирости у молодняку свиней, яка споживала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були на 75 г або 9,6 % вищі порівняно з контрольною групою, що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отримувала</a:t>
            </a:r>
            <a:r>
              <a:rPr lang="uk-UA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616" y="77362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6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3254</Words>
  <Application>Microsoft Office PowerPoint</Application>
  <PresentationFormat>Широкоэкранный</PresentationFormat>
  <Paragraphs>240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1_Аспект</vt:lpstr>
      <vt:lpstr>2_Аспект</vt:lpstr>
      <vt:lpstr>3_Аспект</vt:lpstr>
      <vt:lpstr>4_Аспект</vt:lpstr>
      <vt:lpstr>5_Аспект</vt:lpstr>
      <vt:lpstr>6_Аспект</vt:lpstr>
      <vt:lpstr>Презентация PowerPoint</vt:lpstr>
      <vt:lpstr>      ПЛАН  1.Стимулятори мінерального походження  2. Використання стимуляторів змішаного походження          ЛІТЕРАТУРА 1.Біологія продуктивності сільськогосподарських тварин : підручник / І.Ю. Горбатенко, М.І. Гиль, М.О. Захаренко та ін. ; за ред. М.І. Гиль ; МНАУ.  Миколаїв : Видавничий дім «Гельветика», 2018. 600 с. 2. Бурлака В.А., Борщенко В.В., Кривий М.М. Біологія продуктивності сільськогосподарських тварин. Житомир: Вид-во ЖДУ ім. І.Франка, 2012. 191 с.  3. Горбатенко І.Ю.,  Гиль М.І. “Біологія продуктивності с-.г. тварин., Миколаїв, 2008  </vt:lpstr>
      <vt:lpstr>1.Стимулятори мінерального походження - макро- і мікроелементи, їх суміші у вигляді неорганічних солей (сульфатів, хлоридів, карбонатів), оксидів, та комплексні сполуки мінерального походження (впливають на ріст, розвитокк, розмноження тварин, на функцію кровотворних органів і ендокринних залоз, регулюють обмін речовин, приймають участь у біосинтезі білків, захисних реакціях організму, впливають на мікрофлору травного тракту).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Алюмосилікатні глини та мінерали (цеоліти, вермикуліти, анальцим, глауконіт..) активно адсорбують мікотоксини кормів, оскільки молекулярна поверхня цих добавок, при насиченні водою, притягує і зв’язує полярні функціональні групи мікотоксинів, а це сприяє їхньому виведенню з процесу травлення та не дає їм змоги потрапити у кров.  Поклади природніх мінералів виявлені  в Хмельницькій області (цеоліт, сапоніт, глауконіт), Волині, Рівенщині, Донбасі і Закарпатті (алуніти, вермикуліти..)   За результатами досліджень встановлено, що введення 3% алунітового та каолінового борошна до сухої речовини основного раціону свиней сприяє кращому поїданню кормів, збагаченню раціону макро-, мікроелементами та збільшенню їх продуктивності.  Згодовування Анальциму в суміші із концентрованими кормами, сприяє підвищенню валового надою молока за лактацію на 75 кг, збільшенню середньодобових надоїв на 1,2 кг або 11 %,  жирності молока на 0,21 %.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cp:lastPrinted>2023-03-06T13:53:47Z</cp:lastPrinted>
  <dcterms:created xsi:type="dcterms:W3CDTF">2022-12-19T13:17:50Z</dcterms:created>
  <dcterms:modified xsi:type="dcterms:W3CDTF">2023-03-06T13:54:52Z</dcterms:modified>
</cp:coreProperties>
</file>