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705" r:id="rId2"/>
    <p:sldMasterId id="2147483741" r:id="rId3"/>
  </p:sldMasterIdLst>
  <p:notesMasterIdLst>
    <p:notesMasterId r:id="rId60"/>
  </p:notesMasterIdLst>
  <p:handoutMasterIdLst>
    <p:handoutMasterId r:id="rId61"/>
  </p:handoutMasterIdLst>
  <p:sldIdLst>
    <p:sldId id="257" r:id="rId4"/>
    <p:sldId id="258" r:id="rId5"/>
    <p:sldId id="310" r:id="rId6"/>
    <p:sldId id="316" r:id="rId7"/>
    <p:sldId id="317" r:id="rId8"/>
    <p:sldId id="320" r:id="rId9"/>
    <p:sldId id="394" r:id="rId10"/>
    <p:sldId id="395" r:id="rId11"/>
    <p:sldId id="396" r:id="rId12"/>
    <p:sldId id="397" r:id="rId13"/>
    <p:sldId id="398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99" r:id="rId31"/>
    <p:sldId id="341" r:id="rId32"/>
    <p:sldId id="400" r:id="rId33"/>
    <p:sldId id="342" r:id="rId34"/>
    <p:sldId id="343" r:id="rId35"/>
    <p:sldId id="348" r:id="rId36"/>
    <p:sldId id="401" r:id="rId37"/>
    <p:sldId id="402" r:id="rId38"/>
    <p:sldId id="403" r:id="rId39"/>
    <p:sldId id="354" r:id="rId40"/>
    <p:sldId id="357" r:id="rId41"/>
    <p:sldId id="404" r:id="rId42"/>
    <p:sldId id="405" r:id="rId43"/>
    <p:sldId id="363" r:id="rId44"/>
    <p:sldId id="362" r:id="rId45"/>
    <p:sldId id="361" r:id="rId46"/>
    <p:sldId id="364" r:id="rId47"/>
    <p:sldId id="365" r:id="rId48"/>
    <p:sldId id="366" r:id="rId49"/>
    <p:sldId id="367" r:id="rId50"/>
    <p:sldId id="368" r:id="rId51"/>
    <p:sldId id="369" r:id="rId52"/>
    <p:sldId id="373" r:id="rId53"/>
    <p:sldId id="372" r:id="rId54"/>
    <p:sldId id="371" r:id="rId55"/>
    <p:sldId id="370" r:id="rId56"/>
    <p:sldId id="429" r:id="rId57"/>
    <p:sldId id="430" r:id="rId58"/>
    <p:sldId id="427" r:id="rId59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29" autoAdjust="0"/>
    <p:restoredTop sz="92865" autoAdjust="0"/>
  </p:normalViewPr>
  <p:slideViewPr>
    <p:cSldViewPr snapToGrid="0">
      <p:cViewPr varScale="1">
        <p:scale>
          <a:sx n="104" d="100"/>
          <a:sy n="104" d="100"/>
        </p:scale>
        <p:origin x="-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10.08.2023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56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296BAA-C77B-48B3-982C-0214EC684C2B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C9442-2458-476F-972A-381978A5288F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43EE74-C2AD-40E9-9ECA-EFC22383AA2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B77F4-C0FE-4F87-8976-C65637FF045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21975-03EB-4C50-8A44-A871E718493E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544BF-E8A2-4D66-9B12-FB04A9BAB3D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8F5B2-F8C4-4AD4-83A1-B80CC8D09D0B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63C6F6-BB6E-48B3-9CBC-02ED40B1CF0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6FF25350-FE8D-4934-B5ED-F1B1304A339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BF2704-CD7B-462F-AD06-D6CFFEEDBD9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DF6D2-B843-4E18-8251-22540494A7D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4429A-0371-4490-9459-310CE805D8F9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19075-4E88-4423-B8CC-744D9667CF6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E3C31-0591-461D-AB5F-F5296754CCC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3F388-5716-459C-AF60-42057BAAE50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F2787-16E0-426A-992B-AEE85A6FB0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50B63-E3D6-4B4D-9E87-7D4B60F23CED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D5475A-A55A-48C4-BE92-D680828555D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4658D-4A9E-4BDF-8915-9DCAC2B060D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7F1AB-7C5D-4BDB-983D-2407614F0F1F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56C8EE-26ED-4EFF-A492-91645629FD6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863126-CA5E-4289-A3B5-24FFF0C9852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=""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214E01-BD05-41A2-B328-608D52B721B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D06B84-7037-4C87-9441-2B4C67DFD4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E6E1B-59C9-47B9-BCFC-5F2CADC86D00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12852-9715-4B0D-AF70-46E1F575003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DF3FE-14DF-4C23-B465-69B98C0D84E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E15EF97-345A-49C3-9894-8A909EF3313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8FB7C1-1613-43E9-9C1D-5A3735E01BCE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13735-E1FD-47E9-82BC-3E4328FEE16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D5AD8-30F7-42B7-BA63-A6088562EDF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E49A0-1F6A-4AA4-8712-CCE4038D073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329F9-CA07-430E-B1D4-8054C6A7F54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7BCBE-98E1-497C-876A-A1E8214FC5C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008328-028D-4309-85D8-E5CB165EA53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912164"/>
            <a:ext cx="10363200" cy="1789045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Українська лексикологія та фразеологія, їхні одиниці як константи української </a:t>
            </a:r>
            <a:r>
              <a:rPr lang="uk-UA" sz="3600" b="1" dirty="0" err="1" smtClean="0">
                <a:solidFill>
                  <a:srgbClr val="0070C0"/>
                </a:solidFill>
              </a:rPr>
              <a:t>етнокультури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Жаргонна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арготична</a:t>
            </a:r>
            <a:r>
              <a:rPr lang="ru-RU" dirty="0" smtClean="0"/>
              <a:t> лексика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4321" y="1993392"/>
            <a:ext cx="10652760" cy="3942797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800" dirty="0" err="1" smtClean="0"/>
              <a:t>Характеризується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обмеженим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вживанням</a:t>
            </a:r>
            <a:r>
              <a:rPr lang="ru-RU" sz="1800" dirty="0" smtClean="0"/>
              <a:t>. </a:t>
            </a:r>
            <a:r>
              <a:rPr lang="ru-RU" sz="1800" dirty="0" err="1" smtClean="0"/>
              <a:t>Ці</a:t>
            </a:r>
            <a:r>
              <a:rPr lang="ru-RU" sz="1800" dirty="0" smtClean="0"/>
              <a:t> два </a:t>
            </a:r>
            <a:r>
              <a:rPr lang="ru-RU" sz="1800" dirty="0" err="1" smtClean="0"/>
              <a:t>розряди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виділяються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ознакою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функціонування</a:t>
            </a:r>
            <a:r>
              <a:rPr lang="ru-RU" sz="1800" dirty="0" smtClean="0"/>
              <a:t> у </a:t>
            </a:r>
            <a:r>
              <a:rPr lang="ru-RU" sz="1800" dirty="0" err="1" smtClean="0"/>
              <a:t>мовленні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окремих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</a:t>
            </a:r>
            <a:r>
              <a:rPr lang="ru-RU" sz="1800" dirty="0" smtClean="0"/>
              <a:t>. </a:t>
            </a:r>
          </a:p>
          <a:p>
            <a:pPr marL="0" indent="357188" algn="just"/>
            <a:r>
              <a:rPr lang="ru-RU" sz="2000" b="1" dirty="0" smtClean="0">
                <a:solidFill>
                  <a:schemeClr val="bg1"/>
                </a:solidFill>
              </a:rPr>
              <a:t>Жаргон</a:t>
            </a:r>
            <a:r>
              <a:rPr lang="ru-RU" sz="1800" dirty="0" smtClean="0"/>
              <a:t> – </a:t>
            </a:r>
            <a:r>
              <a:rPr lang="ru-RU" sz="1800" dirty="0" err="1" smtClean="0"/>
              <a:t>сукупність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особливостей</a:t>
            </a:r>
            <a:r>
              <a:rPr lang="ru-RU" sz="1800" dirty="0" smtClean="0"/>
              <a:t> словника </a:t>
            </a:r>
            <a:r>
              <a:rPr lang="ru-RU" sz="1800" dirty="0" err="1" smtClean="0"/>
              <a:t>розмовного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мовлення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пов’язаних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спільністю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інтересів</a:t>
            </a:r>
            <a:r>
              <a:rPr lang="ru-RU" sz="1800" dirty="0" smtClean="0"/>
              <a:t>. </a:t>
            </a:r>
            <a:r>
              <a:rPr lang="ru-RU" sz="1800" dirty="0" err="1" smtClean="0"/>
              <a:t>Насамперед</a:t>
            </a:r>
            <a:r>
              <a:rPr lang="ru-RU" sz="1800" dirty="0" smtClean="0"/>
              <a:t>,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спільність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професійна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перебування</a:t>
            </a:r>
            <a:r>
              <a:rPr lang="ru-RU" sz="1800" dirty="0" smtClean="0"/>
              <a:t> разом (</a:t>
            </a:r>
            <a:r>
              <a:rPr lang="ru-RU" sz="1800" dirty="0" err="1" smtClean="0"/>
              <a:t>навчання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військо</a:t>
            </a:r>
            <a:r>
              <a:rPr lang="ru-RU" sz="1800" dirty="0" smtClean="0"/>
              <a:t>), </a:t>
            </a:r>
            <a:r>
              <a:rPr lang="ru-RU" sz="1800" dirty="0" err="1" smtClean="0"/>
              <a:t>однакові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захоплення</a:t>
            </a:r>
            <a:r>
              <a:rPr lang="ru-RU" sz="1800" dirty="0" smtClean="0"/>
              <a:t> (спортом, </a:t>
            </a:r>
            <a:r>
              <a:rPr lang="ru-RU" sz="1800" dirty="0" err="1" smtClean="0"/>
              <a:t>мистецтвом</a:t>
            </a:r>
            <a:r>
              <a:rPr lang="ru-RU" sz="1800" dirty="0" smtClean="0"/>
              <a:t>, </a:t>
            </a:r>
            <a:r>
              <a:rPr lang="ru-RU" sz="1800" dirty="0" err="1" smtClean="0"/>
              <a:t>колекціо­нуванням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). </a:t>
            </a:r>
          </a:p>
          <a:p>
            <a:pPr marL="0" indent="357188" algn="just">
              <a:buNone/>
            </a:pP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жаргонізмів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виникає</a:t>
            </a:r>
            <a:r>
              <a:rPr lang="ru-RU" sz="1800" dirty="0" smtClean="0"/>
              <a:t> у </a:t>
            </a:r>
            <a:r>
              <a:rPr lang="ru-RU" sz="1800" dirty="0" err="1" smtClean="0"/>
              <a:t>молодіжних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колективах</a:t>
            </a:r>
            <a:r>
              <a:rPr lang="ru-RU" sz="1800" dirty="0" smtClean="0"/>
              <a:t>,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 </a:t>
            </a:r>
            <a:r>
              <a:rPr lang="ru-RU" sz="1800" dirty="0" err="1" smtClean="0"/>
              <a:t>у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студентських</a:t>
            </a:r>
            <a:r>
              <a:rPr lang="ru-RU" sz="1800" dirty="0" smtClean="0"/>
              <a:t>.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: </a:t>
            </a:r>
            <a:r>
              <a:rPr lang="ru-RU" sz="1800" i="1" dirty="0" smtClean="0"/>
              <a:t>пара – «</a:t>
            </a:r>
            <a:r>
              <a:rPr lang="ru-RU" sz="1800" i="1" dirty="0" err="1" smtClean="0"/>
              <a:t>двійка</a:t>
            </a:r>
            <a:r>
              <a:rPr lang="ru-RU" sz="1800" i="1" dirty="0" smtClean="0"/>
              <a:t>», </a:t>
            </a:r>
            <a:r>
              <a:rPr lang="ru-RU" sz="1800" i="1" dirty="0" err="1" smtClean="0"/>
              <a:t>шпори</a:t>
            </a:r>
            <a:r>
              <a:rPr lang="ru-RU" sz="1800" i="1" dirty="0" smtClean="0"/>
              <a:t> – «шпаргалки», </a:t>
            </a:r>
            <a:r>
              <a:rPr lang="ru-RU" sz="1800" i="1" dirty="0" err="1" smtClean="0"/>
              <a:t>хвіст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академічна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заборгованість</a:t>
            </a:r>
            <a:r>
              <a:rPr lang="ru-RU" sz="1800" i="1" dirty="0" smtClean="0"/>
              <a:t>»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smtClean="0"/>
              <a:t>На </a:t>
            </a:r>
            <a:r>
              <a:rPr lang="ru-RU" sz="1800" dirty="0" err="1" smtClean="0"/>
              <a:t>відміну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нейтральних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жаргонізмів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арготизми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забарвленим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розрядом</a:t>
            </a:r>
            <a:r>
              <a:rPr lang="ru-RU" sz="1800" dirty="0" smtClean="0"/>
              <a:t> лексики. </a:t>
            </a:r>
          </a:p>
          <a:p>
            <a:pPr marL="0" indent="357188" algn="just"/>
            <a:r>
              <a:rPr lang="ru-RU" sz="1800" b="1" dirty="0" smtClean="0">
                <a:solidFill>
                  <a:schemeClr val="bg1"/>
                </a:solidFill>
              </a:rPr>
              <a:t>Арго (фр. арго – жаргон)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/>
              <a:t>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умовна</a:t>
            </a:r>
            <a:r>
              <a:rPr lang="ru-RU" sz="1800" dirty="0" smtClean="0"/>
              <a:t> </a:t>
            </a:r>
            <a:r>
              <a:rPr lang="ru-RU" sz="1800" dirty="0" err="1" smtClean="0"/>
              <a:t>говірка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набором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незрозумілих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невтаємничених</a:t>
            </a:r>
            <a:r>
              <a:rPr lang="ru-RU" sz="1800" dirty="0" smtClean="0"/>
              <a:t> у </a:t>
            </a:r>
            <a:r>
              <a:rPr lang="ru-RU" sz="1800" dirty="0" err="1" smtClean="0"/>
              <a:t>справи</a:t>
            </a:r>
            <a:r>
              <a:rPr lang="ru-RU" sz="1800" dirty="0" smtClean="0"/>
              <a:t> </a:t>
            </a:r>
            <a:r>
              <a:rPr lang="ru-RU" sz="1800" dirty="0" err="1" smtClean="0"/>
              <a:t>цієї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.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: </a:t>
            </a:r>
            <a:r>
              <a:rPr lang="ru-RU" sz="1800" i="1" dirty="0" err="1" smtClean="0"/>
              <a:t>кимарити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спати</a:t>
            </a:r>
            <a:r>
              <a:rPr lang="ru-RU" sz="1800" i="1" dirty="0" smtClean="0"/>
              <a:t>», </a:t>
            </a:r>
            <a:r>
              <a:rPr lang="ru-RU" sz="1800" i="1" dirty="0" err="1" smtClean="0"/>
              <a:t>пописа</a:t>
            </a:r>
            <a:r>
              <a:rPr lang="ru-RU" sz="1800" i="1" baseline="-25000" dirty="0" err="1" smtClean="0"/>
              <a:t>́</a:t>
            </a:r>
            <a:r>
              <a:rPr lang="ru-RU" sz="1800" i="1" dirty="0" err="1" smtClean="0"/>
              <a:t>ти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порізати</a:t>
            </a:r>
            <a:r>
              <a:rPr lang="ru-RU" sz="1800" i="1" dirty="0" smtClean="0"/>
              <a:t>», </a:t>
            </a:r>
            <a:r>
              <a:rPr lang="ru-RU" sz="1800" i="1" dirty="0" err="1" smtClean="0"/>
              <a:t>батузник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мотузка</a:t>
            </a:r>
            <a:r>
              <a:rPr lang="ru-RU" sz="1800" i="1" dirty="0" smtClean="0"/>
              <a:t>»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</a:t>
            </a:r>
          </a:p>
          <a:p>
            <a:pPr marL="0" indent="357188" algn="just"/>
            <a:r>
              <a:rPr lang="ru-RU" sz="1800" dirty="0" err="1" smtClean="0"/>
              <a:t>Жаргонізми</a:t>
            </a:r>
            <a:r>
              <a:rPr lang="ru-RU" sz="1800" dirty="0" smtClean="0"/>
              <a:t> і </a:t>
            </a:r>
            <a:r>
              <a:rPr lang="ru-RU" sz="1800" dirty="0" err="1" smtClean="0"/>
              <a:t>арготизми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перебувають</a:t>
            </a:r>
            <a:r>
              <a:rPr lang="ru-RU" sz="1800" dirty="0" smtClean="0"/>
              <a:t> за межами </a:t>
            </a:r>
            <a:r>
              <a:rPr lang="ru-RU" sz="1800" dirty="0" err="1" smtClean="0"/>
              <a:t>літературної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, вони </a:t>
            </a:r>
            <a:r>
              <a:rPr lang="ru-RU" sz="1800" dirty="0" err="1" smtClean="0"/>
              <a:t>зрідка</a:t>
            </a:r>
            <a:r>
              <a:rPr lang="ru-RU" sz="1800" dirty="0" smtClean="0"/>
              <a:t> </a:t>
            </a:r>
            <a:r>
              <a:rPr lang="ru-RU" sz="1800" dirty="0" err="1" smtClean="0"/>
              <a:t>вживаються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письменстві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публіцистиці</a:t>
            </a:r>
            <a:r>
              <a:rPr lang="ru-RU" sz="1800" dirty="0" smtClean="0"/>
              <a:t> як </a:t>
            </a:r>
            <a:r>
              <a:rPr lang="ru-RU" sz="1800" dirty="0" err="1" smtClean="0"/>
              <a:t>засіб</a:t>
            </a:r>
            <a:r>
              <a:rPr lang="ru-RU" sz="1800" dirty="0" smtClean="0"/>
              <a:t> </a:t>
            </a:r>
            <a:r>
              <a:rPr lang="ru-RU" sz="1800" dirty="0" err="1" smtClean="0"/>
              <a:t>негативної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оцінки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мовної</a:t>
            </a:r>
            <a:r>
              <a:rPr lang="ru-RU" sz="1800" dirty="0" smtClean="0"/>
              <a:t> характеристики </a:t>
            </a:r>
            <a:r>
              <a:rPr lang="ru-RU" sz="1800" dirty="0" err="1" smtClean="0"/>
              <a:t>персонажів</a:t>
            </a:r>
            <a:r>
              <a:rPr lang="ru-RU" sz="1800" dirty="0" smtClean="0"/>
              <a:t>.</a:t>
            </a:r>
          </a:p>
          <a:p>
            <a:pPr marL="0" indent="357188" algn="just"/>
            <a:endParaRPr lang="ru-RU" sz="1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268288" indent="-268288" algn="just">
              <a:buNone/>
            </a:pPr>
            <a:r>
              <a:rPr lang="uk-UA" sz="1400" b="1" dirty="0" smtClean="0">
                <a:solidFill>
                  <a:srgbClr val="FF0000"/>
                </a:solidFill>
              </a:rPr>
              <a:t>З </a:t>
            </a:r>
            <a:r>
              <a:rPr lang="ru-RU" sz="1400" b="1" dirty="0" err="1" smtClean="0">
                <a:solidFill>
                  <a:srgbClr val="FF0000"/>
                </a:solidFill>
              </a:rPr>
              <a:t>погляду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</a:rPr>
              <a:t>змісту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лексиці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виділяються</a:t>
            </a:r>
            <a:r>
              <a:rPr lang="ru-RU" sz="1400" i="1" dirty="0" smtClean="0"/>
              <a:t>: </a:t>
            </a:r>
            <a:r>
              <a:rPr lang="ru-RU" sz="1400" i="1" dirty="0" err="1" smtClean="0"/>
              <a:t>значущі</a:t>
            </a:r>
            <a:r>
              <a:rPr lang="ru-RU" sz="1400" i="1" dirty="0" smtClean="0"/>
              <a:t> і </a:t>
            </a:r>
            <a:r>
              <a:rPr lang="ru-RU" sz="1400" i="1" dirty="0" err="1" smtClean="0"/>
              <a:t>службові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абстрактні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конкретні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синоніми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антоніми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ін</a:t>
            </a:r>
            <a:r>
              <a:rPr lang="ru-RU" sz="1400" dirty="0" smtClean="0"/>
              <a:t>. </a:t>
            </a:r>
          </a:p>
          <a:p>
            <a:pPr marL="268288" indent="-268288" algn="just"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З точки </a:t>
            </a:r>
            <a:r>
              <a:rPr lang="ru-RU" sz="1400" b="1" dirty="0" err="1" smtClean="0">
                <a:solidFill>
                  <a:srgbClr val="FF0000"/>
                </a:solidFill>
              </a:rPr>
              <a:t>зору</a:t>
            </a:r>
            <a:r>
              <a:rPr lang="ru-RU" sz="1400" b="1" dirty="0" smtClean="0">
                <a:solidFill>
                  <a:srgbClr val="FF0000"/>
                </a:solidFill>
              </a:rPr>
              <a:t> плану </a:t>
            </a:r>
            <a:r>
              <a:rPr lang="ru-RU" sz="1400" b="1" dirty="0" err="1" smtClean="0">
                <a:solidFill>
                  <a:srgbClr val="FF0000"/>
                </a:solidFill>
              </a:rPr>
              <a:t>вираження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err="1" smtClean="0"/>
              <a:t>виділяються</a:t>
            </a:r>
            <a:r>
              <a:rPr lang="ru-RU" sz="1400" dirty="0" smtClean="0"/>
              <a:t>: </a:t>
            </a:r>
            <a:r>
              <a:rPr lang="ru-RU" sz="1400" i="1" dirty="0" err="1" smtClean="0"/>
              <a:t>омоніми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омофони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омографи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пароніми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err="1" smtClean="0"/>
              <a:t>Омоніми</a:t>
            </a:r>
            <a:r>
              <a:rPr lang="ru-RU" sz="1400" dirty="0" smtClean="0"/>
              <a:t> – слова,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однаковий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звуковий</a:t>
            </a:r>
            <a:r>
              <a:rPr lang="ru-RU" sz="1400" dirty="0" smtClean="0"/>
              <a:t> склад,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.</a:t>
            </a:r>
          </a:p>
          <a:p>
            <a:pPr algn="just">
              <a:buNone/>
            </a:pPr>
            <a:r>
              <a:rPr lang="ru-RU" sz="1400" dirty="0" smtClean="0"/>
              <a:t> Напр.: </a:t>
            </a:r>
            <a:r>
              <a:rPr lang="ru-RU" sz="1400" i="1" dirty="0" err="1" smtClean="0"/>
              <a:t>боронити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захищати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перешкоджати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стигнути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дозрівати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холонути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міна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обмін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вираз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обличчя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вибуховий</a:t>
            </a:r>
            <a:r>
              <a:rPr lang="ru-RU" sz="1400" i="1" dirty="0" smtClean="0"/>
              <a:t> заряд; коса – </a:t>
            </a:r>
            <a:r>
              <a:rPr lang="ru-RU" sz="1400" i="1" dirty="0" err="1" smtClean="0"/>
              <a:t>заплетене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волосся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знаряддя</a:t>
            </a:r>
            <a:r>
              <a:rPr lang="ru-RU" sz="1400" i="1" dirty="0" smtClean="0"/>
              <a:t> для </a:t>
            </a:r>
            <a:r>
              <a:rPr lang="ru-RU" sz="1400" i="1" dirty="0" err="1" smtClean="0"/>
              <a:t>косіння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вузька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намивна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смуга</a:t>
            </a:r>
            <a:r>
              <a:rPr lang="ru-RU" sz="1400" i="1" dirty="0" smtClean="0"/>
              <a:t> суходолу в </a:t>
            </a:r>
            <a:r>
              <a:rPr lang="ru-RU" sz="1400" i="1" dirty="0" err="1" smtClean="0"/>
              <a:t>морі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річці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err="1" smtClean="0"/>
              <a:t>Антоніми</a:t>
            </a:r>
            <a:r>
              <a:rPr lang="ru-RU" sz="1400" dirty="0" smtClean="0"/>
              <a:t> – слова,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протилежні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поняття</a:t>
            </a:r>
            <a:r>
              <a:rPr lang="ru-RU" sz="1400" dirty="0" smtClean="0"/>
              <a:t>. </a:t>
            </a:r>
          </a:p>
          <a:p>
            <a:pPr algn="just">
              <a:buNone/>
            </a:pPr>
            <a:r>
              <a:rPr lang="ru-RU" sz="1400" dirty="0" smtClean="0"/>
              <a:t>Напр.: </a:t>
            </a:r>
            <a:r>
              <a:rPr lang="ru-RU" sz="1400" i="1" dirty="0" err="1" smtClean="0"/>
              <a:t>привабливий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неприємний</a:t>
            </a:r>
            <a:r>
              <a:rPr lang="ru-RU" sz="1400" i="1" dirty="0" smtClean="0"/>
              <a:t>, дружба – </a:t>
            </a:r>
            <a:r>
              <a:rPr lang="ru-RU" sz="1400" i="1" dirty="0" err="1" smtClean="0"/>
              <a:t>ворожнеча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радіти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журитися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новий</a:t>
            </a:r>
            <a:r>
              <a:rPr lang="ru-RU" sz="1400" i="1" dirty="0" smtClean="0"/>
              <a:t> (</a:t>
            </a:r>
            <a:r>
              <a:rPr lang="ru-RU" sz="1400" i="1" dirty="0" err="1" smtClean="0"/>
              <a:t>міністр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нейтр</a:t>
            </a:r>
            <a:r>
              <a:rPr lang="ru-RU" sz="1400" i="1" dirty="0" smtClean="0"/>
              <a:t>.) – </a:t>
            </a:r>
            <a:r>
              <a:rPr lang="ru-RU" sz="1400" i="1" dirty="0" err="1" smtClean="0"/>
              <a:t>новоспечений</a:t>
            </a:r>
            <a:r>
              <a:rPr lang="ru-RU" sz="1400" i="1" dirty="0" smtClean="0"/>
              <a:t> (</a:t>
            </a:r>
            <a:r>
              <a:rPr lang="ru-RU" sz="1400" i="1" dirty="0" err="1" smtClean="0"/>
              <a:t>просторічн</a:t>
            </a:r>
            <a:r>
              <a:rPr lang="ru-RU" sz="1400" i="1" dirty="0" smtClean="0"/>
              <a:t>.)</a:t>
            </a:r>
            <a:r>
              <a:rPr lang="ru-RU" sz="1400" dirty="0" smtClean="0"/>
              <a:t>.</a:t>
            </a:r>
          </a:p>
          <a:p>
            <a:pPr algn="just">
              <a:buNone/>
            </a:pPr>
            <a:r>
              <a:rPr lang="ru-RU" sz="1400" dirty="0" smtClean="0"/>
              <a:t>Слова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конкретним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, як правило, </a:t>
            </a:r>
            <a:r>
              <a:rPr lang="ru-RU" sz="1400" dirty="0" err="1" smtClean="0"/>
              <a:t>антонімів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: </a:t>
            </a:r>
            <a:r>
              <a:rPr lang="ru-RU" sz="1400" i="1" dirty="0" err="1" smtClean="0"/>
              <a:t>гітара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стілець</a:t>
            </a:r>
            <a:r>
              <a:rPr lang="ru-RU" sz="1400" i="1" dirty="0" smtClean="0"/>
              <a:t>, колоти</a:t>
            </a:r>
            <a:r>
              <a:rPr lang="ru-RU" sz="1400" dirty="0" smtClean="0"/>
              <a:t>;</a:t>
            </a:r>
            <a:r>
              <a:rPr lang="ru-RU" sz="1400" i="1" dirty="0" smtClean="0"/>
              <a:t> </a:t>
            </a:r>
            <a:r>
              <a:rPr lang="ru-RU" sz="1400" dirty="0" smtClean="0"/>
              <a:t>не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антонімів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числівники</a:t>
            </a:r>
            <a:r>
              <a:rPr lang="ru-RU" sz="1400" dirty="0" smtClean="0"/>
              <a:t>,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займенники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err="1" smtClean="0"/>
              <a:t>Синоніми</a:t>
            </a:r>
            <a:r>
              <a:rPr lang="ru-RU" sz="1400" b="1" dirty="0" smtClean="0"/>
              <a:t> </a:t>
            </a:r>
            <a:r>
              <a:rPr lang="ru-RU" sz="1400" dirty="0" smtClean="0"/>
              <a:t>– слова, </a:t>
            </a:r>
            <a:r>
              <a:rPr lang="ru-RU" sz="1400" dirty="0" err="1" smtClean="0"/>
              <a:t>близькі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 і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звучанням</a:t>
            </a:r>
            <a:r>
              <a:rPr lang="ru-RU" sz="1400" dirty="0" smtClean="0"/>
              <a:t>;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відрізняються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семантичними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відтінками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стилістичним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забарвленням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обома</a:t>
            </a:r>
            <a:r>
              <a:rPr lang="ru-RU" sz="1400" dirty="0" smtClean="0"/>
              <a:t> </a:t>
            </a:r>
            <a:r>
              <a:rPr lang="ru-RU" sz="1400" dirty="0" err="1" smtClean="0"/>
              <a:t>цими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ознаками</a:t>
            </a:r>
            <a:r>
              <a:rPr lang="ru-RU" sz="1400" dirty="0" smtClean="0"/>
              <a:t>. </a:t>
            </a:r>
          </a:p>
          <a:p>
            <a:pPr algn="just">
              <a:buNone/>
            </a:pPr>
            <a:r>
              <a:rPr lang="ru-RU" sz="1400" dirty="0" smtClean="0"/>
              <a:t>Напр.: </a:t>
            </a:r>
            <a:r>
              <a:rPr lang="ru-RU" sz="1400" i="1" dirty="0" smtClean="0"/>
              <a:t>угода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договір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smtClean="0"/>
              <a:t>контракт,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помаранчевий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жовтогарячий</a:t>
            </a:r>
            <a:r>
              <a:rPr lang="ru-RU" sz="1400" dirty="0" smtClean="0"/>
              <a:t> </a:t>
            </a:r>
            <a:r>
              <a:rPr lang="ru-RU" sz="1400" i="1" dirty="0" smtClean="0"/>
              <a:t>– </a:t>
            </a:r>
            <a:r>
              <a:rPr lang="ru-RU" sz="1400" i="1" dirty="0" err="1" smtClean="0"/>
              <a:t>апельсиновий</a:t>
            </a:r>
            <a:r>
              <a:rPr lang="uk-UA" sz="1400" i="1" dirty="0" smtClean="0"/>
              <a:t>.</a:t>
            </a:r>
            <a:endParaRPr lang="ru-RU" sz="1400" dirty="0" smtClean="0"/>
          </a:p>
          <a:p>
            <a:pPr algn="just"/>
            <a:r>
              <a:rPr lang="ru-RU" sz="1400" b="1" dirty="0" err="1" smtClean="0"/>
              <a:t>Пароніми</a:t>
            </a:r>
            <a:r>
              <a:rPr lang="ru-RU" sz="1400" dirty="0" smtClean="0"/>
              <a:t> – слова, </a:t>
            </a:r>
            <a:r>
              <a:rPr lang="ru-RU" sz="1400" dirty="0" err="1" smtClean="0"/>
              <a:t>утворені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одного </a:t>
            </a:r>
            <a:r>
              <a:rPr lang="ru-RU" sz="1400" dirty="0" err="1" smtClean="0"/>
              <a:t>й</a:t>
            </a:r>
            <a:r>
              <a:rPr lang="ru-RU" sz="1400" dirty="0" smtClean="0"/>
              <a:t> того самого </a:t>
            </a:r>
            <a:r>
              <a:rPr lang="ru-RU" sz="1400" dirty="0" err="1" smtClean="0"/>
              <a:t>кореня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допомогою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афіксів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вживані</a:t>
            </a:r>
            <a:r>
              <a:rPr lang="ru-RU" sz="1400" dirty="0" smtClean="0"/>
              <a:t> в </a:t>
            </a:r>
            <a:r>
              <a:rPr lang="ru-RU" sz="1400" dirty="0" err="1" smtClean="0"/>
              <a:t>лексичній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слова, </a:t>
            </a:r>
            <a:r>
              <a:rPr lang="ru-RU" sz="1400" dirty="0" err="1" smtClean="0"/>
              <a:t>близькі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звучанням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за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. Напр.: </a:t>
            </a:r>
            <a:r>
              <a:rPr lang="ru-RU" sz="1400" i="1" dirty="0" err="1" smtClean="0"/>
              <a:t>нагода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пригода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дефектний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дефективний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економний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економічний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дійовий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діяльний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ступінь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степінь</a:t>
            </a:r>
            <a:r>
              <a:rPr lang="ru-RU" sz="1400" i="1" dirty="0" smtClean="0"/>
              <a:t> (величина,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характеризує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розмір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інтенсивність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чогось</a:t>
            </a:r>
            <a:r>
              <a:rPr lang="ru-RU" sz="1400" i="1" dirty="0" smtClean="0"/>
              <a:t> (</a:t>
            </a:r>
            <a:r>
              <a:rPr lang="ru-RU" sz="1400" i="1" dirty="0" err="1" smtClean="0"/>
              <a:t>ступінь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нагрітості</a:t>
            </a:r>
            <a:r>
              <a:rPr lang="ru-RU" sz="1400" i="1" dirty="0" smtClean="0"/>
              <a:t>); посада, ранг, </a:t>
            </a:r>
            <a:r>
              <a:rPr lang="ru-RU" sz="1400" i="1" dirty="0" err="1" smtClean="0"/>
              <a:t>звання</a:t>
            </a:r>
            <a:r>
              <a:rPr lang="ru-RU" sz="1400" i="1" dirty="0" smtClean="0"/>
              <a:t>, чин (</a:t>
            </a:r>
            <a:r>
              <a:rPr lang="ru-RU" sz="1400" i="1" dirty="0" err="1" smtClean="0"/>
              <a:t>вчений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ступінь</a:t>
            </a:r>
            <a:r>
              <a:rPr lang="ru-RU" sz="1400" i="1" dirty="0" smtClean="0"/>
              <a:t>); </a:t>
            </a:r>
            <a:r>
              <a:rPr lang="ru-RU" sz="1400" i="1" dirty="0" err="1" smtClean="0"/>
              <a:t>степінь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добуток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кількох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однакових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співмножників</a:t>
            </a:r>
            <a:r>
              <a:rPr lang="ru-RU" sz="1400" i="1" dirty="0" smtClean="0"/>
              <a:t> (у </a:t>
            </a:r>
            <a:r>
              <a:rPr lang="ru-RU" sz="1400" i="1" dirty="0" err="1" smtClean="0"/>
              <a:t>математиці</a:t>
            </a:r>
            <a:r>
              <a:rPr lang="ru-RU" sz="1400" i="1" dirty="0" smtClean="0"/>
              <a:t>)</a:t>
            </a:r>
            <a:r>
              <a:rPr lang="ru-RU" sz="1400" dirty="0" smtClean="0"/>
              <a:t>.</a:t>
            </a:r>
            <a:r>
              <a:rPr lang="ru-RU" sz="1400" i="1" dirty="0" smtClean="0"/>
              <a:t> </a:t>
            </a:r>
            <a:r>
              <a:rPr lang="ru-RU" sz="1400" dirty="0" smtClean="0"/>
              <a:t>Не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слова,</a:t>
            </a:r>
            <a:r>
              <a:rPr lang="ru-RU" sz="1400" i="1" dirty="0" smtClean="0"/>
              <a:t> </a:t>
            </a:r>
            <a:r>
              <a:rPr lang="ru-RU" sz="1400" dirty="0" err="1" smtClean="0"/>
              <a:t>схожі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звучанням</a:t>
            </a:r>
            <a:r>
              <a:rPr lang="ru-RU" sz="1400" dirty="0" smtClean="0"/>
              <a:t>,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вважати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паронімами</a:t>
            </a:r>
            <a:r>
              <a:rPr lang="ru-RU" sz="1400" dirty="0" smtClean="0"/>
              <a:t>. До </a:t>
            </a:r>
            <a:r>
              <a:rPr lang="ru-RU" sz="1400" dirty="0" err="1" smtClean="0"/>
              <a:t>паронімів</a:t>
            </a:r>
            <a:r>
              <a:rPr lang="ru-RU" sz="1400" dirty="0" smtClean="0"/>
              <a:t> належать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ті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невелику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відмінність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вимові</a:t>
            </a:r>
            <a:r>
              <a:rPr lang="ru-RU" sz="1400" dirty="0" smtClean="0"/>
              <a:t>.</a:t>
            </a:r>
          </a:p>
          <a:p>
            <a:pPr marL="268288" lvl="0" indent="-268288" algn="just">
              <a:buNone/>
            </a:pPr>
            <a:endParaRPr lang="ru-RU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smtClean="0"/>
              <a:t>Одним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словесні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штампи</a:t>
            </a:r>
            <a:r>
              <a:rPr lang="ru-RU" sz="2000" i="1" dirty="0" smtClean="0"/>
              <a:t> </a:t>
            </a:r>
            <a:r>
              <a:rPr lang="ru-RU" sz="2000" dirty="0" smtClean="0"/>
              <a:t>– </a:t>
            </a:r>
            <a:r>
              <a:rPr lang="ru-RU" sz="2000" b="1" dirty="0" smtClean="0"/>
              <a:t>слова і </a:t>
            </a:r>
            <a:r>
              <a:rPr lang="ru-RU" sz="2000" b="1" dirty="0" err="1" smtClean="0"/>
              <a:t>вирази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позбавлені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образності</a:t>
            </a:r>
            <a:r>
              <a:rPr lang="ru-RU" sz="2000" b="1" dirty="0" smtClean="0"/>
              <a:t>, часто </a:t>
            </a:r>
            <a:r>
              <a:rPr lang="ru-RU" sz="2000" b="1" dirty="0" err="1" smtClean="0"/>
              <a:t>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одноманітно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повторювані</a:t>
            </a:r>
            <a:r>
              <a:rPr lang="ru-RU" sz="2000" b="1" dirty="0" smtClean="0"/>
              <a:t> без </a:t>
            </a:r>
            <a:r>
              <a:rPr lang="ru-RU" sz="2000" b="1" dirty="0" err="1" smtClean="0"/>
              <a:t>урахування</a:t>
            </a:r>
            <a:r>
              <a:rPr lang="ru-RU" sz="2000" b="1" dirty="0" smtClean="0"/>
              <a:t> контексту, </a:t>
            </a:r>
            <a:r>
              <a:rPr lang="ru-RU" sz="2000" b="1" dirty="0" err="1" smtClean="0"/>
              <a:t>які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збіднюють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знеособлюють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мову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smtClean="0"/>
              <a:t>В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таких </a:t>
            </a:r>
            <a:r>
              <a:rPr lang="ru-RU" sz="2000" dirty="0" err="1" smtClean="0"/>
              <a:t>виразів</a:t>
            </a:r>
            <a:r>
              <a:rPr lang="ru-RU" sz="2000" dirty="0" smtClean="0"/>
              <a:t> часто </a:t>
            </a:r>
            <a:r>
              <a:rPr lang="ru-RU" sz="2000" dirty="0" err="1" smtClean="0"/>
              <a:t>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якийсь</a:t>
            </a:r>
            <a:r>
              <a:rPr lang="ru-RU" sz="2000" dirty="0" smtClean="0"/>
              <a:t> образ,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образ </a:t>
            </a:r>
            <a:r>
              <a:rPr lang="ru-RU" sz="2000" dirty="0" err="1" smtClean="0"/>
              <a:t>унаслідок</a:t>
            </a:r>
            <a:r>
              <a:rPr lang="ru-RU" sz="2000" dirty="0" smtClean="0"/>
              <a:t> частого </a:t>
            </a:r>
            <a:r>
              <a:rPr lang="ru-RU" sz="2000" dirty="0" err="1" smtClean="0"/>
              <a:t>вживання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втратив</a:t>
            </a:r>
            <a:r>
              <a:rPr lang="ru-RU" sz="2000" dirty="0" smtClean="0"/>
              <a:t> свою </a:t>
            </a:r>
            <a:r>
              <a:rPr lang="ru-RU" sz="2000" dirty="0" err="1" smtClean="0"/>
              <a:t>оригінальність</a:t>
            </a:r>
            <a:r>
              <a:rPr lang="ru-RU" sz="2000" dirty="0" smtClean="0"/>
              <a:t>.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: </a:t>
            </a:r>
            <a:r>
              <a:rPr lang="ru-RU" sz="2000" i="1" dirty="0" err="1" smtClean="0"/>
              <a:t>творча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співпраця</a:t>
            </a:r>
            <a:r>
              <a:rPr lang="ru-RU" sz="2000" i="1" dirty="0" smtClean="0"/>
              <a:t>,</a:t>
            </a:r>
            <a:r>
              <a:rPr lang="ru-RU" sz="2000" dirty="0" smtClean="0"/>
              <a:t> </a:t>
            </a:r>
            <a:r>
              <a:rPr lang="ru-RU" sz="2000" i="1" dirty="0" smtClean="0"/>
              <a:t>люди в </a:t>
            </a:r>
            <a:r>
              <a:rPr lang="ru-RU" sz="2000" i="1" dirty="0" err="1" smtClean="0"/>
              <a:t>білих</a:t>
            </a:r>
            <a:r>
              <a:rPr lang="ru-RU" sz="2000" i="1" dirty="0" smtClean="0"/>
              <a:t> халатах</a:t>
            </a:r>
            <a:r>
              <a:rPr lang="ru-RU" sz="2000" dirty="0" smtClean="0"/>
              <a:t> </a:t>
            </a:r>
            <a:r>
              <a:rPr lang="ru-RU" sz="2000" i="1" dirty="0" smtClean="0"/>
              <a:t>(</a:t>
            </a:r>
            <a:r>
              <a:rPr lang="ru-RU" sz="2000" i="1" dirty="0" err="1" smtClean="0"/>
              <a:t>лікарі</a:t>
            </a:r>
            <a:r>
              <a:rPr lang="ru-RU" sz="2000" i="1" dirty="0" smtClean="0"/>
              <a:t>),</a:t>
            </a:r>
            <a:r>
              <a:rPr lang="ru-RU" sz="2000" dirty="0" smtClean="0"/>
              <a:t> </a:t>
            </a:r>
            <a:r>
              <a:rPr lang="ru-RU" sz="2000" i="1" dirty="0" err="1" smtClean="0"/>
              <a:t>рідке</a:t>
            </a:r>
            <a:r>
              <a:rPr lang="ru-RU" sz="2000" dirty="0" smtClean="0"/>
              <a:t> </a:t>
            </a:r>
            <a:r>
              <a:rPr lang="ru-RU" sz="2000" i="1" dirty="0" smtClean="0"/>
              <a:t>золото (</a:t>
            </a:r>
            <a:r>
              <a:rPr lang="ru-RU" sz="2000" i="1" dirty="0" err="1" smtClean="0"/>
              <a:t>нафта</a:t>
            </a:r>
            <a:r>
              <a:rPr lang="ru-RU" sz="2000" i="1" dirty="0" smtClean="0"/>
              <a:t>), </a:t>
            </a:r>
            <a:r>
              <a:rPr lang="ru-RU" sz="2000" i="1" dirty="0" err="1" smtClean="0"/>
              <a:t>чорне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золото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вугілля</a:t>
            </a:r>
            <a:r>
              <a:rPr lang="ru-RU" sz="2000" i="1" dirty="0" smtClean="0"/>
              <a:t>), за </a:t>
            </a:r>
            <a:r>
              <a:rPr lang="ru-RU" sz="2000" i="1" dirty="0" err="1" smtClean="0"/>
              <a:t>рахунок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підвищення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продуктивності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праці</a:t>
            </a:r>
            <a:r>
              <a:rPr lang="ru-RU" sz="2000" i="1" dirty="0" smtClean="0"/>
              <a:t>, набути широкого </a:t>
            </a:r>
            <a:r>
              <a:rPr lang="ru-RU" sz="2000" i="1" dirty="0" err="1" smtClean="0"/>
              <a:t>розмаху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піддати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різкій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критиці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приділяти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найсерйознішу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увагу</a:t>
            </a:r>
            <a:r>
              <a:rPr lang="ru-RU" sz="2000" i="1" dirty="0" smtClean="0"/>
              <a:t>, активна </a:t>
            </a:r>
            <a:r>
              <a:rPr lang="ru-RU" sz="2000" i="1" dirty="0" err="1" smtClean="0"/>
              <a:t>підтримка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громадськості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викликає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занепокоєння</a:t>
            </a:r>
            <a:r>
              <a:rPr lang="ru-RU" sz="2000" i="1" dirty="0" smtClean="0"/>
              <a:t> стан справ, </a:t>
            </a:r>
            <a:r>
              <a:rPr lang="ru-RU" sz="2000" i="1" dirty="0" err="1" smtClean="0"/>
              <a:t>висвітлити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цілий</a:t>
            </a:r>
            <a:r>
              <a:rPr lang="ru-RU" sz="2000" i="1" dirty="0" smtClean="0"/>
              <a:t> комплекс проблем, </a:t>
            </a:r>
            <a:r>
              <a:rPr lang="ru-RU" sz="2000" i="1" dirty="0" err="1" smtClean="0"/>
              <a:t>набула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гостроти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ситуація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пом’якшити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гостроту</a:t>
            </a:r>
            <a:r>
              <a:rPr lang="ru-RU" sz="2000" i="1" dirty="0" smtClean="0"/>
              <a:t> проблем, </a:t>
            </a:r>
            <a:r>
              <a:rPr lang="ru-RU" sz="2000" i="1" dirty="0" err="1" smtClean="0"/>
              <a:t>відбувся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предметний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обмін</a:t>
            </a:r>
            <a:r>
              <a:rPr lang="ru-RU" sz="2000" i="1" dirty="0" smtClean="0"/>
              <a:t> думками, </a:t>
            </a:r>
            <a:r>
              <a:rPr lang="ru-RU" sz="2000" i="1" dirty="0" err="1" smtClean="0"/>
              <a:t>працювати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педагогічній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ниві</a:t>
            </a:r>
            <a:r>
              <a:rPr lang="ru-RU" sz="2000" dirty="0" smtClean="0"/>
              <a:t>.</a:t>
            </a:r>
          </a:p>
          <a:p>
            <a:pPr marL="0" lvl="0" indent="357188" algn="just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smtClean="0"/>
              <a:t>Слово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символічні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увазі</a:t>
            </a:r>
            <a:r>
              <a:rPr lang="ru-RU" sz="2400" dirty="0" smtClean="0"/>
              <a:t> </a:t>
            </a:r>
            <a:r>
              <a:rPr lang="ru-RU" sz="2400" dirty="0" err="1" smtClean="0"/>
              <a:t>щось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їхнє</a:t>
            </a:r>
            <a:r>
              <a:rPr lang="ru-RU" sz="2400" dirty="0" smtClean="0"/>
              <a:t> </a:t>
            </a:r>
            <a:r>
              <a:rPr lang="ru-RU" sz="2400" dirty="0" err="1" smtClean="0"/>
              <a:t>очевидне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безпосереднє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.</a:t>
            </a:r>
          </a:p>
          <a:p>
            <a:pPr marL="0" indent="357188" algn="just"/>
            <a:r>
              <a:rPr lang="ru-RU" sz="2400" dirty="0" smtClean="0"/>
              <a:t>Слово </a:t>
            </a:r>
            <a:r>
              <a:rPr lang="ru-RU" sz="2400" b="1" i="1" dirty="0" smtClean="0"/>
              <a:t>символ</a:t>
            </a:r>
            <a:r>
              <a:rPr lang="ru-RU" sz="2400" dirty="0" smtClean="0"/>
              <a:t> у </a:t>
            </a:r>
            <a:r>
              <a:rPr lang="ru-RU" sz="2400" dirty="0" err="1" smtClean="0"/>
              <a:t>сучасної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ряд </a:t>
            </a:r>
            <a:r>
              <a:rPr lang="ru-RU" sz="2400" dirty="0" err="1" smtClean="0"/>
              <a:t>абстрактних</a:t>
            </a:r>
            <a:r>
              <a:rPr lang="ru-RU" sz="2400" dirty="0" smtClean="0"/>
              <a:t> понять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конкретних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уявлень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асоціацій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образів</a:t>
            </a:r>
            <a:r>
              <a:rPr lang="ru-RU" sz="2400" dirty="0" smtClean="0"/>
              <a:t>, а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магічного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таємничого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загадкового</a:t>
            </a:r>
            <a:r>
              <a:rPr lang="ru-RU" sz="2400" dirty="0" smtClean="0"/>
              <a:t>. А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безмежного</a:t>
            </a:r>
            <a:r>
              <a:rPr lang="ru-RU" sz="2400" dirty="0" smtClean="0"/>
              <a:t> у </a:t>
            </a:r>
            <a:r>
              <a:rPr lang="ru-RU" sz="2400" dirty="0" err="1" smtClean="0"/>
              <a:t>пізнанні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макрокосмосу, </a:t>
            </a:r>
            <a:r>
              <a:rPr lang="ru-RU" sz="2400" dirty="0" err="1" smtClean="0"/>
              <a:t>довкілля</a:t>
            </a:r>
            <a:r>
              <a:rPr lang="ru-RU" sz="2400" dirty="0" smtClean="0"/>
              <a:t> і </a:t>
            </a:r>
            <a:r>
              <a:rPr lang="ru-RU" sz="2400" dirty="0" err="1" smtClean="0">
                <a:solidFill>
                  <a:srgbClr val="FF0000"/>
                </a:solidFill>
              </a:rPr>
              <a:t>мікрокосмосу</a:t>
            </a:r>
            <a:r>
              <a:rPr lang="ru-RU" sz="2400" dirty="0" smtClean="0"/>
              <a:t>, </a:t>
            </a:r>
            <a:r>
              <a:rPr lang="ru-RU" sz="2400" dirty="0" err="1" smtClean="0"/>
              <a:t>внутрішнього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 </a:t>
            </a:r>
          </a:p>
          <a:p>
            <a:pPr marL="0" indent="357188" algn="just">
              <a:buNone/>
            </a:pPr>
            <a:r>
              <a:rPr lang="ru-RU" sz="2400" dirty="0" err="1" smtClean="0"/>
              <a:t>Деякими</a:t>
            </a:r>
            <a:r>
              <a:rPr lang="ru-RU" sz="2400" dirty="0" smtClean="0"/>
              <a:t> символами люди </a:t>
            </a:r>
            <a:r>
              <a:rPr lang="ru-RU" sz="2400" dirty="0" err="1" smtClean="0"/>
              <a:t>користуються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свідомо</a:t>
            </a:r>
            <a:r>
              <a:rPr lang="ru-RU" sz="2400" dirty="0" smtClean="0"/>
              <a:t>, </a:t>
            </a:r>
            <a:r>
              <a:rPr lang="ru-RU" sz="2400" dirty="0" err="1" smtClean="0"/>
              <a:t>деякими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несвідомо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підсвідомо</a:t>
            </a:r>
            <a:r>
              <a:rPr lang="ru-RU" sz="2400" dirty="0" smtClean="0"/>
              <a:t>, а перед </a:t>
            </a:r>
            <a:r>
              <a:rPr lang="ru-RU" sz="2400" dirty="0" err="1" smtClean="0"/>
              <a:t>деякими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безпорадні</a:t>
            </a:r>
            <a:r>
              <a:rPr lang="ru-RU" sz="2400" dirty="0" smtClean="0"/>
              <a:t>, </a:t>
            </a:r>
            <a:r>
              <a:rPr lang="ru-RU" sz="2400" dirty="0" err="1" smtClean="0"/>
              <a:t>безсилі</a:t>
            </a:r>
            <a:r>
              <a:rPr lang="ru-RU" sz="2400" dirty="0" smtClean="0"/>
              <a:t>. Так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інакше</a:t>
            </a:r>
            <a:r>
              <a:rPr lang="ru-RU" sz="2400" dirty="0" smtClean="0"/>
              <a:t> символ – </a:t>
            </a:r>
            <a:r>
              <a:rPr lang="ru-RU" sz="2400" dirty="0" err="1" smtClean="0"/>
              <a:t>потужна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категорія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, духовного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.</a:t>
            </a:r>
          </a:p>
          <a:p>
            <a:pPr marL="0" lvl="0" indent="357188" algn="just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Виокремлюють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символи</a:t>
            </a:r>
            <a:r>
              <a:rPr lang="ru-RU" sz="2000" dirty="0" smtClean="0"/>
              <a:t> </a:t>
            </a:r>
            <a:r>
              <a:rPr lang="ru-RU" sz="2000" i="1" dirty="0" err="1" smtClean="0"/>
              <a:t>універсальні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специфічні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випадкові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міфологічні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первісні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традиційні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архетипні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колективні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індивідуальні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релігійні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ліричні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математичні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графічні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поняття</a:t>
            </a:r>
            <a:r>
              <a:rPr lang="ru-RU" sz="2000" dirty="0" smtClean="0"/>
              <a:t>, як </a:t>
            </a:r>
            <a:r>
              <a:rPr lang="ru-RU" sz="2000" i="1" dirty="0" err="1" smtClean="0"/>
              <a:t>язичницькі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символи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символи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віри</a:t>
            </a:r>
            <a:r>
              <a:rPr lang="ru-RU" sz="2000" dirty="0" smtClean="0"/>
              <a:t>. </a:t>
            </a:r>
            <a:r>
              <a:rPr lang="ru-RU" sz="2000" dirty="0" err="1" smtClean="0"/>
              <a:t>Символьне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розмаїття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тлумачать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побутовому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філософському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естетичному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психологічному</a:t>
            </a:r>
            <a:r>
              <a:rPr lang="ru-RU" sz="2000" dirty="0" smtClean="0"/>
              <a:t>, </a:t>
            </a:r>
            <a:r>
              <a:rPr lang="ru-RU" sz="2000" dirty="0" err="1" smtClean="0">
                <a:solidFill>
                  <a:srgbClr val="FF0000"/>
                </a:solidFill>
              </a:rPr>
              <a:t>мовознавчому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окультному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рівнях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/>
              <a:t>Власну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специфіку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розуміння</a:t>
            </a:r>
            <a:r>
              <a:rPr lang="ru-RU" sz="2000" dirty="0" smtClean="0"/>
              <a:t> символу і </a:t>
            </a:r>
            <a:r>
              <a:rPr lang="ru-RU" sz="2000" dirty="0" err="1" smtClean="0"/>
              <a:t>символіки</a:t>
            </a:r>
            <a:r>
              <a:rPr lang="ru-RU" sz="2000" dirty="0" smtClean="0"/>
              <a:t> у </a:t>
            </a:r>
            <a:r>
              <a:rPr lang="ru-RU" sz="2000" b="1" dirty="0" err="1" smtClean="0"/>
              <a:t>фольклористиці</a:t>
            </a:r>
            <a:r>
              <a:rPr lang="ru-RU" sz="2000" dirty="0" smtClean="0"/>
              <a:t>,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</a:t>
            </a:r>
            <a:r>
              <a:rPr lang="ru-RU" sz="2000" b="1" dirty="0" smtClean="0"/>
              <a:t>фольклор</a:t>
            </a:r>
            <a:r>
              <a:rPr lang="ru-RU" sz="2000" dirty="0" smtClean="0"/>
              <a:t> – </a:t>
            </a:r>
            <a:r>
              <a:rPr lang="ru-RU" sz="2000" dirty="0" err="1" smtClean="0"/>
              <a:t>найбагатша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художня</a:t>
            </a:r>
            <a:r>
              <a:rPr lang="ru-RU" sz="2000" dirty="0" smtClean="0"/>
              <a:t> система, а </a:t>
            </a:r>
            <a:r>
              <a:rPr lang="ru-RU" sz="2000" dirty="0" err="1" smtClean="0"/>
              <a:t>фольклорна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символіка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відтворюється</a:t>
            </a:r>
            <a:r>
              <a:rPr lang="ru-RU" sz="2000" dirty="0" smtClean="0"/>
              <a:t> у тому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слові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засобами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b="1" dirty="0" err="1" smtClean="0"/>
              <a:t>Символіка</a:t>
            </a:r>
            <a:r>
              <a:rPr lang="ru-RU" sz="2000" dirty="0" smtClean="0"/>
              <a:t> – </a:t>
            </a:r>
            <a:r>
              <a:rPr lang="ru-RU" sz="2000" dirty="0" err="1" smtClean="0"/>
              <a:t>поняття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загальнолюдське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національно-специфічне</a:t>
            </a:r>
            <a:r>
              <a:rPr lang="ru-RU" sz="2000" dirty="0" smtClean="0"/>
              <a:t>, </a:t>
            </a:r>
            <a:r>
              <a:rPr lang="ru-RU" sz="2000" dirty="0" err="1" smtClean="0"/>
              <a:t>етногенетичне</a:t>
            </a:r>
            <a:r>
              <a:rPr lang="ru-RU" sz="2000" dirty="0" smtClean="0"/>
              <a:t>. </a:t>
            </a:r>
            <a:r>
              <a:rPr lang="ru-RU" sz="2000" dirty="0" err="1" smtClean="0"/>
              <a:t>Дослідження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саме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останнього</a:t>
            </a:r>
            <a:r>
              <a:rPr lang="ru-RU" sz="2000" dirty="0" smtClean="0"/>
              <a:t> аспекту </a:t>
            </a:r>
            <a:r>
              <a:rPr lang="ru-RU" sz="2000" dirty="0" err="1" smtClean="0"/>
              <a:t>надзвичайно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актуальне</a:t>
            </a:r>
            <a:r>
              <a:rPr lang="ru-RU" sz="2000" dirty="0" smtClean="0"/>
              <a:t>, особливо коли </a:t>
            </a:r>
            <a:r>
              <a:rPr lang="ru-RU" sz="2000" dirty="0" err="1" smtClean="0"/>
              <a:t>занурене</a:t>
            </a:r>
            <a:r>
              <a:rPr lang="ru-RU" sz="2000" dirty="0" smtClean="0"/>
              <a:t> у природу </a:t>
            </a:r>
            <a:r>
              <a:rPr lang="ru-RU" sz="2000" dirty="0" err="1" smtClean="0"/>
              <a:t>символічної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і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етнокультурну</a:t>
            </a:r>
            <a:r>
              <a:rPr lang="ru-RU" sz="2000" dirty="0" smtClean="0"/>
              <a:t> </a:t>
            </a:r>
            <a:r>
              <a:rPr lang="ru-RU" sz="2000" dirty="0" err="1" smtClean="0"/>
              <a:t>еволюцію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Українська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система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символічного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відображення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належить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найдавніших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найбагатших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систем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традиційної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культури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2000" dirty="0" smtClean="0"/>
          </a:p>
          <a:p>
            <a:pPr marL="0" lvl="0" indent="357188" algn="just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1800" dirty="0" smtClean="0">
                <a:solidFill>
                  <a:srgbClr val="FF0000"/>
                </a:solidFill>
              </a:rPr>
              <a:t>В </a:t>
            </a:r>
            <a:r>
              <a:rPr lang="ru-RU" sz="1800" dirty="0" err="1" smtClean="0">
                <a:solidFill>
                  <a:srgbClr val="FF0000"/>
                </a:solidFill>
              </a:rPr>
              <a:t>основі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мовозна</a:t>
            </a:r>
            <a:r>
              <a:rPr lang="en-US" sz="1800" dirty="0" err="1" smtClean="0">
                <a:solidFill>
                  <a:srgbClr val="FF0000"/>
                </a:solidFill>
              </a:rPr>
              <a:t>вства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лежить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з'ясування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мовної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природи</a:t>
            </a:r>
            <a:r>
              <a:rPr lang="ru-RU" sz="1800" dirty="0" smtClean="0">
                <a:solidFill>
                  <a:srgbClr val="FF0000"/>
                </a:solidFill>
              </a:rPr>
              <a:t> символу, </a:t>
            </a:r>
            <a:r>
              <a:rPr lang="ru-RU" sz="1800" dirty="0" err="1" smtClean="0">
                <a:solidFill>
                  <a:srgbClr val="FF0000"/>
                </a:solidFill>
              </a:rPr>
              <a:t>вивчення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його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функціонування</a:t>
            </a:r>
            <a:r>
              <a:rPr lang="ru-RU" sz="1800" dirty="0" smtClean="0">
                <a:solidFill>
                  <a:srgbClr val="FF0000"/>
                </a:solidFill>
              </a:rPr>
              <a:t> у </a:t>
            </a:r>
            <a:r>
              <a:rPr lang="ru-RU" sz="1800" dirty="0" err="1" smtClean="0">
                <a:solidFill>
                  <a:srgbClr val="FF0000"/>
                </a:solidFill>
              </a:rPr>
              <a:t>тексті</a:t>
            </a:r>
            <a:r>
              <a:rPr lang="ru-RU" sz="1800" dirty="0" smtClean="0">
                <a:solidFill>
                  <a:srgbClr val="FF0000"/>
                </a:solidFill>
              </a:rPr>
              <a:t>, </a:t>
            </a:r>
            <a:r>
              <a:rPr lang="ru-RU" sz="1800" dirty="0" smtClean="0"/>
              <a:t>а в </a:t>
            </a:r>
            <a:r>
              <a:rPr lang="ru-RU" sz="1800" dirty="0" err="1" smtClean="0"/>
              <a:t>ширшому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плані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– </a:t>
            </a:r>
            <a:r>
              <a:rPr lang="ru-RU" sz="1800" dirty="0" err="1" smtClean="0">
                <a:solidFill>
                  <a:srgbClr val="FF0000"/>
                </a:solidFill>
              </a:rPr>
              <a:t>визначення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глибинних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процесів</a:t>
            </a:r>
            <a:r>
              <a:rPr lang="ru-RU" sz="1800" dirty="0" smtClean="0">
                <a:solidFill>
                  <a:srgbClr val="FF0000"/>
                </a:solidFill>
              </a:rPr>
              <a:t> і </a:t>
            </a:r>
            <a:r>
              <a:rPr lang="ru-RU" sz="1800" dirty="0" err="1" smtClean="0">
                <a:solidFill>
                  <a:srgbClr val="FF0000"/>
                </a:solidFill>
              </a:rPr>
              <a:t>явищ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мовних</a:t>
            </a:r>
            <a:r>
              <a:rPr lang="ru-RU" sz="1800" dirty="0" smtClean="0">
                <a:solidFill>
                  <a:srgbClr val="FF0000"/>
                </a:solidFill>
              </a:rPr>
              <a:t> систем, </a:t>
            </a:r>
            <a:r>
              <a:rPr lang="ru-RU" sz="1800" dirty="0" err="1" smtClean="0">
                <a:solidFill>
                  <a:srgbClr val="FF0000"/>
                </a:solidFill>
              </a:rPr>
              <a:t>закономірностей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структурування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смислів</a:t>
            </a:r>
            <a:r>
              <a:rPr lang="ru-RU" sz="1800" dirty="0" smtClean="0">
                <a:solidFill>
                  <a:srgbClr val="FF0000"/>
                </a:solidFill>
              </a:rPr>
              <a:t> через </a:t>
            </a:r>
            <a:r>
              <a:rPr lang="ru-RU" sz="1800" dirty="0" err="1" smtClean="0">
                <a:solidFill>
                  <a:srgbClr val="FF0000"/>
                </a:solidFill>
              </a:rPr>
              <a:t>пізнання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людської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діяльності</a:t>
            </a:r>
            <a:r>
              <a:rPr lang="ru-RU" sz="1800" dirty="0" smtClean="0">
                <a:solidFill>
                  <a:srgbClr val="FF0000"/>
                </a:solidFill>
              </a:rPr>
              <a:t> і </a:t>
            </a:r>
            <a:r>
              <a:rPr lang="ru-RU" sz="1800" dirty="0" err="1" smtClean="0">
                <a:solidFill>
                  <a:srgbClr val="FF0000"/>
                </a:solidFill>
              </a:rPr>
              <a:t>створеної</a:t>
            </a:r>
            <a:r>
              <a:rPr lang="ru-RU" sz="1800" dirty="0" smtClean="0">
                <a:solidFill>
                  <a:srgbClr val="FF0000"/>
                </a:solidFill>
              </a:rPr>
              <a:t> на </a:t>
            </a:r>
            <a:r>
              <a:rPr lang="ru-RU" sz="1800" dirty="0" err="1" smtClean="0">
                <a:solidFill>
                  <a:srgbClr val="FF0000"/>
                </a:solidFill>
              </a:rPr>
              <a:t>її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основі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картини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світу</a:t>
            </a:r>
            <a:r>
              <a:rPr lang="ru-RU" sz="1800" dirty="0" smtClean="0">
                <a:solidFill>
                  <a:srgbClr val="FF000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sz="1800" b="1" dirty="0" err="1" smtClean="0"/>
              <a:t>Образ-ідея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передає</a:t>
            </a:r>
            <a:r>
              <a:rPr lang="ru-RU" sz="1800" dirty="0" smtClean="0"/>
              <a:t> символ, часто </a:t>
            </a:r>
            <a:r>
              <a:rPr lang="ru-RU" sz="1800" dirty="0" err="1" smtClean="0"/>
              <a:t>набуває</a:t>
            </a:r>
            <a:r>
              <a:rPr lang="ru-RU" sz="1800" dirty="0" smtClean="0"/>
              <a:t> </a:t>
            </a:r>
            <a:r>
              <a:rPr lang="ru-RU" sz="1800" dirty="0" err="1" smtClean="0"/>
              <a:t>яскраво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вираженого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національного</a:t>
            </a:r>
            <a:r>
              <a:rPr lang="ru-RU" sz="1800" dirty="0" smtClean="0"/>
              <a:t> характеру.</a:t>
            </a:r>
          </a:p>
          <a:p>
            <a:pPr marL="0" indent="357188" algn="just">
              <a:buNone/>
            </a:pPr>
            <a:r>
              <a:rPr lang="ru-RU" sz="1800" dirty="0" err="1" smtClean="0"/>
              <a:t>Саме</a:t>
            </a:r>
            <a:r>
              <a:rPr lang="ru-RU" sz="1800" dirty="0" smtClean="0"/>
              <a:t> </a:t>
            </a:r>
            <a:r>
              <a:rPr lang="ru-RU" sz="1800" b="1" i="1" dirty="0" smtClean="0"/>
              <a:t>в символах </a:t>
            </a:r>
            <a:r>
              <a:rPr lang="ru-RU" sz="1800" b="1" i="1" dirty="0" err="1" smtClean="0"/>
              <a:t>нерідко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відбиваються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народні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традиції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звичаї</a:t>
            </a:r>
            <a:r>
              <a:rPr lang="ru-RU" sz="1800" b="1" i="1" dirty="0" smtClean="0"/>
              <a:t>, обряди, </a:t>
            </a:r>
            <a:r>
              <a:rPr lang="ru-RU" sz="1800" b="1" i="1" dirty="0" err="1" smtClean="0"/>
              <a:t>вірування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тощо</a:t>
            </a:r>
            <a:r>
              <a:rPr lang="ru-RU" sz="1800" b="1" i="1" dirty="0" smtClean="0"/>
              <a:t>,  </a:t>
            </a:r>
            <a:r>
              <a:rPr lang="ru-RU" sz="1800" b="1" i="1" dirty="0" err="1" smtClean="0"/>
              <a:t>національні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риси</a:t>
            </a:r>
            <a:r>
              <a:rPr lang="ru-RU" sz="1800" b="1" i="1" dirty="0" smtClean="0"/>
              <a:t> характеру, </a:t>
            </a:r>
            <a:r>
              <a:rPr lang="ru-RU" sz="1800" b="1" i="1" dirty="0" err="1" smtClean="0"/>
              <a:t>рівень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національної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свідомості</a:t>
            </a:r>
            <a:r>
              <a:rPr lang="ru-RU" sz="1800" b="1" i="1" dirty="0" smtClean="0"/>
              <a:t>.</a:t>
            </a:r>
            <a:r>
              <a:rPr lang="ru-RU" sz="1800" dirty="0" smtClean="0"/>
              <a:t> </a:t>
            </a:r>
          </a:p>
          <a:p>
            <a:pPr marL="0" indent="357188" algn="just">
              <a:buNone/>
            </a:pPr>
            <a:r>
              <a:rPr lang="ru-RU" sz="1800" i="1" dirty="0" err="1" smtClean="0"/>
              <a:t>Словесна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символіка</a:t>
            </a:r>
            <a:r>
              <a:rPr lang="ru-RU" sz="1800" i="1" dirty="0" smtClean="0"/>
              <a:t> </a:t>
            </a:r>
            <a:r>
              <a:rPr lang="ru-RU" sz="1800" dirty="0" smtClean="0"/>
              <a:t>народу </a:t>
            </a:r>
            <a:r>
              <a:rPr lang="ru-RU" sz="1800" dirty="0" err="1" smtClean="0"/>
              <a:t>виступає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важливим</a:t>
            </a:r>
            <a:r>
              <a:rPr lang="ru-RU" sz="1800" dirty="0" smtClean="0"/>
              <a:t> </a:t>
            </a:r>
            <a:r>
              <a:rPr lang="ru-RU" sz="1800" dirty="0" err="1" smtClean="0"/>
              <a:t>чинником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національно-культурної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картини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світу</a:t>
            </a:r>
            <a:r>
              <a:rPr lang="ru-RU" sz="1800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індивідуальні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символи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</a:t>
            </a:r>
            <a:r>
              <a:rPr lang="ru-RU" sz="1800" dirty="0" err="1" smtClean="0"/>
              <a:t>зумовлені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особливостями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мовного</a:t>
            </a:r>
            <a:r>
              <a:rPr lang="ru-RU" sz="1800" dirty="0" smtClean="0"/>
              <a:t> типу як </a:t>
            </a:r>
            <a:r>
              <a:rPr lang="ru-RU" sz="1800" dirty="0" err="1" smtClean="0"/>
              <a:t>носія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етносу</a:t>
            </a:r>
            <a:r>
              <a:rPr lang="ru-RU" sz="1800" dirty="0" smtClean="0"/>
              <a:t>, так і </a:t>
            </a:r>
            <a:r>
              <a:rPr lang="ru-RU" sz="1800" dirty="0" err="1" smtClean="0"/>
              <a:t>окремої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особистості</a:t>
            </a:r>
            <a:r>
              <a:rPr lang="ru-RU" sz="1800" dirty="0" smtClean="0"/>
              <a:t>.</a:t>
            </a:r>
          </a:p>
          <a:p>
            <a:pPr marL="0" lvl="0" indent="357188" algn="just">
              <a:buNone/>
            </a:pP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3200" dirty="0" err="1" smtClean="0"/>
              <a:t>Дослідження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символіки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українців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традиційній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поетиці</a:t>
            </a:r>
            <a:r>
              <a:rPr lang="ru-RU" sz="3200" dirty="0" smtClean="0"/>
              <a:t> (</a:t>
            </a:r>
            <a:r>
              <a:rPr lang="ru-RU" sz="3200" dirty="0" err="1" smtClean="0"/>
              <a:t>О.Потебня</a:t>
            </a:r>
            <a:r>
              <a:rPr lang="ru-RU" sz="3200" dirty="0" smtClean="0"/>
              <a:t>, М.Костомаров) </a:t>
            </a:r>
            <a:r>
              <a:rPr lang="ru-RU" sz="3200" dirty="0" err="1" smtClean="0"/>
              <a:t>здійснювалося</a:t>
            </a:r>
            <a:r>
              <a:rPr lang="ru-RU" sz="3200" dirty="0" smtClean="0"/>
              <a:t> </a:t>
            </a:r>
            <a:r>
              <a:rPr lang="ru-RU" sz="3200" dirty="0" err="1" smtClean="0"/>
              <a:t>здебільшого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</a:t>
            </a:r>
            <a:r>
              <a:rPr lang="uk-UA" sz="3200" dirty="0" err="1" smtClean="0"/>
              <a:t>ід</a:t>
            </a:r>
            <a:r>
              <a:rPr lang="uk-UA" sz="3200" dirty="0" smtClean="0"/>
              <a:t> час</a:t>
            </a:r>
            <a:r>
              <a:rPr lang="ru-RU" sz="3200" dirty="0" smtClean="0"/>
              <a:t> </a:t>
            </a:r>
            <a:r>
              <a:rPr lang="ru-RU" sz="3200" dirty="0" err="1" smtClean="0"/>
              <a:t>аналіз</a:t>
            </a:r>
            <a:r>
              <a:rPr lang="uk-UA" sz="3200" dirty="0" smtClean="0"/>
              <a:t>у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поетичної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образності</a:t>
            </a:r>
            <a:r>
              <a:rPr lang="ru-RU" sz="3200" dirty="0" smtClean="0"/>
              <a:t> </a:t>
            </a:r>
            <a:r>
              <a:rPr lang="ru-RU" sz="3200" b="1" dirty="0" err="1" smtClean="0"/>
              <a:t>народної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пісні</a:t>
            </a:r>
            <a:r>
              <a:rPr lang="ru-RU" sz="3200" dirty="0" smtClean="0"/>
              <a:t> як </a:t>
            </a:r>
            <a:r>
              <a:rPr lang="ru-RU" sz="3200" dirty="0" err="1" smtClean="0"/>
              <a:t>відображення</a:t>
            </a:r>
            <a:r>
              <a:rPr lang="ru-RU" sz="3200" dirty="0" smtClean="0"/>
              <a:t> народного </a:t>
            </a:r>
            <a:r>
              <a:rPr lang="ru-RU" sz="3200" dirty="0" err="1" smtClean="0"/>
              <a:t>світобачення</a:t>
            </a:r>
            <a:r>
              <a:rPr lang="ru-RU" sz="3200" dirty="0" smtClean="0"/>
              <a:t>. </a:t>
            </a:r>
          </a:p>
          <a:p>
            <a:pPr marL="0" indent="357188" algn="just">
              <a:buNone/>
            </a:pPr>
            <a:r>
              <a:rPr lang="uk-UA" sz="3200" dirty="0" smtClean="0"/>
              <a:t>Водночас </a:t>
            </a:r>
            <a:r>
              <a:rPr lang="ru-RU" sz="3200" dirty="0" err="1" smtClean="0"/>
              <a:t>поетичний</a:t>
            </a:r>
            <a:r>
              <a:rPr lang="ru-RU" sz="3200" dirty="0" smtClean="0"/>
              <a:t> символ </a:t>
            </a:r>
            <a:r>
              <a:rPr lang="ru-RU" sz="3200" dirty="0" err="1" smtClean="0"/>
              <a:t>тлумачився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досить</a:t>
            </a:r>
            <a:r>
              <a:rPr lang="ru-RU" sz="3200" dirty="0" smtClean="0"/>
              <a:t> широко, </a:t>
            </a:r>
            <a:r>
              <a:rPr lang="ru-RU" sz="3200" i="1" dirty="0" smtClean="0"/>
              <a:t>як образ, </a:t>
            </a:r>
            <a:r>
              <a:rPr lang="ru-RU" sz="3200" i="1" dirty="0" err="1" smtClean="0"/>
              <a:t>що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несе</a:t>
            </a:r>
            <a:r>
              <a:rPr lang="ru-RU" sz="3200" i="1" dirty="0" smtClean="0"/>
              <a:t> ту </a:t>
            </a:r>
            <a:r>
              <a:rPr lang="ru-RU" sz="3200" i="1" dirty="0" err="1" smtClean="0"/>
              <a:t>чи</a:t>
            </a:r>
            <a:r>
              <a:rPr lang="ru-RU" sz="3200" i="1" dirty="0" smtClean="0"/>
              <a:t> </a:t>
            </a:r>
            <a:r>
              <a:rPr lang="uk-UA" sz="3200" i="1" dirty="0" err="1" smtClean="0"/>
              <a:t>інш</a:t>
            </a:r>
            <a:r>
              <a:rPr lang="ru-RU" sz="3200" i="1" dirty="0" smtClean="0"/>
              <a:t>у </a:t>
            </a:r>
            <a:r>
              <a:rPr lang="ru-RU" sz="3200" i="1" dirty="0" err="1" smtClean="0"/>
              <a:t>народну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ідею</a:t>
            </a:r>
            <a:r>
              <a:rPr lang="ru-RU" sz="3200" dirty="0" smtClean="0"/>
              <a:t>, а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i="1" dirty="0" err="1" smtClean="0"/>
              <a:t>походження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пов</a:t>
            </a:r>
            <a:r>
              <a:rPr lang="en-US" sz="3200" i="1" dirty="0" smtClean="0"/>
              <a:t>’</a:t>
            </a:r>
            <a:r>
              <a:rPr lang="ru-RU" sz="3200" i="1" dirty="0" err="1" smtClean="0"/>
              <a:t>язувалося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переважно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міфотворчістю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Мовець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засвоює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i="1" dirty="0" err="1" smtClean="0"/>
              <a:t>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сховищем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досвіду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певного</a:t>
            </a:r>
            <a:r>
              <a:rPr lang="ru-RU" sz="2400" i="1" dirty="0" smtClean="0"/>
              <a:t> народу</a:t>
            </a:r>
            <a:r>
              <a:rPr lang="ru-RU" sz="2400" dirty="0" smtClean="0"/>
              <a:t>, а через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людства</a:t>
            </a:r>
            <a:r>
              <a:rPr lang="ru-RU" sz="2400" dirty="0" smtClean="0"/>
              <a:t> у </a:t>
            </a:r>
            <a:r>
              <a:rPr lang="ru-RU" sz="2400" dirty="0" err="1" smtClean="0"/>
              <a:t>пізнанні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навколишнього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 Тим самим </a:t>
            </a:r>
            <a:r>
              <a:rPr lang="ru-RU" sz="2400" i="1" dirty="0" err="1" smtClean="0"/>
              <a:t>носії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мови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успадковують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її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семантичне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багатство</a:t>
            </a:r>
            <a:r>
              <a:rPr lang="ru-RU" sz="2400" dirty="0" smtClean="0"/>
              <a:t>, і 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в активному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вираженні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у </a:t>
            </a:r>
            <a:r>
              <a:rPr lang="ru-RU" sz="2400" dirty="0" err="1" smtClean="0"/>
              <a:t>потенційних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глибинах</a:t>
            </a:r>
            <a:r>
              <a:rPr lang="ru-RU" sz="2400" dirty="0" smtClean="0"/>
              <a:t>. </a:t>
            </a:r>
          </a:p>
          <a:p>
            <a:pPr marL="0" indent="357188" algn="just">
              <a:buNone/>
            </a:pPr>
            <a:r>
              <a:rPr lang="ru-RU" sz="2400" dirty="0" smtClean="0"/>
              <a:t>Слова </a:t>
            </a:r>
            <a:r>
              <a:rPr lang="ru-RU" sz="2400" dirty="0" err="1" smtClean="0"/>
              <a:t>криють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семантичний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потенціал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реально </a:t>
            </a:r>
            <a:r>
              <a:rPr lang="ru-RU" sz="2400" dirty="0" err="1" smtClean="0"/>
              <a:t>виражені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. Вони </a:t>
            </a:r>
            <a:r>
              <a:rPr lang="ru-RU" sz="2400" dirty="0" err="1" smtClean="0"/>
              <a:t>функціонують</a:t>
            </a:r>
            <a:r>
              <a:rPr lang="ru-RU" sz="2400" dirty="0" smtClean="0"/>
              <a:t> 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інформативно-семантичному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асоціативно-образному</a:t>
            </a:r>
            <a:r>
              <a:rPr lang="ru-RU" sz="2400" dirty="0" smtClean="0"/>
              <a:t>, </a:t>
            </a:r>
            <a:r>
              <a:rPr lang="ru-RU" sz="2400" dirty="0" err="1" smtClean="0"/>
              <a:t>філософсько-етичному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концептуально-філософському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рівнях</a:t>
            </a:r>
            <a:r>
              <a:rPr lang="ru-RU" sz="2400" dirty="0" smtClean="0"/>
              <a:t>. Основу ж </a:t>
            </a:r>
            <a:r>
              <a:rPr lang="ru-RU" sz="2400" dirty="0" err="1" smtClean="0"/>
              <a:t>кожної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художньо-мовної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становлять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передусім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слова-символи</a:t>
            </a:r>
            <a:r>
              <a:rPr lang="ru-RU" sz="2400" b="1" i="1" dirty="0" smtClean="0"/>
              <a:t>.</a:t>
            </a:r>
          </a:p>
          <a:p>
            <a:pPr marL="0" indent="357188" algn="just">
              <a:buNone/>
            </a:pPr>
            <a:r>
              <a:rPr lang="uk-UA" sz="2400" b="1" dirty="0" smtClean="0"/>
              <a:t>У </a:t>
            </a:r>
            <a:r>
              <a:rPr lang="ru-RU" sz="2400" b="1" dirty="0" err="1" smtClean="0"/>
              <a:t>мові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постійно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змінюється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збагачується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вдосконалюється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залежно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поступу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носія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відбито</a:t>
            </a:r>
            <a:r>
              <a:rPr lang="ru-RU" sz="2400" b="1" dirty="0" smtClean="0"/>
              <a:t> і </a:t>
            </a:r>
            <a:r>
              <a:rPr lang="ru-RU" sz="2400" b="1" dirty="0" err="1" smtClean="0"/>
              <a:t>екологію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етносу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культуру, </a:t>
            </a:r>
            <a:r>
              <a:rPr lang="ru-RU" sz="2400" b="1" dirty="0" err="1" smtClean="0"/>
              <a:t>побут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звичаї</a:t>
            </a:r>
            <a:r>
              <a:rPr lang="ru-RU" sz="2400" b="1" dirty="0" smtClean="0"/>
              <a:t>.</a:t>
            </a:r>
          </a:p>
          <a:p>
            <a:pPr marL="0" indent="357188" algn="just"/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2000" b="1" dirty="0" smtClean="0"/>
              <a:t>Етно</a:t>
            </a:r>
            <a:r>
              <a:rPr lang="en-US" sz="2000" b="1" dirty="0" err="1" smtClean="0"/>
              <a:t>культуроло</a:t>
            </a:r>
            <a:r>
              <a:rPr lang="uk-UA" sz="2000" b="1" dirty="0" smtClean="0"/>
              <a:t>г</a:t>
            </a:r>
            <a:r>
              <a:rPr lang="en-US" sz="2000" b="1" dirty="0" err="1" smtClean="0"/>
              <a:t>ічне</a:t>
            </a:r>
            <a:r>
              <a:rPr lang="uk-UA" sz="2000" b="1" dirty="0" smtClean="0"/>
              <a:t> вивчення мови </a:t>
            </a:r>
            <a:r>
              <a:rPr lang="uk-UA" sz="2000" dirty="0" smtClean="0"/>
              <a:t>дозволяє простежити історію та еволюцію національної культури у головних її рисах й отримати певне уявлення про її давню структуру, тому що термін обряду, звичаю відображає ключові її моменти. </a:t>
            </a:r>
          </a:p>
          <a:p>
            <a:pPr marL="0" indent="357188" algn="just">
              <a:buNone/>
            </a:pPr>
            <a:r>
              <a:rPr lang="uk-UA" sz="2000" dirty="0" smtClean="0"/>
              <a:t>О. Потебня вказував, що ми бачимо слово у такому вигляді, у якому воно подано у словниках. Мова ж, яка законсервувала в собі архаїчні елементи світобачення, психології, культури, є надійним джерелом для реконструкції історичних форм людської цивілізації. </a:t>
            </a:r>
          </a:p>
          <a:p>
            <a:pPr marL="0" indent="357188" algn="just">
              <a:buNone/>
            </a:pPr>
            <a:r>
              <a:rPr lang="uk-UA" sz="2000" b="1" dirty="0" smtClean="0"/>
              <a:t>За словом-символом і в плані вираження, і в плані змісту стоїть цілий культурний контекст, отже слово як концепт несе в собі культурне значення. </a:t>
            </a:r>
            <a:r>
              <a:rPr lang="uk-UA" sz="2000" dirty="0" smtClean="0"/>
              <a:t>Воно має здатність зберігати у згорненому вигляді значну інформацію, зафіксовану в </a:t>
            </a:r>
            <a:r>
              <a:rPr lang="uk-UA" sz="2000" dirty="0" err="1" smtClean="0"/>
              <a:t>пам</a:t>
            </a:r>
            <a:r>
              <a:rPr lang="en-US" sz="2000" dirty="0" smtClean="0"/>
              <a:t>’</a:t>
            </a:r>
            <a:r>
              <a:rPr lang="uk-UA" sz="2000" dirty="0" smtClean="0"/>
              <a:t>яті поколінь. 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514350" lvl="0" indent="-514350">
              <a:buAutoNum type="arabicPeriod"/>
            </a:pPr>
            <a:r>
              <a:rPr lang="uk-UA" dirty="0" smtClean="0"/>
              <a:t>Лексичний склад української мови. 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Символізація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слова як </a:t>
            </a:r>
            <a:r>
              <a:rPr lang="ru-RU" dirty="0" err="1" smtClean="0"/>
              <a:t>передумова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 </a:t>
            </a:r>
            <a:r>
              <a:rPr lang="ru-RU" dirty="0" err="1" smtClean="0"/>
              <a:t>концептів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Українська лексикографія в </a:t>
            </a:r>
            <a:r>
              <a:rPr lang="uk-UA" dirty="0" err="1" smtClean="0"/>
              <a:t>етнок</a:t>
            </a:r>
            <a:r>
              <a:rPr lang="ru-RU" dirty="0" err="1" smtClean="0"/>
              <a:t>ультурологічн</a:t>
            </a:r>
            <a:r>
              <a:rPr lang="uk-UA" dirty="0" smtClean="0"/>
              <a:t>ому</a:t>
            </a:r>
            <a:r>
              <a:rPr lang="ru-RU" dirty="0" smtClean="0"/>
              <a:t> </a:t>
            </a:r>
            <a:r>
              <a:rPr lang="ru-RU" dirty="0" err="1" smtClean="0"/>
              <a:t>аспек</a:t>
            </a:r>
            <a:r>
              <a:rPr lang="uk-UA" dirty="0" smtClean="0"/>
              <a:t>ті.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Українська фразеологія. 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Спроба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реконструкції</a:t>
            </a:r>
            <a:r>
              <a:rPr lang="ru-RU" dirty="0" smtClean="0"/>
              <a:t> </a:t>
            </a:r>
            <a:r>
              <a:rPr lang="ru-RU" dirty="0" err="1" smtClean="0"/>
              <a:t>фразеології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Пареміологія</a:t>
            </a:r>
            <a:r>
              <a:rPr lang="ru-RU" dirty="0" smtClean="0"/>
              <a:t> як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національно-культурної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1800" dirty="0" smtClean="0"/>
              <a:t>Наприклад, у </a:t>
            </a:r>
            <a:r>
              <a:rPr lang="uk-UA" sz="1800" dirty="0" err="1" smtClean="0"/>
              <a:t>слов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янській</a:t>
            </a:r>
            <a:r>
              <a:rPr lang="uk-UA" sz="1800" dirty="0" smtClean="0"/>
              <a:t> народній культурі, дії </a:t>
            </a:r>
            <a:r>
              <a:rPr lang="uk-UA" sz="1800" i="1" dirty="0" smtClean="0"/>
              <a:t>виття</a:t>
            </a:r>
            <a:r>
              <a:rPr lang="uk-UA" sz="1800" dirty="0" smtClean="0"/>
              <a:t>, </a:t>
            </a:r>
            <a:r>
              <a:rPr lang="uk-UA" sz="1800" i="1" dirty="0" smtClean="0"/>
              <a:t>завивання </a:t>
            </a:r>
            <a:r>
              <a:rPr lang="uk-UA" sz="1800" dirty="0" smtClean="0"/>
              <a:t>витворили предмет</a:t>
            </a:r>
            <a:r>
              <a:rPr lang="uk-UA" sz="1800" i="1" dirty="0" smtClean="0"/>
              <a:t> вінок</a:t>
            </a:r>
            <a:r>
              <a:rPr lang="uk-UA" sz="1800" dirty="0" smtClean="0"/>
              <a:t>,</a:t>
            </a:r>
            <a:r>
              <a:rPr lang="uk-UA" sz="1800" i="1" dirty="0" smtClean="0"/>
              <a:t> </a:t>
            </a:r>
            <a:r>
              <a:rPr lang="uk-UA" sz="1800" dirty="0" smtClean="0"/>
              <a:t>або</a:t>
            </a:r>
            <a:r>
              <a:rPr lang="uk-UA" sz="1800" i="1" dirty="0" smtClean="0"/>
              <a:t> вінець</a:t>
            </a:r>
            <a:r>
              <a:rPr lang="uk-UA" sz="1800" dirty="0" smtClean="0"/>
              <a:t>,</a:t>
            </a:r>
            <a:r>
              <a:rPr lang="uk-UA" sz="1800" i="1" dirty="0" smtClean="0"/>
              <a:t> </a:t>
            </a:r>
            <a:r>
              <a:rPr lang="uk-UA" sz="1800" dirty="0" smtClean="0"/>
              <a:t>що має як міфологізоване,</a:t>
            </a:r>
            <a:r>
              <a:rPr lang="uk-UA" sz="1800" i="1" dirty="0" smtClean="0"/>
              <a:t> </a:t>
            </a:r>
            <a:r>
              <a:rPr lang="uk-UA" sz="1800" dirty="0" smtClean="0"/>
              <a:t>так і</a:t>
            </a:r>
            <a:r>
              <a:rPr lang="uk-UA" sz="1800" i="1" dirty="0" smtClean="0"/>
              <a:t> </a:t>
            </a:r>
            <a:r>
              <a:rPr lang="uk-UA" sz="1800" dirty="0" err="1" smtClean="0"/>
              <a:t>сакралізоване</a:t>
            </a:r>
            <a:r>
              <a:rPr lang="uk-UA" sz="1800" dirty="0" smtClean="0"/>
              <a:t> значення. Спорідненими є також слова </a:t>
            </a:r>
            <a:r>
              <a:rPr lang="uk-UA" sz="1800" i="1" dirty="0" err="1" smtClean="0"/>
              <a:t>вънєць</a:t>
            </a:r>
            <a:r>
              <a:rPr lang="uk-UA" sz="1800" dirty="0" smtClean="0"/>
              <a:t> ― корона або чепець, </a:t>
            </a:r>
            <a:r>
              <a:rPr lang="uk-UA" sz="1800" i="1" dirty="0" err="1" smtClean="0"/>
              <a:t>вънчаніє</a:t>
            </a:r>
            <a:r>
              <a:rPr lang="uk-UA" sz="1800" dirty="0" smtClean="0"/>
              <a:t> </a:t>
            </a:r>
            <a:r>
              <a:rPr lang="uk-UA" sz="1800" dirty="0" err="1" smtClean="0"/>
              <a:t>―коронування</a:t>
            </a:r>
            <a:r>
              <a:rPr lang="uk-UA" sz="1800" dirty="0" smtClean="0"/>
              <a:t>. Тому окремі дослідники вважали його символом подружжя.</a:t>
            </a:r>
            <a:endParaRPr lang="ru-RU" sz="1800" dirty="0" smtClean="0"/>
          </a:p>
          <a:p>
            <a:pPr marL="0" indent="357188" algn="just"/>
            <a:r>
              <a:rPr lang="ru-RU" sz="1800" dirty="0" smtClean="0"/>
              <a:t>Слово </a:t>
            </a:r>
            <a:r>
              <a:rPr lang="ru-RU" sz="1800" i="1" dirty="0" err="1" smtClean="0"/>
              <a:t>вінець</a:t>
            </a:r>
            <a:r>
              <a:rPr lang="ru-RU" sz="1800" dirty="0" smtClean="0"/>
              <a:t> для наших </a:t>
            </a:r>
            <a:r>
              <a:rPr lang="ru-RU" sz="1800" dirty="0" err="1" smtClean="0"/>
              <a:t>предків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втілювало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конкретну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реалію</a:t>
            </a:r>
            <a:r>
              <a:rPr lang="ru-RU" sz="1800" dirty="0" smtClean="0"/>
              <a:t> – </a:t>
            </a:r>
            <a:r>
              <a:rPr lang="ru-RU" sz="1800" dirty="0" err="1" smtClean="0"/>
              <a:t>замкнене</a:t>
            </a:r>
            <a:r>
              <a:rPr lang="ru-RU" sz="1800" dirty="0" smtClean="0"/>
              <a:t> коло,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яким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найперше</a:t>
            </a:r>
            <a:r>
              <a:rPr lang="ru-RU" sz="1800" dirty="0" smtClean="0"/>
              <a:t> </a:t>
            </a:r>
            <a:r>
              <a:rPr lang="ru-RU" sz="1800" dirty="0" err="1" smtClean="0"/>
              <a:t>асоціювалося</a:t>
            </a:r>
            <a:r>
              <a:rPr lang="ru-RU" sz="1800" dirty="0" smtClean="0"/>
              <a:t> </a:t>
            </a:r>
            <a:r>
              <a:rPr lang="ru-RU" sz="1800" b="1" dirty="0" err="1" smtClean="0"/>
              <a:t>сонце</a:t>
            </a:r>
            <a:r>
              <a:rPr lang="ru-RU" sz="1800" dirty="0" smtClean="0"/>
              <a:t>. І </a:t>
            </a:r>
            <a:r>
              <a:rPr lang="ru-RU" sz="1800" dirty="0" err="1" smtClean="0"/>
              <a:t>дотепер</a:t>
            </a:r>
            <a:r>
              <a:rPr lang="ru-RU" sz="1800" dirty="0" smtClean="0"/>
              <a:t> </a:t>
            </a:r>
            <a:r>
              <a:rPr lang="ru-RU" sz="1800" dirty="0" err="1" smtClean="0"/>
              <a:t>збереглося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поняття</a:t>
            </a:r>
            <a:r>
              <a:rPr lang="ru-RU" sz="1800" dirty="0" smtClean="0"/>
              <a:t>, як </a:t>
            </a:r>
            <a:r>
              <a:rPr lang="ru-RU" sz="1800" i="1" dirty="0" err="1" smtClean="0"/>
              <a:t>вінці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навколо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сонця</a:t>
            </a:r>
            <a:r>
              <a:rPr lang="ru-RU" sz="1800" dirty="0" smtClean="0"/>
              <a:t>, </a:t>
            </a:r>
            <a:r>
              <a:rPr lang="ru-RU" sz="1800" dirty="0" err="1" smtClean="0"/>
              <a:t>себто</a:t>
            </a:r>
            <a:r>
              <a:rPr lang="ru-RU" sz="1800" dirty="0" smtClean="0"/>
              <a:t> кола, </a:t>
            </a:r>
            <a:r>
              <a:rPr lang="ru-RU" sz="1800" dirty="0" err="1" smtClean="0"/>
              <a:t>утворені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сонячним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промінням</a:t>
            </a:r>
            <a:r>
              <a:rPr lang="ru-RU" sz="1800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smtClean="0"/>
              <a:t>Форма і </a:t>
            </a:r>
            <a:r>
              <a:rPr lang="ru-RU" sz="1800" dirty="0" err="1" smtClean="0"/>
              <a:t>рух</a:t>
            </a:r>
            <a:r>
              <a:rPr lang="ru-RU" sz="1800" dirty="0" smtClean="0"/>
              <a:t> небесного </a:t>
            </a:r>
            <a:r>
              <a:rPr lang="ru-RU" sz="1800" dirty="0" err="1" smtClean="0"/>
              <a:t>світила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свідомості</a:t>
            </a:r>
            <a:r>
              <a:rPr lang="ru-RU" sz="1800" dirty="0" smtClean="0"/>
              <a:t> народу </a:t>
            </a:r>
            <a:r>
              <a:rPr lang="ru-RU" sz="1800" dirty="0" err="1" smtClean="0"/>
              <a:t>ототожнювалися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самим </a:t>
            </a:r>
            <a:r>
              <a:rPr lang="ru-RU" sz="1800" dirty="0" err="1" smtClean="0"/>
              <a:t>життям</a:t>
            </a:r>
            <a:r>
              <a:rPr lang="ru-RU" sz="1800" dirty="0" smtClean="0"/>
              <a:t>, </a:t>
            </a:r>
            <a:r>
              <a:rPr lang="ru-RU" sz="1800" dirty="0" err="1" smtClean="0"/>
              <a:t>символізували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вічність</a:t>
            </a:r>
            <a:r>
              <a:rPr lang="ru-RU" sz="1800" dirty="0" smtClean="0"/>
              <a:t> і </a:t>
            </a:r>
            <a:r>
              <a:rPr lang="ru-RU" sz="1800" dirty="0" err="1" smtClean="0"/>
              <a:t>безперервність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означало </a:t>
            </a:r>
            <a:r>
              <a:rPr lang="ru-RU" sz="1800" dirty="0" err="1" smtClean="0"/>
              <a:t>природне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родоводу</a:t>
            </a:r>
            <a:r>
              <a:rPr lang="ru-RU" sz="1800" dirty="0" smtClean="0"/>
              <a:t>. </a:t>
            </a:r>
            <a:r>
              <a:rPr lang="ru-RU" sz="1800" dirty="0" err="1" smtClean="0"/>
              <a:t>Згодом</a:t>
            </a:r>
            <a:r>
              <a:rPr lang="ru-RU" sz="1800" dirty="0" smtClean="0"/>
              <a:t> </a:t>
            </a:r>
            <a:r>
              <a:rPr lang="ru-RU" sz="1800" dirty="0" err="1" smtClean="0"/>
              <a:t>цей</a:t>
            </a:r>
            <a:r>
              <a:rPr lang="ru-RU" sz="1800" dirty="0" smtClean="0"/>
              <a:t> символ </a:t>
            </a:r>
            <a:r>
              <a:rPr lang="ru-RU" sz="1800" dirty="0" err="1" smtClean="0"/>
              <a:t>перейшов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обрядову</a:t>
            </a:r>
            <a:r>
              <a:rPr lang="ru-RU" sz="1800" dirty="0" smtClean="0"/>
              <a:t> атрибутику, пор. </a:t>
            </a:r>
            <a:r>
              <a:rPr lang="ru-RU" sz="1800" dirty="0" err="1" smtClean="0"/>
              <a:t>вираз</a:t>
            </a:r>
            <a:r>
              <a:rPr lang="ru-RU" sz="1800" dirty="0" smtClean="0"/>
              <a:t> </a:t>
            </a:r>
            <a:r>
              <a:rPr lang="ru-RU" sz="1800" i="1" dirty="0" smtClean="0"/>
              <a:t>стати </a:t>
            </a:r>
            <a:r>
              <a:rPr lang="ru-RU" sz="1800" i="1" dirty="0" err="1" smtClean="0"/>
              <a:t>під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вінець</a:t>
            </a:r>
            <a:r>
              <a:rPr lang="ru-RU" sz="1800" dirty="0" smtClean="0"/>
              <a:t> у </a:t>
            </a:r>
            <a:r>
              <a:rPr lang="ru-RU" sz="1800" dirty="0" err="1" smtClean="0"/>
              <a:t>значенні</a:t>
            </a:r>
            <a:r>
              <a:rPr lang="ru-RU" sz="1800" dirty="0" smtClean="0"/>
              <a:t> ― </a:t>
            </a:r>
            <a:r>
              <a:rPr lang="ru-RU" sz="1800" i="1" dirty="0" err="1" smtClean="0"/>
              <a:t>вийти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заміж</a:t>
            </a:r>
            <a:r>
              <a:rPr lang="ru-RU" sz="1800" dirty="0" smtClean="0"/>
              <a:t>. </a:t>
            </a:r>
            <a:r>
              <a:rPr lang="ru-RU" sz="1800" dirty="0" err="1" smtClean="0"/>
              <a:t>Весільний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сонячний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вінок</a:t>
            </a:r>
            <a:r>
              <a:rPr lang="ru-RU" sz="1800" dirty="0" smtClean="0"/>
              <a:t> (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вінцем</a:t>
            </a:r>
            <a:r>
              <a:rPr lang="ru-RU" sz="1800" dirty="0" smtClean="0"/>
              <a:t>)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дівчини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закінчення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дівування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отже</a:t>
            </a:r>
            <a:r>
              <a:rPr lang="ru-RU" sz="1800" dirty="0" smtClean="0"/>
              <a:t> переходу в </a:t>
            </a:r>
            <a:r>
              <a:rPr lang="ru-RU" sz="1800" dirty="0" err="1" smtClean="0"/>
              <a:t>іншу</a:t>
            </a:r>
            <a:r>
              <a:rPr lang="ru-RU" sz="1800" dirty="0" smtClean="0"/>
              <a:t> </a:t>
            </a:r>
            <a:r>
              <a:rPr lang="ru-RU" sz="1800" dirty="0" err="1" smtClean="0"/>
              <a:t>якість</a:t>
            </a:r>
            <a:r>
              <a:rPr lang="ru-RU" sz="1800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smtClean="0"/>
              <a:t>З </a:t>
            </a:r>
            <a:r>
              <a:rPr lang="ru-RU" sz="1800" dirty="0" err="1" smtClean="0"/>
              <a:t>огляду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матеріал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якого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плетуть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дівочий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вінок</a:t>
            </a:r>
            <a:r>
              <a:rPr lang="ru-RU" sz="1800" dirty="0" smtClean="0"/>
              <a:t> (</a:t>
            </a:r>
            <a:r>
              <a:rPr lang="ru-RU" sz="1800" dirty="0" err="1" smtClean="0"/>
              <a:t>рутяний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барвінковий</a:t>
            </a:r>
            <a:r>
              <a:rPr lang="ru-RU" sz="1800" dirty="0" smtClean="0"/>
              <a:t>),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виступає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молодості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взагалі</a:t>
            </a:r>
            <a:r>
              <a:rPr lang="ru-RU" sz="1800" dirty="0" smtClean="0"/>
              <a:t>: </a:t>
            </a:r>
            <a:r>
              <a:rPr lang="ru-RU" sz="1800" i="1" dirty="0" smtClean="0"/>
              <a:t>― </a:t>
            </a:r>
            <a:r>
              <a:rPr lang="ru-RU" sz="1800" i="1" dirty="0" err="1" smtClean="0"/>
              <a:t>Дівка</a:t>
            </a:r>
            <a:r>
              <a:rPr lang="ru-RU" sz="1800" i="1" dirty="0" smtClean="0"/>
              <a:t> молода </a:t>
            </a:r>
            <a:r>
              <a:rPr lang="ru-RU" sz="1800" i="1" dirty="0" err="1" smtClean="0"/>
              <a:t>віночок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звила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Віночок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звила</a:t>
            </a:r>
            <a:r>
              <a:rPr lang="ru-RU" sz="1800" i="1" dirty="0" smtClean="0"/>
              <a:t> та </a:t>
            </a:r>
            <a:r>
              <a:rPr lang="ru-RU" sz="1800" i="1" dirty="0" err="1" smtClean="0"/>
              <a:t>й</a:t>
            </a:r>
            <a:r>
              <a:rPr lang="ru-RU" sz="1800" i="1" dirty="0" smtClean="0"/>
              <a:t> гулять </a:t>
            </a:r>
            <a:r>
              <a:rPr lang="ru-RU" sz="1800" i="1" dirty="0" err="1" smtClean="0"/>
              <a:t>пішла</a:t>
            </a:r>
            <a:r>
              <a:rPr lang="ru-RU" sz="1800" i="1" dirty="0" smtClean="0"/>
              <a:t> […] </a:t>
            </a:r>
            <a:r>
              <a:rPr lang="ru-RU" sz="1800" i="1" dirty="0" err="1" smtClean="0"/>
              <a:t>Понад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ставочком</a:t>
            </a:r>
            <a:r>
              <a:rPr lang="ru-RU" sz="1800" i="1" dirty="0" smtClean="0"/>
              <a:t> пускать </a:t>
            </a:r>
            <a:r>
              <a:rPr lang="ru-RU" sz="1800" i="1" dirty="0" err="1" smtClean="0"/>
              <a:t>віночка</a:t>
            </a:r>
            <a:r>
              <a:rPr lang="ru-RU" sz="1800" i="1" dirty="0" smtClean="0"/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пісня</a:t>
            </a:r>
            <a:r>
              <a:rPr lang="ru-RU" sz="1800" dirty="0" smtClean="0"/>
              <a:t>);</a:t>
            </a:r>
            <a:r>
              <a:rPr lang="ru-RU" sz="1800" i="1" dirty="0" smtClean="0"/>
              <a:t> ― </a:t>
            </a:r>
            <a:r>
              <a:rPr lang="ru-RU" sz="1800" i="1" dirty="0" err="1" smtClean="0"/>
              <a:t>Вінок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дівчина</a:t>
            </a:r>
            <a:r>
              <a:rPr lang="ru-RU" sz="1800" i="1" dirty="0" smtClean="0"/>
              <a:t> носила в пору </a:t>
            </a:r>
            <a:r>
              <a:rPr lang="ru-RU" sz="1800" i="1" dirty="0" err="1" smtClean="0"/>
              <a:t>дівування</a:t>
            </a:r>
            <a:r>
              <a:rPr lang="ru-RU" sz="1800" i="1" dirty="0" smtClean="0"/>
              <a:t>: </a:t>
            </a:r>
            <a:r>
              <a:rPr lang="ru-RU" sz="1800" i="1" dirty="0" err="1" smtClean="0"/>
              <a:t>Цього</a:t>
            </a:r>
            <a:r>
              <a:rPr lang="ru-RU" sz="1800" i="1" dirty="0" smtClean="0"/>
              <a:t> дня </a:t>
            </a:r>
            <a:r>
              <a:rPr lang="ru-RU" sz="1800" i="1" dirty="0" err="1" smtClean="0"/>
              <a:t>він</a:t>
            </a:r>
            <a:r>
              <a:rPr lang="ru-RU" sz="1800" i="1" dirty="0" smtClean="0"/>
              <a:t> [</a:t>
            </a:r>
            <a:r>
              <a:rPr lang="ru-RU" sz="1800" i="1" dirty="0" err="1" smtClean="0"/>
              <a:t>вінок</a:t>
            </a:r>
            <a:r>
              <a:rPr lang="ru-RU" sz="1800" i="1" dirty="0" smtClean="0"/>
              <a:t>] </a:t>
            </a:r>
            <a:r>
              <a:rPr lang="ru-RU" sz="1800" i="1" dirty="0" err="1" smtClean="0"/>
              <a:t>гарний</a:t>
            </a:r>
            <a:r>
              <a:rPr lang="ru-RU" sz="1800" i="1" dirty="0" smtClean="0"/>
              <a:t>, а завтра </a:t>
            </a:r>
            <a:r>
              <a:rPr lang="ru-RU" sz="1800" i="1" dirty="0" err="1" smtClean="0"/>
              <a:t>зів</a:t>
            </a:r>
            <a:r>
              <a:rPr lang="en-US" sz="1800" i="1" dirty="0" smtClean="0"/>
              <a:t>’</a:t>
            </a:r>
            <a:r>
              <a:rPr lang="ru-RU" sz="1800" i="1" dirty="0" err="1" smtClean="0"/>
              <a:t>яне</a:t>
            </a:r>
            <a:r>
              <a:rPr lang="ru-RU" sz="1800" i="1" dirty="0" smtClean="0"/>
              <a:t>. Молода </a:t>
            </a:r>
            <a:r>
              <a:rPr lang="ru-RU" sz="1800" i="1" dirty="0" err="1" smtClean="0"/>
              <a:t>дівчина</a:t>
            </a:r>
            <a:r>
              <a:rPr lang="ru-RU" sz="1800" i="1" dirty="0" smtClean="0"/>
              <a:t> на </a:t>
            </a:r>
            <a:r>
              <a:rPr lang="ru-RU" sz="1800" i="1" dirty="0" err="1" smtClean="0"/>
              <a:t>рушничок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встане</a:t>
            </a:r>
            <a:r>
              <a:rPr lang="ru-RU" sz="1800" i="1" dirty="0" smtClean="0"/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весільна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пісня</a:t>
            </a:r>
            <a:r>
              <a:rPr lang="ru-RU" sz="1800" dirty="0" smtClean="0"/>
              <a:t>).</a:t>
            </a:r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14143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Додаткову</a:t>
            </a:r>
            <a:r>
              <a:rPr lang="ru-RU" sz="2000" dirty="0" smtClean="0"/>
              <a:t> семантику </a:t>
            </a:r>
            <a:r>
              <a:rPr lang="ru-RU" sz="2000" dirty="0" err="1" smtClean="0"/>
              <a:t>несуть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рослин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йшли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виготовлення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вінків</a:t>
            </a:r>
            <a:r>
              <a:rPr lang="ru-RU" sz="2000" dirty="0" smtClean="0"/>
              <a:t>. Сама </a:t>
            </a:r>
            <a:r>
              <a:rPr lang="ru-RU" sz="2000" dirty="0" err="1" smtClean="0"/>
              <a:t>обрядодія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особливим</a:t>
            </a:r>
            <a:r>
              <a:rPr lang="ru-RU" sz="2000" dirty="0" smtClean="0"/>
              <a:t> ритуалом,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регламентує</a:t>
            </a:r>
            <a:r>
              <a:rPr lang="ru-RU" sz="2000" dirty="0" smtClean="0"/>
              <a:t> склад </a:t>
            </a:r>
            <a:r>
              <a:rPr lang="ru-RU" sz="2000" dirty="0" err="1" smtClean="0"/>
              <a:t>виконавців</a:t>
            </a:r>
            <a:r>
              <a:rPr lang="ru-RU" sz="2000" dirty="0" smtClean="0"/>
              <a:t> (</a:t>
            </a:r>
            <a:r>
              <a:rPr lang="ru-RU" sz="2000" dirty="0" err="1" smtClean="0"/>
              <a:t>дівчата</a:t>
            </a:r>
            <a:r>
              <a:rPr lang="ru-RU" sz="2000" dirty="0" smtClean="0"/>
              <a:t>, </a:t>
            </a:r>
            <a:r>
              <a:rPr lang="ru-RU" sz="2000" dirty="0" err="1" smtClean="0"/>
              <a:t>жінки</a:t>
            </a:r>
            <a:r>
              <a:rPr lang="ru-RU" sz="2000" dirty="0" smtClean="0"/>
              <a:t>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вінкоплетниці</a:t>
            </a:r>
            <a:r>
              <a:rPr lang="ru-RU" sz="2000" dirty="0" smtClean="0"/>
              <a:t>), час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плетіння</a:t>
            </a:r>
            <a:r>
              <a:rPr lang="ru-RU" sz="2000" dirty="0" smtClean="0"/>
              <a:t> (</a:t>
            </a:r>
            <a:r>
              <a:rPr lang="ru-RU" sz="2000" dirty="0" err="1" smtClean="0"/>
              <a:t>будинок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молодої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переддень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весілля</a:t>
            </a:r>
            <a:r>
              <a:rPr lang="ru-RU" sz="2000" dirty="0" smtClean="0"/>
              <a:t>, </a:t>
            </a:r>
            <a:r>
              <a:rPr lang="ru-RU" sz="2000" dirty="0" err="1" smtClean="0"/>
              <a:t>звідси</a:t>
            </a:r>
            <a:r>
              <a:rPr lang="ru-RU" sz="2000" dirty="0" smtClean="0"/>
              <a:t> сама </a:t>
            </a:r>
            <a:r>
              <a:rPr lang="ru-RU" sz="2000" dirty="0" err="1" smtClean="0"/>
              <a:t>назва</a:t>
            </a:r>
            <a:r>
              <a:rPr lang="ru-RU" sz="2000" dirty="0" smtClean="0"/>
              <a:t> </a:t>
            </a:r>
            <a:r>
              <a:rPr lang="ru-RU" sz="2000" dirty="0" err="1" smtClean="0"/>
              <a:t>церемонії</a:t>
            </a:r>
            <a:r>
              <a:rPr lang="ru-RU" sz="2000" dirty="0" smtClean="0"/>
              <a:t> – </a:t>
            </a:r>
            <a:r>
              <a:rPr lang="ru-RU" sz="2000" i="1" dirty="0" err="1" smtClean="0"/>
              <a:t>вінкоплетіння</a:t>
            </a:r>
            <a:r>
              <a:rPr lang="ru-RU" sz="2000" dirty="0" smtClean="0"/>
              <a:t>),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розмір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форму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плетіння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додаткові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прикраси</a:t>
            </a:r>
            <a:r>
              <a:rPr lang="ru-RU" sz="2000" i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стрічки</a:t>
            </a:r>
            <a:r>
              <a:rPr lang="ru-RU" sz="2000" dirty="0" smtClean="0"/>
              <a:t>, </a:t>
            </a:r>
            <a:r>
              <a:rPr lang="ru-RU" sz="2000" dirty="0" err="1" smtClean="0"/>
              <a:t>монети</a:t>
            </a:r>
            <a:r>
              <a:rPr lang="ru-RU" sz="2000" dirty="0" smtClean="0"/>
              <a:t>)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Усе </a:t>
            </a:r>
            <a:r>
              <a:rPr lang="ru-RU" sz="2000" dirty="0" err="1" smtClean="0"/>
              <a:t>це</a:t>
            </a:r>
            <a:r>
              <a:rPr lang="ru-RU" sz="2000" dirty="0" smtClean="0"/>
              <a:t> становить </a:t>
            </a:r>
            <a:r>
              <a:rPr lang="ru-RU" sz="2000" dirty="0" err="1" smtClean="0"/>
              <a:t>набір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обрядодійних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кодів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dirty="0" err="1" smtClean="0"/>
              <a:t>Напередодні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весілля</a:t>
            </a:r>
            <a:r>
              <a:rPr lang="ru-RU" sz="2000" dirty="0" smtClean="0"/>
              <a:t> подруги </a:t>
            </a:r>
            <a:r>
              <a:rPr lang="ru-RU" sz="2000" dirty="0" err="1" smtClean="0"/>
              <a:t>молодої</a:t>
            </a:r>
            <a:r>
              <a:rPr lang="ru-RU" sz="2000" dirty="0" smtClean="0"/>
              <a:t> заготовляли </a:t>
            </a:r>
            <a:r>
              <a:rPr lang="ru-RU" sz="2000" i="1" dirty="0" err="1" smtClean="0"/>
              <a:t>барвінок</a:t>
            </a:r>
            <a:r>
              <a:rPr lang="ru-RU" sz="2000" i="1" dirty="0" smtClean="0"/>
              <a:t>, руту-м</a:t>
            </a:r>
            <a:r>
              <a:rPr lang="en-US" sz="2000" i="1" dirty="0" smtClean="0"/>
              <a:t>’</a:t>
            </a:r>
            <a:r>
              <a:rPr lang="ru-RU" sz="2000" i="1" dirty="0" err="1" smtClean="0"/>
              <a:t>яту</a:t>
            </a:r>
            <a:r>
              <a:rPr lang="ru-RU" sz="2000" i="1" dirty="0" smtClean="0"/>
              <a:t>, калину</a:t>
            </a:r>
            <a:r>
              <a:rPr lang="ru-RU" sz="2000" dirty="0" smtClean="0"/>
              <a:t>, як </a:t>
            </a:r>
            <a:r>
              <a:rPr lang="ru-RU" sz="2000" dirty="0" err="1" smtClean="0"/>
              <a:t>символи</a:t>
            </a:r>
            <a:r>
              <a:rPr lang="ru-RU" sz="2000" dirty="0" smtClean="0"/>
              <a:t> </a:t>
            </a:r>
            <a:r>
              <a:rPr lang="ru-RU" sz="2000" dirty="0" err="1" smtClean="0"/>
              <a:t>ніжності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довголіття</a:t>
            </a:r>
            <a:r>
              <a:rPr lang="ru-RU" sz="2000" dirty="0" smtClean="0"/>
              <a:t>, і плели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них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супроводжувалося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піснями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ритуальними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діями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endParaRPr lang="ru-RU" sz="2000" dirty="0" smtClean="0"/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сучасній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мові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барвінок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уживається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позначення</a:t>
            </a:r>
            <a:r>
              <a:rPr lang="ru-RU" sz="2400" dirty="0" smtClean="0"/>
              <a:t> ― трав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янистої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вічнозеленим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листям</a:t>
            </a:r>
            <a:r>
              <a:rPr lang="ru-RU" sz="2400" dirty="0" smtClean="0"/>
              <a:t> і </a:t>
            </a:r>
            <a:r>
              <a:rPr lang="ru-RU" sz="2400" dirty="0" err="1" smtClean="0"/>
              <a:t>голубуватими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квітами</a:t>
            </a:r>
            <a:r>
              <a:rPr lang="en-US" sz="2400" dirty="0" smtClean="0"/>
              <a:t>. </a:t>
            </a:r>
            <a:endParaRPr lang="uk-UA" sz="2400" dirty="0" smtClean="0"/>
          </a:p>
          <a:p>
            <a:pPr marL="0" indent="357188" algn="just">
              <a:buNone/>
            </a:pPr>
            <a:r>
              <a:rPr lang="ru-RU" sz="2400" dirty="0" smtClean="0"/>
              <a:t>В </a:t>
            </a:r>
            <a:r>
              <a:rPr lang="ru-RU" sz="2400" dirty="0" err="1" smtClean="0"/>
              <a:t>українську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мову</a:t>
            </a:r>
            <a:r>
              <a:rPr lang="ru-RU" sz="2400" dirty="0" smtClean="0"/>
              <a:t> лексема </a:t>
            </a:r>
            <a:r>
              <a:rPr lang="ru-RU" sz="2400" dirty="0" err="1" smtClean="0"/>
              <a:t>запозичена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польську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німецьку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, де *</a:t>
            </a:r>
            <a:r>
              <a:rPr lang="ru-RU" sz="2400" i="1" dirty="0" err="1" smtClean="0"/>
              <a:t>barvinok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посередництво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походить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латинської</a:t>
            </a:r>
            <a:r>
              <a:rPr lang="ru-RU" sz="2400" dirty="0" smtClean="0"/>
              <a:t> </a:t>
            </a:r>
            <a:r>
              <a:rPr lang="ru-RU" sz="2400" i="1" dirty="0" err="1" smtClean="0"/>
              <a:t>pervinka</a:t>
            </a:r>
            <a:r>
              <a:rPr lang="ru-RU" sz="2400" i="1" dirty="0" smtClean="0"/>
              <a:t>.</a:t>
            </a:r>
            <a:r>
              <a:rPr lang="ru-RU" sz="2400" dirty="0" smtClean="0"/>
              <a:t> </a:t>
            </a:r>
          </a:p>
          <a:p>
            <a:pPr marL="0" indent="357188" algn="just"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ліричних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обрядових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піснях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замовляннях</a:t>
            </a:r>
            <a:r>
              <a:rPr lang="ru-RU" sz="2400" dirty="0" smtClean="0"/>
              <a:t> слово </a:t>
            </a:r>
            <a:r>
              <a:rPr lang="ru-RU" sz="2400" i="1" dirty="0" err="1" smtClean="0"/>
              <a:t>барвінок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своєрідним</a:t>
            </a:r>
            <a:r>
              <a:rPr lang="ru-RU" sz="2400" dirty="0" smtClean="0"/>
              <a:t> символом ― </a:t>
            </a:r>
            <a:r>
              <a:rPr lang="ru-RU" sz="2400" dirty="0" err="1" smtClean="0"/>
              <a:t>відродження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оновлення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розквіту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надій</a:t>
            </a:r>
            <a:r>
              <a:rPr lang="ru-RU" sz="2400" dirty="0" smtClean="0"/>
              <a:t>, </a:t>
            </a:r>
            <a:r>
              <a:rPr lang="ru-RU" sz="2400" dirty="0" err="1" smtClean="0"/>
              <a:t>молодості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мотивацією</a:t>
            </a:r>
            <a:r>
              <a:rPr lang="ru-RU" sz="2400" dirty="0" smtClean="0"/>
              <a:t>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, очевидно,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барвінкове</a:t>
            </a:r>
            <a:r>
              <a:rPr lang="ru-RU" sz="2400" dirty="0" smtClean="0"/>
              <a:t> </a:t>
            </a:r>
            <a:r>
              <a:rPr lang="ru-RU" sz="2400" dirty="0" err="1" smtClean="0"/>
              <a:t>листя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гине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взимку</a:t>
            </a:r>
            <a:r>
              <a:rPr lang="ru-RU" sz="2400" dirty="0" smtClean="0"/>
              <a:t>. Не </a:t>
            </a:r>
            <a:r>
              <a:rPr lang="ru-RU" sz="2400" dirty="0" err="1" smtClean="0"/>
              <a:t>випадково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барвінок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дівочим</a:t>
            </a:r>
            <a:r>
              <a:rPr lang="ru-RU" sz="2400" dirty="0" smtClean="0"/>
              <a:t> атрибутом, </a:t>
            </a:r>
            <a:r>
              <a:rPr lang="ru-RU" sz="2400" dirty="0" err="1" smtClean="0"/>
              <a:t>елементом</a:t>
            </a:r>
            <a:r>
              <a:rPr lang="ru-RU" sz="2400" dirty="0" smtClean="0"/>
              <a:t> </a:t>
            </a:r>
            <a:r>
              <a:rPr lang="ru-RU" sz="2400" dirty="0" err="1" smtClean="0"/>
              <a:t>весільного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вінка</a:t>
            </a:r>
            <a:r>
              <a:rPr lang="ru-RU" sz="2400" dirty="0" smtClean="0"/>
              <a:t>. Тому концепт </a:t>
            </a:r>
            <a:r>
              <a:rPr lang="ru-RU" sz="2400" dirty="0" err="1" smtClean="0"/>
              <a:t>набуває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― </a:t>
            </a:r>
            <a:r>
              <a:rPr lang="ru-RU" sz="2400" dirty="0" err="1" smtClean="0"/>
              <a:t>дівоцтво</a:t>
            </a:r>
            <a:r>
              <a:rPr lang="ru-RU" sz="2400" dirty="0" smtClean="0"/>
              <a:t>; чистота.</a:t>
            </a:r>
          </a:p>
          <a:p>
            <a:pPr marL="0" indent="357188" algn="just"/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400" b="1" i="1" dirty="0" smtClean="0"/>
              <a:t>Рута</a:t>
            </a:r>
            <a:r>
              <a:rPr lang="ru-RU" sz="1400" dirty="0" smtClean="0"/>
              <a:t> – </a:t>
            </a:r>
            <a:r>
              <a:rPr lang="ru-RU" sz="1400" dirty="0" err="1" smtClean="0"/>
              <a:t>ще</a:t>
            </a:r>
            <a:r>
              <a:rPr lang="ru-RU" sz="1400" dirty="0" smtClean="0"/>
              <a:t> одна </a:t>
            </a:r>
            <a:r>
              <a:rPr lang="ru-RU" sz="1400" dirty="0" err="1" smtClean="0"/>
              <a:t>рослина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обв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язковою</a:t>
            </a:r>
            <a:r>
              <a:rPr lang="ru-RU" sz="1400" dirty="0" smtClean="0"/>
              <a:t> у </a:t>
            </a:r>
            <a:r>
              <a:rPr lang="ru-RU" sz="1400" dirty="0" err="1" smtClean="0"/>
              <a:t>весільному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вінку</a:t>
            </a:r>
            <a:r>
              <a:rPr lang="ru-RU" sz="1400" dirty="0" smtClean="0"/>
              <a:t>. </a:t>
            </a:r>
            <a:r>
              <a:rPr lang="uk-UA" sz="1400" dirty="0" smtClean="0"/>
              <a:t>У</a:t>
            </a:r>
            <a:r>
              <a:rPr lang="ru-RU" sz="1400" dirty="0" smtClean="0"/>
              <a:t> </a:t>
            </a:r>
            <a:r>
              <a:rPr lang="ru-RU" sz="1400" dirty="0" err="1" smtClean="0"/>
              <a:t>пам</a:t>
            </a:r>
            <a:r>
              <a:rPr lang="en-US" sz="1400" dirty="0" smtClean="0"/>
              <a:t>’</a:t>
            </a:r>
            <a:r>
              <a:rPr lang="ru-RU" sz="1400" dirty="0" err="1" smtClean="0"/>
              <a:t>ятках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слово </a:t>
            </a:r>
            <a:r>
              <a:rPr lang="ru-RU" sz="1400" i="1" dirty="0" err="1" smtClean="0"/>
              <a:t>роута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відоме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ХVІ ст. </a:t>
            </a:r>
          </a:p>
          <a:p>
            <a:pPr marL="0" indent="357188" algn="just">
              <a:buNone/>
            </a:pPr>
            <a:r>
              <a:rPr lang="ru-RU" sz="1400" dirty="0" smtClean="0"/>
              <a:t>В </a:t>
            </a:r>
            <a:r>
              <a:rPr lang="ru-RU" sz="1400" dirty="0" err="1" smtClean="0"/>
              <a:t>сучасній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 лексема </a:t>
            </a:r>
            <a:r>
              <a:rPr lang="ru-RU" sz="1400" i="1" dirty="0" smtClean="0"/>
              <a:t>рута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позначення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багаторічної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напівкущової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трав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янистої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. Предмет </a:t>
            </a:r>
            <a:r>
              <a:rPr lang="ru-RU" sz="1400" dirty="0" err="1" smtClean="0"/>
              <a:t>символізує</a:t>
            </a:r>
            <a:r>
              <a:rPr lang="ru-RU" sz="1400" dirty="0" smtClean="0"/>
              <a:t> </a:t>
            </a:r>
            <a:r>
              <a:rPr lang="ru-RU" sz="1400" dirty="0" err="1" smtClean="0"/>
              <a:t>дівочу</a:t>
            </a:r>
            <a:r>
              <a:rPr lang="ru-RU" sz="1400" dirty="0" smtClean="0"/>
              <a:t> чистоту. </a:t>
            </a:r>
            <a:r>
              <a:rPr lang="ru-RU" sz="1400" dirty="0" err="1" smtClean="0"/>
              <a:t>Зміщенням</a:t>
            </a:r>
            <a:r>
              <a:rPr lang="ru-RU" sz="1400" dirty="0" smtClean="0"/>
              <a:t> семантики </a:t>
            </a:r>
            <a:r>
              <a:rPr lang="ru-RU" sz="1400" dirty="0" err="1" smtClean="0"/>
              <a:t>зумовлене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традицією</a:t>
            </a:r>
            <a:r>
              <a:rPr lang="ru-RU" sz="1400" dirty="0" smtClean="0"/>
              <a:t> </a:t>
            </a:r>
            <a:r>
              <a:rPr lang="ru-RU" sz="1400" dirty="0" err="1" smtClean="0"/>
              <a:t>вплітання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весільний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вінок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нареченої</a:t>
            </a:r>
            <a:r>
              <a:rPr lang="ru-RU" sz="1400" dirty="0" smtClean="0"/>
              <a:t>. </a:t>
            </a:r>
            <a:r>
              <a:rPr lang="ru-RU" sz="1400" dirty="0" err="1" smtClean="0"/>
              <a:t>Фраземи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посіяти</a:t>
            </a:r>
            <a:r>
              <a:rPr lang="ru-RU" sz="1400" dirty="0" smtClean="0"/>
              <a:t> </a:t>
            </a:r>
            <a:r>
              <a:rPr lang="ru-RU" sz="1400" i="1" dirty="0" smtClean="0"/>
              <a:t>(</a:t>
            </a:r>
            <a:r>
              <a:rPr lang="ru-RU" sz="1400" i="1" dirty="0" err="1" smtClean="0"/>
              <a:t>посадити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поливати</a:t>
            </a:r>
            <a:r>
              <a:rPr lang="ru-RU" sz="1400" i="1" dirty="0" smtClean="0"/>
              <a:t>) руту </a:t>
            </a:r>
            <a:r>
              <a:rPr lang="ru-RU" sz="1400" dirty="0" err="1" smtClean="0"/>
              <a:t>виступають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i="1" dirty="0" smtClean="0"/>
              <a:t> </a:t>
            </a:r>
            <a:r>
              <a:rPr lang="ru-RU" sz="1400" dirty="0" smtClean="0"/>
              <a:t>― </a:t>
            </a:r>
            <a:r>
              <a:rPr lang="ru-RU" sz="1400" i="1" dirty="0" err="1" smtClean="0"/>
              <a:t>залицятися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свататися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кокетувати</a:t>
            </a:r>
            <a:r>
              <a:rPr lang="en-US" sz="1400" dirty="0" smtClean="0"/>
              <a:t>. </a:t>
            </a:r>
            <a:endParaRPr lang="uk-UA" sz="1400" dirty="0" smtClean="0"/>
          </a:p>
          <a:p>
            <a:pPr marL="0" indent="357188" algn="just">
              <a:buNone/>
            </a:pPr>
            <a:r>
              <a:rPr lang="ru-RU" sz="1400" dirty="0" smtClean="0"/>
              <a:t>М.Костомаров припускав,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джерела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символізації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лексеми</a:t>
            </a:r>
            <a:r>
              <a:rPr lang="ru-RU" sz="1400" dirty="0" smtClean="0"/>
              <a:t> </a:t>
            </a:r>
            <a:r>
              <a:rPr lang="ru-RU" sz="1400" i="1" dirty="0" smtClean="0"/>
              <a:t>рута</a:t>
            </a:r>
            <a:r>
              <a:rPr lang="ru-RU" sz="1400" dirty="0" smtClean="0"/>
              <a:t> у </a:t>
            </a:r>
            <a:r>
              <a:rPr lang="ru-RU" sz="1400" dirty="0" err="1" smtClean="0"/>
              <a:t>давніх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віруваннях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спільні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усіх</a:t>
            </a:r>
            <a:r>
              <a:rPr lang="ru-RU" sz="1400" dirty="0" smtClean="0"/>
              <a:t> слов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ян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сліди</a:t>
            </a:r>
            <a:r>
              <a:rPr lang="ru-RU" sz="1400" dirty="0" smtClean="0"/>
              <a:t> того самого </a:t>
            </a:r>
            <a:r>
              <a:rPr lang="ru-RU" sz="1400" dirty="0" err="1" smtClean="0"/>
              <a:t>поняття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 marL="0" indent="357188" algn="just">
              <a:buNone/>
            </a:pPr>
            <a:r>
              <a:rPr lang="ru-RU" sz="1400" dirty="0" err="1" smtClean="0"/>
              <a:t>Ще</a:t>
            </a:r>
            <a:r>
              <a:rPr lang="ru-RU" sz="1400" dirty="0" smtClean="0"/>
              <a:t> одним атрибутом </a:t>
            </a:r>
            <a:r>
              <a:rPr lang="ru-RU" sz="1400" dirty="0" err="1" smtClean="0"/>
              <a:t>весільного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вінка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b="1" i="1" dirty="0" smtClean="0"/>
              <a:t>рожа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виступає</a:t>
            </a:r>
            <a:r>
              <a:rPr lang="ru-RU" sz="1400" dirty="0" smtClean="0"/>
              <a:t> метафорою </a:t>
            </a:r>
            <a:r>
              <a:rPr lang="ru-RU" sz="1400" dirty="0" err="1" smtClean="0"/>
              <a:t>Сонця</a:t>
            </a:r>
            <a:r>
              <a:rPr lang="uk-UA" sz="1400" dirty="0" smtClean="0"/>
              <a:t>.</a:t>
            </a:r>
            <a:r>
              <a:rPr lang="ru-RU" sz="1400" dirty="0" smtClean="0"/>
              <a:t> У веснянках богиня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зветься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дівчиною</a:t>
            </a:r>
            <a:r>
              <a:rPr lang="ru-RU" sz="1400" dirty="0" smtClean="0"/>
              <a:t> Рожею,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просто </a:t>
            </a:r>
            <a:r>
              <a:rPr lang="ru-RU" sz="1400" dirty="0" err="1" smtClean="0"/>
              <a:t>квіткою</a:t>
            </a:r>
            <a:r>
              <a:rPr lang="ru-RU" sz="1400" dirty="0" smtClean="0"/>
              <a:t> – </a:t>
            </a:r>
            <a:r>
              <a:rPr lang="ru-RU" sz="1400" dirty="0" err="1" smtClean="0"/>
              <a:t>червоною</a:t>
            </a:r>
            <a:r>
              <a:rPr lang="ru-RU" sz="1400" dirty="0" smtClean="0"/>
              <a:t> рожею</a:t>
            </a:r>
            <a:r>
              <a:rPr lang="uk-UA" sz="1400" dirty="0" smtClean="0"/>
              <a:t>. </a:t>
            </a:r>
          </a:p>
          <a:p>
            <a:pPr marL="0" indent="357188" algn="just">
              <a:buNone/>
            </a:pPr>
            <a:r>
              <a:rPr lang="ru-RU" sz="1400" dirty="0" err="1" smtClean="0"/>
              <a:t>Назва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i="1" dirty="0" smtClean="0"/>
              <a:t>рожа</a:t>
            </a:r>
            <a:r>
              <a:rPr lang="ru-RU" sz="1400" dirty="0" smtClean="0"/>
              <a:t> </a:t>
            </a:r>
            <a:r>
              <a:rPr lang="ru-RU" sz="1400" dirty="0" err="1" smtClean="0"/>
              <a:t>асоціюється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досконалістю</a:t>
            </a:r>
            <a:r>
              <a:rPr lang="ru-RU" sz="1400" dirty="0" smtClean="0"/>
              <a:t>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в </a:t>
            </a:r>
            <a:r>
              <a:rPr lang="ru-RU" sz="1400" dirty="0" err="1" smtClean="0"/>
              <a:t>семантичній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структурі</a:t>
            </a:r>
            <a:r>
              <a:rPr lang="ru-RU" sz="1400" dirty="0" smtClean="0"/>
              <a:t> слова </a:t>
            </a:r>
            <a:r>
              <a:rPr lang="ru-RU" sz="1400" dirty="0" err="1" smtClean="0"/>
              <a:t>домінує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постійна</a:t>
            </a:r>
            <a:r>
              <a:rPr lang="ru-RU" sz="1400" dirty="0" smtClean="0"/>
              <a:t> сема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краса, </a:t>
            </a:r>
            <a:r>
              <a:rPr lang="ru-RU" sz="1400" i="1" dirty="0" err="1" smtClean="0"/>
              <a:t>врода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досконалість</a:t>
            </a:r>
            <a:r>
              <a:rPr lang="uk-UA" sz="1400" i="1" dirty="0" smtClean="0"/>
              <a:t>»</a:t>
            </a:r>
            <a:r>
              <a:rPr lang="ru-RU" sz="1400" i="1" dirty="0" smtClean="0"/>
              <a:t>.</a:t>
            </a:r>
            <a:r>
              <a:rPr lang="ru-RU" sz="1400" dirty="0" smtClean="0"/>
              <a:t>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лексеми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язане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образом </a:t>
            </a:r>
            <a:r>
              <a:rPr lang="ru-RU" sz="1400" dirty="0" err="1" smtClean="0"/>
              <a:t>дівчини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рідше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, то</a:t>
            </a:r>
            <a:r>
              <a:rPr lang="en-US" sz="1400" dirty="0" smtClean="0"/>
              <a:t> у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функції</a:t>
            </a:r>
            <a:r>
              <a:rPr lang="uk-UA" sz="1400" dirty="0" smtClean="0"/>
              <a:t> 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високі</a:t>
            </a:r>
            <a:r>
              <a:rPr lang="ru-RU" sz="1400" dirty="0" smtClean="0"/>
              <a:t> </a:t>
            </a:r>
            <a:r>
              <a:rPr lang="ru-RU" sz="1400" dirty="0" err="1" smtClean="0"/>
              <a:t>моральні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фізичні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якості</a:t>
            </a:r>
            <a:r>
              <a:rPr lang="ru-RU" sz="1400" dirty="0" smtClean="0"/>
              <a:t>: «</a:t>
            </a:r>
            <a:r>
              <a:rPr lang="ru-RU" sz="1400" i="1" dirty="0" err="1" smtClean="0"/>
              <a:t>Зацвіла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городі</a:t>
            </a:r>
            <a:r>
              <a:rPr lang="ru-RU" sz="1400" i="1" dirty="0" smtClean="0"/>
              <a:t> рожа,</a:t>
            </a:r>
            <a:r>
              <a:rPr lang="ru-RU" sz="1400" dirty="0" smtClean="0"/>
              <a:t> </a:t>
            </a:r>
            <a:r>
              <a:rPr lang="ru-RU" sz="1400" i="1" dirty="0" smtClean="0"/>
              <a:t>В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нашім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дворі</a:t>
            </a:r>
            <a:r>
              <a:rPr lang="ru-RU" sz="1400" i="1" dirty="0" smtClean="0"/>
              <a:t> наша </a:t>
            </a:r>
            <a:r>
              <a:rPr lang="ru-RU" sz="1400" i="1" dirty="0" err="1" smtClean="0"/>
              <a:t>пані</a:t>
            </a:r>
            <a:r>
              <a:rPr lang="ru-RU" sz="1400" i="1" dirty="0" smtClean="0"/>
              <a:t> хороша» </a:t>
            </a:r>
            <a:r>
              <a:rPr lang="ru-RU" sz="1400" dirty="0" smtClean="0"/>
              <a:t>(</a:t>
            </a:r>
            <a:r>
              <a:rPr lang="ru-RU" sz="1400" dirty="0" err="1" smtClean="0"/>
              <a:t>весільна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пісня</a:t>
            </a:r>
            <a:r>
              <a:rPr lang="ru-RU" sz="1400" dirty="0" smtClean="0"/>
              <a:t>); ― </a:t>
            </a:r>
            <a:r>
              <a:rPr lang="ru-RU" sz="1400" i="1" dirty="0" err="1" smtClean="0"/>
              <a:t>Червона</a:t>
            </a:r>
            <a:r>
              <a:rPr lang="ru-RU" sz="1400" i="1" dirty="0" smtClean="0"/>
              <a:t>, як рожа; </a:t>
            </a:r>
            <a:r>
              <a:rPr lang="ru-RU" sz="1400" dirty="0" smtClean="0"/>
              <a:t>― </a:t>
            </a:r>
            <a:r>
              <a:rPr lang="ru-RU" sz="1400" i="1" dirty="0" smtClean="0"/>
              <a:t>Рожа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межи </a:t>
            </a:r>
            <a:r>
              <a:rPr lang="ru-RU" sz="1400" i="1" dirty="0" err="1" smtClean="0"/>
              <a:t>кропивою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зістане</a:t>
            </a:r>
            <a:r>
              <a:rPr lang="ru-RU" sz="1400" i="1" dirty="0" smtClean="0"/>
              <a:t> рожею</a:t>
            </a:r>
            <a:r>
              <a:rPr lang="ru-RU" sz="1400" dirty="0" smtClean="0"/>
              <a:t>.</a:t>
            </a:r>
            <a:r>
              <a:rPr lang="ru-RU" sz="1400" i="1" dirty="0" smtClean="0"/>
              <a:t> </a:t>
            </a:r>
          </a:p>
          <a:p>
            <a:pPr marL="0" indent="357188" algn="just">
              <a:buNone/>
            </a:pPr>
            <a:r>
              <a:rPr lang="ru-RU" sz="1400" dirty="0" err="1" smtClean="0"/>
              <a:t>Сполучення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повна</a:t>
            </a:r>
            <a:r>
              <a:rPr lang="ru-RU" sz="1400" i="1" dirty="0" smtClean="0"/>
              <a:t>(я) рожа </a:t>
            </a:r>
            <a:r>
              <a:rPr lang="ru-RU" sz="1400" dirty="0" err="1" smtClean="0"/>
              <a:t>включає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компоненти</a:t>
            </a:r>
            <a:r>
              <a:rPr lang="ru-RU" sz="1400" dirty="0" smtClean="0"/>
              <a:t> –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краса</a:t>
            </a:r>
            <a:r>
              <a:rPr lang="uk-UA" sz="1400" i="1" dirty="0" smtClean="0"/>
              <a:t>»</a:t>
            </a:r>
            <a:r>
              <a:rPr lang="ru-RU" sz="1400" i="1" dirty="0" smtClean="0"/>
              <a:t>,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здоров</a:t>
            </a:r>
            <a:r>
              <a:rPr lang="en-US" sz="1400" i="1" dirty="0" smtClean="0"/>
              <a:t>’</a:t>
            </a:r>
            <a:r>
              <a:rPr lang="ru-RU" sz="1400" i="1" dirty="0" smtClean="0"/>
              <a:t>я</a:t>
            </a:r>
            <a:r>
              <a:rPr lang="uk-UA" sz="1400" i="1" dirty="0" smtClean="0"/>
              <a:t>»</a:t>
            </a:r>
            <a:r>
              <a:rPr lang="ru-RU" sz="1400" dirty="0" smtClean="0"/>
              <a:t>: ― </a:t>
            </a:r>
            <a:r>
              <a:rPr lang="ru-RU" sz="1400" i="1" dirty="0" smtClean="0"/>
              <a:t>Моя </a:t>
            </a:r>
            <a:r>
              <a:rPr lang="ru-RU" sz="1400" i="1" dirty="0" err="1" smtClean="0"/>
              <a:t>врода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smtClean="0"/>
              <a:t>як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повная</a:t>
            </a:r>
            <a:r>
              <a:rPr lang="ru-RU" sz="1400" i="1" dirty="0" smtClean="0"/>
              <a:t> рожа; </a:t>
            </a:r>
            <a:r>
              <a:rPr lang="ru-RU" sz="1400" dirty="0" smtClean="0"/>
              <a:t>― </a:t>
            </a:r>
            <a:r>
              <a:rPr lang="ru-RU" sz="1400" i="1" dirty="0" smtClean="0"/>
              <a:t>Ой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дівчино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повная</a:t>
            </a:r>
            <a:r>
              <a:rPr lang="ru-RU" sz="1400" i="1" dirty="0" smtClean="0"/>
              <a:t> рожа!</a:t>
            </a:r>
            <a:r>
              <a:rPr lang="ru-RU" sz="1400" dirty="0" smtClean="0"/>
              <a:t>.</a:t>
            </a:r>
            <a:r>
              <a:rPr lang="ru-RU" sz="1400" i="1" dirty="0" smtClean="0"/>
              <a:t> </a:t>
            </a:r>
            <a:endParaRPr lang="ru-RU" sz="1400" dirty="0" smtClean="0"/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smtClean="0"/>
              <a:t>Сплетений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доповнюватися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стрічками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намистом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smtClean="0"/>
              <a:t>Для оберега, </a:t>
            </a:r>
            <a:r>
              <a:rPr lang="ru-RU" sz="2000" dirty="0" err="1" smtClean="0"/>
              <a:t>забезпечення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плодючості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любові</a:t>
            </a:r>
            <a:r>
              <a:rPr lang="ru-RU" sz="2000" dirty="0" smtClean="0"/>
              <a:t>, </a:t>
            </a:r>
            <a:r>
              <a:rPr lang="ru-RU" sz="2000" dirty="0" err="1" smtClean="0"/>
              <a:t>багатства</a:t>
            </a:r>
            <a:r>
              <a:rPr lang="ru-RU" sz="2000" dirty="0" smtClean="0"/>
              <a:t> і </a:t>
            </a:r>
            <a:r>
              <a:rPr lang="ru-RU" sz="2000" dirty="0" err="1" smtClean="0"/>
              <a:t>щастя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вплітали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вкладали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предмети</a:t>
            </a:r>
            <a:r>
              <a:rPr lang="ru-RU" sz="2000" i="1" dirty="0" smtClean="0"/>
              <a:t>: </a:t>
            </a:r>
            <a:r>
              <a:rPr lang="ru-RU" sz="2000" i="1" dirty="0" err="1" smtClean="0"/>
              <a:t>часник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полин</a:t>
            </a:r>
            <a:r>
              <a:rPr lang="ru-RU" sz="2000" i="1" dirty="0" smtClean="0"/>
              <a:t>, любисток, </a:t>
            </a:r>
            <a:r>
              <a:rPr lang="ru-RU" sz="2000" i="1" dirty="0" err="1" smtClean="0"/>
              <a:t>хліб</a:t>
            </a:r>
            <a:r>
              <a:rPr lang="ru-RU" sz="2000" i="1" dirty="0" smtClean="0"/>
              <a:t>, овес, </a:t>
            </a:r>
            <a:r>
              <a:rPr lang="ru-RU" sz="2000" i="1" dirty="0" err="1" smtClean="0"/>
              <a:t>гроші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монети</a:t>
            </a:r>
            <a:r>
              <a:rPr lang="ru-RU" sz="2000" dirty="0" smtClean="0"/>
              <a:t>.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та обряд </a:t>
            </a:r>
            <a:r>
              <a:rPr lang="ru-RU" sz="2000" dirty="0" err="1" smtClean="0"/>
              <a:t>збирання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величезне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барвінок</a:t>
            </a:r>
            <a:r>
              <a:rPr lang="ru-RU" sz="2000" dirty="0" smtClean="0"/>
              <a:t> рвали у </a:t>
            </a:r>
            <a:r>
              <a:rPr lang="ru-RU" sz="2000" dirty="0" err="1" smtClean="0"/>
              <a:t>лісі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вирощували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, а </a:t>
            </a:r>
            <a:r>
              <a:rPr lang="ru-RU" sz="2000" dirty="0" err="1" smtClean="0"/>
              <a:t>зрізування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супроводжувалося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обрядовим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співом</a:t>
            </a:r>
            <a:r>
              <a:rPr lang="ru-RU" sz="2000" dirty="0" smtClean="0"/>
              <a:t>.</a:t>
            </a:r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Вінки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язковим</a:t>
            </a:r>
            <a:r>
              <a:rPr lang="ru-RU" sz="2400" dirty="0" smtClean="0"/>
              <a:t> атрибутом </a:t>
            </a:r>
            <a:r>
              <a:rPr lang="ru-RU" sz="2400" b="1" dirty="0" err="1" smtClean="0"/>
              <a:t>купальських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ігрищ</a:t>
            </a:r>
            <a:r>
              <a:rPr lang="ru-RU" sz="2400" dirty="0" smtClean="0"/>
              <a:t>.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закінчення</a:t>
            </a:r>
            <a:r>
              <a:rPr lang="ru-RU" sz="2400" dirty="0" smtClean="0"/>
              <a:t> обряду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спалювали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купальському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вогнищі</a:t>
            </a:r>
            <a:r>
              <a:rPr lang="ru-RU" sz="2400" dirty="0" smtClean="0"/>
              <a:t>, пускали на воду </a:t>
            </a:r>
            <a:r>
              <a:rPr lang="ru-RU" sz="2400" dirty="0" err="1" smtClean="0"/>
              <a:t>чи</a:t>
            </a:r>
            <a:r>
              <a:rPr lang="ru-RU" sz="2400" dirty="0" smtClean="0"/>
              <a:t> закидали на дерево. </a:t>
            </a:r>
            <a:r>
              <a:rPr lang="ru-RU" sz="2400" dirty="0" err="1" smtClean="0"/>
              <a:t>Дехто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зберігав</a:t>
            </a:r>
            <a:r>
              <a:rPr lang="ru-RU" sz="2400" dirty="0" smtClean="0"/>
              <a:t>, </a:t>
            </a:r>
            <a:r>
              <a:rPr lang="ru-RU" sz="2400" dirty="0" err="1" smtClean="0"/>
              <a:t>бо</a:t>
            </a:r>
            <a:r>
              <a:rPr lang="ru-RU" sz="2400" dirty="0" smtClean="0"/>
              <a:t> </a:t>
            </a:r>
            <a:r>
              <a:rPr lang="ru-RU" sz="2400" dirty="0" err="1" smtClean="0"/>
              <a:t>вірили</a:t>
            </a:r>
            <a:r>
              <a:rPr lang="ru-RU" sz="2400" dirty="0" smtClean="0"/>
              <a:t> у </a:t>
            </a:r>
            <a:r>
              <a:rPr lang="ru-RU" sz="2400" dirty="0" err="1" smtClean="0"/>
              <a:t>їхні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цілющі</a:t>
            </a:r>
            <a:r>
              <a:rPr lang="ru-RU" sz="2400" dirty="0" smtClean="0"/>
              <a:t> (</a:t>
            </a:r>
            <a:r>
              <a:rPr lang="ru-RU" sz="2400" dirty="0" err="1" smtClean="0"/>
              <a:t>лікувальні</a:t>
            </a:r>
            <a:r>
              <a:rPr lang="ru-RU" sz="2400" dirty="0" smtClean="0"/>
              <a:t>)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.</a:t>
            </a:r>
          </a:p>
          <a:p>
            <a:pPr marL="0" indent="357188" algn="just">
              <a:buNone/>
            </a:pP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вінки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використовувалися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року, то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спалювали</a:t>
            </a:r>
            <a:r>
              <a:rPr lang="ru-RU" sz="2400" dirty="0" smtClean="0"/>
              <a:t> перед </a:t>
            </a:r>
            <a:r>
              <a:rPr lang="ru-RU" sz="2400" dirty="0" err="1" smtClean="0"/>
              <a:t>Купалом</a:t>
            </a:r>
            <a:r>
              <a:rPr lang="ru-RU" sz="2400" dirty="0" smtClean="0"/>
              <a:t>, </a:t>
            </a:r>
            <a:r>
              <a:rPr lang="ru-RU" sz="2400" dirty="0" err="1" smtClean="0"/>
              <a:t>бо</a:t>
            </a:r>
            <a:r>
              <a:rPr lang="ru-RU" sz="2400" dirty="0" smtClean="0"/>
              <a:t>, за </a:t>
            </a:r>
            <a:r>
              <a:rPr lang="ru-RU" sz="2400" dirty="0" err="1" smtClean="0"/>
              <a:t>повір</a:t>
            </a:r>
            <a:r>
              <a:rPr lang="en-US" sz="2400" dirty="0" smtClean="0"/>
              <a:t>’</a:t>
            </a:r>
            <a:r>
              <a:rPr lang="ru-RU" sz="2400" dirty="0" smtClean="0"/>
              <a:t>ям, вони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лікувальних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очищувальних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властивостей</a:t>
            </a:r>
            <a:r>
              <a:rPr lang="ru-RU" sz="2400" dirty="0" smtClean="0"/>
              <a:t>.</a:t>
            </a:r>
          </a:p>
          <a:p>
            <a:pPr marL="0" indent="357188" algn="just"/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Символіка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вінця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присутня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і у </a:t>
            </a:r>
            <a:r>
              <a:rPr lang="ru-RU" sz="2000" b="1" dirty="0" err="1" smtClean="0"/>
              <a:t>хліборобському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циклі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/>
              <a:t>Закінчуючи</a:t>
            </a:r>
            <a:r>
              <a:rPr lang="ru-RU" sz="2000" dirty="0" smtClean="0"/>
              <a:t> жнива, </a:t>
            </a:r>
            <a:r>
              <a:rPr lang="ru-RU" sz="2000" dirty="0" err="1" smtClean="0"/>
              <a:t>женчики</a:t>
            </a:r>
            <a:r>
              <a:rPr lang="ru-RU" sz="2000" dirty="0" smtClean="0"/>
              <a:t> плели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колосся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, </a:t>
            </a:r>
            <a:r>
              <a:rPr lang="ru-RU" sz="2000" dirty="0" err="1" smtClean="0"/>
              <a:t>урочисто</a:t>
            </a:r>
            <a:r>
              <a:rPr lang="ru-RU" sz="2000" dirty="0" smtClean="0"/>
              <a:t> несли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господаревої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оселі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супровід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обжинкових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одягали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вінець</a:t>
            </a:r>
            <a:r>
              <a:rPr lang="ru-RU" sz="2000" dirty="0" smtClean="0"/>
              <a:t> на господаря. </a:t>
            </a:r>
            <a:r>
              <a:rPr lang="ru-RU" sz="2000" dirty="0" err="1" smtClean="0"/>
              <a:t>Це</a:t>
            </a:r>
            <a:r>
              <a:rPr lang="ru-RU" sz="2000" dirty="0" smtClean="0"/>
              <a:t> означало,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напружений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жниварський</a:t>
            </a:r>
            <a:r>
              <a:rPr lang="ru-RU" sz="2000" dirty="0" smtClean="0"/>
              <a:t> сезон </a:t>
            </a:r>
            <a:r>
              <a:rPr lang="ru-RU" sz="2000" dirty="0" err="1" smtClean="0"/>
              <a:t>завершився</a:t>
            </a:r>
            <a:r>
              <a:rPr lang="ru-RU" sz="2000" dirty="0" smtClean="0"/>
              <a:t>, </a:t>
            </a:r>
            <a:r>
              <a:rPr lang="ru-RU" sz="2000" dirty="0" err="1" smtClean="0"/>
              <a:t>отже</a:t>
            </a:r>
            <a:r>
              <a:rPr lang="ru-RU" sz="2000" dirty="0" smtClean="0"/>
              <a:t> </a:t>
            </a:r>
            <a:r>
              <a:rPr lang="ru-RU" sz="2000" i="1" dirty="0" err="1" smtClean="0"/>
              <a:t>замикалося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хліборобське</a:t>
            </a:r>
            <a:r>
              <a:rPr lang="ru-RU" sz="2000" i="1" dirty="0" smtClean="0"/>
              <a:t> коло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dirty="0" err="1" smtClean="0"/>
              <a:t>Дожинкового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вінця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зберігали</a:t>
            </a:r>
            <a:r>
              <a:rPr lang="ru-RU" sz="2000" dirty="0" smtClean="0"/>
              <a:t> в одних </a:t>
            </a:r>
            <a:r>
              <a:rPr lang="ru-RU" sz="2000" dirty="0" err="1" smtClean="0"/>
              <a:t>регіонах</a:t>
            </a:r>
            <a:r>
              <a:rPr lang="ru-RU" sz="2000" dirty="0" smtClean="0"/>
              <a:t> до Нового року, а в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– до </a:t>
            </a:r>
            <a:r>
              <a:rPr lang="ru-RU" sz="2000" dirty="0" err="1" smtClean="0"/>
              <a:t>наступних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зажинків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коморі</a:t>
            </a:r>
            <a:r>
              <a:rPr lang="ru-RU" sz="2000" dirty="0" smtClean="0"/>
              <a:t>.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плели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вижатих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колосків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звичайний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круглий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розміром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Дожинкові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прикрашалися</a:t>
            </a:r>
            <a:r>
              <a:rPr lang="ru-RU" sz="2000" dirty="0" smtClean="0"/>
              <a:t> колосками </a:t>
            </a:r>
            <a:r>
              <a:rPr lang="ru-RU" sz="2000" i="1" dirty="0" err="1" smtClean="0"/>
              <a:t>вівса</a:t>
            </a:r>
            <a:r>
              <a:rPr lang="ru-RU" sz="2000" i="1" dirty="0" smtClean="0"/>
              <a:t>, ячменю, </a:t>
            </a:r>
            <a:r>
              <a:rPr lang="ru-RU" sz="2000" i="1" dirty="0" err="1" smtClean="0"/>
              <a:t>гілочками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калини</a:t>
            </a:r>
            <a:r>
              <a:rPr lang="ru-RU" sz="2000" dirty="0" smtClean="0"/>
              <a:t>. Перед </a:t>
            </a:r>
            <a:r>
              <a:rPr lang="ru-RU" sz="2000" dirty="0" err="1" smtClean="0"/>
              <a:t>тим</a:t>
            </a:r>
            <a:r>
              <a:rPr lang="ru-RU" sz="2000" dirty="0" smtClean="0"/>
              <a:t> катали по полю і </a:t>
            </a:r>
            <a:r>
              <a:rPr lang="ru-RU" sz="2000" dirty="0" err="1" smtClean="0"/>
              <a:t>приказували</a:t>
            </a:r>
            <a:r>
              <a:rPr lang="ru-RU" sz="2000" dirty="0" smtClean="0"/>
              <a:t>: </a:t>
            </a:r>
            <a:r>
              <a:rPr lang="ru-RU" sz="2000" i="1" dirty="0" smtClean="0"/>
              <a:t>― </a:t>
            </a:r>
            <a:r>
              <a:rPr lang="ru-RU" sz="2000" i="1" dirty="0" err="1" smtClean="0"/>
              <a:t>Котився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віночок</a:t>
            </a:r>
            <a:r>
              <a:rPr lang="ru-RU" sz="2000" i="1" dirty="0" smtClean="0"/>
              <a:t> по полю,</a:t>
            </a:r>
            <a:r>
              <a:rPr lang="ru-RU" sz="2000" dirty="0" smtClean="0"/>
              <a:t> </a:t>
            </a:r>
            <a:r>
              <a:rPr lang="ru-RU" sz="2000" i="1" dirty="0" err="1" smtClean="0"/>
              <a:t>просився</a:t>
            </a:r>
            <a:r>
              <a:rPr lang="ru-RU" sz="2000" i="1" dirty="0" smtClean="0"/>
              <a:t> в</a:t>
            </a:r>
            <a:r>
              <a:rPr lang="ru-RU" sz="2000" dirty="0" smtClean="0"/>
              <a:t> </a:t>
            </a:r>
            <a:r>
              <a:rPr lang="ru-RU" sz="2000" i="1" dirty="0" smtClean="0"/>
              <a:t>господаря в стодолу</a:t>
            </a:r>
            <a:r>
              <a:rPr lang="ru-RU" sz="2000" dirty="0" smtClean="0"/>
              <a:t>.</a:t>
            </a:r>
            <a:r>
              <a:rPr lang="ru-RU" sz="2000" i="1" dirty="0" smtClean="0"/>
              <a:t> </a:t>
            </a:r>
          </a:p>
          <a:p>
            <a:pPr marL="0" indent="357188" algn="just">
              <a:buNone/>
            </a:pPr>
            <a:r>
              <a:rPr lang="ru-RU" sz="2000" dirty="0" err="1" smtClean="0"/>
              <a:t>Вінок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освячували</a:t>
            </a:r>
            <a:r>
              <a:rPr lang="ru-RU" sz="2000" dirty="0" smtClean="0"/>
              <a:t> на Спаса,</a:t>
            </a:r>
            <a:r>
              <a:rPr lang="ru-RU" sz="2000" i="1" dirty="0" smtClean="0"/>
              <a:t> </a:t>
            </a:r>
            <a:r>
              <a:rPr lang="ru-RU" sz="2000" dirty="0" smtClean="0"/>
              <a:t>а коли починали молотьбу,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господар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розкидав</a:t>
            </a:r>
            <a:r>
              <a:rPr lang="ru-RU" sz="2000" dirty="0" smtClean="0"/>
              <a:t> зерна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дожинкового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 по току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засіках</a:t>
            </a:r>
            <a:r>
              <a:rPr lang="ru-RU" sz="2000" dirty="0" smtClean="0"/>
              <a:t>, так </a:t>
            </a:r>
            <a:r>
              <a:rPr lang="ru-RU" sz="2000" dirty="0" err="1" smtClean="0"/>
              <a:t>освячуючи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хліб</a:t>
            </a:r>
            <a:r>
              <a:rPr lang="ru-RU" sz="2000" dirty="0" smtClean="0"/>
              <a:t>. Зерно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 додавали до </a:t>
            </a:r>
            <a:r>
              <a:rPr lang="ru-RU" sz="2000" dirty="0" err="1" smtClean="0"/>
              <a:t>посівного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вважаючи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майбутній</a:t>
            </a:r>
            <a:r>
              <a:rPr lang="ru-RU" sz="2000" dirty="0" smtClean="0"/>
              <a:t> урожай.</a:t>
            </a:r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400" b="1" dirty="0" smtClean="0"/>
              <a:t>У </a:t>
            </a:r>
            <a:r>
              <a:rPr lang="ru-RU" sz="1400" b="1" dirty="0" err="1" smtClean="0"/>
              <a:t>мовному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арсеналі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українців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зберігається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частина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образів-символів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зумовлених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ще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міфотворчістю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демонологічними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поглядами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язичницьких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часів</a:t>
            </a:r>
            <a:r>
              <a:rPr lang="ru-RU" sz="1400" dirty="0" smtClean="0"/>
              <a:t>. </a:t>
            </a:r>
          </a:p>
          <a:p>
            <a:pPr marL="0" indent="357188" algn="just">
              <a:buNone/>
            </a:pPr>
            <a:r>
              <a:rPr lang="ru-RU" sz="1400" dirty="0" err="1" smtClean="0"/>
              <a:t>Народне</a:t>
            </a:r>
            <a:r>
              <a:rPr lang="ru-RU" sz="1400" dirty="0" smtClean="0"/>
              <a:t> </a:t>
            </a:r>
            <a:r>
              <a:rPr lang="ru-RU" sz="1400" dirty="0" err="1" smtClean="0"/>
              <a:t>уявлення</a:t>
            </a:r>
            <a:r>
              <a:rPr lang="ru-RU" sz="1400" dirty="0" smtClean="0"/>
              <a:t> про </a:t>
            </a:r>
            <a:r>
              <a:rPr lang="ru-RU" sz="1400" b="1" i="1" dirty="0" smtClean="0"/>
              <a:t>русалку,</a:t>
            </a:r>
            <a:r>
              <a:rPr lang="ru-RU" sz="1400" b="1" dirty="0" smtClean="0"/>
              <a:t> </a:t>
            </a:r>
            <a:r>
              <a:rPr lang="ru-RU" sz="1400" b="1" i="1" dirty="0" err="1" smtClean="0"/>
              <a:t>мавку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виростає</a:t>
            </a:r>
            <a:r>
              <a:rPr lang="ru-RU" sz="1400" dirty="0" smtClean="0"/>
              <a:t> в </a:t>
            </a:r>
            <a:r>
              <a:rPr lang="ru-RU" sz="1400" dirty="0" err="1" smtClean="0"/>
              <a:t>символіку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загубленої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дівочої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долі</a:t>
            </a:r>
            <a:r>
              <a:rPr lang="ru-RU" sz="1400" dirty="0" smtClean="0"/>
              <a:t>, образ </a:t>
            </a:r>
            <a:r>
              <a:rPr lang="ru-RU" sz="1400" b="1" i="1" dirty="0" err="1" smtClean="0"/>
              <a:t>відьми</a:t>
            </a:r>
            <a:r>
              <a:rPr lang="ru-RU" sz="1400" b="1" dirty="0" smtClean="0"/>
              <a:t> </a:t>
            </a:r>
            <a:r>
              <a:rPr lang="ru-RU" sz="1400" dirty="0" smtClean="0"/>
              <a:t>– в символ </a:t>
            </a:r>
            <a:r>
              <a:rPr lang="ru-RU" sz="1400" dirty="0" err="1" smtClean="0"/>
              <a:t>злодійського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чародійства</a:t>
            </a:r>
            <a:r>
              <a:rPr lang="ru-RU" sz="1400" dirty="0" smtClean="0"/>
              <a:t>. </a:t>
            </a:r>
            <a:r>
              <a:rPr lang="ru-RU" sz="1400" dirty="0" err="1" smtClean="0"/>
              <a:t>Образи-символи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привабливої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красуні</a:t>
            </a:r>
            <a:r>
              <a:rPr lang="ru-RU" sz="1400" dirty="0" smtClean="0"/>
              <a:t> і </a:t>
            </a:r>
            <a:r>
              <a:rPr lang="ru-RU" sz="1400" dirty="0" err="1" smtClean="0"/>
              <a:t>згорбленої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нечепурної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старої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 в </a:t>
            </a:r>
            <a:r>
              <a:rPr lang="ru-RU" sz="1400" dirty="0" err="1" smtClean="0"/>
              <a:t>лахмітті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перетинаються</a:t>
            </a:r>
            <a:r>
              <a:rPr lang="ru-RU" sz="1400" dirty="0" smtClean="0"/>
              <a:t>, </a:t>
            </a:r>
            <a:r>
              <a:rPr lang="ru-RU" sz="1400" dirty="0" err="1" smtClean="0"/>
              <a:t>трансформуються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одне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одне</a:t>
            </a:r>
            <a:r>
              <a:rPr lang="ru-RU" sz="1400" dirty="0" smtClean="0"/>
              <a:t>,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пов'язані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стрижневою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ідеєю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жіночої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вдачі</a:t>
            </a:r>
            <a:r>
              <a:rPr lang="ru-RU" sz="1400" dirty="0" smtClean="0"/>
              <a:t> як </a:t>
            </a:r>
            <a:r>
              <a:rPr lang="ru-RU" sz="1400" dirty="0" err="1" smtClean="0"/>
              <a:t>згуби</a:t>
            </a:r>
            <a:r>
              <a:rPr lang="ru-RU" sz="1400" dirty="0" smtClean="0"/>
              <a:t>. Пор. образ </a:t>
            </a:r>
            <a:r>
              <a:rPr lang="ru-RU" sz="1400" dirty="0" err="1" smtClean="0"/>
              <a:t>мавки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супровідні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оцінки</a:t>
            </a:r>
            <a:r>
              <a:rPr lang="ru-RU" sz="1400" dirty="0" smtClean="0"/>
              <a:t> в </a:t>
            </a:r>
            <a:r>
              <a:rPr lang="uk-UA" sz="1400" dirty="0" smtClean="0"/>
              <a:t>«</a:t>
            </a:r>
            <a:r>
              <a:rPr lang="ru-RU" sz="1400" dirty="0" err="1" smtClean="0"/>
              <a:t>Лісовій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пісні</a:t>
            </a:r>
            <a:r>
              <a:rPr lang="uk-UA" sz="1400" dirty="0" smtClean="0"/>
              <a:t>»</a:t>
            </a:r>
            <a:r>
              <a:rPr lang="ru-RU" sz="1400" dirty="0" smtClean="0"/>
              <a:t> </a:t>
            </a:r>
            <a:r>
              <a:rPr lang="ru-RU" sz="1400" dirty="0" err="1" smtClean="0"/>
              <a:t>Лесі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Українки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зразок</a:t>
            </a:r>
            <a:r>
              <a:rPr lang="ru-RU" sz="1400" dirty="0" smtClean="0"/>
              <a:t>: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Ой,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синоньку</a:t>
            </a:r>
            <a:r>
              <a:rPr lang="ru-RU" sz="1400" i="1" dirty="0" smtClean="0"/>
              <a:t>! Ой,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ж я </a:t>
            </a:r>
            <a:r>
              <a:rPr lang="ru-RU" sz="1400" i="1" dirty="0" err="1" smtClean="0"/>
              <a:t>набідилась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отею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відьмою</a:t>
            </a:r>
            <a:r>
              <a:rPr lang="ru-RU" sz="1400" i="1" dirty="0" smtClean="0"/>
              <a:t>!</a:t>
            </a:r>
            <a:r>
              <a:rPr lang="uk-UA" sz="1400" i="1" dirty="0" smtClean="0"/>
              <a:t>»</a:t>
            </a:r>
            <a:r>
              <a:rPr lang="ru-RU" sz="1400" i="1" dirty="0" smtClean="0"/>
              <a:t>; </a:t>
            </a:r>
            <a:r>
              <a:rPr lang="ru-RU" sz="1400" dirty="0" smtClean="0"/>
              <a:t>а </a:t>
            </a:r>
            <a:r>
              <a:rPr lang="ru-RU" sz="1400" dirty="0" err="1" smtClean="0"/>
              <a:t>також</a:t>
            </a:r>
            <a:r>
              <a:rPr lang="ru-RU" sz="1400" i="1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Конотопську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відьму</a:t>
            </a:r>
            <a:r>
              <a:rPr lang="ru-RU" sz="1400" dirty="0" smtClean="0"/>
              <a:t>» </a:t>
            </a:r>
            <a:r>
              <a:rPr lang="ru-RU" sz="1400" dirty="0" err="1" smtClean="0"/>
              <a:t>Г.Квітки-Основ'яненка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До </a:t>
            </a:r>
            <a:r>
              <a:rPr lang="ru-RU" sz="1400" dirty="0" err="1" smtClean="0"/>
              <a:t>речі</a:t>
            </a:r>
            <a:r>
              <a:rPr lang="ru-RU" sz="1400" dirty="0" smtClean="0"/>
              <a:t>, для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фольклорної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традиції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знижене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b="1" i="1" dirty="0" err="1" smtClean="0"/>
              <a:t>баби</a:t>
            </a:r>
            <a:r>
              <a:rPr lang="ru-RU" sz="1400" dirty="0" smtClean="0"/>
              <a:t> як </a:t>
            </a:r>
            <a:r>
              <a:rPr lang="ru-RU" sz="1400" dirty="0" err="1" smtClean="0"/>
              <a:t>уособлення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лихої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сили</a:t>
            </a:r>
            <a:r>
              <a:rPr lang="ru-RU" sz="1400" dirty="0" smtClean="0"/>
              <a:t>, </a:t>
            </a:r>
            <a:r>
              <a:rPr lang="ru-RU" sz="1400" dirty="0" err="1" smtClean="0"/>
              <a:t>вередувань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прикрощів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, часом у </a:t>
            </a:r>
            <a:r>
              <a:rPr lang="ru-RU" sz="1400" dirty="0" err="1" smtClean="0"/>
              <a:t>поєднанні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сміховим</a:t>
            </a:r>
            <a:r>
              <a:rPr lang="ru-RU" sz="1400" dirty="0" smtClean="0"/>
              <a:t>, </a:t>
            </a:r>
            <a:r>
              <a:rPr lang="ru-RU" sz="1400" dirty="0" err="1" smtClean="0"/>
              <a:t>гумористичним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першопочатком</a:t>
            </a:r>
            <a:r>
              <a:rPr lang="ru-RU" sz="1400" dirty="0" smtClean="0"/>
              <a:t>, пор.: </a:t>
            </a:r>
            <a:r>
              <a:rPr lang="ru-RU" sz="1400" i="1" dirty="0" err="1" smtClean="0"/>
              <a:t>вража</a:t>
            </a:r>
            <a:r>
              <a:rPr lang="ru-RU" sz="1400" i="1" dirty="0" smtClean="0"/>
              <a:t> баба</a:t>
            </a:r>
            <a:r>
              <a:rPr lang="ru-RU" sz="1400" dirty="0" smtClean="0"/>
              <a:t> </a:t>
            </a:r>
            <a:r>
              <a:rPr lang="uk-UA" sz="1400" dirty="0" smtClean="0"/>
              <a:t>– </a:t>
            </a:r>
            <a:r>
              <a:rPr lang="ru-RU" sz="1400" dirty="0" smtClean="0"/>
              <a:t>лиха </a:t>
            </a:r>
            <a:r>
              <a:rPr lang="ru-RU" sz="1400" dirty="0" err="1" smtClean="0"/>
              <a:t>жінка</a:t>
            </a:r>
            <a:r>
              <a:rPr lang="ru-RU" sz="1400" dirty="0" smtClean="0"/>
              <a:t>, </a:t>
            </a:r>
            <a:r>
              <a:rPr lang="ru-RU" sz="1400" i="1" dirty="0" smtClean="0"/>
              <a:t>не </a:t>
            </a:r>
            <a:r>
              <a:rPr lang="ru-RU" sz="1400" i="1" dirty="0" err="1" smtClean="0"/>
              <a:t>поможе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бабі</a:t>
            </a:r>
            <a:r>
              <a:rPr lang="ru-RU" sz="1400" i="1" dirty="0" smtClean="0"/>
              <a:t> кадило</a:t>
            </a:r>
            <a:r>
              <a:rPr lang="ru-RU" sz="1400" dirty="0" smtClean="0"/>
              <a:t> </a:t>
            </a:r>
            <a:r>
              <a:rPr lang="uk-UA" sz="1400" dirty="0" smtClean="0"/>
              <a:t>– </a:t>
            </a:r>
            <a:r>
              <a:rPr lang="ru-RU" sz="1400" dirty="0" smtClean="0"/>
              <a:t>про </a:t>
            </a:r>
            <a:r>
              <a:rPr lang="ru-RU" sz="1400" dirty="0" err="1" smtClean="0"/>
              <a:t>вередливу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жінку</a:t>
            </a:r>
            <a:r>
              <a:rPr lang="ru-RU" sz="1400" dirty="0" smtClean="0"/>
              <a:t>, </a:t>
            </a:r>
            <a:r>
              <a:rPr lang="ru-RU" sz="1400" i="1" dirty="0" smtClean="0"/>
              <a:t>не мала баба </a:t>
            </a:r>
            <a:r>
              <a:rPr lang="ru-RU" sz="1400" i="1" dirty="0" err="1" smtClean="0"/>
              <a:t>клопоту</a:t>
            </a:r>
            <a:r>
              <a:rPr lang="ru-RU" sz="1400" dirty="0" smtClean="0"/>
              <a:t> </a:t>
            </a:r>
            <a:r>
              <a:rPr lang="uk-UA" sz="1400" dirty="0" smtClean="0"/>
              <a:t>– </a:t>
            </a:r>
            <a:r>
              <a:rPr lang="ru-RU" sz="1400" dirty="0" smtClean="0"/>
              <a:t>про негативно </a:t>
            </a:r>
            <a:r>
              <a:rPr lang="ru-RU" sz="1400" dirty="0" err="1" smtClean="0"/>
              <a:t>оцінювану</a:t>
            </a:r>
            <a:r>
              <a:rPr lang="ru-RU" sz="1400" dirty="0" smtClean="0"/>
              <a:t> </a:t>
            </a:r>
            <a:r>
              <a:rPr lang="ru-RU" sz="1400" dirty="0" err="1" smtClean="0"/>
              <a:t>дію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.</a:t>
            </a:r>
          </a:p>
          <a:p>
            <a:pPr marL="0" indent="357188" algn="just"/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uk-UA" sz="2800" dirty="0" smtClean="0"/>
              <a:t>В </a:t>
            </a:r>
            <a:r>
              <a:rPr lang="ru-RU" sz="2800" dirty="0" err="1" smtClean="0"/>
              <a:t>українській</a:t>
            </a:r>
            <a:r>
              <a:rPr lang="ru-RU" sz="2800" dirty="0" smtClean="0"/>
              <a:t>, як і в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слов</a:t>
            </a:r>
            <a:r>
              <a:rPr lang="uk-UA" sz="2800" dirty="0" smtClean="0"/>
              <a:t>’</a:t>
            </a:r>
            <a:r>
              <a:rPr lang="ru-RU" sz="2800" dirty="0" err="1" smtClean="0"/>
              <a:t>янських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мовах</a:t>
            </a:r>
            <a:r>
              <a:rPr lang="ru-RU" sz="2800" dirty="0" smtClean="0"/>
              <a:t>, </a:t>
            </a:r>
            <a:r>
              <a:rPr lang="ru-RU" sz="2800" dirty="0" err="1" smtClean="0"/>
              <a:t>закріпилося</a:t>
            </a:r>
            <a:r>
              <a:rPr lang="ru-RU" sz="2800" dirty="0" smtClean="0"/>
              <a:t> </a:t>
            </a:r>
            <a:r>
              <a:rPr lang="ru-RU" sz="2800" dirty="0" err="1" smtClean="0"/>
              <a:t>давній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етносимвол</a:t>
            </a:r>
            <a:r>
              <a:rPr lang="ru-RU" sz="2800" dirty="0" smtClean="0"/>
              <a:t> </a:t>
            </a:r>
            <a:r>
              <a:rPr lang="ru-RU" sz="2800" b="1" i="1" dirty="0" smtClean="0"/>
              <a:t>домовика</a:t>
            </a:r>
            <a:r>
              <a:rPr lang="ru-RU" sz="2800" dirty="0" smtClean="0"/>
              <a:t> </a:t>
            </a:r>
            <a:r>
              <a:rPr lang="ru-RU" sz="2800" i="1" dirty="0" smtClean="0"/>
              <a:t>–</a:t>
            </a:r>
            <a:r>
              <a:rPr lang="ru-RU" sz="2800" dirty="0" smtClean="0"/>
              <a:t> того,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живе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порогом. </a:t>
            </a:r>
          </a:p>
          <a:p>
            <a:pPr marL="0" indent="357188" algn="just">
              <a:buNone/>
            </a:pPr>
            <a:r>
              <a:rPr lang="ru-RU" sz="2800" dirty="0" err="1" smtClean="0"/>
              <a:t>Власне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ще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дотепер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вважається</a:t>
            </a:r>
            <a:r>
              <a:rPr lang="ru-RU" sz="2800" dirty="0" smtClean="0"/>
              <a:t> символом </a:t>
            </a:r>
            <a:r>
              <a:rPr lang="ru-RU" sz="2800" dirty="0" err="1" smtClean="0"/>
              <a:t>домашнього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вогнища</a:t>
            </a:r>
            <a:r>
              <a:rPr lang="ru-RU" sz="2800" dirty="0" smtClean="0"/>
              <a:t>, </a:t>
            </a:r>
            <a:r>
              <a:rPr lang="ru-RU" sz="2800" dirty="0" err="1" smtClean="0"/>
              <a:t>звичайно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додатковим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значенням</a:t>
            </a:r>
            <a:r>
              <a:rPr lang="ru-RU" sz="2800" dirty="0" smtClean="0"/>
              <a:t> </a:t>
            </a:r>
            <a:r>
              <a:rPr lang="uk-UA" sz="2800" dirty="0" smtClean="0"/>
              <a:t>«</a:t>
            </a:r>
            <a:r>
              <a:rPr lang="ru-RU" sz="2800" dirty="0" smtClean="0"/>
              <a:t>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відокремлює</a:t>
            </a:r>
            <a:r>
              <a:rPr lang="ru-RU" sz="2800" dirty="0" smtClean="0"/>
              <a:t>, не </a:t>
            </a:r>
            <a:r>
              <a:rPr lang="ru-RU" sz="2800" dirty="0" err="1" smtClean="0"/>
              <a:t>допускає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сторонніх</a:t>
            </a:r>
            <a:r>
              <a:rPr lang="uk-UA" sz="2800" dirty="0" smtClean="0"/>
              <a:t>»</a:t>
            </a:r>
            <a:r>
              <a:rPr lang="ru-RU" sz="2800" dirty="0" smtClean="0"/>
              <a:t>. За </a:t>
            </a:r>
            <a:r>
              <a:rPr lang="ru-RU" sz="2800" dirty="0" err="1" smtClean="0"/>
              <a:t>народним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звичаєм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невістка</a:t>
            </a:r>
            <a:r>
              <a:rPr lang="ru-RU" sz="2800" dirty="0" smtClean="0"/>
              <a:t> </a:t>
            </a:r>
            <a:r>
              <a:rPr lang="ru-RU" sz="2800" dirty="0" err="1" smtClean="0"/>
              <a:t>вперше</a:t>
            </a:r>
            <a:r>
              <a:rPr lang="ru-RU" sz="2800" dirty="0" smtClean="0"/>
              <a:t> входить у хату, то не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ступити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безпосередньо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, а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переступити</a:t>
            </a:r>
            <a:r>
              <a:rPr lang="ru-RU" sz="2800" dirty="0" smtClean="0"/>
              <a:t>. Через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намагаються</a:t>
            </a:r>
            <a:r>
              <a:rPr lang="ru-RU" sz="2800" dirty="0" smtClean="0"/>
              <a:t> не </a:t>
            </a:r>
            <a:r>
              <a:rPr lang="ru-RU" sz="2800" dirty="0" err="1" smtClean="0"/>
              <a:t>вітатися</a:t>
            </a:r>
            <a:r>
              <a:rPr lang="ru-RU" sz="2800" dirty="0" smtClean="0"/>
              <a:t> і не </a:t>
            </a:r>
            <a:r>
              <a:rPr lang="ru-RU" sz="2800" dirty="0" err="1" smtClean="0"/>
              <a:t>прощатися</a:t>
            </a:r>
            <a:r>
              <a:rPr lang="ru-RU" sz="2800" dirty="0" smtClean="0"/>
              <a:t>, </a:t>
            </a:r>
            <a:r>
              <a:rPr lang="ru-RU" sz="2800" dirty="0" err="1" smtClean="0"/>
              <a:t>не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передавати</a:t>
            </a:r>
            <a:r>
              <a:rPr lang="ru-RU" sz="2800" dirty="0" smtClean="0"/>
              <a:t> речей. За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хати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виносити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сміття</a:t>
            </a:r>
            <a:r>
              <a:rPr lang="ru-RU" sz="2800" dirty="0" smtClean="0"/>
              <a:t> (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спалюють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печі</a:t>
            </a:r>
            <a:r>
              <a:rPr lang="ru-RU" sz="2800" dirty="0" smtClean="0"/>
              <a:t>). На </a:t>
            </a:r>
            <a:r>
              <a:rPr lang="ru-RU" sz="2800" dirty="0" err="1" smtClean="0"/>
              <a:t>цій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структурується</a:t>
            </a:r>
            <a:r>
              <a:rPr lang="ru-RU" sz="2800" dirty="0" smtClean="0"/>
              <a:t> ряд </a:t>
            </a:r>
            <a:r>
              <a:rPr lang="ru-RU" sz="2800" dirty="0" err="1" smtClean="0"/>
              <a:t>зворотів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визначає</a:t>
            </a:r>
            <a:r>
              <a:rPr lang="ru-RU" sz="2800" dirty="0" smtClean="0"/>
              <a:t> межу,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стоїть</a:t>
            </a:r>
            <a:r>
              <a:rPr lang="ru-RU" sz="2800" dirty="0" smtClean="0"/>
              <a:t> за нею: </a:t>
            </a:r>
            <a:r>
              <a:rPr lang="ru-RU" sz="2800" i="1" dirty="0" err="1" smtClean="0"/>
              <a:t>переступити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чогось</a:t>
            </a:r>
            <a:r>
              <a:rPr lang="ru-RU" sz="2800" dirty="0" smtClean="0"/>
              <a:t> </a:t>
            </a:r>
            <a:r>
              <a:rPr lang="uk-UA" sz="2800" dirty="0" smtClean="0"/>
              <a:t>– </a:t>
            </a:r>
            <a:r>
              <a:rPr lang="ru-RU" sz="2800" dirty="0" err="1" smtClean="0"/>
              <a:t>зважитись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щось</a:t>
            </a:r>
            <a:r>
              <a:rPr lang="ru-RU" sz="2800" dirty="0" smtClean="0"/>
              <a:t>; </a:t>
            </a:r>
            <a:r>
              <a:rPr lang="ru-RU" sz="2800" i="1" dirty="0" err="1" smtClean="0"/>
              <a:t>на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i="1" dirty="0" smtClean="0"/>
              <a:t> не </a:t>
            </a:r>
            <a:r>
              <a:rPr lang="ru-RU" sz="2800" i="1" dirty="0" err="1" smtClean="0"/>
              <a:t>пускати</a:t>
            </a:r>
            <a:r>
              <a:rPr lang="ru-RU" sz="2800" i="1" dirty="0" smtClean="0"/>
              <a:t> </a:t>
            </a:r>
            <a:r>
              <a:rPr lang="uk-UA" sz="2800" dirty="0" smtClean="0"/>
              <a:t>– </a:t>
            </a:r>
            <a:r>
              <a:rPr lang="ru-RU" sz="2800" dirty="0" err="1" smtClean="0"/>
              <a:t>забороняти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кому-небудь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приходити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кудись</a:t>
            </a:r>
            <a:r>
              <a:rPr lang="ru-RU" sz="2800" dirty="0" smtClean="0"/>
              <a:t>,</a:t>
            </a:r>
            <a:r>
              <a:rPr lang="ru-RU" sz="2800" i="1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err="1" smtClean="0"/>
              <a:t>хотіти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бачити</a:t>
            </a:r>
            <a:r>
              <a:rPr lang="ru-RU" sz="2800" i="1" dirty="0" smtClean="0"/>
              <a:t> </a:t>
            </a:r>
            <a:r>
              <a:rPr lang="ru-RU" sz="2800" dirty="0" err="1" smtClean="0"/>
              <a:t>когось</a:t>
            </a:r>
            <a:r>
              <a:rPr lang="ru-RU" sz="2800" dirty="0" smtClean="0"/>
              <a:t>; </a:t>
            </a:r>
            <a:r>
              <a:rPr lang="ru-RU" sz="2800" i="1" dirty="0" err="1" smtClean="0"/>
              <a:t>оббивати</a:t>
            </a:r>
            <a:r>
              <a:rPr lang="ru-RU" sz="2800" i="1" dirty="0" smtClean="0"/>
              <a:t> пороги</a:t>
            </a:r>
            <a:r>
              <a:rPr lang="ru-RU" sz="2800" dirty="0" smtClean="0"/>
              <a:t> </a:t>
            </a:r>
            <a:r>
              <a:rPr lang="uk-UA" sz="2800" dirty="0" smtClean="0"/>
              <a:t>– </a:t>
            </a:r>
            <a:r>
              <a:rPr lang="ru-RU" sz="2800" dirty="0" err="1" smtClean="0"/>
              <a:t>домагатися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чого-небудь</a:t>
            </a:r>
            <a:r>
              <a:rPr lang="ru-RU" sz="2800" dirty="0" smtClean="0"/>
              <a:t>; </a:t>
            </a:r>
            <a:r>
              <a:rPr lang="ru-RU" sz="2800" i="1" dirty="0" err="1" smtClean="0"/>
              <a:t>показати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dirty="0" smtClean="0"/>
              <a:t> (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i="1" dirty="0" smtClean="0"/>
              <a:t>на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i="1" dirty="0" smtClean="0"/>
              <a:t>) </a:t>
            </a:r>
            <a:r>
              <a:rPr lang="uk-UA" sz="2800" dirty="0" smtClean="0"/>
              <a:t>– </a:t>
            </a:r>
            <a:r>
              <a:rPr lang="ru-RU" sz="2800" dirty="0" err="1" smtClean="0"/>
              <a:t>вигнати</a:t>
            </a:r>
            <a:r>
              <a:rPr lang="ru-RU" sz="2800" dirty="0" smtClean="0"/>
              <a:t>.</a:t>
            </a:r>
            <a:r>
              <a:rPr lang="ru-RU" sz="2800" i="1" dirty="0" smtClean="0"/>
              <a:t> </a:t>
            </a:r>
            <a:r>
              <a:rPr lang="ru-RU" sz="2800" dirty="0" err="1" smtClean="0"/>
              <a:t>Звідси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прислів</a:t>
            </a:r>
            <a:r>
              <a:rPr lang="en-US" sz="2800" dirty="0" smtClean="0"/>
              <a:t>’</a:t>
            </a:r>
            <a:r>
              <a:rPr lang="ru-RU" sz="2800" dirty="0" smtClean="0"/>
              <a:t>я: </a:t>
            </a:r>
            <a:r>
              <a:rPr lang="ru-RU" sz="2800" i="1" dirty="0" smtClean="0"/>
              <a:t>Без Бога </a:t>
            </a:r>
            <a:r>
              <a:rPr lang="ru-RU" sz="2800" i="1" dirty="0" err="1" smtClean="0"/>
              <a:t>ні</a:t>
            </a:r>
            <a:r>
              <a:rPr lang="ru-RU" sz="2800" i="1" dirty="0" smtClean="0"/>
              <a:t> до порога – </a:t>
            </a:r>
            <a:r>
              <a:rPr lang="ru-RU" sz="2800" dirty="0" smtClean="0"/>
              <a:t>без </a:t>
            </a:r>
            <a:r>
              <a:rPr lang="ru-RU" sz="2800" dirty="0" err="1" smtClean="0"/>
              <a:t>совісті</a:t>
            </a:r>
            <a:r>
              <a:rPr lang="ru-RU" sz="2800" dirty="0" smtClean="0"/>
              <a:t>,</a:t>
            </a:r>
            <a:r>
              <a:rPr lang="ru-RU" sz="2800" i="1" dirty="0" smtClean="0"/>
              <a:t> </a:t>
            </a:r>
            <a:r>
              <a:rPr lang="ru-RU" sz="2800" dirty="0" err="1" smtClean="0"/>
              <a:t>без</a:t>
            </a:r>
            <a:r>
              <a:rPr lang="ru-RU" sz="2800" i="1" dirty="0" smtClean="0"/>
              <a:t> </a:t>
            </a:r>
            <a:r>
              <a:rPr lang="ru-RU" sz="2800" dirty="0" err="1" smtClean="0"/>
              <a:t>чистої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душі</a:t>
            </a:r>
            <a:r>
              <a:rPr lang="ru-RU" sz="2800" dirty="0" smtClean="0"/>
              <a:t> </a:t>
            </a:r>
            <a:r>
              <a:rPr lang="ru-RU" sz="2800" dirty="0" err="1" smtClean="0"/>
              <a:t>ні</a:t>
            </a:r>
            <a:r>
              <a:rPr lang="ru-RU" sz="2800" dirty="0" smtClean="0"/>
              <a:t> за яку справу не берись.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800" b="1" dirty="0" err="1" smtClean="0"/>
              <a:t>Процес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становлення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слова-символу</a:t>
            </a:r>
            <a:r>
              <a:rPr lang="ru-RU" sz="1800" b="1" dirty="0" smtClean="0"/>
              <a:t> проходить </a:t>
            </a:r>
            <a:r>
              <a:rPr lang="ru-RU" sz="1800" b="1" dirty="0" err="1" smtClean="0"/>
              <a:t>звичайно</a:t>
            </a:r>
            <a:r>
              <a:rPr lang="ru-RU" sz="1800" b="1" dirty="0" smtClean="0"/>
              <a:t> три </a:t>
            </a:r>
            <a:r>
              <a:rPr lang="ru-RU" sz="1800" b="1" dirty="0" err="1" smtClean="0"/>
              <a:t>стадії</a:t>
            </a:r>
            <a:r>
              <a:rPr lang="ru-RU" sz="1800" b="1" dirty="0" smtClean="0"/>
              <a:t>:</a:t>
            </a:r>
            <a:endParaRPr lang="ru-RU" sz="1800" dirty="0" smtClean="0"/>
          </a:p>
          <a:p>
            <a:pPr marL="0" lvl="0" indent="357188" algn="just"/>
            <a:r>
              <a:rPr lang="ru-RU" sz="1800" i="1" dirty="0" err="1" smtClean="0"/>
              <a:t>виникнення</a:t>
            </a:r>
            <a:r>
              <a:rPr lang="ru-RU" sz="1800" i="1" dirty="0" smtClean="0"/>
              <a:t> реального (предметного, </a:t>
            </a:r>
            <a:r>
              <a:rPr lang="ru-RU" sz="1800" i="1" dirty="0" err="1" smtClean="0"/>
              <a:t>рідше</a:t>
            </a:r>
            <a:r>
              <a:rPr lang="ru-RU" sz="1800" i="1" dirty="0" smtClean="0"/>
              <a:t> – </a:t>
            </a:r>
            <a:r>
              <a:rPr lang="ru-RU" sz="1800" i="1" dirty="0" err="1" smtClean="0"/>
              <a:t>мовного</a:t>
            </a:r>
            <a:r>
              <a:rPr lang="ru-RU" sz="1800" i="1" dirty="0" smtClean="0"/>
              <a:t>) символу</a:t>
            </a:r>
            <a:r>
              <a:rPr lang="uk-UA" sz="1800" i="1" dirty="0" smtClean="0"/>
              <a:t>;</a:t>
            </a:r>
            <a:endParaRPr lang="ru-RU" sz="1800" i="1" dirty="0" smtClean="0"/>
          </a:p>
          <a:p>
            <a:pPr marL="0" lvl="0" indent="357188" algn="just"/>
            <a:r>
              <a:rPr lang="ru-RU" sz="1800" i="1" dirty="0" err="1" smtClean="0"/>
              <a:t>постання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контекстів</a:t>
            </a:r>
            <a:r>
              <a:rPr lang="ru-RU" sz="1800" i="1" dirty="0" smtClean="0"/>
              <a:t>, де </a:t>
            </a:r>
            <a:r>
              <a:rPr lang="ru-RU" sz="1800" i="1" dirty="0" err="1" smtClean="0"/>
              <a:t>вживається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таке</a:t>
            </a:r>
            <a:r>
              <a:rPr lang="ru-RU" sz="1800" i="1" dirty="0" smtClean="0"/>
              <a:t> слово-символ</a:t>
            </a:r>
            <a:r>
              <a:rPr lang="uk-UA" sz="1800" i="1" dirty="0" smtClean="0"/>
              <a:t>;</a:t>
            </a:r>
            <a:endParaRPr lang="ru-RU" sz="1800" i="1" dirty="0" smtClean="0"/>
          </a:p>
          <a:p>
            <a:pPr marL="0" lvl="0" indent="357188" algn="just"/>
            <a:r>
              <a:rPr lang="ru-RU" sz="1800" i="1" dirty="0" err="1" smtClean="0"/>
              <a:t>набуття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цим</a:t>
            </a:r>
            <a:r>
              <a:rPr lang="ru-RU" sz="1800" i="1" dirty="0" smtClean="0"/>
              <a:t> словом </a:t>
            </a:r>
            <a:r>
              <a:rPr lang="ru-RU" sz="1800" i="1" dirty="0" err="1" smtClean="0"/>
              <a:t>відносної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свободи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що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дає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змогу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його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використовувати</a:t>
            </a:r>
            <a:r>
              <a:rPr lang="ru-RU" sz="1800" i="1" dirty="0" smtClean="0"/>
              <a:t> у </a:t>
            </a:r>
            <a:r>
              <a:rPr lang="ru-RU" sz="1800" i="1" dirty="0" err="1" smtClean="0"/>
              <a:t>сполученні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новими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мовними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одиницями</a:t>
            </a:r>
            <a:r>
              <a:rPr lang="ru-RU" sz="1800" i="1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err="1" smtClean="0"/>
              <a:t>Мовний</a:t>
            </a:r>
            <a:r>
              <a:rPr lang="ru-RU" sz="1800" dirty="0" smtClean="0"/>
              <a:t> символ </a:t>
            </a:r>
            <a:r>
              <a:rPr lang="ru-RU" sz="1800" dirty="0" err="1" smtClean="0"/>
              <a:t>ґрунтується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своєрідному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порівнянні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співвіднесенні</a:t>
            </a:r>
            <a:r>
              <a:rPr lang="ru-RU" sz="1800" i="1" dirty="0" smtClean="0"/>
              <a:t> </a:t>
            </a:r>
            <a:r>
              <a:rPr lang="ru-RU" sz="1800" dirty="0" err="1" smtClean="0"/>
              <a:t>предметів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явищ</a:t>
            </a:r>
            <a:r>
              <a:rPr lang="ru-RU" sz="1800" dirty="0" smtClean="0"/>
              <a:t>, </a:t>
            </a:r>
            <a:r>
              <a:rPr lang="ru-RU" sz="1800" dirty="0" err="1" smtClean="0"/>
              <a:t>якостей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основою.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складніший</a:t>
            </a:r>
            <a:r>
              <a:rPr lang="ru-RU" sz="1800" dirty="0" smtClean="0"/>
              <a:t> за </a:t>
            </a:r>
            <a:r>
              <a:rPr lang="ru-RU" sz="1800" dirty="0" err="1" smtClean="0"/>
              <a:t>чуттєве</a:t>
            </a:r>
            <a:r>
              <a:rPr lang="ru-RU" sz="1800" dirty="0" smtClean="0"/>
              <a:t> </a:t>
            </a:r>
            <a:r>
              <a:rPr lang="ru-RU" sz="1800" dirty="0" err="1" smtClean="0"/>
              <a:t>уявлення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вербалізований</a:t>
            </a:r>
            <a:r>
              <a:rPr lang="ru-RU" sz="1800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err="1" smtClean="0"/>
              <a:t>Образно-символічного</a:t>
            </a:r>
            <a:r>
              <a:rPr lang="ru-RU" sz="1800" dirty="0" smtClean="0"/>
              <a:t> характеру </a:t>
            </a:r>
            <a:r>
              <a:rPr lang="ru-RU" sz="1800" dirty="0" err="1" smtClean="0"/>
              <a:t>набувають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передусім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назви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позначення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</a:t>
            </a:r>
            <a:r>
              <a:rPr lang="ru-RU" sz="1800" dirty="0" smtClean="0"/>
              <a:t> і </a:t>
            </a:r>
            <a:r>
              <a:rPr lang="ru-RU" sz="1800" dirty="0" err="1" smtClean="0"/>
              <a:t>предметів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повсякденного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відбивають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побуту</a:t>
            </a:r>
            <a:r>
              <a:rPr lang="ru-RU" sz="1800" dirty="0" smtClean="0"/>
              <a:t>, </a:t>
            </a:r>
            <a:r>
              <a:rPr lang="ru-RU" sz="1800" dirty="0" err="1" smtClean="0"/>
              <a:t>культури</a:t>
            </a:r>
            <a:r>
              <a:rPr lang="ru-RU" sz="1800" dirty="0" smtClean="0"/>
              <a:t>, </a:t>
            </a:r>
            <a:r>
              <a:rPr lang="ru-RU" sz="1800" dirty="0" err="1" smtClean="0"/>
              <a:t>традицій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звичок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прикмети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довкілля</a:t>
            </a:r>
            <a:r>
              <a:rPr lang="ru-RU" sz="1800" dirty="0" smtClean="0"/>
              <a:t>, а, </a:t>
            </a:r>
            <a:r>
              <a:rPr lang="ru-RU" sz="1800" dirty="0" err="1" smtClean="0"/>
              <a:t>зрештою</a:t>
            </a:r>
            <a:r>
              <a:rPr lang="ru-RU" sz="1800" dirty="0" smtClean="0"/>
              <a:t>, і </a:t>
            </a:r>
            <a:r>
              <a:rPr lang="ru-RU" sz="1800" dirty="0" err="1" smtClean="0"/>
              <a:t>реалії</a:t>
            </a:r>
            <a:r>
              <a:rPr lang="ru-RU" sz="1800" dirty="0" smtClean="0"/>
              <a:t> самого </a:t>
            </a:r>
            <a:r>
              <a:rPr lang="ru-RU" sz="1800" dirty="0" err="1" smtClean="0"/>
              <a:t>світогляду</a:t>
            </a:r>
            <a:r>
              <a:rPr lang="ru-RU" sz="1800" dirty="0" smtClean="0"/>
              <a:t>, способу </a:t>
            </a:r>
            <a:r>
              <a:rPr lang="ru-RU" sz="1800" dirty="0" err="1" smtClean="0"/>
              <a:t>мислення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українця</a:t>
            </a:r>
            <a:r>
              <a:rPr lang="ru-RU" sz="1800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err="1" smtClean="0"/>
              <a:t>Типовими</a:t>
            </a:r>
            <a:r>
              <a:rPr lang="ru-RU" sz="1800" dirty="0" smtClean="0"/>
              <a:t>  </a:t>
            </a:r>
            <a:r>
              <a:rPr lang="ru-RU" sz="1800" dirty="0" err="1" smtClean="0"/>
              <a:t>характеристиці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ментальності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поняття-символи</a:t>
            </a:r>
            <a:r>
              <a:rPr lang="ru-RU" sz="1800" dirty="0" smtClean="0"/>
              <a:t>, як </a:t>
            </a:r>
            <a:r>
              <a:rPr lang="ru-RU" sz="1800" b="1" i="1" dirty="0" smtClean="0"/>
              <a:t>земля, </a:t>
            </a:r>
            <a:r>
              <a:rPr lang="ru-RU" sz="1800" b="1" i="1" dirty="0" err="1" smtClean="0"/>
              <a:t>мати</a:t>
            </a:r>
            <a:r>
              <a:rPr lang="ru-RU" sz="1800" b="1" i="1" dirty="0" smtClean="0"/>
              <a:t>, хата, степ, могила</a:t>
            </a:r>
            <a:r>
              <a:rPr lang="ru-RU" sz="1800" b="1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, </a:t>
            </a:r>
            <a:r>
              <a:rPr lang="ru-RU" sz="1800" dirty="0" err="1" smtClean="0"/>
              <a:t>обожнення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землі</a:t>
            </a:r>
            <a:r>
              <a:rPr lang="ru-RU" sz="1800" dirty="0" smtClean="0"/>
              <a:t> як </a:t>
            </a:r>
            <a:r>
              <a:rPr lang="ru-RU" sz="1800" dirty="0" err="1" smtClean="0"/>
              <a:t>життєдайної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сили</a:t>
            </a:r>
            <a:r>
              <a:rPr lang="ru-RU" sz="1800" dirty="0" smtClean="0"/>
              <a:t>, </a:t>
            </a:r>
            <a:r>
              <a:rPr lang="ru-RU" sz="1800" dirty="0" err="1" smtClean="0"/>
              <a:t>втілення</a:t>
            </a:r>
            <a:r>
              <a:rPr lang="ru-RU" sz="1800" dirty="0" smtClean="0"/>
              <a:t> понять добра, </a:t>
            </a:r>
            <a:r>
              <a:rPr lang="ru-RU" sz="1800" dirty="0" err="1" smtClean="0"/>
              <a:t>правди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характерне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народів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займаються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землеробством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українця</a:t>
            </a:r>
            <a:r>
              <a:rPr lang="ru-RU" sz="1800" dirty="0" smtClean="0"/>
              <a:t> земля 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і </a:t>
            </a:r>
            <a:r>
              <a:rPr lang="ru-RU" sz="1800" dirty="0" err="1" smtClean="0"/>
              <a:t>Божа</a:t>
            </a:r>
            <a:r>
              <a:rPr lang="ru-RU" sz="1800" dirty="0" smtClean="0"/>
              <a:t> </a:t>
            </a:r>
            <a:r>
              <a:rPr lang="ru-RU" sz="1800" dirty="0" err="1" smtClean="0"/>
              <a:t>милість</a:t>
            </a:r>
            <a:r>
              <a:rPr lang="ru-RU" sz="1800" dirty="0" smtClean="0"/>
              <a:t>, </a:t>
            </a:r>
            <a:r>
              <a:rPr lang="uk-UA" sz="1800" dirty="0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ідол</a:t>
            </a:r>
            <a:r>
              <a:rPr lang="ru-RU" sz="1800" dirty="0" smtClean="0"/>
              <a:t>, і </a:t>
            </a:r>
            <a:r>
              <a:rPr lang="ru-RU" sz="1800" dirty="0" err="1" smtClean="0"/>
              <a:t>підвалина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стрижень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єства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страждальниця</a:t>
            </a:r>
            <a:r>
              <a:rPr lang="ru-RU" sz="1800" dirty="0" smtClean="0"/>
              <a:t>. </a:t>
            </a:r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903569"/>
          </a:xfrm>
        </p:spPr>
        <p:txBody>
          <a:bodyPr rtlCol="0">
            <a:noAutofit/>
          </a:bodyPr>
          <a:lstStyle/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Ажнюк</a:t>
            </a:r>
            <a:r>
              <a:rPr lang="uk-UA" sz="1150" dirty="0" smtClean="0"/>
              <a:t> Б.М. Національна фразеологія в іншомовному зіставленні. УМЛШ. 1990. № 5. С. 82–87.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Баденкова</a:t>
            </a:r>
            <a:r>
              <a:rPr lang="ru-RU" sz="1150" dirty="0" smtClean="0"/>
              <a:t> В.М., </a:t>
            </a:r>
            <a:r>
              <a:rPr lang="ru-RU" sz="1150" dirty="0" err="1" smtClean="0"/>
              <a:t>Зинякова</a:t>
            </a:r>
            <a:r>
              <a:rPr lang="ru-RU" sz="1150" dirty="0" smtClean="0"/>
              <a:t> А.А.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: 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Морфонологія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Акцентологія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</a:t>
            </a:r>
            <a:r>
              <a:rPr lang="ru-RU" sz="1150" dirty="0" err="1" smtClean="0"/>
              <a:t>Миколаїв</a:t>
            </a:r>
            <a:r>
              <a:rPr lang="ru-RU" sz="1150" dirty="0" smtClean="0"/>
              <a:t>: МНУ, 2017. </a:t>
            </a:r>
            <a:r>
              <a:rPr lang="uk-UA" sz="1150" dirty="0" smtClean="0"/>
              <a:t>284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Бондар О.І., Карпенко Ю.О., </a:t>
            </a:r>
            <a:r>
              <a:rPr lang="ru-RU" sz="1150" dirty="0" err="1" smtClean="0"/>
              <a:t>Микитин-Дружине</a:t>
            </a:r>
            <a:r>
              <a:rPr lang="ru-RU" sz="1150" baseline="-25000" dirty="0" err="1" smtClean="0"/>
              <a:t>́</a:t>
            </a:r>
            <a:r>
              <a:rPr lang="ru-RU" sz="1150" dirty="0" err="1" smtClean="0"/>
              <a:t>ць</a:t>
            </a:r>
            <a:r>
              <a:rPr lang="ru-RU" sz="1150" dirty="0" smtClean="0"/>
              <a:t> М.Л.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. </a:t>
            </a:r>
            <a:r>
              <a:rPr lang="ru-RU" sz="1150" dirty="0" err="1" smtClean="0"/>
              <a:t>Лексикологія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Лексикографія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К</a:t>
            </a:r>
            <a:r>
              <a:rPr lang="uk-UA" sz="1150" dirty="0" smtClean="0"/>
              <a:t>. </a:t>
            </a:r>
            <a:r>
              <a:rPr lang="ru-RU" sz="1150" dirty="0" smtClean="0"/>
              <a:t>: ВЦ «</a:t>
            </a:r>
            <a:r>
              <a:rPr lang="ru-RU" sz="1150" dirty="0" err="1" smtClean="0"/>
              <a:t>Академія</a:t>
            </a:r>
            <a:r>
              <a:rPr lang="ru-RU" sz="1150" dirty="0" smtClean="0"/>
              <a:t>», 2006.</a:t>
            </a:r>
            <a:r>
              <a:rPr lang="uk-UA" sz="1150" dirty="0" smtClean="0"/>
              <a:t> 368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Грищенко А.П., </a:t>
            </a:r>
            <a:r>
              <a:rPr lang="ru-RU" sz="1150" dirty="0" err="1" smtClean="0"/>
              <a:t>Мацько</a:t>
            </a:r>
            <a:r>
              <a:rPr lang="ru-RU" sz="1150" dirty="0" smtClean="0"/>
              <a:t> Л.І., Плющ М.Я. та </a:t>
            </a:r>
            <a:r>
              <a:rPr lang="ru-RU" sz="1150" dirty="0" err="1" smtClean="0"/>
              <a:t>ін</a:t>
            </a:r>
            <a:r>
              <a:rPr lang="ru-RU" sz="1150" dirty="0" smtClean="0"/>
              <a:t>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підручник</a:t>
            </a:r>
            <a:r>
              <a:rPr lang="ru-RU" sz="1150" dirty="0" smtClean="0"/>
              <a:t>. 3-тє вид., </a:t>
            </a:r>
            <a:r>
              <a:rPr lang="ru-RU" sz="1150" dirty="0" err="1" smtClean="0"/>
              <a:t>допов</a:t>
            </a:r>
            <a:r>
              <a:rPr lang="ru-RU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: </a:t>
            </a:r>
            <a:r>
              <a:rPr lang="ru-RU" sz="1150" dirty="0" err="1" smtClean="0"/>
              <a:t>Вища</a:t>
            </a:r>
            <a:r>
              <a:rPr lang="ru-RU" sz="1150" dirty="0" smtClean="0"/>
              <a:t> </a:t>
            </a:r>
            <a:r>
              <a:rPr lang="ru-RU" sz="1150" dirty="0" err="1" smtClean="0"/>
              <a:t>шк</a:t>
            </a:r>
            <a:r>
              <a:rPr lang="ru-RU" sz="1150" dirty="0" smtClean="0"/>
              <a:t>., 2002. 439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Історія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українського</a:t>
            </a:r>
            <a:r>
              <a:rPr lang="ru-RU" sz="1150" dirty="0" smtClean="0"/>
              <a:t> </a:t>
            </a:r>
            <a:r>
              <a:rPr lang="ru-RU" sz="1150" dirty="0" err="1" smtClean="0"/>
              <a:t>правопису</a:t>
            </a:r>
            <a:r>
              <a:rPr lang="ru-RU" sz="1150" dirty="0" smtClean="0"/>
              <a:t> ХVІ–XX ст. : </a:t>
            </a:r>
            <a:r>
              <a:rPr lang="ru-RU" sz="1150" dirty="0" err="1" smtClean="0"/>
              <a:t>хрестоматія</a:t>
            </a:r>
            <a:r>
              <a:rPr lang="ru-RU" sz="1150" dirty="0" smtClean="0"/>
              <a:t> / </a:t>
            </a:r>
            <a:r>
              <a:rPr lang="ru-RU" sz="1150" dirty="0" err="1" smtClean="0"/>
              <a:t>упорядники</a:t>
            </a:r>
            <a:r>
              <a:rPr lang="ru-RU" sz="1150" dirty="0" smtClean="0"/>
              <a:t> В.В. </a:t>
            </a:r>
            <a:r>
              <a:rPr lang="ru-RU" sz="1150" dirty="0" err="1" smtClean="0"/>
              <a:t>Німчук</a:t>
            </a:r>
            <a:r>
              <a:rPr lang="ru-RU" sz="1150" dirty="0" smtClean="0"/>
              <a:t>, Н. В. </a:t>
            </a:r>
            <a:r>
              <a:rPr lang="ru-RU" sz="1150" dirty="0" err="1" smtClean="0"/>
              <a:t>Пуряєва</a:t>
            </a:r>
            <a:r>
              <a:rPr lang="ru-RU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: </a:t>
            </a:r>
            <a:r>
              <a:rPr lang="ru-RU" sz="1150" dirty="0" err="1" smtClean="0"/>
              <a:t>Наукова</a:t>
            </a:r>
            <a:r>
              <a:rPr lang="ru-RU" sz="1150" dirty="0" smtClean="0"/>
              <a:t> думка, 2004. 582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Караман</a:t>
            </a:r>
            <a:r>
              <a:rPr lang="ru-RU" sz="1150" dirty="0" smtClean="0"/>
              <a:t> С.О., </a:t>
            </a:r>
            <a:r>
              <a:rPr lang="ru-RU" sz="1150" dirty="0" err="1" smtClean="0"/>
              <a:t>Караман</a:t>
            </a:r>
            <a:r>
              <a:rPr lang="ru-RU" sz="1150" dirty="0" smtClean="0"/>
              <a:t> О.В., Плющ М.Я.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 / за ред. С.О. </a:t>
            </a:r>
            <a:r>
              <a:rPr lang="ru-RU" sz="1150" dirty="0" err="1" smtClean="0"/>
              <a:t>Караман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«</a:t>
            </a:r>
            <a:r>
              <a:rPr lang="ru-RU" sz="1150" dirty="0" err="1" smtClean="0"/>
              <a:t>Літера</a:t>
            </a:r>
            <a:r>
              <a:rPr lang="ru-RU" sz="1150" dirty="0" smtClean="0"/>
              <a:t> ЛТД», 2011. 520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Ковтюх</a:t>
            </a:r>
            <a:r>
              <a:rPr lang="ru-RU" sz="1150" dirty="0" smtClean="0"/>
              <a:t> С.Л</a:t>
            </a:r>
            <a:r>
              <a:rPr lang="uk-UA" sz="1150" dirty="0" smtClean="0"/>
              <a:t>.</a:t>
            </a:r>
            <a:r>
              <a:rPr lang="ru-RU" sz="1150" dirty="0" smtClean="0"/>
              <a:t>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(Фонетика.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Морфонологія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) : </a:t>
            </a:r>
            <a:r>
              <a:rPr lang="ru-RU" sz="1150" dirty="0" err="1" smtClean="0"/>
              <a:t>навчально-методичний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</a:t>
            </a:r>
            <a:r>
              <a:rPr lang="ru-RU" sz="1150" dirty="0" err="1" smtClean="0"/>
              <a:t>Кіровоград</a:t>
            </a:r>
            <a:r>
              <a:rPr lang="ru-RU" sz="1150" dirty="0" smtClean="0"/>
              <a:t>, 2014. 291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Кровицька</a:t>
            </a:r>
            <a:r>
              <a:rPr lang="ru-RU" sz="1150" dirty="0" smtClean="0"/>
              <a:t> О.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лексикографія</a:t>
            </a:r>
            <a:r>
              <a:rPr lang="ru-RU" sz="1150" dirty="0" smtClean="0"/>
              <a:t>: </a:t>
            </a:r>
            <a:r>
              <a:rPr lang="ru-RU" sz="1150" dirty="0" err="1" smtClean="0"/>
              <a:t>теорія</a:t>
            </a:r>
            <a:r>
              <a:rPr lang="ru-RU" sz="1150" dirty="0" smtClean="0"/>
              <a:t> </a:t>
            </a:r>
            <a:r>
              <a:rPr lang="ru-RU" sz="1150" dirty="0" err="1" smtClean="0"/>
              <a:t>і</a:t>
            </a:r>
            <a:r>
              <a:rPr lang="ru-RU" sz="1150" dirty="0" smtClean="0"/>
              <a:t> практика. </a:t>
            </a:r>
            <a:r>
              <a:rPr lang="ru-RU" sz="1150" dirty="0" err="1" smtClean="0"/>
              <a:t>Львів</a:t>
            </a:r>
            <a:r>
              <a:rPr lang="ru-RU" sz="1150" dirty="0" smtClean="0"/>
              <a:t>, 2005. 175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Мойсієнко</a:t>
            </a:r>
            <a:r>
              <a:rPr lang="ru-RU" sz="1150" dirty="0" smtClean="0"/>
              <a:t> А.К., Бас-Кононенко О.В., </a:t>
            </a:r>
            <a:r>
              <a:rPr lang="ru-RU" sz="1150" dirty="0" err="1" smtClean="0"/>
              <a:t>Берковець</a:t>
            </a:r>
            <a:r>
              <a:rPr lang="ru-RU" sz="1150" dirty="0" smtClean="0"/>
              <a:t> В.В. та </a:t>
            </a:r>
            <a:r>
              <a:rPr lang="ru-RU" sz="1150" dirty="0" err="1" smtClean="0"/>
              <a:t>ін</a:t>
            </a:r>
            <a:r>
              <a:rPr lang="ru-RU" sz="1150" dirty="0" smtClean="0"/>
              <a:t>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: </a:t>
            </a:r>
            <a:r>
              <a:rPr lang="ru-RU" sz="1150" dirty="0" err="1" smtClean="0"/>
              <a:t>Лексикологія</a:t>
            </a:r>
            <a:r>
              <a:rPr lang="ru-RU" sz="1150" dirty="0" smtClean="0"/>
              <a:t>. Фонетика: </a:t>
            </a:r>
            <a:r>
              <a:rPr lang="ru-RU" sz="1150" dirty="0" err="1" smtClean="0"/>
              <a:t>підручник</a:t>
            </a:r>
            <a:r>
              <a:rPr lang="uk-UA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</a:t>
            </a:r>
            <a:r>
              <a:rPr lang="uk-UA" sz="1150" dirty="0" smtClean="0"/>
              <a:t>:</a:t>
            </a:r>
            <a:r>
              <a:rPr lang="ru-RU" sz="1150" dirty="0" smtClean="0"/>
              <a:t> </a:t>
            </a:r>
            <a:r>
              <a:rPr lang="ru-RU" sz="1150" dirty="0" err="1" smtClean="0"/>
              <a:t>Знання</a:t>
            </a:r>
            <a:r>
              <a:rPr lang="ru-RU" sz="1150" dirty="0" smtClean="0"/>
              <a:t>, 2013. 340с.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Пазяк</a:t>
            </a:r>
            <a:r>
              <a:rPr lang="ru-RU" sz="1150" dirty="0" smtClean="0"/>
              <a:t> М. М. </a:t>
            </a:r>
            <a:r>
              <a:rPr lang="ru-RU" sz="1150" dirty="0" err="1" smtClean="0"/>
              <a:t>Українські</a:t>
            </a:r>
            <a:r>
              <a:rPr lang="ru-RU" sz="1150" dirty="0" smtClean="0"/>
              <a:t> </a:t>
            </a:r>
            <a:r>
              <a:rPr lang="ru-RU" sz="1150" dirty="0" err="1" smtClean="0"/>
              <a:t>прислів’я</a:t>
            </a:r>
            <a:r>
              <a:rPr lang="ru-RU" sz="1150" dirty="0" smtClean="0"/>
              <a:t> та </a:t>
            </a:r>
            <a:r>
              <a:rPr lang="ru-RU" sz="1150" dirty="0" err="1" smtClean="0"/>
              <a:t>приказки</a:t>
            </a:r>
            <a:r>
              <a:rPr lang="ru-RU" sz="1150" dirty="0" smtClean="0"/>
              <a:t> : </a:t>
            </a:r>
            <a:r>
              <a:rPr lang="ru-RU" sz="1150" dirty="0" err="1" smtClean="0"/>
              <a:t>проблеми</a:t>
            </a:r>
            <a:r>
              <a:rPr lang="ru-RU" sz="1150" dirty="0" smtClean="0"/>
              <a:t> </a:t>
            </a:r>
            <a:r>
              <a:rPr lang="ru-RU" sz="1150" dirty="0" err="1" smtClean="0"/>
              <a:t>пареміології</a:t>
            </a:r>
            <a:r>
              <a:rPr lang="ru-RU" sz="1150" dirty="0" smtClean="0"/>
              <a:t> </a:t>
            </a:r>
            <a:r>
              <a:rPr lang="ru-RU" sz="1150" dirty="0" err="1" smtClean="0"/>
              <a:t>та</a:t>
            </a:r>
            <a:r>
              <a:rPr lang="ru-RU" sz="1150" dirty="0" smtClean="0"/>
              <a:t> </a:t>
            </a:r>
            <a:r>
              <a:rPr lang="ru-RU" sz="1150" dirty="0" err="1" smtClean="0"/>
              <a:t>пареміографії</a:t>
            </a:r>
            <a:r>
              <a:rPr lang="ru-RU" sz="1150" dirty="0" smtClean="0"/>
              <a:t>. К. : </a:t>
            </a:r>
            <a:r>
              <a:rPr lang="ru-RU" sz="1150" dirty="0" err="1" smtClean="0"/>
              <a:t>Наукова</a:t>
            </a:r>
            <a:r>
              <a:rPr lang="ru-RU" sz="1150" dirty="0" smtClean="0"/>
              <a:t> думка, 1984. 199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smtClean="0"/>
              <a:t>Пасік Н.М. Власні назви в українській фразеології та </a:t>
            </a:r>
            <a:r>
              <a:rPr lang="uk-UA" sz="1150" dirty="0" err="1" smtClean="0"/>
              <a:t>пареміології</a:t>
            </a:r>
            <a:r>
              <a:rPr lang="uk-UA" sz="1150" dirty="0" smtClean="0"/>
              <a:t> : автореф. дис. канд. філол. наук. К., 2000. 18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Сироткін</a:t>
            </a:r>
            <a:r>
              <a:rPr lang="uk-UA" sz="1150" dirty="0" smtClean="0"/>
              <a:t> В.М. Прислів’я та приказки як джерело вивчення етико-правових звичаїв і уявлень українського народу. </a:t>
            </a:r>
            <a:r>
              <a:rPr lang="uk-UA" sz="1150" i="1" dirty="0" smtClean="0"/>
              <a:t>Народна творчість та етнографія</a:t>
            </a:r>
            <a:r>
              <a:rPr lang="uk-UA" sz="1150" dirty="0" smtClean="0"/>
              <a:t>. 1987. № 1. С. 39–42.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Ужченко</a:t>
            </a:r>
            <a:r>
              <a:rPr lang="uk-UA" sz="1150" dirty="0" smtClean="0"/>
              <a:t> В.Д., </a:t>
            </a:r>
            <a:r>
              <a:rPr lang="uk-UA" sz="1150" dirty="0" err="1" smtClean="0"/>
              <a:t>Ужченко</a:t>
            </a:r>
            <a:r>
              <a:rPr lang="uk-UA" sz="1150" dirty="0" smtClean="0"/>
              <a:t> Д.В. Фразеологія сучасної української мови. К. : Знання, 2007. 494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Український</a:t>
            </a:r>
            <a:r>
              <a:rPr lang="ru-RU" sz="1150" dirty="0" smtClean="0"/>
              <a:t> </a:t>
            </a:r>
            <a:r>
              <a:rPr lang="ru-RU" sz="1150" dirty="0" err="1" smtClean="0"/>
              <a:t>правопис</a:t>
            </a:r>
            <a:r>
              <a:rPr lang="ru-RU" sz="1150" dirty="0" smtClean="0"/>
              <a:t> / НАН </a:t>
            </a:r>
            <a:r>
              <a:rPr lang="ru-RU" sz="1150" dirty="0" err="1" smtClean="0"/>
              <a:t>України</a:t>
            </a:r>
            <a:r>
              <a:rPr lang="ru-RU" sz="1150" dirty="0" smtClean="0"/>
              <a:t>, </a:t>
            </a:r>
            <a:r>
              <a:rPr lang="ru-RU" sz="1150" dirty="0" err="1" smtClean="0"/>
              <a:t>Ін</a:t>
            </a:r>
            <a:r>
              <a:rPr lang="uk-UA" sz="1150" dirty="0" err="1" smtClean="0"/>
              <a:t>ститу</a:t>
            </a:r>
            <a:r>
              <a:rPr lang="ru-RU" sz="1150" dirty="0" smtClean="0"/>
              <a:t>т </a:t>
            </a:r>
            <a:r>
              <a:rPr lang="ru-RU" sz="1150" dirty="0" err="1" smtClean="0"/>
              <a:t>мовознавства</a:t>
            </a:r>
            <a:r>
              <a:rPr lang="ru-RU" sz="1150" dirty="0" smtClean="0"/>
              <a:t> </a:t>
            </a:r>
            <a:r>
              <a:rPr lang="ru-RU" sz="1150" dirty="0" err="1" smtClean="0"/>
              <a:t>ім</a:t>
            </a:r>
            <a:r>
              <a:rPr lang="ru-RU" sz="1150" dirty="0" smtClean="0"/>
              <a:t>. О.О. </a:t>
            </a:r>
            <a:r>
              <a:rPr lang="ru-RU" sz="1150" dirty="0" err="1" smtClean="0"/>
              <a:t>Потебні</a:t>
            </a:r>
            <a:r>
              <a:rPr lang="uk-UA" sz="1150" dirty="0" smtClean="0"/>
              <a:t>,</a:t>
            </a:r>
            <a:r>
              <a:rPr lang="ru-RU" sz="1150" dirty="0" smtClean="0"/>
              <a:t> </a:t>
            </a:r>
            <a:r>
              <a:rPr lang="ru-RU" sz="1150" dirty="0" err="1" smtClean="0"/>
              <a:t>Ін</a:t>
            </a:r>
            <a:r>
              <a:rPr lang="uk-UA" sz="1150" dirty="0" err="1" smtClean="0"/>
              <a:t>ститу</a:t>
            </a:r>
            <a:r>
              <a:rPr lang="ru-RU" sz="1150" dirty="0" smtClean="0"/>
              <a:t>т </a:t>
            </a:r>
            <a:r>
              <a:rPr lang="ru-RU" sz="1150" dirty="0" err="1" smtClean="0"/>
              <a:t>української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мови</a:t>
            </a:r>
            <a:r>
              <a:rPr lang="uk-UA" sz="1150" dirty="0" smtClean="0"/>
              <a:t>, Український мовно-інформаційний фонд.</a:t>
            </a:r>
            <a:r>
              <a:rPr lang="ru-RU" sz="1150" dirty="0" smtClean="0"/>
              <a:t> К. : </a:t>
            </a:r>
            <a:r>
              <a:rPr lang="uk-UA" sz="1150" dirty="0" smtClean="0"/>
              <a:t>НВП «Видавництво</a:t>
            </a:r>
            <a:r>
              <a:rPr lang="en-US" sz="1150" dirty="0" smtClean="0"/>
              <a:t>“</a:t>
            </a:r>
            <a:r>
              <a:rPr lang="en-US" sz="1150" dirty="0" err="1" smtClean="0"/>
              <a:t>Наукова</a:t>
            </a:r>
            <a:r>
              <a:rPr lang="en-US" sz="1150" dirty="0" smtClean="0"/>
              <a:t> </a:t>
            </a:r>
            <a:r>
              <a:rPr lang="en-US" sz="1150" dirty="0" err="1" smtClean="0"/>
              <a:t>думка</a:t>
            </a:r>
            <a:r>
              <a:rPr lang="en-US" sz="1150" dirty="0" smtClean="0"/>
              <a:t>”</a:t>
            </a:r>
            <a:r>
              <a:rPr lang="uk-UA" sz="1150" dirty="0" smtClean="0"/>
              <a:t> НАН України»</a:t>
            </a:r>
            <a:r>
              <a:rPr lang="ru-RU" sz="1150" dirty="0" smtClean="0"/>
              <a:t>, 20</a:t>
            </a:r>
            <a:r>
              <a:rPr lang="uk-UA" sz="1150" dirty="0" smtClean="0"/>
              <a:t>19</a:t>
            </a:r>
            <a:r>
              <a:rPr lang="ru-RU" sz="1150" dirty="0" smtClean="0"/>
              <a:t>. </a:t>
            </a:r>
            <a:r>
              <a:rPr lang="uk-UA" sz="1150" dirty="0" smtClean="0"/>
              <a:t>393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Широков В.А. </a:t>
            </a:r>
            <a:r>
              <a:rPr lang="ru-RU" sz="1150" dirty="0" err="1" smtClean="0"/>
              <a:t>Феноменологія</a:t>
            </a:r>
            <a:r>
              <a:rPr lang="ru-RU" sz="1150" dirty="0" smtClean="0"/>
              <a:t> </a:t>
            </a:r>
            <a:r>
              <a:rPr lang="ru-RU" sz="1150" dirty="0" err="1" smtClean="0"/>
              <a:t>лексикографічних</a:t>
            </a:r>
            <a:r>
              <a:rPr lang="ru-RU" sz="1150" dirty="0" smtClean="0"/>
              <a:t> систем</a:t>
            </a:r>
            <a:r>
              <a:rPr lang="uk-UA" sz="1150" dirty="0" smtClean="0"/>
              <a:t> : монографія / НАН України, Український мовно-інформаційний фонд. </a:t>
            </a:r>
            <a:r>
              <a:rPr lang="ru-RU" sz="1150" dirty="0" smtClean="0"/>
              <a:t>К.</a:t>
            </a:r>
            <a:r>
              <a:rPr lang="uk-UA" sz="1150" dirty="0" smtClean="0"/>
              <a:t> : Наукова думка,</a:t>
            </a:r>
            <a:r>
              <a:rPr lang="ru-RU" sz="1150" dirty="0" smtClean="0"/>
              <a:t> 2004.</a:t>
            </a:r>
            <a:r>
              <a:rPr lang="uk-UA" sz="1150" dirty="0" smtClean="0"/>
              <a:t> 327с.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Шкуратяна</a:t>
            </a:r>
            <a:r>
              <a:rPr lang="ru-RU" sz="1150" dirty="0" smtClean="0"/>
              <a:t> Н.Г., Шевчук С.В.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. </a:t>
            </a:r>
            <a:r>
              <a:rPr lang="ru-RU" sz="1150" dirty="0" err="1" smtClean="0"/>
              <a:t>Модульний</a:t>
            </a:r>
            <a:r>
              <a:rPr lang="ru-RU" sz="1150" dirty="0" smtClean="0"/>
              <a:t> курс</a:t>
            </a:r>
            <a:r>
              <a:rPr lang="uk-UA" sz="1150" dirty="0" smtClean="0"/>
              <a:t> </a:t>
            </a:r>
            <a:r>
              <a:rPr lang="ru-RU" sz="1150" dirty="0" smtClean="0"/>
              <a:t>: </a:t>
            </a:r>
            <a:r>
              <a:rPr lang="ru-RU" sz="1150" dirty="0" err="1" smtClean="0"/>
              <a:t>навч</a:t>
            </a:r>
            <a:r>
              <a:rPr lang="uk-UA" sz="1150" dirty="0" err="1" smtClean="0"/>
              <a:t>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</a:t>
            </a:r>
            <a:r>
              <a:rPr lang="uk-UA" sz="1150" dirty="0" smtClean="0"/>
              <a:t>к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</a:t>
            </a:r>
            <a:r>
              <a:rPr lang="ru-RU" sz="1150" dirty="0" err="1" smtClean="0"/>
              <a:t>Вища</a:t>
            </a:r>
            <a:r>
              <a:rPr lang="ru-RU" sz="1150" dirty="0" smtClean="0"/>
              <a:t> школа, 2007. 823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Ющук</a:t>
            </a:r>
            <a:r>
              <a:rPr lang="ru-RU" sz="1150" dirty="0" smtClean="0"/>
              <a:t> І.П.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підручник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</a:t>
            </a:r>
            <a:r>
              <a:rPr lang="ru-RU" sz="1150" dirty="0" err="1" smtClean="0"/>
              <a:t>Либідь</a:t>
            </a:r>
            <a:r>
              <a:rPr lang="ru-RU" sz="1150" dirty="0" smtClean="0"/>
              <a:t>, 2003. 640 с.</a:t>
            </a:r>
          </a:p>
          <a:p>
            <a:pPr marL="268288" indent="-268288">
              <a:buFont typeface="+mj-lt"/>
              <a:buAutoNum type="arabicPeriod"/>
            </a:pPr>
            <a:endParaRPr lang="uk-UA" sz="115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Типовими</a:t>
            </a:r>
            <a:r>
              <a:rPr lang="ru-RU" sz="2400" dirty="0" smtClean="0"/>
              <a:t>  </a:t>
            </a:r>
            <a:r>
              <a:rPr lang="ru-RU" sz="2400" dirty="0" err="1" smtClean="0"/>
              <a:t>характеристиці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ментальності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поняття-символи</a:t>
            </a:r>
            <a:r>
              <a:rPr lang="ru-RU" sz="2400" dirty="0" smtClean="0"/>
              <a:t>, як </a:t>
            </a:r>
            <a:r>
              <a:rPr lang="ru-RU" sz="2400" b="1" i="1" dirty="0" smtClean="0"/>
              <a:t>земля, </a:t>
            </a:r>
            <a:r>
              <a:rPr lang="ru-RU" sz="2400" b="1" i="1" dirty="0" err="1" smtClean="0"/>
              <a:t>мати</a:t>
            </a:r>
            <a:r>
              <a:rPr lang="ru-RU" sz="2400" b="1" i="1" dirty="0" smtClean="0"/>
              <a:t>, хата, степ, могила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, </a:t>
            </a:r>
            <a:r>
              <a:rPr lang="ru-RU" sz="2400" dirty="0" err="1" smtClean="0"/>
              <a:t>обожнення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землі</a:t>
            </a:r>
            <a:r>
              <a:rPr lang="ru-RU" sz="2400" dirty="0" smtClean="0"/>
              <a:t> як </a:t>
            </a:r>
            <a:r>
              <a:rPr lang="ru-RU" sz="2400" dirty="0" err="1" smtClean="0"/>
              <a:t>життєдайної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сили</a:t>
            </a:r>
            <a:r>
              <a:rPr lang="ru-RU" sz="2400" dirty="0" smtClean="0"/>
              <a:t>, </a:t>
            </a:r>
            <a:r>
              <a:rPr lang="ru-RU" sz="2400" dirty="0" err="1" smtClean="0"/>
              <a:t>втілення</a:t>
            </a:r>
            <a:r>
              <a:rPr lang="ru-RU" sz="2400" dirty="0" smtClean="0"/>
              <a:t> понять добра, </a:t>
            </a:r>
            <a:r>
              <a:rPr lang="ru-RU" sz="2400" dirty="0" err="1" smtClean="0"/>
              <a:t>правди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характерне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народів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займаються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землеробством</a:t>
            </a:r>
            <a:r>
              <a:rPr lang="ru-RU" sz="2400" dirty="0" smtClean="0"/>
              <a:t>. Для </a:t>
            </a:r>
            <a:r>
              <a:rPr lang="ru-RU" sz="2400" dirty="0" err="1" smtClean="0"/>
              <a:t>українця</a:t>
            </a:r>
            <a:r>
              <a:rPr lang="ru-RU" sz="2400" dirty="0" smtClean="0"/>
              <a:t> земля 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і </a:t>
            </a:r>
            <a:r>
              <a:rPr lang="ru-RU" sz="2400" dirty="0" err="1" smtClean="0"/>
              <a:t>Божа</a:t>
            </a:r>
            <a:r>
              <a:rPr lang="ru-RU" sz="2400" dirty="0" smtClean="0"/>
              <a:t> </a:t>
            </a:r>
            <a:r>
              <a:rPr lang="ru-RU" sz="2400" dirty="0" err="1" smtClean="0"/>
              <a:t>милість</a:t>
            </a:r>
            <a:r>
              <a:rPr lang="ru-RU" sz="2400" dirty="0" smtClean="0"/>
              <a:t>, </a:t>
            </a:r>
            <a:r>
              <a:rPr lang="uk-UA" sz="2400" dirty="0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ідол</a:t>
            </a:r>
            <a:r>
              <a:rPr lang="ru-RU" sz="2400" dirty="0" smtClean="0"/>
              <a:t>, і </a:t>
            </a:r>
            <a:r>
              <a:rPr lang="ru-RU" sz="2400" dirty="0" err="1" smtClean="0"/>
              <a:t>підвалина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стрижень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єства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страждальниця</a:t>
            </a:r>
            <a:r>
              <a:rPr lang="ru-RU" sz="2400" dirty="0" smtClean="0"/>
              <a:t>. </a:t>
            </a:r>
          </a:p>
          <a:p>
            <a:pPr marL="0" indent="357188" algn="just"/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слів-символів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відбитком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народнопоетичної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традиції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пісні</a:t>
            </a:r>
            <a:r>
              <a:rPr lang="ru-RU" sz="1600" dirty="0" smtClean="0"/>
              <a:t>, </a:t>
            </a:r>
            <a:r>
              <a:rPr lang="ru-RU" sz="1600" dirty="0" err="1" smtClean="0"/>
              <a:t>історичної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думи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підґрунтям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світобачення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світосприймання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smtClean="0"/>
              <a:t> </a:t>
            </a:r>
            <a:r>
              <a:rPr lang="ru-RU" sz="1600" dirty="0" err="1" smtClean="0"/>
              <a:t>Широке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символічно-узагальненому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персоніфікованому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значеннях</a:t>
            </a:r>
            <a:r>
              <a:rPr lang="ru-RU" sz="1600" dirty="0" smtClean="0"/>
              <a:t> таких </a:t>
            </a:r>
            <a:r>
              <a:rPr lang="ru-RU" sz="1600" dirty="0" err="1" smtClean="0"/>
              <a:t>слів-понять</a:t>
            </a:r>
            <a:r>
              <a:rPr lang="ru-RU" sz="1600" dirty="0" smtClean="0"/>
              <a:t>, як </a:t>
            </a:r>
            <a:r>
              <a:rPr lang="ru-RU" sz="1600" b="1" i="1" dirty="0" err="1" smtClean="0"/>
              <a:t>серце</a:t>
            </a:r>
            <a:r>
              <a:rPr lang="ru-RU" sz="1600" b="1" i="1" dirty="0" smtClean="0"/>
              <a:t>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голуб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(голубка),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орел,</a:t>
            </a:r>
            <a:r>
              <a:rPr lang="ru-RU" sz="1600" b="1" dirty="0" smtClean="0"/>
              <a:t> </a:t>
            </a:r>
            <a:r>
              <a:rPr lang="ru-RU" sz="1600" b="1" i="1" dirty="0" err="1" smtClean="0"/>
              <a:t>зірка</a:t>
            </a:r>
            <a:r>
              <a:rPr lang="ru-RU" sz="1600" b="1" i="1" dirty="0" smtClean="0"/>
              <a:t>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зоря,</a:t>
            </a:r>
            <a:r>
              <a:rPr lang="ru-RU" sz="1600" b="1" dirty="0" smtClean="0"/>
              <a:t> </a:t>
            </a:r>
            <a:r>
              <a:rPr lang="ru-RU" sz="1600" b="1" i="1" dirty="0" err="1" smtClean="0"/>
              <a:t>очі</a:t>
            </a:r>
            <a:r>
              <a:rPr lang="ru-RU" sz="1600" b="1" i="1" dirty="0" smtClean="0"/>
              <a:t>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тополя,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верба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органічною</a:t>
            </a:r>
            <a:r>
              <a:rPr lang="ru-RU" sz="1600" dirty="0" smtClean="0"/>
              <a:t> формою </a:t>
            </a:r>
            <a:r>
              <a:rPr lang="ru-RU" sz="1600" dirty="0" err="1" smtClean="0"/>
              <a:t>національного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самовираження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uk-UA" sz="1600" b="1" dirty="0" smtClean="0"/>
              <a:t>Для всього масиву символічних назв незмінною ознакою залишається оцінне значення. Переважна більшість слів-символів уживається як важливий засіб </a:t>
            </a:r>
            <a:r>
              <a:rPr lang="uk-UA" sz="1600" b="1" dirty="0" err="1" smtClean="0"/>
              <a:t>характеризації</a:t>
            </a:r>
            <a:r>
              <a:rPr lang="uk-UA" sz="1600" b="1" dirty="0" smtClean="0"/>
              <a:t>, створення позитивного чи негативного поля.</a:t>
            </a:r>
            <a:endParaRPr lang="en-US" sz="1600" b="1" dirty="0" smtClean="0"/>
          </a:p>
          <a:p>
            <a:pPr marL="0" indent="357188" algn="just">
              <a:buNone/>
            </a:pPr>
            <a:r>
              <a:rPr lang="uk-UA" sz="1600" dirty="0" smtClean="0"/>
              <a:t>Вивчення символів української мови, що їх репрезентує усна народна творчість й орієнтована на неї художня література, виявило специфічні риси власне національної образної системи, в підґрунтя якої лягли національно-культурні традиції, звичаї, вірування, обряди українського народу.</a:t>
            </a:r>
            <a:endParaRPr lang="en-US" sz="1600" dirty="0" smtClean="0"/>
          </a:p>
          <a:p>
            <a:pPr marL="0" indent="357188" algn="just">
              <a:buNone/>
            </a:pPr>
            <a:r>
              <a:rPr lang="ru-RU" sz="1600" dirty="0" err="1" smtClean="0"/>
              <a:t>Отже</a:t>
            </a:r>
            <a:r>
              <a:rPr lang="ru-RU" sz="1600" dirty="0" smtClean="0"/>
              <a:t>, </a:t>
            </a:r>
            <a:r>
              <a:rPr lang="ru-RU" sz="1600" dirty="0" err="1" smtClean="0"/>
              <a:t>мова</a:t>
            </a:r>
            <a:r>
              <a:rPr lang="ru-RU" sz="1600" dirty="0" smtClean="0"/>
              <a:t>, </a:t>
            </a:r>
            <a:r>
              <a:rPr lang="ru-RU" sz="1600" dirty="0" err="1" smtClean="0"/>
              <a:t>виступаючи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універсальним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етнокультури</a:t>
            </a:r>
            <a:r>
              <a:rPr lang="ru-RU" sz="1600" dirty="0" smtClean="0"/>
              <a:t>, сама </a:t>
            </a:r>
            <a:r>
              <a:rPr lang="ru-RU" sz="1600" dirty="0" err="1" smtClean="0"/>
              <a:t>виступає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мистецтвом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як результатом </a:t>
            </a:r>
            <a:r>
              <a:rPr lang="ru-RU" sz="1600" dirty="0" err="1" smtClean="0"/>
              <a:t>інтелектуальної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поколінь</a:t>
            </a:r>
            <a:r>
              <a:rPr lang="ru-RU" sz="1600" dirty="0" smtClean="0"/>
              <a:t>, так і </a:t>
            </a:r>
            <a:r>
              <a:rPr lang="ru-RU" sz="1600" dirty="0" err="1" smtClean="0"/>
              <a:t>могутнім</a:t>
            </a:r>
            <a:r>
              <a:rPr lang="ru-RU" sz="1600" dirty="0" smtClean="0"/>
              <a:t> </a:t>
            </a:r>
            <a:r>
              <a:rPr lang="ru-RU" sz="1600" dirty="0" err="1" smtClean="0"/>
              <a:t>рушієм</a:t>
            </a:r>
            <a:r>
              <a:rPr lang="ru-RU" sz="1600" dirty="0" smtClean="0"/>
              <a:t> культурного </a:t>
            </a:r>
            <a:r>
              <a:rPr lang="ru-RU" sz="1600" dirty="0" err="1" smtClean="0"/>
              <a:t>розвою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нації</a:t>
            </a:r>
            <a:r>
              <a:rPr lang="ru-RU" sz="1600" dirty="0" smtClean="0"/>
              <a:t>. </a:t>
            </a:r>
          </a:p>
          <a:p>
            <a:pPr marL="0" indent="357188" algn="just"/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3184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 Українська лексикографія в </a:t>
            </a:r>
            <a:r>
              <a:rPr lang="uk-UA" b="1" dirty="0" err="1" smtClean="0">
                <a:solidFill>
                  <a:schemeClr val="tx1"/>
                </a:solidFill>
              </a:rPr>
              <a:t>етнок</a:t>
            </a:r>
            <a:r>
              <a:rPr lang="ru-RU" b="1" dirty="0" err="1" smtClean="0">
                <a:solidFill>
                  <a:schemeClr val="tx1"/>
                </a:solidFill>
              </a:rPr>
              <a:t>ультурологічн</a:t>
            </a:r>
            <a:r>
              <a:rPr lang="uk-UA" b="1" dirty="0" smtClean="0">
                <a:solidFill>
                  <a:schemeClr val="tx1"/>
                </a:solidFill>
              </a:rPr>
              <a:t>ому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аспек</a:t>
            </a:r>
            <a:r>
              <a:rPr lang="uk-UA" b="1" dirty="0" smtClean="0">
                <a:solidFill>
                  <a:schemeClr val="tx1"/>
                </a:solidFill>
              </a:rPr>
              <a:t>ті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2000" b="1" i="1" dirty="0" smtClean="0"/>
              <a:t>Словники </a:t>
            </a:r>
            <a:r>
              <a:rPr lang="uk-UA" sz="2000" dirty="0" smtClean="0"/>
              <a:t>виконують важливу роль у суспільстві: задовольняють потреби користувачів у одержанні різноманітної лінгвістичної інформації, кодифікують відповідні мовні норми.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uk-UA" sz="2000" b="1" dirty="0" smtClean="0"/>
              <a:t>Значення словників </a:t>
            </a:r>
            <a:r>
              <a:rPr lang="uk-UA" sz="2000" dirty="0" smtClean="0"/>
              <a:t>зумовлене тим, що без достатнього знання ментально-культурних концептів, образів, символів, стереотипів тощо утруднене включення в український </a:t>
            </a:r>
            <a:r>
              <a:rPr lang="uk-UA" sz="2000" dirty="0" err="1" smtClean="0"/>
              <a:t>мовнокультурний</a:t>
            </a:r>
            <a:r>
              <a:rPr lang="uk-UA" sz="2000" dirty="0" smtClean="0"/>
              <a:t> простір.</a:t>
            </a:r>
            <a:endParaRPr lang="uk-UA" sz="2000" b="1" i="1" dirty="0" smtClean="0">
              <a:solidFill>
                <a:srgbClr val="0070C0"/>
              </a:solidFill>
            </a:endParaRPr>
          </a:p>
          <a:p>
            <a:pPr marL="0" indent="357188" algn="just">
              <a:buNone/>
            </a:pPr>
            <a:r>
              <a:rPr lang="uk-UA" sz="2000" b="1" i="1" dirty="0" smtClean="0">
                <a:solidFill>
                  <a:srgbClr val="0070C0"/>
                </a:solidFill>
              </a:rPr>
              <a:t>Словник </a:t>
            </a:r>
            <a:r>
              <a:rPr lang="uk-UA" sz="2000" i="1" dirty="0" smtClean="0"/>
              <a:t>—</a:t>
            </a:r>
            <a:r>
              <a:rPr lang="uk-UA" sz="2000" b="1" i="1" dirty="0" smtClean="0"/>
              <a:t> </a:t>
            </a:r>
            <a:r>
              <a:rPr lang="uk-UA" sz="2000" b="1" dirty="0" smtClean="0"/>
              <a:t>довідникове видання у формі книги чи компакт-диска (або іншого носія цифрової інформації), що містить зібрання слів або інших мовних одиниць з інформацією про їх будову, значення, написання, вимову, вживання, походження тощо чи з перекладом їх іноземною мовою</a:t>
            </a:r>
            <a:r>
              <a:rPr lang="ru-RU" sz="2000" dirty="0" smtClean="0"/>
              <a:t>.</a:t>
            </a:r>
            <a:endParaRPr lang="uk-UA" sz="2000" b="1" i="1" dirty="0" smtClean="0"/>
          </a:p>
          <a:p>
            <a:pPr marL="0" indent="357188" algn="just">
              <a:buNone/>
            </a:pPr>
            <a:r>
              <a:rPr lang="uk-UA" sz="2000" b="1" i="1" dirty="0" smtClean="0">
                <a:solidFill>
                  <a:srgbClr val="0070C0"/>
                </a:solidFill>
              </a:rPr>
              <a:t>Енциклопедія</a:t>
            </a:r>
            <a:r>
              <a:rPr lang="uk-UA" sz="2000" b="1" i="1" dirty="0" smtClean="0"/>
              <a:t>  </a:t>
            </a:r>
            <a:r>
              <a:rPr lang="uk-UA" sz="2000" dirty="0" smtClean="0"/>
              <a:t>—</a:t>
            </a:r>
            <a:r>
              <a:rPr lang="uk-UA" sz="2000" b="1" i="1" dirty="0" smtClean="0"/>
              <a:t>  </a:t>
            </a:r>
            <a:r>
              <a:rPr lang="uk-UA" sz="2000" b="1" dirty="0" smtClean="0"/>
              <a:t>довідникове видання,  у  якому  зібрані  найістотніші</a:t>
            </a:r>
            <a:r>
              <a:rPr lang="ru-RU" sz="2000" dirty="0" smtClean="0"/>
              <a:t> </a:t>
            </a:r>
            <a:r>
              <a:rPr lang="uk-UA" sz="2000" b="1" dirty="0" smtClean="0"/>
              <a:t>відомості з усіх або окремих галузей знань, подані у формі доступного пояснення</a:t>
            </a:r>
            <a:r>
              <a:rPr lang="uk-UA" sz="2000" dirty="0" smtClean="0"/>
              <a:t>.</a:t>
            </a:r>
            <a:endParaRPr lang="ru-RU" sz="2000" dirty="0" smtClean="0"/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3184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 Українська лексикографія в </a:t>
            </a:r>
            <a:r>
              <a:rPr lang="uk-UA" b="1" dirty="0" err="1" smtClean="0">
                <a:solidFill>
                  <a:schemeClr val="tx1"/>
                </a:solidFill>
              </a:rPr>
              <a:t>етнок</a:t>
            </a:r>
            <a:r>
              <a:rPr lang="ru-RU" b="1" dirty="0" err="1" smtClean="0">
                <a:solidFill>
                  <a:schemeClr val="tx1"/>
                </a:solidFill>
              </a:rPr>
              <a:t>ультурологічн</a:t>
            </a:r>
            <a:r>
              <a:rPr lang="uk-UA" b="1" dirty="0" smtClean="0">
                <a:solidFill>
                  <a:schemeClr val="tx1"/>
                </a:solidFill>
              </a:rPr>
              <a:t>ому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аспек</a:t>
            </a:r>
            <a:r>
              <a:rPr lang="uk-UA" b="1" dirty="0" smtClean="0">
                <a:solidFill>
                  <a:schemeClr val="tx1"/>
                </a:solidFill>
              </a:rPr>
              <a:t>ті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1800" dirty="0" smtClean="0"/>
              <a:t>Усі лексикографічні праці часто називають словниками, поділяючи їх на </a:t>
            </a:r>
          </a:p>
          <a:p>
            <a:pPr marL="0" indent="357188" algn="just">
              <a:buNone/>
            </a:pPr>
            <a:r>
              <a:rPr lang="uk-UA" sz="1800" b="1" dirty="0" smtClean="0"/>
              <a:t>1) лінгвістичні (філологічні);</a:t>
            </a:r>
          </a:p>
          <a:p>
            <a:pPr marL="0" indent="357188" algn="just">
              <a:buNone/>
            </a:pPr>
            <a:r>
              <a:rPr lang="uk-UA" sz="1800" b="1" dirty="0" smtClean="0"/>
              <a:t>2) енциклопедичні.</a:t>
            </a:r>
            <a:r>
              <a:rPr lang="uk-UA" sz="1800" dirty="0" smtClean="0"/>
              <a:t> </a:t>
            </a:r>
          </a:p>
          <a:p>
            <a:pPr marL="0" indent="357188" algn="just">
              <a:buNone/>
            </a:pPr>
            <a:r>
              <a:rPr lang="uk-UA" sz="1800" dirty="0" smtClean="0"/>
              <a:t>Необхідно розрізняти </a:t>
            </a:r>
            <a:r>
              <a:rPr lang="uk-UA" sz="1800" i="1" dirty="0" smtClean="0"/>
              <a:t>поняття «енциклопедія» і «енциклопедичний словник».</a:t>
            </a:r>
            <a:endParaRPr lang="en-US" sz="1800" i="1" dirty="0" smtClean="0"/>
          </a:p>
          <a:p>
            <a:pPr marL="0" indent="357188" algn="just">
              <a:buNone/>
            </a:pPr>
            <a:r>
              <a:rPr lang="uk-UA" sz="1800" dirty="0" smtClean="0"/>
              <a:t>Під терміном </a:t>
            </a:r>
            <a:r>
              <a:rPr lang="uk-UA" sz="1800" dirty="0" smtClean="0">
                <a:solidFill>
                  <a:srgbClr val="0070C0"/>
                </a:solidFill>
              </a:rPr>
              <a:t>«</a:t>
            </a:r>
            <a:r>
              <a:rPr lang="uk-UA" sz="1800" b="1" i="1" dirty="0" smtClean="0">
                <a:solidFill>
                  <a:srgbClr val="0070C0"/>
                </a:solidFill>
              </a:rPr>
              <a:t>енциклопедія</a:t>
            </a:r>
            <a:r>
              <a:rPr lang="uk-UA" sz="1800" dirty="0" smtClean="0">
                <a:solidFill>
                  <a:srgbClr val="0070C0"/>
                </a:solidFill>
              </a:rPr>
              <a:t>» </a:t>
            </a:r>
            <a:r>
              <a:rPr lang="uk-UA" sz="1800" dirty="0" smtClean="0"/>
              <a:t>розуміють багатотомну працю, значно більшу від енциклопедичного словника (деякі енциклопедії містять 200 томів), з розгалуженою системою ілюстрацій (малюнків, схем, таблиць, діаграм тощо).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uk-UA" sz="1800" b="1" i="1" dirty="0" smtClean="0">
                <a:solidFill>
                  <a:srgbClr val="0070C0"/>
                </a:solidFill>
              </a:rPr>
              <a:t>Енциклопедичний словник</a:t>
            </a:r>
            <a:r>
              <a:rPr lang="uk-UA" sz="1800" b="1" i="1" dirty="0" smtClean="0"/>
              <a:t> </a:t>
            </a:r>
            <a:r>
              <a:rPr lang="uk-UA" sz="1800" dirty="0" smtClean="0"/>
              <a:t>є лексикографічною працею проміжного</a:t>
            </a:r>
            <a:r>
              <a:rPr lang="uk-UA" sz="1800" b="1" i="1" dirty="0" smtClean="0"/>
              <a:t> </a:t>
            </a:r>
            <a:r>
              <a:rPr lang="uk-UA" sz="1800" dirty="0" smtClean="0"/>
              <a:t>типу, яка має ознаки і енциклопедії, і лінгвістичного словника, що виявляються в доборі реєстрових слів, особливостях укладання статей. Крім того, в енциклопедичних словниках ілюстрації до статей менш поширені або зовсім відсутні. </a:t>
            </a:r>
          </a:p>
          <a:p>
            <a:pPr marL="0" indent="357188" algn="just">
              <a:buNone/>
            </a:pPr>
            <a:r>
              <a:rPr lang="uk-UA" sz="1800" dirty="0" err="1" smtClean="0"/>
              <a:t>Багатоаспектність</a:t>
            </a:r>
            <a:r>
              <a:rPr lang="uk-UA" sz="1800" dirty="0" smtClean="0"/>
              <a:t> мовних одиниць зумовлює наявність великої кількості різновидів словників.</a:t>
            </a:r>
            <a:endParaRPr lang="ru-RU" sz="1800" dirty="0" smtClean="0"/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/>
              <a:t>Класифікація словників за метою укладання та функцією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906350" y="2002537"/>
            <a:ext cx="4472327" cy="49377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Дескриптивні словники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У них зафіксовано усі наявні у окремій сфері</a:t>
            </a:r>
            <a:r>
              <a:rPr lang="uk-UA" b="1" dirty="0" smtClean="0"/>
              <a:t> </a:t>
            </a:r>
            <a:r>
              <a:rPr lang="uk-UA" dirty="0" smtClean="0"/>
              <a:t>лексеми, представлено повний їх опис за певними характеристиками. </a:t>
            </a:r>
          </a:p>
          <a:p>
            <a:pPr marL="0" indent="357188" algn="just">
              <a:buNone/>
            </a:pPr>
            <a:r>
              <a:rPr lang="uk-UA" dirty="0" smtClean="0"/>
              <a:t>Тобто дескриптивні словники лише описують зафіксовані явища, і їх якість залежить від повноти й точності такого опису.</a:t>
            </a:r>
          </a:p>
          <a:p>
            <a:pPr marL="0" indent="357188" algn="just">
              <a:buNone/>
            </a:pPr>
            <a:r>
              <a:rPr lang="uk-UA" dirty="0" smtClean="0"/>
              <a:t>Дескриптивними є словники діалектної лексики, етимологічні, жаргонні, сленгові словники та ін.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5820154" y="1965960"/>
            <a:ext cx="4474028" cy="868679"/>
          </a:xfrm>
        </p:spPr>
        <p:txBody>
          <a:bodyPr>
            <a:normAutofit/>
          </a:bodyPr>
          <a:lstStyle/>
          <a:p>
            <a:pPr algn="ctr"/>
            <a:r>
              <a:rPr lang="uk-UA" dirty="0" err="1" smtClean="0">
                <a:solidFill>
                  <a:srgbClr val="FFFF00"/>
                </a:solidFill>
              </a:rPr>
              <a:t>Прескриптивні</a:t>
            </a:r>
            <a:r>
              <a:rPr lang="uk-UA" dirty="0" smtClean="0">
                <a:solidFill>
                  <a:srgbClr val="FFFF00"/>
                </a:solidFill>
              </a:rPr>
              <a:t> (нормативні) словники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uk-UA" dirty="0" smtClean="0"/>
              <a:t>Подають кодифіковану</a:t>
            </a:r>
            <a:r>
              <a:rPr lang="uk-UA" b="1" dirty="0" smtClean="0"/>
              <a:t> </a:t>
            </a:r>
            <a:r>
              <a:rPr lang="uk-UA" dirty="0" smtClean="0"/>
              <a:t>норму формальних, семантичних та функціональних характеристик слів літературної мови.</a:t>
            </a:r>
          </a:p>
          <a:p>
            <a:pPr marL="0" indent="357188" algn="just">
              <a:buNone/>
            </a:pPr>
            <a:r>
              <a:rPr lang="uk-UA" dirty="0" err="1" smtClean="0"/>
              <a:t>Прескриптивними</a:t>
            </a:r>
            <a:r>
              <a:rPr lang="uk-UA" dirty="0" smtClean="0"/>
              <a:t> ці словники називаються тому, що представлена в них норма є обов’язковою для всіх користувачів літературної мови.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/>
              <a:t>Класифікація словників за характеристикою слова відповідно до сфери лексикографічного опису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4598" y="2002537"/>
            <a:ext cx="4472327" cy="512063"/>
          </a:xfrm>
        </p:spPr>
        <p:txBody>
          <a:bodyPr>
            <a:normAutofit fontScale="55000" lnSpcReduction="20000"/>
          </a:bodyPr>
          <a:lstStyle/>
          <a:p>
            <a:r>
              <a:rPr lang="uk-UA" sz="4000" dirty="0" smtClean="0">
                <a:solidFill>
                  <a:schemeClr val="bg1"/>
                </a:solidFill>
              </a:rPr>
              <a:t>Ті, що описують сферу </a:t>
            </a:r>
            <a:r>
              <a:rPr lang="uk-UA" sz="4000" i="1" dirty="0" smtClean="0">
                <a:solidFill>
                  <a:srgbClr val="7030A0"/>
                </a:solidFill>
              </a:rPr>
              <a:t>мови</a:t>
            </a:r>
            <a:r>
              <a:rPr lang="uk-UA" sz="4000" dirty="0" smtClean="0">
                <a:solidFill>
                  <a:srgbClr val="7030A0"/>
                </a:solidFill>
              </a:rPr>
              <a:t> </a:t>
            </a:r>
            <a:endParaRPr lang="ru-RU" sz="4000" dirty="0" smtClean="0">
              <a:solidFill>
                <a:srgbClr val="7030A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18018" y="2258569"/>
            <a:ext cx="4777742" cy="594360"/>
          </a:xfrm>
        </p:spPr>
        <p:txBody>
          <a:bodyPr>
            <a:normAutofit fontScale="2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pPr algn="ctr"/>
            <a:r>
              <a:rPr lang="uk-UA" sz="9600" dirty="0" smtClean="0">
                <a:solidFill>
                  <a:schemeClr val="bg1"/>
                </a:solidFill>
              </a:rPr>
              <a:t>Ті, які описують сферу </a:t>
            </a:r>
            <a:r>
              <a:rPr lang="uk-UA" sz="9600" i="1" dirty="0" smtClean="0">
                <a:solidFill>
                  <a:srgbClr val="002060"/>
                </a:solidFill>
              </a:rPr>
              <a:t>мовлення</a:t>
            </a:r>
            <a:endParaRPr lang="ru-RU" sz="9600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782" y="2796278"/>
            <a:ext cx="1671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діахронічні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64408" y="2706624"/>
            <a:ext cx="1925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синхронічні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3454646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історичні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7592" y="3445502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етимологічні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62656" y="3136392"/>
            <a:ext cx="1318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одномовні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79776" y="3886200"/>
            <a:ext cx="48737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лексичні</a:t>
            </a:r>
            <a:r>
              <a:rPr lang="uk-UA" sz="1400" b="1" dirty="0" smtClean="0"/>
              <a:t> </a:t>
            </a:r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(тлумачні, тезауруси, </a:t>
            </a:r>
          </a:p>
          <a:p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вибіркові,діалектні, термінологічні, </a:t>
            </a:r>
          </a:p>
          <a:p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жаргонів і сленгів, арго, власних назв 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(етимологічні, перекладні,</a:t>
            </a:r>
            <a:r>
              <a:rPr lang="uk-UA" sz="1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антропонімічні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uk-UA" sz="1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космонімічні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гідронімічні, </a:t>
            </a:r>
            <a:r>
              <a:rPr lang="uk-UA" sz="1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ойконімічні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топонімічні)</a:t>
            </a:r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,</a:t>
            </a:r>
            <a:r>
              <a:rPr lang="uk-UA" sz="1400" b="1" dirty="0" smtClean="0"/>
              <a:t> </a:t>
            </a:r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іншомовних слів, абревіатур, антонімів, паронімів, омонімів, неологізмів, стилістичні, інверсійні);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фразеологічні</a:t>
            </a:r>
            <a:r>
              <a:rPr lang="uk-UA" sz="1400" b="1" dirty="0" smtClean="0">
                <a:solidFill>
                  <a:schemeClr val="accent4"/>
                </a:solidFill>
              </a:rPr>
              <a:t> (</a:t>
            </a:r>
            <a:r>
              <a:rPr lang="uk-UA" sz="1400" b="1" dirty="0" smtClean="0">
                <a:solidFill>
                  <a:schemeClr val="tx1">
                    <a:lumMod val="75000"/>
                  </a:schemeClr>
                </a:solidFill>
              </a:rPr>
              <a:t>реєстраційні, перекладні, тлумачні,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sz="1400" b="1" dirty="0" smtClean="0">
                <a:solidFill>
                  <a:schemeClr val="accent3">
                    <a:lumMod val="75000"/>
                  </a:schemeClr>
                </a:solidFill>
              </a:rPr>
              <a:t>алфавітні, гніздові, комбіновані</a:t>
            </a:r>
            <a:r>
              <a:rPr lang="uk-UA" sz="1400" b="1" dirty="0" smtClean="0">
                <a:solidFill>
                  <a:schemeClr val="accent4"/>
                </a:solidFill>
              </a:rPr>
              <a:t>),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Граматичні (</a:t>
            </a:r>
            <a:r>
              <a:rPr lang="uk-UA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морфологічні, морфемні, синтаксичні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);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словотвірні;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акцентологічні;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орфоепічні;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орфографічні</a:t>
            </a:r>
            <a:endParaRPr lang="uk-UA" sz="1400" dirty="0" smtClean="0"/>
          </a:p>
        </p:txBody>
      </p:sp>
      <p:cxnSp>
        <p:nvCxnSpPr>
          <p:cNvPr id="34" name="Прямая со стрелкой 33"/>
          <p:cNvCxnSpPr>
            <a:stCxn id="11" idx="2"/>
          </p:cNvCxnSpPr>
          <p:nvPr/>
        </p:nvCxnSpPr>
        <p:spPr>
          <a:xfrm flipH="1">
            <a:off x="3621024" y="3505724"/>
            <a:ext cx="720" cy="49020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1499616" y="2496312"/>
            <a:ext cx="969264" cy="32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450592" y="2496312"/>
            <a:ext cx="1133856" cy="2651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7" idx="2"/>
          </p:cNvCxnSpPr>
          <p:nvPr/>
        </p:nvCxnSpPr>
        <p:spPr>
          <a:xfrm flipH="1">
            <a:off x="475489" y="3165610"/>
            <a:ext cx="846894" cy="2451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7" idx="2"/>
          </p:cNvCxnSpPr>
          <p:nvPr/>
        </p:nvCxnSpPr>
        <p:spPr>
          <a:xfrm>
            <a:off x="1322383" y="3165610"/>
            <a:ext cx="433265" cy="2268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4837176" y="3162038"/>
            <a:ext cx="2688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перекладні </a:t>
            </a:r>
            <a:r>
              <a:rPr lang="uk-UA" dirty="0" smtClean="0"/>
              <a:t>(двомовні,</a:t>
            </a:r>
          </a:p>
          <a:p>
            <a:r>
              <a:rPr lang="uk-UA" dirty="0" smtClean="0"/>
              <a:t>багатомовні)</a:t>
            </a:r>
            <a:endParaRPr lang="ru-RU" dirty="0" smtClean="0"/>
          </a:p>
          <a:p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907104" y="3066812"/>
            <a:ext cx="1286688" cy="151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3694176" y="3057668"/>
            <a:ext cx="203784" cy="1975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7799832" y="2587753"/>
            <a:ext cx="4233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Словники тропів, метафор, епітетів, перифраз, порівнянь, авторські або мови письменників, конкорданси, </a:t>
            </a:r>
            <a:r>
              <a:rPr lang="uk-UA" dirty="0" err="1" smtClean="0"/>
              <a:t>римівники</a:t>
            </a:r>
            <a:r>
              <a:rPr lang="uk-UA" dirty="0" smtClean="0"/>
              <a:t>, слововживань, крилатих висловів, смислової сполучуваності слів, частотні, дитячої лексики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Класифікація словників за нелінгвістичними критеріями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118871" y="1925393"/>
            <a:ext cx="1600199" cy="561775"/>
          </a:xfrm>
        </p:spPr>
        <p:txBody>
          <a:bodyPr>
            <a:norm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</a:rPr>
              <a:t>За віком користувачів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4087367"/>
            <a:ext cx="1499616" cy="2020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b="1" dirty="0" smtClean="0"/>
              <a:t>дитячі, або шкільні, що є навчальними</a:t>
            </a:r>
          </a:p>
          <a:p>
            <a:pPr marL="0" indent="0">
              <a:buNone/>
            </a:pPr>
            <a:r>
              <a:rPr lang="uk-UA" sz="1400" b="1" dirty="0" smtClean="0"/>
              <a:t>словники для дорослих</a:t>
            </a:r>
            <a:endParaRPr lang="ru-RU" sz="1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536192" y="2020825"/>
            <a:ext cx="1719072" cy="374904"/>
          </a:xfrm>
        </p:spPr>
        <p:txBody>
          <a:bodyPr>
            <a:norm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</a:rPr>
              <a:t>За розміром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342163" y="4061549"/>
            <a:ext cx="2086837" cy="2394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dirty="0" smtClean="0"/>
              <a:t>повноформатні багатотомні і однотомні, настільні, короткі, компактні, кишенькові, міні-словники (особливо малого формату)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75024" y="2037326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600" b="1" i="1" dirty="0" smtClean="0">
                <a:solidFill>
                  <a:srgbClr val="002060"/>
                </a:solidFill>
              </a:rPr>
              <a:t>За основною </a:t>
            </a:r>
            <a:r>
              <a:rPr lang="uk-UA" b="1" i="1" dirty="0" smtClean="0">
                <a:solidFill>
                  <a:srgbClr val="002060"/>
                </a:solidFill>
              </a:rPr>
              <a:t>мовою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8688" y="4005072"/>
            <a:ext cx="19842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словники для носіїв певної, зокрема української, мови; словники для іноземців 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37176" y="1982462"/>
            <a:ext cx="2688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rgbClr val="002060"/>
                </a:solidFill>
              </a:rPr>
              <a:t>За способом упорядкування матеріалу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85816" y="3977640"/>
            <a:ext cx="21671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uk-UA" sz="1200" b="1" dirty="0" smtClean="0"/>
              <a:t>алфавітні</a:t>
            </a:r>
            <a:r>
              <a:rPr lang="uk-UA" sz="1200" dirty="0" smtClean="0"/>
              <a:t>;</a:t>
            </a:r>
            <a:endParaRPr lang="ru-RU" sz="1050" dirty="0" smtClean="0"/>
          </a:p>
          <a:p>
            <a:r>
              <a:rPr lang="uk-UA" sz="1400" b="1" dirty="0" smtClean="0"/>
              <a:t>ідеографічні </a:t>
            </a:r>
            <a:r>
              <a:rPr lang="uk-UA" sz="1400" dirty="0" smtClean="0"/>
              <a:t>(тематичні);</a:t>
            </a:r>
            <a:r>
              <a:rPr lang="uk-UA" sz="1400" b="1" dirty="0" smtClean="0"/>
              <a:t> малюнкові</a:t>
            </a:r>
            <a:r>
              <a:rPr lang="uk-UA" sz="1400" dirty="0" smtClean="0"/>
              <a:t>;</a:t>
            </a:r>
            <a:r>
              <a:rPr lang="uk-UA" sz="1400" b="1" dirty="0" smtClean="0"/>
              <a:t> </a:t>
            </a:r>
          </a:p>
          <a:p>
            <a:r>
              <a:rPr lang="uk-UA" sz="1400" b="1" dirty="0" smtClean="0"/>
              <a:t>частотні</a:t>
            </a:r>
            <a:r>
              <a:rPr lang="uk-UA" sz="1400" dirty="0" smtClean="0"/>
              <a:t>;</a:t>
            </a:r>
            <a:endParaRPr lang="uk-UA" sz="1400" b="1" dirty="0" smtClean="0"/>
          </a:p>
          <a:p>
            <a:r>
              <a:rPr lang="uk-UA" sz="1400" b="1" dirty="0" smtClean="0"/>
              <a:t>хронологічні </a:t>
            </a:r>
            <a:r>
              <a:rPr lang="uk-UA" sz="1400" dirty="0" smtClean="0"/>
              <a:t>та ін.</a:t>
            </a:r>
            <a:r>
              <a:rPr lang="uk-UA" sz="1400" b="1" dirty="0" smtClean="0"/>
              <a:t> 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914497" y="1982462"/>
            <a:ext cx="211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dirty="0" smtClean="0">
                <a:solidFill>
                  <a:srgbClr val="002060"/>
                </a:solidFill>
              </a:rPr>
              <a:t>За джерелами фінансування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22592" y="3922776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державні;</a:t>
            </a:r>
            <a:endParaRPr lang="uk-UA" sz="1400" b="1" i="1" dirty="0" smtClean="0"/>
          </a:p>
          <a:p>
            <a:r>
              <a:rPr lang="uk-UA" sz="1400" b="1" dirty="0" smtClean="0"/>
              <a:t>комерційні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70392" y="1965961"/>
            <a:ext cx="2286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dirty="0" smtClean="0">
                <a:solidFill>
                  <a:srgbClr val="002060"/>
                </a:solidFill>
              </a:rPr>
              <a:t>За способом зберігання лексикографічної інформації та оперування нею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67344" y="3895344"/>
            <a:ext cx="1728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поліграфічні</a:t>
            </a:r>
            <a:r>
              <a:rPr lang="uk-UA" sz="1400" b="1" i="1" dirty="0" smtClean="0"/>
              <a:t>;</a:t>
            </a:r>
            <a:r>
              <a:rPr lang="uk-UA" sz="1400" b="1" dirty="0" smtClean="0"/>
              <a:t> електронні</a:t>
            </a:r>
            <a:endParaRPr lang="ru-RU" sz="14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48056" y="2441448"/>
            <a:ext cx="256032" cy="1517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157984" y="2368296"/>
            <a:ext cx="274320" cy="1746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886200" y="2322576"/>
            <a:ext cx="265176" cy="1728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025896" y="2816352"/>
            <a:ext cx="265176" cy="1161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98080" y="2551176"/>
            <a:ext cx="274320" cy="1307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9144000" y="3227832"/>
            <a:ext cx="219456" cy="56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460735" y="1892808"/>
            <a:ext cx="14801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rgbClr val="002060"/>
                </a:solidFill>
              </a:rPr>
              <a:t>За виходом у світ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661904" y="3803904"/>
            <a:ext cx="201188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стародавні</a:t>
            </a:r>
            <a:r>
              <a:rPr lang="uk-UA" sz="1400" dirty="0" smtClean="0"/>
              <a:t>,</a:t>
            </a:r>
          </a:p>
          <a:p>
            <a:r>
              <a:rPr lang="uk-UA" sz="1400" b="1" i="1" dirty="0" smtClean="0"/>
              <a:t> </a:t>
            </a:r>
            <a:r>
              <a:rPr lang="uk-UA" sz="1400" b="1" dirty="0" smtClean="0"/>
              <a:t>старі</a:t>
            </a:r>
            <a:r>
              <a:rPr lang="uk-UA" sz="1400" dirty="0" smtClean="0"/>
              <a:t>,</a:t>
            </a:r>
          </a:p>
          <a:p>
            <a:r>
              <a:rPr lang="uk-UA" sz="1400" dirty="0" smtClean="0"/>
              <a:t> </a:t>
            </a:r>
            <a:r>
              <a:rPr lang="uk-UA" sz="1400" b="1" dirty="0" smtClean="0"/>
              <a:t>актуальні</a:t>
            </a:r>
            <a:r>
              <a:rPr lang="uk-UA" sz="1400" dirty="0" smtClean="0"/>
              <a:t>,</a:t>
            </a:r>
          </a:p>
          <a:p>
            <a:r>
              <a:rPr lang="uk-UA" sz="1400" b="1" dirty="0" smtClean="0"/>
              <a:t> нові</a:t>
            </a:r>
            <a:r>
              <a:rPr lang="uk-UA" sz="1400" dirty="0" smtClean="0"/>
              <a:t>,</a:t>
            </a:r>
            <a:r>
              <a:rPr lang="uk-UA" sz="1400" b="1" dirty="0" smtClean="0"/>
              <a:t> </a:t>
            </a:r>
          </a:p>
          <a:p>
            <a:r>
              <a:rPr lang="uk-UA" sz="1400" b="1" dirty="0" smtClean="0"/>
              <a:t>новітні</a:t>
            </a:r>
            <a:endParaRPr lang="ru-RU" sz="1400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10991088" y="2441448"/>
            <a:ext cx="292608" cy="1380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3184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 Українська лексикографія в </a:t>
            </a:r>
            <a:r>
              <a:rPr lang="uk-UA" b="1" dirty="0" err="1" smtClean="0">
                <a:solidFill>
                  <a:schemeClr val="tx1"/>
                </a:solidFill>
              </a:rPr>
              <a:t>етнок</a:t>
            </a:r>
            <a:r>
              <a:rPr lang="ru-RU" b="1" dirty="0" err="1" smtClean="0">
                <a:solidFill>
                  <a:schemeClr val="tx1"/>
                </a:solidFill>
              </a:rPr>
              <a:t>ультурологічн</a:t>
            </a:r>
            <a:r>
              <a:rPr lang="uk-UA" b="1" dirty="0" smtClean="0">
                <a:solidFill>
                  <a:schemeClr val="tx1"/>
                </a:solidFill>
              </a:rPr>
              <a:t>ому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аспек</a:t>
            </a:r>
            <a:r>
              <a:rPr lang="uk-UA" b="1" dirty="0" smtClean="0">
                <a:solidFill>
                  <a:schemeClr val="tx1"/>
                </a:solidFill>
              </a:rPr>
              <a:t>ті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/>
            <a:r>
              <a:rPr lang="uk-UA" sz="1800" dirty="0" smtClean="0"/>
              <a:t>Українська лексикографія досягла певних успіхів у підготуванні електронних версій словників. Особливо популярними є інтегровані лексикографічні системи, тобто електронні словники, які містять бази даних.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uk-UA" sz="1800" dirty="0" smtClean="0"/>
              <a:t>Створено також </a:t>
            </a:r>
            <a:r>
              <a:rPr lang="uk-UA" sz="1800" b="1" dirty="0" smtClean="0"/>
              <a:t>on-</a:t>
            </a:r>
            <a:r>
              <a:rPr lang="uk-UA" sz="1800" b="1" dirty="0" err="1" smtClean="0"/>
              <a:t>line</a:t>
            </a:r>
            <a:r>
              <a:rPr lang="uk-UA" sz="1800" b="1" dirty="0" smtClean="0"/>
              <a:t> версію </a:t>
            </a:r>
            <a:r>
              <a:rPr lang="uk-UA" sz="1800" dirty="0" smtClean="0"/>
              <a:t>інтегрованої </a:t>
            </a:r>
            <a:r>
              <a:rPr lang="uk-UA" sz="1800" dirty="0" smtClean="0">
                <a:solidFill>
                  <a:srgbClr val="0070C0"/>
                </a:solidFill>
              </a:rPr>
              <a:t>лексикографічної системи «Словники України» </a:t>
            </a:r>
            <a:r>
              <a:rPr lang="uk-UA" sz="1800" dirty="0" smtClean="0"/>
              <a:t>для користувачів Інтернету. Ведеться робота над укладанням комп’ютерного синтаксичного словника української мови.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smtClean="0"/>
              <a:t>У </a:t>
            </a:r>
            <a:r>
              <a:rPr lang="uk-UA" sz="1800" dirty="0" smtClean="0"/>
              <a:t>січні 2001 року розпочала роботу міжнародна оригінальна електронна on-</a:t>
            </a:r>
            <a:r>
              <a:rPr lang="uk-UA" sz="1800" dirty="0" err="1" smtClean="0"/>
              <a:t>line</a:t>
            </a:r>
            <a:r>
              <a:rPr lang="uk-UA" sz="1800" dirty="0" smtClean="0"/>
              <a:t> система </a:t>
            </a:r>
            <a:r>
              <a:rPr lang="uk-UA" sz="1800" dirty="0" err="1" smtClean="0"/>
              <a:t>Wikipedia</a:t>
            </a:r>
            <a:r>
              <a:rPr lang="uk-UA" sz="1800" dirty="0" smtClean="0"/>
              <a:t> — багатомовний </a:t>
            </a:r>
            <a:r>
              <a:rPr lang="uk-UA" sz="1800" dirty="0" err="1" smtClean="0"/>
              <a:t>проєкт</a:t>
            </a:r>
            <a:r>
              <a:rPr lang="uk-UA" sz="1800" dirty="0" smtClean="0"/>
              <a:t> зі створення повної і точної енциклопедії з відкритим змістом (користувачі можуть постійно поповнювати її реєстр, уточнювати дефініції, подавати ілюстрації тощо). Нині українська частина </a:t>
            </a:r>
            <a:r>
              <a:rPr lang="uk-UA" sz="1800" dirty="0" err="1" smtClean="0"/>
              <a:t>Вікіпедії</a:t>
            </a:r>
            <a:r>
              <a:rPr lang="uk-UA" sz="1800" dirty="0" smtClean="0"/>
              <a:t> містить понад </a:t>
            </a:r>
            <a:r>
              <a:rPr lang="uk-UA" sz="1800" i="1" dirty="0" smtClean="0"/>
              <a:t>7100 статей</a:t>
            </a:r>
            <a:r>
              <a:rPr lang="uk-UA" sz="1800" dirty="0" smtClean="0"/>
              <a:t>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uk-UA" sz="1800" dirty="0" smtClean="0"/>
              <a:t>Існує особливий різновид </a:t>
            </a:r>
            <a:r>
              <a:rPr lang="uk-UA" sz="1800" b="1" i="1" dirty="0" smtClean="0"/>
              <a:t>електронних словників кишенькового типу</a:t>
            </a:r>
            <a:r>
              <a:rPr lang="uk-UA" sz="1800" dirty="0" smtClean="0"/>
              <a:t>, наприклад, фірми </a:t>
            </a:r>
            <a:r>
              <a:rPr lang="uk-UA" sz="1800" dirty="0" err="1" smtClean="0"/>
              <a:t>Casio</a:t>
            </a:r>
            <a:r>
              <a:rPr lang="uk-UA" sz="1800" dirty="0" smtClean="0"/>
              <a:t>, що мають вигляд невеликого комп’ютера з умонтованою незмінною програмою здебільшого для перекладу з однієї мови на іншу.</a:t>
            </a:r>
            <a:endParaRPr lang="ru-RU" sz="1800" dirty="0" smtClean="0"/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3.  Українська фразеологія. </a:t>
            </a:r>
            <a:r>
              <a:rPr lang="ru-RU" b="1" dirty="0" err="1" smtClean="0"/>
              <a:t>Спроба</a:t>
            </a:r>
            <a:r>
              <a:rPr lang="ru-RU" b="1" dirty="0" smtClean="0"/>
              <a:t> </a:t>
            </a:r>
            <a:r>
              <a:rPr lang="ru-RU" b="1" dirty="0" err="1" smtClean="0"/>
              <a:t>етнокультурної</a:t>
            </a:r>
            <a:r>
              <a:rPr lang="ru-RU" b="1" dirty="0" smtClean="0"/>
              <a:t> </a:t>
            </a:r>
            <a:r>
              <a:rPr lang="ru-RU" b="1" dirty="0" err="1" smtClean="0"/>
              <a:t>реконструкції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74320" y="2336873"/>
            <a:ext cx="11283695" cy="3599316"/>
          </a:xfrm>
        </p:spPr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Фразеологія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лінгвістики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фразеологічну</a:t>
            </a:r>
            <a:r>
              <a:rPr lang="ru-RU" dirty="0" smtClean="0"/>
              <a:t> систему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Фразеологізмом</a:t>
            </a:r>
            <a:r>
              <a:rPr lang="ru-RU" dirty="0" smtClean="0">
                <a:solidFill>
                  <a:srgbClr val="0070C0"/>
                </a:solidFill>
              </a:rPr>
              <a:t> (</a:t>
            </a:r>
            <a:r>
              <a:rPr lang="ru-RU" dirty="0" err="1" smtClean="0">
                <a:solidFill>
                  <a:srgbClr val="0070C0"/>
                </a:solidFill>
              </a:rPr>
              <a:t>фразеологічною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одиницею</a:t>
            </a:r>
            <a:r>
              <a:rPr lang="ru-RU" dirty="0" smtClean="0">
                <a:solidFill>
                  <a:srgbClr val="0070C0"/>
                </a:solidFill>
              </a:rPr>
              <a:t>)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лексико-граматична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і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, </a:t>
            </a:r>
            <a:r>
              <a:rPr lang="ru-RU" dirty="0" err="1" smtClean="0"/>
              <a:t>граматично</a:t>
            </a:r>
            <a:r>
              <a:rPr lang="ru-RU" dirty="0" smtClean="0"/>
              <a:t> </a:t>
            </a:r>
            <a:r>
              <a:rPr lang="ru-RU" dirty="0" err="1" smtClean="0"/>
              <a:t>організованих</a:t>
            </a:r>
            <a:r>
              <a:rPr lang="ru-RU" dirty="0" smtClean="0"/>
              <a:t> за </a:t>
            </a:r>
            <a:r>
              <a:rPr lang="ru-RU" dirty="0" err="1" smtClean="0"/>
              <a:t>моделлю</a:t>
            </a:r>
            <a:r>
              <a:rPr lang="ru-RU" dirty="0" smtClean="0"/>
              <a:t> </a:t>
            </a:r>
            <a:r>
              <a:rPr lang="ru-RU" dirty="0" err="1" smtClean="0"/>
              <a:t>словосполучення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, яка,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цілісне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відтворюється</a:t>
            </a:r>
            <a:r>
              <a:rPr lang="uk-UA" dirty="0" smtClean="0"/>
              <a:t> у </a:t>
            </a:r>
            <a:r>
              <a:rPr lang="ru-RU" dirty="0" err="1" smtClean="0"/>
              <a:t>мовленні</a:t>
            </a:r>
            <a:r>
              <a:rPr lang="ru-RU" dirty="0" smtClean="0"/>
              <a:t> за </a:t>
            </a:r>
            <a:r>
              <a:rPr lang="ru-RU" dirty="0" err="1" smtClean="0"/>
              <a:t>традицією</a:t>
            </a:r>
            <a:r>
              <a:rPr lang="ru-RU" dirty="0" smtClean="0"/>
              <a:t>, автоматично.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err="1" smtClean="0"/>
              <a:t>байдики</a:t>
            </a:r>
            <a:r>
              <a:rPr lang="ru-RU" i="1" dirty="0" smtClean="0"/>
              <a:t> </a:t>
            </a:r>
            <a:r>
              <a:rPr lang="ru-RU" i="1" dirty="0" err="1" smtClean="0"/>
              <a:t>бити</a:t>
            </a:r>
            <a:r>
              <a:rPr lang="ru-RU" i="1" dirty="0" smtClean="0"/>
              <a:t> (</a:t>
            </a:r>
            <a:r>
              <a:rPr lang="ru-RU" i="1" dirty="0" err="1" smtClean="0"/>
              <a:t>ледарювати</a:t>
            </a:r>
            <a:r>
              <a:rPr lang="ru-RU" i="1" dirty="0" smtClean="0"/>
              <a:t>); </a:t>
            </a:r>
            <a:r>
              <a:rPr lang="ru-RU" i="1" dirty="0" err="1" smtClean="0"/>
              <a:t>показати</a:t>
            </a:r>
            <a:r>
              <a:rPr lang="ru-RU" i="1" dirty="0" smtClean="0"/>
              <a:t>, де раки </a:t>
            </a:r>
            <a:r>
              <a:rPr lang="ru-RU" i="1" dirty="0" err="1" smtClean="0"/>
              <a:t>зимують</a:t>
            </a:r>
            <a:r>
              <a:rPr lang="ru-RU" i="1" dirty="0" smtClean="0"/>
              <a:t> (</a:t>
            </a:r>
            <a:r>
              <a:rPr lang="ru-RU" i="1" dirty="0" err="1" smtClean="0"/>
              <a:t>провчити</a:t>
            </a:r>
            <a:r>
              <a:rPr lang="ru-RU" i="1" dirty="0" smtClean="0"/>
              <a:t>, </a:t>
            </a:r>
            <a:r>
              <a:rPr lang="ru-RU" i="1" dirty="0" err="1" smtClean="0"/>
              <a:t>покарати</a:t>
            </a:r>
            <a:r>
              <a:rPr lang="ru-RU" i="1" dirty="0" smtClean="0"/>
              <a:t>); </a:t>
            </a:r>
            <a:r>
              <a:rPr lang="ru-RU" i="1" dirty="0" err="1" smtClean="0"/>
              <a:t>лебедина</a:t>
            </a:r>
            <a:r>
              <a:rPr lang="ru-RU" i="1" dirty="0" smtClean="0"/>
              <a:t> </a:t>
            </a:r>
            <a:r>
              <a:rPr lang="ru-RU" i="1" dirty="0" err="1" smtClean="0"/>
              <a:t>пісня</a:t>
            </a:r>
            <a:r>
              <a:rPr lang="ru-RU" i="1" dirty="0" smtClean="0"/>
              <a:t> (</a:t>
            </a:r>
            <a:r>
              <a:rPr lang="ru-RU" i="1" dirty="0" err="1" smtClean="0"/>
              <a:t>останній</a:t>
            </a:r>
            <a:r>
              <a:rPr lang="ru-RU" i="1" dirty="0" smtClean="0"/>
              <a:t> </a:t>
            </a:r>
            <a:r>
              <a:rPr lang="ru-RU" i="1" dirty="0" err="1" smtClean="0"/>
              <a:t>вияв</a:t>
            </a:r>
            <a:r>
              <a:rPr lang="ru-RU" i="1" dirty="0" smtClean="0"/>
              <a:t> таланту); стати на ноги (</a:t>
            </a:r>
            <a:r>
              <a:rPr lang="ru-RU" i="1" dirty="0" err="1" smtClean="0"/>
              <a:t>одужати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dirty="0" smtClean="0"/>
              <a:t>У </a:t>
            </a:r>
            <a:r>
              <a:rPr lang="ru-RU" dirty="0" err="1" smtClean="0"/>
              <a:t>реченні</a:t>
            </a:r>
            <a:r>
              <a:rPr lang="ru-RU" dirty="0" smtClean="0"/>
              <a:t> </a:t>
            </a:r>
            <a:r>
              <a:rPr lang="ru-RU" dirty="0" err="1" smtClean="0"/>
              <a:t>фразеологізми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одним членом. </a:t>
            </a:r>
          </a:p>
          <a:p>
            <a:pPr marL="0" indent="357188" algn="just">
              <a:buNone/>
            </a:pPr>
            <a:r>
              <a:rPr lang="ru-RU" dirty="0" err="1" smtClean="0"/>
              <a:t>Найчастіше</a:t>
            </a:r>
            <a:r>
              <a:rPr lang="ru-RU" dirty="0" smtClean="0"/>
              <a:t> ними </a:t>
            </a:r>
            <a:r>
              <a:rPr lang="ru-RU" dirty="0" err="1" smtClean="0"/>
              <a:t>послуговуються</a:t>
            </a:r>
            <a:r>
              <a:rPr lang="ru-RU" dirty="0" smtClean="0"/>
              <a:t> у </a:t>
            </a:r>
            <a:r>
              <a:rPr lang="ru-RU" dirty="0" err="1" smtClean="0"/>
              <a:t>розмовному</a:t>
            </a:r>
            <a:r>
              <a:rPr lang="ru-RU" dirty="0" smtClean="0"/>
              <a:t> та </a:t>
            </a:r>
            <a:r>
              <a:rPr lang="ru-RU" dirty="0" err="1" smtClean="0"/>
              <a:t>художньому</a:t>
            </a:r>
            <a:r>
              <a:rPr lang="ru-RU" dirty="0" smtClean="0"/>
              <a:t> стилях </a:t>
            </a:r>
            <a:r>
              <a:rPr lang="ru-RU" dirty="0" err="1" smtClean="0"/>
              <a:t>мовлення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Вони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мовленню</a:t>
            </a:r>
            <a:r>
              <a:rPr lang="ru-RU" dirty="0" smtClean="0"/>
              <a:t> </a:t>
            </a:r>
            <a:r>
              <a:rPr lang="ru-RU" dirty="0" err="1" smtClean="0"/>
              <a:t>виразності</a:t>
            </a:r>
            <a:r>
              <a:rPr lang="ru-RU" dirty="0" smtClean="0"/>
              <a:t>, </a:t>
            </a:r>
            <a:r>
              <a:rPr lang="ru-RU" dirty="0" err="1" smtClean="0"/>
              <a:t>влучності</a:t>
            </a:r>
            <a:r>
              <a:rPr lang="ru-RU" dirty="0" smtClean="0"/>
              <a:t> та </a:t>
            </a:r>
            <a:r>
              <a:rPr lang="ru-RU" dirty="0" err="1" smtClean="0"/>
              <a:t>емоційності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Класифікація</a:t>
            </a:r>
            <a:r>
              <a:rPr lang="ru-RU" sz="3200" dirty="0" smtClean="0"/>
              <a:t> </a:t>
            </a:r>
            <a:r>
              <a:rPr lang="ru-RU" sz="3200" dirty="0" err="1" smtClean="0"/>
              <a:t>фразеологізмів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(за акад. В. </a:t>
            </a:r>
            <a:r>
              <a:rPr lang="ru-RU" sz="3200" dirty="0" err="1" smtClean="0"/>
              <a:t>Виноградовим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фразеологічні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зрощення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/>
        <p:txBody>
          <a:bodyPr>
            <a:noAutofit/>
          </a:bodyPr>
          <a:lstStyle/>
          <a:p>
            <a:pPr indent="357188"/>
            <a:r>
              <a:rPr lang="ru-RU" sz="1600" dirty="0" err="1" smtClean="0"/>
              <a:t>семантично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неподільні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цілісне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пов’язане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значенням</a:t>
            </a:r>
            <a:r>
              <a:rPr lang="ru-RU" sz="1600" dirty="0" smtClean="0"/>
              <a:t> тих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входять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їхнього</a:t>
            </a:r>
            <a:r>
              <a:rPr lang="ru-RU" sz="1600" dirty="0" smtClean="0"/>
              <a:t> складу: </a:t>
            </a:r>
            <a:r>
              <a:rPr lang="ru-RU" sz="1600" i="1" dirty="0" err="1" smtClean="0"/>
              <a:t>дати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гарбуза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відмовити</a:t>
            </a:r>
            <a:r>
              <a:rPr lang="ru-RU" sz="1600" i="1" dirty="0" smtClean="0"/>
              <a:t> тому, </a:t>
            </a:r>
            <a:r>
              <a:rPr lang="ru-RU" sz="1600" i="1" dirty="0" err="1" smtClean="0"/>
              <a:t>хто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сватається</a:t>
            </a:r>
            <a:r>
              <a:rPr lang="ru-RU" sz="1600" i="1" dirty="0" smtClean="0"/>
              <a:t>), собаку </a:t>
            </a:r>
            <a:r>
              <a:rPr lang="ru-RU" sz="1600" i="1" dirty="0" err="1" smtClean="0"/>
              <a:t>з’їсти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набувати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досвіду</a:t>
            </a:r>
            <a:r>
              <a:rPr lang="ru-RU" sz="1600" i="1" dirty="0" smtClean="0"/>
              <a:t>), </a:t>
            </a:r>
            <a:r>
              <a:rPr lang="ru-RU" sz="1600" i="1" dirty="0" err="1" smtClean="0"/>
              <a:t>пекти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раків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червоніти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</a:t>
            </a:r>
            <a:r>
              <a:rPr lang="ru-RU" sz="1600" i="1" dirty="0" smtClean="0"/>
              <a:t> сорому), </a:t>
            </a:r>
            <a:r>
              <a:rPr lang="ru-RU" sz="1600" i="1" dirty="0" err="1" smtClean="0"/>
              <a:t>тримати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камінь</a:t>
            </a:r>
            <a:r>
              <a:rPr lang="ru-RU" sz="1600" i="1" dirty="0" smtClean="0"/>
              <a:t> за пазухою (</a:t>
            </a:r>
            <a:r>
              <a:rPr lang="ru-RU" sz="1600" i="1" dirty="0" err="1" smtClean="0"/>
              <a:t>затаїти</a:t>
            </a:r>
            <a:r>
              <a:rPr lang="ru-RU" sz="1600" i="1" dirty="0" smtClean="0"/>
              <a:t> образу), </a:t>
            </a:r>
            <a:r>
              <a:rPr lang="ru-RU" sz="1600" i="1" dirty="0" err="1" smtClean="0"/>
              <a:t>дивитися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крізь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пальці</a:t>
            </a:r>
            <a:r>
              <a:rPr lang="ru-RU" sz="1600" i="1" dirty="0" smtClean="0"/>
              <a:t> (не </a:t>
            </a:r>
            <a:r>
              <a:rPr lang="ru-RU" sz="1600" i="1" dirty="0" err="1" smtClean="0"/>
              <a:t>помічати</a:t>
            </a:r>
            <a:r>
              <a:rPr lang="ru-RU" sz="1600" i="1" dirty="0" smtClean="0"/>
              <a:t>), </a:t>
            </a:r>
            <a:r>
              <a:rPr lang="ru-RU" sz="1600" i="1" dirty="0" err="1" smtClean="0"/>
              <a:t>танцювати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чиюсь</a:t>
            </a:r>
            <a:r>
              <a:rPr lang="ru-RU" sz="1600" i="1" dirty="0" smtClean="0"/>
              <a:t> дудку (</a:t>
            </a:r>
            <a:r>
              <a:rPr lang="ru-RU" sz="1600" i="1" dirty="0" err="1" smtClean="0"/>
              <a:t>підкорятися</a:t>
            </a:r>
            <a:r>
              <a:rPr lang="ru-RU" sz="1600" i="1" dirty="0" smtClean="0"/>
              <a:t>), </a:t>
            </a:r>
            <a:r>
              <a:rPr lang="ru-RU" sz="1600" i="1" dirty="0" err="1" smtClean="0"/>
              <a:t>нагріти</a:t>
            </a:r>
            <a:r>
              <a:rPr lang="ru-RU" sz="1600" i="1" dirty="0" smtClean="0"/>
              <a:t> руки (</a:t>
            </a:r>
            <a:r>
              <a:rPr lang="ru-RU" sz="1600" i="1" dirty="0" err="1" smtClean="0"/>
              <a:t>нажитися</a:t>
            </a:r>
            <a:r>
              <a:rPr lang="ru-RU" sz="1600" i="1" dirty="0" smtClean="0"/>
              <a:t>).</a:t>
            </a:r>
            <a:endParaRPr lang="ru-RU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фразеологічні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єдності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pPr indent="357188"/>
            <a:r>
              <a:rPr lang="ru-RU" sz="1800" dirty="0" err="1" smtClean="0"/>
              <a:t>семантично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неподільні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фразеологізми</a:t>
            </a:r>
            <a:r>
              <a:rPr lang="ru-RU" sz="1800" dirty="0" smtClean="0"/>
              <a:t>, </a:t>
            </a:r>
            <a:r>
              <a:rPr lang="ru-RU" sz="1800" dirty="0" err="1" smtClean="0"/>
              <a:t>цілісне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умотивоване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входять</a:t>
            </a:r>
            <a:r>
              <a:rPr lang="ru-RU" sz="1800" dirty="0" smtClean="0"/>
              <a:t> до </a:t>
            </a:r>
            <a:r>
              <a:rPr lang="ru-RU" sz="1800" dirty="0" err="1" smtClean="0"/>
              <a:t>їх</a:t>
            </a:r>
            <a:r>
              <a:rPr lang="ru-RU" sz="1800" dirty="0" smtClean="0"/>
              <a:t> складу: </a:t>
            </a:r>
            <a:r>
              <a:rPr lang="ru-RU" sz="1800" i="1" dirty="0" err="1" smtClean="0"/>
              <a:t>накивати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п’ятами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втікати</a:t>
            </a:r>
            <a:r>
              <a:rPr lang="ru-RU" sz="1800" i="1" dirty="0" smtClean="0"/>
              <a:t>), </a:t>
            </a:r>
            <a:r>
              <a:rPr lang="ru-RU" sz="1800" i="1" dirty="0" err="1" smtClean="0"/>
              <a:t>вітер</a:t>
            </a:r>
            <a:r>
              <a:rPr lang="ru-RU" sz="1800" i="1" dirty="0" smtClean="0"/>
              <a:t> в </a:t>
            </a:r>
            <a:r>
              <a:rPr lang="ru-RU" sz="1800" i="1" dirty="0" err="1" smtClean="0"/>
              <a:t>кишенях</a:t>
            </a:r>
            <a:r>
              <a:rPr lang="ru-RU" sz="1800" i="1" dirty="0" smtClean="0"/>
              <a:t> гуде (</a:t>
            </a:r>
            <a:r>
              <a:rPr lang="ru-RU" sz="1800" i="1" dirty="0" err="1" smtClean="0"/>
              <a:t>немає</a:t>
            </a:r>
            <a:r>
              <a:rPr lang="ru-RU" sz="1800" i="1" dirty="0" smtClean="0"/>
              <a:t> грошей), </a:t>
            </a:r>
            <a:r>
              <a:rPr lang="ru-RU" sz="1800" i="1" dirty="0" err="1" smtClean="0"/>
              <a:t>міняти</a:t>
            </a:r>
            <a:r>
              <a:rPr lang="ru-RU" sz="1800" i="1" dirty="0" smtClean="0"/>
              <a:t> шило </a:t>
            </a:r>
            <a:r>
              <a:rPr lang="ru-RU" sz="1800" i="1" dirty="0" err="1" smtClean="0"/>
              <a:t>намило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крутити</a:t>
            </a:r>
            <a:r>
              <a:rPr lang="ru-RU" sz="1800" i="1" dirty="0" smtClean="0"/>
              <a:t> носом (</a:t>
            </a:r>
            <a:r>
              <a:rPr lang="ru-RU" sz="1800" i="1" dirty="0" err="1" smtClean="0"/>
              <a:t>упиратися</a:t>
            </a:r>
            <a:r>
              <a:rPr lang="ru-RU" sz="1800" i="1" dirty="0" smtClean="0"/>
              <a:t>), не </a:t>
            </a:r>
            <a:r>
              <a:rPr lang="ru-RU" sz="1800" i="1" dirty="0" err="1" smtClean="0"/>
              <a:t>вішати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голови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не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втрачати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надії</a:t>
            </a:r>
            <a:r>
              <a:rPr lang="ru-RU" sz="1800" i="1" dirty="0" smtClean="0"/>
              <a:t>).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фразеологічні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сполучення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indent="357188"/>
            <a:r>
              <a:rPr lang="ru-RU" sz="1800" dirty="0" err="1" smtClean="0"/>
              <a:t>фразеологізми</a:t>
            </a:r>
            <a:r>
              <a:rPr lang="ru-RU" sz="1800" dirty="0" smtClean="0"/>
              <a:t>, </a:t>
            </a:r>
            <a:r>
              <a:rPr lang="ru-RU" sz="1800" dirty="0" err="1" smtClean="0"/>
              <a:t>складові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певну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самостійність</a:t>
            </a:r>
            <a:r>
              <a:rPr lang="ru-RU" sz="1800" dirty="0" smtClean="0"/>
              <a:t>: </a:t>
            </a:r>
            <a:r>
              <a:rPr lang="ru-RU" sz="1800" dirty="0" err="1" smtClean="0"/>
              <a:t>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замінене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іншим</a:t>
            </a:r>
            <a:r>
              <a:rPr lang="ru-RU" sz="1800" dirty="0" smtClean="0"/>
              <a:t>: </a:t>
            </a:r>
            <a:r>
              <a:rPr lang="ru-RU" sz="1800" i="1" dirty="0" err="1" smtClean="0"/>
              <a:t>ставати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зіп’ятися</a:t>
            </a:r>
            <a:r>
              <a:rPr lang="ru-RU" sz="1800" i="1" dirty="0" smtClean="0"/>
              <a:t>) на ноги (</a:t>
            </a:r>
            <a:r>
              <a:rPr lang="ru-RU" sz="1800" i="1" dirty="0" err="1" smtClean="0"/>
              <a:t>набиратися</a:t>
            </a:r>
            <a:r>
              <a:rPr lang="ru-RU" sz="1800" i="1" dirty="0" smtClean="0"/>
              <a:t> сил), чиста </a:t>
            </a:r>
            <a:r>
              <a:rPr lang="ru-RU" sz="1800" i="1" dirty="0" err="1" smtClean="0"/>
              <a:t>совість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чиста</a:t>
            </a:r>
            <a:r>
              <a:rPr lang="ru-RU" sz="1800" i="1" dirty="0" smtClean="0"/>
              <a:t> душа), </a:t>
            </a:r>
            <a:r>
              <a:rPr lang="ru-RU" sz="1800" i="1" dirty="0" err="1" smtClean="0"/>
              <a:t>відвести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очі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відвести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погляд</a:t>
            </a:r>
            <a:r>
              <a:rPr lang="ru-RU" sz="1800" i="1" dirty="0" smtClean="0"/>
              <a:t>).</a:t>
            </a:r>
            <a:endParaRPr lang="ru-RU" sz="1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lvl="0" indent="357188" algn="just">
              <a:buNone/>
            </a:pPr>
            <a:endParaRPr lang="ru-RU" sz="18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Розділ</a:t>
            </a:r>
            <a:r>
              <a:rPr lang="ru-RU" sz="2000" dirty="0" smtClean="0"/>
              <a:t> науки про </a:t>
            </a:r>
            <a:r>
              <a:rPr lang="ru-RU" sz="2000" dirty="0" err="1" smtClean="0"/>
              <a:t>мову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вивчає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словниковий</a:t>
            </a:r>
            <a:r>
              <a:rPr lang="ru-RU" sz="2000" dirty="0" smtClean="0"/>
              <a:t> склад, </a:t>
            </a:r>
            <a:r>
              <a:rPr lang="ru-RU" sz="2000" dirty="0" err="1" smtClean="0"/>
              <a:t>називається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лексикологією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b="1" i="1" dirty="0" smtClean="0"/>
              <a:t>Лексика</a:t>
            </a:r>
            <a:r>
              <a:rPr lang="ru-RU" sz="2000" b="1" dirty="0" smtClean="0"/>
              <a:t> –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 складна </a:t>
            </a:r>
            <a:r>
              <a:rPr lang="ru-RU" sz="2000" b="1" dirty="0" err="1" smtClean="0"/>
              <a:t>організована</a:t>
            </a:r>
            <a:r>
              <a:rPr lang="ru-RU" sz="2000" b="1" dirty="0" smtClean="0"/>
              <a:t> система, яка </a:t>
            </a:r>
            <a:r>
              <a:rPr lang="ru-RU" sz="2000" b="1" dirty="0" err="1" smtClean="0"/>
              <a:t>поєднує</a:t>
            </a:r>
            <a:r>
              <a:rPr lang="ru-RU" sz="2000" b="1" dirty="0" smtClean="0"/>
              <a:t> слова </a:t>
            </a:r>
            <a:r>
              <a:rPr lang="ru-RU" sz="2000" b="1" dirty="0" err="1" smtClean="0"/>
              <a:t>однієї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мови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спільністю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протилежністю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значень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семантико-стилістичним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забарвленням</a:t>
            </a:r>
            <a:r>
              <a:rPr lang="ru-RU" sz="2000" b="1" dirty="0" smtClean="0"/>
              <a:t> та сферою </a:t>
            </a:r>
            <a:r>
              <a:rPr lang="ru-RU" sz="2000" b="1" dirty="0" err="1" smtClean="0"/>
              <a:t>вживання</a:t>
            </a:r>
            <a:r>
              <a:rPr lang="ru-RU" sz="2000" b="1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сукупність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слів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/>
              <a:t>Найменшою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одиницею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b="1" dirty="0" smtClean="0"/>
              <a:t>лексема.</a:t>
            </a:r>
            <a:r>
              <a:rPr lang="ru-RU" sz="2000" dirty="0" smtClean="0"/>
              <a:t> Лексемою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повнозначне</a:t>
            </a:r>
            <a:r>
              <a:rPr lang="ru-RU" sz="2000" dirty="0" smtClean="0"/>
              <a:t> слово,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службові</a:t>
            </a:r>
            <a:r>
              <a:rPr lang="ru-RU" sz="2000" dirty="0" smtClean="0"/>
              <a:t> слова не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b="1" i="1" dirty="0" err="1" smtClean="0"/>
              <a:t>Словниковий</a:t>
            </a:r>
            <a:r>
              <a:rPr lang="ru-RU" sz="2000" b="1" i="1" dirty="0" smtClean="0"/>
              <a:t> склад </a:t>
            </a:r>
            <a:r>
              <a:rPr lang="ru-RU" sz="2000" b="1" i="1" dirty="0" err="1" smtClean="0"/>
              <a:t>української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мови</a:t>
            </a:r>
            <a:r>
              <a:rPr lang="ru-RU" sz="2000" b="1" i="1" dirty="0" smtClean="0"/>
              <a:t> </a:t>
            </a:r>
            <a:r>
              <a:rPr lang="ru-RU" sz="2000" b="1" dirty="0" smtClean="0"/>
              <a:t>–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відкрита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динамічна</a:t>
            </a:r>
            <a:r>
              <a:rPr lang="ru-RU" sz="2000" b="1" dirty="0" smtClean="0"/>
              <a:t> система </a:t>
            </a:r>
            <a:r>
              <a:rPr lang="ru-RU" sz="2000" b="1" dirty="0" err="1" smtClean="0"/>
              <a:t>лексичних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одиниць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рівноправних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джерелами</a:t>
            </a:r>
            <a:r>
              <a:rPr lang="ru-RU" sz="2000" b="1" dirty="0" smtClean="0"/>
              <a:t> і часом </a:t>
            </a:r>
            <a:r>
              <a:rPr lang="ru-RU" sz="2000" b="1" dirty="0" err="1" smtClean="0"/>
              <a:t>формування</a:t>
            </a:r>
            <a:r>
              <a:rPr lang="ru-RU" sz="2000" b="1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/>
              <a:t>Об'єднує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дві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генетично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різнопланові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групи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лексичних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одиниць</a:t>
            </a:r>
            <a:r>
              <a:rPr lang="ru-RU" sz="2000" dirty="0" smtClean="0"/>
              <a:t>: </a:t>
            </a:r>
          </a:p>
          <a:p>
            <a:pPr marL="0" indent="357188" algn="just">
              <a:buAutoNum type="arabicParenR"/>
            </a:pPr>
            <a:r>
              <a:rPr lang="ru-RU" sz="2000" dirty="0" err="1" smtClean="0"/>
              <a:t>споконвічно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українські</a:t>
            </a:r>
            <a:r>
              <a:rPr lang="ru-RU" sz="2000" dirty="0" smtClean="0"/>
              <a:t> слова; </a:t>
            </a:r>
          </a:p>
          <a:p>
            <a:pPr marL="0" indent="357188" algn="just">
              <a:buAutoNum type="arabicParenR"/>
            </a:pPr>
            <a:r>
              <a:rPr lang="ru-RU" sz="2000" dirty="0" smtClean="0"/>
              <a:t>слова, </a:t>
            </a:r>
            <a:r>
              <a:rPr lang="ru-RU" sz="2000" dirty="0" err="1" smtClean="0"/>
              <a:t>запозичені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мов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За </a:t>
            </a:r>
            <a:r>
              <a:rPr lang="ru-RU" sz="3100" b="1" dirty="0" err="1" smtClean="0"/>
              <a:t>ознакою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відтворюваності</a:t>
            </a:r>
            <a:r>
              <a:rPr lang="ru-RU" sz="3100" b="1" dirty="0" smtClean="0"/>
              <a:t> та </a:t>
            </a:r>
            <a:r>
              <a:rPr lang="ru-RU" sz="3100" b="1" dirty="0" err="1" smtClean="0"/>
              <a:t>усталеністю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компонентів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виділяють</a:t>
            </a:r>
            <a:r>
              <a:rPr lang="ru-RU" sz="3100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FFC000"/>
                </a:solidFill>
              </a:rPr>
              <a:t>прислів'я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>
          <a:xfrm>
            <a:off x="164592" y="3022673"/>
            <a:ext cx="3950208" cy="2913513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стійкий</a:t>
            </a:r>
            <a:r>
              <a:rPr lang="ru-RU" sz="1800" dirty="0" smtClean="0"/>
              <a:t>, </a:t>
            </a:r>
            <a:r>
              <a:rPr lang="ru-RU" sz="1800" dirty="0" err="1" smtClean="0"/>
              <a:t>ритмічний</a:t>
            </a:r>
            <a:r>
              <a:rPr lang="ru-RU" sz="1800" dirty="0" smtClean="0"/>
              <a:t> за </a:t>
            </a:r>
            <a:r>
              <a:rPr lang="ru-RU" sz="1800" dirty="0" err="1" smtClean="0"/>
              <a:t>будовою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повчального</a:t>
            </a:r>
            <a:r>
              <a:rPr lang="ru-RU" sz="1800" dirty="0" smtClean="0"/>
              <a:t> характеру. </a:t>
            </a:r>
          </a:p>
          <a:p>
            <a:r>
              <a:rPr lang="ru-RU" sz="1800" dirty="0" smtClean="0"/>
              <a:t>У </a:t>
            </a:r>
            <a:r>
              <a:rPr lang="ru-RU" sz="1800" dirty="0" err="1" smtClean="0"/>
              <a:t>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зафіксовано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практичний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досвід</a:t>
            </a:r>
            <a:r>
              <a:rPr lang="ru-RU" sz="1800" dirty="0" smtClean="0"/>
              <a:t> народу та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оцінка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подій</a:t>
            </a:r>
            <a:r>
              <a:rPr lang="ru-RU" sz="1800" dirty="0" smtClean="0"/>
              <a:t> і </a:t>
            </a:r>
            <a:r>
              <a:rPr lang="ru-RU" sz="1800" dirty="0" err="1" smtClean="0"/>
              <a:t>явищ</a:t>
            </a:r>
            <a:r>
              <a:rPr lang="ru-RU" sz="1800" dirty="0" smtClean="0"/>
              <a:t>: </a:t>
            </a:r>
            <a:r>
              <a:rPr lang="ru-RU" sz="1800" i="1" dirty="0" smtClean="0"/>
              <a:t>до </a:t>
            </a:r>
            <a:r>
              <a:rPr lang="ru-RU" sz="1800" i="1" dirty="0" err="1" smtClean="0"/>
              <a:t>булави</a:t>
            </a:r>
            <a:r>
              <a:rPr lang="ru-RU" sz="1800" i="1" dirty="0" smtClean="0"/>
              <a:t> треба </a:t>
            </a:r>
            <a:r>
              <a:rPr lang="ru-RU" sz="1800" i="1" dirty="0" err="1" smtClean="0"/>
              <a:t>голови</a:t>
            </a:r>
            <a:r>
              <a:rPr lang="ru-RU" sz="1800" i="1" dirty="0" smtClean="0"/>
              <a:t>; сметаною </a:t>
            </a:r>
            <a:r>
              <a:rPr lang="ru-RU" sz="1800" i="1" dirty="0" err="1" smtClean="0"/>
              <a:t>вареників</a:t>
            </a:r>
            <a:r>
              <a:rPr lang="ru-RU" sz="1800" i="1" dirty="0" smtClean="0"/>
              <a:t> не </a:t>
            </a:r>
            <a:r>
              <a:rPr lang="ru-RU" sz="1800" i="1" dirty="0" err="1" smtClean="0"/>
              <a:t>зіпсуєш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дружній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череді</a:t>
            </a:r>
            <a:r>
              <a:rPr lang="ru-RU" sz="1800" i="1" dirty="0" smtClean="0"/>
              <a:t> і </a:t>
            </a:r>
            <a:r>
              <a:rPr lang="ru-RU" sz="1800" i="1" dirty="0" err="1" smtClean="0"/>
              <a:t>вовк</a:t>
            </a:r>
            <a:r>
              <a:rPr lang="ru-RU" sz="1800" i="1" dirty="0" smtClean="0"/>
              <a:t> не </a:t>
            </a:r>
            <a:r>
              <a:rPr lang="ru-RU" sz="1800" i="1" dirty="0" err="1" smtClean="0"/>
              <a:t>страшний</a:t>
            </a:r>
            <a:r>
              <a:rPr lang="ru-RU" sz="1800" i="1" dirty="0" smtClean="0"/>
              <a:t>.</a:t>
            </a:r>
            <a:endParaRPr lang="ru-RU" sz="1800" dirty="0" smtClean="0"/>
          </a:p>
          <a:p>
            <a:r>
              <a:rPr lang="ru-RU" sz="1800" dirty="0" smtClean="0"/>
              <a:t>За </a:t>
            </a:r>
            <a:r>
              <a:rPr lang="ru-RU" sz="1800" dirty="0" err="1" smtClean="0"/>
              <a:t>граматичним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оформленням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прислів'я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співвідноситься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реченням</a:t>
            </a:r>
            <a:r>
              <a:rPr lang="ru-RU" sz="1800" dirty="0" smtClean="0"/>
              <a:t>. Основою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прислів’їв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факти</a:t>
            </a:r>
            <a:r>
              <a:rPr lang="ru-RU" sz="1800" dirty="0" smtClean="0"/>
              <a:t>: </a:t>
            </a:r>
            <a:r>
              <a:rPr lang="ru-RU" sz="1800" i="1" dirty="0" err="1" smtClean="0"/>
              <a:t>Іван</a:t>
            </a:r>
            <a:r>
              <a:rPr lang="ru-RU" sz="1800" i="1" dirty="0" smtClean="0"/>
              <a:t> плахту носить, а Настя булаву</a:t>
            </a:r>
            <a:endParaRPr lang="ru-RU" sz="1800" dirty="0" smtClean="0"/>
          </a:p>
          <a:p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FFC000"/>
                </a:solidFill>
              </a:rPr>
              <a:t>приказка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r>
              <a:rPr lang="ru-RU" sz="1800" dirty="0" err="1" smtClean="0"/>
              <a:t>стійкий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образно </a:t>
            </a:r>
            <a:r>
              <a:rPr lang="ru-RU" sz="1800" dirty="0" err="1" smtClean="0"/>
              <a:t>розкриває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певне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. </a:t>
            </a:r>
          </a:p>
          <a:p>
            <a:r>
              <a:rPr lang="ru-RU" sz="1800" dirty="0" err="1" smtClean="0"/>
              <a:t>Приказки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позбавлені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узагальнювального</a:t>
            </a:r>
            <a:r>
              <a:rPr lang="ru-RU" sz="1800" dirty="0" smtClean="0"/>
              <a:t>, </a:t>
            </a:r>
            <a:r>
              <a:rPr lang="ru-RU" sz="1800" dirty="0" err="1" smtClean="0"/>
              <a:t>повчального</a:t>
            </a:r>
            <a:r>
              <a:rPr lang="ru-RU" sz="1800" dirty="0" smtClean="0"/>
              <a:t> характеру і </a:t>
            </a:r>
            <a:r>
              <a:rPr lang="ru-RU" sz="1800" dirty="0" err="1" smtClean="0"/>
              <a:t>висловлюють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незавершену</a:t>
            </a:r>
            <a:r>
              <a:rPr lang="ru-RU" sz="1800" dirty="0" smtClean="0"/>
              <a:t> думку: </a:t>
            </a:r>
            <a:r>
              <a:rPr lang="ru-RU" sz="1800" i="1" dirty="0" err="1" smtClean="0"/>
              <a:t>більше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щастя</a:t>
            </a:r>
            <a:r>
              <a:rPr lang="ru-RU" sz="1800" i="1" dirty="0" smtClean="0"/>
              <a:t>, як </a:t>
            </a:r>
            <a:r>
              <a:rPr lang="ru-RU" sz="1800" i="1" dirty="0" err="1" smtClean="0"/>
              <a:t>розуму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хто</a:t>
            </a:r>
            <a:r>
              <a:rPr lang="ru-RU" sz="1800" i="1" dirty="0" smtClean="0"/>
              <a:t> не </a:t>
            </a:r>
            <a:r>
              <a:rPr lang="ru-RU" sz="1800" i="1" dirty="0" err="1" smtClean="0"/>
              <a:t>працює</a:t>
            </a:r>
            <a:r>
              <a:rPr lang="ru-RU" sz="1800" i="1" dirty="0" smtClean="0"/>
              <a:t>, той не </a:t>
            </a:r>
            <a:r>
              <a:rPr lang="ru-RU" sz="1800" i="1" dirty="0" err="1" smtClean="0"/>
              <a:t>помиляється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була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би</a:t>
            </a:r>
            <a:r>
              <a:rPr lang="ru-RU" sz="1800" i="1" dirty="0" smtClean="0"/>
              <a:t> шия, а хомут буде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FFC000"/>
                </a:solidFill>
              </a:rPr>
              <a:t>крилаті</a:t>
            </a:r>
            <a:r>
              <a:rPr lang="ru-RU" b="1" i="1" dirty="0" smtClean="0">
                <a:solidFill>
                  <a:srgbClr val="FFC000"/>
                </a:solidFill>
              </a:rPr>
              <a:t> </a:t>
            </a:r>
            <a:r>
              <a:rPr lang="ru-RU" b="1" i="1" dirty="0" err="1" smtClean="0">
                <a:solidFill>
                  <a:srgbClr val="FFC000"/>
                </a:solidFill>
              </a:rPr>
              <a:t>вислови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/>
              <a:t>стійкі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образні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вислови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засвоєні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фольклорних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вислови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: </a:t>
            </a:r>
            <a:r>
              <a:rPr lang="ru-RU" sz="2000" i="1" dirty="0" err="1" smtClean="0"/>
              <a:t>мертві</a:t>
            </a:r>
            <a:r>
              <a:rPr lang="ru-RU" sz="2000" i="1" dirty="0" smtClean="0"/>
              <a:t> сраму не бояться; слово, </a:t>
            </a:r>
            <a:r>
              <a:rPr lang="ru-RU" sz="2000" i="1" dirty="0" err="1" smtClean="0"/>
              <a:t>чому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ти</a:t>
            </a:r>
            <a:r>
              <a:rPr lang="ru-RU" sz="2000" i="1" dirty="0" smtClean="0"/>
              <a:t> не твердая </a:t>
            </a:r>
            <a:r>
              <a:rPr lang="ru-RU" sz="2000" i="1" dirty="0" err="1" smtClean="0"/>
              <a:t>криця</a:t>
            </a:r>
            <a:r>
              <a:rPr lang="ru-RU" sz="2000" i="1" dirty="0" smtClean="0"/>
              <a:t> (Леся </a:t>
            </a:r>
            <a:r>
              <a:rPr lang="ru-RU" sz="2000" i="1" dirty="0" err="1" smtClean="0"/>
              <a:t>Українка</a:t>
            </a:r>
            <a:r>
              <a:rPr lang="ru-RU" sz="2000" i="1" dirty="0" smtClean="0"/>
              <a:t>); караюсь, мучусь, </a:t>
            </a:r>
            <a:r>
              <a:rPr lang="ru-RU" sz="2000" i="1" dirty="0" err="1" smtClean="0"/>
              <a:t>але</a:t>
            </a:r>
            <a:r>
              <a:rPr lang="ru-RU" sz="2000" i="1" dirty="0" smtClean="0"/>
              <a:t> не каюсь           (Т.Шевченко)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i="1" dirty="0" err="1" smtClean="0"/>
              <a:t>Джерела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фразеології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0312" y="2336872"/>
            <a:ext cx="11713463" cy="4100503"/>
          </a:xfrm>
        </p:spPr>
        <p:txBody>
          <a:bodyPr>
            <a:noAutofit/>
          </a:bodyPr>
          <a:lstStyle/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Вислови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античної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культури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smtClean="0"/>
              <a:t>альфа </a:t>
            </a:r>
            <a:r>
              <a:rPr lang="ru-RU" sz="1800" i="1" dirty="0" err="1" smtClean="0"/>
              <a:t>й</a:t>
            </a:r>
            <a:r>
              <a:rPr lang="ru-RU" sz="1800" i="1" dirty="0" smtClean="0"/>
              <a:t> омега, </a:t>
            </a:r>
            <a:r>
              <a:rPr lang="ru-RU" sz="1800" i="1" dirty="0" err="1" smtClean="0"/>
              <a:t>самозакоханий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Нарцис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обітована</a:t>
            </a:r>
            <a:r>
              <a:rPr lang="ru-RU" sz="1800" i="1" dirty="0" smtClean="0"/>
              <a:t> земля, </a:t>
            </a:r>
            <a:r>
              <a:rPr lang="ru-RU" sz="1800" i="1" dirty="0" err="1" smtClean="0"/>
              <a:t>Дамоклів</a:t>
            </a:r>
            <a:r>
              <a:rPr lang="ru-RU" sz="1800" i="1" dirty="0" smtClean="0"/>
              <a:t> меч, </a:t>
            </a:r>
            <a:r>
              <a:rPr lang="ru-RU" sz="1800" i="1" dirty="0" err="1" smtClean="0"/>
              <a:t>Авгієві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стайні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троянський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кінь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Ахілесова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п’ята</a:t>
            </a:r>
            <a:r>
              <a:rPr lang="ru-RU" sz="1800" i="1" dirty="0" smtClean="0"/>
              <a:t>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Переклади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видатних</a:t>
            </a:r>
            <a:r>
              <a:rPr lang="ru-RU" sz="1800" dirty="0" smtClean="0">
                <a:solidFill>
                  <a:srgbClr val="FF0000"/>
                </a:solidFill>
              </a:rPr>
              <a:t> людей: </a:t>
            </a:r>
            <a:r>
              <a:rPr lang="ru-RU" sz="1800" i="1" dirty="0" err="1" smtClean="0"/>
              <a:t>Краще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вмерти</a:t>
            </a:r>
            <a:r>
              <a:rPr lang="ru-RU" sz="1800" i="1" dirty="0" smtClean="0"/>
              <a:t> стоячи, </a:t>
            </a:r>
            <a:r>
              <a:rPr lang="ru-RU" sz="1800" i="1" dirty="0" err="1" smtClean="0"/>
              <a:t>ніж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жити</a:t>
            </a:r>
            <a:r>
              <a:rPr lang="ru-RU" sz="1800" i="1" dirty="0" smtClean="0"/>
              <a:t> на </a:t>
            </a:r>
            <a:r>
              <a:rPr lang="ru-RU" sz="1800" i="1" dirty="0" err="1" smtClean="0"/>
              <a:t>колінах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Д.Ібаррурі</a:t>
            </a:r>
            <a:r>
              <a:rPr lang="ru-RU" sz="1800" i="1" dirty="0" smtClean="0"/>
              <a:t>)</a:t>
            </a:r>
            <a:r>
              <a:rPr lang="uk-UA" sz="1800" i="1" dirty="0" smtClean="0"/>
              <a:t>;</a:t>
            </a:r>
            <a:r>
              <a:rPr lang="ru-RU" sz="1800" i="1" dirty="0" smtClean="0"/>
              <a:t> Чиста краса, </a:t>
            </a:r>
            <a:r>
              <a:rPr lang="ru-RU" sz="1800" i="1" dirty="0" err="1" smtClean="0"/>
              <a:t>чисте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мистецтво</a:t>
            </a:r>
            <a:r>
              <a:rPr lang="ru-RU" sz="1800" i="1" dirty="0" smtClean="0"/>
              <a:t> (І. Кант)</a:t>
            </a:r>
            <a:r>
              <a:rPr lang="uk-UA" sz="1800" i="1" dirty="0" smtClean="0"/>
              <a:t>;</a:t>
            </a:r>
            <a:r>
              <a:rPr lang="ru-RU" sz="1800" i="1" dirty="0" smtClean="0"/>
              <a:t> Люди, будьте </a:t>
            </a:r>
            <a:r>
              <a:rPr lang="ru-RU" sz="1800" i="1" dirty="0" err="1" smtClean="0"/>
              <a:t>пильні</a:t>
            </a:r>
            <a:r>
              <a:rPr lang="ru-RU" sz="1800" i="1" dirty="0" smtClean="0"/>
              <a:t>! (Ю. Фучик).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Крилаті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вислови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українських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письменників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smtClean="0"/>
              <a:t>Убий — не </a:t>
            </a:r>
            <a:r>
              <a:rPr lang="ru-RU" sz="1800" i="1" dirty="0" err="1" smtClean="0"/>
              <a:t>здамся</a:t>
            </a:r>
            <a:r>
              <a:rPr lang="ru-RU" sz="1800" i="1" dirty="0" smtClean="0"/>
              <a:t> (Леся </a:t>
            </a:r>
            <a:r>
              <a:rPr lang="ru-RU" sz="1800" i="1" dirty="0" err="1" smtClean="0"/>
              <a:t>Українка</a:t>
            </a:r>
            <a:r>
              <a:rPr lang="ru-RU" sz="1800" i="1" dirty="0" smtClean="0"/>
              <a:t>); </a:t>
            </a:r>
            <a:r>
              <a:rPr lang="ru-RU" sz="1800" i="1" dirty="0" err="1" smtClean="0"/>
              <a:t>Хіба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ревуть</a:t>
            </a:r>
            <a:r>
              <a:rPr lang="ru-RU" sz="1800" i="1" dirty="0" smtClean="0"/>
              <a:t> воли, як </a:t>
            </a:r>
            <a:r>
              <a:rPr lang="ru-RU" sz="1800" i="1" dirty="0" err="1" smtClean="0"/>
              <a:t>ясла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повні</a:t>
            </a:r>
            <a:r>
              <a:rPr lang="ru-RU" sz="1800" i="1" dirty="0" smtClean="0"/>
              <a:t>? (</a:t>
            </a:r>
            <a:r>
              <a:rPr lang="ru-RU" sz="1800" i="1" dirty="0" err="1" smtClean="0"/>
              <a:t>Панас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Мирний</a:t>
            </a:r>
            <a:r>
              <a:rPr lang="ru-RU" sz="1800" i="1" dirty="0" smtClean="0"/>
              <a:t>); Нехай не </a:t>
            </a:r>
            <a:r>
              <a:rPr lang="ru-RU" sz="1800" i="1" dirty="0" err="1" smtClean="0"/>
              <a:t>забувають</a:t>
            </a:r>
            <a:r>
              <a:rPr lang="ru-RU" sz="1800" i="1" dirty="0" smtClean="0"/>
              <a:t> люди, </a:t>
            </a:r>
            <a:r>
              <a:rPr lang="ru-RU" sz="1800" i="1" dirty="0" err="1" smtClean="0"/>
              <a:t>що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дурень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всюди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дурнем</a:t>
            </a:r>
            <a:r>
              <a:rPr lang="ru-RU" sz="1800" i="1" dirty="0" smtClean="0"/>
              <a:t> буде (Л. </a:t>
            </a:r>
            <a:r>
              <a:rPr lang="ru-RU" sz="1800" i="1" dirty="0" err="1" smtClean="0"/>
              <a:t>Глібов</a:t>
            </a:r>
            <a:r>
              <a:rPr lang="ru-RU" sz="1800" i="1" dirty="0" smtClean="0"/>
              <a:t>); </a:t>
            </a:r>
            <a:r>
              <a:rPr lang="ru-RU" sz="1800" i="1" dirty="0" err="1" smtClean="0"/>
              <a:t>Пам'ять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серця</a:t>
            </a:r>
            <a:r>
              <a:rPr lang="ru-RU" sz="1800" i="1" dirty="0" smtClean="0"/>
              <a:t> (О. </a:t>
            </a:r>
            <a:r>
              <a:rPr lang="ru-RU" sz="1800" i="1" dirty="0" err="1" smtClean="0"/>
              <a:t>Корнійчук</a:t>
            </a:r>
            <a:r>
              <a:rPr lang="ru-RU" sz="1800" i="1" dirty="0" smtClean="0"/>
              <a:t>); Не </a:t>
            </a:r>
            <a:r>
              <a:rPr lang="ru-RU" sz="1800" i="1" dirty="0" err="1" smtClean="0"/>
              <a:t>називаю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її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раєм</a:t>
            </a:r>
            <a:r>
              <a:rPr lang="ru-RU" sz="1800" i="1" dirty="0" smtClean="0"/>
              <a:t> (Т. Шевченко)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Неначе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цвяшок</a:t>
            </a:r>
            <a:r>
              <a:rPr lang="ru-RU" sz="1800" i="1" dirty="0" smtClean="0"/>
              <a:t> в </a:t>
            </a:r>
            <a:r>
              <a:rPr lang="ru-RU" sz="1800" i="1" dirty="0" err="1" smtClean="0"/>
              <a:t>серце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вбитий</a:t>
            </a:r>
            <a:r>
              <a:rPr lang="ru-RU" sz="1800" i="1" dirty="0" smtClean="0"/>
              <a:t> (Т. Шевченко)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Борітеся</a:t>
            </a:r>
            <a:r>
              <a:rPr lang="ru-RU" sz="1800" i="1" dirty="0" smtClean="0"/>
              <a:t> — поборете! (Т. Шевченко)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Нам треба голосу Тараса (</a:t>
            </a:r>
            <a:r>
              <a:rPr lang="ru-RU" sz="1800" i="1" dirty="0" err="1" smtClean="0"/>
              <a:t>П.Тичина</a:t>
            </a:r>
            <a:r>
              <a:rPr lang="ru-RU" sz="1800" i="1" dirty="0" smtClean="0"/>
              <a:t>).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Переклади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крилатих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висловів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зарубіжних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письменників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smtClean="0"/>
              <a:t>Бути </a:t>
            </a:r>
            <a:r>
              <a:rPr lang="ru-RU" sz="1800" i="1" dirty="0" err="1" smtClean="0"/>
              <a:t>чи</a:t>
            </a:r>
            <a:r>
              <a:rPr lang="ru-RU" sz="1800" i="1" dirty="0" smtClean="0"/>
              <a:t> не бути (В. </a:t>
            </a:r>
            <a:r>
              <a:rPr lang="ru-RU" sz="1800" i="1" dirty="0" err="1" smtClean="0"/>
              <a:t>Шекспір</a:t>
            </a:r>
            <a:r>
              <a:rPr lang="ru-RU" sz="1800" i="1" dirty="0" smtClean="0"/>
              <a:t>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Усі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жанри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прекрасні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крім</a:t>
            </a:r>
            <a:r>
              <a:rPr lang="ru-RU" sz="1800" i="1" dirty="0" smtClean="0"/>
              <a:t> нудного (В. Вольтер)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Спляча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красуня</a:t>
            </a:r>
            <a:r>
              <a:rPr lang="ru-RU" sz="1800" i="1" dirty="0" smtClean="0"/>
              <a:t> (Ш. Перро)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Синій</a:t>
            </a:r>
            <a:r>
              <a:rPr lang="ru-RU" sz="1800" i="1" dirty="0" smtClean="0"/>
              <a:t> птах (М.</a:t>
            </a:r>
            <a:r>
              <a:rPr lang="uk-UA" sz="1800" i="1" dirty="0" smtClean="0"/>
              <a:t> </a:t>
            </a:r>
            <a:r>
              <a:rPr lang="ru-RU" sz="1800" i="1" dirty="0" err="1" smtClean="0"/>
              <a:t>Метерлінк</a:t>
            </a:r>
            <a:r>
              <a:rPr lang="ru-RU" sz="1800" i="1" dirty="0" smtClean="0"/>
              <a:t>). Машина часу (Г. </a:t>
            </a:r>
            <a:r>
              <a:rPr lang="ru-RU" sz="1800" i="1" dirty="0" err="1" smtClean="0"/>
              <a:t>Уеллс</a:t>
            </a:r>
            <a:r>
              <a:rPr lang="ru-RU" sz="1800" i="1" dirty="0" smtClean="0"/>
              <a:t>).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Біблійні</a:t>
            </a:r>
            <a:r>
              <a:rPr lang="ru-RU" sz="1800" dirty="0" smtClean="0">
                <a:solidFill>
                  <a:srgbClr val="FF0000"/>
                </a:solidFill>
              </a:rPr>
              <a:t> та </a:t>
            </a:r>
            <a:r>
              <a:rPr lang="ru-RU" sz="1800" dirty="0" err="1" smtClean="0">
                <a:solidFill>
                  <a:srgbClr val="FF0000"/>
                </a:solidFill>
              </a:rPr>
              <a:t>євангельські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вислови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err="1" smtClean="0"/>
              <a:t>берегти</a:t>
            </a:r>
            <a:r>
              <a:rPr lang="ru-RU" sz="1800" i="1" dirty="0" smtClean="0"/>
              <a:t>, як </a:t>
            </a:r>
            <a:r>
              <a:rPr lang="ru-RU" sz="1800" i="1" dirty="0" err="1" smtClean="0"/>
              <a:t>зіницю</a:t>
            </a:r>
            <a:r>
              <a:rPr lang="ru-RU" sz="1800" i="1" dirty="0" smtClean="0"/>
              <a:t> ока; </a:t>
            </a:r>
            <a:r>
              <a:rPr lang="ru-RU" sz="1800" i="1" dirty="0" err="1" smtClean="0"/>
              <a:t>повертатися</a:t>
            </a:r>
            <a:r>
              <a:rPr lang="ru-RU" sz="1800" i="1" dirty="0" smtClean="0"/>
              <a:t> на круги своя; прощайте ворогам вашим; </a:t>
            </a:r>
            <a:r>
              <a:rPr lang="ru-RU" sz="1800" i="1" dirty="0" err="1" smtClean="0"/>
              <a:t>маслинова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гілка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Мафусаїлів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вік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ловці</a:t>
            </a:r>
            <a:r>
              <a:rPr lang="ru-RU" sz="1800" i="1" dirty="0" smtClean="0"/>
              <a:t> душ; </a:t>
            </a:r>
            <a:r>
              <a:rPr lang="ru-RU" sz="1800" i="1" dirty="0" err="1" smtClean="0"/>
              <a:t>легше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верблюдові</a:t>
            </a:r>
            <a:r>
              <a:rPr lang="ru-RU" sz="1800" i="1" dirty="0" smtClean="0"/>
              <a:t> пройти </a:t>
            </a:r>
            <a:r>
              <a:rPr lang="ru-RU" sz="1800" i="1" dirty="0" err="1" smtClean="0"/>
              <a:t>крізь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голчане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вушко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ніж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багатому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увійти</a:t>
            </a:r>
            <a:r>
              <a:rPr lang="ru-RU" sz="1800" i="1" dirty="0" smtClean="0"/>
              <a:t> в Царство </a:t>
            </a:r>
            <a:r>
              <a:rPr lang="ru-RU" sz="1800" i="1" dirty="0" err="1" smtClean="0"/>
              <a:t>Небесне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співати</a:t>
            </a:r>
            <a:r>
              <a:rPr lang="ru-RU" sz="1800" i="1" dirty="0" smtClean="0"/>
              <a:t> Лазаря; книга за </a:t>
            </a:r>
            <a:r>
              <a:rPr lang="ru-RU" sz="1800" i="1" dirty="0" err="1" smtClean="0"/>
              <a:t>сімома</a:t>
            </a:r>
            <a:r>
              <a:rPr lang="ru-RU" sz="1800" i="1" dirty="0" smtClean="0"/>
              <a:t> печатями; </a:t>
            </a:r>
            <a:r>
              <a:rPr lang="ru-RU" sz="1800" i="1" dirty="0" err="1" smtClean="0"/>
              <a:t>кожний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камінь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кричить</a:t>
            </a:r>
            <a:r>
              <a:rPr lang="ru-RU" sz="1800" i="1" dirty="0" smtClean="0"/>
              <a:t>; кари </a:t>
            </a:r>
            <a:r>
              <a:rPr lang="ru-RU" sz="1800" i="1" dirty="0" err="1" smtClean="0"/>
              <a:t>єгипетські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неопалима</a:t>
            </a:r>
            <a:r>
              <a:rPr lang="ru-RU" sz="1800" i="1" dirty="0" smtClean="0"/>
              <a:t> купина, </a:t>
            </a:r>
            <a:r>
              <a:rPr lang="ru-RU" sz="1800" i="1" dirty="0" err="1" smtClean="0"/>
              <a:t>підставити</a:t>
            </a:r>
            <a:r>
              <a:rPr lang="ru-RU" sz="1800" i="1" dirty="0" smtClean="0"/>
              <a:t> другу </a:t>
            </a:r>
            <a:r>
              <a:rPr lang="ru-RU" sz="1800" i="1" dirty="0" err="1" smtClean="0"/>
              <a:t>щоку</a:t>
            </a:r>
            <a:endParaRPr lang="ru-RU" sz="1800" dirty="0" smtClean="0"/>
          </a:p>
          <a:p>
            <a:pPr marL="0" indent="357188" algn="just"/>
            <a:endParaRPr lang="ru-RU" sz="1800" dirty="0"/>
          </a:p>
        </p:txBody>
      </p: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 smtClean="0"/>
              <a:t>Етно</a:t>
            </a:r>
            <a:r>
              <a:rPr lang="uk-UA" sz="4000" b="1" dirty="0" smtClean="0"/>
              <a:t>культурна </a:t>
            </a:r>
            <a:r>
              <a:rPr lang="ru-RU" sz="4000" b="1" dirty="0" err="1" smtClean="0"/>
              <a:t>спрямованість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фразеології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6304" y="2011680"/>
            <a:ext cx="11795759" cy="4471416"/>
          </a:xfrm>
        </p:spPr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b="1" dirty="0" err="1" smtClean="0">
                <a:solidFill>
                  <a:srgbClr val="FFFF00"/>
                </a:solidFill>
              </a:rPr>
              <a:t>Фразеологія</a:t>
            </a:r>
            <a:r>
              <a:rPr lang="ru-RU" dirty="0" smtClean="0">
                <a:solidFill>
                  <a:srgbClr val="FFFF00"/>
                </a:solidFill>
              </a:rPr>
              <a:t> –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символічний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світ</a:t>
            </a:r>
            <a:r>
              <a:rPr lang="ru-RU" dirty="0" smtClean="0">
                <a:solidFill>
                  <a:srgbClr val="FFFF00"/>
                </a:solidFill>
              </a:rPr>
              <a:t>, у </a:t>
            </a:r>
            <a:r>
              <a:rPr lang="ru-RU" dirty="0" err="1" smtClean="0">
                <a:solidFill>
                  <a:srgbClr val="FFFF00"/>
                </a:solidFill>
              </a:rPr>
              <a:t>якому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різноманітні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об’єкти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явища</a:t>
            </a:r>
            <a:r>
              <a:rPr lang="ru-RU" dirty="0" smtClean="0">
                <a:solidFill>
                  <a:srgbClr val="FFFF00"/>
                </a:solidFill>
              </a:rPr>
              <a:t> і </a:t>
            </a:r>
            <a:r>
              <a:rPr lang="ru-RU" dirty="0" err="1" smtClean="0">
                <a:solidFill>
                  <a:srgbClr val="FFFF00"/>
                </a:solidFill>
              </a:rPr>
              <a:t>процеси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дістають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символічні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позначення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та сфера </a:t>
            </a:r>
            <a:r>
              <a:rPr lang="ru-RU" dirty="0" err="1" smtClean="0">
                <a:solidFill>
                  <a:srgbClr val="FFFF00"/>
                </a:solidFill>
              </a:rPr>
              <a:t>мовної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діяльності</a:t>
            </a:r>
            <a:r>
              <a:rPr lang="ru-RU" dirty="0" smtClean="0">
                <a:solidFill>
                  <a:srgbClr val="FFFF00"/>
                </a:solidFill>
              </a:rPr>
              <a:t>, де,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одного боку, в </a:t>
            </a:r>
            <a:r>
              <a:rPr lang="ru-RU" dirty="0" err="1" smtClean="0">
                <a:solidFill>
                  <a:srgbClr val="FFFF00"/>
                </a:solidFill>
              </a:rPr>
              <a:t>мовних</a:t>
            </a:r>
            <a:r>
              <a:rPr lang="ru-RU" dirty="0" smtClean="0">
                <a:solidFill>
                  <a:srgbClr val="FFFF00"/>
                </a:solidFill>
              </a:rPr>
              <a:t> фактах </a:t>
            </a:r>
            <a:r>
              <a:rPr lang="ru-RU" dirty="0" err="1" smtClean="0">
                <a:solidFill>
                  <a:srgbClr val="FFFF00"/>
                </a:solidFill>
              </a:rPr>
              <a:t>яскраво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відбиваються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етнопсихологічні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особливості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соціуму</a:t>
            </a:r>
            <a:r>
              <a:rPr lang="ru-RU" dirty="0" smtClean="0">
                <a:solidFill>
                  <a:srgbClr val="FFFF00"/>
                </a:solidFill>
              </a:rPr>
              <a:t>, а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другого, − </a:t>
            </a:r>
            <a:r>
              <a:rPr lang="ru-RU" dirty="0" err="1" smtClean="0">
                <a:solidFill>
                  <a:srgbClr val="FFFF00"/>
                </a:solidFill>
              </a:rPr>
              <a:t>чітко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простежується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вплив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мови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формування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його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менталітету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Фразеологічній</a:t>
            </a:r>
            <a:r>
              <a:rPr lang="ru-RU" dirty="0" smtClean="0"/>
              <a:t> </a:t>
            </a:r>
            <a:r>
              <a:rPr lang="ru-RU" dirty="0" err="1" smtClean="0"/>
              <a:t>репрезентації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архаїчність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міфологізованість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Фразеологізми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роль </a:t>
            </a:r>
            <a:r>
              <a:rPr lang="ru-RU" dirty="0" err="1" smtClean="0"/>
              <a:t>еталонів</a:t>
            </a:r>
            <a:r>
              <a:rPr lang="ru-RU" dirty="0" smtClean="0"/>
              <a:t>, </a:t>
            </a:r>
            <a:r>
              <a:rPr lang="ru-RU" dirty="0" err="1" smtClean="0"/>
              <a:t>стереотипів</a:t>
            </a:r>
            <a:r>
              <a:rPr lang="ru-RU" dirty="0" smtClean="0"/>
              <a:t> </a:t>
            </a:r>
            <a:r>
              <a:rPr lang="ru-RU" dirty="0" err="1" smtClean="0"/>
              <a:t>культурно-національного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світобачення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вказувати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uk-UA" dirty="0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символічний</a:t>
            </a:r>
            <a:r>
              <a:rPr lang="ru-RU" dirty="0" smtClean="0"/>
              <a:t> характер і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як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експоненти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Емоції</a:t>
            </a:r>
            <a:r>
              <a:rPr lang="ru-RU" dirty="0" smtClean="0"/>
              <a:t> та </a:t>
            </a:r>
            <a:r>
              <a:rPr lang="ru-RU" dirty="0" err="1" smtClean="0"/>
              <a:t>оцінка</a:t>
            </a:r>
            <a:r>
              <a:rPr lang="ru-RU" dirty="0" smtClean="0"/>
              <a:t> –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ФО.</a:t>
            </a:r>
          </a:p>
          <a:p>
            <a:pPr marL="0" indent="357188" algn="just">
              <a:buNone/>
            </a:pPr>
            <a:r>
              <a:rPr lang="uk-UA" b="1" dirty="0" smtClean="0">
                <a:solidFill>
                  <a:schemeClr val="bg1"/>
                </a:solidFill>
              </a:rPr>
              <a:t>Основною </a:t>
            </a:r>
            <a:r>
              <a:rPr lang="ru-RU" b="1" dirty="0" err="1" smtClean="0">
                <a:solidFill>
                  <a:schemeClr val="bg1"/>
                </a:solidFill>
              </a:rPr>
              <a:t>рисою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фразеологічної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системи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, особливо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паралелі</a:t>
            </a:r>
            <a:r>
              <a:rPr lang="ru-RU" dirty="0" smtClean="0"/>
              <a:t> в </a:t>
            </a:r>
            <a:r>
              <a:rPr lang="ru-RU" dirty="0" err="1" smtClean="0"/>
              <a:t>тваринному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uk-UA" dirty="0" smtClean="0"/>
              <a:t>: </a:t>
            </a:r>
            <a:r>
              <a:rPr lang="ru-RU" i="1" dirty="0" smtClean="0"/>
              <a:t>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дощ</a:t>
            </a:r>
            <a:r>
              <a:rPr lang="ru-RU" i="1" dirty="0" smtClean="0"/>
              <a:t> – «</a:t>
            </a:r>
            <a:r>
              <a:rPr lang="ru-RU" i="1" dirty="0" err="1" smtClean="0"/>
              <a:t>брудний</a:t>
            </a:r>
            <a:r>
              <a:rPr lang="ru-RU" i="1" dirty="0" smtClean="0"/>
              <a:t>, </a:t>
            </a:r>
            <a:r>
              <a:rPr lang="ru-RU" i="1" dirty="0" err="1" smtClean="0"/>
              <a:t>неохайний</a:t>
            </a:r>
            <a:r>
              <a:rPr lang="ru-RU" i="1" dirty="0" smtClean="0"/>
              <a:t>»; схожий, 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на коня – «</a:t>
            </a:r>
            <a:r>
              <a:rPr lang="ru-RU" i="1" dirty="0" err="1" smtClean="0"/>
              <a:t>зовсім</a:t>
            </a:r>
            <a:r>
              <a:rPr lang="ru-RU" i="1" dirty="0" smtClean="0"/>
              <a:t> не схожий»; </a:t>
            </a:r>
            <a:r>
              <a:rPr lang="ru-RU" i="1" dirty="0" err="1" smtClean="0"/>
              <a:t>величається</a:t>
            </a:r>
            <a:r>
              <a:rPr lang="ru-RU" i="1" dirty="0" smtClean="0"/>
              <a:t>, 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дощ</a:t>
            </a:r>
            <a:r>
              <a:rPr lang="ru-RU" i="1" dirty="0" smtClean="0"/>
              <a:t> – «поводиться </a:t>
            </a:r>
            <a:r>
              <a:rPr lang="ru-RU" i="1" dirty="0" err="1" smtClean="0"/>
              <a:t>зверхньо</a:t>
            </a:r>
            <a:r>
              <a:rPr lang="ru-RU" i="1" dirty="0" smtClean="0"/>
              <a:t>, </a:t>
            </a:r>
            <a:r>
              <a:rPr lang="ru-RU" i="1" dirty="0" err="1" smtClean="0"/>
              <a:t>зарозуміло</a:t>
            </a:r>
            <a:r>
              <a:rPr lang="ru-RU" i="1" dirty="0" smtClean="0"/>
              <a:t>, </a:t>
            </a:r>
            <a:r>
              <a:rPr lang="ru-RU" i="1" dirty="0" err="1" smtClean="0"/>
              <a:t>хвалькувато</a:t>
            </a:r>
            <a:r>
              <a:rPr lang="ru-RU" i="1" dirty="0" smtClean="0"/>
              <a:t>, не </a:t>
            </a:r>
            <a:r>
              <a:rPr lang="ru-RU" i="1" dirty="0" err="1" smtClean="0"/>
              <a:t>маючи</a:t>
            </a:r>
            <a:r>
              <a:rPr lang="ru-RU" i="1" dirty="0" smtClean="0"/>
              <a:t> для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жодних</a:t>
            </a:r>
            <a:r>
              <a:rPr lang="ru-RU" i="1" dirty="0" smtClean="0"/>
              <a:t> </a:t>
            </a:r>
            <a:r>
              <a:rPr lang="ru-RU" i="1" dirty="0" err="1" smtClean="0"/>
              <a:t>підстав</a:t>
            </a:r>
            <a:r>
              <a:rPr lang="ru-RU" i="1" dirty="0" smtClean="0"/>
              <a:t>»; пристало, як </a:t>
            </a:r>
            <a:r>
              <a:rPr lang="ru-RU" b="1" i="1" dirty="0" err="1" smtClean="0"/>
              <a:t>свині</a:t>
            </a:r>
            <a:r>
              <a:rPr lang="ru-RU" b="1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дощ</a:t>
            </a:r>
            <a:r>
              <a:rPr lang="ru-RU" i="1" dirty="0" smtClean="0"/>
              <a:t> (як </a:t>
            </a:r>
            <a:r>
              <a:rPr lang="ru-RU" b="1" i="1" dirty="0" err="1" smtClean="0"/>
              <a:t>свині</a:t>
            </a:r>
            <a:r>
              <a:rPr lang="ru-RU" b="1" i="1" dirty="0" smtClean="0"/>
              <a:t> </a:t>
            </a:r>
            <a:r>
              <a:rPr lang="ru-RU" i="1" dirty="0" err="1" smtClean="0"/>
              <a:t>наритник</a:t>
            </a:r>
            <a:r>
              <a:rPr lang="ru-RU" i="1" dirty="0" smtClean="0"/>
              <a:t>) – про </a:t>
            </a:r>
            <a:r>
              <a:rPr lang="ru-RU" i="1" dirty="0" err="1" smtClean="0"/>
              <a:t>щось</a:t>
            </a:r>
            <a:r>
              <a:rPr lang="ru-RU" i="1" dirty="0" smtClean="0"/>
              <a:t> </a:t>
            </a:r>
            <a:r>
              <a:rPr lang="ru-RU" i="1" dirty="0" err="1" smtClean="0"/>
              <a:t>таке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не </a:t>
            </a:r>
            <a:r>
              <a:rPr lang="ru-RU" i="1" dirty="0" err="1" smtClean="0"/>
              <a:t>пасує</a:t>
            </a:r>
            <a:r>
              <a:rPr lang="ru-RU" i="1" dirty="0" smtClean="0"/>
              <a:t>, </a:t>
            </a:r>
            <a:r>
              <a:rPr lang="ru-RU" i="1" dirty="0" err="1" smtClean="0"/>
              <a:t>не</a:t>
            </a:r>
            <a:r>
              <a:rPr lang="ru-RU" i="1" dirty="0" smtClean="0"/>
              <a:t> </a:t>
            </a:r>
            <a:r>
              <a:rPr lang="ru-RU" i="1" dirty="0" err="1" smtClean="0"/>
              <a:t>личить</a:t>
            </a:r>
            <a:r>
              <a:rPr lang="ru-RU" i="1" dirty="0" smtClean="0"/>
              <a:t> </a:t>
            </a:r>
            <a:r>
              <a:rPr lang="ru-RU" i="1" dirty="0" err="1" smtClean="0"/>
              <a:t>кому-небудь</a:t>
            </a:r>
            <a:r>
              <a:rPr lang="ru-RU" i="1" dirty="0" smtClean="0"/>
              <a:t>»; </a:t>
            </a:r>
            <a:r>
              <a:rPr lang="ru-RU" i="1" dirty="0" err="1" smtClean="0"/>
              <a:t>знається</a:t>
            </a:r>
            <a:r>
              <a:rPr lang="ru-RU" i="1" dirty="0" smtClean="0"/>
              <a:t>, 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на </a:t>
            </a:r>
            <a:r>
              <a:rPr lang="ru-RU" i="1" dirty="0" err="1" smtClean="0"/>
              <a:t>перці</a:t>
            </a:r>
            <a:r>
              <a:rPr lang="ru-RU" i="1" dirty="0" smtClean="0"/>
              <a:t> – «</a:t>
            </a:r>
            <a:r>
              <a:rPr lang="ru-RU" i="1" dirty="0" err="1" smtClean="0"/>
              <a:t>виявляє</a:t>
            </a:r>
            <a:r>
              <a:rPr lang="ru-RU" i="1" dirty="0" smtClean="0"/>
              <a:t> </a:t>
            </a:r>
            <a:r>
              <a:rPr lang="ru-RU" i="1" dirty="0" err="1" smtClean="0"/>
              <a:t>цілковите</a:t>
            </a:r>
            <a:r>
              <a:rPr lang="ru-RU" i="1" dirty="0" smtClean="0"/>
              <a:t> </a:t>
            </a:r>
            <a:r>
              <a:rPr lang="ru-RU" i="1" dirty="0" err="1" smtClean="0"/>
              <a:t>незнання</a:t>
            </a:r>
            <a:r>
              <a:rPr lang="ru-RU" i="1" dirty="0" smtClean="0"/>
              <a:t> </a:t>
            </a:r>
            <a:r>
              <a:rPr lang="ru-RU" i="1" dirty="0" err="1" smtClean="0"/>
              <a:t>якої-небудь</a:t>
            </a:r>
            <a:r>
              <a:rPr lang="ru-RU" i="1" dirty="0" smtClean="0"/>
              <a:t> </a:t>
            </a:r>
            <a:r>
              <a:rPr lang="ru-RU" i="1" dirty="0" err="1" smtClean="0"/>
              <a:t>справи</a:t>
            </a:r>
            <a:r>
              <a:rPr lang="ru-RU" i="1" dirty="0" smtClean="0"/>
              <a:t>»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 smtClean="0"/>
              <a:t>Етно</a:t>
            </a:r>
            <a:r>
              <a:rPr lang="uk-UA" b="1" dirty="0" smtClean="0"/>
              <a:t>культурна </a:t>
            </a:r>
            <a:r>
              <a:rPr lang="ru-RU" b="1" dirty="0" err="1" smtClean="0"/>
              <a:t>спрямованість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фразеології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10895" y="2336872"/>
            <a:ext cx="11530585" cy="4155367"/>
          </a:xfrm>
        </p:spPr>
        <p:txBody>
          <a:bodyPr>
            <a:normAutofit fontScale="92500" lnSpcReduction="20000"/>
          </a:bodyPr>
          <a:lstStyle/>
          <a:p>
            <a:pPr marL="0" indent="357188" algn="just"/>
            <a:r>
              <a:rPr lang="ru-RU" dirty="0" err="1" smtClean="0"/>
              <a:t>Фразеологічна</a:t>
            </a:r>
            <a:r>
              <a:rPr lang="ru-RU" dirty="0" smtClean="0"/>
              <a:t> картина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створюється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виразно</a:t>
            </a:r>
            <a:r>
              <a:rPr lang="ru-RU" dirty="0" smtClean="0"/>
              <a:t> </a:t>
            </a:r>
            <a:r>
              <a:rPr lang="ru-RU" dirty="0" err="1" smtClean="0"/>
              <a:t>маркованих</a:t>
            </a:r>
            <a:r>
              <a:rPr lang="ru-RU" dirty="0" smtClean="0"/>
              <a:t>, </a:t>
            </a:r>
            <a:r>
              <a:rPr lang="ru-RU" dirty="0" err="1" smtClean="0"/>
              <a:t>етномовних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найчисельніших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у </a:t>
            </a:r>
            <a:r>
              <a:rPr lang="ru-RU" dirty="0" err="1" smtClean="0"/>
              <a:t>слов’янській</a:t>
            </a:r>
            <a:r>
              <a:rPr lang="ru-RU" dirty="0" smtClean="0"/>
              <a:t> </a:t>
            </a:r>
            <a:r>
              <a:rPr lang="ru-RU" dirty="0" err="1" smtClean="0"/>
              <a:t>фразеології</a:t>
            </a:r>
            <a:r>
              <a:rPr lang="ru-RU" dirty="0" smtClean="0"/>
              <a:t> становить </a:t>
            </a:r>
            <a:r>
              <a:rPr lang="ru-RU" dirty="0" err="1" smtClean="0"/>
              <a:t>семантична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актуалізатором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серце</a:t>
            </a:r>
            <a:r>
              <a:rPr lang="ru-RU" dirty="0" smtClean="0"/>
              <a:t>: </a:t>
            </a:r>
            <a:r>
              <a:rPr lang="ru-RU" dirty="0" err="1" smtClean="0"/>
              <a:t>я</a:t>
            </a:r>
            <a:r>
              <a:rPr lang="ru-RU" i="1" dirty="0" err="1" smtClean="0"/>
              <a:t>трити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гнітити</a:t>
            </a:r>
            <a:r>
              <a:rPr lang="ru-RU" dirty="0" smtClean="0"/>
              <a:t>) </a:t>
            </a:r>
            <a:r>
              <a:rPr lang="ru-RU" b="1" i="1" dirty="0" err="1" smtClean="0"/>
              <a:t>серце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душу</a:t>
            </a:r>
            <a:r>
              <a:rPr lang="ru-RU" dirty="0" smtClean="0"/>
              <a:t>); </a:t>
            </a:r>
            <a:r>
              <a:rPr lang="ru-RU" i="1" dirty="0" err="1" smtClean="0"/>
              <a:t>потурати</a:t>
            </a:r>
            <a:r>
              <a:rPr lang="ru-RU" i="1" dirty="0" smtClean="0"/>
              <a:t> </a:t>
            </a:r>
            <a:r>
              <a:rPr lang="ru-RU" b="1" i="1" dirty="0" err="1" smtClean="0"/>
              <a:t>серцеві</a:t>
            </a:r>
            <a:r>
              <a:rPr lang="ru-RU" dirty="0" smtClean="0"/>
              <a:t>; </a:t>
            </a:r>
            <a:r>
              <a:rPr lang="ru-RU" i="1" dirty="0" err="1" smtClean="0"/>
              <a:t>краяти</a:t>
            </a:r>
            <a:r>
              <a:rPr lang="ru-RU" i="1" dirty="0" smtClean="0"/>
              <a:t> </a:t>
            </a:r>
            <a:r>
              <a:rPr lang="ru-RU" i="1" dirty="0" err="1" smtClean="0"/>
              <a:t>ножем</a:t>
            </a:r>
            <a:r>
              <a:rPr lang="ru-RU" i="1" dirty="0" smtClean="0"/>
              <a:t> по </a:t>
            </a:r>
            <a:r>
              <a:rPr lang="ru-RU" b="1" i="1" dirty="0" err="1" smtClean="0"/>
              <a:t>серці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ФО </a:t>
            </a:r>
            <a:r>
              <a:rPr lang="ru-RU" i="1" dirty="0" smtClean="0"/>
              <a:t>Хата </a:t>
            </a:r>
            <a:r>
              <a:rPr lang="ru-RU" i="1" dirty="0" err="1" smtClean="0"/>
              <a:t>скраю</a:t>
            </a:r>
            <a:r>
              <a:rPr lang="ru-RU" i="1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етнічно</a:t>
            </a:r>
            <a:r>
              <a:rPr lang="ru-RU" dirty="0" smtClean="0"/>
              <a:t> </a:t>
            </a:r>
            <a:r>
              <a:rPr lang="ru-RU" dirty="0" err="1" smtClean="0"/>
              <a:t>марковану</a:t>
            </a:r>
            <a:r>
              <a:rPr lang="ru-RU" dirty="0" smtClean="0"/>
              <a:t> лексему </a:t>
            </a:r>
            <a:r>
              <a:rPr lang="ru-RU" i="1" dirty="0" smtClean="0">
                <a:solidFill>
                  <a:srgbClr val="FFFF00"/>
                </a:solidFill>
              </a:rPr>
              <a:t>хата</a:t>
            </a:r>
            <a:r>
              <a:rPr lang="ru-RU" dirty="0" smtClean="0"/>
              <a:t>. За словом-образом </a:t>
            </a:r>
            <a:r>
              <a:rPr lang="ru-RU" i="1" dirty="0" smtClean="0"/>
              <a:t>хата </a:t>
            </a:r>
            <a:r>
              <a:rPr lang="ru-RU" dirty="0" smtClean="0"/>
              <a:t>стоять </a:t>
            </a:r>
            <a:r>
              <a:rPr lang="ru-RU" dirty="0" err="1" smtClean="0"/>
              <a:t>споконвічні</a:t>
            </a:r>
            <a:r>
              <a:rPr lang="ru-RU" dirty="0" smtClean="0"/>
              <a:t> </a:t>
            </a:r>
            <a:r>
              <a:rPr lang="ru-RU" dirty="0" err="1" smtClean="0"/>
              <a:t>мрії</a:t>
            </a:r>
            <a:r>
              <a:rPr lang="ru-RU" dirty="0" smtClean="0"/>
              <a:t> </a:t>
            </a:r>
            <a:r>
              <a:rPr lang="ru-RU" dirty="0" err="1" smtClean="0"/>
              <a:t>українця-селянина</a:t>
            </a:r>
            <a:r>
              <a:rPr lang="ru-RU" dirty="0" smtClean="0"/>
              <a:t> про </a:t>
            </a:r>
            <a:r>
              <a:rPr lang="ru-RU" dirty="0" err="1" smtClean="0"/>
              <a:t>заможне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добробут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ru-RU" i="1" dirty="0" smtClean="0"/>
              <a:t>«У </a:t>
            </a:r>
            <a:r>
              <a:rPr lang="ru-RU" i="1" dirty="0" err="1" smtClean="0"/>
              <a:t>сусіда</a:t>
            </a:r>
            <a:r>
              <a:rPr lang="ru-RU" i="1" dirty="0" smtClean="0"/>
              <a:t> хата </a:t>
            </a:r>
            <a:r>
              <a:rPr lang="ru-RU" i="1" dirty="0" err="1" smtClean="0"/>
              <a:t>біла</a:t>
            </a:r>
            <a:r>
              <a:rPr lang="ru-RU" i="1" dirty="0" smtClean="0"/>
              <a:t>, У </a:t>
            </a:r>
            <a:r>
              <a:rPr lang="ru-RU" i="1" dirty="0" err="1" smtClean="0"/>
              <a:t>сусіда</a:t>
            </a:r>
            <a:r>
              <a:rPr lang="ru-RU" i="1" dirty="0" smtClean="0"/>
              <a:t> </a:t>
            </a:r>
            <a:r>
              <a:rPr lang="ru-RU" i="1" dirty="0" err="1" smtClean="0"/>
              <a:t>жінка</a:t>
            </a:r>
            <a:r>
              <a:rPr lang="ru-RU" i="1" dirty="0" smtClean="0"/>
              <a:t> мила»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визначальні</a:t>
            </a:r>
            <a:r>
              <a:rPr lang="ru-RU" dirty="0" smtClean="0"/>
              <a:t>, </a:t>
            </a:r>
            <a:r>
              <a:rPr lang="ru-RU" dirty="0" err="1" smtClean="0"/>
              <a:t>основоположні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народного </a:t>
            </a:r>
            <a:r>
              <a:rPr lang="ru-RU" dirty="0" err="1" smtClean="0"/>
              <a:t>бачення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ідеал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батьківською</a:t>
            </a:r>
            <a:r>
              <a:rPr lang="ru-RU" dirty="0" smtClean="0"/>
              <a:t> хатою </a:t>
            </a:r>
            <a:r>
              <a:rPr lang="ru-RU" dirty="0" err="1" smtClean="0"/>
              <a:t>пов’язуються</a:t>
            </a:r>
            <a:r>
              <a:rPr lang="ru-RU" dirty="0" smtClean="0"/>
              <a:t> </a:t>
            </a:r>
            <a:r>
              <a:rPr lang="ru-RU" dirty="0" err="1" smtClean="0"/>
              <a:t>спомини</a:t>
            </a:r>
            <a:r>
              <a:rPr lang="ru-RU" dirty="0" smtClean="0"/>
              <a:t> про </a:t>
            </a:r>
            <a:r>
              <a:rPr lang="ru-RU" dirty="0" err="1" smtClean="0"/>
              <a:t>дитинство</a:t>
            </a:r>
            <a:r>
              <a:rPr lang="ru-RU" dirty="0" smtClean="0"/>
              <a:t>, </a:t>
            </a:r>
            <a:r>
              <a:rPr lang="ru-RU" dirty="0" err="1" smtClean="0"/>
              <a:t>рідну</a:t>
            </a:r>
            <a:r>
              <a:rPr lang="ru-RU" dirty="0" smtClean="0"/>
              <a:t> </a:t>
            </a:r>
            <a:r>
              <a:rPr lang="ru-RU" dirty="0" err="1" smtClean="0"/>
              <a:t>неньку</a:t>
            </a:r>
            <a:r>
              <a:rPr lang="ru-RU" dirty="0" smtClean="0"/>
              <a:t>, </a:t>
            </a:r>
            <a:r>
              <a:rPr lang="ru-RU" dirty="0" err="1" smtClean="0"/>
              <a:t>рідний</a:t>
            </a:r>
            <a:r>
              <a:rPr lang="ru-RU" dirty="0" smtClean="0"/>
              <a:t> край; </a:t>
            </a:r>
            <a:r>
              <a:rPr lang="ru-RU" dirty="0" err="1" smtClean="0"/>
              <a:t>цей</a:t>
            </a:r>
            <a:r>
              <a:rPr lang="ru-RU" dirty="0" smtClean="0"/>
              <a:t> образ </a:t>
            </a:r>
            <a:r>
              <a:rPr lang="ru-RU" dirty="0" err="1" smtClean="0"/>
              <a:t>увійшов</a:t>
            </a:r>
            <a:r>
              <a:rPr lang="ru-RU" dirty="0" smtClean="0"/>
              <a:t> у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, став </a:t>
            </a:r>
            <a:r>
              <a:rPr lang="ru-RU" dirty="0" err="1" smtClean="0"/>
              <a:t>визначальним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</a:t>
            </a:r>
            <a:r>
              <a:rPr lang="ru-RU" dirty="0" err="1" smtClean="0"/>
              <a:t>українства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в </a:t>
            </a:r>
            <a:r>
              <a:rPr lang="ru-RU" dirty="0" err="1" smtClean="0"/>
              <a:t>слові-образі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хата</a:t>
            </a:r>
            <a:r>
              <a:rPr lang="ru-RU" i="1" dirty="0" smtClean="0"/>
              <a:t> </a:t>
            </a:r>
            <a:r>
              <a:rPr lang="ru-RU" dirty="0" err="1" smtClean="0"/>
              <a:t>вічне</a:t>
            </a:r>
            <a:r>
              <a:rPr lang="ru-RU" dirty="0" smtClean="0"/>
              <a:t>, </a:t>
            </a:r>
            <a:r>
              <a:rPr lang="ru-RU" dirty="0" err="1" smtClean="0"/>
              <a:t>величне</a:t>
            </a:r>
            <a:r>
              <a:rPr lang="ru-RU" dirty="0" smtClean="0"/>
              <a:t> і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рідне</a:t>
            </a:r>
            <a:r>
              <a:rPr lang="ru-RU" dirty="0" smtClean="0"/>
              <a:t>, </a:t>
            </a:r>
            <a:r>
              <a:rPr lang="ru-RU" dirty="0" err="1" smtClean="0"/>
              <a:t>найдорожче</a:t>
            </a:r>
            <a:r>
              <a:rPr lang="ru-RU" dirty="0" smtClean="0"/>
              <a:t>.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</a:t>
            </a:r>
            <a:r>
              <a:rPr lang="ru-RU" dirty="0" err="1" smtClean="0"/>
              <a:t>сприймає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як </a:t>
            </a:r>
            <a:r>
              <a:rPr lang="ru-RU" dirty="0" err="1" smtClean="0"/>
              <a:t>міфологему</a:t>
            </a:r>
            <a:r>
              <a:rPr lang="ru-RU" dirty="0" smtClean="0"/>
              <a:t>, </a:t>
            </a:r>
            <a:r>
              <a:rPr lang="ru-RU" dirty="0" err="1" smtClean="0"/>
              <a:t>закладену</a:t>
            </a:r>
            <a:r>
              <a:rPr lang="ru-RU" dirty="0" smtClean="0"/>
              <a:t> в </a:t>
            </a:r>
            <a:r>
              <a:rPr lang="ru-RU" dirty="0" err="1" smtClean="0"/>
              <a:t>ментальності</a:t>
            </a:r>
            <a:r>
              <a:rPr lang="ru-RU" dirty="0" smtClean="0"/>
              <a:t> </a:t>
            </a:r>
            <a:r>
              <a:rPr lang="ru-RU" dirty="0" err="1" smtClean="0"/>
              <a:t>українця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представлено </a:t>
            </a:r>
            <a:r>
              <a:rPr lang="ru-RU" i="1" dirty="0" err="1" smtClean="0"/>
              <a:t>національний</a:t>
            </a:r>
            <a:r>
              <a:rPr lang="ru-RU" i="1" dirty="0" smtClean="0"/>
              <a:t> </a:t>
            </a:r>
            <a:r>
              <a:rPr lang="ru-RU" i="1" dirty="0" err="1" smtClean="0"/>
              <a:t>спосіб</a:t>
            </a:r>
            <a:r>
              <a:rPr lang="ru-RU" i="1" dirty="0" smtClean="0"/>
              <a:t> </a:t>
            </a:r>
            <a:r>
              <a:rPr lang="ru-RU" i="1" dirty="0" err="1" smtClean="0"/>
              <a:t>світосприйняття</a:t>
            </a:r>
            <a:r>
              <a:rPr lang="ru-RU" i="1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паремійному</a:t>
            </a:r>
            <a:r>
              <a:rPr lang="ru-RU" dirty="0" smtClean="0"/>
              <a:t> </a:t>
            </a:r>
            <a:r>
              <a:rPr lang="ru-RU" dirty="0" err="1" smtClean="0"/>
              <a:t>фонді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Повчальним</a:t>
            </a:r>
            <a:r>
              <a:rPr lang="ru-RU" dirty="0" smtClean="0"/>
              <a:t> словом </a:t>
            </a:r>
            <a:r>
              <a:rPr lang="ru-RU" dirty="0" err="1" smtClean="0"/>
              <a:t>насичені</a:t>
            </a:r>
            <a:r>
              <a:rPr lang="ru-RU" dirty="0" smtClean="0"/>
              <a:t>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сфер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– </a:t>
            </a:r>
            <a:r>
              <a:rPr lang="ru-RU" i="1" dirty="0" err="1" smtClean="0"/>
              <a:t>публіцистики</a:t>
            </a:r>
            <a:r>
              <a:rPr lang="ru-RU" i="1" dirty="0" smtClean="0"/>
              <a:t>, науки, </a:t>
            </a:r>
            <a:r>
              <a:rPr lang="ru-RU" i="1" dirty="0" err="1" smtClean="0"/>
              <a:t>освіти</a:t>
            </a:r>
            <a:r>
              <a:rPr lang="ru-RU" i="1" dirty="0" smtClean="0"/>
              <a:t>, </a:t>
            </a:r>
            <a:r>
              <a:rPr lang="ru-RU" i="1" dirty="0" err="1" smtClean="0"/>
              <a:t>міжнародної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дипломатії</a:t>
            </a:r>
            <a:r>
              <a:rPr lang="ru-RU" i="1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паремії</a:t>
            </a:r>
            <a:r>
              <a:rPr lang="ru-RU" dirty="0" smtClean="0"/>
              <a:t> та </a:t>
            </a:r>
            <a:r>
              <a:rPr lang="ru-RU" dirty="0" err="1" smtClean="0"/>
              <a:t>афоризми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складову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культури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кожної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нації</a:t>
            </a:r>
            <a:r>
              <a:rPr lang="ru-RU" dirty="0" smtClean="0"/>
              <a:t>, де </a:t>
            </a:r>
            <a:r>
              <a:rPr lang="ru-RU" dirty="0" err="1" smtClean="0"/>
              <a:t>репрезентовано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і </a:t>
            </a:r>
            <a:r>
              <a:rPr lang="ru-RU" dirty="0" err="1" smtClean="0"/>
              <a:t>злиті</a:t>
            </a:r>
            <a:r>
              <a:rPr lang="ru-RU" dirty="0" smtClean="0"/>
              <a:t> </a:t>
            </a:r>
            <a:r>
              <a:rPr lang="ru-RU" dirty="0" err="1" smtClean="0"/>
              <a:t>воєдино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Універсум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паремій</a:t>
            </a:r>
            <a:r>
              <a:rPr lang="ru-RU" dirty="0" smtClean="0"/>
              <a:t> активно проводиться у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науці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вони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реконструювати</a:t>
            </a:r>
            <a:r>
              <a:rPr lang="ru-RU" dirty="0" smtClean="0"/>
              <a:t> </a:t>
            </a:r>
            <a:r>
              <a:rPr lang="ru-RU" dirty="0" err="1" smtClean="0"/>
              <a:t>етнок</a:t>
            </a:r>
            <a:r>
              <a:rPr lang="uk-UA" dirty="0" err="1" smtClean="0"/>
              <a:t>ультурні</a:t>
            </a:r>
            <a:r>
              <a:rPr lang="uk-UA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і </a:t>
            </a:r>
            <a:r>
              <a:rPr lang="ru-RU" dirty="0" err="1" smtClean="0"/>
              <a:t>знання</a:t>
            </a:r>
            <a:endParaRPr lang="ru-RU" dirty="0" smtClean="0"/>
          </a:p>
          <a:p>
            <a:pPr marL="0" indent="357188" algn="just"/>
            <a:r>
              <a:rPr lang="ru-RU" b="1" i="1" dirty="0" err="1" smtClean="0"/>
              <a:t>Паремія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одиниця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b="1" dirty="0" smtClean="0"/>
              <a:t>, </a:t>
            </a:r>
            <a:r>
              <a:rPr lang="ru-RU" b="1" dirty="0" err="1" smtClean="0"/>
              <a:t>якій</a:t>
            </a:r>
            <a:r>
              <a:rPr lang="ru-RU" b="1" dirty="0" smtClean="0"/>
              <a:t> </a:t>
            </a:r>
            <a:r>
              <a:rPr lang="ru-RU" b="1" dirty="0" err="1" smtClean="0"/>
              <a:t>властиві</a:t>
            </a:r>
            <a:r>
              <a:rPr lang="ru-RU" b="1" dirty="0" smtClean="0"/>
              <a:t> </a:t>
            </a:r>
            <a:r>
              <a:rPr lang="ru-RU" b="1" dirty="0" err="1" smtClean="0"/>
              <a:t>афористичність</a:t>
            </a:r>
            <a:r>
              <a:rPr lang="ru-RU" b="1" dirty="0" smtClean="0"/>
              <a:t>, </a:t>
            </a:r>
            <a:r>
              <a:rPr lang="ru-RU" b="1" dirty="0" err="1" smtClean="0"/>
              <a:t>усталеність</a:t>
            </a:r>
            <a:r>
              <a:rPr lang="ru-RU" b="1" dirty="0" smtClean="0"/>
              <a:t>, </a:t>
            </a:r>
            <a:r>
              <a:rPr lang="ru-RU" b="1" dirty="0" err="1" smtClean="0"/>
              <a:t>переосмислене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буквальне</a:t>
            </a:r>
            <a:r>
              <a:rPr lang="ru-RU" b="1" dirty="0" smtClean="0"/>
              <a:t> </a:t>
            </a:r>
            <a:r>
              <a:rPr lang="ru-RU" b="1" dirty="0" err="1" smtClean="0"/>
              <a:t>узагальнене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, </a:t>
            </a:r>
            <a:r>
              <a:rPr lang="ru-RU" b="1" dirty="0" err="1" smtClean="0"/>
              <a:t>здебільшого</a:t>
            </a:r>
            <a:r>
              <a:rPr lang="ru-RU" b="1" dirty="0" smtClean="0"/>
              <a:t> </a:t>
            </a:r>
            <a:r>
              <a:rPr lang="ru-RU" b="1" dirty="0" err="1" smtClean="0"/>
              <a:t>повчальний</a:t>
            </a:r>
            <a:r>
              <a:rPr lang="ru-RU" b="1" dirty="0" smtClean="0"/>
              <a:t> </a:t>
            </a:r>
            <a:r>
              <a:rPr lang="ru-RU" b="1" dirty="0" err="1" smtClean="0"/>
              <a:t>зміст</a:t>
            </a:r>
            <a:r>
              <a:rPr lang="ru-RU" b="1" dirty="0" smtClean="0"/>
              <a:t>; </a:t>
            </a:r>
            <a:r>
              <a:rPr lang="ru-RU" b="1" dirty="0" err="1" smtClean="0"/>
              <a:t>мовний</a:t>
            </a:r>
            <a:r>
              <a:rPr lang="ru-RU" b="1" dirty="0" smtClean="0"/>
              <a:t> знак,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передає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інформацію</a:t>
            </a:r>
            <a:r>
              <a:rPr lang="ru-RU" b="1" dirty="0" smtClean="0"/>
              <a:t> про </a:t>
            </a:r>
            <a:r>
              <a:rPr lang="ru-RU" b="1" dirty="0" err="1" smtClean="0"/>
              <a:t>традиційні</a:t>
            </a:r>
            <a:r>
              <a:rPr lang="ru-RU" b="1" dirty="0" smtClean="0"/>
              <a:t> </a:t>
            </a:r>
            <a:r>
              <a:rPr lang="ru-RU" b="1" dirty="0" err="1" smtClean="0"/>
              <a:t>цінності</a:t>
            </a:r>
            <a:r>
              <a:rPr lang="ru-RU" b="1" dirty="0" smtClean="0"/>
              <a:t> та погляди</a:t>
            </a:r>
            <a:r>
              <a:rPr lang="uk-UA" b="1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для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мудрості</a:t>
            </a:r>
            <a:r>
              <a:rPr lang="ru-RU" dirty="0" smtClean="0"/>
              <a:t> </a:t>
            </a:r>
            <a:r>
              <a:rPr lang="ru-RU" dirty="0" err="1" smtClean="0"/>
              <a:t>колективний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 народу створив </a:t>
            </a:r>
            <a:r>
              <a:rPr lang="ru-RU" dirty="0" err="1" smtClean="0"/>
              <a:t>вислови</a:t>
            </a:r>
            <a:r>
              <a:rPr lang="ru-RU" dirty="0" smtClean="0"/>
              <a:t> на </a:t>
            </a:r>
            <a:r>
              <a:rPr lang="ru-RU" dirty="0" err="1" smtClean="0"/>
              <a:t>кшталт</a:t>
            </a:r>
            <a:r>
              <a:rPr lang="ru-RU" dirty="0" smtClean="0"/>
              <a:t>: </a:t>
            </a:r>
            <a:r>
              <a:rPr lang="ru-RU" i="1" dirty="0" smtClean="0"/>
              <a:t>Мудрого </a:t>
            </a:r>
            <a:r>
              <a:rPr lang="ru-RU" i="1" dirty="0" err="1" smtClean="0"/>
              <a:t>лиш</a:t>
            </a:r>
            <a:r>
              <a:rPr lang="ru-RU" i="1" dirty="0" smtClean="0"/>
              <a:t> </a:t>
            </a:r>
            <a:r>
              <a:rPr lang="ru-RU" i="1" dirty="0" err="1" smtClean="0"/>
              <a:t>мудрий</a:t>
            </a:r>
            <a:r>
              <a:rPr lang="ru-RU" i="1" dirty="0" smtClean="0"/>
              <a:t> </a:t>
            </a:r>
            <a:r>
              <a:rPr lang="ru-RU" i="1" dirty="0" err="1" smtClean="0"/>
              <a:t>пізнає</a:t>
            </a:r>
            <a:r>
              <a:rPr lang="ru-RU" dirty="0" smtClean="0"/>
              <a:t>; </a:t>
            </a:r>
            <a:r>
              <a:rPr lang="ru-RU" i="1" dirty="0" err="1" smtClean="0"/>
              <a:t>Мудрий</a:t>
            </a:r>
            <a:r>
              <a:rPr lang="ru-RU" i="1" dirty="0" smtClean="0"/>
              <a:t> носить </a:t>
            </a:r>
            <a:r>
              <a:rPr lang="ru-RU" i="1" dirty="0" err="1" smtClean="0"/>
              <a:t>язик</a:t>
            </a:r>
            <a:r>
              <a:rPr lang="ru-RU" i="1" dirty="0" smtClean="0"/>
              <a:t> в </a:t>
            </a:r>
            <a:r>
              <a:rPr lang="ru-RU" i="1" dirty="0" err="1" smtClean="0"/>
              <a:t>серці</a:t>
            </a:r>
            <a:r>
              <a:rPr lang="ru-RU" i="1" dirty="0" smtClean="0"/>
              <a:t>, </a:t>
            </a:r>
            <a:r>
              <a:rPr lang="ru-RU" i="1" dirty="0" err="1" smtClean="0"/>
              <a:t>глупий</a:t>
            </a:r>
            <a:r>
              <a:rPr lang="ru-RU" i="1" dirty="0" smtClean="0"/>
              <a:t> – </a:t>
            </a:r>
            <a:r>
              <a:rPr lang="ru-RU" i="1" dirty="0" err="1" smtClean="0"/>
              <a:t>серце</a:t>
            </a:r>
            <a:r>
              <a:rPr lang="ru-RU" i="1" dirty="0" smtClean="0"/>
              <a:t> на </a:t>
            </a:r>
            <a:r>
              <a:rPr lang="ru-RU" i="1" dirty="0" err="1" smtClean="0"/>
              <a:t>язиці</a:t>
            </a:r>
            <a:r>
              <a:rPr lang="ru-RU" dirty="0" smtClean="0"/>
              <a:t>; </a:t>
            </a:r>
            <a:r>
              <a:rPr lang="ru-RU" i="1" dirty="0" err="1" smtClean="0"/>
              <a:t>Мудрий</a:t>
            </a:r>
            <a:r>
              <a:rPr lang="ru-RU" i="1" dirty="0" smtClean="0"/>
              <a:t> по </a:t>
            </a:r>
            <a:r>
              <a:rPr lang="ru-RU" i="1" dirty="0" err="1" smtClean="0"/>
              <a:t>часі</a:t>
            </a:r>
            <a:r>
              <a:rPr lang="ru-RU" dirty="0" smtClean="0"/>
              <a:t>; </a:t>
            </a:r>
            <a:r>
              <a:rPr lang="ru-RU" i="1" dirty="0" smtClean="0"/>
              <a:t>На дитячий </a:t>
            </a:r>
            <a:r>
              <a:rPr lang="ru-RU" i="1" dirty="0" err="1" smtClean="0"/>
              <a:t>розум</a:t>
            </a:r>
            <a:r>
              <a:rPr lang="ru-RU" i="1" dirty="0" smtClean="0"/>
              <a:t> </a:t>
            </a:r>
            <a:r>
              <a:rPr lang="ru-RU" i="1" dirty="0" err="1" smtClean="0"/>
              <a:t>перейшов</a:t>
            </a:r>
            <a:r>
              <a:rPr lang="ru-RU" dirty="0" smtClean="0"/>
              <a:t>; </a:t>
            </a:r>
            <a:r>
              <a:rPr lang="ru-RU" i="1" dirty="0" smtClean="0"/>
              <a:t>На </a:t>
            </a:r>
            <a:r>
              <a:rPr lang="ru-RU" i="1" dirty="0" err="1" smtClean="0"/>
              <a:t>панську</a:t>
            </a:r>
            <a:r>
              <a:rPr lang="ru-RU" i="1" dirty="0" smtClean="0"/>
              <a:t> </a:t>
            </a:r>
            <a:r>
              <a:rPr lang="ru-RU" i="1" dirty="0" err="1" smtClean="0"/>
              <a:t>мудрість</a:t>
            </a:r>
            <a:r>
              <a:rPr lang="ru-RU" i="1" dirty="0" smtClean="0"/>
              <a:t> </a:t>
            </a:r>
            <a:r>
              <a:rPr lang="ru-RU" i="1" dirty="0" err="1" smtClean="0"/>
              <a:t>мужицька</a:t>
            </a:r>
            <a:r>
              <a:rPr lang="ru-RU" i="1" dirty="0" smtClean="0"/>
              <a:t> </a:t>
            </a:r>
            <a:r>
              <a:rPr lang="ru-RU" i="1" dirty="0" err="1" smtClean="0"/>
              <a:t>хитрість</a:t>
            </a:r>
            <a:r>
              <a:rPr lang="ru-RU" dirty="0" smtClean="0"/>
              <a:t>; </a:t>
            </a:r>
            <a:r>
              <a:rPr lang="ru-RU" i="1" dirty="0" smtClean="0"/>
              <a:t>Не </a:t>
            </a:r>
            <a:r>
              <a:rPr lang="ru-RU" i="1" dirty="0" err="1" smtClean="0"/>
              <a:t>бажай</a:t>
            </a:r>
            <a:r>
              <a:rPr lang="ru-RU" i="1" dirty="0" smtClean="0"/>
              <a:t> </a:t>
            </a:r>
            <a:r>
              <a:rPr lang="ru-RU" i="1" dirty="0" err="1" smtClean="0"/>
              <a:t>синові</a:t>
            </a:r>
            <a:r>
              <a:rPr lang="ru-RU" i="1" dirty="0" smtClean="0"/>
              <a:t> </a:t>
            </a:r>
            <a:r>
              <a:rPr lang="ru-RU" i="1" dirty="0" err="1" smtClean="0"/>
              <a:t>багатства</a:t>
            </a:r>
            <a:r>
              <a:rPr lang="ru-RU" i="1" dirty="0" smtClean="0"/>
              <a:t>, а </a:t>
            </a:r>
            <a:r>
              <a:rPr lang="ru-RU" i="1" dirty="0" err="1" smtClean="0"/>
              <a:t>бажай</a:t>
            </a:r>
            <a:r>
              <a:rPr lang="ru-RU" i="1" dirty="0" smtClean="0"/>
              <a:t> </a:t>
            </a:r>
            <a:r>
              <a:rPr lang="ru-RU" i="1" dirty="0" err="1" smtClean="0"/>
              <a:t>розуму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0000" lnSpcReduction="20000"/>
          </a:bodyPr>
          <a:lstStyle/>
          <a:p>
            <a:pPr marL="0" indent="265113" algn="just">
              <a:buNone/>
            </a:pP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b="1" dirty="0" err="1" smtClean="0"/>
              <a:t>одиниці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b="1" dirty="0" smtClean="0"/>
              <a:t> (</a:t>
            </a:r>
            <a:r>
              <a:rPr lang="ru-RU" b="1" i="1" dirty="0" err="1" smtClean="0"/>
              <a:t>прислів’я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приказки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афоризми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примовки</a:t>
            </a:r>
            <a:r>
              <a:rPr lang="ru-RU" b="1" i="1" dirty="0" smtClean="0"/>
              <a:t>, «</a:t>
            </a:r>
            <a:r>
              <a:rPr lang="ru-RU" b="1" i="1" dirty="0" err="1" smtClean="0"/>
              <a:t>ділові</a:t>
            </a:r>
            <a:r>
              <a:rPr lang="ru-RU" b="1" i="1" dirty="0" smtClean="0"/>
              <a:t>» </a:t>
            </a:r>
            <a:r>
              <a:rPr lang="ru-RU" b="1" i="1" dirty="0" err="1" smtClean="0"/>
              <a:t>вислови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повір’я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прикмети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замовляння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нісенітниці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казкові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формули</a:t>
            </a:r>
            <a:r>
              <a:rPr lang="ru-RU" i="1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кліше</a:t>
            </a:r>
            <a:r>
              <a:rPr lang="ru-RU" dirty="0" smtClean="0"/>
              <a:t> і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у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. </a:t>
            </a:r>
          </a:p>
          <a:p>
            <a:pPr marL="0" indent="265113" algn="just">
              <a:buNone/>
            </a:pPr>
            <a:r>
              <a:rPr lang="ru-RU" b="1" i="1" dirty="0" err="1" smtClean="0"/>
              <a:t>Прислів’я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приказки</a:t>
            </a:r>
            <a:r>
              <a:rPr lang="ru-RU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стійкі</a:t>
            </a:r>
            <a:r>
              <a:rPr lang="ru-RU" b="1" dirty="0" smtClean="0"/>
              <a:t> </a:t>
            </a:r>
            <a:r>
              <a:rPr lang="ru-RU" b="1" dirty="0" err="1" smtClean="0"/>
              <a:t>афористичні</a:t>
            </a:r>
            <a:r>
              <a:rPr lang="ru-RU" b="1" dirty="0" smtClean="0"/>
              <a:t> </a:t>
            </a:r>
            <a:r>
              <a:rPr lang="ru-RU" b="1" dirty="0" err="1" smtClean="0"/>
              <a:t>вислови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у </a:t>
            </a:r>
            <a:r>
              <a:rPr lang="ru-RU" b="1" dirty="0" err="1" smtClean="0"/>
              <a:t>стислій</a:t>
            </a:r>
            <a:r>
              <a:rPr lang="ru-RU" b="1" dirty="0" smtClean="0"/>
              <a:t>, </a:t>
            </a:r>
            <a:r>
              <a:rPr lang="ru-RU" b="1" dirty="0" err="1" smtClean="0"/>
              <a:t>точній</a:t>
            </a:r>
            <a:r>
              <a:rPr lang="ru-RU" b="1" dirty="0" smtClean="0"/>
              <a:t> </a:t>
            </a:r>
            <a:r>
              <a:rPr lang="ru-RU" b="1" dirty="0" err="1" smtClean="0"/>
              <a:t>формі</a:t>
            </a:r>
            <a:r>
              <a:rPr lang="ru-RU" b="1" dirty="0" smtClean="0"/>
              <a:t> </a:t>
            </a:r>
            <a:r>
              <a:rPr lang="ru-RU" b="1" dirty="0" err="1" smtClean="0"/>
              <a:t>висловлюють</a:t>
            </a:r>
            <a:r>
              <a:rPr lang="ru-RU" b="1" dirty="0" smtClean="0"/>
              <a:t> думку про </a:t>
            </a:r>
            <a:r>
              <a:rPr lang="ru-RU" b="1" dirty="0" err="1" smtClean="0"/>
              <a:t>певні</a:t>
            </a:r>
            <a:r>
              <a:rPr lang="ru-RU" b="1" dirty="0" smtClean="0"/>
              <a:t> </a:t>
            </a:r>
            <a:r>
              <a:rPr lang="ru-RU" b="1" dirty="0" err="1" smtClean="0"/>
              <a:t>життєві</a:t>
            </a:r>
            <a:r>
              <a:rPr lang="ru-RU" b="1" dirty="0" smtClean="0"/>
              <a:t> </a:t>
            </a:r>
            <a:r>
              <a:rPr lang="ru-RU" b="1" dirty="0" err="1" smtClean="0"/>
              <a:t>явища</a:t>
            </a:r>
            <a:r>
              <a:rPr lang="ru-RU" b="1" dirty="0" smtClean="0"/>
              <a:t>, </a:t>
            </a:r>
            <a:r>
              <a:rPr lang="ru-RU" b="1" dirty="0" err="1" smtClean="0"/>
              <a:t>реалії</a:t>
            </a:r>
            <a:r>
              <a:rPr lang="ru-RU" b="1" dirty="0" smtClean="0"/>
              <a:t> </a:t>
            </a:r>
            <a:r>
              <a:rPr lang="ru-RU" b="1" dirty="0" err="1" smtClean="0"/>
              <a:t>дійсності</a:t>
            </a:r>
            <a:r>
              <a:rPr lang="ru-RU" b="1" dirty="0" smtClean="0"/>
              <a:t>, </a:t>
            </a:r>
            <a:r>
              <a:rPr lang="ru-RU" b="1" dirty="0" err="1" smtClean="0"/>
              <a:t>людські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, </a:t>
            </a:r>
            <a:r>
              <a:rPr lang="ru-RU" b="1" dirty="0" err="1" smtClean="0"/>
              <a:t>вчинки</a:t>
            </a:r>
            <a:r>
              <a:rPr lang="ru-RU" b="1" dirty="0" smtClean="0"/>
              <a:t> </a:t>
            </a:r>
            <a:r>
              <a:rPr lang="ru-RU" b="1" dirty="0" err="1" smtClean="0"/>
              <a:t>тощо</a:t>
            </a:r>
            <a:r>
              <a:rPr lang="ru-RU" b="1" dirty="0" smtClean="0"/>
              <a:t> в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характерних</a:t>
            </a:r>
            <a:r>
              <a:rPr lang="ru-RU" b="1" dirty="0" smtClean="0"/>
              <a:t> і </a:t>
            </a:r>
            <a:r>
              <a:rPr lang="ru-RU" b="1" dirty="0" err="1" smtClean="0"/>
              <a:t>специфічних</a:t>
            </a:r>
            <a:r>
              <a:rPr lang="ru-RU" b="1" dirty="0" smtClean="0"/>
              <a:t> </a:t>
            </a:r>
            <a:r>
              <a:rPr lang="ru-RU" b="1" dirty="0" err="1" smtClean="0"/>
              <a:t>ознаках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 marL="0" indent="265113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Прислів’я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стійкий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 народного </a:t>
            </a:r>
            <a:r>
              <a:rPr lang="ru-RU" dirty="0" err="1" smtClean="0">
                <a:solidFill>
                  <a:srgbClr val="002060"/>
                </a:solidFill>
              </a:rPr>
              <a:t>походження</a:t>
            </a:r>
            <a:r>
              <a:rPr lang="ru-RU" dirty="0" smtClean="0">
                <a:solidFill>
                  <a:srgbClr val="002060"/>
                </a:solidFill>
              </a:rPr>
              <a:t>, часто </a:t>
            </a:r>
            <a:r>
              <a:rPr lang="ru-RU" dirty="0" err="1" smtClean="0">
                <a:solidFill>
                  <a:srgbClr val="002060"/>
                </a:solidFill>
              </a:rPr>
              <a:t>ритмічний</a:t>
            </a:r>
            <a:r>
              <a:rPr lang="ru-RU" dirty="0" smtClean="0">
                <a:solidFill>
                  <a:srgbClr val="002060"/>
                </a:solidFill>
              </a:rPr>
              <a:t> за </a:t>
            </a:r>
            <a:r>
              <a:rPr lang="ru-RU" dirty="0" err="1" smtClean="0">
                <a:solidFill>
                  <a:srgbClr val="002060"/>
                </a:solidFill>
              </a:rPr>
              <a:t>будовою</a:t>
            </a:r>
            <a:r>
              <a:rPr lang="ru-RU" dirty="0" smtClean="0">
                <a:solidFill>
                  <a:srgbClr val="002060"/>
                </a:solidFill>
              </a:rPr>
              <a:t>, у </a:t>
            </a:r>
            <a:r>
              <a:rPr lang="ru-RU" dirty="0" err="1" smtClean="0">
                <a:solidFill>
                  <a:srgbClr val="002060"/>
                </a:solidFill>
              </a:rPr>
              <a:t>якому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зафіксовано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узагальнений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досвід</a:t>
            </a:r>
            <a:r>
              <a:rPr lang="ru-RU" dirty="0" smtClean="0">
                <a:solidFill>
                  <a:srgbClr val="002060"/>
                </a:solidFill>
              </a:rPr>
              <a:t> народу та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оцінку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подій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явищ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Козак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бідою</a:t>
            </a:r>
            <a:r>
              <a:rPr lang="ru-RU" i="1" dirty="0" smtClean="0"/>
              <a:t>, як </a:t>
            </a:r>
            <a:r>
              <a:rPr lang="ru-RU" i="1" dirty="0" err="1" smtClean="0"/>
              <a:t>риба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водою</a:t>
            </a:r>
            <a:r>
              <a:rPr lang="ru-RU" dirty="0" smtClean="0"/>
              <a:t>; </a:t>
            </a:r>
            <a:r>
              <a:rPr lang="ru-RU" i="1" dirty="0" smtClean="0"/>
              <a:t>Тиха вода береги рве </a:t>
            </a:r>
            <a:r>
              <a:rPr lang="ru-RU" dirty="0" smtClean="0"/>
              <a:t>&lt;</a:t>
            </a:r>
            <a:r>
              <a:rPr lang="ru-RU" i="1" dirty="0" err="1" smtClean="0"/>
              <a:t>ламає</a:t>
            </a:r>
            <a:r>
              <a:rPr lang="ru-RU" dirty="0" smtClean="0"/>
              <a:t>˃; </a:t>
            </a:r>
            <a:r>
              <a:rPr lang="ru-RU" i="1" dirty="0" smtClean="0"/>
              <a:t>Як у </a:t>
            </a:r>
            <a:r>
              <a:rPr lang="ru-RU" i="1" dirty="0" err="1" smtClean="0"/>
              <a:t>лісі</a:t>
            </a:r>
            <a:r>
              <a:rPr lang="ru-RU" i="1" dirty="0" smtClean="0"/>
              <a:t> </a:t>
            </a:r>
            <a:r>
              <a:rPr lang="ru-RU" i="1" dirty="0" err="1" smtClean="0"/>
              <a:t>гукнеш</a:t>
            </a:r>
            <a:r>
              <a:rPr lang="ru-RU" i="1" dirty="0" smtClean="0"/>
              <a:t>, так і </a:t>
            </a:r>
            <a:r>
              <a:rPr lang="ru-RU" i="1" dirty="0" err="1" smtClean="0"/>
              <a:t>одгукнеться</a:t>
            </a:r>
            <a:r>
              <a:rPr lang="ru-RU" dirty="0" smtClean="0"/>
              <a:t>. </a:t>
            </a:r>
          </a:p>
          <a:p>
            <a:pPr marL="0" indent="265113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Приказкою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стійкий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 народного (фольклорного) </a:t>
            </a:r>
            <a:r>
              <a:rPr lang="ru-RU" dirty="0" err="1" smtClean="0">
                <a:solidFill>
                  <a:srgbClr val="002060"/>
                </a:solidFill>
              </a:rPr>
              <a:t>походження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який</a:t>
            </a:r>
            <a:r>
              <a:rPr lang="ru-RU" dirty="0" smtClean="0">
                <a:solidFill>
                  <a:srgbClr val="002060"/>
                </a:solidFill>
              </a:rPr>
              <a:t> образно </a:t>
            </a:r>
            <a:r>
              <a:rPr lang="ru-RU" dirty="0" err="1" smtClean="0">
                <a:solidFill>
                  <a:srgbClr val="002060"/>
                </a:solidFill>
              </a:rPr>
              <a:t>розкриває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певне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явище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насамперед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погляду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емоційно-експресивної</a:t>
            </a:r>
            <a:r>
              <a:rPr lang="ru-RU" dirty="0" smtClean="0">
                <a:solidFill>
                  <a:srgbClr val="002060"/>
                </a:solidFill>
              </a:rPr>
              <a:t> характеристики; </a:t>
            </a:r>
            <a:r>
              <a:rPr lang="ru-RU" dirty="0" err="1" smtClean="0">
                <a:solidFill>
                  <a:srgbClr val="002060"/>
                </a:solidFill>
              </a:rPr>
              <a:t>здебільшого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має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загальноприйнятого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визначення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містить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набір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диференційних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ознак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dirty="0" err="1" smtClean="0">
                <a:solidFill>
                  <a:srgbClr val="002060"/>
                </a:solidFill>
              </a:rPr>
              <a:t>висловлює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незавершену</a:t>
            </a:r>
            <a:r>
              <a:rPr lang="ru-RU" dirty="0" smtClean="0">
                <a:solidFill>
                  <a:srgbClr val="002060"/>
                </a:solidFill>
              </a:rPr>
              <a:t> думку, </a:t>
            </a:r>
            <a:r>
              <a:rPr lang="ru-RU" dirty="0" err="1" smtClean="0">
                <a:solidFill>
                  <a:srgbClr val="002060"/>
                </a:solidFill>
              </a:rPr>
              <a:t>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частиною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судження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має</a:t>
            </a:r>
            <a:r>
              <a:rPr lang="ru-RU" dirty="0" smtClean="0">
                <a:solidFill>
                  <a:srgbClr val="002060"/>
                </a:solidFill>
              </a:rPr>
              <a:t> форму </a:t>
            </a:r>
            <a:r>
              <a:rPr lang="ru-RU" dirty="0" err="1" smtClean="0">
                <a:solidFill>
                  <a:srgbClr val="002060"/>
                </a:solidFill>
              </a:rPr>
              <a:t>незамкненого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кліше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характеризується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відсутністю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повчального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змісту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Горох на </a:t>
            </a:r>
            <a:r>
              <a:rPr lang="ru-RU" i="1" dirty="0" err="1" smtClean="0"/>
              <a:t>ньому</a:t>
            </a:r>
            <a:r>
              <a:rPr lang="ru-RU" i="1" dirty="0" smtClean="0"/>
              <a:t> молочений</a:t>
            </a:r>
            <a:r>
              <a:rPr lang="ru-RU" dirty="0" smtClean="0"/>
              <a:t>; </a:t>
            </a:r>
            <a:r>
              <a:rPr lang="ru-RU" i="1" dirty="0" smtClean="0"/>
              <a:t>Кому як на роду написано</a:t>
            </a:r>
            <a:r>
              <a:rPr lang="ru-RU" dirty="0" smtClean="0"/>
              <a:t>; </a:t>
            </a:r>
            <a:r>
              <a:rPr lang="ru-RU" i="1" dirty="0" smtClean="0"/>
              <a:t>Про </a:t>
            </a:r>
            <a:r>
              <a:rPr lang="ru-RU" i="1" dirty="0" err="1" smtClean="0"/>
              <a:t>вовка</a:t>
            </a:r>
            <a:r>
              <a:rPr lang="ru-RU" i="1" dirty="0" smtClean="0"/>
              <a:t> </a:t>
            </a:r>
            <a:r>
              <a:rPr lang="ru-RU" i="1" dirty="0" err="1" smtClean="0"/>
              <a:t>промовка</a:t>
            </a:r>
            <a:r>
              <a:rPr lang="ru-RU" dirty="0" smtClean="0"/>
              <a:t>.</a:t>
            </a:r>
          </a:p>
          <a:p>
            <a:pPr marL="0" indent="265113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Сміхову</a:t>
            </a:r>
            <a:r>
              <a:rPr lang="ru-RU" b="1" dirty="0" smtClean="0"/>
              <a:t> культуру </a:t>
            </a:r>
            <a:r>
              <a:rPr lang="ru-RU" b="1" dirty="0" err="1" smtClean="0"/>
              <a:t>українців</a:t>
            </a:r>
            <a:r>
              <a:rPr lang="ru-RU" b="1" dirty="0" smtClean="0"/>
              <a:t> в </a:t>
            </a:r>
            <a:r>
              <a:rPr lang="ru-RU" b="1" dirty="0" err="1" smtClean="0"/>
              <a:t>етнокультурній</a:t>
            </a:r>
            <a:r>
              <a:rPr lang="ru-RU" b="1" dirty="0" smtClean="0"/>
              <a:t> </a:t>
            </a:r>
            <a:r>
              <a:rPr lang="ru-RU" b="1" dirty="0" err="1" smtClean="0"/>
              <a:t>царині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b="1" dirty="0" smtClean="0"/>
              <a:t> </a:t>
            </a:r>
            <a:r>
              <a:rPr lang="ru-RU" b="1" dirty="0" err="1" smtClean="0"/>
              <a:t>представляють</a:t>
            </a:r>
            <a:r>
              <a:rPr lang="ru-RU" b="1" dirty="0" smtClean="0"/>
              <a:t> </a:t>
            </a:r>
            <a:r>
              <a:rPr lang="ru-RU" b="1" i="1" dirty="0" err="1" smtClean="0"/>
              <a:t>примовки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анекдоти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дотепи</a:t>
            </a:r>
            <a:r>
              <a:rPr lang="ru-RU" b="1" i="1" dirty="0" smtClean="0"/>
              <a:t>, байки, </a:t>
            </a:r>
            <a:r>
              <a:rPr lang="ru-RU" b="1" i="1" dirty="0" err="1" smtClean="0"/>
              <a:t>побрехеньки</a:t>
            </a:r>
            <a:r>
              <a:rPr lang="ru-RU" b="1" i="1" dirty="0" smtClean="0"/>
              <a:t> </a:t>
            </a:r>
            <a:r>
              <a:rPr lang="ru-RU" b="1" dirty="0" err="1" smtClean="0"/>
              <a:t>тощо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Примовки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жартівливі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переважно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римовані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усталеної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форми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вводяться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розмову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відповідно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ситуації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або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відповідний</a:t>
            </a:r>
            <a:r>
              <a:rPr lang="ru-RU" dirty="0" smtClean="0">
                <a:solidFill>
                  <a:srgbClr val="002060"/>
                </a:solidFill>
              </a:rPr>
              <a:t> текст: </a:t>
            </a:r>
            <a:r>
              <a:rPr lang="ru-RU" i="1" dirty="0" smtClean="0"/>
              <a:t>Ми </a:t>
            </a:r>
            <a:r>
              <a:rPr lang="ru-RU" i="1" dirty="0" err="1" smtClean="0"/>
              <a:t>з</a:t>
            </a:r>
            <a:r>
              <a:rPr lang="ru-RU" i="1" dirty="0" smtClean="0"/>
              <a:t> тобою, як </a:t>
            </a:r>
            <a:r>
              <a:rPr lang="ru-RU" i="1" dirty="0" err="1" smtClean="0"/>
              <a:t>риба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водою </a:t>
            </a:r>
            <a:r>
              <a:rPr lang="ru-RU" dirty="0" smtClean="0"/>
              <a:t>[</a:t>
            </a:r>
            <a:r>
              <a:rPr lang="ru-RU" i="1" dirty="0" smtClean="0"/>
              <a:t>я на </a:t>
            </a:r>
            <a:r>
              <a:rPr lang="ru-RU" i="1" dirty="0" err="1" smtClean="0"/>
              <a:t>лід</a:t>
            </a:r>
            <a:r>
              <a:rPr lang="ru-RU" i="1" dirty="0" smtClean="0"/>
              <a:t>, а 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спід</a:t>
            </a:r>
            <a:r>
              <a:rPr lang="ru-RU" dirty="0" smtClean="0"/>
              <a:t>]; </a:t>
            </a:r>
            <a:r>
              <a:rPr lang="ru-RU" i="1" dirty="0" smtClean="0"/>
              <a:t>Не до вас </a:t>
            </a:r>
            <a:r>
              <a:rPr lang="ru-RU" i="1" dirty="0" err="1" smtClean="0"/>
              <a:t>приміряючи</a:t>
            </a:r>
            <a:r>
              <a:rPr lang="ru-RU" dirty="0" smtClean="0"/>
              <a:t>; </a:t>
            </a:r>
            <a:r>
              <a:rPr lang="ru-RU" i="1" dirty="0" err="1" smtClean="0"/>
              <a:t>Ні</a:t>
            </a:r>
            <a:r>
              <a:rPr lang="ru-RU" i="1" dirty="0" smtClean="0"/>
              <a:t> до ладу, </a:t>
            </a:r>
            <a:r>
              <a:rPr lang="ru-RU" i="1" dirty="0" err="1" smtClean="0"/>
              <a:t>ні</a:t>
            </a:r>
            <a:r>
              <a:rPr lang="ru-RU" i="1" dirty="0" smtClean="0"/>
              <a:t> до прикладу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Анекдот 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грец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anekdotos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неопублікований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невиданий</a:t>
            </a:r>
            <a:r>
              <a:rPr lang="ru-RU" dirty="0" smtClean="0">
                <a:solidFill>
                  <a:srgbClr val="002060"/>
                </a:solidFill>
              </a:rPr>
              <a:t>) </a:t>
            </a:r>
            <a:r>
              <a:rPr lang="ru-RU" dirty="0" err="1" smtClean="0">
                <a:solidFill>
                  <a:srgbClr val="002060"/>
                </a:solidFill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коротку</a:t>
            </a:r>
            <a:r>
              <a:rPr lang="ru-RU" dirty="0" smtClean="0">
                <a:solidFill>
                  <a:srgbClr val="002060"/>
                </a:solidFill>
              </a:rPr>
              <a:t> усну </a:t>
            </a:r>
            <a:r>
              <a:rPr lang="ru-RU" dirty="0" err="1" smtClean="0">
                <a:solidFill>
                  <a:srgbClr val="002060"/>
                </a:solidFill>
              </a:rPr>
              <a:t>оповідь</a:t>
            </a:r>
            <a:r>
              <a:rPr lang="ru-RU" dirty="0" smtClean="0">
                <a:solidFill>
                  <a:srgbClr val="002060"/>
                </a:solidFill>
              </a:rPr>
              <a:t> (</a:t>
            </a:r>
            <a:r>
              <a:rPr lang="ru-RU" dirty="0" err="1" smtClean="0">
                <a:solidFill>
                  <a:srgbClr val="002060"/>
                </a:solidFill>
              </a:rPr>
              <a:t>здебільшого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вигадане</a:t>
            </a:r>
            <a:r>
              <a:rPr lang="ru-RU" dirty="0" smtClean="0">
                <a:solidFill>
                  <a:srgbClr val="002060"/>
                </a:solidFill>
              </a:rPr>
              <a:t>) </a:t>
            </a:r>
            <a:r>
              <a:rPr lang="ru-RU" dirty="0" err="1" smtClean="0">
                <a:solidFill>
                  <a:srgbClr val="002060"/>
                </a:solidFill>
              </a:rPr>
              <a:t>гумористичного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сатиричного </a:t>
            </a:r>
            <a:r>
              <a:rPr lang="ru-RU" dirty="0" err="1" smtClean="0">
                <a:solidFill>
                  <a:srgbClr val="002060"/>
                </a:solidFill>
              </a:rPr>
              <a:t>ґатунку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якийсь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незвичайний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життєвий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випадок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ситуацію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несподіваним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дотепним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закінченням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Дотеп</a:t>
            </a:r>
            <a:r>
              <a:rPr lang="ru-RU" dirty="0" smtClean="0">
                <a:solidFill>
                  <a:srgbClr val="002060"/>
                </a:solidFill>
              </a:rPr>
              <a:t> –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стислий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влучний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сатиричним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або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жартівливим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відтінком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комічний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несподіваних</a:t>
            </a:r>
            <a:r>
              <a:rPr lang="ru-RU" dirty="0" smtClean="0"/>
              <a:t> </a:t>
            </a:r>
            <a:r>
              <a:rPr lang="ru-RU" dirty="0" err="1" smtClean="0"/>
              <a:t>паралелях</a:t>
            </a:r>
            <a:r>
              <a:rPr lang="ru-RU" dirty="0" smtClean="0"/>
              <a:t>, </a:t>
            </a:r>
            <a:r>
              <a:rPr lang="ru-RU" dirty="0" err="1" smtClean="0"/>
              <a:t>переосмисленні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Нехай  </a:t>
            </a:r>
            <a:r>
              <a:rPr lang="ru-RU" i="1" dirty="0" err="1" smtClean="0"/>
              <a:t>твого</a:t>
            </a:r>
            <a:r>
              <a:rPr lang="ru-RU" i="1" dirty="0" smtClean="0"/>
              <a:t> батька </a:t>
            </a:r>
            <a:r>
              <a:rPr lang="ru-RU" i="1" dirty="0" err="1" smtClean="0"/>
              <a:t>журавлі</a:t>
            </a:r>
            <a:r>
              <a:rPr lang="ru-RU" i="1" dirty="0" smtClean="0"/>
              <a:t>, а </a:t>
            </a:r>
            <a:r>
              <a:rPr lang="ru-RU" i="1" dirty="0" err="1" smtClean="0"/>
              <a:t>мого</a:t>
            </a:r>
            <a:r>
              <a:rPr lang="ru-RU" i="1" dirty="0" smtClean="0"/>
              <a:t> </a:t>
            </a:r>
            <a:r>
              <a:rPr lang="ru-RU" i="1" dirty="0" err="1" smtClean="0"/>
              <a:t>чаплі</a:t>
            </a:r>
            <a:r>
              <a:rPr lang="ru-RU" dirty="0" smtClean="0"/>
              <a:t>; </a:t>
            </a:r>
            <a:r>
              <a:rPr lang="ru-RU" i="1" dirty="0" smtClean="0"/>
              <a:t>У </a:t>
            </a:r>
            <a:r>
              <a:rPr lang="ru-RU" i="1" dirty="0" err="1" smtClean="0"/>
              <a:t>лісі</a:t>
            </a:r>
            <a:r>
              <a:rPr lang="ru-RU" i="1" dirty="0" smtClean="0"/>
              <a:t> </a:t>
            </a:r>
            <a:r>
              <a:rPr lang="ru-RU" i="1" dirty="0" err="1" smtClean="0"/>
              <a:t>родився</a:t>
            </a:r>
            <a:r>
              <a:rPr lang="ru-RU" i="1" dirty="0" smtClean="0"/>
              <a:t>, </a:t>
            </a:r>
            <a:r>
              <a:rPr lang="ru-RU" i="1" dirty="0" err="1" smtClean="0"/>
              <a:t>нічого</a:t>
            </a:r>
            <a:r>
              <a:rPr lang="ru-RU" i="1" dirty="0" smtClean="0"/>
              <a:t> не </a:t>
            </a:r>
            <a:r>
              <a:rPr lang="ru-RU" i="1" dirty="0" err="1" smtClean="0"/>
              <a:t>знає</a:t>
            </a:r>
            <a:r>
              <a:rPr lang="ru-RU" dirty="0" smtClean="0"/>
              <a:t>; </a:t>
            </a:r>
            <a:r>
              <a:rPr lang="ru-RU" i="1" dirty="0" smtClean="0"/>
              <a:t>У </a:t>
            </a:r>
            <a:r>
              <a:rPr lang="ru-RU" i="1" dirty="0" err="1" smtClean="0"/>
              <a:t>шапці</a:t>
            </a:r>
            <a:r>
              <a:rPr lang="ru-RU" i="1" dirty="0" smtClean="0"/>
              <a:t> </a:t>
            </a:r>
            <a:r>
              <a:rPr lang="ru-RU" i="1" dirty="0" err="1" smtClean="0"/>
              <a:t>їсти</a:t>
            </a:r>
            <a:r>
              <a:rPr lang="ru-RU" i="1" dirty="0" smtClean="0"/>
              <a:t> – глуха теща буде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62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Національний</a:t>
            </a:r>
            <a:r>
              <a:rPr lang="ru-RU" b="1" dirty="0" smtClean="0"/>
              <a:t> </a:t>
            </a:r>
            <a:r>
              <a:rPr lang="ru-RU" b="1" dirty="0" err="1" smtClean="0"/>
              <a:t>етикет</a:t>
            </a:r>
            <a:r>
              <a:rPr lang="ru-RU" b="1" dirty="0" smtClean="0"/>
              <a:t> – </a:t>
            </a:r>
            <a:r>
              <a:rPr lang="ru-RU" b="1" dirty="0" err="1" smtClean="0"/>
              <a:t>історично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культурно </a:t>
            </a:r>
            <a:r>
              <a:rPr lang="ru-RU" b="1" dirty="0" err="1" smtClean="0"/>
              <a:t>встановлена</a:t>
            </a:r>
            <a:r>
              <a:rPr lang="ru-RU" b="1" dirty="0" smtClean="0"/>
              <a:t> система, порядок, </a:t>
            </a:r>
            <a:r>
              <a:rPr lang="ru-RU" b="1" dirty="0" err="1" smtClean="0"/>
              <a:t>набір</a:t>
            </a:r>
            <a:r>
              <a:rPr lang="ru-RU" b="1" dirty="0" smtClean="0"/>
              <a:t> правил,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визначає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поведінку</a:t>
            </a:r>
            <a:r>
              <a:rPr lang="ru-RU" b="1" dirty="0" smtClean="0"/>
              <a:t> (і </a:t>
            </a:r>
            <a:r>
              <a:rPr lang="ru-RU" b="1" dirty="0" err="1" smtClean="0"/>
              <a:t>зокрема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комунікативну</a:t>
            </a:r>
            <a:r>
              <a:rPr lang="ru-RU" b="1" dirty="0" smtClean="0"/>
              <a:t>) людей, </a:t>
            </a:r>
            <a:r>
              <a:rPr lang="ru-RU" b="1" dirty="0" err="1" smtClean="0"/>
              <a:t>що</a:t>
            </a:r>
            <a:r>
              <a:rPr lang="ru-RU" b="1" dirty="0" smtClean="0"/>
              <a:t> належать до </a:t>
            </a:r>
            <a:r>
              <a:rPr lang="ru-RU" b="1" dirty="0" err="1" smtClean="0"/>
              <a:t>конкретної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етнічної</a:t>
            </a:r>
            <a:r>
              <a:rPr lang="ru-RU" b="1" dirty="0" smtClean="0"/>
              <a:t> </a:t>
            </a:r>
            <a:r>
              <a:rPr lang="ru-RU" b="1" dirty="0" err="1" smtClean="0"/>
              <a:t>спільноти</a:t>
            </a:r>
            <a:r>
              <a:rPr lang="ru-RU" b="1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Етикетна</a:t>
            </a:r>
            <a:r>
              <a:rPr lang="ru-RU" dirty="0" smtClean="0"/>
              <a:t> сфера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презентується</a:t>
            </a:r>
            <a:r>
              <a:rPr lang="ru-RU" dirty="0" smtClean="0"/>
              <a:t> у таких </a:t>
            </a:r>
            <a:r>
              <a:rPr lang="ru-RU" dirty="0" err="1" smtClean="0"/>
              <a:t>паремійних</a:t>
            </a:r>
            <a:r>
              <a:rPr lang="ru-RU" dirty="0" smtClean="0"/>
              <a:t> </a:t>
            </a:r>
            <a:r>
              <a:rPr lang="ru-RU" dirty="0" err="1" smtClean="0"/>
              <a:t>одиницях</a:t>
            </a:r>
            <a:r>
              <a:rPr lang="ru-RU" dirty="0" smtClean="0"/>
              <a:t>, як </a:t>
            </a:r>
            <a:r>
              <a:rPr lang="ru-RU" b="1" dirty="0" err="1" smtClean="0"/>
              <a:t>вітання</a:t>
            </a:r>
            <a:r>
              <a:rPr lang="ru-RU" b="1" dirty="0" smtClean="0"/>
              <a:t>, </a:t>
            </a:r>
            <a:r>
              <a:rPr lang="ru-RU" b="1" dirty="0" err="1" smtClean="0"/>
              <a:t>побажання</a:t>
            </a:r>
            <a:r>
              <a:rPr lang="ru-RU" b="1" dirty="0" smtClean="0"/>
              <a:t>, </a:t>
            </a:r>
            <a:r>
              <a:rPr lang="ru-RU" b="1" dirty="0" err="1" smtClean="0"/>
              <a:t>віншування</a:t>
            </a:r>
            <a:r>
              <a:rPr lang="ru-RU" b="1" dirty="0" smtClean="0"/>
              <a:t>, </a:t>
            </a:r>
            <a:r>
              <a:rPr lang="ru-RU" b="1" dirty="0" err="1" smtClean="0"/>
              <a:t>подяка</a:t>
            </a:r>
            <a:r>
              <a:rPr lang="ru-RU" b="1" dirty="0" smtClean="0"/>
              <a:t>, </a:t>
            </a:r>
            <a:r>
              <a:rPr lang="ru-RU" b="1" dirty="0" err="1" smtClean="0"/>
              <a:t>прощання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Вітання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сталий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виголошують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</a:t>
            </a:r>
            <a:r>
              <a:rPr lang="uk-UA" dirty="0" err="1" smtClean="0">
                <a:solidFill>
                  <a:srgbClr val="002060"/>
                </a:solidFill>
              </a:rPr>
              <a:t>ід</a:t>
            </a:r>
            <a:r>
              <a:rPr lang="uk-UA" dirty="0" smtClean="0">
                <a:solidFill>
                  <a:srgbClr val="002060"/>
                </a:solidFill>
              </a:rPr>
              <a:t> час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зустрічі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знайомої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незнайомої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людини</a:t>
            </a:r>
            <a:r>
              <a:rPr lang="ru-RU" dirty="0" smtClean="0">
                <a:solidFill>
                  <a:srgbClr val="002060"/>
                </a:solidFill>
              </a:rPr>
              <a:t>,</a:t>
            </a:r>
            <a:r>
              <a:rPr lang="ru-RU" dirty="0" smtClean="0"/>
              <a:t>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Доброго дня</a:t>
            </a:r>
            <a:r>
              <a:rPr lang="ru-RU" dirty="0" smtClean="0"/>
              <a:t>; </a:t>
            </a:r>
            <a:r>
              <a:rPr lang="ru-RU" i="1" dirty="0" smtClean="0"/>
              <a:t>Доброго </a:t>
            </a:r>
            <a:r>
              <a:rPr lang="ru-RU" i="1" dirty="0" err="1" smtClean="0"/>
              <a:t>здоров’я</a:t>
            </a:r>
            <a:r>
              <a:rPr lang="ru-RU" dirty="0" smtClean="0"/>
              <a:t>; </a:t>
            </a:r>
            <a:r>
              <a:rPr lang="ru-RU" i="1" dirty="0" smtClean="0"/>
              <a:t>– Христос воскрес! – </a:t>
            </a:r>
            <a:r>
              <a:rPr lang="ru-RU" i="1" dirty="0" err="1" smtClean="0"/>
              <a:t>Воістину</a:t>
            </a:r>
            <a:r>
              <a:rPr lang="ru-RU" i="1" dirty="0" smtClean="0"/>
              <a:t> воскрес!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Побажаннями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стандартизовані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народні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у </a:t>
            </a:r>
            <a:r>
              <a:rPr lang="ru-RU" dirty="0" err="1" smtClean="0">
                <a:solidFill>
                  <a:srgbClr val="002060"/>
                </a:solidFill>
              </a:rPr>
              <a:t>яких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висловлено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i="1" dirty="0" err="1" smtClean="0"/>
              <a:t>Бажаю</a:t>
            </a:r>
            <a:r>
              <a:rPr lang="ru-RU" i="1" dirty="0" smtClean="0"/>
              <a:t> </a:t>
            </a:r>
            <a:r>
              <a:rPr lang="ru-RU" i="1" dirty="0" err="1" smtClean="0"/>
              <a:t>щастя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добра; Бог в </a:t>
            </a:r>
            <a:r>
              <a:rPr lang="ru-RU" i="1" dirty="0" err="1" smtClean="0"/>
              <a:t>поміч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Дай, Боже, </a:t>
            </a:r>
            <a:r>
              <a:rPr lang="ru-RU" i="1" dirty="0" err="1" smtClean="0"/>
              <a:t>щастя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Нехай Вам </a:t>
            </a:r>
            <a:r>
              <a:rPr lang="ru-RU" i="1" dirty="0" err="1" smtClean="0"/>
              <a:t>щастить</a:t>
            </a:r>
            <a:r>
              <a:rPr lang="ru-RU" i="1" dirty="0" smtClean="0"/>
              <a:t>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близькі</a:t>
            </a:r>
            <a:r>
              <a:rPr lang="ru-RU" dirty="0" smtClean="0"/>
              <a:t> до </a:t>
            </a:r>
            <a:r>
              <a:rPr lang="ru-RU" dirty="0" err="1" smtClean="0"/>
              <a:t>побажань</a:t>
            </a:r>
            <a:r>
              <a:rPr lang="ru-RU" dirty="0" smtClean="0"/>
              <a:t> за семантикою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комунікативною</a:t>
            </a:r>
            <a:r>
              <a:rPr lang="ru-RU" dirty="0" smtClean="0"/>
              <a:t> </a:t>
            </a:r>
            <a:r>
              <a:rPr lang="ru-RU" dirty="0" err="1" smtClean="0"/>
              <a:t>настановою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віншування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пов’язані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побажаннями</a:t>
            </a:r>
            <a:r>
              <a:rPr lang="ru-RU" dirty="0" smtClean="0">
                <a:solidFill>
                  <a:srgbClr val="002060"/>
                </a:solidFill>
              </a:rPr>
              <a:t> добра,  </a:t>
            </a:r>
            <a:r>
              <a:rPr lang="ru-RU" dirty="0" err="1" smtClean="0">
                <a:solidFill>
                  <a:srgbClr val="002060"/>
                </a:solidFill>
              </a:rPr>
              <a:t>щастя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матеріальних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статків</a:t>
            </a:r>
            <a:r>
              <a:rPr lang="ru-RU" dirty="0" smtClean="0"/>
              <a:t>, </a:t>
            </a:r>
            <a:r>
              <a:rPr lang="ru-RU" dirty="0" err="1" smtClean="0"/>
              <a:t>як-от</a:t>
            </a:r>
            <a:r>
              <a:rPr lang="ru-RU" dirty="0" smtClean="0"/>
              <a:t>: </a:t>
            </a:r>
            <a:r>
              <a:rPr lang="ru-RU" i="1" dirty="0" err="1" smtClean="0"/>
              <a:t>Щоб</a:t>
            </a:r>
            <a:r>
              <a:rPr lang="ru-RU" i="1" dirty="0" smtClean="0"/>
              <a:t> у вас </a:t>
            </a:r>
            <a:r>
              <a:rPr lang="ru-RU" i="1" dirty="0" err="1" smtClean="0"/>
              <a:t>і</a:t>
            </a:r>
            <a:r>
              <a:rPr lang="ru-RU" i="1" dirty="0" smtClean="0"/>
              <a:t> в нас усе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гаразд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Дай, Боже, за </a:t>
            </a:r>
            <a:r>
              <a:rPr lang="ru-RU" i="1" dirty="0" err="1" smtClean="0"/>
              <a:t>рік</a:t>
            </a:r>
            <a:r>
              <a:rPr lang="ru-RU" i="1" dirty="0" smtClean="0"/>
              <a:t> </a:t>
            </a:r>
            <a:r>
              <a:rPr lang="ru-RU" i="1" dirty="0" err="1" smtClean="0"/>
              <a:t>діждати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Многая </a:t>
            </a:r>
            <a:r>
              <a:rPr lang="ru-RU" i="1" dirty="0" err="1" smtClean="0"/>
              <a:t>літа</a:t>
            </a:r>
            <a:r>
              <a:rPr lang="ru-RU" i="1" dirty="0" smtClean="0"/>
              <a:t>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Виокремлюють</a:t>
            </a:r>
            <a:r>
              <a:rPr lang="ru-RU" dirty="0" smtClean="0"/>
              <a:t> </a:t>
            </a:r>
            <a:r>
              <a:rPr lang="ru-RU" dirty="0" err="1" smtClean="0"/>
              <a:t>з-поміж</a:t>
            </a:r>
            <a:r>
              <a:rPr lang="ru-RU" dirty="0" smtClean="0"/>
              <a:t> </a:t>
            </a:r>
            <a:r>
              <a:rPr lang="ru-RU" dirty="0" err="1" smtClean="0"/>
              <a:t>побажань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подяки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післязастільні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виголошені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відповідній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ситуації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здебільшого</a:t>
            </a:r>
            <a:r>
              <a:rPr lang="ru-RU" dirty="0" smtClean="0">
                <a:solidFill>
                  <a:srgbClr val="002060"/>
                </a:solidFill>
              </a:rPr>
              <a:t> господарям дому: </a:t>
            </a:r>
            <a:r>
              <a:rPr lang="ru-RU" i="1" dirty="0" err="1" smtClean="0"/>
              <a:t>Спасибі</a:t>
            </a:r>
            <a:r>
              <a:rPr lang="ru-RU" i="1" dirty="0" smtClean="0"/>
              <a:t> за все</a:t>
            </a:r>
            <a:r>
              <a:rPr lang="ru-RU" dirty="0" smtClean="0"/>
              <a:t>; </a:t>
            </a:r>
            <a:r>
              <a:rPr lang="ru-RU" i="1" dirty="0" err="1" smtClean="0"/>
              <a:t>Спасибі</a:t>
            </a:r>
            <a:r>
              <a:rPr lang="ru-RU" i="1" dirty="0" smtClean="0"/>
              <a:t> тому,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наївся</a:t>
            </a:r>
            <a:r>
              <a:rPr lang="ru-RU" dirty="0" smtClean="0"/>
              <a:t>; </a:t>
            </a:r>
            <a:r>
              <a:rPr lang="ru-RU" i="1" dirty="0" err="1" smtClean="0"/>
              <a:t>Щоб</a:t>
            </a:r>
            <a:r>
              <a:rPr lang="ru-RU" i="1" dirty="0" smtClean="0"/>
              <a:t> у вас </a:t>
            </a:r>
            <a:r>
              <a:rPr lang="ru-RU" i="1" dirty="0" err="1" smtClean="0"/>
              <a:t>завжди</a:t>
            </a:r>
            <a:r>
              <a:rPr lang="ru-RU" i="1" dirty="0" smtClean="0"/>
              <a:t>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хліб</a:t>
            </a:r>
            <a:r>
              <a:rPr lang="ru-RU" i="1" dirty="0" smtClean="0"/>
              <a:t> і до </a:t>
            </a:r>
            <a:r>
              <a:rPr lang="ru-RU" i="1" dirty="0" err="1" smtClean="0"/>
              <a:t>хліба</a:t>
            </a:r>
            <a:r>
              <a:rPr lang="ru-RU" i="1" dirty="0" smtClean="0"/>
              <a:t>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Прощальні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– </a:t>
            </a:r>
            <a:r>
              <a:rPr lang="ru-RU" b="1" i="1" dirty="0" err="1" smtClean="0">
                <a:solidFill>
                  <a:srgbClr val="002060"/>
                </a:solidFill>
              </a:rPr>
              <a:t>прощання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прощальні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виголошені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відповідній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комунікативній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ситуації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нагоди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весільному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похоронному обрядах: </a:t>
            </a:r>
            <a:r>
              <a:rPr lang="ru-RU" i="1" dirty="0" smtClean="0"/>
              <a:t>На все добре</a:t>
            </a:r>
            <a:r>
              <a:rPr lang="ru-RU" dirty="0" smtClean="0"/>
              <a:t>; </a:t>
            </a:r>
            <a:r>
              <a:rPr lang="ru-RU" i="1" dirty="0" smtClean="0"/>
              <a:t>Хай </a:t>
            </a:r>
            <a:r>
              <a:rPr lang="ru-RU" i="1" dirty="0" err="1" smtClean="0"/>
              <a:t>дім</a:t>
            </a:r>
            <a:r>
              <a:rPr lang="ru-RU" i="1" dirty="0" smtClean="0"/>
              <a:t> ваш </a:t>
            </a:r>
            <a:r>
              <a:rPr lang="ru-RU" i="1" dirty="0" err="1" smtClean="0"/>
              <a:t>біди</a:t>
            </a:r>
            <a:r>
              <a:rPr lang="ru-RU" i="1" dirty="0" smtClean="0"/>
              <a:t> </a:t>
            </a:r>
            <a:r>
              <a:rPr lang="ru-RU" i="1" dirty="0" err="1" smtClean="0"/>
              <a:t>минають</a:t>
            </a:r>
            <a:r>
              <a:rPr lang="ru-RU" i="1" dirty="0" smtClean="0"/>
              <a:t>, а вороги не </a:t>
            </a:r>
            <a:r>
              <a:rPr lang="ru-RU" i="1" dirty="0" err="1" smtClean="0"/>
              <a:t>знають</a:t>
            </a:r>
            <a:r>
              <a:rPr lang="ru-RU" dirty="0" smtClean="0"/>
              <a:t>; </a:t>
            </a:r>
            <a:r>
              <a:rPr lang="ru-RU" i="1" dirty="0" smtClean="0"/>
              <a:t>Нехай </a:t>
            </a:r>
            <a:r>
              <a:rPr lang="ru-RU" i="1" dirty="0" err="1" smtClean="0"/>
              <a:t>з</a:t>
            </a:r>
            <a:r>
              <a:rPr lang="ru-RU" i="1" dirty="0" smtClean="0"/>
              <a:t> Богом </a:t>
            </a:r>
            <a:r>
              <a:rPr lang="ru-RU" i="1" dirty="0" err="1" smtClean="0"/>
              <a:t>спочиває</a:t>
            </a:r>
            <a:r>
              <a:rPr lang="ru-RU" dirty="0" smtClean="0"/>
              <a:t>!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600" b="1" dirty="0" err="1" smtClean="0"/>
              <a:t>Магія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мови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потужна</a:t>
            </a:r>
            <a:r>
              <a:rPr lang="ru-RU" sz="1600" b="1" dirty="0" smtClean="0"/>
              <a:t> сила народного слова, </a:t>
            </a:r>
            <a:r>
              <a:rPr lang="uk-UA" sz="1600" b="1" dirty="0" smtClean="0"/>
              <a:t>зокрема 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магічна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може</a:t>
            </a:r>
            <a:r>
              <a:rPr lang="ru-RU" sz="1600" b="1" dirty="0" smtClean="0"/>
              <a:t> бути </a:t>
            </a:r>
            <a:r>
              <a:rPr lang="ru-RU" sz="1600" b="1" dirty="0" err="1" smtClean="0"/>
              <a:t>спрямована</a:t>
            </a:r>
            <a:r>
              <a:rPr lang="ru-RU" sz="1600" b="1" dirty="0" smtClean="0"/>
              <a:t> на </a:t>
            </a:r>
            <a:r>
              <a:rPr lang="ru-RU" sz="1600" b="1" dirty="0" err="1" smtClean="0"/>
              <a:t>конкретну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людину</a:t>
            </a:r>
            <a:r>
              <a:rPr lang="ru-RU" sz="1600" b="1" dirty="0" smtClean="0"/>
              <a:t> (</a:t>
            </a:r>
            <a:r>
              <a:rPr lang="ru-RU" sz="1600" b="1" dirty="0" err="1" smtClean="0"/>
              <a:t>групу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осіб</a:t>
            </a:r>
            <a:r>
              <a:rPr lang="ru-RU" sz="1600" b="1" dirty="0" smtClean="0"/>
              <a:t>) за </a:t>
            </a:r>
            <a:r>
              <a:rPr lang="ru-RU" sz="1600" b="1" dirty="0" err="1" smtClean="0"/>
              <a:t>допомогою</a:t>
            </a:r>
            <a:r>
              <a:rPr lang="ru-RU" sz="1600" b="1" dirty="0" smtClean="0"/>
              <a:t> особливо </a:t>
            </a:r>
            <a:r>
              <a:rPr lang="ru-RU" sz="1600" b="1" dirty="0" err="1" smtClean="0"/>
              <a:t>сакральних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одиниць</a:t>
            </a:r>
            <a:r>
              <a:rPr lang="ru-RU" sz="1600" b="1" dirty="0" smtClean="0"/>
              <a:t>.</a:t>
            </a:r>
            <a:r>
              <a:rPr lang="ru-RU" sz="1600" dirty="0" smtClean="0"/>
              <a:t> До них належать </a:t>
            </a:r>
            <a:r>
              <a:rPr lang="ru-RU" sz="1600" b="1" i="1" dirty="0" err="1" smtClean="0"/>
              <a:t>заклинання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прокльони</a:t>
            </a:r>
            <a:r>
              <a:rPr lang="ru-RU" sz="1600" b="1" i="1" dirty="0" smtClean="0"/>
              <a:t>, табу </a:t>
            </a:r>
            <a:r>
              <a:rPr lang="ru-RU" sz="1600" b="1" i="1" dirty="0" err="1" smtClean="0"/>
              <a:t>мовні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й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комунікативні</a:t>
            </a:r>
            <a:r>
              <a:rPr lang="ru-RU" sz="1600" i="1" dirty="0" smtClean="0"/>
              <a:t>.</a:t>
            </a:r>
          </a:p>
          <a:p>
            <a:pPr marL="0" indent="357188" algn="just">
              <a:buNone/>
            </a:pPr>
            <a:r>
              <a:rPr lang="ru-RU" sz="1600" b="1" i="1" dirty="0" err="1" smtClean="0">
                <a:solidFill>
                  <a:srgbClr val="002060"/>
                </a:solidFill>
              </a:rPr>
              <a:t>Заклинання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– </a:t>
            </a:r>
            <a:r>
              <a:rPr lang="ru-RU" sz="1600" dirty="0" err="1" smtClean="0">
                <a:solidFill>
                  <a:srgbClr val="002060"/>
                </a:solidFill>
              </a:rPr>
              <a:t>це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своєрідний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сталий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вислів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різновид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прокляття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яким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супроводжується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ворожіння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чи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інша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магічна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маніпуляція</a:t>
            </a:r>
            <a:r>
              <a:rPr lang="ru-RU" sz="1600" dirty="0" smtClean="0">
                <a:solidFill>
                  <a:srgbClr val="002060"/>
                </a:solidFill>
              </a:rPr>
              <a:t>: </a:t>
            </a:r>
            <a:r>
              <a:rPr lang="ru-RU" sz="1600" i="1" dirty="0" smtClean="0"/>
              <a:t>Бодай тебе земля не </a:t>
            </a:r>
            <a:r>
              <a:rPr lang="ru-RU" sz="1600" i="1" dirty="0" err="1" smtClean="0"/>
              <a:t>прийняла</a:t>
            </a:r>
            <a:r>
              <a:rPr lang="ru-RU" sz="1600" i="1" dirty="0" smtClean="0"/>
              <a:t>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Розступися</a:t>
            </a:r>
            <a:r>
              <a:rPr lang="ru-RU" sz="1600" i="1" dirty="0" smtClean="0"/>
              <a:t>, сира земле!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Щоб</a:t>
            </a:r>
            <a:r>
              <a:rPr lang="ru-RU" sz="1600" i="1" dirty="0" smtClean="0"/>
              <a:t> на тебе Див </a:t>
            </a:r>
            <a:r>
              <a:rPr lang="ru-RU" sz="1600" i="1" dirty="0" err="1" smtClean="0"/>
              <a:t>прийшов</a:t>
            </a:r>
            <a:r>
              <a:rPr lang="ru-RU" sz="1600" i="1" dirty="0" smtClean="0"/>
              <a:t>!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dirty="0" smtClean="0"/>
              <a:t>Заклинали </a:t>
            </a:r>
            <a:r>
              <a:rPr lang="ru-RU" sz="1600" dirty="0" err="1" smtClean="0"/>
              <a:t>і</a:t>
            </a:r>
            <a:r>
              <a:rPr lang="ru-RU" sz="1600" dirty="0" smtClean="0"/>
              <a:t> проклинали в </a:t>
            </a:r>
            <a:r>
              <a:rPr lang="ru-RU" sz="1600" dirty="0" err="1" smtClean="0"/>
              <a:t>народі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ворогів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недоброзичливців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виявляло</a:t>
            </a:r>
            <a:r>
              <a:rPr lang="ru-RU" sz="1600" dirty="0" smtClean="0"/>
              <a:t> </a:t>
            </a:r>
            <a:r>
              <a:rPr lang="ru-RU" sz="1600" dirty="0" err="1" smtClean="0"/>
              <a:t>унікальність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опозиції</a:t>
            </a:r>
            <a:r>
              <a:rPr lang="ru-RU" sz="1600" dirty="0" smtClean="0"/>
              <a:t> «</a:t>
            </a:r>
            <a:r>
              <a:rPr lang="ru-RU" sz="1600" dirty="0" err="1" smtClean="0"/>
              <a:t>свій</a:t>
            </a:r>
            <a:r>
              <a:rPr lang="ru-RU" sz="1600" dirty="0" smtClean="0"/>
              <a:t>» – «</a:t>
            </a:r>
            <a:r>
              <a:rPr lang="ru-RU" sz="1600" dirty="0" err="1" smtClean="0"/>
              <a:t>чужий</a:t>
            </a:r>
            <a:r>
              <a:rPr lang="ru-RU" sz="1600" dirty="0" smtClean="0"/>
              <a:t>»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етномовному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просторі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. </a:t>
            </a:r>
            <a:r>
              <a:rPr lang="ru-RU" sz="1600" dirty="0" err="1" smtClean="0"/>
              <a:t>Найстрашнішим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вважався</a:t>
            </a:r>
            <a:r>
              <a:rPr lang="ru-RU" sz="1600" dirty="0" smtClean="0"/>
              <a:t>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прокльон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як </a:t>
            </a:r>
            <a:r>
              <a:rPr lang="ru-RU" sz="1600" dirty="0" err="1" smtClean="0">
                <a:solidFill>
                  <a:srgbClr val="002060"/>
                </a:solidFill>
              </a:rPr>
              <a:t>усталений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вислів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що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виражає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почуття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незадоволення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обурення</a:t>
            </a:r>
            <a:r>
              <a:rPr lang="ru-RU" sz="1600" dirty="0" smtClean="0">
                <a:solidFill>
                  <a:srgbClr val="002060"/>
                </a:solidFill>
              </a:rPr>
              <a:t>, досади, </a:t>
            </a:r>
            <a:r>
              <a:rPr lang="ru-RU" sz="1600" dirty="0" err="1" smtClean="0">
                <a:solidFill>
                  <a:srgbClr val="002060"/>
                </a:solidFill>
              </a:rPr>
              <a:t>гніву</a:t>
            </a:r>
            <a:r>
              <a:rPr lang="ru-RU" sz="1600" dirty="0" smtClean="0">
                <a:solidFill>
                  <a:srgbClr val="002060"/>
                </a:solidFill>
              </a:rPr>
              <a:t>; </a:t>
            </a:r>
            <a:r>
              <a:rPr lang="ru-RU" sz="1600" dirty="0" err="1" smtClean="0">
                <a:solidFill>
                  <a:srgbClr val="002060"/>
                </a:solidFill>
              </a:rPr>
              <a:t>побажання</a:t>
            </a:r>
            <a:r>
              <a:rPr lang="ru-RU" sz="1600" dirty="0" smtClean="0">
                <a:solidFill>
                  <a:srgbClr val="002060"/>
                </a:solidFill>
              </a:rPr>
              <a:t> зла </a:t>
            </a:r>
            <a:r>
              <a:rPr lang="ru-RU" sz="1600" dirty="0" err="1" smtClean="0">
                <a:solidFill>
                  <a:srgbClr val="002060"/>
                </a:solidFill>
              </a:rPr>
              <a:t>чи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загибелі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іншій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людині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її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близьким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навіть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цілому</a:t>
            </a:r>
            <a:r>
              <a:rPr lang="ru-RU" sz="1600" dirty="0" smtClean="0">
                <a:solidFill>
                  <a:srgbClr val="002060"/>
                </a:solidFill>
              </a:rPr>
              <a:t> роду: </a:t>
            </a:r>
            <a:r>
              <a:rPr lang="ru-RU" sz="1600" i="1" dirty="0" smtClean="0"/>
              <a:t>Бодай </a:t>
            </a:r>
            <a:r>
              <a:rPr lang="ru-RU" sz="1600" i="1" dirty="0" err="1" smtClean="0"/>
              <a:t>ти</a:t>
            </a:r>
            <a:r>
              <a:rPr lang="ru-RU" sz="1600" i="1" dirty="0" smtClean="0"/>
              <a:t> в землю </a:t>
            </a:r>
            <a:r>
              <a:rPr lang="ru-RU" sz="1600" i="1" dirty="0" err="1" smtClean="0"/>
              <a:t>ввійшов</a:t>
            </a:r>
            <a:r>
              <a:rPr lang="ru-RU" sz="1600" i="1" dirty="0" smtClean="0"/>
              <a:t>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Щоб</a:t>
            </a:r>
            <a:r>
              <a:rPr lang="ru-RU" sz="1600" i="1" dirty="0" smtClean="0"/>
              <a:t> над ним (нею, тобою) ворони каркали!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Щоб</a:t>
            </a:r>
            <a:r>
              <a:rPr lang="ru-RU" sz="1600" i="1" dirty="0" smtClean="0"/>
              <a:t> тебе </a:t>
            </a:r>
            <a:r>
              <a:rPr lang="ru-RU" sz="1600" i="1" dirty="0" err="1" smtClean="0"/>
              <a:t>вогонь</a:t>
            </a:r>
            <a:r>
              <a:rPr lang="ru-RU" sz="1600" i="1" dirty="0" smtClean="0"/>
              <a:t> спалив!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dirty="0" err="1" smtClean="0"/>
              <a:t>Своєрідними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попередженнями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в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народного </a:t>
            </a:r>
            <a:r>
              <a:rPr lang="ru-RU" sz="1600" dirty="0" err="1" smtClean="0"/>
              <a:t>дуалізму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прогностичні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одиниці</a:t>
            </a:r>
            <a:r>
              <a:rPr lang="ru-RU" sz="1600" dirty="0" smtClean="0"/>
              <a:t>.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роль </a:t>
            </a:r>
            <a:r>
              <a:rPr lang="ru-RU" sz="1600" dirty="0" err="1" smtClean="0"/>
              <a:t>подібних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маркерів</a:t>
            </a:r>
            <a:r>
              <a:rPr lang="ru-RU" sz="1600" dirty="0" smtClean="0"/>
              <a:t>  </a:t>
            </a:r>
            <a:r>
              <a:rPr lang="ru-RU" sz="1600" dirty="0" err="1" smtClean="0"/>
              <a:t>виконували</a:t>
            </a:r>
            <a:r>
              <a:rPr lang="ru-RU" sz="1600" dirty="0" smtClean="0"/>
              <a:t>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застереження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– </a:t>
            </a:r>
            <a:r>
              <a:rPr lang="ru-RU" sz="1600" dirty="0" err="1" smtClean="0">
                <a:solidFill>
                  <a:srgbClr val="002060"/>
                </a:solidFill>
              </a:rPr>
              <a:t>стійкі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вислови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яким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співрозмовник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спиняє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іншого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або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навіть</a:t>
            </a:r>
            <a:r>
              <a:rPr lang="ru-RU" sz="1600" dirty="0" smtClean="0">
                <a:solidFill>
                  <a:srgbClr val="002060"/>
                </a:solidFill>
              </a:rPr>
              <a:t> самого себе, </a:t>
            </a:r>
            <a:r>
              <a:rPr lang="ru-RU" sz="1600" dirty="0" err="1" smtClean="0">
                <a:solidFill>
                  <a:srgbClr val="002060"/>
                </a:solidFill>
              </a:rPr>
              <a:t>щоб</a:t>
            </a:r>
            <a:r>
              <a:rPr lang="ru-RU" sz="1600" dirty="0" smtClean="0">
                <a:solidFill>
                  <a:srgbClr val="002060"/>
                </a:solidFill>
              </a:rPr>
              <a:t> не </a:t>
            </a:r>
            <a:r>
              <a:rPr lang="ru-RU" sz="1600" dirty="0" err="1" smtClean="0">
                <a:solidFill>
                  <a:srgbClr val="002060"/>
                </a:solidFill>
              </a:rPr>
              <a:t>зробити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чи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сказати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чогось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зайвого</a:t>
            </a:r>
            <a:r>
              <a:rPr lang="ru-RU" sz="1600" dirty="0" smtClean="0">
                <a:solidFill>
                  <a:srgbClr val="002060"/>
                </a:solidFill>
              </a:rPr>
              <a:t>: </a:t>
            </a:r>
            <a:r>
              <a:rPr lang="ru-RU" sz="1600" i="1" dirty="0" smtClean="0"/>
              <a:t>З вогнем не </a:t>
            </a:r>
            <a:r>
              <a:rPr lang="ru-RU" sz="1600" i="1" dirty="0" err="1" smtClean="0"/>
              <a:t>жартуй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воді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вір</a:t>
            </a:r>
            <a:r>
              <a:rPr lang="ru-RU" sz="1600" dirty="0" smtClean="0"/>
              <a:t>; </a:t>
            </a:r>
            <a:r>
              <a:rPr lang="ru-RU" sz="1600" i="1" dirty="0" smtClean="0"/>
              <a:t>На </a:t>
            </a:r>
            <a:r>
              <a:rPr lang="ru-RU" sz="1600" i="1" dirty="0" err="1" smtClean="0"/>
              <a:t>межі</a:t>
            </a:r>
            <a:r>
              <a:rPr lang="ru-RU" sz="1600" i="1" dirty="0" smtClean="0"/>
              <a:t> не лежи, </a:t>
            </a:r>
            <a:r>
              <a:rPr lang="ru-RU" sz="1600" i="1" dirty="0" err="1" smtClean="0"/>
              <a:t>бо</a:t>
            </a:r>
            <a:r>
              <a:rPr lang="ru-RU" sz="1600" i="1" dirty="0" smtClean="0"/>
              <a:t> гадина вкусить</a:t>
            </a:r>
            <a:r>
              <a:rPr lang="ru-RU" sz="1600" dirty="0" smtClean="0"/>
              <a:t>; </a:t>
            </a:r>
            <a:r>
              <a:rPr lang="ru-RU" sz="1600" i="1" dirty="0" smtClean="0"/>
              <a:t>Не </a:t>
            </a:r>
            <a:r>
              <a:rPr lang="ru-RU" sz="1600" i="1" dirty="0" err="1" smtClean="0"/>
              <a:t>згадуй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проти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ночі</a:t>
            </a:r>
            <a:r>
              <a:rPr lang="ru-RU" sz="1600" dirty="0" smtClean="0"/>
              <a:t>. Вони </a:t>
            </a:r>
            <a:r>
              <a:rPr lang="ru-RU" sz="1600" dirty="0" err="1" smtClean="0"/>
              <a:t>застерігали</a:t>
            </a:r>
            <a:r>
              <a:rPr lang="ru-RU" sz="1600" dirty="0" smtClean="0"/>
              <a:t> в </a:t>
            </a:r>
            <a:r>
              <a:rPr lang="ru-RU" sz="1600" dirty="0" err="1" smtClean="0"/>
              <a:t>будь-яких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буденних</a:t>
            </a:r>
            <a:r>
              <a:rPr lang="ru-RU" sz="1600" dirty="0" smtClean="0"/>
              <a:t> справах і тому </a:t>
            </a:r>
            <a:r>
              <a:rPr lang="ru-RU" sz="1600" dirty="0" err="1" smtClean="0"/>
              <a:t>сприймалися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своєрідне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звичаєве</a:t>
            </a:r>
            <a:r>
              <a:rPr lang="ru-RU" sz="1600" dirty="0" smtClean="0"/>
              <a:t> право. </a:t>
            </a:r>
          </a:p>
          <a:p>
            <a:pPr marL="0" indent="357188" algn="just">
              <a:buNone/>
            </a:pPr>
            <a:r>
              <a:rPr lang="ru-RU" sz="1600" dirty="0" err="1" smtClean="0"/>
              <a:t>Вияв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попереджувально-прогностичної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відстежувався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низці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стандартних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виразів</a:t>
            </a:r>
            <a:r>
              <a:rPr lang="ru-RU" sz="1600" dirty="0" smtClean="0"/>
              <a:t> – </a:t>
            </a:r>
            <a:r>
              <a:rPr lang="ru-RU" sz="1600" b="1" i="1" dirty="0" smtClean="0"/>
              <a:t>табу</a:t>
            </a:r>
            <a:r>
              <a:rPr lang="ru-RU" sz="1600" dirty="0" smtClean="0"/>
              <a:t>. Людина, </a:t>
            </a:r>
            <a:r>
              <a:rPr lang="ru-RU" sz="1600" dirty="0" err="1" smtClean="0"/>
              <a:t>спираючись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неписані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переходили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ґрунтувалися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колективному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досвіді</a:t>
            </a:r>
            <a:r>
              <a:rPr lang="ru-RU" sz="1600" dirty="0" smtClean="0"/>
              <a:t> </a:t>
            </a:r>
            <a:r>
              <a:rPr lang="ru-RU" sz="1600" dirty="0" err="1" smtClean="0"/>
              <a:t>етносу</a:t>
            </a:r>
            <a:r>
              <a:rPr lang="ru-RU" sz="1600" dirty="0" smtClean="0"/>
              <a:t>, </a:t>
            </a:r>
            <a:r>
              <a:rPr lang="ru-RU" sz="1600" dirty="0" err="1" smtClean="0"/>
              <a:t>чітко</a:t>
            </a:r>
            <a:r>
              <a:rPr lang="ru-RU" sz="1600" dirty="0" smtClean="0"/>
              <a:t> знала, як </a:t>
            </a:r>
            <a:r>
              <a:rPr lang="uk-UA" sz="1600" dirty="0" smtClean="0"/>
              <a:t>потрібно </a:t>
            </a:r>
            <a:r>
              <a:rPr lang="ru-RU" sz="1600" dirty="0" err="1" smtClean="0"/>
              <a:t>чи</a:t>
            </a:r>
            <a:r>
              <a:rPr lang="ru-RU" sz="1600" dirty="0" smtClean="0"/>
              <a:t> не </a:t>
            </a:r>
            <a:r>
              <a:rPr lang="uk-UA" sz="1600" dirty="0" smtClean="0"/>
              <a:t>потрібно </a:t>
            </a:r>
            <a:r>
              <a:rPr lang="ru-RU" sz="1600" dirty="0" smtClean="0"/>
              <a:t>себе </a:t>
            </a:r>
            <a:r>
              <a:rPr lang="ru-RU" sz="1600" dirty="0" err="1" smtClean="0"/>
              <a:t>поводити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комунікативних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ситуаціях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т. п.</a:t>
            </a:r>
          </a:p>
          <a:p>
            <a:pPr marL="0" indent="357188" algn="just"/>
            <a:endParaRPr lang="ru-RU" sz="1600" dirty="0"/>
          </a:p>
        </p:txBody>
      </p:sp>
    </p:spTree>
  </p:cSld>
  <p:clrMapOvr>
    <a:masterClrMapping/>
  </p:clrMapOvr>
  <p:transition spd="med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пареміологія</a:t>
            </a:r>
            <a:r>
              <a:rPr lang="ru-RU" b="1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органічною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слов’янської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софійності</a:t>
            </a:r>
            <a:r>
              <a:rPr lang="ru-RU" dirty="0" smtClean="0"/>
              <a:t> – </a:t>
            </a:r>
            <a:r>
              <a:rPr lang="ru-RU" dirty="0" err="1" smtClean="0"/>
              <a:t>Премудрості</a:t>
            </a:r>
            <a:r>
              <a:rPr lang="ru-RU" dirty="0" smtClean="0"/>
              <a:t> –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віддзеркаленням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uk-UA" dirty="0" err="1" smtClean="0"/>
              <a:t>етно</a:t>
            </a:r>
            <a:r>
              <a:rPr lang="ru-RU" dirty="0" err="1" smtClean="0"/>
              <a:t>лінгвокультурної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/>
              <a:t>Пареміосистема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широка, </a:t>
            </a:r>
            <a:r>
              <a:rPr lang="ru-RU" dirty="0" err="1" smtClean="0"/>
              <a:t>реалістично</a:t>
            </a:r>
            <a:r>
              <a:rPr lang="ru-RU" dirty="0" smtClean="0"/>
              <a:t> </a:t>
            </a:r>
            <a:r>
              <a:rPr lang="ru-RU" dirty="0" err="1" smtClean="0"/>
              <a:t>відтворена</a:t>
            </a:r>
            <a:r>
              <a:rPr lang="ru-RU" dirty="0" smtClean="0"/>
              <a:t> панорама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, яка становить </a:t>
            </a:r>
            <a:r>
              <a:rPr lang="ru-RU" dirty="0" err="1" smtClean="0"/>
              <a:t>духовну</a:t>
            </a:r>
            <a:r>
              <a:rPr lang="ru-RU" dirty="0" smtClean="0"/>
              <a:t> </a:t>
            </a:r>
            <a:r>
              <a:rPr lang="ru-RU" dirty="0" err="1" smtClean="0"/>
              <a:t>царину</a:t>
            </a:r>
            <a:r>
              <a:rPr lang="ru-RU" dirty="0" smtClean="0"/>
              <a:t> </a:t>
            </a:r>
            <a:r>
              <a:rPr lang="ru-RU" dirty="0" err="1" smtClean="0"/>
              <a:t>універсальних</a:t>
            </a:r>
            <a:r>
              <a:rPr lang="ru-RU" dirty="0" smtClean="0"/>
              <a:t> і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смислів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відображенні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пареміології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у предметах і </a:t>
            </a:r>
            <a:r>
              <a:rPr lang="ru-RU" dirty="0" err="1" smtClean="0"/>
              <a:t>явищах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найістотніші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,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взаємовідношень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людьми, </a:t>
            </a:r>
            <a:r>
              <a:rPr lang="ru-RU" dirty="0" err="1" smtClean="0"/>
              <a:t>соціально-історичний</a:t>
            </a:r>
            <a:r>
              <a:rPr lang="ru-RU" dirty="0" smtClean="0"/>
              <a:t> контекст,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, </a:t>
            </a:r>
            <a:r>
              <a:rPr lang="ru-RU" dirty="0" err="1" smtClean="0"/>
              <a:t>звичаї</a:t>
            </a:r>
            <a:r>
              <a:rPr lang="ru-RU" dirty="0" smtClean="0"/>
              <a:t> та </a:t>
            </a:r>
            <a:r>
              <a:rPr lang="ru-RU" dirty="0" err="1" smtClean="0"/>
              <a:t>традиції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Порівняємо</a:t>
            </a:r>
            <a:r>
              <a:rPr lang="ru-RU" dirty="0" smtClean="0"/>
              <a:t> </a:t>
            </a:r>
            <a:r>
              <a:rPr lang="ru-RU" dirty="0" err="1" smtClean="0"/>
              <a:t>паремії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транслюють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числовий</a:t>
            </a:r>
            <a:r>
              <a:rPr lang="ru-RU" dirty="0" smtClean="0">
                <a:solidFill>
                  <a:srgbClr val="0070C0"/>
                </a:solidFill>
              </a:rPr>
              <a:t> код</a:t>
            </a:r>
            <a:r>
              <a:rPr lang="ru-RU" dirty="0" smtClean="0"/>
              <a:t>, </a:t>
            </a:r>
            <a:r>
              <a:rPr lang="ru-RU" dirty="0" err="1" smtClean="0"/>
              <a:t>як-от</a:t>
            </a:r>
            <a:r>
              <a:rPr lang="ru-RU" dirty="0" smtClean="0"/>
              <a:t>: </a:t>
            </a:r>
            <a:r>
              <a:rPr lang="ru-RU" b="1" i="1" dirty="0" smtClean="0"/>
              <a:t>Одна </a:t>
            </a:r>
            <a:r>
              <a:rPr lang="ru-RU" i="1" dirty="0" err="1" smtClean="0"/>
              <a:t>бджола</a:t>
            </a:r>
            <a:r>
              <a:rPr lang="ru-RU" i="1" dirty="0" smtClean="0"/>
              <a:t> мало меду наносить</a:t>
            </a:r>
            <a:r>
              <a:rPr lang="ru-RU" dirty="0" smtClean="0"/>
              <a:t>; </a:t>
            </a:r>
            <a:r>
              <a:rPr lang="ru-RU" b="1" i="1" dirty="0" smtClean="0"/>
              <a:t>Одна </a:t>
            </a:r>
            <a:r>
              <a:rPr lang="ru-RU" i="1" dirty="0" smtClean="0"/>
              <a:t>голова −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b="1" i="1" dirty="0" smtClean="0"/>
              <a:t>одна</a:t>
            </a:r>
            <a:r>
              <a:rPr lang="ru-RU" i="1" dirty="0" smtClean="0"/>
              <a:t>, а </a:t>
            </a:r>
            <a:r>
              <a:rPr lang="ru-RU" b="1" i="1" dirty="0" err="1" smtClean="0"/>
              <a:t>дві</a:t>
            </a:r>
            <a:r>
              <a:rPr lang="ru-RU" b="1" i="1" dirty="0" smtClean="0"/>
              <a:t> </a:t>
            </a:r>
            <a:r>
              <a:rPr lang="ru-RU" i="1" dirty="0" smtClean="0"/>
              <a:t>−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вже</a:t>
            </a:r>
            <a:r>
              <a:rPr lang="ru-RU" i="1" dirty="0" smtClean="0"/>
              <a:t> люди</a:t>
            </a:r>
            <a:r>
              <a:rPr lang="ru-RU" dirty="0" smtClean="0"/>
              <a:t>; </a:t>
            </a:r>
            <a:r>
              <a:rPr lang="ru-RU" b="1" i="1" dirty="0" smtClean="0"/>
              <a:t>Одна </a:t>
            </a:r>
            <a:r>
              <a:rPr lang="ru-RU" i="1" dirty="0" smtClean="0"/>
              <a:t>головешка і в </a:t>
            </a:r>
            <a:r>
              <a:rPr lang="ru-RU" i="1" dirty="0" err="1" smtClean="0"/>
              <a:t>печі</a:t>
            </a:r>
            <a:r>
              <a:rPr lang="ru-RU" i="1" dirty="0" smtClean="0"/>
              <a:t> </a:t>
            </a:r>
            <a:r>
              <a:rPr lang="ru-RU" i="1" dirty="0" err="1" smtClean="0"/>
              <a:t>гасне</a:t>
            </a:r>
            <a:r>
              <a:rPr lang="ru-RU" i="1" dirty="0" smtClean="0"/>
              <a:t>, а </a:t>
            </a:r>
            <a:r>
              <a:rPr lang="ru-RU" b="1" i="1" dirty="0" err="1" smtClean="0"/>
              <a:t>дві</a:t>
            </a:r>
            <a:r>
              <a:rPr lang="ru-RU" b="1" i="1" dirty="0" smtClean="0"/>
              <a:t> </a:t>
            </a:r>
            <a:r>
              <a:rPr lang="ru-RU" i="1" dirty="0" smtClean="0"/>
              <a:t>і в </a:t>
            </a:r>
            <a:r>
              <a:rPr lang="ru-RU" i="1" dirty="0" err="1" smtClean="0"/>
              <a:t>полі</a:t>
            </a:r>
            <a:r>
              <a:rPr lang="ru-RU" i="1" dirty="0" smtClean="0"/>
              <a:t> </a:t>
            </a:r>
            <a:r>
              <a:rPr lang="ru-RU" i="1" dirty="0" err="1" smtClean="0"/>
              <a:t>горять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був</a:t>
            </a:r>
            <a:r>
              <a:rPr lang="ru-RU" i="1" dirty="0" smtClean="0"/>
              <a:t>, та </a:t>
            </a:r>
            <a:r>
              <a:rPr lang="ru-RU" i="1" dirty="0" err="1" smtClean="0"/>
              <a:t>й</a:t>
            </a:r>
            <a:r>
              <a:rPr lang="ru-RU" i="1" dirty="0" smtClean="0"/>
              <a:t> той </a:t>
            </a:r>
            <a:r>
              <a:rPr lang="ru-RU" i="1" dirty="0" err="1" smtClean="0"/>
              <a:t>загув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із</a:t>
            </a:r>
            <a:r>
              <a:rPr lang="ru-RU" i="1" dirty="0" smtClean="0"/>
              <a:t> сошкою, </a:t>
            </a:r>
            <a:r>
              <a:rPr lang="ru-RU" b="1" i="1" dirty="0" smtClean="0"/>
              <a:t>семеро </a:t>
            </a:r>
            <a:r>
              <a:rPr lang="ru-RU" i="1" dirty="0" err="1" smtClean="0"/>
              <a:t>з</a:t>
            </a:r>
            <a:r>
              <a:rPr lang="ru-RU" i="1" dirty="0" smtClean="0"/>
              <a:t> ложкою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кіл</a:t>
            </a:r>
            <a:r>
              <a:rPr lang="ru-RU" i="1" dirty="0" smtClean="0"/>
              <a:t> плота не </a:t>
            </a:r>
            <a:r>
              <a:rPr lang="ru-RU" i="1" dirty="0" err="1" smtClean="0"/>
              <a:t>вдержить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подає</a:t>
            </a:r>
            <a:r>
              <a:rPr lang="ru-RU" i="1" dirty="0" smtClean="0"/>
              <a:t>, </a:t>
            </a:r>
            <a:r>
              <a:rPr lang="ru-RU" b="1" i="1" dirty="0" err="1" smtClean="0"/>
              <a:t>вісім</a:t>
            </a:r>
            <a:r>
              <a:rPr lang="ru-RU" b="1" i="1" dirty="0" smtClean="0"/>
              <a:t> </a:t>
            </a:r>
            <a:r>
              <a:rPr lang="ru-RU" i="1" dirty="0" smtClean="0"/>
              <a:t>кладе і кричать − не </a:t>
            </a:r>
            <a:r>
              <a:rPr lang="ru-RU" i="1" dirty="0" err="1" smtClean="0"/>
              <a:t>навалюй</a:t>
            </a:r>
            <a:r>
              <a:rPr lang="ru-RU" dirty="0" smtClean="0"/>
              <a:t>. </a:t>
            </a:r>
            <a:r>
              <a:rPr lang="ru-RU" b="1" i="1" dirty="0" smtClean="0"/>
              <a:t>Одним </a:t>
            </a:r>
            <a:r>
              <a:rPr lang="ru-RU" i="1" dirty="0" smtClean="0"/>
              <a:t>пальцем і </a:t>
            </a:r>
            <a:r>
              <a:rPr lang="ru-RU" i="1" dirty="0" err="1" smtClean="0"/>
              <a:t>голки</a:t>
            </a:r>
            <a:r>
              <a:rPr lang="ru-RU" i="1" dirty="0" smtClean="0"/>
              <a:t> не </a:t>
            </a:r>
            <a:r>
              <a:rPr lang="ru-RU" i="1" dirty="0" err="1" smtClean="0"/>
              <a:t>вдержиш</a:t>
            </a:r>
            <a:r>
              <a:rPr lang="ru-RU" dirty="0" smtClean="0"/>
              <a:t>; </a:t>
            </a:r>
            <a:r>
              <a:rPr lang="ru-RU" i="1" dirty="0" err="1" smtClean="0"/>
              <a:t>Це</a:t>
            </a:r>
            <a:r>
              <a:rPr lang="ru-RU" i="1" dirty="0" smtClean="0"/>
              <a:t> той,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b="1" i="1" dirty="0" smtClean="0"/>
              <a:t>одним </a:t>
            </a:r>
            <a:r>
              <a:rPr lang="ru-RU" i="1" dirty="0" err="1" smtClean="0"/>
              <a:t>пострілом</a:t>
            </a:r>
            <a:r>
              <a:rPr lang="ru-RU" i="1" dirty="0" smtClean="0"/>
              <a:t> </a:t>
            </a:r>
            <a:r>
              <a:rPr lang="ru-RU" b="1" i="1" dirty="0" smtClean="0"/>
              <a:t>сорок </a:t>
            </a:r>
            <a:r>
              <a:rPr lang="ru-RU" b="1" i="1" dirty="0" err="1" smtClean="0"/>
              <a:t>сім</a:t>
            </a:r>
            <a:r>
              <a:rPr lang="ru-RU" b="1" i="1" dirty="0" smtClean="0"/>
              <a:t> </a:t>
            </a:r>
            <a:r>
              <a:rPr lang="ru-RU" i="1" dirty="0" err="1" smtClean="0"/>
              <a:t>качок</a:t>
            </a:r>
            <a:r>
              <a:rPr lang="ru-RU" i="1" dirty="0" smtClean="0"/>
              <a:t> </a:t>
            </a:r>
            <a:r>
              <a:rPr lang="ru-RU" i="1" dirty="0" err="1" smtClean="0"/>
              <a:t>убиває</a:t>
            </a:r>
            <a:r>
              <a:rPr lang="ru-RU" dirty="0" smtClean="0"/>
              <a:t>; </a:t>
            </a:r>
            <a:r>
              <a:rPr lang="ru-RU" b="1" i="1" dirty="0" smtClean="0"/>
              <a:t>Одного </a:t>
            </a:r>
            <a:r>
              <a:rPr lang="ru-RU" i="1" dirty="0" smtClean="0"/>
              <a:t>мука − </a:t>
            </a:r>
            <a:r>
              <a:rPr lang="ru-RU" b="1" i="1" dirty="0" err="1" smtClean="0"/>
              <a:t>десятьом</a:t>
            </a:r>
            <a:r>
              <a:rPr lang="ru-RU" b="1" i="1" dirty="0" smtClean="0"/>
              <a:t> </a:t>
            </a:r>
            <a:r>
              <a:rPr lang="ru-RU" i="1" dirty="0" smtClean="0"/>
              <a:t>наука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lvl="0" indent="357188" algn="just">
              <a:buNone/>
            </a:pPr>
            <a:endParaRPr lang="ru-RU" sz="1400" dirty="0" smtClean="0"/>
          </a:p>
          <a:p>
            <a:pPr marL="0" indent="357188" algn="just">
              <a:buNone/>
            </a:pPr>
            <a:r>
              <a:rPr lang="uk-UA" sz="1600" dirty="0" smtClean="0"/>
              <a:t>У </a:t>
            </a:r>
            <a:r>
              <a:rPr lang="ru-RU" sz="1600" dirty="0" err="1" smtClean="0"/>
              <a:t>словниковому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провідне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тій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частині</a:t>
            </a:r>
            <a:r>
              <a:rPr lang="ru-RU" sz="1600" dirty="0" smtClean="0"/>
              <a:t> лексики, яку за </a:t>
            </a:r>
            <a:r>
              <a:rPr lang="ru-RU" sz="1600" dirty="0" err="1" smtClean="0"/>
              <a:t>генетичними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визначальною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роллю</a:t>
            </a:r>
            <a:r>
              <a:rPr lang="ru-RU" sz="1600" dirty="0" smtClean="0"/>
              <a:t> у </a:t>
            </a:r>
            <a:r>
              <a:rPr lang="ru-RU" sz="1600" dirty="0" err="1" smtClean="0"/>
              <a:t>мовотворчому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називати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споконвічною</a:t>
            </a:r>
            <a:r>
              <a:rPr lang="ru-RU" sz="1600" b="1" i="1" dirty="0" smtClean="0"/>
              <a:t>.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uk-UA" sz="1600" dirty="0" smtClean="0"/>
              <a:t>У </a:t>
            </a:r>
            <a:r>
              <a:rPr lang="ru-RU" sz="1600" dirty="0" err="1" smtClean="0"/>
              <a:t>складі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споконвічної</a:t>
            </a:r>
            <a:r>
              <a:rPr lang="ru-RU" sz="1600" dirty="0" smtClean="0"/>
              <a:t> лексики </a:t>
            </a:r>
            <a:r>
              <a:rPr lang="ru-RU" sz="1600" dirty="0" err="1" smtClean="0"/>
              <a:t>виділяють</a:t>
            </a:r>
            <a:r>
              <a:rPr lang="ru-RU" sz="1600" dirty="0" smtClean="0"/>
              <a:t> так</a:t>
            </a:r>
            <a:r>
              <a:rPr lang="uk-UA" sz="1600" dirty="0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семантичні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>
                <a:solidFill>
                  <a:srgbClr val="FF0000"/>
                </a:solidFill>
              </a:rPr>
              <a:t>успадкован</a:t>
            </a:r>
            <a:r>
              <a:rPr lang="uk-UA" sz="1600" dirty="0" smtClean="0">
                <a:solidFill>
                  <a:srgbClr val="FF0000"/>
                </a:solidFill>
              </a:rPr>
              <a:t>і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з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індоєвропейської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прамови</a:t>
            </a:r>
            <a:r>
              <a:rPr lang="ru-RU" sz="1600" dirty="0" smtClean="0">
                <a:solidFill>
                  <a:srgbClr val="FF0000"/>
                </a:solidFill>
              </a:rPr>
              <a:t>:</a:t>
            </a:r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предметів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довкілля</a:t>
            </a:r>
            <a:r>
              <a:rPr lang="ru-RU" sz="1600" dirty="0" smtClean="0"/>
              <a:t>: </a:t>
            </a:r>
            <a:r>
              <a:rPr lang="ru-RU" sz="1600" i="1" dirty="0" smtClean="0"/>
              <a:t>небо, </a:t>
            </a:r>
            <a:r>
              <a:rPr lang="ru-RU" sz="1600" i="1" dirty="0" err="1" smtClean="0"/>
              <a:t>сонце</a:t>
            </a:r>
            <a:r>
              <a:rPr lang="ru-RU" sz="1600" i="1" dirty="0" smtClean="0"/>
              <a:t>, вода, море, озеро, </a:t>
            </a:r>
            <a:r>
              <a:rPr lang="ru-RU" sz="1600" i="1" dirty="0" err="1" smtClean="0"/>
              <a:t>дим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та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: </a:t>
            </a:r>
            <a:r>
              <a:rPr lang="ru-RU" sz="1600" i="1" dirty="0" smtClean="0"/>
              <a:t>дерево, зерно, липа, вишня, мох</a:t>
            </a:r>
            <a:r>
              <a:rPr lang="ru-RU" sz="1600" dirty="0" smtClean="0"/>
              <a:t>;</a:t>
            </a:r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диких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свійських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, </a:t>
            </a:r>
            <a:r>
              <a:rPr lang="ru-RU" sz="1600" dirty="0" err="1" smtClean="0"/>
              <a:t>риб</a:t>
            </a:r>
            <a:r>
              <a:rPr lang="ru-RU" sz="1600" dirty="0" smtClean="0"/>
              <a:t>, </a:t>
            </a:r>
            <a:r>
              <a:rPr lang="ru-RU" sz="1600" dirty="0" err="1" smtClean="0"/>
              <a:t>птахів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комах: </a:t>
            </a:r>
            <a:r>
              <a:rPr lang="ru-RU" sz="1600" i="1" dirty="0" err="1" smtClean="0"/>
              <a:t>звір</a:t>
            </a:r>
            <a:r>
              <a:rPr lang="ru-RU" sz="1600" i="1" dirty="0" smtClean="0"/>
              <a:t>, бобер, корова, кулик, муха;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спорідненості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родинних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зв'язків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отець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тато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мати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син</a:t>
            </a:r>
            <a:r>
              <a:rPr lang="ru-RU" sz="1600" i="1" dirty="0" smtClean="0"/>
              <a:t>, дочка, зять;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тіла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: </a:t>
            </a:r>
            <a:r>
              <a:rPr lang="ru-RU" sz="1600" i="1" dirty="0" smtClean="0"/>
              <a:t>череп, волос, зуб, </a:t>
            </a:r>
            <a:r>
              <a:rPr lang="ru-RU" sz="1600" i="1" dirty="0" err="1" smtClean="0"/>
              <a:t>коліно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кістка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житла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знарядь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харчування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пересування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дім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двері</a:t>
            </a:r>
            <a:r>
              <a:rPr lang="ru-RU" sz="1600" i="1" dirty="0" smtClean="0"/>
              <a:t>; мед, стежка, коло;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дій</a:t>
            </a:r>
            <a:r>
              <a:rPr lang="ru-RU" sz="1600" dirty="0" smtClean="0"/>
              <a:t>, </a:t>
            </a:r>
            <a:r>
              <a:rPr lang="ru-RU" sz="1600" dirty="0" err="1" smtClean="0"/>
              <a:t>станів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життєвих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жити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сидіти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їсти</a:t>
            </a:r>
            <a:r>
              <a:rPr lang="ru-RU" sz="1600" i="1" dirty="0" smtClean="0"/>
              <a:t>, знати, </a:t>
            </a:r>
            <a:r>
              <a:rPr lang="ru-RU" sz="1600" i="1" dirty="0" err="1" smtClean="0"/>
              <a:t>відати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іти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копати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орати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терти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тесати</a:t>
            </a:r>
            <a:r>
              <a:rPr lang="ru-RU" sz="1600" i="1" dirty="0" smtClean="0"/>
              <a:t>, колоти;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якостей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білий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зелений</a:t>
            </a:r>
            <a:r>
              <a:rPr lang="ru-RU" sz="1600" i="1" dirty="0" smtClean="0"/>
              <a:t>, короткий, </a:t>
            </a:r>
            <a:r>
              <a:rPr lang="ru-RU" sz="1600" i="1" dirty="0" err="1" smtClean="0"/>
              <a:t>милий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борзий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чисел: </a:t>
            </a:r>
            <a:r>
              <a:rPr lang="ru-RU" sz="1600" i="1" dirty="0" smtClean="0"/>
              <a:t>один, </a:t>
            </a:r>
            <a:r>
              <a:rPr lang="ru-RU" sz="1600" i="1" dirty="0" err="1" smtClean="0"/>
              <a:t>вісім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тисяча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</a:t>
            </a:r>
          </a:p>
          <a:p>
            <a:pPr marL="0" indent="357188" algn="just">
              <a:buFont typeface="+mj-lt"/>
              <a:buAutoNum type="arabicPeriod"/>
            </a:pPr>
            <a:endParaRPr lang="uk-UA" sz="1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Необхідним</a:t>
            </a:r>
            <a:r>
              <a:rPr lang="ru-RU" dirty="0" smtClean="0"/>
              <a:t> і </a:t>
            </a:r>
            <a:r>
              <a:rPr lang="ru-RU" dirty="0" err="1" smtClean="0"/>
              <a:t>доцільним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b="1" dirty="0" err="1" smtClean="0"/>
              <a:t>питання</a:t>
            </a:r>
            <a:r>
              <a:rPr lang="ru-RU" b="1" dirty="0" smtClean="0"/>
              <a:t> про </a:t>
            </a:r>
            <a:r>
              <a:rPr lang="ru-RU" b="1" dirty="0" err="1" smtClean="0"/>
              <a:t>мовне</a:t>
            </a:r>
            <a:r>
              <a:rPr lang="ru-RU" b="1" dirty="0" smtClean="0"/>
              <a:t>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</a:t>
            </a:r>
            <a:r>
              <a:rPr lang="ru-RU" b="1" dirty="0" err="1" smtClean="0"/>
              <a:t>духовності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українській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dirty="0" smtClean="0"/>
              <a:t>, яку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еталони</a:t>
            </a:r>
            <a:r>
              <a:rPr lang="ru-RU" dirty="0" smtClean="0"/>
              <a:t>, </a:t>
            </a:r>
            <a:r>
              <a:rPr lang="ru-RU" dirty="0" err="1" smtClean="0"/>
              <a:t>зафіксовані</a:t>
            </a:r>
            <a:r>
              <a:rPr lang="ru-RU" dirty="0" smtClean="0"/>
              <a:t> у </a:t>
            </a:r>
            <a:r>
              <a:rPr lang="ru-RU" dirty="0" err="1" smtClean="0"/>
              <a:t>мовних</a:t>
            </a:r>
            <a:r>
              <a:rPr lang="ru-RU" dirty="0" smtClean="0"/>
              <a:t> знаках. 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пареміології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представлений </a:t>
            </a:r>
            <a:r>
              <a:rPr lang="ru-RU" b="1" i="1" dirty="0" smtClean="0"/>
              <a:t>«дух народу»: </a:t>
            </a:r>
            <a:r>
              <a:rPr lang="ru-RU" b="1" dirty="0" err="1" smtClean="0"/>
              <a:t>це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духовних</a:t>
            </a:r>
            <a:r>
              <a:rPr lang="ru-RU" b="1" dirty="0" smtClean="0"/>
              <a:t> </a:t>
            </a:r>
            <a:r>
              <a:rPr lang="ru-RU" b="1" dirty="0" err="1" smtClean="0"/>
              <a:t>законів</a:t>
            </a:r>
            <a:r>
              <a:rPr lang="ru-RU" b="1" dirty="0" smtClean="0"/>
              <a:t>, </a:t>
            </a:r>
            <a:r>
              <a:rPr lang="ru-RU" b="1" dirty="0" err="1" smtClean="0"/>
              <a:t>духовних</a:t>
            </a:r>
            <a:r>
              <a:rPr lang="ru-RU" b="1" dirty="0" smtClean="0"/>
              <a:t> </a:t>
            </a:r>
            <a:r>
              <a:rPr lang="ru-RU" b="1" dirty="0" err="1" smtClean="0"/>
              <a:t>цінностей</a:t>
            </a:r>
            <a:r>
              <a:rPr lang="ru-RU" b="1" dirty="0" smtClean="0"/>
              <a:t>, </a:t>
            </a:r>
            <a:r>
              <a:rPr lang="ru-RU" b="1" dirty="0" err="1" smtClean="0"/>
              <a:t>вироблених</a:t>
            </a:r>
            <a:r>
              <a:rPr lang="ru-RU" b="1" dirty="0" smtClean="0"/>
              <a:t> </a:t>
            </a:r>
            <a:r>
              <a:rPr lang="ru-RU" b="1" dirty="0" err="1" smtClean="0"/>
              <a:t>нацією</a:t>
            </a:r>
            <a:r>
              <a:rPr lang="ru-RU" b="1" dirty="0" smtClean="0"/>
              <a:t> в </a:t>
            </a:r>
            <a:r>
              <a:rPr lang="ru-RU" b="1" dirty="0" err="1" smtClean="0"/>
              <a:t>процесі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Поняття</a:t>
            </a:r>
            <a:r>
              <a:rPr lang="ru-RU" i="1" dirty="0" smtClean="0"/>
              <a:t> «добро»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smtClean="0"/>
              <a:t>«зло»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універсальною</a:t>
            </a:r>
            <a:r>
              <a:rPr lang="ru-RU" dirty="0" smtClean="0"/>
              <a:t> базою </a:t>
            </a:r>
            <a:r>
              <a:rPr lang="ru-RU" dirty="0" err="1" smtClean="0"/>
              <a:t>опозиції</a:t>
            </a:r>
            <a:r>
              <a:rPr lang="ru-RU" dirty="0" smtClean="0"/>
              <a:t> в </a:t>
            </a:r>
            <a:r>
              <a:rPr lang="ru-RU" dirty="0" err="1" smtClean="0"/>
              <a:t>мовному</a:t>
            </a:r>
            <a:r>
              <a:rPr lang="ru-RU" dirty="0" smtClean="0"/>
              <a:t> </a:t>
            </a:r>
            <a:r>
              <a:rPr lang="ru-RU" dirty="0" err="1" smtClean="0"/>
              <a:t>вираженні</a:t>
            </a:r>
            <a:r>
              <a:rPr lang="ru-RU" dirty="0" smtClean="0"/>
              <a:t> </a:t>
            </a:r>
            <a:r>
              <a:rPr lang="ru-RU" dirty="0" err="1" smtClean="0"/>
              <a:t>духовності</a:t>
            </a:r>
            <a:r>
              <a:rPr lang="ru-RU" dirty="0" smtClean="0"/>
              <a:t>. Основною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добра </a:t>
            </a:r>
            <a:r>
              <a:rPr lang="ru-RU" dirty="0" err="1" smtClean="0"/>
              <a:t>чи</a:t>
            </a:r>
            <a:r>
              <a:rPr lang="ru-RU" dirty="0" smtClean="0"/>
              <a:t> зла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. Вона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«плюса» </a:t>
            </a:r>
            <a:r>
              <a:rPr lang="ru-RU" dirty="0" err="1" smtClean="0"/>
              <a:t>чи</a:t>
            </a:r>
            <a:r>
              <a:rPr lang="ru-RU" dirty="0" smtClean="0"/>
              <a:t> «</a:t>
            </a:r>
            <a:r>
              <a:rPr lang="ru-RU" dirty="0" err="1" smtClean="0"/>
              <a:t>мінуса</a:t>
            </a:r>
            <a:r>
              <a:rPr lang="ru-RU" dirty="0" smtClean="0"/>
              <a:t>». </a:t>
            </a:r>
            <a:r>
              <a:rPr lang="ru-RU" dirty="0" err="1" smtClean="0"/>
              <a:t>Оцінка</a:t>
            </a:r>
            <a:r>
              <a:rPr lang="ru-RU" dirty="0" smtClean="0"/>
              <a:t> – </a:t>
            </a:r>
            <a:r>
              <a:rPr lang="ru-RU" dirty="0" err="1" smtClean="0"/>
              <a:t>суб’єктивне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. </a:t>
            </a:r>
            <a:r>
              <a:rPr lang="ru-RU" dirty="0" err="1" smtClean="0"/>
              <a:t>Простежмо</a:t>
            </a:r>
            <a:r>
              <a:rPr lang="ru-RU" dirty="0" smtClean="0"/>
              <a:t>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відображається</a:t>
            </a:r>
            <a:r>
              <a:rPr lang="ru-RU" dirty="0" smtClean="0"/>
              <a:t> в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прислів’ях</a:t>
            </a:r>
            <a:r>
              <a:rPr lang="ru-RU" dirty="0" smtClean="0"/>
              <a:t> і </a:t>
            </a:r>
            <a:r>
              <a:rPr lang="ru-RU" dirty="0" err="1" smtClean="0"/>
              <a:t>приказках</a:t>
            </a:r>
            <a:r>
              <a:rPr lang="ru-RU" dirty="0" smtClean="0"/>
              <a:t>: </a:t>
            </a:r>
            <a:r>
              <a:rPr lang="ru-RU" b="1" i="1" dirty="0" smtClean="0"/>
              <a:t>Добре </a:t>
            </a:r>
            <a:r>
              <a:rPr lang="ru-RU" i="1" dirty="0" err="1" smtClean="0"/>
              <a:t>господині</a:t>
            </a:r>
            <a:r>
              <a:rPr lang="ru-RU" i="1" dirty="0" smtClean="0"/>
              <a:t>, коли </a:t>
            </a:r>
            <a:r>
              <a:rPr lang="ru-RU" i="1" dirty="0" err="1" smtClean="0"/>
              <a:t>повно</a:t>
            </a:r>
            <a:r>
              <a:rPr lang="ru-RU" i="1" dirty="0" smtClean="0"/>
              <a:t> в </a:t>
            </a:r>
            <a:r>
              <a:rPr lang="ru-RU" i="1" dirty="0" err="1" smtClean="0"/>
              <a:t>судині</a:t>
            </a:r>
            <a:r>
              <a:rPr lang="ru-RU" dirty="0" smtClean="0"/>
              <a:t>; </a:t>
            </a:r>
            <a:r>
              <a:rPr lang="ru-RU" i="1" dirty="0" err="1" smtClean="0"/>
              <a:t>Тоді</a:t>
            </a:r>
            <a:r>
              <a:rPr lang="ru-RU" i="1" dirty="0" smtClean="0"/>
              <a:t> </a:t>
            </a:r>
            <a:r>
              <a:rPr lang="ru-RU" i="1" dirty="0" err="1" smtClean="0"/>
              <a:t>сусід</a:t>
            </a:r>
            <a:r>
              <a:rPr lang="ru-RU" i="1" dirty="0" smtClean="0"/>
              <a:t> </a:t>
            </a:r>
            <a:r>
              <a:rPr lang="ru-RU" b="1" i="1" dirty="0" err="1" smtClean="0"/>
              <a:t>добрий</a:t>
            </a:r>
            <a:r>
              <a:rPr lang="ru-RU" i="1" dirty="0" smtClean="0"/>
              <a:t>, коли </a:t>
            </a:r>
            <a:r>
              <a:rPr lang="ru-RU" i="1" dirty="0" err="1" smtClean="0"/>
              <a:t>мішок</a:t>
            </a:r>
            <a:r>
              <a:rPr lang="ru-RU" i="1" dirty="0" smtClean="0"/>
              <a:t> </a:t>
            </a:r>
            <a:r>
              <a:rPr lang="ru-RU" i="1" dirty="0" err="1" smtClean="0"/>
              <a:t>повний</a:t>
            </a:r>
            <a:r>
              <a:rPr lang="ru-RU" dirty="0" smtClean="0"/>
              <a:t>.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добро </a:t>
            </a:r>
            <a:r>
              <a:rPr lang="ru-RU" dirty="0" err="1" smtClean="0"/>
              <a:t>пов’язують</a:t>
            </a:r>
            <a:r>
              <a:rPr lang="ru-RU" dirty="0" smtClean="0"/>
              <a:t> усе </a:t>
            </a:r>
            <a:r>
              <a:rPr lang="ru-RU" dirty="0" err="1" smtClean="0"/>
              <a:t>позитивне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 людей,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їхнім</a:t>
            </a:r>
            <a:r>
              <a:rPr lang="ru-RU" dirty="0" smtClean="0"/>
              <a:t> </a:t>
            </a:r>
            <a:r>
              <a:rPr lang="ru-RU" dirty="0" err="1" smtClean="0"/>
              <a:t>інтересам</a:t>
            </a:r>
            <a:r>
              <a:rPr lang="ru-RU" dirty="0" smtClean="0"/>
              <a:t>, </a:t>
            </a:r>
            <a:r>
              <a:rPr lang="ru-RU" dirty="0" err="1" smtClean="0"/>
              <a:t>бажанням</a:t>
            </a:r>
            <a:r>
              <a:rPr lang="ru-RU" dirty="0" smtClean="0"/>
              <a:t> і потребам: </a:t>
            </a:r>
            <a:r>
              <a:rPr lang="ru-RU" b="1" i="1" dirty="0" smtClean="0"/>
              <a:t>Добре </a:t>
            </a:r>
            <a:r>
              <a:rPr lang="ru-RU" i="1" dirty="0" smtClean="0"/>
              <a:t>все по </a:t>
            </a:r>
            <a:r>
              <a:rPr lang="ru-RU" i="1" dirty="0" err="1" smtClean="0"/>
              <a:t>мірі</a:t>
            </a:r>
            <a:r>
              <a:rPr lang="ru-RU" dirty="0" smtClean="0"/>
              <a:t>; </a:t>
            </a:r>
            <a:r>
              <a:rPr lang="ru-RU" i="1" dirty="0" smtClean="0"/>
              <a:t>Коли люде до тебе </a:t>
            </a:r>
            <a:r>
              <a:rPr lang="ru-RU" b="1" i="1" dirty="0" err="1" smtClean="0"/>
              <a:t>добрі</a:t>
            </a:r>
            <a:r>
              <a:rPr lang="ru-RU" i="1" dirty="0" smtClean="0"/>
              <a:t>, а </a:t>
            </a:r>
            <a:r>
              <a:rPr lang="ru-RU" i="1" dirty="0" err="1" smtClean="0"/>
              <a:t>ти</a:t>
            </a:r>
            <a:r>
              <a:rPr lang="ru-RU" i="1" dirty="0" smtClean="0"/>
              <a:t> будь </a:t>
            </a:r>
            <a:r>
              <a:rPr lang="ru-RU" i="1" dirty="0" err="1" smtClean="0"/>
              <a:t>ліпший</a:t>
            </a:r>
            <a:r>
              <a:rPr lang="ru-RU" dirty="0" smtClean="0"/>
              <a:t>; </a:t>
            </a:r>
            <a:r>
              <a:rPr lang="ru-RU" b="1" i="1" dirty="0" smtClean="0"/>
              <a:t>Добре </a:t>
            </a:r>
            <a:r>
              <a:rPr lang="ru-RU" i="1" dirty="0" err="1" smtClean="0"/>
              <a:t>роби</a:t>
            </a:r>
            <a:r>
              <a:rPr lang="ru-RU" i="1" dirty="0" smtClean="0"/>
              <a:t>, </a:t>
            </a:r>
            <a:r>
              <a:rPr lang="ru-RU" b="1" i="1" dirty="0" err="1" smtClean="0"/>
              <a:t>добре</a:t>
            </a:r>
            <a:r>
              <a:rPr lang="ru-RU" b="1" i="1" dirty="0" smtClean="0"/>
              <a:t> </a:t>
            </a:r>
            <a:r>
              <a:rPr lang="ru-RU" i="1" dirty="0" smtClean="0"/>
              <a:t>буде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b="1" i="1" dirty="0" smtClean="0"/>
              <a:t>Зла </a:t>
            </a:r>
            <a:r>
              <a:rPr lang="ru-RU" i="1" dirty="0" smtClean="0"/>
              <a:t>личина</a:t>
            </a:r>
            <a:r>
              <a:rPr lang="ru-RU" dirty="0" smtClean="0"/>
              <a:t>; </a:t>
            </a:r>
            <a:r>
              <a:rPr lang="ru-RU" i="1" dirty="0" smtClean="0"/>
              <a:t>У </a:t>
            </a:r>
            <a:r>
              <a:rPr lang="ru-RU" b="1" i="1" dirty="0" smtClean="0"/>
              <a:t>злому </a:t>
            </a:r>
            <a:r>
              <a:rPr lang="ru-RU" i="1" dirty="0" smtClean="0"/>
              <a:t>зле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сидить</a:t>
            </a:r>
            <a:r>
              <a:rPr lang="ru-RU" dirty="0" smtClean="0"/>
              <a:t>; </a:t>
            </a:r>
            <a:r>
              <a:rPr lang="ru-RU" i="1" dirty="0" err="1" smtClean="0"/>
              <a:t>Такий</a:t>
            </a:r>
            <a:r>
              <a:rPr lang="ru-RU" i="1" dirty="0" smtClean="0"/>
              <a:t> </a:t>
            </a:r>
            <a:r>
              <a:rPr lang="ru-RU" b="1" i="1" dirty="0" err="1" smtClean="0"/>
              <a:t>злий</a:t>
            </a:r>
            <a:r>
              <a:rPr lang="ru-RU" b="1" i="1" dirty="0" smtClean="0"/>
              <a:t> </a:t>
            </a:r>
            <a:r>
              <a:rPr lang="ru-RU" i="1" dirty="0" smtClean="0"/>
              <a:t>аж в </a:t>
            </a:r>
            <a:r>
              <a:rPr lang="ru-RU" i="1" dirty="0" err="1" smtClean="0"/>
              <a:t>роті</a:t>
            </a:r>
            <a:r>
              <a:rPr lang="ru-RU" i="1" dirty="0" smtClean="0"/>
              <a:t> </a:t>
            </a:r>
            <a:r>
              <a:rPr lang="ru-RU" i="1" dirty="0" err="1" smtClean="0"/>
              <a:t>чорно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55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Задля</a:t>
            </a:r>
            <a:r>
              <a:rPr lang="ru-RU" dirty="0" smtClean="0"/>
              <a:t>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оцінює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b="1" dirty="0" smtClean="0"/>
              <a:t>«правда» і «</a:t>
            </a:r>
            <a:r>
              <a:rPr lang="ru-RU" b="1" dirty="0" err="1" smtClean="0"/>
              <a:t>брехня</a:t>
            </a:r>
            <a:r>
              <a:rPr lang="ru-RU" b="1" dirty="0" smtClean="0"/>
              <a:t>»</a:t>
            </a:r>
            <a:r>
              <a:rPr lang="ru-RU" dirty="0" smtClean="0"/>
              <a:t>: </a:t>
            </a:r>
            <a:r>
              <a:rPr lang="ru-RU" b="1" i="1" dirty="0" smtClean="0"/>
              <a:t>Правда </a:t>
            </a:r>
            <a:r>
              <a:rPr lang="ru-RU" i="1" dirty="0" smtClean="0"/>
              <a:t>не </a:t>
            </a:r>
            <a:r>
              <a:rPr lang="ru-RU" i="1" dirty="0" err="1" smtClean="0"/>
              <a:t>втоне</a:t>
            </a:r>
            <a:r>
              <a:rPr lang="ru-RU" i="1" dirty="0" smtClean="0"/>
              <a:t> в </a:t>
            </a:r>
            <a:r>
              <a:rPr lang="ru-RU" i="1" dirty="0" err="1" smtClean="0"/>
              <a:t>воді</a:t>
            </a:r>
            <a:r>
              <a:rPr lang="ru-RU" i="1" dirty="0" smtClean="0"/>
              <a:t>, не </a:t>
            </a:r>
            <a:r>
              <a:rPr lang="ru-RU" i="1" dirty="0" err="1" smtClean="0"/>
              <a:t>згорить</a:t>
            </a:r>
            <a:r>
              <a:rPr lang="ru-RU" i="1" dirty="0" smtClean="0"/>
              <a:t> в </a:t>
            </a:r>
            <a:r>
              <a:rPr lang="ru-RU" i="1" dirty="0" err="1" smtClean="0"/>
              <a:t>огні</a:t>
            </a:r>
            <a:r>
              <a:rPr lang="ru-RU" dirty="0" smtClean="0"/>
              <a:t>; </a:t>
            </a:r>
            <a:r>
              <a:rPr lang="ru-RU" i="1" dirty="0" smtClean="0"/>
              <a:t>Не все то </a:t>
            </a:r>
            <a:r>
              <a:rPr lang="ru-RU" b="1" i="1" dirty="0" smtClean="0"/>
              <a:t>правда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в </a:t>
            </a:r>
            <a:r>
              <a:rPr lang="ru-RU" i="1" dirty="0" err="1" smtClean="0"/>
              <a:t>пісні</a:t>
            </a:r>
            <a:r>
              <a:rPr lang="ru-RU" i="1" dirty="0" smtClean="0"/>
              <a:t> </a:t>
            </a:r>
            <a:r>
              <a:rPr lang="ru-RU" i="1" dirty="0" err="1" smtClean="0"/>
              <a:t>співають</a:t>
            </a:r>
            <a:r>
              <a:rPr lang="ru-RU" dirty="0" smtClean="0"/>
              <a:t>; </a:t>
            </a:r>
            <a:r>
              <a:rPr lang="ru-RU" i="1" dirty="0" smtClean="0"/>
              <a:t>Шила в </a:t>
            </a:r>
            <a:r>
              <a:rPr lang="ru-RU" i="1" dirty="0" err="1" smtClean="0"/>
              <a:t>мішку</a:t>
            </a:r>
            <a:r>
              <a:rPr lang="ru-RU" i="1" dirty="0" smtClean="0"/>
              <a:t> не </a:t>
            </a:r>
            <a:r>
              <a:rPr lang="ru-RU" i="1" dirty="0" err="1" smtClean="0"/>
              <a:t>сховаєш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ряд </a:t>
            </a:r>
            <a:r>
              <a:rPr lang="ru-RU" dirty="0" err="1" smtClean="0"/>
              <a:t>паремій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оцінюють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щастя</a:t>
            </a:r>
            <a:r>
              <a:rPr lang="ru-RU" b="1" dirty="0" smtClean="0"/>
              <a:t>» – «</a:t>
            </a:r>
            <a:r>
              <a:rPr lang="ru-RU" b="1" dirty="0" err="1" smtClean="0"/>
              <a:t>нещастя</a:t>
            </a:r>
            <a:r>
              <a:rPr lang="ru-RU" b="1" dirty="0" smtClean="0"/>
              <a:t>»</a:t>
            </a:r>
            <a:r>
              <a:rPr lang="ru-RU" dirty="0" smtClean="0"/>
              <a:t>: </a:t>
            </a:r>
            <a:r>
              <a:rPr lang="ru-RU" i="1" dirty="0" smtClean="0"/>
              <a:t>Кому яке </a:t>
            </a:r>
            <a:r>
              <a:rPr lang="ru-RU" b="1" i="1" dirty="0" err="1" smtClean="0"/>
              <a:t>щастя</a:t>
            </a:r>
            <a:r>
              <a:rPr lang="ru-RU" dirty="0" smtClean="0"/>
              <a:t>; </a:t>
            </a:r>
            <a:r>
              <a:rPr lang="ru-RU" i="1" dirty="0" err="1" smtClean="0"/>
              <a:t>Хоч</a:t>
            </a:r>
            <a:r>
              <a:rPr lang="ru-RU" i="1" dirty="0" smtClean="0"/>
              <a:t> </a:t>
            </a:r>
            <a:r>
              <a:rPr lang="ru-RU" i="1" dirty="0" err="1" smtClean="0"/>
              <a:t>сопливий</a:t>
            </a:r>
            <a:r>
              <a:rPr lang="ru-RU" i="1" dirty="0" smtClean="0"/>
              <a:t>, а </a:t>
            </a:r>
            <a:r>
              <a:rPr lang="ru-RU" b="1" i="1" dirty="0" err="1" smtClean="0"/>
              <a:t>щасливий</a:t>
            </a:r>
            <a:r>
              <a:rPr lang="ru-RU" dirty="0" smtClean="0"/>
              <a:t>. Часто </a:t>
            </a:r>
            <a:r>
              <a:rPr lang="ru-RU" dirty="0" err="1" smtClean="0"/>
              <a:t>щастя</a:t>
            </a:r>
            <a:r>
              <a:rPr lang="ru-RU" dirty="0" smtClean="0"/>
              <a:t> </a:t>
            </a:r>
            <a:r>
              <a:rPr lang="ru-RU" dirty="0" err="1" smtClean="0"/>
              <a:t>асоціюється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грошей, </a:t>
            </a:r>
            <a:r>
              <a:rPr lang="ru-RU" dirty="0" err="1" smtClean="0"/>
              <a:t>добробуту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як-от</a:t>
            </a:r>
            <a:r>
              <a:rPr lang="ru-RU" dirty="0" smtClean="0"/>
              <a:t>: </a:t>
            </a:r>
            <a:r>
              <a:rPr lang="ru-RU" i="1" dirty="0" smtClean="0"/>
              <a:t>Грошей </a:t>
            </a:r>
            <a:r>
              <a:rPr lang="ru-RU" i="1" dirty="0" err="1" smtClean="0"/>
              <a:t>багацько</a:t>
            </a:r>
            <a:r>
              <a:rPr lang="ru-RU" i="1" dirty="0" smtClean="0"/>
              <a:t> (на </a:t>
            </a:r>
            <a:r>
              <a:rPr lang="ru-RU" i="1" dirty="0" err="1" smtClean="0"/>
              <a:t>світі</a:t>
            </a:r>
            <a:r>
              <a:rPr lang="ru-RU" i="1" dirty="0" smtClean="0"/>
              <a:t>), а </a:t>
            </a:r>
            <a:r>
              <a:rPr lang="ru-RU" b="1" i="1" dirty="0" err="1" smtClean="0"/>
              <a:t>щастя</a:t>
            </a:r>
            <a:r>
              <a:rPr lang="ru-RU" b="1" i="1" dirty="0" smtClean="0"/>
              <a:t> </a:t>
            </a:r>
            <a:r>
              <a:rPr lang="ru-RU" i="1" dirty="0" smtClean="0"/>
              <a:t>мало</a:t>
            </a:r>
            <a:r>
              <a:rPr lang="ru-RU" dirty="0" smtClean="0"/>
              <a:t>; </a:t>
            </a:r>
            <a:r>
              <a:rPr lang="ru-RU" i="1" dirty="0" smtClean="0"/>
              <a:t>Не родись </a:t>
            </a:r>
            <a:r>
              <a:rPr lang="ru-RU" i="1" dirty="0" err="1" smtClean="0"/>
              <a:t>багатий</a:t>
            </a:r>
            <a:r>
              <a:rPr lang="ru-RU" i="1" dirty="0" smtClean="0"/>
              <a:t>, а родись </a:t>
            </a:r>
            <a:r>
              <a:rPr lang="ru-RU" b="1" i="1" dirty="0" err="1" smtClean="0"/>
              <a:t>щасливий</a:t>
            </a:r>
            <a:r>
              <a:rPr lang="ru-RU" i="1" dirty="0" smtClean="0"/>
              <a:t>. </a:t>
            </a:r>
            <a:r>
              <a:rPr lang="ru-RU" dirty="0" err="1" smtClean="0"/>
              <a:t>Категорія</a:t>
            </a:r>
            <a:r>
              <a:rPr lang="ru-RU" dirty="0" smtClean="0"/>
              <a:t> «</a:t>
            </a:r>
            <a:r>
              <a:rPr lang="ru-RU" dirty="0" err="1" smtClean="0"/>
              <a:t>нещастя</a:t>
            </a:r>
            <a:r>
              <a:rPr lang="ru-RU" dirty="0" smtClean="0"/>
              <a:t>» </a:t>
            </a:r>
            <a:r>
              <a:rPr lang="ru-RU" dirty="0" err="1" smtClean="0"/>
              <a:t>розуміється</a:t>
            </a:r>
            <a:r>
              <a:rPr lang="ru-RU" dirty="0" smtClean="0"/>
              <a:t> як </a:t>
            </a:r>
            <a:r>
              <a:rPr lang="ru-RU" dirty="0" err="1" smtClean="0"/>
              <a:t>така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приносить лихо, </a:t>
            </a:r>
            <a:r>
              <a:rPr lang="ru-RU" dirty="0" err="1" smtClean="0"/>
              <a:t>завдає</a:t>
            </a:r>
            <a:r>
              <a:rPr lang="ru-RU" dirty="0" smtClean="0"/>
              <a:t> </a:t>
            </a:r>
            <a:r>
              <a:rPr lang="ru-RU" dirty="0" err="1" smtClean="0"/>
              <a:t>кому-небудь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розчарування</a:t>
            </a:r>
            <a:r>
              <a:rPr lang="ru-RU" dirty="0" smtClean="0"/>
              <a:t>: </a:t>
            </a:r>
            <a:r>
              <a:rPr lang="ru-RU" i="1" dirty="0" err="1" smtClean="0"/>
              <a:t>Сьогодні</a:t>
            </a:r>
            <a:r>
              <a:rPr lang="ru-RU" i="1" dirty="0" smtClean="0"/>
              <a:t> пан, а завтра пропав</a:t>
            </a:r>
            <a:r>
              <a:rPr lang="ru-RU" dirty="0" smtClean="0"/>
              <a:t>; </a:t>
            </a:r>
            <a:r>
              <a:rPr lang="ru-RU" i="1" dirty="0" err="1" smtClean="0"/>
              <a:t>Хто</a:t>
            </a:r>
            <a:r>
              <a:rPr lang="ru-RU" i="1" dirty="0" smtClean="0"/>
              <a:t> плаче, а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скаче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Духовною за </a:t>
            </a:r>
            <a:r>
              <a:rPr lang="ru-RU" dirty="0" err="1" smtClean="0"/>
              <a:t>своєю</a:t>
            </a:r>
            <a:r>
              <a:rPr lang="ru-RU" dirty="0" smtClean="0"/>
              <a:t> семантикою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b="1" dirty="0" smtClean="0"/>
              <a:t>«друг» – «ворог»</a:t>
            </a:r>
            <a:r>
              <a:rPr lang="ru-RU" dirty="0" smtClean="0"/>
              <a:t>: </a:t>
            </a:r>
            <a:r>
              <a:rPr lang="ru-RU" i="1" dirty="0" smtClean="0"/>
              <a:t>Не май сто </a:t>
            </a:r>
            <a:r>
              <a:rPr lang="ru-RU" i="1" dirty="0" err="1" smtClean="0"/>
              <a:t>братів</a:t>
            </a:r>
            <a:r>
              <a:rPr lang="ru-RU" i="1" dirty="0" smtClean="0"/>
              <a:t>, як сто </a:t>
            </a:r>
            <a:r>
              <a:rPr lang="ru-RU" b="1" i="1" dirty="0" err="1" smtClean="0"/>
              <a:t>друзів</a:t>
            </a:r>
            <a:r>
              <a:rPr lang="ru-RU" dirty="0" smtClean="0"/>
              <a:t>. </a:t>
            </a:r>
            <a:r>
              <a:rPr lang="ru-RU" i="1" dirty="0" smtClean="0"/>
              <a:t>Не май сто </a:t>
            </a:r>
            <a:r>
              <a:rPr lang="ru-RU" i="1" dirty="0" err="1" smtClean="0"/>
              <a:t>кіп</a:t>
            </a:r>
            <a:r>
              <a:rPr lang="ru-RU" i="1" dirty="0" smtClean="0"/>
              <a:t>, як сто </a:t>
            </a:r>
            <a:r>
              <a:rPr lang="ru-RU" b="1" i="1" dirty="0" err="1" smtClean="0"/>
              <a:t>друзів</a:t>
            </a:r>
            <a:r>
              <a:rPr lang="ru-RU" dirty="0" smtClean="0"/>
              <a:t>; </a:t>
            </a:r>
            <a:r>
              <a:rPr lang="ru-RU" i="1" dirty="0" smtClean="0"/>
              <a:t>Без </a:t>
            </a:r>
            <a:r>
              <a:rPr lang="ru-RU" i="1" dirty="0" err="1" smtClean="0"/>
              <a:t>вірного</a:t>
            </a:r>
            <a:r>
              <a:rPr lang="ru-RU" i="1" dirty="0" smtClean="0"/>
              <a:t> </a:t>
            </a:r>
            <a:r>
              <a:rPr lang="ru-RU" b="1" i="1" dirty="0" smtClean="0"/>
              <a:t>друга </a:t>
            </a:r>
            <a:r>
              <a:rPr lang="ru-RU" i="1" dirty="0" smtClean="0"/>
              <a:t>великая туга</a:t>
            </a:r>
            <a:r>
              <a:rPr lang="ru-RU" dirty="0" smtClean="0"/>
              <a:t>. Часто дружба </a:t>
            </a:r>
            <a:r>
              <a:rPr lang="ru-RU" dirty="0" err="1" smtClean="0"/>
              <a:t>переростає</a:t>
            </a:r>
            <a:r>
              <a:rPr lang="ru-RU" dirty="0" smtClean="0"/>
              <a:t> у </a:t>
            </a:r>
            <a:r>
              <a:rPr lang="ru-RU" dirty="0" err="1" smtClean="0"/>
              <a:t>ворожнечу</a:t>
            </a:r>
            <a:r>
              <a:rPr lang="ru-RU" dirty="0" smtClean="0"/>
              <a:t>, а ворог – </a:t>
            </a:r>
            <a:r>
              <a:rPr lang="ru-RU" dirty="0" err="1" smtClean="0"/>
              <a:t>це</a:t>
            </a:r>
            <a:r>
              <a:rPr lang="ru-RU" dirty="0" smtClean="0"/>
              <a:t>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ворожнечі</a:t>
            </a:r>
            <a:r>
              <a:rPr lang="ru-RU" dirty="0" smtClean="0"/>
              <a:t>,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ким-небудь</a:t>
            </a:r>
            <a:r>
              <a:rPr lang="ru-RU" dirty="0" smtClean="0"/>
              <a:t>; недруг, противник.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Як 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смутися</a:t>
            </a:r>
            <a:r>
              <a:rPr lang="ru-RU" i="1" dirty="0" smtClean="0"/>
              <a:t>, </a:t>
            </a:r>
            <a:r>
              <a:rPr lang="ru-RU" b="1" i="1" dirty="0" smtClean="0"/>
              <a:t>вороги </a:t>
            </a:r>
            <a:r>
              <a:rPr lang="ru-RU" i="1" dirty="0" err="1" smtClean="0"/>
              <a:t>ся</a:t>
            </a:r>
            <a:r>
              <a:rPr lang="ru-RU" i="1" dirty="0" smtClean="0"/>
              <a:t> </a:t>
            </a:r>
            <a:r>
              <a:rPr lang="ru-RU" i="1" dirty="0" err="1" smtClean="0"/>
              <a:t>тішать</a:t>
            </a:r>
            <a:r>
              <a:rPr lang="ru-RU" dirty="0" smtClean="0"/>
              <a:t>; </a:t>
            </a:r>
            <a:r>
              <a:rPr lang="ru-RU" i="1" dirty="0" smtClean="0"/>
              <a:t>Ворога </a:t>
            </a:r>
            <a:r>
              <a:rPr lang="ru-RU" i="1" dirty="0" err="1" smtClean="0"/>
              <a:t>напій</a:t>
            </a:r>
            <a:r>
              <a:rPr lang="ru-RU" i="1" dirty="0" smtClean="0"/>
              <a:t> </a:t>
            </a:r>
            <a:r>
              <a:rPr lang="ru-RU" i="1" dirty="0" err="1" smtClean="0"/>
              <a:t>нагодуй</a:t>
            </a:r>
            <a:r>
              <a:rPr lang="ru-RU" i="1" dirty="0" smtClean="0"/>
              <a:t>, а </a:t>
            </a:r>
            <a:r>
              <a:rPr lang="ru-RU" b="1" i="1" dirty="0" smtClean="0"/>
              <a:t>ворог </a:t>
            </a:r>
            <a:r>
              <a:rPr lang="ru-RU" i="1" dirty="0" smtClean="0"/>
              <a:t>ворогом таки буде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працьовитість</a:t>
            </a:r>
            <a:r>
              <a:rPr lang="ru-RU" b="1" dirty="0" smtClean="0"/>
              <a:t>» – «</a:t>
            </a:r>
            <a:r>
              <a:rPr lang="ru-RU" b="1" dirty="0" err="1" smtClean="0"/>
              <a:t>ледарство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семантичні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поняттями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розум</a:t>
            </a:r>
            <a:r>
              <a:rPr lang="ru-RU" b="1" dirty="0" smtClean="0"/>
              <a:t>» – «</a:t>
            </a:r>
            <a:r>
              <a:rPr lang="ru-RU" b="1" dirty="0" err="1" smtClean="0"/>
              <a:t>глупота</a:t>
            </a:r>
            <a:r>
              <a:rPr lang="ru-RU" b="1" dirty="0" smtClean="0"/>
              <a:t>»</a:t>
            </a:r>
            <a:r>
              <a:rPr lang="ru-RU" dirty="0" smtClean="0"/>
              <a:t>. </a:t>
            </a:r>
            <a:r>
              <a:rPr lang="ru-RU" dirty="0" err="1" smtClean="0"/>
              <a:t>Перелічені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паремій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як </a:t>
            </a:r>
            <a:r>
              <a:rPr lang="ru-RU" dirty="0" err="1" smtClean="0"/>
              <a:t>розумну</a:t>
            </a:r>
            <a:r>
              <a:rPr lang="ru-RU" dirty="0" smtClean="0"/>
              <a:t>, </a:t>
            </a:r>
            <a:r>
              <a:rPr lang="ru-RU" dirty="0" err="1" smtClean="0"/>
              <a:t>працьовиту</a:t>
            </a:r>
            <a:r>
              <a:rPr lang="ru-RU" dirty="0" smtClean="0"/>
              <a:t> </a:t>
            </a:r>
            <a:r>
              <a:rPr lang="ru-RU" dirty="0" err="1" smtClean="0"/>
              <a:t>націю</a:t>
            </a:r>
            <a:r>
              <a:rPr lang="ru-RU" dirty="0" smtClean="0"/>
              <a:t>: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посієш</a:t>
            </a:r>
            <a:r>
              <a:rPr lang="ru-RU" i="1" dirty="0" smtClean="0"/>
              <a:t>, то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пожнеш</a:t>
            </a:r>
            <a:r>
              <a:rPr lang="ru-RU" i="1" dirty="0" smtClean="0"/>
              <a:t>; Треба </a:t>
            </a:r>
            <a:r>
              <a:rPr lang="ru-RU" b="1" i="1" dirty="0" err="1" smtClean="0"/>
              <a:t>розумом</a:t>
            </a:r>
            <a:r>
              <a:rPr lang="ru-RU" b="1" i="1" dirty="0" smtClean="0"/>
              <a:t> </a:t>
            </a:r>
            <a:r>
              <a:rPr lang="ru-RU" i="1" dirty="0" err="1" smtClean="0"/>
              <a:t>надточити</a:t>
            </a:r>
            <a:r>
              <a:rPr lang="ru-RU" i="1" dirty="0" smtClean="0"/>
              <a:t>, де сила не </a:t>
            </a:r>
            <a:r>
              <a:rPr lang="ru-RU" i="1" dirty="0" err="1" smtClean="0"/>
              <a:t>візьме</a:t>
            </a:r>
            <a:r>
              <a:rPr lang="ru-RU" i="1" dirty="0" smtClean="0"/>
              <a:t>. </a:t>
            </a:r>
            <a:r>
              <a:rPr lang="ru-RU" dirty="0" smtClean="0"/>
              <a:t>В</a:t>
            </a:r>
            <a:r>
              <a:rPr lang="uk-UA" dirty="0" err="1" smtClean="0"/>
              <a:t>одночас</a:t>
            </a:r>
            <a:r>
              <a:rPr lang="uk-UA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</a:t>
            </a:r>
            <a:r>
              <a:rPr lang="ru-RU" dirty="0" err="1" smtClean="0"/>
              <a:t>засуджує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як </a:t>
            </a:r>
            <a:r>
              <a:rPr lang="ru-RU" dirty="0" err="1" smtClean="0"/>
              <a:t>лінивство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глупість</a:t>
            </a:r>
            <a:r>
              <a:rPr lang="ru-RU" i="1" dirty="0" smtClean="0"/>
              <a:t>: </a:t>
            </a:r>
            <a:r>
              <a:rPr lang="ru-RU" i="1" dirty="0" err="1" smtClean="0"/>
              <a:t>Поки</a:t>
            </a:r>
            <a:r>
              <a:rPr lang="ru-RU" i="1" dirty="0" smtClean="0"/>
              <a:t> </a:t>
            </a:r>
            <a:r>
              <a:rPr lang="ru-RU" i="1" dirty="0" err="1" smtClean="0"/>
              <a:t>найде</a:t>
            </a:r>
            <a:r>
              <a:rPr lang="ru-RU" i="1" dirty="0" smtClean="0"/>
              <a:t>, то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сонце</a:t>
            </a:r>
            <a:r>
              <a:rPr lang="ru-RU" i="1" dirty="0" smtClean="0"/>
              <a:t> </a:t>
            </a:r>
            <a:r>
              <a:rPr lang="ru-RU" i="1" dirty="0" err="1" smtClean="0"/>
              <a:t>зайд</a:t>
            </a:r>
            <a:r>
              <a:rPr lang="uk-UA" i="1" dirty="0" smtClean="0"/>
              <a:t>е</a:t>
            </a:r>
            <a:r>
              <a:rPr lang="ru-RU" i="1" dirty="0" smtClean="0"/>
              <a:t>; </a:t>
            </a:r>
            <a:r>
              <a:rPr lang="ru-RU" i="1" dirty="0" err="1" smtClean="0"/>
              <a:t>Дурень</a:t>
            </a:r>
            <a:r>
              <a:rPr lang="ru-RU" i="1" dirty="0" smtClean="0"/>
              <a:t> </a:t>
            </a:r>
            <a:r>
              <a:rPr lang="ru-RU" b="1" i="1" dirty="0" err="1" smtClean="0"/>
              <a:t>дурнем</a:t>
            </a:r>
            <a:r>
              <a:rPr lang="ru-RU" i="1" dirty="0" smtClean="0"/>
              <a:t>, а в </a:t>
            </a:r>
            <a:r>
              <a:rPr lang="ru-RU" i="1" dirty="0" err="1" smtClean="0"/>
              <a:t>школі</a:t>
            </a:r>
            <a:r>
              <a:rPr lang="ru-RU" i="1" dirty="0" smtClean="0"/>
              <a:t> </a:t>
            </a:r>
            <a:r>
              <a:rPr lang="ru-RU" i="1" dirty="0" err="1" smtClean="0"/>
              <a:t>вчився</a:t>
            </a:r>
            <a:r>
              <a:rPr lang="ru-RU" i="1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багатство</a:t>
            </a:r>
            <a:r>
              <a:rPr lang="ru-RU" b="1" dirty="0" smtClean="0"/>
              <a:t>» – «</a:t>
            </a:r>
            <a:r>
              <a:rPr lang="ru-RU" b="1" dirty="0" err="1" smtClean="0"/>
              <a:t>бідність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нараховують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: </a:t>
            </a:r>
            <a:r>
              <a:rPr lang="ru-RU" i="1" dirty="0" err="1" smtClean="0"/>
              <a:t>Багатий</a:t>
            </a:r>
            <a:r>
              <a:rPr lang="ru-RU" i="1" dirty="0" smtClean="0"/>
              <a:t>, та </a:t>
            </a:r>
            <a:r>
              <a:rPr lang="ru-RU" i="1" dirty="0" err="1" smtClean="0"/>
              <a:t>біснуватий</a:t>
            </a:r>
            <a:r>
              <a:rPr lang="ru-RU" dirty="0" smtClean="0"/>
              <a:t>; </a:t>
            </a:r>
            <a:r>
              <a:rPr lang="ru-RU" i="1" dirty="0" err="1" smtClean="0"/>
              <a:t>Багач</a:t>
            </a:r>
            <a:r>
              <a:rPr lang="ru-RU" i="1" dirty="0" smtClean="0"/>
              <a:t>  </a:t>
            </a:r>
            <a:r>
              <a:rPr lang="ru-RU" i="1" dirty="0" err="1" smtClean="0"/>
              <a:t>та</a:t>
            </a:r>
            <a:r>
              <a:rPr lang="ru-RU" i="1" dirty="0" smtClean="0"/>
              <a:t> </a:t>
            </a:r>
            <a:r>
              <a:rPr lang="ru-RU" i="1" dirty="0" err="1" smtClean="0"/>
              <a:t>свиня</a:t>
            </a:r>
            <a:r>
              <a:rPr lang="ru-RU" i="1" dirty="0" smtClean="0"/>
              <a:t> по </a:t>
            </a:r>
            <a:r>
              <a:rPr lang="ru-RU" i="1" dirty="0" err="1" smtClean="0"/>
              <a:t>смерті</a:t>
            </a:r>
            <a:r>
              <a:rPr lang="ru-RU" i="1" dirty="0" smtClean="0"/>
              <a:t> скотина</a:t>
            </a:r>
            <a:r>
              <a:rPr lang="ru-RU" dirty="0" smtClean="0"/>
              <a:t>.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b="1" i="1" dirty="0" smtClean="0"/>
              <a:t>много </a:t>
            </a:r>
            <a:r>
              <a:rPr lang="ru-RU" b="1" i="1" dirty="0" err="1" smtClean="0"/>
              <a:t>має</a:t>
            </a:r>
            <a:r>
              <a:rPr lang="ru-RU" b="1" i="1" dirty="0" smtClean="0"/>
              <a:t> </a:t>
            </a:r>
            <a:r>
              <a:rPr lang="ru-RU" i="1" dirty="0" smtClean="0"/>
              <a:t>–  той </a:t>
            </a:r>
            <a:r>
              <a:rPr lang="ru-RU" i="1" dirty="0" err="1" smtClean="0"/>
              <a:t>прагне</a:t>
            </a:r>
            <a:r>
              <a:rPr lang="ru-RU" i="1" dirty="0" smtClean="0"/>
              <a:t> </a:t>
            </a:r>
            <a:r>
              <a:rPr lang="ru-RU" i="1" dirty="0" err="1" smtClean="0"/>
              <a:t>більше</a:t>
            </a:r>
            <a:r>
              <a:rPr lang="ru-RU" dirty="0" smtClean="0"/>
              <a:t>. </a:t>
            </a:r>
            <a:r>
              <a:rPr lang="ru-RU" dirty="0" err="1" smtClean="0"/>
              <a:t>Бідність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матеріальна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духовна,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Не той </a:t>
            </a:r>
            <a:r>
              <a:rPr lang="ru-RU" b="1" i="1" dirty="0" err="1" smtClean="0"/>
              <a:t>бідний</a:t>
            </a:r>
            <a:r>
              <a:rPr lang="ru-RU" i="1" dirty="0" smtClean="0"/>
              <a:t>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хліба</a:t>
            </a:r>
            <a:r>
              <a:rPr lang="ru-RU" i="1" dirty="0" smtClean="0"/>
              <a:t> не </a:t>
            </a:r>
            <a:r>
              <a:rPr lang="ru-RU" i="1" dirty="0" err="1" smtClean="0"/>
              <a:t>має</a:t>
            </a:r>
            <a:r>
              <a:rPr lang="ru-RU" i="1" dirty="0" smtClean="0"/>
              <a:t>, а той,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душі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відзначимо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духовні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представлені</a:t>
            </a:r>
            <a:r>
              <a:rPr lang="ru-RU" dirty="0" smtClean="0"/>
              <a:t> у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пареміях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поляризації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, </a:t>
            </a:r>
            <a:r>
              <a:rPr lang="ru-RU" dirty="0" err="1" smtClean="0"/>
              <a:t>транслює</a:t>
            </a:r>
            <a:r>
              <a:rPr lang="ru-RU" dirty="0" smtClean="0"/>
              <a:t> </a:t>
            </a:r>
            <a:r>
              <a:rPr lang="ru-RU" dirty="0" err="1" smtClean="0"/>
              <a:t>узагальнений</a:t>
            </a:r>
            <a:r>
              <a:rPr lang="ru-RU" dirty="0" smtClean="0"/>
              <a:t> </a:t>
            </a:r>
            <a:r>
              <a:rPr lang="ru-RU" dirty="0" err="1" smtClean="0"/>
              <a:t>багатовіковий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у </a:t>
            </a:r>
            <a:r>
              <a:rPr lang="ru-RU" dirty="0" err="1" smtClean="0"/>
              <a:t>вигляді</a:t>
            </a:r>
            <a:r>
              <a:rPr lang="ru-RU" dirty="0" smtClean="0"/>
              <a:t> нормативного мор</a:t>
            </a:r>
            <a:r>
              <a:rPr lang="uk-UA" dirty="0" smtClean="0"/>
              <a:t>а</a:t>
            </a:r>
            <a:r>
              <a:rPr lang="ru-RU" dirty="0" err="1" smtClean="0"/>
              <a:t>льного</a:t>
            </a:r>
            <a:r>
              <a:rPr lang="ru-RU" dirty="0" smtClean="0"/>
              <a:t> кодексу.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Афоризм</a:t>
            </a:r>
            <a:r>
              <a:rPr lang="ru-RU" dirty="0" smtClean="0">
                <a:solidFill>
                  <a:srgbClr val="002060"/>
                </a:solidFill>
              </a:rPr>
              <a:t> – </a:t>
            </a:r>
            <a:r>
              <a:rPr lang="ru-RU" dirty="0" err="1" smtClean="0">
                <a:solidFill>
                  <a:srgbClr val="002060"/>
                </a:solidFill>
              </a:rPr>
              <a:t>оригінальний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засіб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номінації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позамовної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дійсності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вражає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реципієнта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глибоким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філософським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осмисленням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буття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/>
              <a:t>Афористичний</a:t>
            </a:r>
            <a:r>
              <a:rPr lang="ru-RU" dirty="0" smtClean="0"/>
              <a:t> </a:t>
            </a:r>
            <a:r>
              <a:rPr lang="ru-RU" dirty="0" err="1" smtClean="0"/>
              <a:t>вислів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мовним</a:t>
            </a:r>
            <a:r>
              <a:rPr lang="ru-RU" dirty="0" smtClean="0"/>
              <a:t> знаком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особливим</a:t>
            </a:r>
            <a:r>
              <a:rPr lang="ru-RU" dirty="0" smtClean="0"/>
              <a:t> </a:t>
            </a:r>
            <a:r>
              <a:rPr lang="ru-RU" dirty="0" err="1" smtClean="0"/>
              <a:t>естетичним</a:t>
            </a:r>
            <a:r>
              <a:rPr lang="ru-RU" dirty="0" smtClean="0"/>
              <a:t> </a:t>
            </a:r>
            <a:r>
              <a:rPr lang="ru-RU" dirty="0" err="1" smtClean="0"/>
              <a:t>знаком</a:t>
            </a:r>
            <a:r>
              <a:rPr lang="ru-RU" dirty="0" smtClean="0"/>
              <a:t>. </a:t>
            </a:r>
            <a:r>
              <a:rPr lang="ru-RU" b="1" dirty="0" smtClean="0"/>
              <a:t>Афоризм </a:t>
            </a:r>
            <a:r>
              <a:rPr lang="ru-RU" dirty="0" err="1" smtClean="0"/>
              <a:t>розглядаємо</a:t>
            </a:r>
            <a:r>
              <a:rPr lang="ru-RU" dirty="0" smtClean="0"/>
              <a:t> як </a:t>
            </a:r>
            <a:r>
              <a:rPr lang="ru-RU" dirty="0" err="1" smtClean="0"/>
              <a:t>логічне</a:t>
            </a:r>
            <a:r>
              <a:rPr lang="ru-RU" dirty="0" smtClean="0"/>
              <a:t>, </a:t>
            </a:r>
            <a:r>
              <a:rPr lang="ru-RU" dirty="0" err="1" smtClean="0"/>
              <a:t>образне</a:t>
            </a:r>
            <a:r>
              <a:rPr lang="ru-RU" dirty="0" smtClean="0"/>
              <a:t> </a:t>
            </a:r>
            <a:r>
              <a:rPr lang="ru-RU" dirty="0" err="1" smtClean="0"/>
              <a:t>судження</a:t>
            </a:r>
            <a:r>
              <a:rPr lang="ru-RU" dirty="0" smtClean="0"/>
              <a:t> </a:t>
            </a:r>
            <a:r>
              <a:rPr lang="ru-RU" dirty="0" err="1" smtClean="0"/>
              <a:t>узагальненого</a:t>
            </a:r>
            <a:r>
              <a:rPr lang="ru-RU" dirty="0" smtClean="0"/>
              <a:t> характеру: </a:t>
            </a:r>
            <a:r>
              <a:rPr lang="ru-RU" i="1" dirty="0" smtClean="0"/>
              <a:t>В </a:t>
            </a:r>
            <a:r>
              <a:rPr lang="ru-RU" i="1" dirty="0" err="1" smtClean="0"/>
              <a:t>моєму</a:t>
            </a:r>
            <a:r>
              <a:rPr lang="ru-RU" i="1" dirty="0" smtClean="0"/>
              <a:t> </a:t>
            </a:r>
            <a:r>
              <a:rPr lang="ru-RU" i="1" dirty="0" err="1" smtClean="0"/>
              <a:t>серці</a:t>
            </a:r>
            <a:r>
              <a:rPr lang="ru-RU" i="1" dirty="0" smtClean="0"/>
              <a:t> </a:t>
            </a:r>
            <a:r>
              <a:rPr lang="ru-RU" i="1" dirty="0" err="1" smtClean="0"/>
              <a:t>вмістилася</a:t>
            </a:r>
            <a:r>
              <a:rPr lang="ru-RU" i="1" dirty="0" smtClean="0"/>
              <a:t> вся </a:t>
            </a:r>
            <a:r>
              <a:rPr lang="ru-RU" i="1" dirty="0" err="1" smtClean="0"/>
              <a:t>Україна</a:t>
            </a:r>
            <a:r>
              <a:rPr lang="ru-RU" i="1" dirty="0" smtClean="0"/>
              <a:t>. І </a:t>
            </a:r>
            <a:r>
              <a:rPr lang="ru-RU" i="1" dirty="0" err="1" smtClean="0"/>
              <a:t>воно</a:t>
            </a:r>
            <a:r>
              <a:rPr lang="ru-RU" i="1" dirty="0" smtClean="0"/>
              <a:t> не </a:t>
            </a:r>
            <a:r>
              <a:rPr lang="ru-RU" i="1" dirty="0" err="1" smtClean="0"/>
              <a:t>витримало</a:t>
            </a:r>
            <a:r>
              <a:rPr lang="ru-RU" i="1" dirty="0" smtClean="0"/>
              <a:t>. </a:t>
            </a:r>
            <a:r>
              <a:rPr lang="ru-RU" i="1" dirty="0" err="1" smtClean="0"/>
              <a:t>Бо</a:t>
            </a:r>
            <a:r>
              <a:rPr lang="ru-RU" i="1" dirty="0" smtClean="0"/>
              <a:t> </a:t>
            </a:r>
            <a:r>
              <a:rPr lang="ru-RU" i="1" dirty="0" err="1" smtClean="0"/>
              <a:t>людське</a:t>
            </a:r>
            <a:r>
              <a:rPr lang="ru-RU" dirty="0" smtClean="0"/>
              <a:t>; </a:t>
            </a:r>
            <a:r>
              <a:rPr lang="ru-RU" i="1" dirty="0" smtClean="0"/>
              <a:t>Все </a:t>
            </a:r>
            <a:r>
              <a:rPr lang="ru-RU" i="1" dirty="0" err="1" smtClean="0"/>
              <a:t>вмерти</a:t>
            </a:r>
            <a:r>
              <a:rPr lang="ru-RU" i="1" dirty="0" smtClean="0"/>
              <a:t> </a:t>
            </a:r>
            <a:r>
              <a:rPr lang="ru-RU" i="1" dirty="0" err="1" smtClean="0"/>
              <a:t>ніколи</a:t>
            </a:r>
            <a:r>
              <a:rPr lang="ru-RU" i="1" dirty="0" smtClean="0"/>
              <a:t> не </a:t>
            </a:r>
            <a:r>
              <a:rPr lang="ru-RU" i="1" dirty="0" err="1" smtClean="0"/>
              <a:t>може</a:t>
            </a:r>
            <a:r>
              <a:rPr lang="ru-RU" i="1" dirty="0" smtClean="0"/>
              <a:t>. </a:t>
            </a:r>
            <a:r>
              <a:rPr lang="ru-RU" i="1" dirty="0" err="1" smtClean="0"/>
              <a:t>Завжди</a:t>
            </a:r>
            <a:r>
              <a:rPr lang="ru-RU" i="1" dirty="0" smtClean="0"/>
              <a:t> </a:t>
            </a:r>
            <a:r>
              <a:rPr lang="ru-RU" i="1" dirty="0" err="1" smtClean="0"/>
              <a:t>залишається</a:t>
            </a:r>
            <a:r>
              <a:rPr lang="ru-RU" i="1" dirty="0" smtClean="0"/>
              <a:t> справа, справа </a:t>
            </a:r>
            <a:r>
              <a:rPr lang="ru-RU" i="1" dirty="0" err="1" smtClean="0"/>
              <a:t>життя</a:t>
            </a:r>
            <a:r>
              <a:rPr lang="ru-RU" i="1" dirty="0" smtClean="0"/>
              <a:t> </a:t>
            </a:r>
            <a:r>
              <a:rPr lang="ru-RU" dirty="0" smtClean="0"/>
              <a:t>(П. А. </a:t>
            </a:r>
            <a:r>
              <a:rPr lang="ru-RU" dirty="0" err="1" smtClean="0"/>
              <a:t>Загребельний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smtClean="0"/>
              <a:t>Афоризм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унікальним</a:t>
            </a:r>
            <a:r>
              <a:rPr lang="ru-RU" dirty="0" smtClean="0"/>
              <a:t> </a:t>
            </a:r>
            <a:r>
              <a:rPr lang="ru-RU" dirty="0" err="1" smtClean="0"/>
              <a:t>мовним</a:t>
            </a:r>
            <a:r>
              <a:rPr lang="ru-RU" dirty="0" smtClean="0"/>
              <a:t> </a:t>
            </a:r>
            <a:r>
              <a:rPr lang="ru-RU" dirty="0" err="1" smtClean="0"/>
              <a:t>явищем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скористуватися</a:t>
            </a:r>
            <a:r>
              <a:rPr lang="ru-RU" dirty="0" smtClean="0"/>
              <a:t> </a:t>
            </a:r>
            <a:r>
              <a:rPr lang="ru-RU" dirty="0" err="1" smtClean="0"/>
              <a:t>тисячолітнім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, і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зокрема</a:t>
            </a:r>
            <a:r>
              <a:rPr lang="ru-RU" dirty="0" smtClean="0"/>
              <a:t>: </a:t>
            </a:r>
            <a:r>
              <a:rPr lang="ru-RU" i="1" dirty="0" smtClean="0"/>
              <a:t>З </a:t>
            </a:r>
            <a:r>
              <a:rPr lang="ru-RU" i="1" dirty="0" err="1" smtClean="0"/>
              <a:t>усіх</a:t>
            </a:r>
            <a:r>
              <a:rPr lang="ru-RU" i="1" dirty="0" smtClean="0"/>
              <a:t> </a:t>
            </a:r>
            <a:r>
              <a:rPr lang="ru-RU" i="1" dirty="0" err="1" smtClean="0"/>
              <a:t>боків</a:t>
            </a:r>
            <a:r>
              <a:rPr lang="ru-RU" i="1" dirty="0" smtClean="0"/>
              <a:t> нас </a:t>
            </a:r>
            <a:r>
              <a:rPr lang="ru-RU" i="1" dirty="0" err="1" smtClean="0"/>
              <a:t>отруюють</a:t>
            </a:r>
            <a:r>
              <a:rPr lang="ru-RU" i="1" dirty="0" smtClean="0"/>
              <a:t> так </a:t>
            </a:r>
            <a:r>
              <a:rPr lang="ru-RU" i="1" dirty="0" err="1" smtClean="0"/>
              <a:t>звані</a:t>
            </a:r>
            <a:r>
              <a:rPr lang="ru-RU" i="1" dirty="0" smtClean="0"/>
              <a:t> </a:t>
            </a:r>
            <a:r>
              <a:rPr lang="ru-RU" i="1" dirty="0" err="1" smtClean="0"/>
              <a:t>дбайливці</a:t>
            </a:r>
            <a:r>
              <a:rPr lang="ru-RU" i="1" dirty="0" smtClean="0"/>
              <a:t> за долю </a:t>
            </a:r>
            <a:r>
              <a:rPr lang="ru-RU" i="1" dirty="0" err="1" smtClean="0"/>
              <a:t>вітчизни</a:t>
            </a:r>
            <a:r>
              <a:rPr lang="ru-RU" i="1" dirty="0" smtClean="0"/>
              <a:t> </a:t>
            </a:r>
            <a:r>
              <a:rPr lang="ru-RU" dirty="0" smtClean="0"/>
              <a:t>(М.</a:t>
            </a:r>
            <a:r>
              <a:rPr lang="uk-UA" dirty="0" smtClean="0"/>
              <a:t> </a:t>
            </a:r>
            <a:r>
              <a:rPr lang="ru-RU" dirty="0" err="1" smtClean="0"/>
              <a:t>Бриних</a:t>
            </a:r>
            <a:r>
              <a:rPr lang="ru-RU" dirty="0" smtClean="0"/>
              <a:t>); </a:t>
            </a:r>
            <a:r>
              <a:rPr lang="ru-RU" i="1" dirty="0" err="1" smtClean="0"/>
              <a:t>Пам'ять</a:t>
            </a:r>
            <a:r>
              <a:rPr lang="ru-RU" i="1" dirty="0" smtClean="0"/>
              <a:t> </a:t>
            </a:r>
            <a:r>
              <a:rPr lang="ru-RU" i="1" dirty="0" err="1" smtClean="0"/>
              <a:t>болить</a:t>
            </a:r>
            <a:r>
              <a:rPr lang="ru-RU" i="1" dirty="0" smtClean="0"/>
              <a:t> </a:t>
            </a:r>
            <a:r>
              <a:rPr lang="ru-RU" i="1" dirty="0" err="1" smtClean="0"/>
              <a:t>дужче</a:t>
            </a:r>
            <a:r>
              <a:rPr lang="ru-RU" i="1" dirty="0" smtClean="0"/>
              <a:t> за </a:t>
            </a:r>
            <a:r>
              <a:rPr lang="ru-RU" i="1" dirty="0" err="1" smtClean="0"/>
              <a:t>тіло</a:t>
            </a:r>
            <a:r>
              <a:rPr lang="ru-RU" i="1" dirty="0" smtClean="0"/>
              <a:t> </a:t>
            </a:r>
            <a:r>
              <a:rPr lang="ru-RU" dirty="0" smtClean="0"/>
              <a:t>(В. М. Шкляр); </a:t>
            </a:r>
            <a:r>
              <a:rPr lang="ru-RU" i="1" dirty="0" smtClean="0"/>
              <a:t>Людина </a:t>
            </a:r>
            <a:r>
              <a:rPr lang="ru-RU" i="1" dirty="0" err="1" smtClean="0"/>
              <a:t>виховується</a:t>
            </a:r>
            <a:r>
              <a:rPr lang="ru-RU" i="1" dirty="0" smtClean="0"/>
              <a:t> не державою, не в </a:t>
            </a:r>
            <a:r>
              <a:rPr lang="ru-RU" i="1" dirty="0" err="1" smtClean="0"/>
              <a:t>казармі</a:t>
            </a:r>
            <a:r>
              <a:rPr lang="ru-RU" i="1" dirty="0" smtClean="0"/>
              <a:t>, не на </a:t>
            </a:r>
            <a:r>
              <a:rPr lang="ru-RU" i="1" dirty="0" err="1" smtClean="0"/>
              <a:t>партійних</a:t>
            </a:r>
            <a:r>
              <a:rPr lang="ru-RU" i="1" dirty="0" smtClean="0"/>
              <a:t> </a:t>
            </a:r>
            <a:r>
              <a:rPr lang="ru-RU" i="1" dirty="0" err="1" smtClean="0"/>
              <a:t>збіговиськах</a:t>
            </a:r>
            <a:r>
              <a:rPr lang="ru-RU" i="1" dirty="0" smtClean="0"/>
              <a:t>, а </a:t>
            </a:r>
            <a:r>
              <a:rPr lang="ru-RU" i="1" dirty="0" err="1" smtClean="0"/>
              <a:t>тільки</a:t>
            </a:r>
            <a:r>
              <a:rPr lang="ru-RU" i="1" dirty="0" smtClean="0"/>
              <a:t> в </a:t>
            </a:r>
            <a:r>
              <a:rPr lang="ru-RU" i="1" dirty="0" err="1" smtClean="0"/>
              <a:t>родині</a:t>
            </a:r>
            <a:r>
              <a:rPr lang="ru-RU" i="1" dirty="0" smtClean="0"/>
              <a:t>, на </a:t>
            </a:r>
            <a:r>
              <a:rPr lang="ru-RU" i="1" dirty="0" err="1" smtClean="0"/>
              <a:t>прикладі</a:t>
            </a:r>
            <a:r>
              <a:rPr lang="ru-RU" i="1" dirty="0" smtClean="0"/>
              <a:t> тих,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привів</a:t>
            </a:r>
            <a:r>
              <a:rPr lang="ru-RU" i="1" dirty="0" smtClean="0"/>
              <a:t> тебе на </a:t>
            </a:r>
            <a:r>
              <a:rPr lang="ru-RU" i="1" dirty="0" err="1" smtClean="0"/>
              <a:t>світ</a:t>
            </a:r>
            <a:r>
              <a:rPr lang="ru-RU" dirty="0" smtClean="0"/>
              <a:t>;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піднявся</a:t>
            </a:r>
            <a:r>
              <a:rPr lang="ru-RU" i="1" dirty="0" smtClean="0"/>
              <a:t>, той уже не повинен </a:t>
            </a:r>
            <a:r>
              <a:rPr lang="ru-RU" i="1" dirty="0" err="1" smtClean="0"/>
              <a:t>опускатися</a:t>
            </a:r>
            <a:r>
              <a:rPr lang="ru-RU" i="1" dirty="0" smtClean="0"/>
              <a:t> </a:t>
            </a:r>
            <a:r>
              <a:rPr lang="ru-RU" dirty="0" smtClean="0"/>
              <a:t>(П. А. </a:t>
            </a:r>
            <a:r>
              <a:rPr lang="ru-RU" dirty="0" err="1" smtClean="0"/>
              <a:t>Загребельний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err="1" smtClean="0"/>
              <a:t>Афористика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виразним</a:t>
            </a:r>
            <a:r>
              <a:rPr lang="ru-RU" dirty="0" smtClean="0"/>
              <a:t> репрезентантом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 </a:t>
            </a:r>
            <a:r>
              <a:rPr lang="ru-RU" dirty="0" err="1" smtClean="0"/>
              <a:t>Яскравим</a:t>
            </a:r>
            <a:r>
              <a:rPr lang="ru-RU" dirty="0" smtClean="0"/>
              <a:t> прикладом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самоідентифікації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афористичне</a:t>
            </a:r>
            <a:r>
              <a:rPr lang="ru-RU" dirty="0" smtClean="0"/>
              <a:t> </a:t>
            </a:r>
            <a:r>
              <a:rPr lang="ru-RU" dirty="0" err="1" smtClean="0"/>
              <a:t>світобачення</a:t>
            </a:r>
            <a:r>
              <a:rPr lang="ru-RU" dirty="0" smtClean="0"/>
              <a:t> </a:t>
            </a:r>
            <a:r>
              <a:rPr lang="ru-RU" sz="2900" b="1" dirty="0" err="1" smtClean="0"/>
              <a:t>Івана</a:t>
            </a:r>
            <a:r>
              <a:rPr lang="ru-RU" sz="2900" b="1" dirty="0" smtClean="0"/>
              <a:t> Яковича Франка</a:t>
            </a:r>
            <a:r>
              <a:rPr lang="ru-RU" dirty="0" smtClean="0"/>
              <a:t> – «духовного пророка </a:t>
            </a:r>
            <a:r>
              <a:rPr lang="ru-RU" dirty="0" err="1" smtClean="0"/>
              <a:t>нації</a:t>
            </a:r>
            <a:r>
              <a:rPr lang="ru-RU" dirty="0" smtClean="0"/>
              <a:t>».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/>
          <a:lstStyle/>
          <a:p>
            <a:pPr marL="0" indent="357188" algn="just">
              <a:buNone/>
            </a:pPr>
            <a:r>
              <a:rPr lang="ru-RU" dirty="0" smtClean="0"/>
              <a:t>Як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b="1" dirty="0" err="1" smtClean="0"/>
              <a:t>фразеологію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дзеркалом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народу, </a:t>
            </a:r>
            <a:r>
              <a:rPr lang="ru-RU" dirty="0" err="1" smtClean="0"/>
              <a:t>адже</a:t>
            </a:r>
            <a:r>
              <a:rPr lang="ru-RU" dirty="0" smtClean="0"/>
              <a:t> вона особливо </a:t>
            </a:r>
            <a:r>
              <a:rPr lang="ru-RU" dirty="0" err="1" smtClean="0"/>
              <a:t>наочно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матеріальної</a:t>
            </a:r>
            <a:r>
              <a:rPr lang="ru-RU" dirty="0" smtClean="0"/>
              <a:t> та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і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носія</a:t>
            </a:r>
            <a:r>
              <a:rPr lang="ru-RU" dirty="0" smtClean="0"/>
              <a:t>,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,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складу. </a:t>
            </a:r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b="1" dirty="0" err="1" smtClean="0"/>
              <a:t>народній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фразеології</a:t>
            </a:r>
            <a:r>
              <a:rPr lang="ru-RU" b="1" dirty="0" smtClean="0"/>
              <a:t> </a:t>
            </a:r>
            <a:r>
              <a:rPr lang="ru-RU" dirty="0" err="1" smtClean="0"/>
              <a:t>узагальнюється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широкий </a:t>
            </a:r>
            <a:r>
              <a:rPr lang="ru-RU" dirty="0" err="1" smtClean="0"/>
              <a:t>досвід</a:t>
            </a:r>
            <a:r>
              <a:rPr lang="ru-RU" dirty="0" smtClean="0"/>
              <a:t> народу,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відображаються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. 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0642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357188" algn="just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Укладання</a:t>
            </a:r>
            <a:r>
              <a:rPr lang="ru-RU" b="1" dirty="0" smtClean="0"/>
              <a:t> словника</a:t>
            </a:r>
            <a:r>
              <a:rPr lang="uk-UA" b="1" dirty="0" smtClean="0"/>
              <a:t> ключових термінів Курсу</a:t>
            </a:r>
            <a:r>
              <a:rPr lang="ru-RU" b="1" dirty="0" smtClean="0"/>
              <a:t>.</a:t>
            </a:r>
          </a:p>
          <a:p>
            <a:pPr marL="0" lvl="0" indent="357188" algn="just">
              <a:buAutoNum type="arabicPeriod"/>
            </a:pPr>
            <a:endParaRPr lang="ru-RU" b="1" dirty="0" smtClean="0"/>
          </a:p>
          <a:p>
            <a:pPr marL="0" lvl="0" indent="357188" algn="just">
              <a:buNone/>
            </a:pPr>
            <a:r>
              <a:rPr lang="ru-RU" b="1" dirty="0" smtClean="0"/>
              <a:t>2.  3 </a:t>
            </a:r>
            <a:r>
              <a:rPr lang="ru-RU" b="1" dirty="0" err="1" smtClean="0"/>
              <a:t>поданими</a:t>
            </a:r>
            <a:r>
              <a:rPr lang="ru-RU" b="1" dirty="0" smtClean="0"/>
              <a:t> словами </a:t>
            </a:r>
            <a:r>
              <a:rPr lang="ru-RU" b="1" dirty="0" err="1" smtClean="0"/>
              <a:t>скласти</a:t>
            </a:r>
            <a:r>
              <a:rPr lang="ru-RU" b="1" dirty="0" smtClean="0"/>
              <a:t> </a:t>
            </a:r>
            <a:r>
              <a:rPr lang="ru-RU" b="1" dirty="0" err="1" smtClean="0"/>
              <a:t>речення</a:t>
            </a:r>
            <a:r>
              <a:rPr lang="ru-RU" b="1" dirty="0" smtClean="0"/>
              <a:t>. </a:t>
            </a:r>
            <a:r>
              <a:rPr lang="ru-RU" b="1" dirty="0" err="1" smtClean="0"/>
              <a:t>Усно</a:t>
            </a:r>
            <a:r>
              <a:rPr lang="ru-RU" b="1" dirty="0" smtClean="0"/>
              <a:t> </a:t>
            </a:r>
            <a:r>
              <a:rPr lang="ru-RU" b="1" dirty="0" err="1" smtClean="0"/>
              <a:t>вказати</a:t>
            </a:r>
            <a:r>
              <a:rPr lang="ru-RU" b="1" dirty="0" smtClean="0"/>
              <a:t> </a:t>
            </a:r>
            <a:r>
              <a:rPr lang="ru-RU" b="1" dirty="0" err="1" smtClean="0"/>
              <a:t>відмінність</a:t>
            </a:r>
            <a:r>
              <a:rPr lang="ru-RU" b="1" dirty="0" smtClean="0"/>
              <a:t> у </a:t>
            </a:r>
            <a:r>
              <a:rPr lang="ru-RU" b="1" dirty="0" err="1" smtClean="0"/>
              <a:t>значенні</a:t>
            </a:r>
            <a:r>
              <a:rPr lang="ru-RU" b="1" dirty="0" smtClean="0"/>
              <a:t> </a:t>
            </a:r>
            <a:r>
              <a:rPr lang="ru-RU" b="1" dirty="0" err="1" smtClean="0"/>
              <a:t>цих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smtClean="0"/>
              <a:t>Адресат, адресант; </a:t>
            </a:r>
            <a:r>
              <a:rPr lang="ru-RU" i="1" dirty="0" err="1" smtClean="0"/>
              <a:t>матеріальний</a:t>
            </a:r>
            <a:r>
              <a:rPr lang="ru-RU" i="1" dirty="0" smtClean="0"/>
              <a:t>, </a:t>
            </a:r>
            <a:r>
              <a:rPr lang="ru-RU" i="1" dirty="0" err="1" smtClean="0"/>
              <a:t>матеріалістичний</a:t>
            </a:r>
            <a:r>
              <a:rPr lang="ru-RU" i="1" dirty="0" smtClean="0"/>
              <a:t>; </a:t>
            </a:r>
            <a:r>
              <a:rPr lang="ru-RU" i="1" dirty="0" err="1" smtClean="0"/>
              <a:t>діалектний</a:t>
            </a:r>
            <a:r>
              <a:rPr lang="ru-RU" i="1" dirty="0" smtClean="0"/>
              <a:t>, </a:t>
            </a:r>
            <a:r>
              <a:rPr lang="ru-RU" i="1" dirty="0" err="1" smtClean="0"/>
              <a:t>діалектичний</a:t>
            </a:r>
            <a:r>
              <a:rPr lang="ru-RU" i="1" dirty="0" smtClean="0"/>
              <a:t>; хронометр, хронолог.</a:t>
            </a:r>
            <a:endParaRPr lang="ru-RU" dirty="0" smtClean="0"/>
          </a:p>
          <a:p>
            <a:pPr marL="0" indent="357188" algn="just">
              <a:buNone/>
            </a:pPr>
            <a:endParaRPr lang="ru-RU" b="1" dirty="0" smtClean="0"/>
          </a:p>
          <a:p>
            <a:pPr marL="0" indent="357188" algn="just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Записати</a:t>
            </a:r>
            <a:r>
              <a:rPr lang="ru-RU" b="1" dirty="0" smtClean="0"/>
              <a:t> </a:t>
            </a:r>
            <a:r>
              <a:rPr lang="ru-RU" b="1" dirty="0" err="1" smtClean="0"/>
              <a:t>окремо</a:t>
            </a:r>
            <a:r>
              <a:rPr lang="ru-RU" b="1" dirty="0" smtClean="0"/>
              <a:t> </a:t>
            </a:r>
            <a:r>
              <a:rPr lang="ru-RU" b="1" dirty="0" err="1" smtClean="0"/>
              <a:t>архаїзми</a:t>
            </a:r>
            <a:r>
              <a:rPr lang="ru-RU" b="1" dirty="0" smtClean="0"/>
              <a:t> та </a:t>
            </a:r>
            <a:r>
              <a:rPr lang="ru-RU" b="1" dirty="0" err="1" smtClean="0"/>
              <a:t>історизми</a:t>
            </a:r>
            <a:r>
              <a:rPr lang="ru-RU" b="1" dirty="0" smtClean="0"/>
              <a:t>. </a:t>
            </a:r>
            <a:r>
              <a:rPr lang="ru-RU" b="1" dirty="0" err="1" smtClean="0"/>
              <a:t>Дібрати</a:t>
            </a:r>
            <a:r>
              <a:rPr lang="ru-RU" b="1" dirty="0" smtClean="0"/>
              <a:t> </a:t>
            </a:r>
            <a:r>
              <a:rPr lang="ru-RU" b="1" dirty="0" err="1" smtClean="0"/>
              <a:t>сучасні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відповідники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smtClean="0"/>
              <a:t>Кольчуга, брань, перст, </a:t>
            </a:r>
            <a:r>
              <a:rPr lang="ru-RU" i="1" dirty="0" err="1" smtClean="0"/>
              <a:t>сап’янці</a:t>
            </a:r>
            <a:r>
              <a:rPr lang="ru-RU" i="1" dirty="0" smtClean="0"/>
              <a:t>, орда, фунт, </a:t>
            </a:r>
            <a:r>
              <a:rPr lang="ru-RU" i="1" dirty="0" err="1" smtClean="0"/>
              <a:t>узріти</a:t>
            </a:r>
            <a:r>
              <a:rPr lang="ru-RU" i="1" dirty="0" smtClean="0"/>
              <a:t>, </a:t>
            </a:r>
            <a:r>
              <a:rPr lang="ru-RU" i="1" dirty="0" err="1" smtClean="0"/>
              <a:t>віче</a:t>
            </a:r>
            <a:r>
              <a:rPr lang="ru-RU" i="1" dirty="0" smtClean="0"/>
              <a:t>, глас, вражий, </a:t>
            </a:r>
            <a:r>
              <a:rPr lang="ru-RU" i="1" dirty="0" err="1" smtClean="0"/>
              <a:t>соцький</a:t>
            </a:r>
            <a:r>
              <a:rPr lang="ru-RU" i="1" dirty="0" smtClean="0"/>
              <a:t>, уста, </a:t>
            </a:r>
            <a:r>
              <a:rPr lang="ru-RU" i="1" dirty="0" err="1" smtClean="0"/>
              <a:t>боян</a:t>
            </a:r>
            <a:r>
              <a:rPr lang="ru-RU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0642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357188" algn="just">
              <a:buNone/>
            </a:pPr>
            <a:r>
              <a:rPr lang="ru-RU" b="1" dirty="0" smtClean="0"/>
              <a:t>4. </a:t>
            </a:r>
            <a:r>
              <a:rPr lang="ru-RU" b="1" dirty="0" err="1" smtClean="0"/>
              <a:t>Схарактеризувати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фразеологічні</a:t>
            </a:r>
            <a:r>
              <a:rPr lang="ru-RU" b="1" dirty="0" smtClean="0"/>
              <a:t> </a:t>
            </a:r>
            <a:r>
              <a:rPr lang="ru-RU" b="1" dirty="0" err="1" smtClean="0"/>
              <a:t>звороти</a:t>
            </a:r>
            <a:r>
              <a:rPr lang="ru-RU" b="1" dirty="0" smtClean="0"/>
              <a:t> за </a:t>
            </a:r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семантичного</a:t>
            </a:r>
            <a:r>
              <a:rPr lang="ru-RU" b="1" dirty="0" smtClean="0"/>
              <a:t> </a:t>
            </a:r>
            <a:r>
              <a:rPr lang="ru-RU" b="1" dirty="0" err="1" smtClean="0"/>
              <a:t>злиття</a:t>
            </a:r>
            <a:r>
              <a:rPr lang="ru-RU" b="1" dirty="0" smtClean="0"/>
              <a:t> </a:t>
            </a:r>
            <a:r>
              <a:rPr lang="ru-RU" b="1" dirty="0" err="1" smtClean="0"/>
              <a:t>компонентів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 marL="0" indent="357188" algn="just">
              <a:buNone/>
            </a:pPr>
            <a:r>
              <a:rPr lang="ru-RU" i="1" dirty="0" err="1" smtClean="0"/>
              <a:t>Блимати</a:t>
            </a:r>
            <a:r>
              <a:rPr lang="ru-RU" i="1" dirty="0" smtClean="0"/>
              <a:t> </a:t>
            </a:r>
            <a:r>
              <a:rPr lang="ru-RU" i="1" dirty="0" err="1" smtClean="0"/>
              <a:t>очима</a:t>
            </a:r>
            <a:r>
              <a:rPr lang="ru-RU" i="1" dirty="0" smtClean="0"/>
              <a:t>; </a:t>
            </a:r>
            <a:r>
              <a:rPr lang="ru-RU" i="1" dirty="0" err="1" smtClean="0"/>
              <a:t>важкий</a:t>
            </a:r>
            <a:r>
              <a:rPr lang="ru-RU" i="1" dirty="0" smtClean="0"/>
              <a:t> на руку; </a:t>
            </a:r>
            <a:r>
              <a:rPr lang="ru-RU" i="1" dirty="0" err="1" smtClean="0"/>
              <a:t>шкребе</a:t>
            </a:r>
            <a:r>
              <a:rPr lang="ru-RU" i="1" dirty="0" smtClean="0"/>
              <a:t> на </a:t>
            </a:r>
            <a:r>
              <a:rPr lang="ru-RU" i="1" dirty="0" err="1" smtClean="0"/>
              <a:t>душі</a:t>
            </a:r>
            <a:r>
              <a:rPr lang="ru-RU" i="1" dirty="0" smtClean="0"/>
              <a:t>; собаку </a:t>
            </a:r>
            <a:r>
              <a:rPr lang="ru-RU" i="1" dirty="0" err="1" smtClean="0"/>
              <a:t>з’їсти</a:t>
            </a:r>
            <a:r>
              <a:rPr lang="ru-RU" i="1" dirty="0" smtClean="0"/>
              <a:t>; </a:t>
            </a:r>
            <a:r>
              <a:rPr lang="ru-RU" i="1" dirty="0" err="1" smtClean="0"/>
              <a:t>ні</a:t>
            </a:r>
            <a:r>
              <a:rPr lang="ru-RU" i="1" dirty="0" smtClean="0"/>
              <a:t> пари </a:t>
            </a:r>
            <a:r>
              <a:rPr lang="ru-RU" i="1" dirty="0" err="1" smtClean="0"/>
              <a:t>з</a:t>
            </a:r>
            <a:r>
              <a:rPr lang="ru-RU" i="1" dirty="0" smtClean="0"/>
              <a:t> уст; </a:t>
            </a:r>
            <a:r>
              <a:rPr lang="ru-RU" i="1" dirty="0" err="1" smtClean="0"/>
              <a:t>березової</a:t>
            </a:r>
            <a:r>
              <a:rPr lang="ru-RU" i="1" dirty="0" smtClean="0"/>
              <a:t> </a:t>
            </a:r>
            <a:r>
              <a:rPr lang="ru-RU" i="1" dirty="0" err="1" smtClean="0"/>
              <a:t>каші</a:t>
            </a:r>
            <a:r>
              <a:rPr lang="ru-RU" i="1" dirty="0" smtClean="0"/>
              <a:t> </a:t>
            </a:r>
            <a:r>
              <a:rPr lang="ru-RU" i="1" dirty="0" err="1" smtClean="0"/>
              <a:t>всипати</a:t>
            </a:r>
            <a:r>
              <a:rPr lang="ru-RU" i="1" dirty="0" smtClean="0"/>
              <a:t>; </a:t>
            </a:r>
            <a:r>
              <a:rPr lang="ru-RU" i="1" dirty="0" err="1" smtClean="0"/>
              <a:t>гарбуза</a:t>
            </a:r>
            <a:r>
              <a:rPr lang="ru-RU" i="1" dirty="0" smtClean="0"/>
              <a:t> </a:t>
            </a:r>
            <a:r>
              <a:rPr lang="ru-RU" i="1" dirty="0" err="1" smtClean="0"/>
              <a:t>дати</a:t>
            </a:r>
            <a:r>
              <a:rPr lang="ru-RU" i="1" dirty="0" smtClean="0"/>
              <a:t>; кров </a:t>
            </a:r>
            <a:r>
              <a:rPr lang="ru-RU" i="1" dirty="0" err="1" smtClean="0"/>
              <a:t>з</a:t>
            </a:r>
            <a:r>
              <a:rPr lang="ru-RU" i="1" dirty="0" smtClean="0"/>
              <a:t> молоком; </a:t>
            </a:r>
            <a:r>
              <a:rPr lang="ru-RU" i="1" dirty="0" err="1" smtClean="0"/>
              <a:t>біла</a:t>
            </a:r>
            <a:r>
              <a:rPr lang="ru-RU" i="1" dirty="0" smtClean="0"/>
              <a:t> ворона; </a:t>
            </a:r>
            <a:r>
              <a:rPr lang="ru-RU" i="1" dirty="0" err="1" smtClean="0"/>
              <a:t>міняти</a:t>
            </a:r>
            <a:r>
              <a:rPr lang="ru-RU" i="1" dirty="0" smtClean="0"/>
              <a:t> шило на мило; </a:t>
            </a:r>
            <a:r>
              <a:rPr lang="ru-RU" i="1" dirty="0" err="1" smtClean="0"/>
              <a:t>брати</a:t>
            </a:r>
            <a:r>
              <a:rPr lang="ru-RU" i="1" dirty="0" smtClean="0"/>
              <a:t> до </a:t>
            </a:r>
            <a:r>
              <a:rPr lang="ru-RU" i="1" dirty="0" err="1" smtClean="0"/>
              <a:t>серця</a:t>
            </a:r>
            <a:r>
              <a:rPr lang="ru-RU" i="1" dirty="0" smtClean="0"/>
              <a:t>; </a:t>
            </a:r>
            <a:r>
              <a:rPr lang="ru-RU" i="1" dirty="0" err="1" smtClean="0"/>
              <a:t>передати</a:t>
            </a:r>
            <a:r>
              <a:rPr lang="ru-RU" i="1" dirty="0" smtClean="0"/>
              <a:t> </a:t>
            </a:r>
            <a:r>
              <a:rPr lang="ru-RU" i="1" dirty="0" err="1" smtClean="0"/>
              <a:t>куті</a:t>
            </a:r>
            <a:r>
              <a:rPr lang="ru-RU" i="1" dirty="0" smtClean="0"/>
              <a:t> меду; </a:t>
            </a:r>
            <a:r>
              <a:rPr lang="ru-RU" i="1" dirty="0" err="1" smtClean="0"/>
              <a:t>насупити</a:t>
            </a:r>
            <a:r>
              <a:rPr lang="ru-RU" i="1" dirty="0" smtClean="0"/>
              <a:t> брови.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smtClean="0"/>
              <a:t>5. </a:t>
            </a:r>
            <a:r>
              <a:rPr lang="ru-RU" b="1" dirty="0" err="1" smtClean="0"/>
              <a:t>Пояснити</a:t>
            </a:r>
            <a:r>
              <a:rPr lang="ru-RU" b="1" dirty="0" smtClean="0"/>
              <a:t> низку </a:t>
            </a:r>
            <a:r>
              <a:rPr lang="ru-RU" b="1" dirty="0" err="1" smtClean="0"/>
              <a:t>крилатих</a:t>
            </a:r>
            <a:r>
              <a:rPr lang="ru-RU" b="1" dirty="0" smtClean="0"/>
              <a:t> </a:t>
            </a:r>
            <a:r>
              <a:rPr lang="ru-RU" b="1" dirty="0" err="1" smtClean="0"/>
              <a:t>висловів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часто </a:t>
            </a:r>
            <a:r>
              <a:rPr lang="ru-RU" b="1" dirty="0" err="1" smtClean="0"/>
              <a:t>вживаються</a:t>
            </a:r>
            <a:r>
              <a:rPr lang="ru-RU" b="1" dirty="0" smtClean="0"/>
              <a:t> в </a:t>
            </a:r>
            <a:r>
              <a:rPr lang="ru-RU" b="1" dirty="0" err="1" smtClean="0"/>
              <a:t>усному</a:t>
            </a:r>
            <a:r>
              <a:rPr lang="ru-RU" b="1" dirty="0" smtClean="0"/>
              <a:t> </a:t>
            </a:r>
            <a:r>
              <a:rPr lang="ru-RU" b="1" dirty="0" err="1" smtClean="0"/>
              <a:t>науковому</a:t>
            </a:r>
            <a:r>
              <a:rPr lang="ru-RU" b="1" dirty="0" smtClean="0"/>
              <a:t> </a:t>
            </a:r>
            <a:r>
              <a:rPr lang="ru-RU" b="1" dirty="0" err="1" smtClean="0"/>
              <a:t>мовленні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smtClean="0"/>
              <a:t>Альфа </a:t>
            </a:r>
            <a:r>
              <a:rPr lang="ru-RU" i="1" dirty="0" err="1" smtClean="0"/>
              <a:t>й</a:t>
            </a:r>
            <a:r>
              <a:rPr lang="ru-RU" i="1" dirty="0" smtClean="0"/>
              <a:t> омега, </a:t>
            </a:r>
            <a:r>
              <a:rPr lang="ru-RU" i="1" dirty="0" err="1" smtClean="0"/>
              <a:t>бувати</a:t>
            </a:r>
            <a:r>
              <a:rPr lang="ru-RU" i="1" dirty="0" smtClean="0"/>
              <a:t> в </a:t>
            </a:r>
            <a:r>
              <a:rPr lang="ru-RU" i="1" dirty="0" err="1" smtClean="0"/>
              <a:t>бувальцях</a:t>
            </a:r>
            <a:r>
              <a:rPr lang="ru-RU" i="1" dirty="0" smtClean="0"/>
              <a:t>, </a:t>
            </a:r>
            <a:r>
              <a:rPr lang="ru-RU" i="1" dirty="0" err="1" smtClean="0"/>
              <a:t>товкти</a:t>
            </a:r>
            <a:r>
              <a:rPr lang="ru-RU" i="1" dirty="0" smtClean="0"/>
              <a:t> воду у </a:t>
            </a:r>
            <a:r>
              <a:rPr lang="ru-RU" i="1" dirty="0" err="1" smtClean="0"/>
              <a:t>ступі</a:t>
            </a:r>
            <a:r>
              <a:rPr lang="ru-RU" i="1" dirty="0" smtClean="0"/>
              <a:t>, </a:t>
            </a:r>
            <a:r>
              <a:rPr lang="ru-RU" i="1" dirty="0" err="1" smtClean="0"/>
              <a:t>замилювати</a:t>
            </a:r>
            <a:r>
              <a:rPr lang="ru-RU" i="1" dirty="0" smtClean="0"/>
              <a:t> </a:t>
            </a:r>
            <a:r>
              <a:rPr lang="ru-RU" i="1" dirty="0" err="1" smtClean="0"/>
              <a:t>очі</a:t>
            </a:r>
            <a:r>
              <a:rPr lang="ru-RU" i="1" dirty="0" smtClean="0"/>
              <a:t>, </a:t>
            </a:r>
            <a:r>
              <a:rPr lang="ru-RU" i="1" dirty="0" err="1" smtClean="0"/>
              <a:t>заморити</a:t>
            </a:r>
            <a:r>
              <a:rPr lang="ru-RU" i="1" dirty="0" smtClean="0"/>
              <a:t> </a:t>
            </a:r>
            <a:r>
              <a:rPr lang="ru-RU" i="1" dirty="0" err="1" smtClean="0"/>
              <a:t>черв’яка</a:t>
            </a:r>
            <a:r>
              <a:rPr lang="ru-RU" i="1" dirty="0" smtClean="0"/>
              <a:t>, </a:t>
            </a:r>
            <a:r>
              <a:rPr lang="ru-RU" i="1" dirty="0" err="1" smtClean="0"/>
              <a:t>вдарити</a:t>
            </a:r>
            <a:r>
              <a:rPr lang="ru-RU" i="1" dirty="0" smtClean="0"/>
              <a:t> по руках, без царя в </a:t>
            </a:r>
            <a:r>
              <a:rPr lang="ru-RU" i="1" dirty="0" err="1" smtClean="0"/>
              <a:t>голові</a:t>
            </a:r>
            <a:r>
              <a:rPr lang="ru-RU" i="1" dirty="0" smtClean="0"/>
              <a:t>, собаку </a:t>
            </a:r>
            <a:r>
              <a:rPr lang="ru-RU" i="1" dirty="0" err="1" smtClean="0"/>
              <a:t>з’їсти</a:t>
            </a:r>
            <a:r>
              <a:rPr lang="ru-RU" i="1" dirty="0" smtClean="0"/>
              <a:t>, содом і </a:t>
            </a:r>
            <a:r>
              <a:rPr lang="ru-RU" i="1" dirty="0" err="1" smtClean="0"/>
              <a:t>гоморра</a:t>
            </a:r>
            <a:r>
              <a:rPr lang="ru-RU" i="1" dirty="0" smtClean="0"/>
              <a:t>, </a:t>
            </a:r>
            <a:r>
              <a:rPr lang="ru-RU" i="1" dirty="0" err="1" smtClean="0"/>
              <a:t>летіти</a:t>
            </a:r>
            <a:r>
              <a:rPr lang="ru-RU" i="1" dirty="0" smtClean="0"/>
              <a:t> </a:t>
            </a:r>
            <a:r>
              <a:rPr lang="ru-RU" i="1" dirty="0" err="1" smtClean="0"/>
              <a:t>стрілою</a:t>
            </a:r>
            <a:r>
              <a:rPr lang="ru-RU" i="1" dirty="0" smtClean="0"/>
              <a:t>, </a:t>
            </a:r>
            <a:r>
              <a:rPr lang="ru-RU" i="1" dirty="0" err="1" smtClean="0"/>
              <a:t>клювати</a:t>
            </a:r>
            <a:r>
              <a:rPr lang="ru-RU" i="1" dirty="0" smtClean="0"/>
              <a:t> носом, </a:t>
            </a:r>
            <a:r>
              <a:rPr lang="ru-RU" i="1" dirty="0" err="1" smtClean="0"/>
              <a:t>біла</a:t>
            </a:r>
            <a:r>
              <a:rPr lang="ru-RU" i="1" dirty="0" smtClean="0"/>
              <a:t> ворона, </a:t>
            </a:r>
            <a:r>
              <a:rPr lang="ru-RU" i="1" dirty="0" err="1" smtClean="0"/>
              <a:t>блудний</a:t>
            </a:r>
            <a:r>
              <a:rPr lang="ru-RU" i="1" dirty="0" smtClean="0"/>
              <a:t> </a:t>
            </a:r>
            <a:r>
              <a:rPr lang="ru-RU" i="1" dirty="0" err="1" smtClean="0"/>
              <a:t>син</a:t>
            </a:r>
            <a:r>
              <a:rPr lang="ru-RU" i="1" dirty="0" smtClean="0"/>
              <a:t>, </a:t>
            </a:r>
            <a:r>
              <a:rPr lang="ru-RU" i="1" dirty="0" err="1" smtClean="0"/>
              <a:t>відкрити</a:t>
            </a:r>
            <a:r>
              <a:rPr lang="ru-RU" i="1" dirty="0" smtClean="0"/>
              <a:t> Америку, друг,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тричі</a:t>
            </a:r>
            <a:r>
              <a:rPr lang="ru-RU" i="1" dirty="0" smtClean="0"/>
              <a:t> </a:t>
            </a:r>
            <a:r>
              <a:rPr lang="ru-RU" i="1" dirty="0" err="1" smtClean="0"/>
              <a:t>відрікся</a:t>
            </a:r>
            <a:r>
              <a:rPr lang="ru-RU" i="1" dirty="0" smtClean="0"/>
              <a:t>, за царя Гороха, </a:t>
            </a:r>
            <a:r>
              <a:rPr lang="ru-RU" i="1" dirty="0" err="1" smtClean="0"/>
              <a:t>крокодилячі</a:t>
            </a:r>
            <a:r>
              <a:rPr lang="ru-RU" i="1" dirty="0" smtClean="0"/>
              <a:t> </a:t>
            </a:r>
            <a:r>
              <a:rPr lang="ru-RU" i="1" dirty="0" err="1" smtClean="0"/>
              <a:t>сльози</a:t>
            </a:r>
            <a:r>
              <a:rPr lang="ru-RU" i="1" dirty="0" smtClean="0"/>
              <a:t>, нести </a:t>
            </a:r>
            <a:r>
              <a:rPr lang="ru-RU" i="1" dirty="0" err="1" smtClean="0"/>
              <a:t>свій</a:t>
            </a:r>
            <a:r>
              <a:rPr lang="ru-RU" i="1" dirty="0" smtClean="0"/>
              <a:t> </a:t>
            </a:r>
            <a:r>
              <a:rPr lang="ru-RU" i="1" dirty="0" err="1" smtClean="0"/>
              <a:t>хрест</a:t>
            </a:r>
            <a:r>
              <a:rPr lang="ru-RU" i="1" dirty="0" smtClean="0"/>
              <a:t>, </a:t>
            </a:r>
            <a:r>
              <a:rPr lang="ru-RU" i="1" dirty="0" err="1" smtClean="0"/>
              <a:t>прокрустове</a:t>
            </a:r>
            <a:r>
              <a:rPr lang="ru-RU" i="1" dirty="0" smtClean="0"/>
              <a:t> ложе, пуп </a:t>
            </a:r>
            <a:r>
              <a:rPr lang="ru-RU" i="1" dirty="0" err="1" smtClean="0"/>
              <a:t>землі</a:t>
            </a:r>
            <a:r>
              <a:rPr lang="ru-RU" i="1" dirty="0" smtClean="0"/>
              <a:t>, </a:t>
            </a:r>
            <a:r>
              <a:rPr lang="ru-RU" i="1" dirty="0" err="1" smtClean="0"/>
              <a:t>суєта</a:t>
            </a:r>
            <a:r>
              <a:rPr lang="ru-RU" i="1" dirty="0" smtClean="0"/>
              <a:t> </a:t>
            </a:r>
            <a:r>
              <a:rPr lang="ru-RU" i="1" dirty="0" err="1" smtClean="0"/>
              <a:t>суєт</a:t>
            </a:r>
            <a:r>
              <a:rPr lang="ru-RU" i="1" dirty="0" smtClean="0"/>
              <a:t>, фортуна, </a:t>
            </a:r>
            <a:r>
              <a:rPr lang="ru-RU" i="1" dirty="0" err="1" smtClean="0"/>
              <a:t>умивати</a:t>
            </a:r>
            <a:r>
              <a:rPr lang="ru-RU" i="1" dirty="0" smtClean="0"/>
              <a:t> руки, </a:t>
            </a:r>
            <a:r>
              <a:rPr lang="ru-RU" i="1" dirty="0" err="1" smtClean="0"/>
              <a:t>яблуко</a:t>
            </a:r>
            <a:r>
              <a:rPr lang="ru-RU" i="1" dirty="0" smtClean="0"/>
              <a:t> </a:t>
            </a:r>
            <a:r>
              <a:rPr lang="ru-RU" i="1" dirty="0" err="1" smtClean="0"/>
              <a:t>незгоди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uk-UA" b="1" dirty="0" smtClean="0"/>
              <a:t>6. </a:t>
            </a:r>
            <a:r>
              <a:rPr lang="ru-RU" b="1" dirty="0" err="1" smtClean="0"/>
              <a:t>Доберіть</a:t>
            </a:r>
            <a:r>
              <a:rPr lang="ru-RU" b="1" dirty="0" smtClean="0"/>
              <a:t> </a:t>
            </a:r>
            <a:r>
              <a:rPr lang="ru-RU" b="1" dirty="0" err="1" smtClean="0"/>
              <a:t>паремії</a:t>
            </a:r>
            <a:r>
              <a:rPr lang="ru-RU" b="1" dirty="0" smtClean="0"/>
              <a:t> </a:t>
            </a:r>
            <a:r>
              <a:rPr lang="uk-UA" b="1" dirty="0" smtClean="0"/>
              <a:t>(10-15 одиниць) </a:t>
            </a:r>
            <a:r>
              <a:rPr lang="ru-RU" b="1" dirty="0" smtClean="0"/>
              <a:t>на </a:t>
            </a:r>
            <a:r>
              <a:rPr lang="ru-RU" b="1" dirty="0" err="1" smtClean="0"/>
              <a:t>позначення</a:t>
            </a:r>
            <a:r>
              <a:rPr lang="ru-RU" b="1" dirty="0" smtClean="0"/>
              <a:t> народного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релігійного</a:t>
            </a:r>
            <a:r>
              <a:rPr lang="ru-RU" b="1" dirty="0" smtClean="0"/>
              <a:t> календаря </a:t>
            </a:r>
            <a:r>
              <a:rPr lang="ru-RU" b="1" dirty="0" err="1" smtClean="0"/>
              <a:t>українців</a:t>
            </a:r>
            <a:r>
              <a:rPr lang="ru-RU" b="1" dirty="0" smtClean="0"/>
              <a:t> на </a:t>
            </a:r>
            <a:r>
              <a:rPr lang="ru-RU" b="1" dirty="0" err="1" smtClean="0"/>
              <a:t>зразок</a:t>
            </a:r>
            <a:r>
              <a:rPr lang="ru-RU" b="1" dirty="0" smtClean="0"/>
              <a:t> </a:t>
            </a:r>
            <a:r>
              <a:rPr lang="ru-RU" b="1" i="1" dirty="0" smtClean="0"/>
              <a:t>Свята Варвара </a:t>
            </a:r>
            <a:r>
              <a:rPr lang="ru-RU" b="1" i="1" dirty="0" err="1" smtClean="0"/>
              <a:t>увірвала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ніч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але</a:t>
            </a:r>
            <a:r>
              <a:rPr lang="ru-RU" b="1" i="1" dirty="0" smtClean="0"/>
              <a:t> дня не </a:t>
            </a:r>
            <a:r>
              <a:rPr lang="ru-RU" b="1" i="1" dirty="0" err="1" smtClean="0"/>
              <a:t>подовжила</a:t>
            </a:r>
            <a:r>
              <a:rPr lang="uk-UA" b="1" i="1" dirty="0" smtClean="0"/>
              <a:t> (</a:t>
            </a:r>
            <a:r>
              <a:rPr lang="uk-UA" b="1" i="1" dirty="0" err="1" smtClean="0"/>
              <a:t>ІНДЗ</a:t>
            </a:r>
            <a:r>
              <a:rPr lang="uk-UA" b="1" i="1" dirty="0" smtClean="0"/>
              <a:t>)</a:t>
            </a:r>
            <a:r>
              <a:rPr lang="ru-RU" b="1" i="1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FFFF00"/>
                </a:solidFill>
              </a:rPr>
              <a:t>Дякую за увагу!</a:t>
            </a:r>
            <a:endParaRPr lang="uk-UA" sz="7200" i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453897"/>
            <a:ext cx="11338560" cy="2029967"/>
          </a:xfrm>
        </p:spPr>
        <p:txBody>
          <a:bodyPr rtlCol="0">
            <a:noAutofit/>
          </a:bodyPr>
          <a:lstStyle/>
          <a:p>
            <a:pPr marL="0" lvl="0" indent="357188" algn="just">
              <a:buNone/>
            </a:pPr>
            <a:endParaRPr lang="ru-RU" sz="1400" dirty="0" smtClean="0"/>
          </a:p>
          <a:p>
            <a:pPr marL="0" indent="357188" algn="just">
              <a:buNone/>
            </a:pPr>
            <a:r>
              <a:rPr lang="ru-RU" sz="1600" dirty="0" smtClean="0"/>
              <a:t>За час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багатовікового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перебувала</a:t>
            </a:r>
            <a:r>
              <a:rPr lang="ru-RU" sz="1600" dirty="0" smtClean="0"/>
              <a:t> у контактах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сусідніми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віддаленими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контакти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виявилися</a:t>
            </a:r>
            <a:r>
              <a:rPr lang="ru-RU" sz="1600" dirty="0" smtClean="0"/>
              <a:t> у </a:t>
            </a:r>
            <a:r>
              <a:rPr lang="ru-RU" sz="1600" b="1" dirty="0" err="1" smtClean="0"/>
              <a:t>запозиченні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численних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органічно</a:t>
            </a:r>
            <a:r>
              <a:rPr lang="ru-RU" sz="1600" dirty="0" smtClean="0"/>
              <a:t> входили до </a:t>
            </a:r>
            <a:r>
              <a:rPr lang="ru-RU" sz="1600" dirty="0" err="1" smtClean="0"/>
              <a:t>нашої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лексичної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err="1" smtClean="0">
                <a:solidFill>
                  <a:srgbClr val="FF0000"/>
                </a:solidFill>
              </a:rPr>
              <a:t>Лексичні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запозичення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фактично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становлять</a:t>
            </a:r>
            <a:r>
              <a:rPr lang="ru-RU" sz="1600" dirty="0" smtClean="0">
                <a:solidFill>
                  <a:srgbClr val="FF0000"/>
                </a:solidFill>
              </a:rPr>
              <a:t> один </a:t>
            </a:r>
            <a:r>
              <a:rPr lang="ru-RU" sz="1600" dirty="0" err="1" smtClean="0">
                <a:solidFill>
                  <a:srgbClr val="FF0000"/>
                </a:solidFill>
              </a:rPr>
              <a:t>з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найважливіших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чинників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розвитку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кожної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мови</a:t>
            </a:r>
            <a:r>
              <a:rPr lang="ru-RU" sz="1600" dirty="0" smtClean="0">
                <a:solidFill>
                  <a:srgbClr val="FF0000"/>
                </a:solidFill>
              </a:rPr>
              <a:t>, яка </a:t>
            </a:r>
            <a:r>
              <a:rPr lang="ru-RU" sz="1600" dirty="0" err="1" smtClean="0">
                <a:solidFill>
                  <a:srgbClr val="FF0000"/>
                </a:solidFill>
              </a:rPr>
              <a:t>претендує</a:t>
            </a:r>
            <a:r>
              <a:rPr lang="ru-RU" sz="1600" dirty="0" smtClean="0">
                <a:solidFill>
                  <a:srgbClr val="FF0000"/>
                </a:solidFill>
              </a:rPr>
              <a:t> на </a:t>
            </a:r>
            <a:r>
              <a:rPr lang="ru-RU" sz="1600" dirty="0" err="1" smtClean="0">
                <a:solidFill>
                  <a:srgbClr val="FF0000"/>
                </a:solidFill>
              </a:rPr>
              <a:t>високий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культурний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рівень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sz="1600" b="1" dirty="0" smtClean="0"/>
              <a:t>Слова </a:t>
            </a:r>
            <a:r>
              <a:rPr lang="ru-RU" sz="1600" b="1" dirty="0" err="1" smtClean="0"/>
              <a:t>іншомовного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походження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становлять</a:t>
            </a:r>
            <a:r>
              <a:rPr lang="ru-RU" sz="1600" dirty="0" smtClean="0"/>
              <a:t> 10% </a:t>
            </a:r>
            <a:r>
              <a:rPr lang="ru-RU" sz="1600" dirty="0" err="1" smtClean="0"/>
              <a:t>лексичного</a:t>
            </a:r>
            <a:r>
              <a:rPr lang="ru-RU" sz="1600" dirty="0" smtClean="0"/>
              <a:t> складу </a:t>
            </a:r>
            <a:r>
              <a:rPr lang="ru-RU" sz="1600" dirty="0" err="1" smtClean="0"/>
              <a:t>нашої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. </a:t>
            </a:r>
            <a:r>
              <a:rPr lang="ru-RU" sz="1600" dirty="0" err="1" smtClean="0"/>
              <a:t>З-поміж</a:t>
            </a:r>
            <a:r>
              <a:rPr lang="ru-RU" sz="1600" dirty="0" smtClean="0"/>
              <a:t> них </a:t>
            </a:r>
            <a:r>
              <a:rPr lang="ru-RU" sz="1600" dirty="0" err="1" smtClean="0"/>
              <a:t>виділяємо</a:t>
            </a:r>
            <a:r>
              <a:rPr lang="ru-RU" sz="1600" dirty="0" smtClean="0"/>
              <a:t> </a:t>
            </a:r>
            <a:r>
              <a:rPr lang="ru-RU" sz="1600" i="1" dirty="0" err="1" smtClean="0"/>
              <a:t>інтернаціоналізми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запозичення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власне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іншомовні</a:t>
            </a:r>
            <a:r>
              <a:rPr lang="ru-RU" sz="1600" i="1" dirty="0" smtClean="0"/>
              <a:t> слова.</a:t>
            </a:r>
            <a:endParaRPr lang="ru-RU" sz="1600" dirty="0" smtClean="0"/>
          </a:p>
          <a:p>
            <a:pPr marL="0" indent="357188" algn="just">
              <a:buFont typeface="+mj-lt"/>
              <a:buAutoNum type="arabicPeriod"/>
            </a:pPr>
            <a:endParaRPr lang="uk-UA" sz="1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3568" y="5474208"/>
            <a:ext cx="1338072" cy="795130"/>
          </a:xfrm>
          <a:prstGeom prst="rect">
            <a:avLst/>
          </a:prstGeom>
        </p:spPr>
        <p:txBody>
          <a:bodyPr vert="horz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6824" y="3310789"/>
            <a:ext cx="40294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b="1" dirty="0" err="1" smtClean="0">
                <a:solidFill>
                  <a:srgbClr val="FFFF00"/>
                </a:solidFill>
              </a:rPr>
              <a:t>Інтернаціоналізми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слова,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вживаються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неблизькоспоріднених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і </a:t>
            </a:r>
            <a:r>
              <a:rPr lang="ru-RU" dirty="0" err="1" smtClean="0"/>
              <a:t>переважають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понять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науки,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мистецтва</a:t>
            </a:r>
            <a:r>
              <a:rPr lang="ru-RU" dirty="0" smtClean="0"/>
              <a:t>; як правило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відповідників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: </a:t>
            </a:r>
            <a:r>
              <a:rPr lang="ru-RU" i="1" dirty="0" err="1" smtClean="0"/>
              <a:t>музика</a:t>
            </a:r>
            <a:r>
              <a:rPr lang="ru-RU" i="1" dirty="0" smtClean="0"/>
              <a:t>, театр, </a:t>
            </a:r>
            <a:r>
              <a:rPr lang="ru-RU" i="1" dirty="0" err="1" smtClean="0"/>
              <a:t>радіо</a:t>
            </a:r>
            <a:r>
              <a:rPr lang="ru-RU" i="1" dirty="0" smtClean="0"/>
              <a:t>, телефон, </a:t>
            </a:r>
            <a:r>
              <a:rPr lang="ru-RU" i="1" dirty="0" err="1" smtClean="0"/>
              <a:t>лірика</a:t>
            </a:r>
            <a:r>
              <a:rPr lang="ru-RU" i="1" dirty="0" smtClean="0"/>
              <a:t>, синтагма, синус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3330845"/>
            <a:ext cx="31181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b="1" dirty="0" err="1" smtClean="0">
                <a:solidFill>
                  <a:srgbClr val="FFFF00"/>
                </a:solidFill>
              </a:rPr>
              <a:t>Запозичення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– слова, </a:t>
            </a:r>
            <a:r>
              <a:rPr lang="ru-RU" dirty="0" err="1" smtClean="0"/>
              <a:t>запозичені</a:t>
            </a:r>
            <a:r>
              <a:rPr lang="ru-RU" dirty="0" smtClean="0"/>
              <a:t> давно,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у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підпорядкувалися</a:t>
            </a:r>
            <a:r>
              <a:rPr lang="ru-RU" dirty="0" smtClean="0"/>
              <a:t> </a:t>
            </a:r>
            <a:r>
              <a:rPr lang="ru-RU" dirty="0" err="1" smtClean="0"/>
              <a:t>усім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законам і не </a:t>
            </a:r>
            <a:r>
              <a:rPr lang="ru-RU" dirty="0" err="1" smtClean="0"/>
              <a:t>зраджують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іншомовного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: </a:t>
            </a:r>
            <a:r>
              <a:rPr lang="ru-RU" i="1" dirty="0" err="1" smtClean="0"/>
              <a:t>хліб</a:t>
            </a:r>
            <a:r>
              <a:rPr lang="ru-RU" i="1" dirty="0" smtClean="0"/>
              <a:t>, </a:t>
            </a:r>
            <a:r>
              <a:rPr lang="ru-RU" i="1" dirty="0" err="1" smtClean="0"/>
              <a:t>млин</a:t>
            </a:r>
            <a:r>
              <a:rPr lang="ru-RU" i="1" dirty="0" smtClean="0"/>
              <a:t>, лиман, </a:t>
            </a:r>
            <a:r>
              <a:rPr lang="ru-RU" i="1" dirty="0" err="1" smtClean="0"/>
              <a:t>троянда</a:t>
            </a:r>
            <a:r>
              <a:rPr lang="ru-RU" i="1" dirty="0" smtClean="0"/>
              <a:t>, бандура, палац, </a:t>
            </a:r>
            <a:r>
              <a:rPr lang="ru-RU" i="1" dirty="0" err="1" smtClean="0"/>
              <a:t>барва</a:t>
            </a:r>
            <a:r>
              <a:rPr lang="ru-RU" i="1" dirty="0" smtClean="0"/>
              <a:t>; </a:t>
            </a:r>
            <a:r>
              <a:rPr lang="ru-RU" i="1" dirty="0" err="1" smtClean="0"/>
              <a:t>Андрій</a:t>
            </a:r>
            <a:r>
              <a:rPr lang="ru-RU" i="1" dirty="0" smtClean="0"/>
              <a:t>, </a:t>
            </a:r>
            <a:r>
              <a:rPr lang="ru-RU" i="1" dirty="0" err="1" smtClean="0"/>
              <a:t>Іван</a:t>
            </a:r>
            <a:r>
              <a:rPr lang="ru-RU" i="1" dirty="0" smtClean="0"/>
              <a:t>, Оксана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18704" y="3191221"/>
            <a:ext cx="3739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1400" b="1" dirty="0" err="1" smtClean="0">
                <a:solidFill>
                  <a:srgbClr val="FFFF00"/>
                </a:solidFill>
              </a:rPr>
              <a:t>Власне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іншомовні</a:t>
            </a:r>
            <a:r>
              <a:rPr lang="ru-RU" sz="1400" b="1" dirty="0" smtClean="0">
                <a:solidFill>
                  <a:srgbClr val="FFFF00"/>
                </a:solidFill>
              </a:rPr>
              <a:t> слова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слова</a:t>
            </a:r>
            <a:r>
              <a:rPr lang="ru-RU" sz="1400" dirty="0" smtClean="0"/>
              <a:t>, </a:t>
            </a:r>
            <a:r>
              <a:rPr lang="ru-RU" sz="1400" dirty="0" err="1" smtClean="0"/>
              <a:t>запозичені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мов</a:t>
            </a:r>
            <a:r>
              <a:rPr lang="ru-RU" sz="1400" dirty="0" smtClean="0"/>
              <a:t>, </a:t>
            </a:r>
            <a:r>
              <a:rPr lang="ru-RU" sz="1400" dirty="0" err="1" smtClean="0"/>
              <a:t>зберігають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чужородність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звучання</a:t>
            </a:r>
            <a:r>
              <a:rPr lang="ru-RU" sz="1400" dirty="0" smtClean="0"/>
              <a:t> і </a:t>
            </a:r>
            <a:r>
              <a:rPr lang="ru-RU" sz="1400" dirty="0" err="1" smtClean="0"/>
              <a:t>форми</a:t>
            </a:r>
            <a:r>
              <a:rPr lang="ru-RU" sz="1400" dirty="0" smtClean="0"/>
              <a:t>. </a:t>
            </a:r>
          </a:p>
          <a:p>
            <a:pPr indent="357188" algn="just"/>
            <a:r>
              <a:rPr lang="ru-RU" sz="1400" dirty="0" smtClean="0"/>
              <a:t>До складу таких </a:t>
            </a:r>
            <a:r>
              <a:rPr lang="ru-RU" sz="1400" dirty="0" err="1" smtClean="0"/>
              <a:t>слів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входять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невластиві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звукосполучення</a:t>
            </a:r>
            <a:r>
              <a:rPr lang="ru-RU" sz="1400" dirty="0" smtClean="0"/>
              <a:t> </a:t>
            </a:r>
            <a:r>
              <a:rPr lang="uk-UA" sz="1400" dirty="0" smtClean="0"/>
              <a:t>–</a:t>
            </a:r>
            <a:r>
              <a:rPr lang="ru-RU" sz="1400" b="1" i="1" dirty="0" err="1" smtClean="0"/>
              <a:t>нгл</a:t>
            </a:r>
            <a:r>
              <a:rPr lang="uk-UA" sz="1400" b="1" i="1" dirty="0" smtClean="0"/>
              <a:t>-</a:t>
            </a:r>
            <a:r>
              <a:rPr lang="ru-RU" sz="1400" b="1" i="1" dirty="0" smtClean="0"/>
              <a:t>, -</a:t>
            </a:r>
            <a:r>
              <a:rPr lang="ru-RU" sz="1400" b="1" i="1" dirty="0" err="1" smtClean="0"/>
              <a:t>мтп</a:t>
            </a:r>
            <a:r>
              <a:rPr lang="uk-UA" sz="1400" b="1" i="1" dirty="0" smtClean="0"/>
              <a:t>-</a:t>
            </a:r>
            <a:r>
              <a:rPr lang="ru-RU" sz="1400" b="1" i="1" dirty="0" smtClean="0"/>
              <a:t>, </a:t>
            </a:r>
            <a:r>
              <a:rPr lang="uk-UA" sz="1400" b="1" i="1" dirty="0" smtClean="0"/>
              <a:t>-</a:t>
            </a:r>
            <a:r>
              <a:rPr lang="ru-RU" sz="1400" b="1" i="1" dirty="0" err="1" smtClean="0"/>
              <a:t>пс</a:t>
            </a:r>
            <a:r>
              <a:rPr lang="uk-UA" sz="1400" b="1" i="1" dirty="0" smtClean="0"/>
              <a:t>-</a:t>
            </a:r>
            <a:r>
              <a:rPr lang="ru-RU" sz="1400" b="1" i="1" dirty="0" smtClean="0"/>
              <a:t>, -кс</a:t>
            </a:r>
            <a:r>
              <a:rPr lang="uk-UA" sz="1400" b="1" i="1" dirty="0" smtClean="0"/>
              <a:t>-</a:t>
            </a:r>
            <a:r>
              <a:rPr lang="ru-RU" sz="1400" dirty="0" smtClean="0"/>
              <a:t>: </a:t>
            </a:r>
            <a:r>
              <a:rPr lang="ru-RU" sz="1400" i="1" dirty="0" smtClean="0"/>
              <a:t>конгломерат, симптом, </a:t>
            </a:r>
            <a:r>
              <a:rPr lang="ru-RU" sz="1400" i="1" dirty="0" err="1" smtClean="0"/>
              <a:t>психологія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ксилографія</a:t>
            </a:r>
            <a:r>
              <a:rPr lang="ru-RU" sz="1400" dirty="0" smtClean="0"/>
              <a:t>. </a:t>
            </a:r>
          </a:p>
          <a:p>
            <a:pPr indent="357188" algn="just"/>
            <a:r>
              <a:rPr lang="ru-RU" sz="1400" dirty="0" err="1" smtClean="0"/>
              <a:t>Лише</a:t>
            </a:r>
            <a:r>
              <a:rPr lang="ru-RU" sz="1400" dirty="0" smtClean="0"/>
              <a:t> як </a:t>
            </a:r>
            <a:r>
              <a:rPr lang="ru-RU" sz="1400" dirty="0" err="1" smtClean="0"/>
              <a:t>іншомовні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сприймаються</a:t>
            </a:r>
            <a:r>
              <a:rPr lang="ru-RU" sz="1400" dirty="0" smtClean="0"/>
              <a:t> слова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початковими</a:t>
            </a:r>
            <a:r>
              <a:rPr lang="ru-RU" sz="1400" dirty="0" smtClean="0"/>
              <a:t> </a:t>
            </a:r>
            <a:r>
              <a:rPr lang="ru-RU" sz="1400" b="1" i="1" dirty="0" smtClean="0"/>
              <a:t>а </a:t>
            </a:r>
            <a:r>
              <a:rPr lang="ru-RU" sz="1400" dirty="0" smtClean="0"/>
              <a:t>та </a:t>
            </a:r>
            <a:r>
              <a:rPr lang="ru-RU" sz="1400" b="1" i="1" dirty="0" smtClean="0"/>
              <a:t>е:</a:t>
            </a:r>
            <a:r>
              <a:rPr lang="ru-RU" sz="1400" dirty="0" smtClean="0"/>
              <a:t> </a:t>
            </a:r>
            <a:r>
              <a:rPr lang="ru-RU" sz="1400" i="1" dirty="0" smtClean="0"/>
              <a:t>абонемент, </a:t>
            </a:r>
            <a:r>
              <a:rPr lang="ru-RU" sz="1400" i="1" dirty="0" err="1" smtClean="0"/>
              <a:t>економіка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акція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емпіризм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емоція</a:t>
            </a:r>
            <a:r>
              <a:rPr lang="ru-RU" sz="1400" dirty="0" smtClean="0"/>
              <a:t>. </a:t>
            </a:r>
          </a:p>
          <a:p>
            <a:pPr indent="357188" algn="just"/>
            <a:r>
              <a:rPr lang="ru-RU" sz="1400" dirty="0" smtClean="0"/>
              <a:t>Не </a:t>
            </a:r>
            <a:r>
              <a:rPr lang="ru-RU" sz="1400" dirty="0" err="1" smtClean="0"/>
              <a:t>втрачають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іншомовного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звучання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слова,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своєму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складі</a:t>
            </a:r>
            <a:r>
              <a:rPr lang="ru-RU" sz="1400" dirty="0" smtClean="0"/>
              <a:t> звук </a:t>
            </a:r>
            <a:r>
              <a:rPr lang="ru-RU" sz="1400" b="1" i="1" dirty="0" smtClean="0"/>
              <a:t>[</a:t>
            </a:r>
            <a:r>
              <a:rPr lang="ru-RU" sz="1400" b="1" i="1" dirty="0" err="1" smtClean="0"/>
              <a:t>ф</a:t>
            </a:r>
            <a:r>
              <a:rPr lang="ru-RU" sz="1400" b="1" i="1" dirty="0" smtClean="0"/>
              <a:t>]</a:t>
            </a:r>
            <a:r>
              <a:rPr lang="ru-RU" sz="1400" dirty="0" smtClean="0"/>
              <a:t>: </a:t>
            </a:r>
            <a:r>
              <a:rPr lang="ru-RU" sz="1400" i="1" dirty="0" smtClean="0"/>
              <a:t>фаворит, факультет, параграф, шеф, </a:t>
            </a:r>
            <a:r>
              <a:rPr lang="ru-RU" sz="1400" i="1" dirty="0" err="1" smtClean="0"/>
              <a:t>фігура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ін</a:t>
            </a:r>
            <a:r>
              <a:rPr lang="ru-RU" sz="14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585448" cy="732974"/>
          </a:xfrm>
        </p:spPr>
        <p:txBody>
          <a:bodyPr/>
          <a:lstStyle/>
          <a:p>
            <a:pPr indent="357188" algn="just"/>
            <a:r>
              <a:rPr lang="ru-RU" sz="1800" dirty="0"/>
              <a:t>За сферами </a:t>
            </a:r>
            <a:r>
              <a:rPr lang="ru-RU" sz="1800" dirty="0" err="1"/>
              <a:t>вживання</a:t>
            </a:r>
            <a:r>
              <a:rPr lang="ru-RU" sz="1800" dirty="0"/>
              <a:t> </a:t>
            </a:r>
            <a:r>
              <a:rPr lang="ru-RU" sz="1800" dirty="0" err="1"/>
              <a:t>словниковий</a:t>
            </a:r>
            <a:r>
              <a:rPr lang="ru-RU" sz="1800" dirty="0"/>
              <a:t> склад </a:t>
            </a:r>
            <a:r>
              <a:rPr lang="ru-RU" sz="1800" dirty="0" err="1"/>
              <a:t>української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</a:t>
            </a:r>
            <a:r>
              <a:rPr lang="ru-RU" sz="1800" dirty="0" err="1"/>
              <a:t>поділяється</a:t>
            </a:r>
            <a:r>
              <a:rPr lang="ru-RU" sz="1800" dirty="0"/>
              <a:t> на </a:t>
            </a:r>
            <a:r>
              <a:rPr lang="ru-RU" sz="1800" i="1" dirty="0" err="1">
                <a:solidFill>
                  <a:srgbClr val="FF0000"/>
                </a:solidFill>
              </a:rPr>
              <a:t>загальновживану</a:t>
            </a:r>
            <a:r>
              <a:rPr lang="ru-RU" sz="1800" dirty="0"/>
              <a:t> і </a:t>
            </a:r>
            <a:r>
              <a:rPr lang="ru-RU" sz="1800" i="1" dirty="0" err="1">
                <a:solidFill>
                  <a:srgbClr val="FF0000"/>
                </a:solidFill>
              </a:rPr>
              <a:t>спеціальну</a:t>
            </a:r>
            <a:r>
              <a:rPr lang="ru-RU" sz="1800" i="1" dirty="0">
                <a:solidFill>
                  <a:srgbClr val="FF0000"/>
                </a:solidFill>
              </a:rPr>
              <a:t> лексику</a:t>
            </a:r>
            <a:r>
              <a:rPr lang="ru-RU" sz="1800" dirty="0"/>
              <a:t>, </a:t>
            </a:r>
            <a:r>
              <a:rPr lang="ru-RU" sz="1800" dirty="0" err="1"/>
              <a:t>або</a:t>
            </a:r>
            <a:r>
              <a:rPr lang="ru-RU" sz="1800" dirty="0"/>
              <a:t> лексику </a:t>
            </a:r>
            <a:r>
              <a:rPr lang="ru-RU" sz="1800" dirty="0" err="1"/>
              <a:t>обмеженого</a:t>
            </a:r>
            <a:r>
              <a:rPr lang="ru-RU" sz="1800" dirty="0"/>
              <a:t> </a:t>
            </a:r>
            <a:r>
              <a:rPr lang="ru-RU" sz="1800" dirty="0" err="1"/>
              <a:t>вживання</a:t>
            </a:r>
            <a:r>
              <a:rPr lang="ru-RU" sz="1800" dirty="0"/>
              <a:t>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sz="2800" b="1" i="1" dirty="0" err="1" smtClean="0"/>
              <a:t>Загальновживану</a:t>
            </a:r>
            <a:r>
              <a:rPr lang="ru-RU" sz="2800" b="1" i="1" dirty="0" smtClean="0"/>
              <a:t> лексику </a:t>
            </a:r>
            <a:r>
              <a:rPr lang="ru-RU" sz="2800" dirty="0" err="1" smtClean="0"/>
              <a:t>кваліфікують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як </a:t>
            </a:r>
            <a:r>
              <a:rPr lang="ru-RU" sz="2800" dirty="0" err="1" smtClean="0"/>
              <a:t>загальнонародну</a:t>
            </a:r>
            <a:r>
              <a:rPr lang="ru-RU" sz="2800" dirty="0" smtClean="0"/>
              <a:t>.</a:t>
            </a:r>
          </a:p>
          <a:p>
            <a:pPr marL="0" indent="357188" algn="just">
              <a:buNone/>
            </a:pPr>
            <a:r>
              <a:rPr lang="ru-RU" sz="2800" dirty="0" smtClean="0"/>
              <a:t>До </a:t>
            </a:r>
            <a:r>
              <a:rPr lang="ru-RU" sz="2800" dirty="0" err="1" smtClean="0"/>
              <a:t>її</a:t>
            </a:r>
            <a:r>
              <a:rPr lang="ru-RU" sz="2800" dirty="0" smtClean="0"/>
              <a:t> складу </a:t>
            </a:r>
            <a:r>
              <a:rPr lang="ru-RU" sz="2800" dirty="0" err="1" smtClean="0"/>
              <a:t>входять</a:t>
            </a:r>
            <a:r>
              <a:rPr lang="ru-RU" sz="2800" dirty="0" smtClean="0"/>
              <a:t> слова,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використовуються</a:t>
            </a:r>
            <a:r>
              <a:rPr lang="ru-RU" sz="2800" dirty="0" smtClean="0"/>
              <a:t> </a:t>
            </a:r>
            <a:r>
              <a:rPr lang="uk-UA" sz="2800" dirty="0" smtClean="0"/>
              <a:t>у</a:t>
            </a:r>
            <a:r>
              <a:rPr lang="ru-RU" sz="2800" dirty="0" err="1" smtClean="0"/>
              <a:t>сіма</a:t>
            </a:r>
            <a:r>
              <a:rPr lang="ru-RU" sz="2800" dirty="0" smtClean="0"/>
              <a:t> </a:t>
            </a:r>
            <a:r>
              <a:rPr lang="ru-RU" sz="2800" dirty="0" err="1" smtClean="0"/>
              <a:t>носіями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соціологічних</a:t>
            </a:r>
            <a:r>
              <a:rPr lang="ru-RU" sz="2800" dirty="0" smtClean="0"/>
              <a:t> умов. </a:t>
            </a:r>
          </a:p>
          <a:p>
            <a:pPr marL="0" indent="357188" algn="just">
              <a:buNone/>
            </a:pP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динамічна</a:t>
            </a:r>
            <a:r>
              <a:rPr lang="ru-RU" sz="2800" dirty="0" smtClean="0"/>
              <a:t>, </a:t>
            </a:r>
            <a:r>
              <a:rPr lang="ru-RU" sz="2800" dirty="0" err="1" smtClean="0"/>
              <a:t>рухлива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підсистема</a:t>
            </a:r>
            <a:r>
              <a:rPr lang="ru-RU" sz="2800" dirty="0" smtClean="0"/>
              <a:t>.</a:t>
            </a:r>
          </a:p>
          <a:p>
            <a:pPr marL="0" indent="357188" algn="just">
              <a:buNone/>
            </a:pPr>
            <a:r>
              <a:rPr lang="ru-RU" sz="2800" dirty="0" err="1" smtClean="0"/>
              <a:t>Виступаючи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стійкою</a:t>
            </a:r>
            <a:r>
              <a:rPr lang="ru-RU" sz="2800" dirty="0" smtClean="0"/>
              <a:t> основою </a:t>
            </a:r>
            <a:r>
              <a:rPr lang="ru-RU" sz="2800" dirty="0" err="1" smtClean="0"/>
              <a:t>функціонування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лексичного</a:t>
            </a:r>
            <a:r>
              <a:rPr lang="ru-RU" sz="2800" dirty="0" smtClean="0"/>
              <a:t> фонду </a:t>
            </a:r>
            <a:r>
              <a:rPr lang="ru-RU" sz="2800" dirty="0" err="1" smtClean="0"/>
              <a:t>сучасної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, вона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відкрита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поповнення</a:t>
            </a:r>
            <a:r>
              <a:rPr lang="ru-RU" sz="2800" dirty="0" smtClean="0"/>
              <a:t> словами,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втрачають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ознаку</a:t>
            </a:r>
            <a:r>
              <a:rPr lang="ru-RU" sz="2800" dirty="0" smtClean="0"/>
              <a:t> </a:t>
            </a:r>
            <a:r>
              <a:rPr lang="ru-RU" sz="2800" dirty="0" err="1" smtClean="0"/>
              <a:t>обмеженого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вживання</a:t>
            </a:r>
            <a:r>
              <a:rPr lang="ru-RU" sz="2800" dirty="0" smtClean="0"/>
              <a:t> і </a:t>
            </a:r>
            <a:r>
              <a:rPr lang="ru-RU" sz="2800" dirty="0" err="1" smtClean="0"/>
              <a:t>стають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загальновживаними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6190488" y="2471383"/>
            <a:ext cx="5595112" cy="3822192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800" b="1" i="1" dirty="0" err="1" smtClean="0"/>
              <a:t>Спеціальній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лексиці</a:t>
            </a:r>
            <a:r>
              <a:rPr lang="ru-RU" sz="1800" i="1" dirty="0" smtClean="0"/>
              <a:t> </a:t>
            </a:r>
            <a:r>
              <a:rPr lang="ru-RU" sz="1800" dirty="0" err="1" smtClean="0"/>
              <a:t>властиві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обмежувальні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ознаки</a:t>
            </a:r>
            <a:r>
              <a:rPr lang="ru-RU" sz="1800" dirty="0" smtClean="0"/>
              <a:t>, </a:t>
            </a:r>
            <a:r>
              <a:rPr lang="ru-RU" sz="1800" dirty="0" err="1" smtClean="0"/>
              <a:t>зумовлювані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функціонуванням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:</a:t>
            </a:r>
          </a:p>
          <a:p>
            <a:pPr marL="0" indent="357188" algn="just">
              <a:buNone/>
            </a:pPr>
            <a:r>
              <a:rPr lang="ru-RU" sz="1800" dirty="0" smtClean="0"/>
              <a:t> 1) у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сферах </a:t>
            </a:r>
            <a:r>
              <a:rPr lang="ru-RU" sz="1800" dirty="0" err="1" smtClean="0"/>
              <a:t>професійної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 людей; </a:t>
            </a:r>
          </a:p>
          <a:p>
            <a:pPr marL="0" indent="357188" algn="just">
              <a:buNone/>
            </a:pPr>
            <a:r>
              <a:rPr lang="ru-RU" sz="1800" dirty="0" smtClean="0"/>
              <a:t>2) на </a:t>
            </a:r>
            <a:r>
              <a:rPr lang="ru-RU" sz="1800" dirty="0" err="1" smtClean="0"/>
              <a:t>територіях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становлять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окремі</a:t>
            </a:r>
            <a:r>
              <a:rPr lang="ru-RU" sz="1800" dirty="0" smtClean="0"/>
              <a:t> </a:t>
            </a:r>
            <a:r>
              <a:rPr lang="ru-RU" sz="1800" dirty="0" err="1" smtClean="0"/>
              <a:t>діалектні</a:t>
            </a:r>
            <a:r>
              <a:rPr lang="ru-RU" sz="1800" dirty="0" smtClean="0"/>
              <a:t> </a:t>
            </a:r>
            <a:r>
              <a:rPr lang="ru-RU" sz="1800" dirty="0" err="1" smtClean="0"/>
              <a:t>ареали</a:t>
            </a:r>
            <a:r>
              <a:rPr lang="ru-RU" sz="1800" dirty="0" smtClean="0"/>
              <a:t>; </a:t>
            </a:r>
          </a:p>
          <a:p>
            <a:pPr marL="0" indent="357188" algn="just">
              <a:buNone/>
            </a:pPr>
            <a:r>
              <a:rPr lang="ru-RU" sz="1800" dirty="0" smtClean="0"/>
              <a:t>3) у </a:t>
            </a:r>
            <a:r>
              <a:rPr lang="ru-RU" sz="1800" dirty="0" err="1" smtClean="0"/>
              <a:t>мовленні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формуються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різними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соціального</a:t>
            </a:r>
            <a:r>
              <a:rPr lang="ru-RU" sz="1800" dirty="0" smtClean="0"/>
              <a:t> плану.</a:t>
            </a:r>
          </a:p>
          <a:p>
            <a:pPr marL="0" indent="357188" algn="just">
              <a:buNone/>
            </a:pPr>
            <a:r>
              <a:rPr lang="ru-RU" sz="1800" dirty="0" err="1" smtClean="0"/>
              <a:t>Особливу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групу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становлять</a:t>
            </a:r>
            <a:r>
              <a:rPr lang="ru-RU" sz="1800" dirty="0" smtClean="0"/>
              <a:t> </a:t>
            </a:r>
            <a:r>
              <a:rPr lang="ru-RU" sz="1800" b="1" i="1" dirty="0" smtClean="0"/>
              <a:t>слова </a:t>
            </a:r>
            <a:r>
              <a:rPr lang="ru-RU" sz="1800" b="1" i="1" dirty="0" err="1" smtClean="0"/>
              <a:t>вузького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стилістичного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призначення</a:t>
            </a:r>
            <a:r>
              <a:rPr lang="ru-RU" sz="1800" dirty="0" smtClean="0"/>
              <a:t> – </a:t>
            </a:r>
            <a:r>
              <a:rPr lang="ru-RU" sz="1800" i="1" dirty="0" err="1" smtClean="0"/>
              <a:t>терміни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професіоналізми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жаргонізми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розмовна</a:t>
            </a:r>
            <a:r>
              <a:rPr lang="ru-RU" sz="1800" i="1" dirty="0" smtClean="0"/>
              <a:t> та </a:t>
            </a:r>
            <a:r>
              <a:rPr lang="ru-RU" sz="1800" i="1" dirty="0" err="1" smtClean="0"/>
              <a:t>просторічна</a:t>
            </a:r>
            <a:r>
              <a:rPr lang="ru-RU" sz="1800" i="1" dirty="0" smtClean="0"/>
              <a:t> лексика, </a:t>
            </a:r>
            <a:r>
              <a:rPr lang="ru-RU" sz="1800" i="1" dirty="0" err="1" smtClean="0"/>
              <a:t>застарілі</a:t>
            </a:r>
            <a:r>
              <a:rPr lang="ru-RU" sz="1800" i="1" dirty="0" smtClean="0"/>
              <a:t> слова, </a:t>
            </a:r>
            <a:r>
              <a:rPr lang="ru-RU" sz="1800" i="1" dirty="0" err="1" smtClean="0"/>
              <a:t>неологізми</a:t>
            </a:r>
            <a:r>
              <a:rPr lang="ru-RU" sz="1800" i="1" dirty="0" smtClean="0"/>
              <a:t>.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1. </a:t>
            </a:r>
            <a:r>
              <a:rPr lang="uk-UA" sz="2400" b="1" dirty="0" smtClean="0"/>
              <a:t>Лексичний склад української мови. </a:t>
            </a:r>
            <a:r>
              <a:rPr lang="ru-RU" sz="2400" b="1" dirty="0" err="1" smtClean="0"/>
              <a:t>Символізація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значення</a:t>
            </a:r>
            <a:r>
              <a:rPr lang="ru-RU" sz="2400" b="1" dirty="0" smtClean="0"/>
              <a:t> слова як </a:t>
            </a:r>
            <a:r>
              <a:rPr lang="ru-RU" sz="2400" b="1" dirty="0" err="1" smtClean="0"/>
              <a:t>передумова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формування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етнокультурних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концептів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Термін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сформованої</a:t>
            </a:r>
            <a:r>
              <a:rPr lang="ru-RU" dirty="0" smtClean="0"/>
              <a:t> </a:t>
            </a:r>
            <a:r>
              <a:rPr lang="ru-RU" dirty="0" err="1" smtClean="0"/>
              <a:t>термінологічної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понять; служить для </a:t>
            </a:r>
            <a:r>
              <a:rPr lang="ru-RU" dirty="0" err="1" smtClean="0"/>
              <a:t>спілкування</a:t>
            </a:r>
            <a:r>
              <a:rPr lang="ru-RU" dirty="0" smtClean="0"/>
              <a:t> людей, </a:t>
            </a:r>
            <a:r>
              <a:rPr lang="ru-RU" dirty="0" err="1" smtClean="0"/>
              <a:t>пов’язаних</a:t>
            </a:r>
            <a:r>
              <a:rPr lang="ru-RU" dirty="0" smtClean="0"/>
              <a:t> </a:t>
            </a:r>
            <a:r>
              <a:rPr lang="ru-RU" dirty="0" err="1" smtClean="0"/>
              <a:t>єдністю</a:t>
            </a:r>
            <a:r>
              <a:rPr lang="ru-RU" dirty="0" smtClean="0"/>
              <a:t> </a:t>
            </a:r>
            <a:r>
              <a:rPr lang="ru-RU" dirty="0" err="1" smtClean="0"/>
              <a:t>спеціалізації</a:t>
            </a:r>
            <a:r>
              <a:rPr lang="ru-RU" dirty="0" smtClean="0"/>
              <a:t>,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словникового</a:t>
            </a:r>
            <a:r>
              <a:rPr lang="ru-RU" dirty="0" smtClean="0"/>
              <a:t> складу </a:t>
            </a:r>
            <a:r>
              <a:rPr lang="ru-RU" dirty="0" err="1" smtClean="0"/>
              <a:t>мови</a:t>
            </a:r>
            <a:r>
              <a:rPr lang="ru-RU" dirty="0" smtClean="0"/>
              <a:t> і </a:t>
            </a:r>
            <a:r>
              <a:rPr lang="ru-RU" dirty="0" err="1" smtClean="0"/>
              <a:t>підпорядковується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законам.</a:t>
            </a:r>
          </a:p>
          <a:p>
            <a:pPr marL="0" indent="357188" algn="just">
              <a:buNone/>
            </a:pPr>
            <a:r>
              <a:rPr lang="ru-RU" dirty="0" err="1" smtClean="0"/>
              <a:t>Термінологічна</a:t>
            </a:r>
            <a:r>
              <a:rPr lang="ru-RU" dirty="0" smtClean="0"/>
              <a:t> лексика у </a:t>
            </a:r>
            <a:r>
              <a:rPr lang="ru-RU" dirty="0" err="1" smtClean="0"/>
              <a:t>лексичному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</a:t>
            </a:r>
            <a:r>
              <a:rPr lang="uk-UA" dirty="0" smtClean="0"/>
              <a:t>визначне </a:t>
            </a:r>
            <a:r>
              <a:rPr lang="ru-RU" dirty="0" err="1" smtClean="0"/>
              <a:t>місце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постають</a:t>
            </a:r>
            <a:r>
              <a:rPr lang="ru-RU" dirty="0" smtClean="0"/>
              <a:t> у </a:t>
            </a:r>
            <a:r>
              <a:rPr lang="ru-RU" dirty="0" err="1" smtClean="0"/>
              <a:t>науці</a:t>
            </a:r>
            <a:r>
              <a:rPr lang="ru-RU" dirty="0" smtClean="0"/>
              <a:t>,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для </a:t>
            </a:r>
            <a:r>
              <a:rPr lang="ru-RU" dirty="0" err="1" smtClean="0"/>
              <a:t>називання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Нині</a:t>
            </a:r>
            <a:r>
              <a:rPr lang="ru-RU" dirty="0" smtClean="0"/>
              <a:t> у </a:t>
            </a:r>
            <a:r>
              <a:rPr lang="ru-RU" dirty="0" err="1" smtClean="0"/>
              <a:t>розвинених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90 % </a:t>
            </a:r>
            <a:r>
              <a:rPr lang="ru-RU" dirty="0" err="1" smtClean="0"/>
              <a:t>нової</a:t>
            </a:r>
            <a:r>
              <a:rPr lang="ru-RU" dirty="0" smtClean="0"/>
              <a:t> лексики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. Напр.: </a:t>
            </a:r>
            <a:r>
              <a:rPr lang="ru-RU" i="1" dirty="0" smtClean="0"/>
              <a:t>синус, косинус; </a:t>
            </a:r>
            <a:r>
              <a:rPr lang="ru-RU" i="1" dirty="0" err="1" smtClean="0"/>
              <a:t>натуралізм</a:t>
            </a:r>
            <a:r>
              <a:rPr lang="ru-RU" i="1" dirty="0" smtClean="0"/>
              <a:t>; </a:t>
            </a:r>
            <a:r>
              <a:rPr lang="ru-RU" i="1" dirty="0" err="1" smtClean="0"/>
              <a:t>парнокопитні</a:t>
            </a:r>
            <a:r>
              <a:rPr lang="ru-RU" i="1" dirty="0" smtClean="0"/>
              <a:t>; процент, </a:t>
            </a:r>
            <a:r>
              <a:rPr lang="ru-RU" i="1" dirty="0" err="1" smtClean="0"/>
              <a:t>ембарго</a:t>
            </a:r>
            <a:r>
              <a:rPr lang="ru-RU" i="1" dirty="0" smtClean="0"/>
              <a:t>, дебет; </a:t>
            </a:r>
            <a:r>
              <a:rPr lang="ru-RU" i="1" dirty="0" err="1" smtClean="0"/>
              <a:t>юрисдикція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Основна</a:t>
            </a:r>
            <a:r>
              <a:rPr lang="ru-RU" dirty="0" smtClean="0"/>
              <a:t> сфера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термінологічної</a:t>
            </a:r>
            <a:r>
              <a:rPr lang="ru-RU" dirty="0" smtClean="0"/>
              <a:t> лексики – </a:t>
            </a:r>
            <a:r>
              <a:rPr lang="ru-RU" dirty="0" err="1" smtClean="0"/>
              <a:t>офіційно-діловий</a:t>
            </a:r>
            <a:r>
              <a:rPr lang="ru-RU" dirty="0" smtClean="0"/>
              <a:t> і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.</a:t>
            </a:r>
          </a:p>
          <a:p>
            <a:pPr marL="0" lvl="0" indent="357188" algn="just">
              <a:buNone/>
            </a:pP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Професіоналізми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7472" y="1965960"/>
            <a:ext cx="10405871" cy="4434839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600" dirty="0" err="1" smtClean="0"/>
              <a:t>Це</a:t>
            </a:r>
            <a:r>
              <a:rPr lang="ru-RU" sz="1600" dirty="0" smtClean="0"/>
              <a:t> слова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словосполучення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властиві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мовленню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 людей: </a:t>
            </a:r>
            <a:r>
              <a:rPr lang="ru-RU" sz="1600" i="1" dirty="0" err="1" smtClean="0"/>
              <a:t>вікно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вчителів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кібер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юзер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юзати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комп’ютерників</a:t>
            </a:r>
            <a:r>
              <a:rPr lang="ru-RU" sz="1600" dirty="0" smtClean="0"/>
              <a:t>; </a:t>
            </a:r>
            <a:r>
              <a:rPr lang="ru-RU" sz="1600" i="1" dirty="0" smtClean="0"/>
              <a:t>пара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студентів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риба</a:t>
            </a:r>
            <a:r>
              <a:rPr lang="ru-RU" sz="1600" i="1" dirty="0" smtClean="0"/>
              <a:t>, шапка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журналістів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smtClean="0"/>
              <a:t>Лексика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низкою </a:t>
            </a:r>
            <a:r>
              <a:rPr lang="ru-RU" sz="1600" dirty="0" err="1" smtClean="0"/>
              <a:t>специфічних</a:t>
            </a:r>
            <a:r>
              <a:rPr lang="ru-RU" sz="1600" dirty="0" smtClean="0"/>
              <a:t> рис. </a:t>
            </a:r>
            <a:r>
              <a:rPr lang="ru-RU" sz="1600" dirty="0" err="1" smtClean="0"/>
              <a:t>Це</a:t>
            </a:r>
            <a:r>
              <a:rPr lang="ru-RU" sz="1600" dirty="0" smtClean="0"/>
              <a:t> в основному </a:t>
            </a:r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знарядь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і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трудових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,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ґатунків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спеціальні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</a:p>
          <a:p>
            <a:pPr marL="0" indent="357188" algn="just">
              <a:buNone/>
            </a:pPr>
            <a:r>
              <a:rPr lang="ru-RU" sz="1600" dirty="0" smtClean="0"/>
              <a:t>За межами </a:t>
            </a:r>
            <a:r>
              <a:rPr lang="ru-RU" sz="1600" dirty="0" err="1" smtClean="0"/>
              <a:t>професійного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середовища</a:t>
            </a:r>
            <a:r>
              <a:rPr lang="ru-RU" sz="1600" dirty="0" smtClean="0"/>
              <a:t> </a:t>
            </a:r>
            <a:r>
              <a:rPr lang="ru-RU" sz="1600" dirty="0" err="1" smtClean="0"/>
              <a:t>ці</a:t>
            </a:r>
            <a:r>
              <a:rPr lang="ru-RU" sz="1600" dirty="0" smtClean="0"/>
              <a:t> слова не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зрозумілі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не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інтересу</a:t>
            </a:r>
            <a:r>
              <a:rPr lang="ru-RU" sz="1600" dirty="0" smtClean="0"/>
              <a:t>. </a:t>
            </a:r>
          </a:p>
          <a:p>
            <a:pPr marL="0" indent="357188" algn="just">
              <a:buNone/>
            </a:pPr>
            <a:r>
              <a:rPr lang="ru-RU" sz="1600" dirty="0" err="1" smtClean="0"/>
              <a:t>З-поміж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професіоналізмів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виділити</a:t>
            </a:r>
            <a:r>
              <a:rPr lang="ru-RU" sz="1600" dirty="0" smtClean="0"/>
              <a:t>:</a:t>
            </a:r>
          </a:p>
          <a:p>
            <a:pPr marL="0" indent="357188" algn="just">
              <a:buAutoNum type="arabicParenR"/>
            </a:pPr>
            <a:r>
              <a:rPr lang="ru-RU" sz="1600" i="1" dirty="0" err="1" smtClean="0"/>
              <a:t>науково-технічні</a:t>
            </a:r>
            <a:r>
              <a:rPr lang="ru-RU" sz="1600" i="1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sz="1600" i="1" dirty="0" err="1" smtClean="0"/>
              <a:t>професійно-виробничі</a:t>
            </a:r>
            <a:r>
              <a:rPr lang="ru-RU" sz="1600" i="1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sz="1600" i="1" dirty="0" smtClean="0"/>
              <a:t> </a:t>
            </a:r>
            <a:r>
              <a:rPr lang="ru-RU" sz="1600" i="1" dirty="0" err="1" smtClean="0"/>
              <a:t>просторічно-жаргонні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err="1" smtClean="0"/>
              <a:t>Значна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професіоналізмів</a:t>
            </a:r>
            <a:r>
              <a:rPr lang="ru-RU" sz="1600" dirty="0" smtClean="0"/>
              <a:t> – </a:t>
            </a:r>
            <a:r>
              <a:rPr lang="ru-RU" sz="1600" dirty="0" err="1" smtClean="0"/>
              <a:t>неофіційні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замінники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термінів</a:t>
            </a:r>
            <a:r>
              <a:rPr lang="ru-RU" sz="1600" dirty="0" smtClean="0"/>
              <a:t>. </a:t>
            </a:r>
          </a:p>
          <a:p>
            <a:pPr marL="0" indent="357188" algn="just">
              <a:buNone/>
            </a:pPr>
            <a:r>
              <a:rPr lang="ru-RU" sz="1600" b="1" dirty="0" err="1" smtClean="0"/>
              <a:t>Професіоналізми</a:t>
            </a:r>
            <a:r>
              <a:rPr lang="ru-RU" sz="1600" b="1" dirty="0" smtClean="0"/>
              <a:t> не </a:t>
            </a:r>
            <a:r>
              <a:rPr lang="ru-RU" sz="1600" b="1" dirty="0" err="1" smtClean="0"/>
              <a:t>становлять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чіткої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системи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тоді</a:t>
            </a:r>
            <a:r>
              <a:rPr lang="ru-RU" sz="1600" b="1" dirty="0" smtClean="0"/>
              <a:t> як </a:t>
            </a:r>
            <a:r>
              <a:rPr lang="ru-RU" sz="1600" b="1" dirty="0" err="1" smtClean="0"/>
              <a:t>терміни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систематизованими</a:t>
            </a:r>
            <a:r>
              <a:rPr lang="ru-RU" sz="1600" b="1" dirty="0" smtClean="0"/>
              <a:t> (</a:t>
            </a:r>
            <a:r>
              <a:rPr lang="ru-RU" sz="1600" b="1" dirty="0" err="1" smtClean="0"/>
              <a:t>кодифікованими</a:t>
            </a:r>
            <a:r>
              <a:rPr lang="ru-RU" sz="1600" b="1" dirty="0" smtClean="0"/>
              <a:t>) </a:t>
            </a:r>
            <a:r>
              <a:rPr lang="ru-RU" sz="1600" b="1" dirty="0" err="1" smtClean="0"/>
              <a:t>назвами</a:t>
            </a:r>
            <a:r>
              <a:rPr lang="ru-RU" sz="1600" b="1" dirty="0" smtClean="0"/>
              <a:t> понять.</a:t>
            </a:r>
          </a:p>
          <a:p>
            <a:pPr marL="0" indent="357188" algn="just">
              <a:buNone/>
            </a:pPr>
            <a:r>
              <a:rPr lang="ru-RU" sz="1600" dirty="0" smtClean="0"/>
              <a:t> У </a:t>
            </a:r>
            <a:r>
              <a:rPr lang="ru-RU" sz="1600" dirty="0" err="1" smtClean="0"/>
              <a:t>термінів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образність</a:t>
            </a:r>
            <a:r>
              <a:rPr lang="ru-RU" sz="1600" dirty="0" smtClean="0"/>
              <a:t>, як правило, стерта; у </a:t>
            </a:r>
            <a:r>
              <a:rPr lang="ru-RU" sz="1600" dirty="0" err="1" smtClean="0"/>
              <a:t>професіоналізмів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зберігається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довше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підтримується</a:t>
            </a:r>
            <a:r>
              <a:rPr lang="ru-RU" sz="1600" dirty="0" smtClean="0"/>
              <a:t> контекстом.</a:t>
            </a:r>
          </a:p>
          <a:p>
            <a:pPr marL="0" indent="357188" algn="just"/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2_Берлі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7DC10E3-4FF5-456B-A359-A0F378C1E5FB}"/>
    </a:ext>
  </a:extLst>
</a:theme>
</file>

<file path=ppt/theme/theme3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8329</Words>
  <Application>Microsoft Office PowerPoint</Application>
  <PresentationFormat>Произвольный</PresentationFormat>
  <Paragraphs>411</Paragraphs>
  <Slides>56</Slides>
  <Notes>29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56</vt:i4>
      </vt:variant>
    </vt:vector>
  </HeadingPairs>
  <TitlesOfParts>
    <vt:vector size="59" baseType="lpstr">
      <vt:lpstr>Берлін</vt:lpstr>
      <vt:lpstr>2_Берлін</vt:lpstr>
      <vt:lpstr>Официальная</vt:lpstr>
      <vt:lpstr>Українська лексикологія та фразеологія, їхні одиниці як константи української етнокультури </vt:lpstr>
      <vt:lpstr>План </vt:lpstr>
      <vt:lpstr>Література до теми: 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Термін</vt:lpstr>
      <vt:lpstr>Професіоналізми</vt:lpstr>
      <vt:lpstr>Жаргонна й арготична лексика</vt:lpstr>
      <vt:lpstr>Слайд 11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Слайд 28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2. Українська лексикографія в етнокультурологічному аспекті </vt:lpstr>
      <vt:lpstr>2. Українська лексикографія в етнокультурологічному аспекті </vt:lpstr>
      <vt:lpstr>Класифікація словників за метою укладання та функцією </vt:lpstr>
      <vt:lpstr>Класифікація словників за характеристикою слова відповідно до сфери лексикографічного опису</vt:lpstr>
      <vt:lpstr>Класифікація словників за нелінгвістичними критеріями</vt:lpstr>
      <vt:lpstr>2. Українська лексикографія в етнокультурологічному аспекті </vt:lpstr>
      <vt:lpstr>3.  Українська фразеологія. Спроба етнокультурної реконструкції фразеології </vt:lpstr>
      <vt:lpstr>Класифікація фразеологізмів (за акад. В. Виноградовим)</vt:lpstr>
      <vt:lpstr>За ознакою відтворюваності та усталеністю компонентів виділяють: </vt:lpstr>
      <vt:lpstr>Джерела фразеології </vt:lpstr>
      <vt:lpstr>Етнокультурна спрямованість фразеології </vt:lpstr>
      <vt:lpstr>Етнокультурна спрямованість фразеології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Практична частина </vt:lpstr>
      <vt:lpstr> Практична частина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205</cp:revision>
  <dcterms:created xsi:type="dcterms:W3CDTF">2014-04-17T23:07:25Z</dcterms:created>
  <dcterms:modified xsi:type="dcterms:W3CDTF">2023-08-09T21:30:30Z</dcterms:modified>
</cp:coreProperties>
</file>