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notesSlides/notesSlide37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  <p:sldMasterId id="2147483723" r:id="rId2"/>
    <p:sldMasterId id="2147483741" r:id="rId3"/>
  </p:sldMasterIdLst>
  <p:notesMasterIdLst>
    <p:notesMasterId r:id="rId64"/>
  </p:notesMasterIdLst>
  <p:handoutMasterIdLst>
    <p:handoutMasterId r:id="rId65"/>
  </p:handoutMasterIdLst>
  <p:sldIdLst>
    <p:sldId id="257" r:id="rId4"/>
    <p:sldId id="258" r:id="rId5"/>
    <p:sldId id="277" r:id="rId6"/>
    <p:sldId id="278" r:id="rId7"/>
    <p:sldId id="310" r:id="rId8"/>
    <p:sldId id="311" r:id="rId9"/>
    <p:sldId id="312" r:id="rId10"/>
    <p:sldId id="313" r:id="rId11"/>
    <p:sldId id="317" r:id="rId12"/>
    <p:sldId id="316" r:id="rId13"/>
    <p:sldId id="315" r:id="rId14"/>
    <p:sldId id="320" r:id="rId15"/>
    <p:sldId id="319" r:id="rId16"/>
    <p:sldId id="318" r:id="rId17"/>
    <p:sldId id="314" r:id="rId18"/>
    <p:sldId id="321" r:id="rId19"/>
    <p:sldId id="322" r:id="rId20"/>
    <p:sldId id="323" r:id="rId21"/>
    <p:sldId id="324" r:id="rId22"/>
    <p:sldId id="325" r:id="rId23"/>
    <p:sldId id="326" r:id="rId24"/>
    <p:sldId id="328" r:id="rId25"/>
    <p:sldId id="363" r:id="rId26"/>
    <p:sldId id="331" r:id="rId27"/>
    <p:sldId id="330" r:id="rId28"/>
    <p:sldId id="329" r:id="rId29"/>
    <p:sldId id="364" r:id="rId30"/>
    <p:sldId id="365" r:id="rId31"/>
    <p:sldId id="327" r:id="rId32"/>
    <p:sldId id="332" r:id="rId33"/>
    <p:sldId id="333" r:id="rId34"/>
    <p:sldId id="339" r:id="rId35"/>
    <p:sldId id="338" r:id="rId36"/>
    <p:sldId id="337" r:id="rId37"/>
    <p:sldId id="336" r:id="rId38"/>
    <p:sldId id="335" r:id="rId39"/>
    <p:sldId id="340" r:id="rId40"/>
    <p:sldId id="341" r:id="rId41"/>
    <p:sldId id="366" r:id="rId42"/>
    <p:sldId id="345" r:id="rId43"/>
    <p:sldId id="367" r:id="rId44"/>
    <p:sldId id="368" r:id="rId45"/>
    <p:sldId id="350" r:id="rId46"/>
    <p:sldId id="369" r:id="rId47"/>
    <p:sldId id="370" r:id="rId48"/>
    <p:sldId id="371" r:id="rId49"/>
    <p:sldId id="352" r:id="rId50"/>
    <p:sldId id="372" r:id="rId51"/>
    <p:sldId id="375" r:id="rId52"/>
    <p:sldId id="374" r:id="rId53"/>
    <p:sldId id="356" r:id="rId54"/>
    <p:sldId id="376" r:id="rId55"/>
    <p:sldId id="358" r:id="rId56"/>
    <p:sldId id="377" r:id="rId57"/>
    <p:sldId id="360" r:id="rId58"/>
    <p:sldId id="361" r:id="rId59"/>
    <p:sldId id="362" r:id="rId60"/>
    <p:sldId id="378" r:id="rId61"/>
    <p:sldId id="379" r:id="rId62"/>
    <p:sldId id="348" r:id="rId63"/>
  </p:sldIdLst>
  <p:sldSz cx="12192000" cy="6858000"/>
  <p:notesSz cx="6858000" cy="9144000"/>
  <p:defaultTextStyle>
    <a:defPPr rtl="0">
      <a:defRPr lang="uk-U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Титульний аркуш" id="{15202A74-163D-4B71-BBA8-E2FCD164262F}">
          <p14:sldIdLst>
            <p14:sldId id="257"/>
            <p14:sldId id="258"/>
            <p14:sldId id="259"/>
            <p14:sldId id="260"/>
            <p14:sldId id="261"/>
          </p14:sldIdLst>
        </p14:section>
        <p14:section name="Учасник групи 1" id="{0860697E-8C4A-43F9-A7C0-C435911657B2}">
          <p14:sldIdLst>
            <p14:sldId id="262"/>
            <p14:sldId id="263"/>
            <p14:sldId id="268"/>
            <p14:sldId id="272"/>
          </p14:sldIdLst>
        </p14:section>
        <p14:section name="Учасник групи 2" id="{ED02CA79-8112-418E-8BC2-0FD9B68AECB3}">
          <p14:sldIdLst>
            <p14:sldId id="266"/>
            <p14:sldId id="267"/>
            <p14:sldId id="273"/>
            <p14:sldId id="265"/>
          </p14:sldIdLst>
        </p14:section>
        <p14:section name="Учасник групи 3" id="{0DAD77B1-60C5-4EB2-933E-C56E97A5B2A7}">
          <p14:sldIdLst>
            <p14:sldId id="270"/>
            <p14:sldId id="271"/>
            <p14:sldId id="264"/>
            <p14:sldId id="269"/>
          </p14:sldIdLst>
        </p14:section>
        <p14:section name="Загальні висновки" id="{4AB6C702-EE4D-4283-ACB0-770710E41AE6}">
          <p14:sldIdLst>
            <p14:sldId id="274"/>
            <p14:sldId id="275"/>
            <p14:sldId id="276"/>
          </p14:sldIdLst>
        </p14:section>
      </p14:sectionLst>
    </p:ex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59" autoAdjust="0"/>
    <p:restoredTop sz="92865" autoAdjust="0"/>
  </p:normalViewPr>
  <p:slideViewPr>
    <p:cSldViewPr snapToGrid="0">
      <p:cViewPr varScale="1">
        <p:scale>
          <a:sx n="96" d="100"/>
          <a:sy n="96" d="100"/>
        </p:scale>
        <p:origin x="-2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104" d="100"/>
          <a:sy n="104" d="100"/>
        </p:scale>
        <p:origin x="5388" y="10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68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slide" Target="slides/slide58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viewProps" Target="viewProp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="" xmlns:a16="http://schemas.microsoft.com/office/drawing/2014/main" id="{B36063CE-81D6-4592-B207-02AC171A7A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="" xmlns:a16="http://schemas.microsoft.com/office/drawing/2014/main" id="{DD0ED2FB-04F3-43CB-8E36-B4E39D991B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0D8BBC0-096E-4C2A-8106-7F8F427104B3}" type="datetime1">
              <a:rPr lang="uk-UA" smtClean="0"/>
              <a:pPr rtl="0"/>
              <a:t>09.08.2023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="" xmlns:a16="http://schemas.microsoft.com/office/drawing/2014/main" id="{C2A7224F-3F9F-4155-9DBA-B0F7C4F4C4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="" xmlns:a16="http://schemas.microsoft.com/office/drawing/2014/main" id="{16AEDFA8-A61F-4BA7-BB22-D43A7431C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B2D1E5-99D9-439B-BCD7-1C5E4AABA67E}" type="slidenum">
              <a:rPr lang="uk-UA" smtClean="0"/>
              <a:pPr rtl="0"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70382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E890612-D399-462A-B0B1-E818A366E8A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7B1F30-39B2-4CE2-8EF3-91F3179569A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3192428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="" xmlns:p14="http://schemas.microsoft.com/office/powerpoint/2010/main" val="85461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10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11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14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18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19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20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21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24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28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29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30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31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34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38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40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51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60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="" xmlns:p14="http://schemas.microsoft.com/office/powerpoint/2010/main" val="854613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8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9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noProof="0"/>
              <a:t>Клацніть, щоб змінити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BF2704-CD7B-462F-AD06-D6CFFEEDBD9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41406859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4E7F1AB-7C5D-4BDB-983D-2407614F0F1F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8901651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56C8EE-26ED-4EFF-A492-91645629FD67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41311105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Рисунок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Прямокутник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Прямокутник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863126-CA5E-4289-A3B5-24FFF0C9852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16" name="Текстове поле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7" name="Текстове поле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</p:spTree>
    <p:extLst>
      <p:ext uri="{BB962C8B-B14F-4D97-AF65-F5344CB8AC3E}">
        <p14:creationId xmlns="" xmlns:p14="http://schemas.microsoft.com/office/powerpoint/2010/main" val="13734282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з і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Рисунок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Прямокутник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D06B84-7037-4C87-9441-2B4C67DFD462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2188697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Рисунок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Прямокутник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Прямокутник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7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8" name="Місце для тексту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9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0" name="Місце для тексту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1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EE6E1B-59C9-47B9-BCFC-5F2CADC86D00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1220878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 зображе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9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0" name="Місце для зображення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1" name="Місце для тексту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2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3" name="Місце для зображення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4" name="Місце для тексту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5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6" name="Місце для зображення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7" name="Місце для тексту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A12852-9715-4B0D-AF70-46E1F575003A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1246280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BFDF3FE-14DF-4C23-B465-69B98C0D84E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8315906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Прямокутник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ий заголовок 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9E15EF97-345A-49C3-9894-8A909EF33134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8098869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noProof="0"/>
              <a:t>Клацніть, щоб змінити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8C404E7-E8D4-455C-9B43-F3DC49B00D45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5884235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25F55A-7E03-4A99-A434-0E4AA93A50A2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10579995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0DF6D2-B843-4E18-8251-22540494A7D2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8474684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41C544-21D7-416D-A3C1-E5AD7157C528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519863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2C66EDD-6A20-4A5F-930F-A195AC2B6367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4003910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Рисунок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Прямокутник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кутник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EFEE68-96B0-4148-B5BB-58906DA7954B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4129254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Рисунок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Прямокутник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09F1FA-8D57-4902-8D44-972F18161DF5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801469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65E65B-54DF-4C83-BE51-CC9D882DCCC7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0053788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7655A79-0620-42F7-9B69-F3366560D66D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9333339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AAF4DB-FDF7-4934-8602-B9DA48EF63F4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6120674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DFCBF3-B010-45A7-B7ED-18BF2C7CED54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4806075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776420-F344-4714-9605-16891C4A7BBA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18745271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Рисунок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Прямокутник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Прямокутник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C20401-DBFB-4ABA-8545-7D00BCB15293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16" name="Текстове поле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7" name="Текстове поле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</p:spTree>
    <p:extLst>
      <p:ext uri="{BB962C8B-B14F-4D97-AF65-F5344CB8AC3E}">
        <p14:creationId xmlns="" xmlns:p14="http://schemas.microsoft.com/office/powerpoint/2010/main" val="18970230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F19075-4E88-4423-B8CC-744D9667CF6A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5074325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з і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Рисунок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Прямокутник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1ED13A-3FFB-4DC8-A3D7-84040DDC6263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13686463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Рисунок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Прямокутник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Прямокутник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7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8" name="Місце для тексту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9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0" name="Місце для тексту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1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5AA416-CFFE-447A-BFAA-23926A3C3423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1435178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ображення з 3 стовпці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9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0" name="Місце для зображення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1" name="Місце для тексту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2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3" name="Місце для зображення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4" name="Місце для тексту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5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6" name="Місце для зображення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7" name="Місце для тексту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DD947E-1DA7-4B90-BBD8-F6160A6E3830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5917296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FF7D18-1A58-498D-8261-FE685DA3645F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6499037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Прямокутник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ий заголовок 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B7EB56E6-87D5-4057-A692-C28AEC334F9A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3445459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815584" y="102637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6084107" y="1575652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pPr rtl="0"/>
            <a:endParaRPr lang="uk-UA" noProof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9E3C31-0591-461D-AB5F-F5296754CCC7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13105075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55200" y="304801"/>
            <a:ext cx="1930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Рисунок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Прямокутник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кутник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F3F388-5716-459C-AF60-42057BAAE50C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2093583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Рисунок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Прямокутник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AF2787-16E0-426A-992B-AEE85A6FB062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7270582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4150B63-E3D6-4B4D-9E87-7D4B60F23CED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18911311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D5475A-A55A-48C4-BE92-D680828555D5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9263245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04658D-4A9E-4BDF-8915-9DCAC2B060D3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212186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5008328-028D-4309-85D8-E5CB165EA531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4758266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AE7D2C8-9B02-458F-88DC-6FE8428B020C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5268976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rtl="0"/>
            <a:fld id="{7ADD1AA5-D082-4643-B104-DC0A8388F981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791200" y="1040174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19.xml"/><Relationship Id="rId1" Type="http://schemas.openxmlformats.org/officeDocument/2006/relationships/video" Target="file:///C:\Users\&#1040;&#1076;&#1084;&#1080;&#1085;&#1080;&#1089;&#1090;&#1088;&#1072;&#1090;&#1086;&#1088;\Desktop\videoplayback.mp4" TargetMode="External"/><Relationship Id="rId4" Type="http://schemas.openxmlformats.org/officeDocument/2006/relationships/image" Target="../media/image7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6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280522" y="4442791"/>
            <a:ext cx="8144134" cy="1655343"/>
          </a:xfrm>
        </p:spPr>
        <p:txBody>
          <a:bodyPr rtlCol="0">
            <a:noAutofit/>
          </a:bodyPr>
          <a:lstStyle/>
          <a:p>
            <a:pPr rtl="0"/>
            <a:endParaRPr lang="uk-UA" sz="1800" dirty="0" smtClean="0"/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Олена Михайлівна ЮМАЧІКОВА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кандидат філологічних наук,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старший викладач кафедри 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української та іноземних мов</a:t>
            </a: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425148"/>
            <a:ext cx="10363200" cy="2484782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/>
              <a:t>Українські діалекти як історична основа української літературної мови. Етнографічні регіони й групи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sz="36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89291677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Слобідська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Україна</a:t>
            </a:r>
            <a:r>
              <a:rPr lang="ru-RU" b="1" i="1" dirty="0" smtClean="0"/>
              <a:t> (</a:t>
            </a:r>
            <a:r>
              <a:rPr lang="ru-RU" b="1" i="1" dirty="0" err="1" smtClean="0"/>
              <a:t>Слобожанщина</a:t>
            </a:r>
            <a:r>
              <a:rPr lang="ru-RU" b="1" i="1" dirty="0" smtClean="0"/>
              <a:t>)</a:t>
            </a:r>
            <a:r>
              <a:rPr lang="ru-RU" dirty="0" smtClean="0"/>
              <a:t> — </a:t>
            </a:r>
            <a:r>
              <a:rPr lang="ru-RU" dirty="0" err="1" smtClean="0"/>
              <a:t>регіон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утворився</a:t>
            </a:r>
            <a:r>
              <a:rPr lang="ru-RU" dirty="0" smtClean="0"/>
              <a:t> у XVII ст. на </a:t>
            </a:r>
            <a:r>
              <a:rPr lang="ru-RU" dirty="0" err="1" smtClean="0"/>
              <a:t>території</a:t>
            </a:r>
            <a:r>
              <a:rPr lang="ru-RU" dirty="0" smtClean="0"/>
              <a:t> так званого </a:t>
            </a:r>
            <a:r>
              <a:rPr lang="ru-RU" i="1" dirty="0" smtClean="0"/>
              <a:t>Дикого поля</a:t>
            </a:r>
            <a:r>
              <a:rPr lang="ru-RU" dirty="0" smtClean="0"/>
              <a:t>, на </a:t>
            </a:r>
            <a:r>
              <a:rPr lang="ru-RU" dirty="0" err="1" smtClean="0"/>
              <a:t>прикордонні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, </a:t>
            </a:r>
            <a:r>
              <a:rPr lang="ru-RU" dirty="0" err="1" smtClean="0"/>
              <a:t>Речі</a:t>
            </a:r>
            <a:r>
              <a:rPr lang="ru-RU" dirty="0" smtClean="0"/>
              <a:t> </a:t>
            </a:r>
            <a:r>
              <a:rPr lang="ru-RU" dirty="0" err="1" smtClean="0"/>
              <a:t>Посполитої</a:t>
            </a:r>
            <a:r>
              <a:rPr lang="ru-RU" dirty="0" smtClean="0"/>
              <a:t> і </a:t>
            </a:r>
            <a:r>
              <a:rPr lang="ru-RU" dirty="0" err="1" smtClean="0"/>
              <a:t>Кримського</a:t>
            </a:r>
            <a:r>
              <a:rPr lang="ru-RU" dirty="0" smtClean="0"/>
              <a:t> ханства. </a:t>
            </a:r>
          </a:p>
          <a:p>
            <a:pPr marL="0" indent="357188" algn="just">
              <a:buNone/>
            </a:pPr>
            <a:r>
              <a:rPr lang="ru-RU" dirty="0" err="1" smtClean="0"/>
              <a:t>Займала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Харківської</a:t>
            </a:r>
            <a:r>
              <a:rPr lang="ru-RU" dirty="0" smtClean="0"/>
              <a:t>, </a:t>
            </a:r>
            <a:r>
              <a:rPr lang="ru-RU" dirty="0" err="1" smtClean="0"/>
              <a:t>Сумської</a:t>
            </a:r>
            <a:r>
              <a:rPr lang="ru-RU" dirty="0" smtClean="0"/>
              <a:t> та </a:t>
            </a:r>
            <a:r>
              <a:rPr lang="ru-RU" dirty="0" err="1" smtClean="0"/>
              <a:t>суміжних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ними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Воронезької</a:t>
            </a:r>
            <a:r>
              <a:rPr lang="ru-RU" dirty="0" smtClean="0"/>
              <a:t> (</a:t>
            </a:r>
            <a:r>
              <a:rPr lang="ru-RU" dirty="0" err="1" smtClean="0"/>
              <a:t>Росія</a:t>
            </a:r>
            <a:r>
              <a:rPr lang="ru-RU" dirty="0" smtClean="0"/>
              <a:t>), </a:t>
            </a:r>
            <a:r>
              <a:rPr lang="ru-RU" dirty="0" err="1" smtClean="0"/>
              <a:t>Донецької</a:t>
            </a:r>
            <a:r>
              <a:rPr lang="ru-RU" dirty="0" smtClean="0"/>
              <a:t>, </a:t>
            </a:r>
            <a:r>
              <a:rPr lang="ru-RU" dirty="0" err="1" smtClean="0"/>
              <a:t>Луганської</a:t>
            </a:r>
            <a:r>
              <a:rPr lang="ru-RU" dirty="0" smtClean="0"/>
              <a:t>, </a:t>
            </a:r>
            <a:r>
              <a:rPr lang="ru-RU" dirty="0" err="1" smtClean="0"/>
              <a:t>Курської</a:t>
            </a:r>
            <a:r>
              <a:rPr lang="ru-RU" dirty="0" smtClean="0"/>
              <a:t> і </a:t>
            </a:r>
            <a:r>
              <a:rPr lang="ru-RU" dirty="0" err="1" smtClean="0"/>
              <a:t>Ростовської</a:t>
            </a:r>
            <a:r>
              <a:rPr lang="ru-RU" dirty="0" smtClean="0"/>
              <a:t> (</a:t>
            </a:r>
            <a:r>
              <a:rPr lang="ru-RU" dirty="0" err="1" smtClean="0"/>
              <a:t>Росія</a:t>
            </a:r>
            <a:r>
              <a:rPr lang="ru-RU" dirty="0" smtClean="0"/>
              <a:t>) областей. </a:t>
            </a:r>
          </a:p>
          <a:p>
            <a:pPr marL="0" indent="357188" algn="just">
              <a:buNone/>
            </a:pP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b="1" dirty="0" err="1" smtClean="0"/>
              <a:t>версії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: </a:t>
            </a:r>
          </a:p>
          <a:p>
            <a:pPr marL="0" indent="357188" algn="just">
              <a:buAutoNum type="arabicParenR"/>
            </a:pPr>
            <a:r>
              <a:rPr lang="ru-RU" dirty="0" err="1" smtClean="0"/>
              <a:t>переселенці</a:t>
            </a:r>
            <a:r>
              <a:rPr lang="ru-RU" dirty="0" smtClean="0"/>
              <a:t> на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одержували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пільги</a:t>
            </a:r>
            <a:r>
              <a:rPr lang="ru-RU" dirty="0" smtClean="0"/>
              <a:t> – </a:t>
            </a:r>
            <a:r>
              <a:rPr lang="ru-RU" i="1" dirty="0" err="1" smtClean="0"/>
              <a:t>свободи</a:t>
            </a:r>
            <a:r>
              <a:rPr lang="ru-RU" dirty="0" smtClean="0"/>
              <a:t>;</a:t>
            </a:r>
          </a:p>
          <a:p>
            <a:pPr marL="0" indent="357188" algn="just">
              <a:buAutoNum type="arabicParenR"/>
            </a:pPr>
            <a:r>
              <a:rPr lang="ru-RU" dirty="0" smtClean="0"/>
              <a:t> </a:t>
            </a:r>
            <a:r>
              <a:rPr lang="ru-RU" dirty="0" err="1" smtClean="0"/>
              <a:t>українці</a:t>
            </a:r>
            <a:r>
              <a:rPr lang="ru-RU" dirty="0" smtClean="0"/>
              <a:t> </a:t>
            </a:r>
            <a:r>
              <a:rPr lang="ru-RU" dirty="0" err="1" smtClean="0"/>
              <a:t>селилися</a:t>
            </a:r>
            <a:r>
              <a:rPr lang="ru-RU" dirty="0" smtClean="0"/>
              <a:t> на </a:t>
            </a:r>
            <a:r>
              <a:rPr lang="ru-RU" dirty="0" err="1" smtClean="0"/>
              <a:t>цих</a:t>
            </a:r>
            <a:r>
              <a:rPr lang="ru-RU" dirty="0" smtClean="0"/>
              <a:t> землях </a:t>
            </a:r>
            <a:r>
              <a:rPr lang="ru-RU" i="1" dirty="0" smtClean="0"/>
              <a:t>слободами</a:t>
            </a:r>
            <a:r>
              <a:rPr lang="ru-RU" dirty="0" smtClean="0"/>
              <a:t> – </a:t>
            </a:r>
            <a:r>
              <a:rPr lang="ru-RU" dirty="0" err="1" smtClean="0"/>
              <a:t>невеличкими</a:t>
            </a:r>
            <a:r>
              <a:rPr lang="ru-RU" dirty="0" smtClean="0"/>
              <a:t> селами, </a:t>
            </a:r>
            <a:r>
              <a:rPr lang="ru-RU" dirty="0" err="1" smtClean="0"/>
              <a:t>вільними</a:t>
            </a:r>
            <a:r>
              <a:rPr lang="ru-RU" dirty="0" smtClean="0"/>
              <a:t> на </a:t>
            </a:r>
            <a:r>
              <a:rPr lang="ru-RU" dirty="0" err="1" smtClean="0"/>
              <a:t>деякий</a:t>
            </a:r>
            <a:r>
              <a:rPr lang="ru-RU" dirty="0" smtClean="0"/>
              <a:t> час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податків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Простежуються</a:t>
            </a:r>
            <a:r>
              <a:rPr lang="ru-RU" dirty="0" smtClean="0"/>
              <a:t> </a:t>
            </a:r>
            <a:r>
              <a:rPr lang="ru-RU" dirty="0" err="1" smtClean="0"/>
              <a:t>тісні</a:t>
            </a:r>
            <a:r>
              <a:rPr lang="ru-RU" dirty="0" smtClean="0"/>
              <a:t> </a:t>
            </a:r>
            <a:r>
              <a:rPr lang="ru-RU" dirty="0" err="1" smtClean="0"/>
              <a:t>культурно-побутові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 </a:t>
            </a:r>
            <a:r>
              <a:rPr lang="ru-RU" dirty="0" err="1" smtClean="0"/>
              <a:t>Слобожанщини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сусідньою</a:t>
            </a:r>
            <a:r>
              <a:rPr lang="ru-RU" dirty="0" smtClean="0"/>
              <a:t> Полтавщиною (</a:t>
            </a:r>
            <a:r>
              <a:rPr lang="ru-RU" dirty="0" err="1" smtClean="0"/>
              <a:t>нерідко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як </a:t>
            </a:r>
            <a:r>
              <a:rPr lang="ru-RU" dirty="0" err="1" smtClean="0"/>
              <a:t>спільна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нею </a:t>
            </a:r>
            <a:r>
              <a:rPr lang="ru-RU" dirty="0" err="1" smtClean="0"/>
              <a:t>етнографічна</a:t>
            </a:r>
            <a:r>
              <a:rPr lang="ru-RU" dirty="0" smtClean="0"/>
              <a:t> </a:t>
            </a:r>
            <a:r>
              <a:rPr lang="ru-RU" dirty="0" err="1" smtClean="0"/>
              <a:t>територія</a:t>
            </a:r>
            <a:r>
              <a:rPr lang="ru-RU" dirty="0" smtClean="0"/>
              <a:t>).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Таврія</a:t>
            </a:r>
            <a:r>
              <a:rPr lang="ru-RU" dirty="0" smtClean="0"/>
              <a:t> — </a:t>
            </a:r>
            <a:r>
              <a:rPr lang="ru-RU" dirty="0" err="1" smtClean="0"/>
              <a:t>історична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Кримського</a:t>
            </a:r>
            <a:r>
              <a:rPr lang="ru-RU" dirty="0" smtClean="0"/>
              <a:t> </a:t>
            </a:r>
            <a:r>
              <a:rPr lang="ru-RU" dirty="0" err="1" smtClean="0"/>
              <a:t>півострова</a:t>
            </a:r>
            <a:r>
              <a:rPr lang="ru-RU" dirty="0" smtClean="0"/>
              <a:t>, </a:t>
            </a:r>
            <a:r>
              <a:rPr lang="ru-RU" dirty="0" err="1" smtClean="0"/>
              <a:t>поширена</a:t>
            </a:r>
            <a:r>
              <a:rPr lang="ru-RU" dirty="0" smtClean="0"/>
              <a:t> у </a:t>
            </a:r>
            <a:r>
              <a:rPr lang="ru-RU" dirty="0" err="1" smtClean="0"/>
              <a:t>середніх</a:t>
            </a:r>
            <a:r>
              <a:rPr lang="ru-RU" dirty="0" smtClean="0"/>
              <a:t> </a:t>
            </a:r>
            <a:r>
              <a:rPr lang="ru-RU" dirty="0" err="1" smtClean="0"/>
              <a:t>віках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Походить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племен </a:t>
            </a:r>
            <a:r>
              <a:rPr lang="ru-RU" i="1" dirty="0" err="1" smtClean="0"/>
              <a:t>таврів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у </a:t>
            </a:r>
            <a:r>
              <a:rPr lang="ru-RU" dirty="0" err="1" smtClean="0"/>
              <a:t>давнину</a:t>
            </a:r>
            <a:r>
              <a:rPr lang="ru-RU" dirty="0" smtClean="0"/>
              <a:t> заселяли </a:t>
            </a:r>
            <a:r>
              <a:rPr lang="ru-RU" dirty="0" err="1" smtClean="0"/>
              <a:t>південну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Криму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У XIX ст. — на початку XX ст. Тавридою </a:t>
            </a:r>
            <a:r>
              <a:rPr lang="ru-RU" dirty="0" err="1" smtClean="0"/>
              <a:t>називали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Кримський</a:t>
            </a:r>
            <a:r>
              <a:rPr lang="ru-RU" dirty="0" smtClean="0"/>
              <a:t> </a:t>
            </a:r>
            <a:r>
              <a:rPr lang="ru-RU" dirty="0" err="1" smtClean="0"/>
              <a:t>півострів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усю</a:t>
            </a:r>
            <a:r>
              <a:rPr lang="ru-RU" dirty="0" smtClean="0"/>
              <a:t> </a:t>
            </a:r>
            <a:r>
              <a:rPr lang="ru-RU" dirty="0" err="1" smtClean="0"/>
              <a:t>Таврійську</a:t>
            </a:r>
            <a:r>
              <a:rPr lang="ru-RU" dirty="0" smtClean="0"/>
              <a:t> </a:t>
            </a:r>
            <a:r>
              <a:rPr lang="ru-RU" dirty="0" err="1" smtClean="0"/>
              <a:t>губернію</a:t>
            </a:r>
            <a:r>
              <a:rPr lang="ru-RU" dirty="0" smtClean="0"/>
              <a:t>, </a:t>
            </a:r>
            <a:r>
              <a:rPr lang="ru-RU" dirty="0" err="1" smtClean="0"/>
              <a:t>створену</a:t>
            </a:r>
            <a:r>
              <a:rPr lang="ru-RU" dirty="0" smtClean="0"/>
              <a:t> в 1802 р. </a:t>
            </a:r>
            <a:r>
              <a:rPr lang="ru-RU" dirty="0" err="1" smtClean="0"/>
              <a:t>із</a:t>
            </a:r>
            <a:r>
              <a:rPr lang="ru-RU" dirty="0" smtClean="0"/>
              <a:t> центром у м. </a:t>
            </a:r>
            <a:r>
              <a:rPr lang="ru-RU" dirty="0" err="1" smtClean="0"/>
              <a:t>Сімферополі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Середня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Наддніпрянщина</a:t>
            </a:r>
            <a:r>
              <a:rPr lang="ru-RU" b="1" i="1" dirty="0" smtClean="0"/>
              <a:t> </a:t>
            </a:r>
            <a:r>
              <a:rPr lang="ru-RU" i="1" dirty="0" smtClean="0"/>
              <a:t>– </a:t>
            </a:r>
            <a:r>
              <a:rPr lang="ru-RU" dirty="0" err="1" smtClean="0"/>
              <a:t>сучасні</a:t>
            </a:r>
            <a:r>
              <a:rPr lang="ru-RU" dirty="0" smtClean="0"/>
              <a:t> </a:t>
            </a:r>
            <a:r>
              <a:rPr lang="ru-RU" dirty="0" err="1" smtClean="0"/>
              <a:t>Київська</a:t>
            </a:r>
            <a:r>
              <a:rPr lang="ru-RU" dirty="0" smtClean="0"/>
              <a:t>, </a:t>
            </a:r>
            <a:r>
              <a:rPr lang="ru-RU" dirty="0" err="1" smtClean="0"/>
              <a:t>Черкаська</a:t>
            </a:r>
            <a:r>
              <a:rPr lang="ru-RU" dirty="0" smtClean="0"/>
              <a:t>, </a:t>
            </a:r>
            <a:r>
              <a:rPr lang="ru-RU" dirty="0" err="1" smtClean="0"/>
              <a:t>Дніпропетровська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, </a:t>
            </a:r>
            <a:r>
              <a:rPr lang="ru-RU" dirty="0" err="1" smtClean="0"/>
              <a:t>східна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Кіровоградської</a:t>
            </a:r>
            <a:r>
              <a:rPr lang="ru-RU" dirty="0" smtClean="0"/>
              <a:t>, </a:t>
            </a:r>
            <a:r>
              <a:rPr lang="ru-RU" dirty="0" err="1" smtClean="0"/>
              <a:t>західна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Полтавської</a:t>
            </a:r>
            <a:r>
              <a:rPr lang="ru-RU" dirty="0" smtClean="0"/>
              <a:t> та </a:t>
            </a:r>
            <a:r>
              <a:rPr lang="ru-RU" dirty="0" err="1" smtClean="0"/>
              <a:t>Чернігівської</a:t>
            </a:r>
            <a:r>
              <a:rPr lang="ru-RU" dirty="0" smtClean="0"/>
              <a:t> областей. </a:t>
            </a:r>
          </a:p>
          <a:p>
            <a:pPr marL="0" indent="357188" algn="just">
              <a:buNone/>
            </a:pPr>
            <a:r>
              <a:rPr lang="ru-RU" dirty="0" err="1" smtClean="0"/>
              <a:t>Ця</a:t>
            </a:r>
            <a:r>
              <a:rPr lang="ru-RU" dirty="0" smtClean="0"/>
              <a:t> зона </a:t>
            </a:r>
            <a:r>
              <a:rPr lang="ru-RU" dirty="0" err="1" smtClean="0"/>
              <a:t>історично</a:t>
            </a:r>
            <a:r>
              <a:rPr lang="ru-RU" dirty="0" smtClean="0"/>
              <a:t> </a:t>
            </a:r>
            <a:r>
              <a:rPr lang="ru-RU" dirty="0" err="1" smtClean="0"/>
              <a:t>пов'язана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територіальним</a:t>
            </a:r>
            <a:r>
              <a:rPr lang="ru-RU" dirty="0" smtClean="0"/>
              <a:t> центром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народності</a:t>
            </a:r>
            <a:r>
              <a:rPr lang="ru-RU" dirty="0" smtClean="0"/>
              <a:t>,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Карпати</a:t>
            </a:r>
            <a:r>
              <a:rPr lang="ru-RU" i="1" dirty="0" smtClean="0"/>
              <a:t> </a:t>
            </a:r>
            <a:r>
              <a:rPr lang="ru-RU" dirty="0" smtClean="0"/>
              <a:t>(</a:t>
            </a:r>
            <a:r>
              <a:rPr lang="ru-RU" dirty="0" err="1" smtClean="0"/>
              <a:t>Закарпатська</a:t>
            </a:r>
            <a:r>
              <a:rPr lang="ru-RU" dirty="0" smtClean="0"/>
              <a:t>, </a:t>
            </a:r>
            <a:r>
              <a:rPr lang="ru-RU" dirty="0" err="1" smtClean="0"/>
              <a:t>частково</a:t>
            </a:r>
            <a:r>
              <a:rPr lang="ru-RU" dirty="0" smtClean="0"/>
              <a:t> – </a:t>
            </a:r>
            <a:r>
              <a:rPr lang="ru-RU" dirty="0" err="1" smtClean="0"/>
              <a:t>Львівська</a:t>
            </a:r>
            <a:r>
              <a:rPr lang="ru-RU" dirty="0" smtClean="0"/>
              <a:t>, </a:t>
            </a:r>
            <a:r>
              <a:rPr lang="ru-RU" dirty="0" err="1" smtClean="0"/>
              <a:t>Івано-Франківська</a:t>
            </a:r>
            <a:r>
              <a:rPr lang="ru-RU" dirty="0" smtClean="0"/>
              <a:t>, </a:t>
            </a:r>
            <a:r>
              <a:rPr lang="ru-RU" dirty="0" err="1" smtClean="0"/>
              <a:t>Чернівецька</a:t>
            </a:r>
            <a:r>
              <a:rPr lang="ru-RU" dirty="0" smtClean="0"/>
              <a:t> обл.). </a:t>
            </a:r>
          </a:p>
          <a:p>
            <a:pPr marL="0" indent="357188" algn="just">
              <a:buNone/>
            </a:pP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виникла</a:t>
            </a:r>
            <a:r>
              <a:rPr lang="ru-RU" dirty="0" smtClean="0"/>
              <a:t> у </a:t>
            </a:r>
            <a:r>
              <a:rPr lang="ru-RU" dirty="0" err="1" smtClean="0"/>
              <a:t>праіндоєвропейській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, </a:t>
            </a:r>
            <a:r>
              <a:rPr lang="ru-RU" dirty="0" err="1" smtClean="0"/>
              <a:t>пов'язана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словами </a:t>
            </a:r>
            <a:r>
              <a:rPr lang="ru-RU" i="1" dirty="0" smtClean="0"/>
              <a:t>«</a:t>
            </a:r>
            <a:r>
              <a:rPr lang="ru-RU" i="1" dirty="0" err="1" smtClean="0"/>
              <a:t>скеля</a:t>
            </a:r>
            <a:r>
              <a:rPr lang="ru-RU" i="1" dirty="0" smtClean="0"/>
              <a:t>», «</a:t>
            </a:r>
            <a:r>
              <a:rPr lang="ru-RU" i="1" dirty="0" err="1" smtClean="0"/>
              <a:t>мешканці</a:t>
            </a:r>
            <a:r>
              <a:rPr lang="ru-RU" i="1" dirty="0" smtClean="0"/>
              <a:t> </a:t>
            </a:r>
            <a:r>
              <a:rPr lang="ru-RU" i="1" dirty="0" err="1" smtClean="0"/>
              <a:t>гір</a:t>
            </a:r>
            <a:r>
              <a:rPr lang="ru-RU" i="1" dirty="0" smtClean="0"/>
              <a:t>»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Як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 </a:t>
            </a:r>
            <a:r>
              <a:rPr lang="ru-RU" dirty="0" err="1" smtClean="0"/>
              <a:t>виділяються</a:t>
            </a:r>
            <a:r>
              <a:rPr lang="ru-RU" dirty="0" smtClean="0"/>
              <a:t> </a:t>
            </a:r>
            <a:r>
              <a:rPr lang="ru-RU" b="1" dirty="0" err="1" smtClean="0"/>
              <a:t>Прикарпаття</a:t>
            </a:r>
            <a:r>
              <a:rPr lang="ru-RU" b="1" dirty="0" smtClean="0"/>
              <a:t>, </a:t>
            </a:r>
            <a:r>
              <a:rPr lang="ru-RU" b="1" dirty="0" err="1" smtClean="0"/>
              <a:t>Закарпаття</a:t>
            </a:r>
            <a:r>
              <a:rPr lang="ru-RU" b="1" dirty="0" smtClean="0"/>
              <a:t>, </a:t>
            </a:r>
            <a:r>
              <a:rPr lang="ru-RU" b="1" dirty="0" err="1" smtClean="0"/>
              <a:t>Буковина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Чернівецька</a:t>
            </a:r>
            <a:r>
              <a:rPr lang="ru-RU" dirty="0" smtClean="0"/>
              <a:t> обл..), </a:t>
            </a:r>
            <a:r>
              <a:rPr lang="ru-RU" b="1" dirty="0" err="1" smtClean="0"/>
              <a:t>Покуття</a:t>
            </a:r>
            <a:r>
              <a:rPr lang="ru-RU" dirty="0" smtClean="0"/>
              <a:t> (</a:t>
            </a:r>
            <a:r>
              <a:rPr lang="ru-RU" dirty="0" err="1" smtClean="0"/>
              <a:t>рівнинна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Івано-Франківської</a:t>
            </a:r>
            <a:r>
              <a:rPr lang="ru-RU" dirty="0" smtClean="0"/>
              <a:t> обл..), </a:t>
            </a:r>
            <a:r>
              <a:rPr lang="ru-RU" b="1" dirty="0" err="1" smtClean="0"/>
              <a:t>Галичина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Львівська</a:t>
            </a:r>
            <a:r>
              <a:rPr lang="ru-RU" dirty="0" smtClean="0"/>
              <a:t>, </a:t>
            </a:r>
            <a:r>
              <a:rPr lang="ru-RU" dirty="0" err="1" smtClean="0"/>
              <a:t>Івано-Франківська</a:t>
            </a:r>
            <a:r>
              <a:rPr lang="ru-RU" dirty="0" smtClean="0"/>
              <a:t>,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Тернопільської</a:t>
            </a:r>
            <a:r>
              <a:rPr lang="ru-RU" dirty="0" smtClean="0"/>
              <a:t> обл.), </a:t>
            </a:r>
            <a:r>
              <a:rPr lang="ru-RU" b="1" dirty="0" err="1" smtClean="0"/>
              <a:t>Гуцульщина</a:t>
            </a:r>
            <a:r>
              <a:rPr lang="ru-RU" dirty="0" smtClean="0"/>
              <a:t> (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Івано-Франківської</a:t>
            </a:r>
            <a:r>
              <a:rPr lang="ru-RU" dirty="0" smtClean="0"/>
              <a:t>, </a:t>
            </a:r>
            <a:r>
              <a:rPr lang="ru-RU" dirty="0" err="1" smtClean="0"/>
              <a:t>Чернівецької</a:t>
            </a:r>
            <a:r>
              <a:rPr lang="ru-RU" dirty="0" smtClean="0"/>
              <a:t> та </a:t>
            </a:r>
            <a:r>
              <a:rPr lang="ru-RU" dirty="0" err="1" smtClean="0"/>
              <a:t>Закарпатської</a:t>
            </a:r>
            <a:r>
              <a:rPr lang="ru-RU" dirty="0" smtClean="0"/>
              <a:t> обл.). </a:t>
            </a:r>
          </a:p>
          <a:p>
            <a:pPr marL="0" indent="357188" algn="just">
              <a:buNone/>
            </a:pP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Буковина</a:t>
            </a:r>
            <a:r>
              <a:rPr lang="ru-RU" dirty="0" smtClean="0"/>
              <a:t> –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буковий</a:t>
            </a:r>
            <a:r>
              <a:rPr lang="ru-RU" i="1" dirty="0" smtClean="0"/>
              <a:t> </a:t>
            </a:r>
            <a:r>
              <a:rPr lang="ru-RU" i="1" dirty="0" err="1" smtClean="0"/>
              <a:t>ліс</a:t>
            </a:r>
            <a:r>
              <a:rPr lang="ru-RU" i="1" dirty="0" smtClean="0"/>
              <a:t>»; </a:t>
            </a:r>
          </a:p>
          <a:p>
            <a:pPr marL="0" indent="357188" algn="just">
              <a:buNone/>
            </a:pPr>
            <a:r>
              <a:rPr lang="ru-RU" dirty="0" err="1" smtClean="0"/>
              <a:t>Покуття</a:t>
            </a:r>
            <a:r>
              <a:rPr lang="ru-RU" dirty="0" smtClean="0"/>
              <a:t> –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південно-східний</a:t>
            </a:r>
            <a:r>
              <a:rPr lang="ru-RU" dirty="0" smtClean="0"/>
              <a:t> </a:t>
            </a:r>
            <a:r>
              <a:rPr lang="ru-RU" i="1" dirty="0" smtClean="0"/>
              <a:t>«кут»</a:t>
            </a:r>
            <a:r>
              <a:rPr lang="ru-RU" dirty="0" smtClean="0"/>
              <a:t> </a:t>
            </a:r>
            <a:r>
              <a:rPr lang="ru-RU" dirty="0" err="1" smtClean="0"/>
              <a:t>Галичини</a:t>
            </a:r>
            <a:r>
              <a:rPr lang="ru-RU" dirty="0" smtClean="0"/>
              <a:t>;</a:t>
            </a:r>
          </a:p>
          <a:p>
            <a:pPr marL="0" indent="357188" algn="just">
              <a:buNone/>
            </a:pPr>
            <a:r>
              <a:rPr lang="ru-RU" dirty="0" err="1" smtClean="0"/>
              <a:t>Галичина</a:t>
            </a:r>
            <a:r>
              <a:rPr lang="ru-RU" dirty="0" smtClean="0"/>
              <a:t> –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найменування</a:t>
            </a:r>
            <a:r>
              <a:rPr lang="ru-RU" dirty="0" smtClean="0"/>
              <a:t> </a:t>
            </a:r>
            <a:r>
              <a:rPr lang="ru-RU" dirty="0" err="1" smtClean="0"/>
              <a:t>столиці</a:t>
            </a:r>
            <a:r>
              <a:rPr lang="ru-RU" dirty="0" smtClean="0"/>
              <a:t> </a:t>
            </a:r>
            <a:r>
              <a:rPr lang="ru-RU" dirty="0" err="1" smtClean="0"/>
              <a:t>Галицько-Волинського</a:t>
            </a:r>
            <a:r>
              <a:rPr lang="ru-RU" dirty="0" smtClean="0"/>
              <a:t> </a:t>
            </a:r>
            <a:r>
              <a:rPr lang="ru-RU" dirty="0" err="1" smtClean="0"/>
              <a:t>князівства</a:t>
            </a:r>
            <a:r>
              <a:rPr lang="ru-RU" dirty="0" smtClean="0"/>
              <a:t> – </a:t>
            </a:r>
            <a:r>
              <a:rPr lang="ru-RU" dirty="0" err="1" smtClean="0"/>
              <a:t>міста</a:t>
            </a:r>
            <a:r>
              <a:rPr lang="ru-RU" dirty="0" smtClean="0"/>
              <a:t> Галич; </a:t>
            </a:r>
          </a:p>
          <a:p>
            <a:pPr marL="0" indent="357188" algn="just">
              <a:buNone/>
            </a:pPr>
            <a:r>
              <a:rPr lang="ru-RU" dirty="0" err="1" smtClean="0"/>
              <a:t>Лемківщина</a:t>
            </a:r>
            <a:r>
              <a:rPr lang="ru-RU" dirty="0" smtClean="0"/>
              <a:t>, </a:t>
            </a:r>
            <a:r>
              <a:rPr lang="ru-RU" dirty="0" err="1" smtClean="0"/>
              <a:t>Бойківщина</a:t>
            </a:r>
            <a:r>
              <a:rPr lang="ru-RU" dirty="0" smtClean="0"/>
              <a:t>, </a:t>
            </a:r>
            <a:r>
              <a:rPr lang="ru-RU" dirty="0" err="1" smtClean="0"/>
              <a:t>Гуцульщина</a:t>
            </a:r>
            <a:r>
              <a:rPr lang="ru-RU" dirty="0" smtClean="0"/>
              <a:t> –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назв</a:t>
            </a:r>
            <a:r>
              <a:rPr lang="ru-RU" dirty="0" smtClean="0"/>
              <a:t> </a:t>
            </a:r>
            <a:r>
              <a:rPr lang="ru-RU" dirty="0" err="1" smtClean="0"/>
              <a:t>корінного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smtClean="0"/>
              <a:t>Полтавщина </a:t>
            </a:r>
            <a:r>
              <a:rPr lang="ru-RU" i="1" dirty="0" smtClean="0"/>
              <a:t>– </a:t>
            </a:r>
            <a:r>
              <a:rPr lang="ru-RU" dirty="0" err="1" smtClean="0"/>
              <a:t>розміщена</a:t>
            </a:r>
            <a:r>
              <a:rPr lang="ru-RU" dirty="0" smtClean="0"/>
              <a:t> по правому </a:t>
            </a:r>
            <a:r>
              <a:rPr lang="ru-RU" dirty="0" err="1" smtClean="0"/>
              <a:t>березі</a:t>
            </a:r>
            <a:r>
              <a:rPr lang="ru-RU" dirty="0" smtClean="0"/>
              <a:t> р. </a:t>
            </a:r>
            <a:r>
              <a:rPr lang="ru-RU" dirty="0" err="1" smtClean="0"/>
              <a:t>Ворскли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Уперше</a:t>
            </a:r>
            <a:r>
              <a:rPr lang="ru-RU" dirty="0" smtClean="0"/>
              <a:t> </a:t>
            </a:r>
            <a:r>
              <a:rPr lang="ru-RU" dirty="0" err="1" smtClean="0"/>
              <a:t>згадано</a:t>
            </a:r>
            <a:r>
              <a:rPr lang="ru-RU" dirty="0" smtClean="0"/>
              <a:t> в </a:t>
            </a:r>
            <a:r>
              <a:rPr lang="ru-RU" dirty="0" err="1" smtClean="0"/>
              <a:t>Іпатіївському</a:t>
            </a:r>
            <a:r>
              <a:rPr lang="ru-RU" dirty="0" smtClean="0"/>
              <a:t> </a:t>
            </a:r>
            <a:r>
              <a:rPr lang="ru-RU" dirty="0" err="1" smtClean="0"/>
              <a:t>літописі</a:t>
            </a:r>
            <a:r>
              <a:rPr lang="ru-RU" dirty="0" smtClean="0"/>
              <a:t> у 1174 р.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 </a:t>
            </a:r>
            <a:r>
              <a:rPr lang="ru-RU" dirty="0" err="1" smtClean="0"/>
              <a:t>Лтава</a:t>
            </a:r>
            <a:r>
              <a:rPr lang="ru-RU" dirty="0" smtClean="0"/>
              <a:t>, </a:t>
            </a:r>
            <a:r>
              <a:rPr lang="ru-RU" dirty="0" err="1" smtClean="0"/>
              <a:t>Олтава</a:t>
            </a:r>
            <a:r>
              <a:rPr lang="ru-RU" dirty="0" smtClean="0"/>
              <a:t>, 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– </a:t>
            </a:r>
            <a:r>
              <a:rPr lang="ru-RU" dirty="0" err="1" smtClean="0"/>
              <a:t>балтійське</a:t>
            </a:r>
            <a:r>
              <a:rPr lang="ru-RU" dirty="0" smtClean="0"/>
              <a:t> слово </a:t>
            </a:r>
            <a:r>
              <a:rPr lang="ru-RU" i="1" dirty="0" smtClean="0"/>
              <a:t>«глина». </a:t>
            </a:r>
            <a:r>
              <a:rPr lang="ru-RU" dirty="0" smtClean="0"/>
              <a:t>Так само </a:t>
            </a:r>
            <a:r>
              <a:rPr lang="ru-RU" dirty="0" err="1" smtClean="0"/>
              <a:t>називається</a:t>
            </a:r>
            <a:r>
              <a:rPr lang="ru-RU" dirty="0" smtClean="0"/>
              <a:t> притока р. </a:t>
            </a:r>
            <a:r>
              <a:rPr lang="ru-RU" dirty="0" err="1" smtClean="0"/>
              <a:t>Ворскли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Бессарабія</a:t>
            </a:r>
            <a:r>
              <a:rPr lang="ru-RU" dirty="0" smtClean="0"/>
              <a:t> — </a:t>
            </a:r>
            <a:r>
              <a:rPr lang="ru-RU" dirty="0" err="1" smtClean="0"/>
              <a:t>історико-географічна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земель,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Чернівецької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Одеської</a:t>
            </a:r>
            <a:r>
              <a:rPr lang="ru-RU" dirty="0" smtClean="0"/>
              <a:t> областей та </a:t>
            </a:r>
            <a:r>
              <a:rPr lang="ru-RU" dirty="0" err="1" smtClean="0"/>
              <a:t>Молдови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Покуття</a:t>
            </a:r>
            <a:r>
              <a:rPr lang="ru-RU" i="1" dirty="0" smtClean="0"/>
              <a:t> </a:t>
            </a:r>
            <a:r>
              <a:rPr lang="ru-RU" dirty="0" smtClean="0"/>
              <a:t>— </a:t>
            </a:r>
            <a:r>
              <a:rPr lang="ru-RU" dirty="0" err="1" smtClean="0"/>
              <a:t>історична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східної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Івано-Франківської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Назва</a:t>
            </a:r>
            <a:r>
              <a:rPr lang="ru-RU" dirty="0" smtClean="0"/>
              <a:t> походить </a:t>
            </a:r>
            <a:r>
              <a:rPr lang="ru-RU" dirty="0" err="1" smtClean="0"/>
              <a:t>від</a:t>
            </a:r>
            <a:r>
              <a:rPr lang="ru-RU" dirty="0" smtClean="0"/>
              <a:t> слова </a:t>
            </a:r>
            <a:r>
              <a:rPr lang="ru-RU" i="1" dirty="0" smtClean="0"/>
              <a:t>«кут» </a:t>
            </a:r>
            <a:r>
              <a:rPr lang="ru-RU" dirty="0" smtClean="0"/>
              <a:t>— так у </a:t>
            </a:r>
            <a:r>
              <a:rPr lang="ru-RU" dirty="0" err="1" smtClean="0"/>
              <a:t>джерелах</a:t>
            </a:r>
            <a:r>
              <a:rPr lang="ru-RU" dirty="0" smtClean="0"/>
              <a:t> XVII-XVIII ст. </a:t>
            </a:r>
            <a:r>
              <a:rPr lang="ru-RU" dirty="0" err="1" smtClean="0"/>
              <a:t>називали</a:t>
            </a:r>
            <a:r>
              <a:rPr lang="ru-RU" dirty="0" smtClean="0"/>
              <a:t> </a:t>
            </a:r>
            <a:r>
              <a:rPr lang="ru-RU" dirty="0" err="1" smtClean="0"/>
              <a:t>місцевість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Дністром</a:t>
            </a:r>
            <a:r>
              <a:rPr lang="ru-RU" dirty="0" smtClean="0"/>
              <a:t>, </a:t>
            </a:r>
            <a:r>
              <a:rPr lang="ru-RU" dirty="0" err="1" smtClean="0"/>
              <a:t>Черемошем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Карпатами.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Запоріжжя</a:t>
            </a:r>
            <a:r>
              <a:rPr lang="ru-RU" i="1" dirty="0" smtClean="0"/>
              <a:t> —</a:t>
            </a:r>
            <a:r>
              <a:rPr lang="ru-RU" dirty="0" smtClean="0"/>
              <a:t> 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становила у XVI-XVIII ст. </a:t>
            </a:r>
            <a:r>
              <a:rPr lang="ru-RU" dirty="0" err="1" smtClean="0"/>
              <a:t>володіння</a:t>
            </a:r>
            <a:r>
              <a:rPr lang="ru-RU" dirty="0" smtClean="0"/>
              <a:t> </a:t>
            </a:r>
            <a:r>
              <a:rPr lang="ru-RU" dirty="0" err="1" smtClean="0"/>
              <a:t>Запорізької</a:t>
            </a:r>
            <a:r>
              <a:rPr lang="ru-RU" dirty="0" smtClean="0"/>
              <a:t> </a:t>
            </a:r>
            <a:r>
              <a:rPr lang="ru-RU" dirty="0" err="1" smtClean="0"/>
              <a:t>Січі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Охоплювала</a:t>
            </a:r>
            <a:r>
              <a:rPr lang="ru-RU" dirty="0" smtClean="0"/>
              <a:t> </a:t>
            </a:r>
            <a:r>
              <a:rPr lang="ru-RU" dirty="0" err="1" smtClean="0"/>
              <a:t>сучасні</a:t>
            </a:r>
            <a:r>
              <a:rPr lang="ru-RU" dirty="0" smtClean="0"/>
              <a:t> </a:t>
            </a:r>
            <a:r>
              <a:rPr lang="ru-RU" dirty="0" err="1" smtClean="0"/>
              <a:t>Дніпропетровську</a:t>
            </a:r>
            <a:r>
              <a:rPr lang="ru-RU" dirty="0" smtClean="0"/>
              <a:t>, </a:t>
            </a:r>
            <a:r>
              <a:rPr lang="ru-RU" dirty="0" err="1" smtClean="0"/>
              <a:t>Запорізьку</a:t>
            </a:r>
            <a:r>
              <a:rPr lang="ru-RU" dirty="0" smtClean="0"/>
              <a:t>,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Донецьку</a:t>
            </a:r>
            <a:r>
              <a:rPr lang="ru-RU" dirty="0" smtClean="0"/>
              <a:t>, </a:t>
            </a:r>
            <a:r>
              <a:rPr lang="ru-RU" dirty="0" err="1" smtClean="0"/>
              <a:t>Херсонську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Гетьманщина</a:t>
            </a:r>
            <a:r>
              <a:rPr lang="ru-RU" dirty="0" smtClean="0"/>
              <a:t> — </a:t>
            </a:r>
            <a:r>
              <a:rPr lang="ru-RU" dirty="0" err="1" smtClean="0"/>
              <a:t>напівофіційна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значної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на </a:t>
            </a:r>
            <a:r>
              <a:rPr lang="ru-RU" dirty="0" err="1" smtClean="0"/>
              <a:t>лівому</a:t>
            </a:r>
            <a:r>
              <a:rPr lang="ru-RU" dirty="0" smtClean="0"/>
              <a:t> і правому берегах </a:t>
            </a:r>
            <a:r>
              <a:rPr lang="ru-RU" dirty="0" err="1" smtClean="0"/>
              <a:t>Дніпра</a:t>
            </a:r>
            <a:r>
              <a:rPr lang="ru-RU" dirty="0" smtClean="0"/>
              <a:t>, де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середини</a:t>
            </a:r>
            <a:r>
              <a:rPr lang="ru-RU" dirty="0" smtClean="0"/>
              <a:t> XVII ст. до 1764 р. </a:t>
            </a:r>
            <a:r>
              <a:rPr lang="ru-RU" dirty="0" err="1" smtClean="0"/>
              <a:t>поширювалася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 </a:t>
            </a:r>
            <a:r>
              <a:rPr lang="ru-RU" dirty="0" err="1" smtClean="0"/>
              <a:t>гетьманського</a:t>
            </a:r>
            <a:r>
              <a:rPr lang="ru-RU" dirty="0" smtClean="0"/>
              <a:t> уряду.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Близько</a:t>
            </a:r>
            <a:r>
              <a:rPr lang="ru-RU" dirty="0" smtClean="0"/>
              <a:t> 20 тис. кв. км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земель </a:t>
            </a:r>
            <a:r>
              <a:rPr lang="ru-RU" dirty="0" err="1" smtClean="0"/>
              <a:t>розміщені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Польщі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— </a:t>
            </a:r>
            <a:r>
              <a:rPr lang="ru-RU" b="1" i="1" dirty="0" err="1" smtClean="0"/>
              <a:t>Холмщина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Перемишльщина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Підляшшя</a:t>
            </a:r>
            <a:r>
              <a:rPr lang="ru-RU" b="1" i="1" dirty="0" smtClean="0"/>
              <a:t>, </a:t>
            </a:r>
            <a:r>
              <a:rPr lang="ru-RU" b="1" i="1" dirty="0" err="1" smtClean="0"/>
              <a:t>Лемківщина</a:t>
            </a:r>
            <a:r>
              <a:rPr lang="ru-RU" b="1" i="1" dirty="0" smtClean="0"/>
              <a:t>,</a:t>
            </a:r>
            <a:r>
              <a:rPr lang="ru-RU" dirty="0" smtClean="0"/>
              <a:t> 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сходу </a:t>
            </a:r>
            <a:r>
              <a:rPr lang="ru-RU" dirty="0" err="1" smtClean="0"/>
              <a:t>прилягають</a:t>
            </a:r>
            <a:r>
              <a:rPr lang="ru-RU" dirty="0" smtClean="0"/>
              <a:t> до </a:t>
            </a:r>
            <a:r>
              <a:rPr lang="ru-RU" dirty="0" err="1" smtClean="0"/>
              <a:t>українсько-польського</a:t>
            </a:r>
            <a:r>
              <a:rPr lang="ru-RU" dirty="0" smtClean="0"/>
              <a:t> (і </a:t>
            </a:r>
            <a:r>
              <a:rPr lang="ru-RU" dirty="0" err="1" smtClean="0"/>
              <a:t>польсько-словацького</a:t>
            </a:r>
            <a:r>
              <a:rPr lang="ru-RU" dirty="0" smtClean="0"/>
              <a:t>) кордону. </a:t>
            </a:r>
          </a:p>
          <a:p>
            <a:pPr marL="0" indent="357188" algn="just">
              <a:buNone/>
            </a:pPr>
            <a:r>
              <a:rPr lang="ru-RU" dirty="0" err="1" smtClean="0"/>
              <a:t>Свого</a:t>
            </a:r>
            <a:r>
              <a:rPr lang="ru-RU" dirty="0" smtClean="0"/>
              <a:t> часу тут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засновані</a:t>
            </a:r>
            <a:r>
              <a:rPr lang="ru-RU" dirty="0" smtClean="0"/>
              <a:t> князями </a:t>
            </a:r>
            <a:r>
              <a:rPr lang="ru-RU" dirty="0" err="1" smtClean="0"/>
              <a:t>Київської</a:t>
            </a:r>
            <a:r>
              <a:rPr lang="ru-RU" dirty="0" smtClean="0"/>
              <a:t> та </a:t>
            </a:r>
            <a:r>
              <a:rPr lang="ru-RU" dirty="0" err="1" smtClean="0"/>
              <a:t>Галицько-Волинської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, як: Ярослав, </a:t>
            </a:r>
            <a:r>
              <a:rPr lang="ru-RU" dirty="0" err="1" smtClean="0"/>
              <a:t>Перемишль</a:t>
            </a:r>
            <a:r>
              <a:rPr lang="ru-RU" dirty="0" smtClean="0"/>
              <a:t>, Холм.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відійшли</a:t>
            </a:r>
            <a:r>
              <a:rPr lang="ru-RU" dirty="0" smtClean="0"/>
              <a:t> до </a:t>
            </a:r>
            <a:r>
              <a:rPr lang="ru-RU" dirty="0" err="1" smtClean="0"/>
              <a:t>Польщі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рішенням</a:t>
            </a:r>
            <a:r>
              <a:rPr lang="ru-RU" dirty="0" smtClean="0"/>
              <a:t> </a:t>
            </a:r>
            <a:r>
              <a:rPr lang="ru-RU" dirty="0" err="1" smtClean="0"/>
              <a:t>тогочасного</a:t>
            </a:r>
            <a:r>
              <a:rPr lang="ru-RU" dirty="0" smtClean="0"/>
              <a:t> </a:t>
            </a:r>
            <a:r>
              <a:rPr lang="ru-RU" dirty="0" err="1" smtClean="0"/>
              <a:t>польського</a:t>
            </a:r>
            <a:r>
              <a:rPr lang="ru-RU" dirty="0" smtClean="0"/>
              <a:t> уряду все </a:t>
            </a:r>
            <a:r>
              <a:rPr lang="ru-RU" dirty="0" err="1" smtClean="0"/>
              <a:t>українське</a:t>
            </a:r>
            <a:r>
              <a:rPr lang="ru-RU" dirty="0" smtClean="0"/>
              <a:t> і </a:t>
            </a:r>
            <a:r>
              <a:rPr lang="ru-RU" dirty="0" err="1" smtClean="0"/>
              <a:t>змішане</a:t>
            </a:r>
            <a:r>
              <a:rPr lang="ru-RU" dirty="0" smtClean="0"/>
              <a:t> (</a:t>
            </a:r>
            <a:r>
              <a:rPr lang="ru-RU" dirty="0" err="1" smtClean="0"/>
              <a:t>українсько-польське</a:t>
            </a:r>
            <a:r>
              <a:rPr lang="ru-RU" dirty="0" smtClean="0"/>
              <a:t>) </a:t>
            </a:r>
            <a:r>
              <a:rPr lang="ru-RU" dirty="0" err="1" smtClean="0"/>
              <a:t>населення</a:t>
            </a:r>
            <a:r>
              <a:rPr lang="ru-RU" dirty="0" smtClean="0"/>
              <a:t>, яке не </a:t>
            </a:r>
            <a:r>
              <a:rPr lang="ru-RU" dirty="0" err="1" smtClean="0"/>
              <a:t>виїхало</a:t>
            </a:r>
            <a:r>
              <a:rPr lang="ru-RU" dirty="0" smtClean="0"/>
              <a:t> в СРСР, весною 1947 р. </a:t>
            </a:r>
            <a:r>
              <a:rPr lang="ru-RU" dirty="0" err="1" smtClean="0"/>
              <a:t>було</a:t>
            </a:r>
            <a:r>
              <a:rPr lang="ru-RU" dirty="0" smtClean="0"/>
              <a:t> насильно </a:t>
            </a:r>
            <a:r>
              <a:rPr lang="ru-RU" dirty="0" err="1" smtClean="0"/>
              <a:t>вивезене</a:t>
            </a:r>
            <a:r>
              <a:rPr lang="ru-RU" dirty="0" smtClean="0"/>
              <a:t> на </a:t>
            </a:r>
            <a:r>
              <a:rPr lang="ru-RU" dirty="0" err="1" smtClean="0"/>
              <a:t>північні</a:t>
            </a:r>
            <a:r>
              <a:rPr lang="ru-RU" dirty="0" smtClean="0"/>
              <a:t>, </a:t>
            </a:r>
            <a:r>
              <a:rPr lang="ru-RU" dirty="0" err="1" smtClean="0"/>
              <a:t>західні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північно-східні</a:t>
            </a:r>
            <a:r>
              <a:rPr lang="ru-RU" dirty="0" smtClean="0"/>
              <a:t> </a:t>
            </a:r>
            <a:r>
              <a:rPr lang="ru-RU" dirty="0" err="1" smtClean="0"/>
              <a:t>окраїни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(</a:t>
            </a:r>
            <a:r>
              <a:rPr lang="ru-RU" dirty="0" err="1" smtClean="0"/>
              <a:t>колишні</a:t>
            </a:r>
            <a:r>
              <a:rPr lang="ru-RU" dirty="0" smtClean="0"/>
              <a:t> </a:t>
            </a:r>
            <a:r>
              <a:rPr lang="ru-RU" dirty="0" err="1" smtClean="0"/>
              <a:t>німецькі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).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робилося</a:t>
            </a:r>
            <a:r>
              <a:rPr lang="ru-RU" dirty="0" smtClean="0"/>
              <a:t> для </a:t>
            </a:r>
            <a:r>
              <a:rPr lang="ru-RU" dirty="0" err="1" smtClean="0"/>
              <a:t>розбудови</a:t>
            </a:r>
            <a:r>
              <a:rPr lang="ru-RU" dirty="0" smtClean="0"/>
              <a:t> «чисто </a:t>
            </a:r>
            <a:r>
              <a:rPr lang="ru-RU" dirty="0" err="1" smtClean="0"/>
              <a:t>польської</a:t>
            </a:r>
            <a:r>
              <a:rPr lang="ru-RU" dirty="0" smtClean="0"/>
              <a:t>» </a:t>
            </a:r>
            <a:r>
              <a:rPr lang="ru-RU" dirty="0" err="1" smtClean="0"/>
              <a:t>Польщі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 fontScale="90000"/>
          </a:bodyPr>
          <a:lstStyle/>
          <a:p>
            <a:r>
              <a:rPr lang="uk-UA" sz="4400" b="1" dirty="0" smtClean="0">
                <a:solidFill>
                  <a:schemeClr val="tx1"/>
                </a:solidFill>
              </a:rPr>
              <a:t>План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/>
          <a:lstStyle/>
          <a:p>
            <a:pPr marL="514350" lvl="0" indent="-514350">
              <a:buAutoNum type="arabicPeriod"/>
            </a:pPr>
            <a:r>
              <a:rPr lang="ru-RU" dirty="0" err="1" smtClean="0"/>
              <a:t>Історико-етнографічне</a:t>
            </a:r>
            <a:r>
              <a:rPr lang="ru-RU" dirty="0" smtClean="0"/>
              <a:t> </a:t>
            </a:r>
            <a:r>
              <a:rPr lang="ru-RU" dirty="0" err="1" smtClean="0"/>
              <a:t>районування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endParaRPr lang="ru-RU" dirty="0" smtClean="0"/>
          </a:p>
          <a:p>
            <a:pPr marL="514350" lvl="0" indent="-514350">
              <a:buAutoNum type="arabicPeriod"/>
            </a:pPr>
            <a:r>
              <a:rPr lang="ru-RU" dirty="0" err="1" smtClean="0"/>
              <a:t>Етнографічні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українці</a:t>
            </a:r>
            <a:r>
              <a:rPr lang="uk-UA" dirty="0" smtClean="0"/>
              <a:t>в</a:t>
            </a:r>
            <a:r>
              <a:rPr lang="uk-UA" dirty="0" smtClean="0"/>
              <a:t>.</a:t>
            </a:r>
            <a:endParaRPr lang="ru-RU" dirty="0" smtClean="0"/>
          </a:p>
          <a:p>
            <a:pPr marL="514350" lvl="0" indent="-514350">
              <a:buAutoNum type="arabicPeriod"/>
            </a:pPr>
            <a:r>
              <a:rPr lang="ru-RU" dirty="0" smtClean="0"/>
              <a:t> </a:t>
            </a:r>
            <a:r>
              <a:rPr lang="ru-RU" dirty="0" err="1" smtClean="0"/>
              <a:t>Діалектна</a:t>
            </a:r>
            <a:r>
              <a:rPr lang="ru-RU" dirty="0" smtClean="0"/>
              <a:t> основа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uk-UA" dirty="0" smtClean="0"/>
              <a:t>.</a:t>
            </a:r>
            <a:endParaRPr lang="ru-RU" dirty="0" smtClean="0"/>
          </a:p>
          <a:p>
            <a:pPr marL="514350" lvl="0" indent="-514350">
              <a:buAutoNum type="arabicPeriod"/>
            </a:pPr>
            <a:r>
              <a:rPr lang="ru-RU" dirty="0" smtClean="0"/>
              <a:t> </a:t>
            </a:r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діалектних</a:t>
            </a:r>
            <a:r>
              <a:rPr lang="ru-RU" dirty="0" smtClean="0"/>
              <a:t> </a:t>
            </a:r>
            <a:r>
              <a:rPr lang="ru-RU" dirty="0" err="1" smtClean="0"/>
              <a:t>мовних</a:t>
            </a:r>
            <a:r>
              <a:rPr lang="ru-RU" dirty="0" smtClean="0"/>
              <a:t> </a:t>
            </a:r>
            <a:r>
              <a:rPr lang="ru-RU" dirty="0" err="1" smtClean="0"/>
              <a:t>одиниць</a:t>
            </a:r>
            <a:r>
              <a:rPr lang="uk-UA" dirty="0" smtClean="0"/>
              <a:t>.</a:t>
            </a:r>
            <a:endParaRPr lang="ru-RU" dirty="0" smtClean="0"/>
          </a:p>
          <a:p>
            <a:pPr marL="514350" lvl="0" indent="-514350">
              <a:buAutoNum type="arabicPeriod"/>
            </a:pPr>
            <a:r>
              <a:rPr lang="ru-RU" dirty="0" err="1" smtClean="0"/>
              <a:t>Наріччя</a:t>
            </a:r>
            <a:r>
              <a:rPr lang="ru-RU" dirty="0" smtClean="0"/>
              <a:t> </a:t>
            </a:r>
            <a:r>
              <a:rPr lang="ru-RU" dirty="0" smtClean="0"/>
              <a:t>і говори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uk-UA" dirty="0" smtClean="0"/>
              <a:t>, їхні </a:t>
            </a:r>
            <a:r>
              <a:rPr lang="uk-UA" dirty="0" smtClean="0"/>
              <a:t>особливості.</a:t>
            </a:r>
            <a:endParaRPr lang="ru-RU" dirty="0" smtClean="0"/>
          </a:p>
          <a:p>
            <a:pPr marL="514350" lvl="0" indent="-514350">
              <a:buAutoNum type="arabicPeriod"/>
            </a:pPr>
            <a:r>
              <a:rPr lang="ru-RU" dirty="0" err="1" smtClean="0"/>
              <a:t>Спільне</a:t>
            </a:r>
            <a:r>
              <a:rPr lang="ru-RU" dirty="0" smtClean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відмінне</a:t>
            </a:r>
            <a:r>
              <a:rPr lang="ru-RU" dirty="0" smtClean="0"/>
              <a:t> в </a:t>
            </a:r>
            <a:r>
              <a:rPr lang="uk-UA" dirty="0" smtClean="0"/>
              <a:t>українській </a:t>
            </a:r>
            <a:r>
              <a:rPr lang="ru-RU" dirty="0" err="1" smtClean="0"/>
              <a:t>діалектній</a:t>
            </a:r>
            <a:r>
              <a:rPr lang="ru-RU" dirty="0" smtClean="0"/>
              <a:t> та </a:t>
            </a:r>
            <a:r>
              <a:rPr lang="ru-RU" dirty="0" err="1" smtClean="0"/>
              <a:t>літературній</a:t>
            </a:r>
            <a:r>
              <a:rPr lang="ru-RU" dirty="0" smtClean="0"/>
              <a:t> </a:t>
            </a:r>
            <a:r>
              <a:rPr lang="ru-RU" dirty="0" err="1" smtClean="0"/>
              <a:t>мовах</a:t>
            </a:r>
            <a:r>
              <a:rPr lang="uk-UA" dirty="0" smtClean="0"/>
              <a:t>.</a:t>
            </a:r>
            <a:endParaRPr lang="ru-RU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b="1" i="1" dirty="0" smtClean="0"/>
              <a:t>Кубань</a:t>
            </a:r>
            <a:r>
              <a:rPr lang="ru-RU" dirty="0" smtClean="0"/>
              <a:t> — </a:t>
            </a:r>
            <a:r>
              <a:rPr lang="ru-RU" dirty="0" err="1" smtClean="0"/>
              <a:t>територія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Належить</a:t>
            </a:r>
            <a:r>
              <a:rPr lang="ru-RU" dirty="0" smtClean="0"/>
              <a:t> до так </a:t>
            </a:r>
            <a:r>
              <a:rPr lang="ru-RU" dirty="0" err="1" smtClean="0"/>
              <a:t>званих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земель нового </a:t>
            </a:r>
            <a:r>
              <a:rPr lang="ru-RU" dirty="0" err="1" smtClean="0"/>
              <a:t>походження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Наприкінці</a:t>
            </a:r>
            <a:r>
              <a:rPr lang="ru-RU" dirty="0" smtClean="0"/>
              <a:t> XVIII ст. </a:t>
            </a:r>
            <a:r>
              <a:rPr lang="ru-RU" dirty="0" err="1" smtClean="0"/>
              <a:t>царський</a:t>
            </a:r>
            <a:r>
              <a:rPr lang="ru-RU" dirty="0" smtClean="0"/>
              <a:t> уряд переселив у долину </a:t>
            </a:r>
            <a:r>
              <a:rPr lang="ru-RU" dirty="0" err="1" smtClean="0"/>
              <a:t>річки</a:t>
            </a:r>
            <a:r>
              <a:rPr lang="ru-RU" dirty="0" smtClean="0"/>
              <a:t> </a:t>
            </a:r>
            <a:r>
              <a:rPr lang="ru-RU" dirty="0" err="1" smtClean="0"/>
              <a:t>Кубані</a:t>
            </a:r>
            <a:r>
              <a:rPr lang="ru-RU" dirty="0" smtClean="0"/>
              <a:t> 20 тис. </a:t>
            </a:r>
            <a:r>
              <a:rPr lang="ru-RU" dirty="0" err="1" smtClean="0"/>
              <a:t>запорізьких</a:t>
            </a:r>
            <a:r>
              <a:rPr lang="ru-RU" dirty="0" smtClean="0"/>
              <a:t> </a:t>
            </a:r>
            <a:r>
              <a:rPr lang="ru-RU" dirty="0" err="1" smtClean="0"/>
              <a:t>козаків</a:t>
            </a:r>
            <a:r>
              <a:rPr lang="ru-RU" dirty="0" smtClean="0"/>
              <a:t>, </a:t>
            </a:r>
            <a:r>
              <a:rPr lang="ru-RU" dirty="0" err="1" smtClean="0"/>
              <a:t>виділивши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30 тис. км </a:t>
            </a:r>
            <a:r>
              <a:rPr lang="ru-RU" dirty="0" err="1" smtClean="0"/>
              <a:t>кв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вільної</a:t>
            </a:r>
            <a:r>
              <a:rPr lang="ru-RU" i="1" dirty="0" smtClean="0"/>
              <a:t>» </a:t>
            </a:r>
            <a:r>
              <a:rPr lang="ru-RU" dirty="0" smtClean="0"/>
              <a:t>на той час </a:t>
            </a:r>
            <a:r>
              <a:rPr lang="ru-RU" dirty="0" err="1" smtClean="0"/>
              <a:t>території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Адміністративним</a:t>
            </a:r>
            <a:r>
              <a:rPr lang="ru-RU" dirty="0" smtClean="0"/>
              <a:t> центром </a:t>
            </a:r>
            <a:r>
              <a:rPr lang="ru-RU" dirty="0" err="1" smtClean="0"/>
              <a:t>Кубані</a:t>
            </a:r>
            <a:r>
              <a:rPr lang="ru-RU" dirty="0" smtClean="0"/>
              <a:t> став </a:t>
            </a:r>
            <a:r>
              <a:rPr lang="ru-RU" b="1" dirty="0" err="1" smtClean="0"/>
              <a:t>Катеринодар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тепер</a:t>
            </a:r>
            <a:r>
              <a:rPr lang="ru-RU" dirty="0" smtClean="0"/>
              <a:t> </a:t>
            </a:r>
            <a:r>
              <a:rPr lang="ru-RU" i="1" dirty="0" smtClean="0"/>
              <a:t>Краснодар</a:t>
            </a:r>
            <a:r>
              <a:rPr lang="ru-RU" dirty="0" smtClean="0"/>
              <a:t>). </a:t>
            </a:r>
          </a:p>
          <a:p>
            <a:pPr marL="0" indent="357188" algn="just"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даними</a:t>
            </a:r>
            <a:r>
              <a:rPr lang="ru-RU" dirty="0" smtClean="0"/>
              <a:t> на 1795 р. </a:t>
            </a:r>
            <a:r>
              <a:rPr lang="ru-RU" dirty="0" err="1" smtClean="0"/>
              <a:t>українців</a:t>
            </a:r>
            <a:r>
              <a:rPr lang="ru-RU" dirty="0" smtClean="0"/>
              <a:t> на </a:t>
            </a:r>
            <a:r>
              <a:rPr lang="ru-RU" dirty="0" err="1" smtClean="0"/>
              <a:t>Кубані</a:t>
            </a:r>
            <a:r>
              <a:rPr lang="ru-RU" dirty="0" smtClean="0"/>
              <a:t> </a:t>
            </a:r>
            <a:r>
              <a:rPr lang="ru-RU" dirty="0" err="1" smtClean="0"/>
              <a:t>налічувалося</a:t>
            </a:r>
            <a:r>
              <a:rPr lang="ru-RU" dirty="0" smtClean="0"/>
              <a:t> 32,6 тис. </a:t>
            </a:r>
            <a:r>
              <a:rPr lang="ru-RU" dirty="0" err="1" smtClean="0"/>
              <a:t>осіб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У XIX ст. на Кубань </a:t>
            </a:r>
            <a:r>
              <a:rPr lang="ru-RU" dirty="0" err="1" smtClean="0"/>
              <a:t>переїхало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300 </a:t>
            </a:r>
            <a:r>
              <a:rPr lang="ru-RU" dirty="0" err="1" smtClean="0"/>
              <a:t>тис.осіб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царський</a:t>
            </a:r>
            <a:r>
              <a:rPr lang="ru-RU" dirty="0" smtClean="0"/>
              <a:t> уряд </a:t>
            </a:r>
            <a:r>
              <a:rPr lang="ru-RU" dirty="0" err="1" smtClean="0"/>
              <a:t>позбавив</a:t>
            </a:r>
            <a:r>
              <a:rPr lang="ru-RU" dirty="0" smtClean="0"/>
              <a:t> </a:t>
            </a:r>
            <a:r>
              <a:rPr lang="ru-RU" dirty="0" err="1" smtClean="0"/>
              <a:t>кубанських</a:t>
            </a:r>
            <a:r>
              <a:rPr lang="ru-RU" dirty="0" smtClean="0"/>
              <a:t> </a:t>
            </a:r>
            <a:r>
              <a:rPr lang="ru-RU" dirty="0" err="1" smtClean="0"/>
              <a:t>козаків</a:t>
            </a:r>
            <a:r>
              <a:rPr lang="ru-RU" dirty="0" smtClean="0"/>
              <a:t> прав,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надано</a:t>
            </a:r>
            <a:r>
              <a:rPr lang="ru-RU" dirty="0" smtClean="0"/>
              <a:t>: права </a:t>
            </a:r>
            <a:r>
              <a:rPr lang="ru-RU" dirty="0" err="1" smtClean="0"/>
              <a:t>обирати</a:t>
            </a:r>
            <a:r>
              <a:rPr lang="ru-RU" dirty="0" smtClean="0"/>
              <a:t> </a:t>
            </a:r>
            <a:r>
              <a:rPr lang="ru-RU" dirty="0" err="1" smtClean="0"/>
              <a:t>гетьмана</a:t>
            </a:r>
            <a:r>
              <a:rPr lang="ru-RU" dirty="0" smtClean="0"/>
              <a:t>, старшину, права </a:t>
            </a:r>
            <a:r>
              <a:rPr lang="ru-RU" dirty="0" err="1" smtClean="0"/>
              <a:t>козацького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переписом</a:t>
            </a:r>
            <a:r>
              <a:rPr lang="ru-RU" dirty="0" smtClean="0"/>
              <a:t> 1926 р., на </a:t>
            </a:r>
            <a:r>
              <a:rPr lang="ru-RU" dirty="0" err="1" smtClean="0"/>
              <a:t>Кубані</a:t>
            </a:r>
            <a:r>
              <a:rPr lang="ru-RU" dirty="0" smtClean="0"/>
              <a:t> </a:t>
            </a:r>
            <a:r>
              <a:rPr lang="ru-RU" dirty="0" err="1" smtClean="0"/>
              <a:t>налічувалося</a:t>
            </a:r>
            <a:r>
              <a:rPr lang="ru-RU" dirty="0" smtClean="0"/>
              <a:t> 1,5 </a:t>
            </a:r>
            <a:r>
              <a:rPr lang="ru-RU" dirty="0" err="1" smtClean="0"/>
              <a:t>млн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62 %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. Тут </a:t>
            </a:r>
            <a:r>
              <a:rPr lang="ru-RU" dirty="0" err="1" smtClean="0"/>
              <a:t>працювало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150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шкіл</a:t>
            </a:r>
            <a:r>
              <a:rPr lang="ru-RU" dirty="0" smtClean="0"/>
              <a:t>. У 1932 р.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закрито</a:t>
            </a:r>
            <a:r>
              <a:rPr lang="ru-RU" dirty="0" smtClean="0"/>
              <a:t>, </a:t>
            </a:r>
            <a:r>
              <a:rPr lang="ru-RU" dirty="0" err="1" smtClean="0"/>
              <a:t>ліквідовано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видавництва</a:t>
            </a:r>
            <a:r>
              <a:rPr lang="ru-RU" dirty="0" smtClean="0"/>
              <a:t> і </a:t>
            </a:r>
            <a:r>
              <a:rPr lang="ru-RU" dirty="0" err="1" smtClean="0"/>
              <a:t>газети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Зараз на </a:t>
            </a:r>
            <a:r>
              <a:rPr lang="ru-RU" dirty="0" err="1" smtClean="0"/>
              <a:t>Кубані</a:t>
            </a:r>
            <a:r>
              <a:rPr lang="ru-RU" dirty="0" smtClean="0"/>
              <a:t> </a:t>
            </a:r>
            <a:r>
              <a:rPr lang="ru-RU" dirty="0" err="1" smtClean="0"/>
              <a:t>налічується</a:t>
            </a:r>
            <a:r>
              <a:rPr lang="ru-RU" dirty="0" smtClean="0"/>
              <a:t> 196 тис. </a:t>
            </a:r>
            <a:r>
              <a:rPr lang="ru-RU" dirty="0" err="1" smtClean="0"/>
              <a:t>українців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5330952"/>
          </a:xfrm>
        </p:spPr>
        <p:txBody>
          <a:bodyPr rtlCol="0"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етнічні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Румунії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— </a:t>
            </a:r>
            <a:r>
              <a:rPr lang="ru-RU" b="1" dirty="0" err="1" smtClean="0"/>
              <a:t>Південна</a:t>
            </a:r>
            <a:r>
              <a:rPr lang="ru-RU" b="1" dirty="0" smtClean="0"/>
              <a:t> </a:t>
            </a:r>
            <a:r>
              <a:rPr lang="ru-RU" b="1" dirty="0" err="1" smtClean="0"/>
              <a:t>Буковина</a:t>
            </a:r>
            <a:r>
              <a:rPr lang="ru-RU" b="1" dirty="0" smtClean="0"/>
              <a:t>, </a:t>
            </a:r>
            <a:r>
              <a:rPr lang="ru-RU" b="1" dirty="0" err="1" smtClean="0"/>
              <a:t>Мармарощина</a:t>
            </a:r>
            <a:r>
              <a:rPr lang="ru-RU" b="1" dirty="0" smtClean="0"/>
              <a:t> і </a:t>
            </a:r>
            <a:r>
              <a:rPr lang="ru-RU" b="1" dirty="0" err="1" smtClean="0"/>
              <a:t>Придунайщина</a:t>
            </a:r>
            <a:r>
              <a:rPr lang="ru-RU" dirty="0" smtClean="0"/>
              <a:t>. </a:t>
            </a:r>
          </a:p>
          <a:p>
            <a:pPr marL="0" indent="357188" algn="just">
              <a:buNone/>
            </a:pPr>
            <a:r>
              <a:rPr lang="ru-RU" b="1" i="1" dirty="0" err="1" smtClean="0"/>
              <a:t>Південна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Буковина</a:t>
            </a:r>
            <a:r>
              <a:rPr lang="ru-RU" b="1" i="1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за кордоном, на </a:t>
            </a:r>
            <a:r>
              <a:rPr lang="ru-RU" dirty="0" err="1" smtClean="0"/>
              <a:t>південь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Чернівецької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 </a:t>
            </a:r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 smtClean="0"/>
              <a:t>територіально-адміністративним</a:t>
            </a:r>
            <a:r>
              <a:rPr lang="ru-RU" dirty="0" smtClean="0"/>
              <a:t> центром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b="1" i="1" dirty="0" smtClean="0"/>
              <a:t>м. </a:t>
            </a:r>
            <a:r>
              <a:rPr lang="ru-RU" b="1" i="1" dirty="0" err="1" smtClean="0"/>
              <a:t>Сучава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b="1" i="1" dirty="0" err="1" smtClean="0"/>
              <a:t>Мармарощина</a:t>
            </a:r>
            <a:r>
              <a:rPr lang="ru-RU" dirty="0" smtClean="0"/>
              <a:t> </a:t>
            </a:r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південно-східним</a:t>
            </a:r>
            <a:r>
              <a:rPr lang="ru-RU" dirty="0" smtClean="0"/>
              <a:t> </a:t>
            </a:r>
            <a:r>
              <a:rPr lang="ru-RU" dirty="0" err="1" smtClean="0"/>
              <a:t>продовженням</a:t>
            </a:r>
            <a:r>
              <a:rPr lang="ru-RU" dirty="0" smtClean="0"/>
              <a:t> </a:t>
            </a:r>
            <a:r>
              <a:rPr lang="ru-RU" dirty="0" err="1" smtClean="0"/>
              <a:t>Закарпаття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невелика </a:t>
            </a:r>
            <a:r>
              <a:rPr lang="ru-RU" dirty="0" err="1" smtClean="0"/>
              <a:t>територія</a:t>
            </a:r>
            <a:r>
              <a:rPr lang="ru-RU" dirty="0" smtClean="0"/>
              <a:t> </a:t>
            </a:r>
            <a:r>
              <a:rPr lang="ru-RU" dirty="0" err="1" smtClean="0"/>
              <a:t>розміщена</a:t>
            </a:r>
            <a:r>
              <a:rPr lang="ru-RU" dirty="0" smtClean="0"/>
              <a:t> на </a:t>
            </a:r>
            <a:r>
              <a:rPr lang="ru-RU" dirty="0" err="1" smtClean="0"/>
              <a:t>лівобережжі</a:t>
            </a:r>
            <a:r>
              <a:rPr lang="ru-RU" dirty="0" smtClean="0"/>
              <a:t> </a:t>
            </a:r>
            <a:r>
              <a:rPr lang="ru-RU" dirty="0" err="1" smtClean="0"/>
              <a:t>верхньої</a:t>
            </a:r>
            <a:r>
              <a:rPr lang="ru-RU" dirty="0" smtClean="0"/>
              <a:t> </a:t>
            </a:r>
            <a:r>
              <a:rPr lang="ru-RU" dirty="0" err="1" smtClean="0"/>
              <a:t>Тиси</a:t>
            </a:r>
            <a:r>
              <a:rPr lang="ru-RU" dirty="0" smtClean="0"/>
              <a:t>. </a:t>
            </a:r>
            <a:r>
              <a:rPr lang="ru-RU" dirty="0" err="1" smtClean="0"/>
              <a:t>Адміністративно-територіальним</a:t>
            </a:r>
            <a:r>
              <a:rPr lang="ru-RU" dirty="0" smtClean="0"/>
              <a:t> центром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b="1" i="1" dirty="0" err="1" smtClean="0"/>
              <a:t>Сігету-Мармарцей</a:t>
            </a:r>
            <a:r>
              <a:rPr lang="ru-RU" b="1" i="1" dirty="0" smtClean="0"/>
              <a:t> (</a:t>
            </a:r>
            <a:r>
              <a:rPr lang="ru-RU" b="1" i="1" dirty="0" err="1" smtClean="0"/>
              <a:t>Сігет</a:t>
            </a:r>
            <a:r>
              <a:rPr lang="ru-RU" b="1" i="1" dirty="0" smtClean="0"/>
              <a:t>)</a:t>
            </a:r>
            <a:r>
              <a:rPr lang="ru-RU" dirty="0" smtClean="0"/>
              <a:t>. За </a:t>
            </a:r>
            <a:r>
              <a:rPr lang="ru-RU" dirty="0" err="1" smtClean="0"/>
              <a:t>даними</a:t>
            </a:r>
            <a:r>
              <a:rPr lang="ru-RU" dirty="0" smtClean="0"/>
              <a:t> </a:t>
            </a:r>
            <a:r>
              <a:rPr lang="ru-RU" dirty="0" err="1" smtClean="0"/>
              <a:t>перепису</a:t>
            </a:r>
            <a:r>
              <a:rPr lang="ru-RU" dirty="0" smtClean="0"/>
              <a:t> 1930 р., тут </a:t>
            </a:r>
            <a:r>
              <a:rPr lang="ru-RU" dirty="0" err="1" smtClean="0"/>
              <a:t>налічувалося</a:t>
            </a:r>
            <a:r>
              <a:rPr lang="ru-RU" dirty="0" smtClean="0"/>
              <a:t> 26 тис. </a:t>
            </a:r>
            <a:r>
              <a:rPr lang="ru-RU" dirty="0" err="1" smtClean="0"/>
              <a:t>українців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 smtClean="0"/>
              <a:t>національно-культурне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в </a:t>
            </a:r>
            <a:r>
              <a:rPr lang="ru-RU" dirty="0" err="1" smtClean="0"/>
              <a:t>Румунії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1962 р.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припинилося</a:t>
            </a:r>
            <a:r>
              <a:rPr lang="ru-RU" dirty="0" smtClean="0"/>
              <a:t>. </a:t>
            </a:r>
            <a:r>
              <a:rPr lang="ru-RU" dirty="0" err="1" smtClean="0"/>
              <a:t>Нині</a:t>
            </a:r>
            <a:r>
              <a:rPr lang="ru-RU" dirty="0" smtClean="0"/>
              <a:t> тут </a:t>
            </a:r>
            <a:r>
              <a:rPr lang="ru-RU" dirty="0" err="1" smtClean="0"/>
              <a:t>відбуваються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позитивні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у </a:t>
            </a:r>
            <a:r>
              <a:rPr lang="ru-RU" dirty="0" err="1" smtClean="0"/>
              <a:t>ставленні</a:t>
            </a:r>
            <a:r>
              <a:rPr lang="ru-RU" dirty="0" smtClean="0"/>
              <a:t> до </a:t>
            </a:r>
            <a:r>
              <a:rPr lang="ru-RU" dirty="0" err="1" smtClean="0"/>
              <a:t>національно-культурного</a:t>
            </a:r>
            <a:r>
              <a:rPr lang="ru-RU" dirty="0" smtClean="0"/>
              <a:t> </a:t>
            </a:r>
            <a:r>
              <a:rPr lang="ru-RU" dirty="0" err="1" smtClean="0"/>
              <a:t>відродження</a:t>
            </a:r>
            <a:r>
              <a:rPr lang="ru-RU" dirty="0" smtClean="0"/>
              <a:t> </a:t>
            </a:r>
            <a:r>
              <a:rPr lang="ru-RU" dirty="0" err="1" smtClean="0"/>
              <a:t>українців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i="1" dirty="0" err="1" smtClean="0"/>
              <a:t>Задунайщина</a:t>
            </a:r>
            <a:r>
              <a:rPr lang="ru-RU" b="1" i="1" dirty="0" smtClean="0"/>
              <a:t> (</a:t>
            </a:r>
            <a:r>
              <a:rPr lang="ru-RU" b="1" i="1" dirty="0" err="1" smtClean="0"/>
              <a:t>Добруджа</a:t>
            </a:r>
            <a:r>
              <a:rPr lang="ru-RU" b="1" dirty="0" smtClean="0"/>
              <a:t>) </a:t>
            </a:r>
            <a:r>
              <a:rPr lang="ru-RU" dirty="0" err="1" smtClean="0"/>
              <a:t>розміщена</a:t>
            </a:r>
            <a:r>
              <a:rPr lang="ru-RU" dirty="0" smtClean="0"/>
              <a:t> на </a:t>
            </a:r>
            <a:r>
              <a:rPr lang="ru-RU" dirty="0" err="1" smtClean="0"/>
              <a:t>південному</a:t>
            </a:r>
            <a:r>
              <a:rPr lang="ru-RU" dirty="0" smtClean="0"/>
              <a:t> </a:t>
            </a:r>
            <a:r>
              <a:rPr lang="ru-RU" dirty="0" err="1" smtClean="0"/>
              <a:t>сході</a:t>
            </a:r>
            <a:r>
              <a:rPr lang="ru-RU" dirty="0" smtClean="0"/>
              <a:t> </a:t>
            </a:r>
            <a:r>
              <a:rPr lang="ru-RU" dirty="0" err="1" smtClean="0"/>
              <a:t>Румунії</a:t>
            </a:r>
            <a:r>
              <a:rPr lang="ru-RU" dirty="0" smtClean="0"/>
              <a:t>. Тут </a:t>
            </a:r>
            <a:r>
              <a:rPr lang="ru-RU" dirty="0" err="1" smtClean="0"/>
              <a:t>живуть</a:t>
            </a:r>
            <a:r>
              <a:rPr lang="ru-RU" dirty="0" smtClean="0"/>
              <a:t> </a:t>
            </a:r>
            <a:r>
              <a:rPr lang="ru-RU" dirty="0" err="1" smtClean="0"/>
              <a:t>нащадки</a:t>
            </a:r>
            <a:r>
              <a:rPr lang="ru-RU" dirty="0" smtClean="0"/>
              <a:t> </a:t>
            </a:r>
            <a:r>
              <a:rPr lang="ru-RU" dirty="0" err="1" smtClean="0"/>
              <a:t>козаків</a:t>
            </a:r>
            <a:r>
              <a:rPr lang="ru-RU" dirty="0" smtClean="0"/>
              <a:t> </a:t>
            </a:r>
            <a:r>
              <a:rPr lang="ru-RU" dirty="0" err="1" smtClean="0"/>
              <a:t>Задунайської</a:t>
            </a:r>
            <a:r>
              <a:rPr lang="ru-RU" dirty="0" smtClean="0"/>
              <a:t> </a:t>
            </a:r>
            <a:r>
              <a:rPr lang="ru-RU" dirty="0" err="1" smtClean="0"/>
              <a:t>Січі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переселилися</a:t>
            </a:r>
            <a:r>
              <a:rPr lang="ru-RU" dirty="0" smtClean="0"/>
              <a:t> </a:t>
            </a:r>
            <a:r>
              <a:rPr lang="ru-RU" dirty="0" err="1" smtClean="0"/>
              <a:t>сюди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ліквідації</a:t>
            </a:r>
            <a:r>
              <a:rPr lang="ru-RU" dirty="0" smtClean="0"/>
              <a:t> </a:t>
            </a:r>
            <a:r>
              <a:rPr lang="ru-RU" dirty="0" err="1" smtClean="0"/>
              <a:t>Запорізької</a:t>
            </a:r>
            <a:r>
              <a:rPr lang="ru-RU" dirty="0" smtClean="0"/>
              <a:t> </a:t>
            </a:r>
            <a:r>
              <a:rPr lang="ru-RU" dirty="0" err="1" smtClean="0"/>
              <a:t>Січі</a:t>
            </a:r>
            <a:r>
              <a:rPr lang="ru-RU" dirty="0" smtClean="0"/>
              <a:t> </a:t>
            </a:r>
            <a:r>
              <a:rPr lang="ru-RU" dirty="0" err="1" smtClean="0"/>
              <a:t>наприкінці</a:t>
            </a:r>
            <a:r>
              <a:rPr lang="ru-RU" dirty="0" smtClean="0"/>
              <a:t> XVIII ст.</a:t>
            </a:r>
          </a:p>
          <a:p>
            <a:pPr marL="0" indent="357188" algn="just">
              <a:buNone/>
            </a:pPr>
            <a:endParaRPr lang="ru-RU" dirty="0" smtClean="0"/>
          </a:p>
          <a:p>
            <a:pPr marL="0" indent="357188" algn="just">
              <a:buNone/>
            </a:pPr>
            <a:endParaRPr lang="ru-RU" dirty="0" smtClean="0"/>
          </a:p>
          <a:p>
            <a:pPr marL="0" indent="357188" algn="just">
              <a:buNone/>
            </a:pPr>
            <a:endParaRPr lang="ru-RU" dirty="0" smtClean="0"/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dirty="0" err="1" smtClean="0"/>
              <a:t>Понад</a:t>
            </a:r>
            <a:r>
              <a:rPr lang="ru-RU" dirty="0" smtClean="0"/>
              <a:t> 100 тис. </a:t>
            </a:r>
            <a:r>
              <a:rPr lang="ru-RU" dirty="0" err="1" smtClean="0"/>
              <a:t>українців</a:t>
            </a:r>
            <a:r>
              <a:rPr lang="ru-RU" dirty="0" smtClean="0"/>
              <a:t> </a:t>
            </a:r>
            <a:r>
              <a:rPr lang="ru-RU" dirty="0" err="1" smtClean="0"/>
              <a:t>живуть</a:t>
            </a:r>
            <a:r>
              <a:rPr lang="ru-RU" dirty="0" smtClean="0"/>
              <a:t> на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землях у </a:t>
            </a:r>
            <a:r>
              <a:rPr lang="ru-RU" dirty="0" err="1" smtClean="0"/>
              <a:t>Східній</a:t>
            </a:r>
            <a:r>
              <a:rPr lang="ru-RU" dirty="0" smtClean="0"/>
              <a:t> </a:t>
            </a:r>
            <a:r>
              <a:rPr lang="ru-RU" dirty="0" err="1" smtClean="0"/>
              <a:t>Словаччині</a:t>
            </a:r>
            <a:r>
              <a:rPr lang="ru-RU" dirty="0" smtClean="0"/>
              <a:t>, на </a:t>
            </a:r>
            <a:r>
              <a:rPr lang="ru-RU" b="1" i="1" dirty="0" err="1" smtClean="0"/>
              <a:t>Пряшівщині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</a:p>
          <a:p>
            <a:pPr marL="0" indent="357188" algn="just"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даними</a:t>
            </a:r>
            <a:r>
              <a:rPr lang="ru-RU" dirty="0" smtClean="0"/>
              <a:t> </a:t>
            </a:r>
            <a:r>
              <a:rPr lang="ru-RU" dirty="0" err="1" smtClean="0"/>
              <a:t>перепису</a:t>
            </a:r>
            <a:r>
              <a:rPr lang="ru-RU" dirty="0" smtClean="0"/>
              <a:t> 1930 р., тут </a:t>
            </a:r>
            <a:r>
              <a:rPr lang="ru-RU" dirty="0" err="1" smtClean="0"/>
              <a:t>налічувалося</a:t>
            </a:r>
            <a:r>
              <a:rPr lang="ru-RU" dirty="0" smtClean="0"/>
              <a:t> 80 тис. </a:t>
            </a:r>
            <a:r>
              <a:rPr lang="ru-RU" dirty="0" err="1" smtClean="0"/>
              <a:t>українців</a:t>
            </a:r>
            <a:r>
              <a:rPr lang="ru-RU" dirty="0" smtClean="0"/>
              <a:t>, </a:t>
            </a:r>
            <a:r>
              <a:rPr lang="ru-RU" dirty="0" err="1" smtClean="0"/>
              <a:t>працювало</a:t>
            </a:r>
            <a:r>
              <a:rPr lang="ru-RU" dirty="0" smtClean="0"/>
              <a:t> 240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шкіл</a:t>
            </a:r>
            <a:r>
              <a:rPr lang="ru-RU" dirty="0" smtClean="0"/>
              <a:t>. У 60-х роках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залишилося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57, </a:t>
            </a:r>
            <a:r>
              <a:rPr lang="ru-RU" dirty="0" err="1" smtClean="0"/>
              <a:t>з</a:t>
            </a:r>
            <a:r>
              <a:rPr lang="ru-RU" dirty="0" smtClean="0"/>
              <a:t> них 7 </a:t>
            </a:r>
            <a:r>
              <a:rPr lang="ru-RU" dirty="0" err="1" smtClean="0"/>
              <a:t>середніх</a:t>
            </a:r>
            <a:r>
              <a:rPr lang="ru-RU" dirty="0" smtClean="0"/>
              <a:t>. В </a:t>
            </a:r>
            <a:r>
              <a:rPr lang="ru-RU" dirty="0" err="1" smtClean="0"/>
              <a:t>останні</a:t>
            </a:r>
            <a:r>
              <a:rPr lang="ru-RU" dirty="0" smtClean="0"/>
              <a:t> роки </a:t>
            </a:r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 smtClean="0"/>
              <a:t>національно-культурне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в </a:t>
            </a:r>
            <a:r>
              <a:rPr lang="ru-RU" dirty="0" err="1" smtClean="0"/>
              <a:t>Словаччині</a:t>
            </a:r>
            <a:r>
              <a:rPr lang="ru-RU" dirty="0" smtClean="0"/>
              <a:t> </a:t>
            </a:r>
            <a:r>
              <a:rPr lang="ru-RU" dirty="0" err="1" smtClean="0"/>
              <a:t>дещо</a:t>
            </a:r>
            <a:r>
              <a:rPr lang="ru-RU" dirty="0" smtClean="0"/>
              <a:t> </a:t>
            </a:r>
            <a:r>
              <a:rPr lang="ru-RU" dirty="0" err="1" smtClean="0"/>
              <a:t>пожвавилося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dirty="0" err="1" smtClean="0"/>
              <a:t>Українці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районів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історичного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заселення</a:t>
            </a:r>
            <a:r>
              <a:rPr lang="ru-RU" dirty="0" smtClean="0"/>
              <a:t> та природного </a:t>
            </a:r>
            <a:r>
              <a:rPr lang="ru-RU" dirty="0" err="1" smtClean="0"/>
              <a:t>середовища</a:t>
            </a:r>
            <a:r>
              <a:rPr lang="ru-RU" dirty="0" smtClean="0"/>
              <a:t>, </a:t>
            </a:r>
            <a:r>
              <a:rPr lang="ru-RU" dirty="0" err="1" smtClean="0"/>
              <a:t>етнокультурних</a:t>
            </a:r>
            <a:r>
              <a:rPr lang="ru-RU" dirty="0" smtClean="0"/>
              <a:t> </a:t>
            </a:r>
            <a:r>
              <a:rPr lang="ru-RU" dirty="0" err="1" smtClean="0"/>
              <a:t>взаємозв'язків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народами </a:t>
            </a:r>
            <a:r>
              <a:rPr lang="ru-RU" dirty="0" err="1" smtClean="0"/>
              <a:t>різняться</a:t>
            </a:r>
            <a:r>
              <a:rPr lang="ru-RU" dirty="0" smtClean="0"/>
              <a:t> за </a:t>
            </a:r>
            <a:r>
              <a:rPr lang="ru-RU" dirty="0" err="1" smtClean="0"/>
              <a:t>культурно-побутовими</a:t>
            </a:r>
            <a:r>
              <a:rPr lang="ru-RU" dirty="0" smtClean="0"/>
              <a:t> </a:t>
            </a:r>
            <a:r>
              <a:rPr lang="ru-RU" dirty="0" err="1" smtClean="0"/>
              <a:t>ознаками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українці</a:t>
            </a:r>
            <a:r>
              <a:rPr lang="ru-RU" dirty="0" smtClean="0"/>
              <a:t>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b="1" dirty="0" err="1" smtClean="0"/>
              <a:t>етнографічні</a:t>
            </a:r>
            <a:r>
              <a:rPr lang="ru-RU" b="1" dirty="0" smtClean="0"/>
              <a:t> </a:t>
            </a:r>
            <a:r>
              <a:rPr lang="ru-RU" b="1" dirty="0" err="1" smtClean="0"/>
              <a:t>групи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Території</a:t>
            </a:r>
            <a:r>
              <a:rPr lang="ru-RU" dirty="0" smtClean="0"/>
              <a:t>, на </a:t>
            </a:r>
            <a:r>
              <a:rPr lang="ru-RU" dirty="0" err="1" smtClean="0"/>
              <a:t>яких</a:t>
            </a:r>
            <a:r>
              <a:rPr lang="ru-RU" dirty="0" smtClean="0"/>
              <a:t> вони </a:t>
            </a:r>
            <a:r>
              <a:rPr lang="ru-RU" dirty="0" err="1" smtClean="0"/>
              <a:t>проживають</a:t>
            </a:r>
            <a:r>
              <a:rPr lang="ru-RU" dirty="0" smtClean="0"/>
              <a:t>, </a:t>
            </a:r>
            <a:r>
              <a:rPr lang="ru-RU" dirty="0" err="1" smtClean="0"/>
              <a:t>дістали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 </a:t>
            </a:r>
            <a:r>
              <a:rPr lang="ru-RU" b="1" dirty="0" err="1" smtClean="0"/>
              <a:t>етнографічних</a:t>
            </a:r>
            <a:r>
              <a:rPr lang="ru-RU" b="1" dirty="0" smtClean="0"/>
              <a:t> (</a:t>
            </a:r>
            <a:r>
              <a:rPr lang="ru-RU" b="1" dirty="0" err="1" smtClean="0"/>
              <a:t>етногеографічних</a:t>
            </a:r>
            <a:r>
              <a:rPr lang="ru-RU" b="1" dirty="0" smtClean="0"/>
              <a:t>) </a:t>
            </a:r>
            <a:r>
              <a:rPr lang="ru-RU" b="1" dirty="0" err="1" smtClean="0"/>
              <a:t>районів</a:t>
            </a:r>
            <a:r>
              <a:rPr lang="ru-RU" dirty="0" smtClean="0"/>
              <a:t>. </a:t>
            </a:r>
          </a:p>
          <a:p>
            <a:pPr marL="0" indent="357188" algn="just">
              <a:buNone/>
            </a:pPr>
            <a:r>
              <a:rPr lang="ru-RU" dirty="0" err="1" smtClean="0"/>
              <a:t>Найхарактернішими</a:t>
            </a:r>
            <a:r>
              <a:rPr lang="ru-RU" dirty="0" smtClean="0"/>
              <a:t> </a:t>
            </a:r>
            <a:r>
              <a:rPr lang="ru-RU" b="1" i="1" dirty="0" err="1" smtClean="0"/>
              <a:t>етнографічними</a:t>
            </a:r>
            <a:r>
              <a:rPr lang="ru-RU" b="1" i="1" dirty="0" smtClean="0"/>
              <a:t> районами </a:t>
            </a:r>
            <a:r>
              <a:rPr lang="ru-RU" b="1" i="1" dirty="0" err="1" smtClean="0"/>
              <a:t>України</a:t>
            </a:r>
            <a:r>
              <a:rPr lang="ru-RU" b="1" i="1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i="1" dirty="0" err="1" smtClean="0"/>
              <a:t>Гуцульщина</a:t>
            </a:r>
            <a:r>
              <a:rPr lang="ru-RU" i="1" dirty="0" smtClean="0"/>
              <a:t>, </a:t>
            </a:r>
            <a:r>
              <a:rPr lang="ru-RU" i="1" dirty="0" err="1" smtClean="0"/>
              <a:t>Бойківщина</a:t>
            </a:r>
            <a:r>
              <a:rPr lang="ru-RU" i="1" dirty="0" smtClean="0"/>
              <a:t> і </a:t>
            </a:r>
            <a:r>
              <a:rPr lang="ru-RU" i="1" dirty="0" err="1" smtClean="0"/>
              <a:t>Лемківщина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Гуцульщина</a:t>
            </a:r>
            <a:r>
              <a:rPr lang="ru-RU" b="1" i="1" dirty="0" smtClean="0"/>
              <a:t>.</a:t>
            </a:r>
            <a:r>
              <a:rPr lang="ru-RU" b="1" dirty="0" smtClean="0"/>
              <a:t> </a:t>
            </a:r>
            <a:r>
              <a:rPr lang="ru-RU" dirty="0" err="1" smtClean="0"/>
              <a:t>Гуцули</a:t>
            </a:r>
            <a:r>
              <a:rPr lang="ru-RU" dirty="0" smtClean="0"/>
              <a:t> </a:t>
            </a:r>
            <a:r>
              <a:rPr lang="ru-RU" dirty="0" err="1" smtClean="0"/>
              <a:t>населяють</a:t>
            </a:r>
            <a:r>
              <a:rPr lang="ru-RU" dirty="0" smtClean="0"/>
              <a:t> </a:t>
            </a:r>
            <a:r>
              <a:rPr lang="ru-RU" dirty="0" err="1" smtClean="0"/>
              <a:t>гірські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 </a:t>
            </a:r>
            <a:r>
              <a:rPr lang="ru-RU" dirty="0" err="1" smtClean="0"/>
              <a:t>Івано-Франківської</a:t>
            </a:r>
            <a:r>
              <a:rPr lang="ru-RU" dirty="0" smtClean="0"/>
              <a:t>, </a:t>
            </a:r>
            <a:r>
              <a:rPr lang="ru-RU" dirty="0" err="1" smtClean="0"/>
              <a:t>Закарпатської</a:t>
            </a:r>
            <a:r>
              <a:rPr lang="ru-RU" dirty="0" smtClean="0"/>
              <a:t> та </a:t>
            </a:r>
            <a:r>
              <a:rPr lang="ru-RU" dirty="0" err="1" smtClean="0"/>
              <a:t>Чернівецької</a:t>
            </a:r>
            <a:r>
              <a:rPr lang="ru-RU" dirty="0" smtClean="0"/>
              <a:t> областей. </a:t>
            </a:r>
          </a:p>
          <a:p>
            <a:pPr marL="0" indent="357188" algn="just">
              <a:buNone/>
            </a:pPr>
            <a:r>
              <a:rPr lang="ru-RU" dirty="0" err="1" smtClean="0"/>
              <a:t>Назва</a:t>
            </a:r>
            <a:r>
              <a:rPr lang="ru-RU" dirty="0" smtClean="0"/>
              <a:t> походить, </a:t>
            </a:r>
            <a:r>
              <a:rPr lang="ru-RU" dirty="0" err="1" smtClean="0"/>
              <a:t>ймовірно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слова </a:t>
            </a:r>
            <a:r>
              <a:rPr lang="ru-RU" i="1" dirty="0" smtClean="0"/>
              <a:t>«</a:t>
            </a:r>
            <a:r>
              <a:rPr lang="ru-RU" i="1" dirty="0" err="1" smtClean="0"/>
              <a:t>гоч</a:t>
            </a:r>
            <a:r>
              <a:rPr lang="ru-RU" i="1" dirty="0" smtClean="0"/>
              <a:t>», «</a:t>
            </a:r>
            <a:r>
              <a:rPr lang="ru-RU" i="1" dirty="0" err="1" smtClean="0"/>
              <a:t>гуц</a:t>
            </a:r>
            <a:r>
              <a:rPr lang="ru-RU" i="1" dirty="0" smtClean="0"/>
              <a:t>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err="1" smtClean="0"/>
              <a:t>народний</a:t>
            </a:r>
            <a:r>
              <a:rPr lang="ru-RU" dirty="0" smtClean="0"/>
              <a:t> </a:t>
            </a:r>
            <a:r>
              <a:rPr lang="ru-RU" dirty="0" err="1" smtClean="0"/>
              <a:t>месник</a:t>
            </a:r>
            <a:r>
              <a:rPr lang="ru-RU" dirty="0" smtClean="0"/>
              <a:t>, </a:t>
            </a:r>
            <a:r>
              <a:rPr lang="ru-RU" dirty="0" err="1" smtClean="0"/>
              <a:t>опришок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Гуцульщина</a:t>
            </a:r>
            <a:r>
              <a:rPr lang="ru-RU" dirty="0" smtClean="0"/>
              <a:t> </a:t>
            </a:r>
            <a:r>
              <a:rPr lang="ru-RU" dirty="0" err="1" smtClean="0"/>
              <a:t>відома</a:t>
            </a:r>
            <a:r>
              <a:rPr lang="ru-RU" dirty="0" smtClean="0"/>
              <a:t> </a:t>
            </a:r>
            <a:r>
              <a:rPr lang="ru-RU" dirty="0" err="1" smtClean="0"/>
              <a:t>унікальною</a:t>
            </a:r>
            <a:r>
              <a:rPr lang="ru-RU" dirty="0" smtClean="0"/>
              <a:t> культурою, </a:t>
            </a:r>
            <a:r>
              <a:rPr lang="ru-RU" dirty="0" err="1" smtClean="0"/>
              <a:t>неповторними</a:t>
            </a:r>
            <a:r>
              <a:rPr lang="ru-RU" dirty="0" smtClean="0"/>
              <a:t> </a:t>
            </a:r>
            <a:r>
              <a:rPr lang="ru-RU" dirty="0" err="1" smtClean="0"/>
              <a:t>народними</a:t>
            </a:r>
            <a:r>
              <a:rPr lang="ru-RU" dirty="0" smtClean="0"/>
              <a:t> </a:t>
            </a:r>
            <a:r>
              <a:rPr lang="ru-RU" dirty="0" err="1" smtClean="0"/>
              <a:t>традиціями</a:t>
            </a:r>
            <a:r>
              <a:rPr lang="ru-RU" dirty="0" smtClean="0"/>
              <a:t>. Вона славиться </a:t>
            </a:r>
            <a:r>
              <a:rPr lang="ru-RU" i="1" dirty="0" err="1" smtClean="0"/>
              <a:t>оригінальними</a:t>
            </a:r>
            <a:r>
              <a:rPr lang="ru-RU" i="1" dirty="0" smtClean="0"/>
              <a:t> </a:t>
            </a:r>
            <a:r>
              <a:rPr lang="ru-RU" i="1" dirty="0" err="1" smtClean="0"/>
              <a:t>високохудожніми</a:t>
            </a:r>
            <a:r>
              <a:rPr lang="ru-RU" i="1" dirty="0" smtClean="0"/>
              <a:t> </a:t>
            </a:r>
            <a:r>
              <a:rPr lang="ru-RU" i="1" dirty="0" err="1" smtClean="0"/>
              <a:t>виробами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дерева (</a:t>
            </a:r>
            <a:r>
              <a:rPr lang="ru-RU" i="1" dirty="0" err="1" smtClean="0"/>
              <a:t>різьба</a:t>
            </a:r>
            <a:r>
              <a:rPr lang="ru-RU" i="1" dirty="0" smtClean="0"/>
              <a:t>) і </a:t>
            </a:r>
            <a:r>
              <a:rPr lang="ru-RU" i="1" dirty="0" err="1" smtClean="0"/>
              <a:t>металу</a:t>
            </a:r>
            <a:r>
              <a:rPr lang="ru-RU" i="1" dirty="0" smtClean="0"/>
              <a:t> (</a:t>
            </a:r>
            <a:r>
              <a:rPr lang="ru-RU" i="1" dirty="0" err="1" smtClean="0"/>
              <a:t>карбування</a:t>
            </a:r>
            <a:r>
              <a:rPr lang="ru-RU" i="1" dirty="0" smtClean="0"/>
              <a:t>), </a:t>
            </a:r>
            <a:r>
              <a:rPr lang="ru-RU" i="1" dirty="0" err="1" smtClean="0"/>
              <a:t>килимарством</a:t>
            </a:r>
            <a:r>
              <a:rPr lang="ru-RU" i="1" dirty="0" smtClean="0"/>
              <a:t>, </a:t>
            </a:r>
            <a:r>
              <a:rPr lang="ru-RU" i="1" dirty="0" err="1" smtClean="0"/>
              <a:t>виробництвом</a:t>
            </a:r>
            <a:r>
              <a:rPr lang="ru-RU" i="1" dirty="0" smtClean="0"/>
              <a:t> </a:t>
            </a:r>
            <a:r>
              <a:rPr lang="ru-RU" i="1" dirty="0" err="1" smtClean="0"/>
              <a:t>кептарів</a:t>
            </a:r>
            <a:r>
              <a:rPr lang="ru-RU" i="1" dirty="0" smtClean="0"/>
              <a:t> (коротких </a:t>
            </a:r>
            <a:r>
              <a:rPr lang="ru-RU" i="1" dirty="0" err="1" smtClean="0"/>
              <a:t>безрукавих</a:t>
            </a:r>
            <a:r>
              <a:rPr lang="ru-RU" i="1" dirty="0" smtClean="0"/>
              <a:t> </a:t>
            </a:r>
            <a:r>
              <a:rPr lang="ru-RU" i="1" dirty="0" err="1" smtClean="0"/>
              <a:t>художньо</a:t>
            </a:r>
            <a:r>
              <a:rPr lang="ru-RU" i="1" dirty="0" smtClean="0"/>
              <a:t> </a:t>
            </a:r>
            <a:r>
              <a:rPr lang="ru-RU" i="1" dirty="0" err="1" smtClean="0"/>
              <a:t>оздоблених</a:t>
            </a:r>
            <a:r>
              <a:rPr lang="ru-RU" i="1" dirty="0" smtClean="0"/>
              <a:t> </a:t>
            </a:r>
            <a:r>
              <a:rPr lang="ru-RU" i="1" dirty="0" err="1" smtClean="0"/>
              <a:t>кожушків</a:t>
            </a:r>
            <a:r>
              <a:rPr lang="ru-RU" i="1" dirty="0" smtClean="0"/>
              <a:t>), </a:t>
            </a:r>
            <a:r>
              <a:rPr lang="ru-RU" i="1" dirty="0" err="1" smtClean="0"/>
              <a:t>черкесів</a:t>
            </a:r>
            <a:r>
              <a:rPr lang="ru-RU" i="1" dirty="0" smtClean="0"/>
              <a:t> (широких </a:t>
            </a:r>
            <a:r>
              <a:rPr lang="ru-RU" i="1" dirty="0" err="1" smtClean="0"/>
              <a:t>шкіряних</a:t>
            </a:r>
            <a:r>
              <a:rPr lang="ru-RU" i="1" dirty="0" smtClean="0"/>
              <a:t> </a:t>
            </a:r>
            <a:r>
              <a:rPr lang="ru-RU" i="1" dirty="0" err="1" smtClean="0"/>
              <a:t>поясів</a:t>
            </a:r>
            <a:r>
              <a:rPr lang="ru-RU" i="1" dirty="0" smtClean="0"/>
              <a:t>), </a:t>
            </a:r>
            <a:r>
              <a:rPr lang="ru-RU" i="1" dirty="0" err="1" smtClean="0"/>
              <a:t>топірців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жителі</a:t>
            </a:r>
            <a:r>
              <a:rPr lang="ru-RU" dirty="0" smtClean="0"/>
              <a:t> </a:t>
            </a:r>
            <a:r>
              <a:rPr lang="ru-RU" dirty="0" err="1" smtClean="0"/>
              <a:t>вправні</a:t>
            </a:r>
            <a:r>
              <a:rPr lang="ru-RU" dirty="0" smtClean="0"/>
              <a:t> </a:t>
            </a:r>
            <a:r>
              <a:rPr lang="ru-RU" i="1" dirty="0" err="1" smtClean="0"/>
              <a:t>лісоруби</a:t>
            </a:r>
            <a:r>
              <a:rPr lang="ru-RU" i="1" dirty="0" smtClean="0"/>
              <a:t> і </a:t>
            </a:r>
            <a:r>
              <a:rPr lang="ru-RU" i="1" dirty="0" err="1" smtClean="0"/>
              <a:t>добрі</a:t>
            </a:r>
            <a:r>
              <a:rPr lang="ru-RU" i="1" dirty="0" smtClean="0"/>
              <a:t> пастухи </a:t>
            </a:r>
            <a:r>
              <a:rPr lang="ru-RU" dirty="0" smtClean="0"/>
              <a:t>на </a:t>
            </a:r>
            <a:r>
              <a:rPr lang="ru-RU" dirty="0" err="1" smtClean="0"/>
              <a:t>гірських</a:t>
            </a:r>
            <a:r>
              <a:rPr lang="ru-RU" dirty="0" smtClean="0"/>
              <a:t> </a:t>
            </a:r>
            <a:r>
              <a:rPr lang="ru-RU" dirty="0" err="1" smtClean="0"/>
              <a:t>пасовищах</a:t>
            </a:r>
            <a:r>
              <a:rPr lang="ru-RU" dirty="0" smtClean="0"/>
              <a:t> — </a:t>
            </a:r>
            <a:r>
              <a:rPr lang="ru-RU" dirty="0" err="1" smtClean="0"/>
              <a:t>полонинах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Гуцули</a:t>
            </a:r>
            <a:r>
              <a:rPr lang="ru-RU" dirty="0" smtClean="0"/>
              <a:t> </a:t>
            </a:r>
            <a:r>
              <a:rPr lang="ru-RU" dirty="0" err="1" smtClean="0"/>
              <a:t>виділяються</a:t>
            </a:r>
            <a:r>
              <a:rPr lang="ru-RU" dirty="0" smtClean="0"/>
              <a:t> </a:t>
            </a:r>
            <a:r>
              <a:rPr lang="ru-RU" dirty="0" err="1" smtClean="0"/>
              <a:t>оригінальними</a:t>
            </a:r>
            <a:r>
              <a:rPr lang="ru-RU" dirty="0" smtClean="0"/>
              <a:t> </a:t>
            </a:r>
            <a:r>
              <a:rPr lang="ru-RU" i="1" dirty="0" err="1" smtClean="0"/>
              <a:t>давньоукраїнськими</a:t>
            </a:r>
            <a:r>
              <a:rPr lang="ru-RU" i="1" dirty="0" smtClean="0"/>
              <a:t> </a:t>
            </a:r>
            <a:r>
              <a:rPr lang="ru-RU" i="1" dirty="0" err="1" smtClean="0"/>
              <a:t>говірками</a:t>
            </a:r>
            <a:r>
              <a:rPr lang="ru-RU" i="1" dirty="0" smtClean="0"/>
              <a:t> </a:t>
            </a:r>
            <a:r>
              <a:rPr lang="ru-RU" dirty="0" smtClean="0"/>
              <a:t>— </a:t>
            </a:r>
            <a:r>
              <a:rPr lang="ru-RU" dirty="0" err="1" smtClean="0"/>
              <a:t>різновидами</a:t>
            </a:r>
            <a:r>
              <a:rPr lang="ru-RU" dirty="0" smtClean="0"/>
              <a:t> </a:t>
            </a:r>
            <a:r>
              <a:rPr lang="ru-RU" dirty="0" err="1" smtClean="0"/>
              <a:t>загальноукраїнської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говірки</a:t>
            </a:r>
            <a:r>
              <a:rPr lang="ru-RU" dirty="0" smtClean="0"/>
              <a:t> належать до </a:t>
            </a:r>
            <a:r>
              <a:rPr lang="ru-RU" dirty="0" err="1" smtClean="0"/>
              <a:t>південно-західного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діалекту</a:t>
            </a:r>
            <a:r>
              <a:rPr lang="ru-RU" dirty="0" smtClean="0"/>
              <a:t> (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гуцульських</a:t>
            </a:r>
            <a:r>
              <a:rPr lang="ru-RU" dirty="0" smtClean="0"/>
              <a:t> </a:t>
            </a:r>
            <a:r>
              <a:rPr lang="ru-RU" dirty="0" err="1" smtClean="0"/>
              <a:t>найближчими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говірки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верховинців</a:t>
            </a:r>
            <a:r>
              <a:rPr lang="ru-RU" dirty="0" smtClean="0"/>
              <a:t> — </a:t>
            </a:r>
            <a:r>
              <a:rPr lang="ru-RU" dirty="0" err="1" smtClean="0"/>
              <a:t>бойків</a:t>
            </a:r>
            <a:r>
              <a:rPr lang="ru-RU" dirty="0" smtClean="0"/>
              <a:t>, </a:t>
            </a:r>
            <a:r>
              <a:rPr lang="ru-RU" dirty="0" err="1" smtClean="0"/>
              <a:t>лемків</a:t>
            </a:r>
            <a:r>
              <a:rPr lang="ru-RU" dirty="0" smtClean="0"/>
              <a:t>, </a:t>
            </a:r>
            <a:r>
              <a:rPr lang="ru-RU" dirty="0" err="1" smtClean="0"/>
              <a:t>буковинців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заселяють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Карпати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прилеглі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етнічні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зарубіжжя</a:t>
            </a:r>
            <a:r>
              <a:rPr lang="ru-RU" dirty="0" smtClean="0"/>
              <a:t>).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Бойківщина</a:t>
            </a:r>
            <a:r>
              <a:rPr lang="ru-RU" b="1" i="1" dirty="0" smtClean="0"/>
              <a:t>.</a:t>
            </a:r>
            <a:r>
              <a:rPr lang="ru-RU" dirty="0" smtClean="0"/>
              <a:t> Бойки </a:t>
            </a:r>
            <a:r>
              <a:rPr lang="ru-RU" dirty="0" err="1" smtClean="0"/>
              <a:t>розселені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у </a:t>
            </a:r>
            <a:r>
              <a:rPr lang="ru-RU" dirty="0" err="1" smtClean="0"/>
              <a:t>низькогірних</a:t>
            </a:r>
            <a:r>
              <a:rPr lang="ru-RU" dirty="0" smtClean="0"/>
              <a:t> районах </a:t>
            </a:r>
            <a:r>
              <a:rPr lang="ru-RU" dirty="0" err="1" smtClean="0"/>
              <a:t>Львівщини</a:t>
            </a:r>
            <a:r>
              <a:rPr lang="ru-RU" dirty="0" smtClean="0"/>
              <a:t>, </a:t>
            </a:r>
            <a:r>
              <a:rPr lang="ru-RU" dirty="0" err="1" smtClean="0"/>
              <a:t>Івано-Франківщини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на </a:t>
            </a:r>
            <a:r>
              <a:rPr lang="ru-RU" dirty="0" err="1" smtClean="0"/>
              <a:t>північному</a:t>
            </a:r>
            <a:r>
              <a:rPr lang="ru-RU" dirty="0" smtClean="0"/>
              <a:t> </a:t>
            </a:r>
            <a:r>
              <a:rPr lang="ru-RU" dirty="0" err="1" smtClean="0"/>
              <a:t>заході</a:t>
            </a:r>
            <a:r>
              <a:rPr lang="ru-RU" dirty="0" smtClean="0"/>
              <a:t> </a:t>
            </a:r>
            <a:r>
              <a:rPr lang="ru-RU" dirty="0" err="1" smtClean="0"/>
              <a:t>Закарпаття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Вперше</a:t>
            </a:r>
            <a:r>
              <a:rPr lang="ru-RU" dirty="0" smtClean="0"/>
              <a:t> у </a:t>
            </a:r>
            <a:r>
              <a:rPr lang="ru-RU" dirty="0" err="1" smtClean="0"/>
              <a:t>літературі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i="1" dirty="0" smtClean="0"/>
              <a:t>«бойки» </a:t>
            </a:r>
            <a:r>
              <a:rPr lang="ru-RU" dirty="0" err="1" smtClean="0"/>
              <a:t>з'явилася</a:t>
            </a:r>
            <a:r>
              <a:rPr lang="ru-RU" dirty="0" smtClean="0"/>
              <a:t> на початку XIX ст.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не </a:t>
            </a:r>
            <a:r>
              <a:rPr lang="ru-RU" dirty="0" err="1" smtClean="0"/>
              <a:t>з'ясовано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Етнографічна</a:t>
            </a:r>
            <a:r>
              <a:rPr lang="ru-RU" dirty="0" smtClean="0"/>
              <a:t> </a:t>
            </a:r>
            <a:r>
              <a:rPr lang="ru-RU" dirty="0" err="1" smtClean="0"/>
              <a:t>індивідуальність</a:t>
            </a:r>
            <a:r>
              <a:rPr lang="ru-RU" dirty="0" smtClean="0"/>
              <a:t> </a:t>
            </a:r>
            <a:r>
              <a:rPr lang="ru-RU" dirty="0" err="1" smtClean="0"/>
              <a:t>бойків</a:t>
            </a:r>
            <a:r>
              <a:rPr lang="ru-RU" dirty="0" smtClean="0"/>
              <a:t> </a:t>
            </a:r>
            <a:r>
              <a:rPr lang="ru-RU" dirty="0" err="1" smtClean="0"/>
              <a:t>виражена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гуцулів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lnSpcReduction="10000"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Лемківщина</a:t>
            </a:r>
            <a:r>
              <a:rPr lang="ru-RU" b="1" i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пов'язують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словом </a:t>
            </a:r>
            <a:r>
              <a:rPr lang="ru-RU" b="1" i="1" dirty="0" smtClean="0"/>
              <a:t>«</a:t>
            </a:r>
            <a:r>
              <a:rPr lang="ru-RU" b="1" i="1" dirty="0" err="1" smtClean="0"/>
              <a:t>лем</a:t>
            </a:r>
            <a:r>
              <a:rPr lang="ru-RU" b="1" i="1" dirty="0" smtClean="0"/>
              <a:t>» </a:t>
            </a:r>
            <a:r>
              <a:rPr lang="ru-RU" dirty="0" smtClean="0"/>
              <a:t>(</a:t>
            </a:r>
            <a:r>
              <a:rPr lang="ru-RU" i="1" dirty="0" err="1" smtClean="0"/>
              <a:t>лише</a:t>
            </a:r>
            <a:r>
              <a:rPr lang="ru-RU" i="1" dirty="0" smtClean="0"/>
              <a:t>, </a:t>
            </a:r>
            <a:r>
              <a:rPr lang="ru-RU" i="1" dirty="0" err="1" smtClean="0"/>
              <a:t>тільки</a:t>
            </a:r>
            <a:r>
              <a:rPr lang="ru-RU" dirty="0" smtClean="0"/>
              <a:t>), яке </a:t>
            </a:r>
            <a:r>
              <a:rPr lang="ru-RU" dirty="0" err="1" smtClean="0"/>
              <a:t>лемки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часто </a:t>
            </a:r>
            <a:r>
              <a:rPr lang="ru-RU" dirty="0" err="1" smtClean="0"/>
              <a:t>вживають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Лемки</a:t>
            </a:r>
            <a:r>
              <a:rPr lang="ru-RU" dirty="0" smtClean="0"/>
              <a:t> заселяли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низькогірних</a:t>
            </a:r>
            <a:r>
              <a:rPr lang="ru-RU" dirty="0" smtClean="0"/>
              <a:t> Карпат на </a:t>
            </a:r>
            <a:r>
              <a:rPr lang="ru-RU" dirty="0" err="1" smtClean="0"/>
              <a:t>північний</a:t>
            </a:r>
            <a:r>
              <a:rPr lang="ru-RU" dirty="0" smtClean="0"/>
              <a:t> </a:t>
            </a:r>
            <a:r>
              <a:rPr lang="ru-RU" dirty="0" err="1" smtClean="0"/>
              <a:t>захід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р. </a:t>
            </a:r>
            <a:r>
              <a:rPr lang="ru-RU" dirty="0" err="1" smtClean="0"/>
              <a:t>Сян</a:t>
            </a:r>
            <a:r>
              <a:rPr lang="ru-RU" dirty="0" smtClean="0"/>
              <a:t> до р. </a:t>
            </a:r>
            <a:r>
              <a:rPr lang="ru-RU" dirty="0" err="1" smtClean="0"/>
              <a:t>Попрад</a:t>
            </a:r>
            <a:r>
              <a:rPr lang="ru-RU" dirty="0" smtClean="0"/>
              <a:t> у межах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Польщі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територію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простягається</a:t>
            </a:r>
            <a:r>
              <a:rPr lang="ru-RU" dirty="0" smtClean="0"/>
              <a:t> на </a:t>
            </a:r>
            <a:r>
              <a:rPr lang="ru-RU" dirty="0" err="1" smtClean="0"/>
              <a:t>захід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р. Уж у </a:t>
            </a:r>
            <a:r>
              <a:rPr lang="ru-RU" dirty="0" err="1" smtClean="0"/>
              <a:t>Закарпатті</a:t>
            </a:r>
            <a:r>
              <a:rPr lang="ru-RU" dirty="0" smtClean="0"/>
              <a:t> до </a:t>
            </a:r>
            <a:r>
              <a:rPr lang="ru-RU" dirty="0" err="1" smtClean="0"/>
              <a:t>верхнього</a:t>
            </a:r>
            <a:r>
              <a:rPr lang="ru-RU" dirty="0" smtClean="0"/>
              <a:t> </a:t>
            </a:r>
            <a:r>
              <a:rPr lang="ru-RU" dirty="0" err="1" smtClean="0"/>
              <a:t>Попраду</a:t>
            </a:r>
            <a:r>
              <a:rPr lang="ru-RU" dirty="0" smtClean="0"/>
              <a:t> в </a:t>
            </a:r>
            <a:r>
              <a:rPr lang="ru-RU" dirty="0" err="1" smtClean="0"/>
              <a:t>Словаччині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північно-західній</a:t>
            </a:r>
            <a:r>
              <a:rPr lang="ru-RU" dirty="0" smtClean="0"/>
              <a:t> </a:t>
            </a:r>
            <a:r>
              <a:rPr lang="ru-RU" dirty="0" err="1" smtClean="0"/>
              <a:t>окраїні</a:t>
            </a:r>
            <a:r>
              <a:rPr lang="ru-RU" dirty="0" smtClean="0"/>
              <a:t> </a:t>
            </a:r>
            <a:r>
              <a:rPr lang="ru-RU" dirty="0" err="1" smtClean="0"/>
              <a:t>Закарпаття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невелика </a:t>
            </a:r>
            <a:r>
              <a:rPr lang="ru-RU" dirty="0" err="1" smtClean="0"/>
              <a:t>південно-східна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Лемківщини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У 1939 р.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Лемківщини</a:t>
            </a:r>
            <a:r>
              <a:rPr lang="ru-RU" dirty="0" smtClean="0"/>
              <a:t> жило </a:t>
            </a:r>
            <a:r>
              <a:rPr lang="ru-RU" dirty="0" err="1" smtClean="0"/>
              <a:t>близько</a:t>
            </a:r>
            <a:r>
              <a:rPr lang="ru-RU" dirty="0" smtClean="0"/>
              <a:t> 160 тис. </a:t>
            </a:r>
            <a:r>
              <a:rPr lang="ru-RU" dirty="0" err="1" smtClean="0"/>
              <a:t>лемків</a:t>
            </a:r>
            <a:r>
              <a:rPr lang="ru-RU" dirty="0" smtClean="0"/>
              <a:t>; в </a:t>
            </a:r>
            <a:r>
              <a:rPr lang="ru-RU" dirty="0" err="1" smtClean="0"/>
              <a:t>повоєнні</a:t>
            </a:r>
            <a:r>
              <a:rPr lang="ru-RU" dirty="0" smtClean="0"/>
              <a:t> роки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виїхала</a:t>
            </a:r>
            <a:r>
              <a:rPr lang="ru-RU" dirty="0" smtClean="0"/>
              <a:t> до СРСР, </a:t>
            </a:r>
            <a:r>
              <a:rPr lang="ru-RU" dirty="0" err="1" smtClean="0"/>
              <a:t>інша</a:t>
            </a:r>
            <a:r>
              <a:rPr lang="ru-RU" dirty="0" smtClean="0"/>
              <a:t> — </a:t>
            </a:r>
            <a:r>
              <a:rPr lang="ru-RU" dirty="0" err="1" smtClean="0"/>
              <a:t>виселена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батьківської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та </a:t>
            </a:r>
            <a:r>
              <a:rPr lang="ru-RU" dirty="0" err="1" smtClean="0"/>
              <a:t>розсіяна</a:t>
            </a:r>
            <a:r>
              <a:rPr lang="ru-RU" dirty="0" smtClean="0"/>
              <a:t> по </a:t>
            </a:r>
            <a:r>
              <a:rPr lang="ru-RU" dirty="0" err="1" smtClean="0"/>
              <a:t>околицях</a:t>
            </a:r>
            <a:r>
              <a:rPr lang="ru-RU" dirty="0" smtClean="0"/>
              <a:t> </a:t>
            </a:r>
            <a:r>
              <a:rPr lang="ru-RU" dirty="0" err="1" smtClean="0"/>
              <a:t>Польщі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dirty="0" err="1" smtClean="0"/>
              <a:t>Певну</a:t>
            </a:r>
            <a:r>
              <a:rPr lang="ru-RU" dirty="0" smtClean="0"/>
              <a:t> </a:t>
            </a:r>
            <a:r>
              <a:rPr lang="ru-RU" dirty="0" err="1" smtClean="0"/>
              <a:t>етнографічну</a:t>
            </a:r>
            <a:r>
              <a:rPr lang="ru-RU" dirty="0" smtClean="0"/>
              <a:t> </a:t>
            </a:r>
            <a:r>
              <a:rPr lang="ru-RU" dirty="0" err="1" smtClean="0"/>
              <a:t>індивідуальність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 </a:t>
            </a:r>
            <a:r>
              <a:rPr lang="ru-RU" b="1" i="1" dirty="0" err="1" smtClean="0"/>
              <a:t>литвини</a:t>
            </a:r>
            <a:r>
              <a:rPr lang="ru-RU" b="1" dirty="0" smtClean="0"/>
              <a:t> </a:t>
            </a:r>
            <a:r>
              <a:rPr lang="ru-RU" dirty="0" smtClean="0"/>
              <a:t>на </a:t>
            </a:r>
            <a:r>
              <a:rPr lang="ru-RU" dirty="0" err="1" smtClean="0"/>
              <a:t>півночі</a:t>
            </a:r>
            <a:r>
              <a:rPr lang="ru-RU" dirty="0" smtClean="0"/>
              <a:t> </a:t>
            </a:r>
            <a:r>
              <a:rPr lang="ru-RU" dirty="0" err="1" smtClean="0"/>
              <a:t>Чернігівщини</a:t>
            </a:r>
            <a:r>
              <a:rPr lang="ru-RU" dirty="0" smtClean="0"/>
              <a:t> і </a:t>
            </a:r>
            <a:r>
              <a:rPr lang="ru-RU" dirty="0" err="1" smtClean="0"/>
              <a:t>Київщини</a:t>
            </a:r>
            <a:r>
              <a:rPr lang="ru-RU" dirty="0" smtClean="0"/>
              <a:t>, </a:t>
            </a:r>
            <a:r>
              <a:rPr lang="ru-RU" b="1" i="1" dirty="0" err="1" smtClean="0"/>
              <a:t>поліщуки</a:t>
            </a:r>
            <a:r>
              <a:rPr lang="ru-RU" b="1" i="1" dirty="0" smtClean="0"/>
              <a:t>, </a:t>
            </a:r>
            <a:r>
              <a:rPr lang="ru-RU" b="1" i="1" dirty="0" err="1" smtClean="0"/>
              <a:t>пінчуки</a:t>
            </a:r>
            <a:r>
              <a:rPr lang="ru-RU" b="1" i="1" dirty="0" smtClean="0"/>
              <a:t> (</a:t>
            </a:r>
            <a:r>
              <a:rPr lang="ru-RU" b="1" i="1" dirty="0" err="1" smtClean="0"/>
              <a:t>брещуки</a:t>
            </a:r>
            <a:r>
              <a:rPr lang="ru-RU" b="1" dirty="0" smtClean="0"/>
              <a:t>) </a:t>
            </a:r>
            <a:r>
              <a:rPr lang="ru-RU" dirty="0" smtClean="0"/>
              <a:t>в </a:t>
            </a:r>
            <a:r>
              <a:rPr lang="ru-RU" dirty="0" err="1" smtClean="0"/>
              <a:t>західній</a:t>
            </a:r>
            <a:r>
              <a:rPr lang="ru-RU" dirty="0" smtClean="0"/>
              <a:t> і </a:t>
            </a:r>
            <a:r>
              <a:rPr lang="ru-RU" dirty="0" err="1" smtClean="0"/>
              <a:t>центральній</a:t>
            </a:r>
            <a:r>
              <a:rPr lang="ru-RU" dirty="0" smtClean="0"/>
              <a:t> </a:t>
            </a:r>
            <a:r>
              <a:rPr lang="ru-RU" dirty="0" err="1" smtClean="0"/>
              <a:t>частинах</a:t>
            </a:r>
            <a:r>
              <a:rPr lang="ru-RU" dirty="0" smtClean="0"/>
              <a:t> </a:t>
            </a:r>
            <a:r>
              <a:rPr lang="ru-RU" dirty="0" err="1" smtClean="0"/>
              <a:t>Полісся</a:t>
            </a:r>
            <a:r>
              <a:rPr lang="ru-RU" dirty="0" smtClean="0"/>
              <a:t>, </a:t>
            </a:r>
            <a:r>
              <a:rPr lang="ru-RU" dirty="0" err="1" smtClean="0"/>
              <a:t>севрюки</a:t>
            </a:r>
            <a:r>
              <a:rPr lang="ru-RU" dirty="0" smtClean="0"/>
              <a:t> в </a:t>
            </a:r>
            <a:r>
              <a:rPr lang="ru-RU" dirty="0" err="1" smtClean="0"/>
              <a:t>басейні</a:t>
            </a:r>
            <a:r>
              <a:rPr lang="ru-RU" dirty="0" smtClean="0"/>
              <a:t> </a:t>
            </a:r>
            <a:r>
              <a:rPr lang="ru-RU" dirty="0" err="1" smtClean="0"/>
              <a:t>Десни</a:t>
            </a:r>
            <a:r>
              <a:rPr lang="ru-RU" dirty="0" smtClean="0"/>
              <a:t>, Сули і Сейму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dirty="0" err="1" smtClean="0"/>
              <a:t>Збиранням</a:t>
            </a:r>
            <a:r>
              <a:rPr lang="ru-RU" dirty="0" smtClean="0"/>
              <a:t>, </a:t>
            </a:r>
            <a:r>
              <a:rPr lang="ru-RU" dirty="0" err="1" smtClean="0"/>
              <a:t>збереженням</a:t>
            </a:r>
            <a:r>
              <a:rPr lang="ru-RU" dirty="0" smtClean="0"/>
              <a:t>, </a:t>
            </a:r>
            <a:r>
              <a:rPr lang="ru-RU" dirty="0" err="1" smtClean="0"/>
              <a:t>вивченням</a:t>
            </a:r>
            <a:r>
              <a:rPr lang="ru-RU" dirty="0" smtClean="0"/>
              <a:t>, </a:t>
            </a:r>
            <a:r>
              <a:rPr lang="ru-RU" dirty="0" err="1" smtClean="0"/>
              <a:t>експонуванням</a:t>
            </a:r>
            <a:r>
              <a:rPr lang="ru-RU" dirty="0" smtClean="0"/>
              <a:t> і </a:t>
            </a:r>
            <a:r>
              <a:rPr lang="ru-RU" dirty="0" err="1" smtClean="0"/>
              <a:t>популяризацією</a:t>
            </a:r>
            <a:r>
              <a:rPr lang="ru-RU" dirty="0" smtClean="0"/>
              <a:t> </a:t>
            </a:r>
            <a:r>
              <a:rPr lang="ru-RU" dirty="0" err="1" smtClean="0"/>
              <a:t>колекцій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відображають</a:t>
            </a:r>
            <a:r>
              <a:rPr lang="ru-RU" dirty="0" smtClean="0"/>
              <a:t> </a:t>
            </a:r>
            <a:r>
              <a:rPr lang="ru-RU" dirty="0" err="1" smtClean="0"/>
              <a:t>матеріальну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духовну</a:t>
            </a:r>
            <a:r>
              <a:rPr lang="ru-RU" dirty="0" smtClean="0"/>
              <a:t> культуру та </a:t>
            </a:r>
            <a:r>
              <a:rPr lang="ru-RU" dirty="0" err="1" smtClean="0"/>
              <a:t>суспільний</a:t>
            </a:r>
            <a:r>
              <a:rPr lang="ru-RU" dirty="0" smtClean="0"/>
              <a:t> лад </a:t>
            </a:r>
            <a:r>
              <a:rPr lang="ru-RU" dirty="0" err="1" smtClean="0"/>
              <a:t>етнічних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, </a:t>
            </a:r>
            <a:r>
              <a:rPr lang="ru-RU" dirty="0" err="1" smtClean="0"/>
              <a:t>займаються</a:t>
            </a:r>
            <a:r>
              <a:rPr lang="ru-RU" dirty="0" smtClean="0"/>
              <a:t> </a:t>
            </a:r>
            <a:r>
              <a:rPr lang="ru-RU" b="1" dirty="0" err="1" smtClean="0"/>
              <a:t>етнографічні</a:t>
            </a:r>
            <a:r>
              <a:rPr lang="ru-RU" b="1" dirty="0" smtClean="0"/>
              <a:t> </a:t>
            </a:r>
            <a:r>
              <a:rPr lang="ru-RU" b="1" dirty="0" err="1" smtClean="0"/>
              <a:t>музеї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Найбільший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музей </a:t>
            </a:r>
            <a:r>
              <a:rPr lang="ru-RU" dirty="0" err="1" smtClean="0"/>
              <a:t>знаходиться</a:t>
            </a:r>
            <a:r>
              <a:rPr lang="ru-RU" dirty="0" smtClean="0"/>
              <a:t> у </a:t>
            </a:r>
            <a:r>
              <a:rPr lang="ru-RU" dirty="0" err="1" smtClean="0"/>
              <a:t>Львові</a:t>
            </a:r>
            <a:r>
              <a:rPr lang="ru-RU" dirty="0" smtClean="0"/>
              <a:t>. </a:t>
            </a:r>
            <a:r>
              <a:rPr lang="ru-RU" dirty="0" err="1" smtClean="0"/>
              <a:t>Етнографічні</a:t>
            </a:r>
            <a:r>
              <a:rPr lang="ru-RU" dirty="0" smtClean="0"/>
              <a:t> </a:t>
            </a:r>
            <a:r>
              <a:rPr lang="ru-RU" dirty="0" err="1" smtClean="0"/>
              <a:t>колекції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в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історико-краєзнавчих</a:t>
            </a:r>
            <a:r>
              <a:rPr lang="ru-RU" dirty="0" smtClean="0"/>
              <a:t> музеях таких </a:t>
            </a:r>
            <a:r>
              <a:rPr lang="ru-RU" dirty="0" err="1" smtClean="0"/>
              <a:t>міст</a:t>
            </a:r>
            <a:r>
              <a:rPr lang="ru-RU" dirty="0" smtClean="0"/>
              <a:t>, як </a:t>
            </a:r>
            <a:r>
              <a:rPr lang="ru-RU" dirty="0" err="1" smtClean="0"/>
              <a:t>Київ</a:t>
            </a:r>
            <a:r>
              <a:rPr lang="ru-RU" dirty="0" smtClean="0"/>
              <a:t>, </a:t>
            </a:r>
            <a:r>
              <a:rPr lang="ru-RU" dirty="0" err="1" smtClean="0"/>
              <a:t>Харків</a:t>
            </a:r>
            <a:r>
              <a:rPr lang="ru-RU" dirty="0" smtClean="0"/>
              <a:t>, </a:t>
            </a:r>
            <a:r>
              <a:rPr lang="ru-RU" dirty="0" err="1" smtClean="0"/>
              <a:t>Дніпропетровськ</a:t>
            </a:r>
            <a:r>
              <a:rPr lang="ru-RU" dirty="0" smtClean="0"/>
              <a:t>, Одеса, </a:t>
            </a:r>
            <a:r>
              <a:rPr lang="ru-RU" dirty="0" err="1" smtClean="0"/>
              <a:t>Чернівці</a:t>
            </a:r>
            <a:r>
              <a:rPr lang="ru-RU" dirty="0" smtClean="0"/>
              <a:t>, Полтава.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646043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2.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Лемки</a:t>
            </a:r>
            <a:r>
              <a:rPr lang="ru-RU" i="1" dirty="0" smtClean="0"/>
              <a:t> </a:t>
            </a:r>
            <a:r>
              <a:rPr lang="ru-RU" dirty="0" smtClean="0"/>
              <a:t>— </a:t>
            </a:r>
            <a:r>
              <a:rPr lang="ru-RU" dirty="0" err="1" smtClean="0"/>
              <a:t>західнокарпатська</a:t>
            </a:r>
            <a:r>
              <a:rPr lang="ru-RU" dirty="0" smtClean="0"/>
              <a:t> </a:t>
            </a:r>
            <a:r>
              <a:rPr lang="ru-RU" dirty="0" err="1" smtClean="0"/>
              <a:t>етнографічна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 народу,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мешкає</a:t>
            </a:r>
            <a:r>
              <a:rPr lang="ru-RU" dirty="0" smtClean="0"/>
              <a:t> по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схилах</a:t>
            </a:r>
            <a:r>
              <a:rPr lang="ru-RU" dirty="0" smtClean="0"/>
              <a:t> </a:t>
            </a:r>
            <a:r>
              <a:rPr lang="ru-RU" dirty="0" err="1" smtClean="0"/>
              <a:t>Бескидів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річками</a:t>
            </a:r>
            <a:r>
              <a:rPr lang="ru-RU" dirty="0" smtClean="0"/>
              <a:t> </a:t>
            </a:r>
            <a:r>
              <a:rPr lang="ru-RU" dirty="0" err="1" smtClean="0"/>
              <a:t>Сян</a:t>
            </a:r>
            <a:r>
              <a:rPr lang="ru-RU" dirty="0" smtClean="0"/>
              <a:t> та </a:t>
            </a:r>
            <a:r>
              <a:rPr lang="ru-RU" dirty="0" err="1" smtClean="0"/>
              <a:t>Попрад</a:t>
            </a:r>
            <a:r>
              <a:rPr lang="ru-RU" dirty="0" smtClean="0"/>
              <a:t> </a:t>
            </a:r>
            <a:r>
              <a:rPr lang="ru-RU" dirty="0" err="1" smtClean="0"/>
              <a:t>західніше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річки</a:t>
            </a:r>
            <a:r>
              <a:rPr lang="ru-RU" dirty="0" smtClean="0"/>
              <a:t> Уж.</a:t>
            </a:r>
          </a:p>
          <a:p>
            <a:pPr marL="0" indent="357188" algn="just">
              <a:buNone/>
            </a:pPr>
            <a:r>
              <a:rPr lang="ru-RU" dirty="0" smtClean="0"/>
              <a:t> </a:t>
            </a:r>
            <a:r>
              <a:rPr lang="ru-RU" dirty="0" err="1" smtClean="0"/>
              <a:t>Їхня</a:t>
            </a:r>
            <a:r>
              <a:rPr lang="ru-RU" dirty="0" smtClean="0"/>
              <a:t> доля </a:t>
            </a:r>
            <a:r>
              <a:rPr lang="ru-RU" dirty="0" err="1" smtClean="0"/>
              <a:t>складалася</a:t>
            </a:r>
            <a:r>
              <a:rPr lang="ru-RU" dirty="0" smtClean="0"/>
              <a:t> драматично: </a:t>
            </a:r>
            <a:r>
              <a:rPr lang="ru-RU" dirty="0" err="1" smtClean="0"/>
              <a:t>з</a:t>
            </a:r>
            <a:r>
              <a:rPr lang="ru-RU" dirty="0" smtClean="0"/>
              <a:t> XI ст. </a:t>
            </a:r>
            <a:r>
              <a:rPr lang="ru-RU" dirty="0" err="1" smtClean="0"/>
              <a:t>південна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Лемківщини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зайнята</a:t>
            </a:r>
            <a:r>
              <a:rPr lang="ru-RU" dirty="0" smtClean="0"/>
              <a:t> </a:t>
            </a:r>
            <a:r>
              <a:rPr lang="ru-RU" dirty="0" err="1" smtClean="0"/>
              <a:t>угорцями</a:t>
            </a:r>
            <a:r>
              <a:rPr lang="ru-RU" dirty="0" smtClean="0"/>
              <a:t>, у XIV ст. </a:t>
            </a:r>
            <a:r>
              <a:rPr lang="ru-RU" dirty="0" err="1" smtClean="0"/>
              <a:t>решта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підпала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владу</a:t>
            </a:r>
            <a:r>
              <a:rPr lang="ru-RU" dirty="0" smtClean="0"/>
              <a:t> </a:t>
            </a:r>
            <a:r>
              <a:rPr lang="ru-RU" dirty="0" err="1" smtClean="0"/>
              <a:t>Польщі</a:t>
            </a:r>
            <a:r>
              <a:rPr lang="ru-RU" dirty="0" smtClean="0"/>
              <a:t>, а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поділу</a:t>
            </a:r>
            <a:r>
              <a:rPr lang="ru-RU" dirty="0" smtClean="0"/>
              <a:t> у 1772 р. —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владу</a:t>
            </a:r>
            <a:r>
              <a:rPr lang="ru-RU" dirty="0" smtClean="0"/>
              <a:t> </a:t>
            </a:r>
            <a:r>
              <a:rPr lang="ru-RU" dirty="0" err="1" smtClean="0"/>
              <a:t>Австрії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розпадом</a:t>
            </a:r>
            <a:r>
              <a:rPr lang="ru-RU" dirty="0" smtClean="0"/>
              <a:t> у 1918 р. </a:t>
            </a:r>
            <a:r>
              <a:rPr lang="ru-RU" dirty="0" err="1" smtClean="0"/>
              <a:t>Австро-Угорщини</a:t>
            </a:r>
            <a:r>
              <a:rPr lang="ru-RU" dirty="0" smtClean="0"/>
              <a:t> вона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поділена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Польщею</a:t>
            </a:r>
            <a:r>
              <a:rPr lang="ru-RU" dirty="0" smtClean="0"/>
              <a:t> та </a:t>
            </a:r>
            <a:r>
              <a:rPr lang="ru-RU" dirty="0" err="1" smtClean="0"/>
              <a:t>Чехо-Словаччиною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за угодою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Польщею</a:t>
            </a:r>
            <a:r>
              <a:rPr lang="ru-RU" dirty="0" smtClean="0"/>
              <a:t> </a:t>
            </a:r>
            <a:r>
              <a:rPr lang="ru-RU" dirty="0" err="1" smtClean="0"/>
              <a:t>значна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лемків</a:t>
            </a:r>
            <a:r>
              <a:rPr lang="ru-RU" dirty="0" smtClean="0"/>
              <a:t> </a:t>
            </a:r>
            <a:r>
              <a:rPr lang="ru-RU" dirty="0" err="1" smtClean="0"/>
              <a:t>переселилася</a:t>
            </a:r>
            <a:r>
              <a:rPr lang="ru-RU" dirty="0" smtClean="0"/>
              <a:t> в </a:t>
            </a:r>
            <a:r>
              <a:rPr lang="ru-RU" dirty="0" err="1" smtClean="0"/>
              <a:t>Україну</a:t>
            </a:r>
            <a:r>
              <a:rPr lang="ru-RU" dirty="0" smtClean="0"/>
              <a:t> (</a:t>
            </a:r>
            <a:r>
              <a:rPr lang="ru-RU" dirty="0" err="1" smtClean="0"/>
              <a:t>Львівську</a:t>
            </a:r>
            <a:r>
              <a:rPr lang="ru-RU" dirty="0" smtClean="0"/>
              <a:t>, </a:t>
            </a:r>
            <a:r>
              <a:rPr lang="ru-RU" dirty="0" err="1" smtClean="0"/>
              <a:t>Тернопільську</a:t>
            </a:r>
            <a:r>
              <a:rPr lang="ru-RU" dirty="0" smtClean="0"/>
              <a:t>, </a:t>
            </a:r>
            <a:r>
              <a:rPr lang="ru-RU" dirty="0" err="1" smtClean="0"/>
              <a:t>Миколаївську</a:t>
            </a:r>
            <a:r>
              <a:rPr lang="ru-RU" dirty="0" smtClean="0"/>
              <a:t> та </a:t>
            </a:r>
            <a:r>
              <a:rPr lang="ru-RU" dirty="0" err="1" smtClean="0"/>
              <a:t>Херсонську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), а </a:t>
            </a:r>
            <a:r>
              <a:rPr lang="ru-RU" dirty="0" err="1" smtClean="0"/>
              <a:t>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залишилися</a:t>
            </a:r>
            <a:r>
              <a:rPr lang="ru-RU" dirty="0" smtClean="0"/>
              <a:t> у </a:t>
            </a:r>
            <a:r>
              <a:rPr lang="ru-RU" dirty="0" err="1" smtClean="0"/>
              <a:t>Польщі</a:t>
            </a:r>
            <a:r>
              <a:rPr lang="ru-RU" dirty="0" smtClean="0"/>
              <a:t>, </a:t>
            </a:r>
            <a:r>
              <a:rPr lang="ru-RU" dirty="0" err="1" smtClean="0"/>
              <a:t>були</a:t>
            </a:r>
            <a:r>
              <a:rPr lang="ru-RU" dirty="0" smtClean="0"/>
              <a:t> </a:t>
            </a:r>
            <a:r>
              <a:rPr lang="ru-RU" dirty="0" err="1" smtClean="0"/>
              <a:t>депортовані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західні</a:t>
            </a:r>
            <a:r>
              <a:rPr lang="ru-RU" dirty="0" smtClean="0"/>
              <a:t> </a:t>
            </a:r>
            <a:r>
              <a:rPr lang="ru-RU" dirty="0" err="1" smtClean="0"/>
              <a:t>воєводства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лемки</a:t>
            </a:r>
            <a:r>
              <a:rPr lang="ru-RU" dirty="0" smtClean="0"/>
              <a:t> </a:t>
            </a:r>
            <a:r>
              <a:rPr lang="ru-RU" dirty="0" err="1" smtClean="0"/>
              <a:t>проживають</a:t>
            </a:r>
            <a:r>
              <a:rPr lang="ru-RU" dirty="0" smtClean="0"/>
              <a:t> у </a:t>
            </a:r>
            <a:r>
              <a:rPr lang="ru-RU" dirty="0" err="1" smtClean="0"/>
              <a:t>Перечинському</a:t>
            </a:r>
            <a:r>
              <a:rPr lang="ru-RU" dirty="0" smtClean="0"/>
              <a:t> та </a:t>
            </a:r>
            <a:r>
              <a:rPr lang="ru-RU" dirty="0" err="1" smtClean="0"/>
              <a:t>південній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Великоберезнянського</a:t>
            </a:r>
            <a:r>
              <a:rPr lang="ru-RU" dirty="0" smtClean="0"/>
              <a:t> районах </a:t>
            </a:r>
            <a:r>
              <a:rPr lang="ru-RU" dirty="0" err="1" smtClean="0"/>
              <a:t>Закарпатської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гірській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південного</a:t>
            </a:r>
            <a:r>
              <a:rPr lang="ru-RU" dirty="0" smtClean="0"/>
              <a:t> сходу </a:t>
            </a:r>
            <a:r>
              <a:rPr lang="ru-RU" dirty="0" err="1" smtClean="0"/>
              <a:t>Польщі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Література</a:t>
            </a:r>
            <a:r>
              <a:rPr lang="ru-RU" b="1" dirty="0" smtClean="0">
                <a:solidFill>
                  <a:schemeClr val="tx1"/>
                </a:solidFill>
              </a:rPr>
              <a:t> до теми: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buNone/>
            </a:pPr>
            <a:endParaRPr lang="ru-RU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smtClean="0"/>
              <a:t>Атлас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: У </a:t>
            </a:r>
            <a:r>
              <a:rPr lang="ru-RU" dirty="0" err="1" smtClean="0"/>
              <a:t>трьох</a:t>
            </a:r>
            <a:r>
              <a:rPr lang="ru-RU" dirty="0" smtClean="0"/>
              <a:t> томах. К. : Наук. думка, 1984‒2001.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smtClean="0"/>
              <a:t>Бевзенко С.П.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діалектологія</a:t>
            </a:r>
            <a:r>
              <a:rPr lang="uk-UA" dirty="0" smtClean="0"/>
              <a:t>. </a:t>
            </a:r>
            <a:r>
              <a:rPr lang="ru-RU" dirty="0" smtClean="0"/>
              <a:t>К. : </a:t>
            </a:r>
            <a:r>
              <a:rPr lang="ru-RU" dirty="0" err="1" smtClean="0"/>
              <a:t>Вищ</a:t>
            </a:r>
            <a:r>
              <a:rPr lang="ru-RU" dirty="0" smtClean="0"/>
              <a:t>. школа, 1980. </a:t>
            </a:r>
            <a:r>
              <a:rPr lang="uk-UA" dirty="0" smtClean="0"/>
              <a:t>242 с</a:t>
            </a:r>
            <a:r>
              <a:rPr lang="ru-RU" dirty="0" smtClean="0"/>
              <a:t>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err="1" smtClean="0"/>
              <a:t>Залеський</a:t>
            </a:r>
            <a:r>
              <a:rPr lang="ru-RU" dirty="0" smtClean="0"/>
              <a:t> А.М. </a:t>
            </a:r>
            <a:r>
              <a:rPr lang="ru-RU" dirty="0" err="1" smtClean="0"/>
              <a:t>Діалектне</a:t>
            </a:r>
            <a:r>
              <a:rPr lang="ru-RU" dirty="0" smtClean="0"/>
              <a:t> </a:t>
            </a:r>
            <a:r>
              <a:rPr lang="ru-RU" dirty="0" err="1" smtClean="0"/>
              <a:t>розмаїття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Культура слова. </a:t>
            </a:r>
            <a:r>
              <a:rPr lang="ru-RU" dirty="0" err="1" smtClean="0"/>
              <a:t>Випуск</a:t>
            </a:r>
            <a:r>
              <a:rPr lang="ru-RU" dirty="0" smtClean="0"/>
              <a:t> 38. К.: Наук. думка, 1990. С. 3–9.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smtClean="0"/>
              <a:t>Жилко Ф.Т. </a:t>
            </a:r>
            <a:r>
              <a:rPr lang="ru-RU" dirty="0" err="1" smtClean="0"/>
              <a:t>Ареальні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</a:t>
            </a:r>
            <a:r>
              <a:rPr lang="ru-RU" i="1" dirty="0" err="1" smtClean="0"/>
              <a:t>Мовознавство</a:t>
            </a:r>
            <a:r>
              <a:rPr lang="ru-RU" dirty="0" smtClean="0"/>
              <a:t>. 1990. №4. С. 18–27.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err="1" smtClean="0"/>
              <a:t>Матвіяс</a:t>
            </a:r>
            <a:r>
              <a:rPr lang="ru-RU" dirty="0" smtClean="0"/>
              <a:t> І.Г.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говори. К. : Наук. думка, 1990. С. 58–105.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err="1" smtClean="0"/>
              <a:t>Матвіяс</a:t>
            </a:r>
            <a:r>
              <a:rPr lang="ru-RU" dirty="0" smtClean="0"/>
              <a:t> І. Г. Проблема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наріч</a:t>
            </a:r>
            <a:r>
              <a:rPr lang="ru-RU" dirty="0" smtClean="0"/>
              <a:t> </a:t>
            </a:r>
            <a:r>
              <a:rPr lang="ru-RU" dirty="0" err="1" smtClean="0"/>
              <a:t>Мовознавство</a:t>
            </a:r>
            <a:r>
              <a:rPr lang="ru-RU" dirty="0" smtClean="0"/>
              <a:t>. 2001. № 2. С.13–17.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err="1" smtClean="0"/>
              <a:t>Німчук</a:t>
            </a:r>
            <a:r>
              <a:rPr lang="ru-RU" dirty="0" smtClean="0"/>
              <a:t> В. Про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діалектів</a:t>
            </a:r>
            <a:r>
              <a:rPr lang="ru-RU" dirty="0" smtClean="0"/>
              <a:t>. Наука </a:t>
            </a:r>
            <a:r>
              <a:rPr lang="ru-RU" dirty="0" err="1" smtClean="0"/>
              <a:t>і</a:t>
            </a:r>
            <a:r>
              <a:rPr lang="ru-RU" dirty="0" smtClean="0"/>
              <a:t> культура. 1993. </a:t>
            </a:r>
            <a:r>
              <a:rPr lang="ru-RU" dirty="0" err="1" smtClean="0"/>
              <a:t>Вип</a:t>
            </a:r>
            <a:r>
              <a:rPr lang="ru-RU" dirty="0" smtClean="0"/>
              <a:t>. 26, 27. С. 233–250.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err="1" smtClean="0"/>
              <a:t>Півторак</a:t>
            </a:r>
            <a:r>
              <a:rPr lang="ru-RU" dirty="0" smtClean="0"/>
              <a:t> Г.П. </a:t>
            </a:r>
            <a:r>
              <a:rPr lang="ru-RU" dirty="0" err="1" smtClean="0"/>
              <a:t>Діалектна</a:t>
            </a:r>
            <a:r>
              <a:rPr lang="ru-RU" dirty="0" smtClean="0"/>
              <a:t> </a:t>
            </a:r>
            <a:r>
              <a:rPr lang="ru-RU" dirty="0" err="1" smtClean="0"/>
              <a:t>диференціація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у </a:t>
            </a:r>
            <a:r>
              <a:rPr lang="ru-RU" dirty="0" err="1" smtClean="0"/>
              <a:t>світлі</a:t>
            </a:r>
            <a:r>
              <a:rPr lang="ru-RU" dirty="0" smtClean="0"/>
              <a:t> </a:t>
            </a:r>
            <a:r>
              <a:rPr lang="ru-RU" dirty="0" err="1" smtClean="0"/>
              <a:t>етно</a:t>
            </a:r>
            <a:r>
              <a:rPr lang="ru-RU" dirty="0" smtClean="0"/>
              <a:t>-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глотогенезу</a:t>
            </a:r>
            <a:r>
              <a:rPr lang="ru-RU" dirty="0" smtClean="0"/>
              <a:t> </a:t>
            </a:r>
            <a:r>
              <a:rPr lang="ru-RU" dirty="0" err="1" smtClean="0"/>
              <a:t>східних</a:t>
            </a:r>
            <a:r>
              <a:rPr lang="ru-RU" dirty="0" smtClean="0"/>
              <a:t> </a:t>
            </a:r>
            <a:r>
              <a:rPr lang="ru-RU" dirty="0" err="1" smtClean="0"/>
              <a:t>слов’ян</a:t>
            </a:r>
            <a:r>
              <a:rPr lang="ru-RU" dirty="0" smtClean="0"/>
              <a:t>. </a:t>
            </a:r>
            <a:r>
              <a:rPr lang="ru-RU" i="1" dirty="0" err="1" smtClean="0"/>
              <a:t>Мовознавство</a:t>
            </a:r>
            <a:r>
              <a:rPr lang="ru-RU" dirty="0" smtClean="0"/>
              <a:t>. 1988. № 2. С. 64–69.</a:t>
            </a:r>
          </a:p>
          <a:p>
            <a:pPr marL="514350" indent="-514350" algn="just" rtl="0">
              <a:buFont typeface="+mj-lt"/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2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smtClean="0"/>
              <a:t>Бойки</a:t>
            </a:r>
            <a:r>
              <a:rPr lang="ru-RU" i="1" dirty="0" smtClean="0"/>
              <a:t> </a:t>
            </a:r>
            <a:r>
              <a:rPr lang="ru-RU" dirty="0" err="1" smtClean="0"/>
              <a:t>розселені</a:t>
            </a:r>
            <a:r>
              <a:rPr lang="ru-RU" dirty="0" smtClean="0"/>
              <a:t> у </a:t>
            </a:r>
            <a:r>
              <a:rPr lang="ru-RU" dirty="0" err="1" smtClean="0"/>
              <a:t>межиріччі</a:t>
            </a:r>
            <a:r>
              <a:rPr lang="ru-RU" dirty="0" smtClean="0"/>
              <a:t> </a:t>
            </a:r>
            <a:r>
              <a:rPr lang="ru-RU" dirty="0" err="1" smtClean="0"/>
              <a:t>Сяну</a:t>
            </a:r>
            <a:r>
              <a:rPr lang="ru-RU" dirty="0" smtClean="0"/>
              <a:t> і </a:t>
            </a:r>
            <a:r>
              <a:rPr lang="ru-RU" dirty="0" err="1" smtClean="0"/>
              <a:t>Ломниці</a:t>
            </a:r>
            <a:r>
              <a:rPr lang="ru-RU" dirty="0" smtClean="0"/>
              <a:t>,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передгір'ями</a:t>
            </a:r>
            <a:r>
              <a:rPr lang="ru-RU" dirty="0" smtClean="0"/>
              <a:t> Карпат і на </a:t>
            </a:r>
            <a:r>
              <a:rPr lang="ru-RU" dirty="0" err="1" smtClean="0"/>
              <a:t>півдні</a:t>
            </a:r>
            <a:r>
              <a:rPr lang="ru-RU" dirty="0" smtClean="0"/>
              <a:t> – </a:t>
            </a:r>
            <a:r>
              <a:rPr lang="ru-RU" dirty="0" err="1" smtClean="0"/>
              <a:t>верхів'ями</a:t>
            </a:r>
            <a:r>
              <a:rPr lang="ru-RU" dirty="0" smtClean="0"/>
              <a:t> </a:t>
            </a:r>
            <a:r>
              <a:rPr lang="ru-RU" dirty="0" err="1" smtClean="0"/>
              <a:t>річок</a:t>
            </a:r>
            <a:r>
              <a:rPr lang="ru-RU" dirty="0" smtClean="0"/>
              <a:t> Ужа і </a:t>
            </a:r>
            <a:r>
              <a:rPr lang="ru-RU" dirty="0" err="1" smtClean="0"/>
              <a:t>Тересьви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дослідники</a:t>
            </a:r>
            <a:r>
              <a:rPr lang="ru-RU" dirty="0" smtClean="0"/>
              <a:t> (</a:t>
            </a:r>
            <a:r>
              <a:rPr lang="ru-RU" i="1" dirty="0" smtClean="0"/>
              <a:t>С. </a:t>
            </a:r>
            <a:r>
              <a:rPr lang="ru-RU" i="1" dirty="0" err="1" smtClean="0"/>
              <a:t>Верхратський</a:t>
            </a:r>
            <a:r>
              <a:rPr lang="ru-RU" dirty="0" smtClean="0"/>
              <a:t>), за </a:t>
            </a:r>
            <a:r>
              <a:rPr lang="ru-RU" dirty="0" err="1" smtClean="0"/>
              <a:t>аналогією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лемками</a:t>
            </a:r>
            <a:r>
              <a:rPr lang="ru-RU" dirty="0" smtClean="0"/>
              <a:t>, </a:t>
            </a:r>
            <a:r>
              <a:rPr lang="ru-RU" dirty="0" err="1" smtClean="0"/>
              <a:t>пов'язували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особливостями</a:t>
            </a:r>
            <a:r>
              <a:rPr lang="ru-RU" dirty="0" smtClean="0"/>
              <a:t> </a:t>
            </a:r>
            <a:r>
              <a:rPr lang="ru-RU" dirty="0" err="1" smtClean="0"/>
              <a:t>їхньої</a:t>
            </a:r>
            <a:r>
              <a:rPr lang="ru-RU" dirty="0" smtClean="0"/>
              <a:t> лексики </a:t>
            </a:r>
            <a:r>
              <a:rPr lang="ru-RU" b="1" i="1" dirty="0" smtClean="0"/>
              <a:t>(«</a:t>
            </a:r>
            <a:r>
              <a:rPr lang="ru-RU" b="1" i="1" dirty="0" err="1" smtClean="0"/>
              <a:t>бойє</a:t>
            </a:r>
            <a:r>
              <a:rPr lang="ru-RU" b="1" i="1" dirty="0" smtClean="0"/>
              <a:t>» - «так»), </a:t>
            </a:r>
            <a:r>
              <a:rPr lang="ru-RU" dirty="0" err="1" smtClean="0"/>
              <a:t>інші</a:t>
            </a:r>
            <a:r>
              <a:rPr lang="ru-RU" dirty="0" smtClean="0"/>
              <a:t> (</a:t>
            </a:r>
            <a:r>
              <a:rPr lang="ru-RU" i="1" dirty="0" err="1" smtClean="0"/>
              <a:t>І.Вагилевич</a:t>
            </a:r>
            <a:r>
              <a:rPr lang="ru-RU" i="1" dirty="0" smtClean="0"/>
              <a:t>, Я. </a:t>
            </a:r>
            <a:r>
              <a:rPr lang="ru-RU" i="1" dirty="0" err="1" smtClean="0"/>
              <a:t>Головацький</a:t>
            </a:r>
            <a:r>
              <a:rPr lang="ru-RU" dirty="0" smtClean="0"/>
              <a:t>) –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кельтськими</a:t>
            </a:r>
            <a:r>
              <a:rPr lang="ru-RU" dirty="0" smtClean="0"/>
              <a:t> племенами </a:t>
            </a:r>
            <a:r>
              <a:rPr lang="ru-RU" dirty="0" err="1" smtClean="0"/>
              <a:t>бойків</a:t>
            </a:r>
            <a:r>
              <a:rPr lang="ru-RU" dirty="0" smtClean="0"/>
              <a:t>, </a:t>
            </a:r>
            <a:r>
              <a:rPr lang="ru-RU" dirty="0" err="1" smtClean="0"/>
              <a:t>сучасні</a:t>
            </a:r>
            <a:r>
              <a:rPr lang="ru-RU" dirty="0" smtClean="0"/>
              <a:t> –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загальнослов'янським</a:t>
            </a:r>
            <a:r>
              <a:rPr lang="ru-RU" dirty="0" smtClean="0"/>
              <a:t> </a:t>
            </a:r>
            <a:r>
              <a:rPr lang="ru-RU" dirty="0" err="1" smtClean="0"/>
              <a:t>антропонімом</a:t>
            </a:r>
            <a:r>
              <a:rPr lang="ru-RU" dirty="0" smtClean="0"/>
              <a:t> (</a:t>
            </a:r>
            <a:r>
              <a:rPr lang="ru-RU" dirty="0" err="1" smtClean="0"/>
              <a:t>власним</a:t>
            </a:r>
            <a:r>
              <a:rPr lang="ru-RU" dirty="0" smtClean="0"/>
              <a:t> </a:t>
            </a:r>
            <a:r>
              <a:rPr lang="ru-RU" dirty="0" err="1" smtClean="0"/>
              <a:t>іменем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) – Бойко, </a:t>
            </a:r>
            <a:r>
              <a:rPr lang="ru-RU" dirty="0" err="1" smtClean="0"/>
              <a:t>поширеним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найдавніших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Бойки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самобутня</a:t>
            </a:r>
            <a:r>
              <a:rPr lang="ru-RU" dirty="0" smtClean="0"/>
              <a:t> </a:t>
            </a:r>
            <a:r>
              <a:rPr lang="ru-RU" dirty="0" err="1" smtClean="0"/>
              <a:t>етнографічна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, яка </a:t>
            </a:r>
            <a:r>
              <a:rPr lang="ru-RU" dirty="0" err="1" smtClean="0"/>
              <a:t>мешкає</a:t>
            </a:r>
            <a:r>
              <a:rPr lang="ru-RU" dirty="0" smtClean="0"/>
              <a:t> у </a:t>
            </a:r>
            <a:r>
              <a:rPr lang="ru-RU" dirty="0" err="1" smtClean="0"/>
              <a:t>центральній</a:t>
            </a:r>
            <a:r>
              <a:rPr lang="ru-RU" dirty="0" smtClean="0"/>
              <a:t> і </a:t>
            </a:r>
            <a:r>
              <a:rPr lang="ru-RU" dirty="0" err="1" smtClean="0"/>
              <a:t>подекуди</a:t>
            </a:r>
            <a:r>
              <a:rPr lang="ru-RU" dirty="0" smtClean="0"/>
              <a:t> у </a:t>
            </a:r>
            <a:r>
              <a:rPr lang="ru-RU" dirty="0" err="1" smtClean="0"/>
              <a:t>західній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Карпат. </a:t>
            </a: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2.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Гуцули</a:t>
            </a:r>
            <a:r>
              <a:rPr lang="ru-RU" i="1" dirty="0" smtClean="0"/>
              <a:t> </a:t>
            </a:r>
            <a:r>
              <a:rPr lang="ru-RU" dirty="0" err="1" smtClean="0"/>
              <a:t>розселені</a:t>
            </a:r>
            <a:r>
              <a:rPr lang="ru-RU" dirty="0" smtClean="0"/>
              <a:t> у </a:t>
            </a:r>
            <a:r>
              <a:rPr lang="ru-RU" dirty="0" err="1" smtClean="0"/>
              <a:t>ряді</a:t>
            </a:r>
            <a:r>
              <a:rPr lang="ru-RU" dirty="0" smtClean="0"/>
              <a:t> </a:t>
            </a:r>
            <a:r>
              <a:rPr lang="ru-RU" dirty="0" err="1" smtClean="0"/>
              <a:t>суміжних</a:t>
            </a:r>
            <a:r>
              <a:rPr lang="ru-RU" dirty="0" smtClean="0"/>
              <a:t> </a:t>
            </a:r>
            <a:r>
              <a:rPr lang="ru-RU" dirty="0" err="1" smtClean="0"/>
              <a:t>районів</a:t>
            </a:r>
            <a:r>
              <a:rPr lang="ru-RU" dirty="0" smtClean="0"/>
              <a:t> </a:t>
            </a:r>
            <a:r>
              <a:rPr lang="ru-RU" dirty="0" err="1" smtClean="0"/>
              <a:t>Івано-Франківської</a:t>
            </a:r>
            <a:r>
              <a:rPr lang="ru-RU" dirty="0" smtClean="0"/>
              <a:t>, </a:t>
            </a:r>
            <a:r>
              <a:rPr lang="ru-RU" dirty="0" err="1" smtClean="0"/>
              <a:t>Чернівецької</a:t>
            </a:r>
            <a:r>
              <a:rPr lang="ru-RU" dirty="0" smtClean="0"/>
              <a:t> та </a:t>
            </a:r>
            <a:r>
              <a:rPr lang="ru-RU" dirty="0" err="1" smtClean="0"/>
              <a:t>Закарпатської</a:t>
            </a:r>
            <a:r>
              <a:rPr lang="ru-RU" dirty="0" smtClean="0"/>
              <a:t> областей. </a:t>
            </a:r>
          </a:p>
          <a:p>
            <a:pPr marL="0" indent="357188" algn="just">
              <a:buNone/>
            </a:pP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гуцули</a:t>
            </a:r>
            <a:r>
              <a:rPr lang="ru-RU" i="1" dirty="0" smtClean="0"/>
              <a:t>» </a:t>
            </a:r>
            <a:r>
              <a:rPr lang="ru-RU" dirty="0" smtClean="0"/>
              <a:t>остаточно не </a:t>
            </a:r>
            <a:r>
              <a:rPr lang="ru-RU" dirty="0" err="1" smtClean="0"/>
              <a:t>з'ясовано</a:t>
            </a:r>
            <a:r>
              <a:rPr lang="ru-RU" dirty="0" smtClean="0"/>
              <a:t>.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версій</a:t>
            </a:r>
            <a:r>
              <a:rPr lang="ru-RU" dirty="0" smtClean="0"/>
              <a:t> –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румунського</a:t>
            </a:r>
            <a:r>
              <a:rPr lang="ru-RU" dirty="0" smtClean="0"/>
              <a:t> слова </a:t>
            </a:r>
            <a:r>
              <a:rPr lang="ru-RU" i="1" dirty="0" smtClean="0"/>
              <a:t>«</a:t>
            </a:r>
            <a:r>
              <a:rPr lang="ru-RU" i="1" dirty="0" err="1" smtClean="0"/>
              <a:t>гоц</a:t>
            </a:r>
            <a:r>
              <a:rPr lang="ru-RU" i="1" dirty="0" smtClean="0"/>
              <a:t>», «</a:t>
            </a:r>
            <a:r>
              <a:rPr lang="ru-RU" i="1" dirty="0" err="1" smtClean="0"/>
              <a:t>гуц</a:t>
            </a:r>
            <a:r>
              <a:rPr lang="ru-RU" i="1" dirty="0" smtClean="0"/>
              <a:t>» («</a:t>
            </a:r>
            <a:r>
              <a:rPr lang="ru-RU" i="1" dirty="0" err="1" smtClean="0"/>
              <a:t>розбійник</a:t>
            </a:r>
            <a:r>
              <a:rPr lang="ru-RU" i="1" dirty="0" smtClean="0"/>
              <a:t>»), «</a:t>
            </a:r>
            <a:r>
              <a:rPr lang="ru-RU" i="1" dirty="0" err="1" smtClean="0"/>
              <a:t>гуцати</a:t>
            </a:r>
            <a:r>
              <a:rPr lang="ru-RU" i="1" dirty="0" smtClean="0"/>
              <a:t>» («</a:t>
            </a:r>
            <a:r>
              <a:rPr lang="ru-RU" i="1" dirty="0" err="1" smtClean="0"/>
              <a:t>кочувати</a:t>
            </a:r>
            <a:r>
              <a:rPr lang="ru-RU" i="1" dirty="0" smtClean="0"/>
              <a:t>»)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Не </a:t>
            </a:r>
            <a:r>
              <a:rPr lang="ru-RU" dirty="0" err="1" smtClean="0"/>
              <a:t>витримали</a:t>
            </a:r>
            <a:r>
              <a:rPr lang="ru-RU" dirty="0" smtClean="0"/>
              <a:t> критики </a:t>
            </a:r>
            <a:r>
              <a:rPr lang="ru-RU" dirty="0" err="1" smtClean="0"/>
              <a:t>концепції</a:t>
            </a:r>
            <a:r>
              <a:rPr lang="ru-RU" dirty="0" smtClean="0"/>
              <a:t> про </a:t>
            </a:r>
            <a:r>
              <a:rPr lang="ru-RU" dirty="0" err="1" smtClean="0"/>
              <a:t>східнороманське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давньоруське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уличів</a:t>
            </a:r>
            <a:r>
              <a:rPr lang="ru-RU" dirty="0" smtClean="0"/>
              <a:t> – «улус»,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    «</a:t>
            </a:r>
            <a:r>
              <a:rPr lang="ru-RU" dirty="0" err="1" smtClean="0"/>
              <a:t>плем'я</a:t>
            </a:r>
            <a:r>
              <a:rPr lang="ru-RU" dirty="0" smtClean="0"/>
              <a:t>»)    </a:t>
            </a:r>
            <a:r>
              <a:rPr lang="ru-RU" dirty="0" err="1" smtClean="0"/>
              <a:t>походження</a:t>
            </a:r>
            <a:r>
              <a:rPr lang="ru-RU" dirty="0" smtClean="0"/>
              <a:t>    </a:t>
            </a:r>
            <a:r>
              <a:rPr lang="ru-RU" dirty="0" err="1" smtClean="0"/>
              <a:t>гуцулів</a:t>
            </a:r>
            <a:r>
              <a:rPr lang="ru-RU" dirty="0" smtClean="0"/>
              <a:t>.   </a:t>
            </a:r>
          </a:p>
          <a:p>
            <a:pPr marL="0" indent="357188" algn="just">
              <a:buNone/>
            </a:pPr>
            <a:r>
              <a:rPr lang="ru-RU" dirty="0" err="1" smtClean="0"/>
              <a:t>Найновіша</a:t>
            </a:r>
            <a:r>
              <a:rPr lang="ru-RU" dirty="0" smtClean="0"/>
              <a:t>        </a:t>
            </a:r>
            <a:r>
              <a:rPr lang="ru-RU" dirty="0" err="1" smtClean="0"/>
              <a:t>гіпотеза</a:t>
            </a:r>
            <a:r>
              <a:rPr lang="ru-RU" dirty="0" smtClean="0"/>
              <a:t>   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антропонімічного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базується</a:t>
            </a:r>
            <a:r>
              <a:rPr lang="ru-RU" dirty="0" smtClean="0"/>
              <a:t> на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 err="1" smtClean="0"/>
              <a:t>мовознавства</a:t>
            </a:r>
            <a:r>
              <a:rPr lang="ru-RU" dirty="0" smtClean="0"/>
              <a:t>.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гуцулів</a:t>
            </a:r>
            <a:r>
              <a:rPr lang="ru-RU" dirty="0" smtClean="0"/>
              <a:t> остаточно не </a:t>
            </a:r>
            <a:r>
              <a:rPr lang="ru-RU" dirty="0" err="1" smtClean="0"/>
              <a:t>з'ясоване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ряд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грунтовних</a:t>
            </a:r>
            <a:r>
              <a:rPr lang="ru-RU" dirty="0" smtClean="0"/>
              <a:t> </a:t>
            </a:r>
            <a:r>
              <a:rPr lang="ru-RU" dirty="0" err="1" smtClean="0"/>
              <a:t>гіпотез</a:t>
            </a:r>
            <a:r>
              <a:rPr lang="ru-RU" dirty="0" smtClean="0"/>
              <a:t>. </a:t>
            </a:r>
            <a:r>
              <a:rPr lang="ru-RU" dirty="0" err="1" smtClean="0"/>
              <a:t>Усі</a:t>
            </a:r>
            <a:r>
              <a:rPr lang="ru-RU" dirty="0" smtClean="0"/>
              <a:t> вони в основному </a:t>
            </a:r>
            <a:r>
              <a:rPr lang="ru-RU" dirty="0" err="1" smtClean="0"/>
              <a:t>сформувалися</a:t>
            </a:r>
            <a:r>
              <a:rPr lang="ru-RU" dirty="0" smtClean="0"/>
              <a:t> у </a:t>
            </a:r>
            <a:r>
              <a:rPr lang="ru-RU" dirty="0" err="1" smtClean="0"/>
              <a:t>XIXст</a:t>
            </a:r>
            <a:r>
              <a:rPr lang="ru-RU" dirty="0" smtClean="0"/>
              <a:t>.,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національно-культурного</a:t>
            </a:r>
            <a:r>
              <a:rPr lang="ru-RU" dirty="0" smtClean="0"/>
              <a:t> </a:t>
            </a:r>
            <a:r>
              <a:rPr lang="ru-RU" dirty="0" err="1" smtClean="0"/>
              <a:t>відродження</a:t>
            </a:r>
            <a:r>
              <a:rPr lang="ru-RU" dirty="0" smtClean="0"/>
              <a:t> 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2.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Поліщуки</a:t>
            </a:r>
            <a:r>
              <a:rPr lang="ru-RU" b="1" dirty="0" smtClean="0"/>
              <a:t> </a:t>
            </a:r>
            <a:r>
              <a:rPr lang="ru-RU" dirty="0" smtClean="0"/>
              <a:t>— </a:t>
            </a:r>
            <a:r>
              <a:rPr lang="ru-RU" dirty="0" err="1" smtClean="0"/>
              <a:t>етнографічна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, яка </a:t>
            </a:r>
            <a:r>
              <a:rPr lang="ru-RU" dirty="0" err="1" smtClean="0"/>
              <a:t>розташована</a:t>
            </a:r>
            <a:r>
              <a:rPr lang="ru-RU" dirty="0" smtClean="0"/>
              <a:t> у </a:t>
            </a:r>
            <a:r>
              <a:rPr lang="ru-RU" dirty="0" err="1" smtClean="0"/>
              <a:t>районі</a:t>
            </a:r>
            <a:r>
              <a:rPr lang="ru-RU" dirty="0" smtClean="0"/>
              <a:t> </a:t>
            </a:r>
            <a:r>
              <a:rPr lang="ru-RU" dirty="0" err="1" smtClean="0"/>
              <a:t>українсько-білоруського</a:t>
            </a:r>
            <a:r>
              <a:rPr lang="ru-RU" dirty="0" smtClean="0"/>
              <a:t> </a:t>
            </a:r>
            <a:r>
              <a:rPr lang="ru-RU" dirty="0" err="1" smtClean="0"/>
              <a:t>міжетнічного</a:t>
            </a:r>
            <a:r>
              <a:rPr lang="ru-RU" dirty="0" smtClean="0"/>
              <a:t> </a:t>
            </a:r>
            <a:r>
              <a:rPr lang="ru-RU" dirty="0" err="1" smtClean="0"/>
              <a:t>порубіжжя</a:t>
            </a:r>
            <a:r>
              <a:rPr lang="ru-RU" dirty="0" smtClean="0"/>
              <a:t> і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 як </a:t>
            </a:r>
            <a:r>
              <a:rPr lang="ru-RU" dirty="0" err="1" smtClean="0"/>
              <a:t>української</a:t>
            </a:r>
            <a:r>
              <a:rPr lang="ru-RU" dirty="0" smtClean="0"/>
              <a:t>, так і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білоруської</a:t>
            </a:r>
            <a:r>
              <a:rPr lang="ru-RU" dirty="0" smtClean="0"/>
              <a:t> культур. </a:t>
            </a:r>
          </a:p>
          <a:p>
            <a:pPr marL="0" indent="357188" algn="just">
              <a:buNone/>
            </a:pPr>
            <a:r>
              <a:rPr lang="ru-RU" dirty="0" err="1" smtClean="0"/>
              <a:t>Основним</a:t>
            </a:r>
            <a:r>
              <a:rPr lang="ru-RU" dirty="0" smtClean="0"/>
              <a:t> ареалом </a:t>
            </a:r>
            <a:r>
              <a:rPr lang="ru-RU" dirty="0" err="1" smtClean="0"/>
              <a:t>проживання</a:t>
            </a:r>
            <a:r>
              <a:rPr lang="ru-RU" dirty="0" smtClean="0"/>
              <a:t> </a:t>
            </a:r>
            <a:r>
              <a:rPr lang="ru-RU" dirty="0" err="1" smtClean="0"/>
              <a:t>поліщуків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Поприп'яття</a:t>
            </a:r>
            <a:r>
              <a:rPr lang="ru-RU" dirty="0" smtClean="0"/>
              <a:t> та </a:t>
            </a:r>
            <a:r>
              <a:rPr lang="ru-RU" dirty="0" err="1" smtClean="0"/>
              <a:t>Погориння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північні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 </a:t>
            </a:r>
            <a:r>
              <a:rPr lang="ru-RU" dirty="0" err="1" smtClean="0"/>
              <a:t>Луцької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Рівненської</a:t>
            </a:r>
            <a:r>
              <a:rPr lang="ru-RU" dirty="0" smtClean="0"/>
              <a:t> областей.</a:t>
            </a:r>
          </a:p>
          <a:p>
            <a:pPr marL="0" indent="357188" algn="just">
              <a:buNone/>
            </a:pP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поліщуки</a:t>
            </a:r>
            <a:r>
              <a:rPr lang="ru-RU" i="1" dirty="0" smtClean="0"/>
              <a:t>» </a:t>
            </a:r>
            <a:r>
              <a:rPr lang="ru-RU" dirty="0" err="1" smtClean="0"/>
              <a:t>пов'язана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топонімом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Полісся</a:t>
            </a:r>
            <a:r>
              <a:rPr lang="ru-RU" i="1" dirty="0" smtClean="0"/>
              <a:t>», </a:t>
            </a:r>
            <a:r>
              <a:rPr lang="ru-RU" dirty="0" err="1" smtClean="0"/>
              <a:t>котрий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XIII-XIV ст. </a:t>
            </a: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2.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Литвини</a:t>
            </a:r>
            <a:r>
              <a:rPr lang="ru-RU" i="1" dirty="0" smtClean="0"/>
              <a:t> </a:t>
            </a:r>
            <a:r>
              <a:rPr lang="ru-RU" dirty="0" smtClean="0"/>
              <a:t>— </a:t>
            </a:r>
            <a:r>
              <a:rPr lang="ru-RU" dirty="0" err="1" smtClean="0"/>
              <a:t>етнографічна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, яка </a:t>
            </a:r>
            <a:r>
              <a:rPr lang="ru-RU" dirty="0" err="1" smtClean="0"/>
              <a:t>формувалася</a:t>
            </a:r>
            <a:r>
              <a:rPr lang="ru-RU" dirty="0" smtClean="0"/>
              <a:t> на </a:t>
            </a:r>
            <a:r>
              <a:rPr lang="ru-RU" dirty="0" err="1" smtClean="0"/>
              <a:t>перетині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етноконтактних</a:t>
            </a:r>
            <a:r>
              <a:rPr lang="ru-RU" dirty="0" smtClean="0"/>
              <a:t> зон:</a:t>
            </a:r>
          </a:p>
          <a:p>
            <a:pPr marL="0" indent="357188" algn="just">
              <a:buNone/>
            </a:pPr>
            <a:r>
              <a:rPr lang="ru-RU" dirty="0" smtClean="0"/>
              <a:t> 1) </a:t>
            </a:r>
            <a:r>
              <a:rPr lang="ru-RU" dirty="0" err="1" smtClean="0"/>
              <a:t>українсько-білоруської</a:t>
            </a:r>
            <a:r>
              <a:rPr lang="ru-RU" dirty="0" smtClean="0"/>
              <a:t>;</a:t>
            </a:r>
          </a:p>
          <a:p>
            <a:pPr marL="0" indent="357188" algn="just">
              <a:buNone/>
            </a:pPr>
            <a:r>
              <a:rPr lang="ru-RU" dirty="0" smtClean="0"/>
              <a:t>2) </a:t>
            </a:r>
            <a:r>
              <a:rPr lang="ru-RU" dirty="0" err="1" smtClean="0"/>
              <a:t>українсько-російської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Територією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литвинів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на </a:t>
            </a:r>
            <a:r>
              <a:rPr lang="ru-RU" dirty="0" err="1" smtClean="0"/>
              <a:t>схід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Десни</a:t>
            </a:r>
            <a:r>
              <a:rPr lang="ru-RU" dirty="0" smtClean="0"/>
              <a:t>, — </a:t>
            </a:r>
            <a:r>
              <a:rPr lang="ru-RU" dirty="0" err="1" smtClean="0"/>
              <a:t>власне</a:t>
            </a:r>
            <a:r>
              <a:rPr lang="ru-RU" dirty="0" smtClean="0"/>
              <a:t>, </a:t>
            </a:r>
            <a:r>
              <a:rPr lang="ru-RU" dirty="0" err="1" smtClean="0"/>
              <a:t>Сіверські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, </a:t>
            </a:r>
            <a:r>
              <a:rPr lang="ru-RU" dirty="0" err="1" smtClean="0"/>
              <a:t>котрі</a:t>
            </a:r>
            <a:r>
              <a:rPr lang="ru-RU" dirty="0" smtClean="0"/>
              <a:t> колись </a:t>
            </a:r>
            <a:r>
              <a:rPr lang="ru-RU" dirty="0" err="1" smtClean="0"/>
              <a:t>містили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північно-східні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Сумщини</a:t>
            </a:r>
            <a:r>
              <a:rPr lang="ru-RU" dirty="0" smtClean="0"/>
              <a:t> та </a:t>
            </a:r>
            <a:r>
              <a:rPr lang="ru-RU" dirty="0" err="1" smtClean="0"/>
              <a:t>Чернігівщини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ряд </a:t>
            </a:r>
            <a:r>
              <a:rPr lang="ru-RU" dirty="0" err="1" smtClean="0"/>
              <a:t>суміжних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Україною</a:t>
            </a:r>
            <a:r>
              <a:rPr lang="ru-RU" dirty="0" smtClean="0"/>
              <a:t> </a:t>
            </a:r>
            <a:r>
              <a:rPr lang="ru-RU" dirty="0" err="1" smtClean="0"/>
              <a:t>районів</a:t>
            </a:r>
            <a:r>
              <a:rPr lang="ru-RU" dirty="0" smtClean="0"/>
              <a:t> </a:t>
            </a:r>
            <a:r>
              <a:rPr lang="ru-RU" dirty="0" err="1" smtClean="0"/>
              <a:t>Гомельської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білорусі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Орловської</a:t>
            </a:r>
            <a:r>
              <a:rPr lang="ru-RU" dirty="0" smtClean="0"/>
              <a:t>, </a:t>
            </a:r>
            <a:r>
              <a:rPr lang="ru-RU" dirty="0" err="1" smtClean="0"/>
              <a:t>Брянської</a:t>
            </a:r>
            <a:r>
              <a:rPr lang="ru-RU" dirty="0" smtClean="0"/>
              <a:t> та </a:t>
            </a:r>
            <a:r>
              <a:rPr lang="ru-RU" dirty="0" err="1" smtClean="0"/>
              <a:t>Курської</a:t>
            </a:r>
            <a:r>
              <a:rPr lang="ru-RU" dirty="0" smtClean="0"/>
              <a:t> областей </a:t>
            </a:r>
            <a:r>
              <a:rPr lang="ru-RU" dirty="0" err="1" smtClean="0"/>
              <a:t>росії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литвини</a:t>
            </a:r>
            <a:r>
              <a:rPr lang="ru-RU" i="1" dirty="0" smtClean="0"/>
              <a:t>» </a:t>
            </a:r>
            <a:r>
              <a:rPr lang="ru-RU" dirty="0" err="1" smtClean="0"/>
              <a:t>з'являється</a:t>
            </a:r>
            <a:r>
              <a:rPr lang="ru-RU" dirty="0" smtClean="0"/>
              <a:t> в </a:t>
            </a:r>
            <a:r>
              <a:rPr lang="ru-RU" dirty="0" err="1" smtClean="0"/>
              <a:t>історичних</a:t>
            </a:r>
            <a:r>
              <a:rPr lang="ru-RU" dirty="0" smtClean="0"/>
              <a:t> документах </a:t>
            </a:r>
            <a:r>
              <a:rPr lang="ru-RU" dirty="0" err="1" smtClean="0"/>
              <a:t>з</a:t>
            </a:r>
            <a:r>
              <a:rPr lang="ru-RU" dirty="0" smtClean="0"/>
              <a:t> XIV ст.,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того часу, коли </a:t>
            </a:r>
            <a:r>
              <a:rPr lang="ru-RU" dirty="0" err="1" smtClean="0"/>
              <a:t>значна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білоруських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земель стала </a:t>
            </a:r>
            <a:r>
              <a:rPr lang="ru-RU" dirty="0" err="1" smtClean="0"/>
              <a:t>підпорядкована</a:t>
            </a:r>
            <a:r>
              <a:rPr lang="ru-RU" dirty="0" smtClean="0"/>
              <a:t> Великому </a:t>
            </a:r>
            <a:r>
              <a:rPr lang="ru-RU" dirty="0" err="1" smtClean="0"/>
              <a:t>князівству</a:t>
            </a:r>
            <a:r>
              <a:rPr lang="ru-RU" dirty="0" smtClean="0"/>
              <a:t> </a:t>
            </a:r>
            <a:r>
              <a:rPr lang="ru-RU" dirty="0" err="1" smtClean="0"/>
              <a:t>Литовському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2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Русини</a:t>
            </a:r>
            <a:r>
              <a:rPr lang="ru-RU" b="1" i="1" dirty="0" smtClean="0"/>
              <a:t>.</a:t>
            </a:r>
            <a:r>
              <a:rPr lang="ru-RU" b="1" dirty="0" smtClean="0"/>
              <a:t> 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давня</a:t>
            </a:r>
            <a:r>
              <a:rPr lang="ru-RU" dirty="0" smtClean="0"/>
              <a:t> </a:t>
            </a:r>
            <a:r>
              <a:rPr lang="ru-RU" dirty="0" err="1" smtClean="0"/>
              <a:t>самоназва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українсько-руського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загальноприйнятою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на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Київської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, а </a:t>
            </a:r>
            <a:r>
              <a:rPr lang="ru-RU" dirty="0" err="1" smtClean="0"/>
              <a:t>тепер</a:t>
            </a:r>
            <a:r>
              <a:rPr lang="ru-RU" dirty="0" smtClean="0"/>
              <a:t> </a:t>
            </a:r>
            <a:r>
              <a:rPr lang="ru-RU" dirty="0" err="1" smtClean="0"/>
              <a:t>зберігається</a:t>
            </a:r>
            <a:r>
              <a:rPr lang="ru-RU" dirty="0" smtClean="0"/>
              <a:t> у </a:t>
            </a:r>
            <a:r>
              <a:rPr lang="ru-RU" dirty="0" err="1" smtClean="0"/>
              <a:t>ряді</a:t>
            </a:r>
            <a:r>
              <a:rPr lang="ru-RU" dirty="0" smtClean="0"/>
              <a:t> </a:t>
            </a:r>
            <a:r>
              <a:rPr lang="ru-RU" dirty="0" err="1" smtClean="0"/>
              <a:t>районів</a:t>
            </a:r>
            <a:r>
              <a:rPr lang="ru-RU" dirty="0" smtClean="0"/>
              <a:t> </a:t>
            </a:r>
            <a:r>
              <a:rPr lang="ru-RU" dirty="0" err="1" smtClean="0"/>
              <a:t>Західної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у </a:t>
            </a:r>
            <a:r>
              <a:rPr lang="ru-RU" dirty="0" err="1" smtClean="0"/>
              <a:t>Поліссі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Етнонім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русини</a:t>
            </a:r>
            <a:r>
              <a:rPr lang="ru-RU" i="1" dirty="0" smtClean="0"/>
              <a:t>» </a:t>
            </a:r>
            <a:r>
              <a:rPr lang="ru-RU" dirty="0" smtClean="0"/>
              <a:t>для </a:t>
            </a:r>
            <a:r>
              <a:rPr lang="ru-RU" dirty="0" err="1" smtClean="0"/>
              <a:t>Закарпаття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ключовим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початку </a:t>
            </a:r>
            <a:r>
              <a:rPr lang="ru-RU" dirty="0" err="1" smtClean="0"/>
              <a:t>Київської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. </a:t>
            </a:r>
            <a:r>
              <a:rPr lang="ru-RU" dirty="0" err="1" smtClean="0"/>
              <a:t>Принаймні</a:t>
            </a:r>
            <a:r>
              <a:rPr lang="ru-RU" dirty="0" smtClean="0"/>
              <a:t> </a:t>
            </a:r>
            <a:r>
              <a:rPr lang="ru-RU" dirty="0" err="1" smtClean="0"/>
              <a:t>письмові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XI ст. </a:t>
            </a:r>
            <a:r>
              <a:rPr lang="ru-RU" dirty="0" err="1" smtClean="0"/>
              <a:t>згадують</a:t>
            </a:r>
            <a:r>
              <a:rPr lang="ru-RU" dirty="0" smtClean="0"/>
              <a:t> </a:t>
            </a:r>
            <a:r>
              <a:rPr lang="ru-RU" dirty="0" err="1" smtClean="0"/>
              <a:t>місцеве</a:t>
            </a:r>
            <a:r>
              <a:rPr lang="ru-RU" dirty="0" smtClean="0"/>
              <a:t> </a:t>
            </a:r>
            <a:r>
              <a:rPr lang="ru-RU" dirty="0" err="1" smtClean="0"/>
              <a:t>слов'янське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називаючи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русинами, а </a:t>
            </a:r>
            <a:r>
              <a:rPr lang="ru-RU" dirty="0" err="1" smtClean="0"/>
              <a:t>територію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 </a:t>
            </a:r>
            <a:r>
              <a:rPr lang="ru-RU" i="1" dirty="0" err="1" smtClean="0"/>
              <a:t>Руською</a:t>
            </a:r>
            <a:r>
              <a:rPr lang="ru-RU" i="1" dirty="0" smtClean="0"/>
              <a:t> </a:t>
            </a:r>
            <a:r>
              <a:rPr lang="ru-RU" i="1" dirty="0" err="1" smtClean="0"/>
              <a:t>крайною</a:t>
            </a:r>
            <a:r>
              <a:rPr lang="ru-RU" dirty="0" smtClean="0"/>
              <a:t> 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i="1" dirty="0" err="1" smtClean="0"/>
              <a:t>Руською</a:t>
            </a:r>
            <a:r>
              <a:rPr lang="ru-RU" i="1" dirty="0" smtClean="0"/>
              <a:t> маркою</a:t>
            </a:r>
            <a:r>
              <a:rPr lang="ru-RU" dirty="0" smtClean="0"/>
              <a:t>.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ідентичним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екзоетнонім</a:t>
            </a:r>
            <a:r>
              <a:rPr lang="ru-RU" dirty="0" smtClean="0"/>
              <a:t> — </a:t>
            </a:r>
            <a:r>
              <a:rPr lang="ru-RU" i="1" dirty="0" err="1" smtClean="0"/>
              <a:t>рутени</a:t>
            </a:r>
            <a:r>
              <a:rPr lang="ru-RU" dirty="0" smtClean="0"/>
              <a:t>: так у </a:t>
            </a:r>
            <a:r>
              <a:rPr lang="ru-RU" dirty="0" err="1" smtClean="0"/>
              <a:t>латинізованій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іменувалися</a:t>
            </a:r>
            <a:r>
              <a:rPr lang="ru-RU" dirty="0" smtClean="0"/>
              <a:t> </a:t>
            </a:r>
            <a:r>
              <a:rPr lang="ru-RU" dirty="0" err="1" smtClean="0"/>
              <a:t>русини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2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Етнографічні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групи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українці</a:t>
            </a:r>
            <a:r>
              <a:rPr lang="uk-UA" dirty="0" smtClean="0">
                <a:solidFill>
                  <a:schemeClr val="tx1"/>
                </a:solidFill>
              </a:rPr>
              <a:t>в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uk-UA" dirty="0" smtClean="0"/>
              <a:t>Отже, беручи до уваги вищевикладений матеріал, можна стверджувати: у</a:t>
            </a:r>
            <a:r>
              <a:rPr lang="ru-RU" dirty="0" err="1" smtClean="0"/>
              <a:t>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uk-UA" dirty="0" smtClean="0"/>
              <a:t> апріорі не може бути однаковою</a:t>
            </a:r>
            <a:r>
              <a:rPr lang="ru-RU" dirty="0" smtClean="0"/>
              <a:t> на</a:t>
            </a:r>
            <a:r>
              <a:rPr lang="uk-UA" dirty="0" smtClean="0"/>
              <a:t> усій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uk-UA" dirty="0" smtClean="0"/>
              <a:t>, що сприяє </a:t>
            </a:r>
            <a:r>
              <a:rPr lang="ru-RU" dirty="0" err="1" smtClean="0"/>
              <a:t>виникненн</a:t>
            </a:r>
            <a:r>
              <a:rPr lang="uk-UA" dirty="0" smtClean="0"/>
              <a:t>ю </a:t>
            </a:r>
            <a:r>
              <a:rPr lang="uk-UA" b="1" dirty="0" smtClean="0"/>
              <a:t>українських </a:t>
            </a:r>
            <a:r>
              <a:rPr lang="ru-RU" b="1" dirty="0" err="1" smtClean="0"/>
              <a:t>діалектів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659835"/>
          </a:xfrm>
        </p:spPr>
        <p:txBody>
          <a:bodyPr rtlCol="0"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3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b="1" dirty="0" err="1" smtClean="0">
                <a:solidFill>
                  <a:schemeClr val="tx1"/>
                </a:solidFill>
              </a:rPr>
              <a:t>Діалектна</a:t>
            </a:r>
            <a:r>
              <a:rPr lang="ru-RU" b="1" dirty="0" smtClean="0">
                <a:solidFill>
                  <a:schemeClr val="tx1"/>
                </a:solidFill>
              </a:rPr>
              <a:t> основа </a:t>
            </a:r>
            <a:r>
              <a:rPr lang="ru-RU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літературної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ru-RU" b="1" dirty="0" err="1" smtClean="0"/>
              <a:t>Мова</a:t>
            </a:r>
            <a:r>
              <a:rPr lang="ru-RU" dirty="0" smtClean="0"/>
              <a:t> – </a:t>
            </a:r>
            <a:r>
              <a:rPr lang="ru-RU" dirty="0" err="1" smtClean="0"/>
              <a:t>дуже</a:t>
            </a:r>
            <a:r>
              <a:rPr lang="ru-RU" dirty="0" smtClean="0"/>
              <a:t> складна система, </a:t>
            </a:r>
            <a:r>
              <a:rPr lang="ru-RU" dirty="0" err="1" smtClean="0"/>
              <a:t>багатогранна</a:t>
            </a:r>
            <a:r>
              <a:rPr lang="ru-RU" b="1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різнопланов</a:t>
            </a:r>
            <a:r>
              <a:rPr lang="uk-UA" dirty="0" smtClean="0"/>
              <a:t>а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у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виявах</a:t>
            </a:r>
            <a:r>
              <a:rPr lang="ru-RU" dirty="0" smtClean="0"/>
              <a:t> – </a:t>
            </a:r>
            <a:r>
              <a:rPr lang="ru-RU" b="1" dirty="0" err="1" smtClean="0"/>
              <a:t>літературному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діалектному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протиставляються</a:t>
            </a:r>
            <a:r>
              <a:rPr lang="ru-RU" dirty="0" smtClean="0"/>
              <a:t> один одному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органічно</a:t>
            </a:r>
            <a:r>
              <a:rPr lang="ru-RU" dirty="0" smtClean="0"/>
              <a:t> </a:t>
            </a:r>
            <a:r>
              <a:rPr lang="ru-RU" dirty="0" err="1" smtClean="0"/>
              <a:t>взаємопов’язані</a:t>
            </a:r>
            <a:r>
              <a:rPr lang="ru-RU" dirty="0" smtClean="0"/>
              <a:t>, </a:t>
            </a:r>
            <a:r>
              <a:rPr lang="ru-RU" dirty="0" err="1" smtClean="0"/>
              <a:t>взаємодіють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собою, </a:t>
            </a:r>
            <a:r>
              <a:rPr lang="ru-RU" dirty="0" err="1" smtClean="0"/>
              <a:t>виступаючи</a:t>
            </a:r>
            <a:r>
              <a:rPr lang="ru-RU" dirty="0" smtClean="0"/>
              <a:t> як </a:t>
            </a:r>
            <a:r>
              <a:rPr lang="ru-RU" dirty="0" err="1" smtClean="0"/>
              <a:t>нерозривне</a:t>
            </a:r>
            <a:r>
              <a:rPr lang="ru-RU" dirty="0" smtClean="0"/>
              <a:t> </a:t>
            </a:r>
            <a:r>
              <a:rPr lang="ru-RU" dirty="0" err="1" smtClean="0"/>
              <a:t>ціле</a:t>
            </a:r>
            <a:r>
              <a:rPr lang="ru-RU" dirty="0" smtClean="0"/>
              <a:t>, </a:t>
            </a:r>
            <a:r>
              <a:rPr lang="ru-RU" dirty="0" err="1" smtClean="0"/>
              <a:t>як</a:t>
            </a:r>
            <a:r>
              <a:rPr lang="ru-RU" dirty="0" smtClean="0"/>
              <a:t> </a:t>
            </a:r>
            <a:r>
              <a:rPr lang="ru-RU" dirty="0" err="1" smtClean="0"/>
              <a:t>діалектична</a:t>
            </a:r>
            <a:r>
              <a:rPr lang="ru-RU" dirty="0" smtClean="0"/>
              <a:t> </a:t>
            </a:r>
            <a:r>
              <a:rPr lang="ru-RU" dirty="0" err="1" smtClean="0"/>
              <a:t>єдність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Літературна</a:t>
            </a:r>
            <a:r>
              <a:rPr lang="ru-RU" b="1" dirty="0" smtClean="0"/>
              <a:t> </a:t>
            </a:r>
            <a:r>
              <a:rPr lang="ru-RU" b="1" dirty="0" err="1" smtClean="0"/>
              <a:t>мова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відшліфований</a:t>
            </a:r>
            <a:r>
              <a:rPr lang="ru-RU" dirty="0" smtClean="0"/>
              <a:t> </a:t>
            </a:r>
            <a:r>
              <a:rPr lang="ru-RU" dirty="0" err="1" smtClean="0"/>
              <a:t>різновид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усталеними</a:t>
            </a:r>
            <a:r>
              <a:rPr lang="ru-RU" dirty="0" smtClean="0"/>
              <a:t> для </a:t>
            </a:r>
            <a:r>
              <a:rPr lang="ru-RU" dirty="0" err="1" smtClean="0"/>
              <a:t>певного</a:t>
            </a:r>
            <a:r>
              <a:rPr lang="ru-RU" dirty="0" smtClean="0"/>
              <a:t> часу,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історично</a:t>
            </a:r>
            <a:r>
              <a:rPr lang="ru-RU" dirty="0" smtClean="0"/>
              <a:t> </a:t>
            </a:r>
            <a:r>
              <a:rPr lang="ru-RU" dirty="0" err="1" smtClean="0"/>
              <a:t>мінливими</a:t>
            </a:r>
            <a:r>
              <a:rPr lang="ru-RU" dirty="0" smtClean="0"/>
              <a:t> нормами,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не </a:t>
            </a:r>
            <a:r>
              <a:rPr lang="ru-RU" dirty="0" err="1" smtClean="0"/>
              <a:t>пов’язується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якоюсь</a:t>
            </a:r>
            <a:r>
              <a:rPr lang="ru-RU" dirty="0" smtClean="0"/>
              <a:t> конкретною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а </a:t>
            </a:r>
            <a:r>
              <a:rPr lang="ru-RU" dirty="0" err="1" smtClean="0"/>
              <a:t>обслуговує</a:t>
            </a:r>
            <a:r>
              <a:rPr lang="ru-RU" dirty="0" smtClean="0"/>
              <a:t> потреби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народу </a:t>
            </a:r>
            <a:r>
              <a:rPr lang="ru-RU" dirty="0" err="1" smtClean="0"/>
              <a:t>безвідносно</a:t>
            </a:r>
            <a:r>
              <a:rPr lang="ru-RU" dirty="0" smtClean="0"/>
              <a:t> до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b="1" dirty="0" err="1" smtClean="0"/>
              <a:t>Головні</a:t>
            </a:r>
            <a:r>
              <a:rPr lang="ru-RU" b="1" dirty="0" smtClean="0"/>
              <a:t> </a:t>
            </a:r>
            <a:r>
              <a:rPr lang="ru-RU" b="1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: </a:t>
            </a:r>
          </a:p>
          <a:p>
            <a:pPr marL="0" indent="357188" algn="just">
              <a:buNone/>
            </a:pPr>
            <a:r>
              <a:rPr lang="ru-RU" i="1" dirty="0" smtClean="0"/>
              <a:t>1) </a:t>
            </a:r>
            <a:r>
              <a:rPr lang="ru-RU" i="1" dirty="0" err="1" smtClean="0"/>
              <a:t>наддіалектна</a:t>
            </a:r>
            <a:r>
              <a:rPr lang="ru-RU" i="1" dirty="0" smtClean="0"/>
              <a:t> форма </a:t>
            </a:r>
            <a:r>
              <a:rPr lang="ru-RU" i="1" dirty="0" err="1" smtClean="0"/>
              <a:t>існування</a:t>
            </a:r>
            <a:r>
              <a:rPr lang="ru-RU" i="1" dirty="0" smtClean="0"/>
              <a:t>; </a:t>
            </a:r>
          </a:p>
          <a:p>
            <a:pPr marL="0" indent="357188" algn="just">
              <a:buNone/>
            </a:pPr>
            <a:r>
              <a:rPr lang="ru-RU" i="1" dirty="0" smtClean="0"/>
              <a:t>2) </a:t>
            </a:r>
            <a:r>
              <a:rPr lang="ru-RU" i="1" dirty="0" err="1" smtClean="0"/>
              <a:t>поліфункціональність</a:t>
            </a:r>
            <a:r>
              <a:rPr lang="ru-RU" i="1" dirty="0" smtClean="0"/>
              <a:t>; </a:t>
            </a:r>
          </a:p>
          <a:p>
            <a:pPr marL="0" indent="357188" algn="just">
              <a:buNone/>
            </a:pPr>
            <a:r>
              <a:rPr lang="ru-RU" i="1" dirty="0" smtClean="0"/>
              <a:t>3) </a:t>
            </a:r>
            <a:r>
              <a:rPr lang="ru-RU" i="1" dirty="0" err="1" smtClean="0"/>
              <a:t>наявність</a:t>
            </a:r>
            <a:r>
              <a:rPr lang="ru-RU" i="1" dirty="0" smtClean="0"/>
              <a:t> </a:t>
            </a:r>
            <a:r>
              <a:rPr lang="ru-RU" i="1" dirty="0" err="1" smtClean="0"/>
              <a:t>кодифікованих</a:t>
            </a:r>
            <a:r>
              <a:rPr lang="ru-RU" i="1" dirty="0" smtClean="0"/>
              <a:t> норм; </a:t>
            </a:r>
          </a:p>
          <a:p>
            <a:pPr marL="0" indent="357188" algn="just">
              <a:buNone/>
            </a:pPr>
            <a:r>
              <a:rPr lang="ru-RU" i="1" dirty="0" smtClean="0"/>
              <a:t>4) </a:t>
            </a:r>
            <a:r>
              <a:rPr lang="ru-RU" i="1" dirty="0" err="1" smtClean="0"/>
              <a:t>стилістична</a:t>
            </a:r>
            <a:r>
              <a:rPr lang="ru-RU" i="1" dirty="0" smtClean="0"/>
              <a:t> </a:t>
            </a:r>
            <a:r>
              <a:rPr lang="ru-RU" i="1" dirty="0" err="1" smtClean="0"/>
              <a:t>диференціація</a:t>
            </a:r>
            <a:r>
              <a:rPr lang="ru-RU" i="1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659835"/>
          </a:xfrm>
        </p:spPr>
        <p:txBody>
          <a:bodyPr rtlCol="0"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3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b="1" dirty="0" err="1" smtClean="0">
                <a:solidFill>
                  <a:schemeClr val="tx1"/>
                </a:solidFill>
              </a:rPr>
              <a:t>Діалектна</a:t>
            </a:r>
            <a:r>
              <a:rPr lang="ru-RU" b="1" dirty="0" smtClean="0">
                <a:solidFill>
                  <a:schemeClr val="tx1"/>
                </a:solidFill>
              </a:rPr>
              <a:t> основа </a:t>
            </a:r>
            <a:r>
              <a:rPr lang="ru-RU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літературної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dirty="0" err="1" smtClean="0"/>
              <a:t>Діалектна</a:t>
            </a:r>
            <a:r>
              <a:rPr lang="ru-RU" b="1" dirty="0" smtClean="0"/>
              <a:t> </a:t>
            </a:r>
            <a:r>
              <a:rPr lang="ru-RU" b="1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відсутністю</a:t>
            </a:r>
            <a:r>
              <a:rPr lang="ru-RU" dirty="0" smtClean="0"/>
              <a:t> </a:t>
            </a:r>
            <a:r>
              <a:rPr lang="ru-RU" dirty="0" err="1" smtClean="0"/>
              <a:t>писаних</a:t>
            </a:r>
            <a:r>
              <a:rPr lang="ru-RU" dirty="0" smtClean="0"/>
              <a:t> для </a:t>
            </a:r>
            <a:r>
              <a:rPr lang="ru-RU" dirty="0" err="1" smtClean="0"/>
              <a:t>неї</a:t>
            </a:r>
            <a:r>
              <a:rPr lang="ru-RU" dirty="0" smtClean="0"/>
              <a:t> правил, </a:t>
            </a:r>
            <a:r>
              <a:rPr lang="ru-RU" dirty="0" err="1" smtClean="0"/>
              <a:t>мінливістю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будови</a:t>
            </a:r>
            <a:r>
              <a:rPr lang="ru-RU" dirty="0" smtClean="0"/>
              <a:t> у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частинах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усною</a:t>
            </a:r>
            <a:r>
              <a:rPr lang="ru-RU" dirty="0" smtClean="0"/>
              <a:t> формою </a:t>
            </a:r>
            <a:r>
              <a:rPr lang="ru-RU" dirty="0" err="1" smtClean="0"/>
              <a:t>вияву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обмеженою</a:t>
            </a:r>
            <a:r>
              <a:rPr lang="ru-RU" dirty="0" smtClean="0"/>
              <a:t> сферою </a:t>
            </a:r>
            <a:r>
              <a:rPr lang="ru-RU" dirty="0" err="1" smtClean="0"/>
              <a:t>вживання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Спільним</a:t>
            </a:r>
            <a:r>
              <a:rPr lang="ru-RU" b="1" dirty="0" smtClean="0"/>
              <a:t> для </a:t>
            </a:r>
            <a:r>
              <a:rPr lang="ru-RU" b="1" dirty="0" err="1" smtClean="0"/>
              <a:t>обох</a:t>
            </a:r>
            <a:r>
              <a:rPr lang="ru-RU" b="1" dirty="0" smtClean="0"/>
              <a:t> форм </a:t>
            </a:r>
            <a:r>
              <a:rPr lang="ru-RU" b="1" dirty="0" err="1" smtClean="0"/>
              <a:t>існування</a:t>
            </a:r>
            <a:r>
              <a:rPr lang="ru-RU" b="1" dirty="0" smtClean="0"/>
              <a:t> </a:t>
            </a:r>
            <a:r>
              <a:rPr lang="ru-RU" b="1" dirty="0" err="1" smtClean="0"/>
              <a:t>загальнонародної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наявність</a:t>
            </a:r>
            <a:r>
              <a:rPr lang="ru-RU" b="1" dirty="0" smtClean="0"/>
              <a:t> </a:t>
            </a:r>
            <a:r>
              <a:rPr lang="ru-RU" b="1" dirty="0" err="1" smtClean="0"/>
              <a:t>певних</a:t>
            </a:r>
            <a:r>
              <a:rPr lang="ru-RU" b="1" dirty="0" smtClean="0"/>
              <a:t> норм. </a:t>
            </a:r>
          </a:p>
          <a:p>
            <a:pPr marL="0" indent="357188" algn="just">
              <a:buNone/>
            </a:pPr>
            <a:r>
              <a:rPr lang="ru-RU" dirty="0" err="1" smtClean="0"/>
              <a:t>Проте</a:t>
            </a:r>
            <a:r>
              <a:rPr lang="ru-RU" dirty="0" smtClean="0"/>
              <a:t> у </a:t>
            </a:r>
            <a:r>
              <a:rPr lang="ru-RU" dirty="0" err="1" smtClean="0"/>
              <a:t>діалектах</a:t>
            </a:r>
            <a:r>
              <a:rPr lang="ru-RU" dirty="0" smtClean="0"/>
              <a:t> вони </a:t>
            </a:r>
            <a:r>
              <a:rPr lang="ru-RU" dirty="0" err="1" smtClean="0"/>
              <a:t>формуються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i="1" dirty="0" err="1" smtClean="0"/>
              <a:t>традицій</a:t>
            </a:r>
            <a:r>
              <a:rPr lang="ru-RU" i="1" dirty="0" smtClean="0"/>
              <a:t> і </a:t>
            </a:r>
            <a:r>
              <a:rPr lang="ru-RU" i="1" dirty="0" err="1" smtClean="0"/>
              <a:t>звичаїв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в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періоди</a:t>
            </a:r>
            <a:r>
              <a:rPr lang="uk-UA" dirty="0" smtClean="0"/>
              <a:t> ЇЇ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не </a:t>
            </a:r>
            <a:r>
              <a:rPr lang="ru-RU" dirty="0" err="1" smtClean="0"/>
              <a:t>опрацьовують</a:t>
            </a:r>
            <a:r>
              <a:rPr lang="ru-RU" dirty="0" smtClean="0"/>
              <a:t> </a:t>
            </a:r>
            <a:r>
              <a:rPr lang="ru-RU" dirty="0" err="1" smtClean="0"/>
              <a:t>науковці</a:t>
            </a:r>
            <a:r>
              <a:rPr lang="ru-RU" dirty="0" smtClean="0"/>
              <a:t>,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кодифікують</a:t>
            </a:r>
            <a:r>
              <a:rPr lang="ru-RU" dirty="0" smtClean="0"/>
              <a:t> у словниках.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659835"/>
          </a:xfrm>
        </p:spPr>
        <p:txBody>
          <a:bodyPr rtlCol="0"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3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b="1" dirty="0" err="1" smtClean="0">
                <a:solidFill>
                  <a:schemeClr val="tx1"/>
                </a:solidFill>
              </a:rPr>
              <a:t>Діалектна</a:t>
            </a:r>
            <a:r>
              <a:rPr lang="ru-RU" b="1" dirty="0" smtClean="0">
                <a:solidFill>
                  <a:schemeClr val="tx1"/>
                </a:solidFill>
              </a:rPr>
              <a:t> основа </a:t>
            </a:r>
            <a:r>
              <a:rPr lang="ru-RU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літературної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algn="r">
              <a:buNone/>
            </a:pPr>
            <a:r>
              <a:rPr lang="ru-RU" i="1" dirty="0" err="1" smtClean="0"/>
              <a:t>Діалект</a:t>
            </a:r>
            <a:r>
              <a:rPr lang="ru-RU" i="1" dirty="0" smtClean="0"/>
              <a:t>, а ми </a:t>
            </a:r>
            <a:r>
              <a:rPr lang="ru-RU" i="1" dirty="0" err="1" smtClean="0"/>
              <a:t>його</a:t>
            </a:r>
            <a:r>
              <a:rPr lang="ru-RU" i="1" dirty="0" smtClean="0"/>
              <a:t> </a:t>
            </a:r>
            <a:r>
              <a:rPr lang="ru-RU" i="1" dirty="0" err="1" smtClean="0"/>
              <a:t>надишем</a:t>
            </a:r>
            <a:r>
              <a:rPr lang="ru-RU" i="1" dirty="0" smtClean="0"/>
              <a:t> </a:t>
            </a:r>
            <a:endParaRPr lang="ru-RU" dirty="0" smtClean="0"/>
          </a:p>
          <a:p>
            <a:pPr algn="r">
              <a:buNone/>
            </a:pPr>
            <a:r>
              <a:rPr lang="ru-RU" i="1" dirty="0" err="1" smtClean="0"/>
              <a:t>Міццю</a:t>
            </a:r>
            <a:r>
              <a:rPr lang="ru-RU" i="1" dirty="0" smtClean="0"/>
              <a:t> духу і огнем </a:t>
            </a:r>
            <a:r>
              <a:rPr lang="ru-RU" i="1" dirty="0" err="1" smtClean="0"/>
              <a:t>любови</a:t>
            </a:r>
            <a:r>
              <a:rPr lang="ru-RU" i="1" dirty="0" smtClean="0"/>
              <a:t> </a:t>
            </a:r>
            <a:endParaRPr lang="ru-RU" dirty="0" smtClean="0"/>
          </a:p>
          <a:p>
            <a:pPr algn="r">
              <a:buNone/>
            </a:pPr>
            <a:r>
              <a:rPr lang="ru-RU" i="1" dirty="0" smtClean="0"/>
              <a:t>І </a:t>
            </a:r>
            <a:r>
              <a:rPr lang="ru-RU" i="1" dirty="0" err="1" smtClean="0"/>
              <a:t>нестерпній</a:t>
            </a:r>
            <a:r>
              <a:rPr lang="ru-RU" i="1" dirty="0" smtClean="0"/>
              <a:t> </a:t>
            </a:r>
            <a:r>
              <a:rPr lang="ru-RU" i="1" dirty="0" err="1" smtClean="0"/>
              <a:t>слід</a:t>
            </a:r>
            <a:r>
              <a:rPr lang="ru-RU" i="1" dirty="0" smtClean="0"/>
              <a:t> </a:t>
            </a:r>
            <a:r>
              <a:rPr lang="ru-RU" i="1" dirty="0" err="1" smtClean="0"/>
              <a:t>його</a:t>
            </a:r>
            <a:r>
              <a:rPr lang="ru-RU" i="1" dirty="0" smtClean="0"/>
              <a:t> запишем </a:t>
            </a:r>
            <a:endParaRPr lang="ru-RU" dirty="0" smtClean="0"/>
          </a:p>
          <a:p>
            <a:pPr algn="r">
              <a:buNone/>
            </a:pPr>
            <a:r>
              <a:rPr lang="ru-RU" i="1" dirty="0" err="1" smtClean="0"/>
              <a:t>Самостійно</a:t>
            </a:r>
            <a:r>
              <a:rPr lang="ru-RU" i="1" dirty="0" smtClean="0"/>
              <a:t> </a:t>
            </a:r>
            <a:r>
              <a:rPr lang="ru-RU" i="1" dirty="0" err="1" smtClean="0"/>
              <a:t>між</a:t>
            </a:r>
            <a:r>
              <a:rPr lang="ru-RU" i="1" dirty="0" smtClean="0"/>
              <a:t> </a:t>
            </a:r>
            <a:r>
              <a:rPr lang="ru-RU" i="1" dirty="0" err="1" smtClean="0"/>
              <a:t>культурні</a:t>
            </a:r>
            <a:r>
              <a:rPr lang="ru-RU" i="1" dirty="0" smtClean="0"/>
              <a:t> </a:t>
            </a:r>
            <a:r>
              <a:rPr lang="ru-RU" i="1" dirty="0" err="1" smtClean="0"/>
              <a:t>мови</a:t>
            </a:r>
            <a:r>
              <a:rPr lang="ru-RU" i="1" dirty="0" smtClean="0"/>
              <a:t>.</a:t>
            </a:r>
            <a:endParaRPr lang="ru-RU" dirty="0" smtClean="0"/>
          </a:p>
          <a:p>
            <a:pPr algn="r">
              <a:buNone/>
            </a:pPr>
            <a:r>
              <a:rPr lang="ru-RU" i="1" dirty="0" smtClean="0"/>
              <a:t>                  </a:t>
            </a:r>
            <a:r>
              <a:rPr lang="ru-RU" b="1" i="1" dirty="0" smtClean="0"/>
              <a:t>І. Франко</a:t>
            </a:r>
            <a:endParaRPr lang="ru-RU" b="1" dirty="0" smtClean="0"/>
          </a:p>
          <a:p>
            <a:pPr marL="0" indent="357188" algn="just">
              <a:buNone/>
            </a:pPr>
            <a:endParaRPr lang="ru-RU" b="1" dirty="0" smtClean="0"/>
          </a:p>
          <a:p>
            <a:pPr marL="0" indent="357188" algn="just">
              <a:buNone/>
            </a:pPr>
            <a:r>
              <a:rPr lang="ru-RU" b="1" dirty="0" err="1" smtClean="0"/>
              <a:t>Діалект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різновид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яку люди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для </a:t>
            </a:r>
            <a:r>
              <a:rPr lang="ru-RU" dirty="0" err="1" smtClean="0"/>
              <a:t>спілкування</a:t>
            </a:r>
            <a:r>
              <a:rPr lang="ru-RU" dirty="0" smtClean="0"/>
              <a:t> на </a:t>
            </a:r>
            <a:r>
              <a:rPr lang="ru-RU" dirty="0" err="1" smtClean="0"/>
              <a:t>певній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uk-UA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повноцінною</a:t>
            </a:r>
            <a:r>
              <a:rPr lang="ru-RU" dirty="0" smtClean="0"/>
              <a:t> системою </a:t>
            </a:r>
            <a:r>
              <a:rPr lang="ru-RU" dirty="0" err="1" smtClean="0"/>
              <a:t>мовного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(</a:t>
            </a:r>
            <a:r>
              <a:rPr lang="ru-RU" dirty="0" err="1" smtClean="0"/>
              <a:t>усного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знакового, не </a:t>
            </a:r>
            <a:r>
              <a:rPr lang="ru-RU" dirty="0" err="1" smtClean="0"/>
              <a:t>обов’язково</a:t>
            </a:r>
            <a:r>
              <a:rPr lang="ru-RU" dirty="0" smtClean="0"/>
              <a:t> </a:t>
            </a:r>
            <a:r>
              <a:rPr lang="ru-RU" dirty="0" err="1" smtClean="0"/>
              <a:t>письмового</a:t>
            </a:r>
            <a:r>
              <a:rPr lang="ru-RU" dirty="0" smtClean="0"/>
              <a:t>)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власним</a:t>
            </a:r>
            <a:r>
              <a:rPr lang="ru-RU" dirty="0" smtClean="0"/>
              <a:t> словником і </a:t>
            </a:r>
            <a:r>
              <a:rPr lang="ru-RU" dirty="0" err="1" smtClean="0"/>
              <a:t>граматикою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uk-UA" dirty="0" smtClean="0"/>
              <a:t>діалекту </a:t>
            </a:r>
            <a:r>
              <a:rPr lang="ru-RU" dirty="0" err="1" smtClean="0"/>
              <a:t>сягає</a:t>
            </a:r>
            <a:r>
              <a:rPr lang="ru-RU" dirty="0" smtClean="0"/>
              <a:t> в </a:t>
            </a:r>
            <a:r>
              <a:rPr lang="ru-RU" dirty="0" err="1" smtClean="0"/>
              <a:t>глибоку</a:t>
            </a:r>
            <a:r>
              <a:rPr lang="ru-RU" dirty="0" smtClean="0"/>
              <a:t> </a:t>
            </a:r>
            <a:r>
              <a:rPr lang="ru-RU" dirty="0" err="1" smtClean="0"/>
              <a:t>давнину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Територіальні</a:t>
            </a:r>
            <a:r>
              <a:rPr lang="ru-RU" b="1" dirty="0" smtClean="0"/>
              <a:t> </a:t>
            </a:r>
            <a:r>
              <a:rPr lang="ru-RU" b="1" dirty="0" err="1" smtClean="0"/>
              <a:t>діалекти</a:t>
            </a:r>
            <a:r>
              <a:rPr lang="ru-RU" b="1" dirty="0" smtClean="0"/>
              <a:t> </a:t>
            </a:r>
            <a:r>
              <a:rPr lang="ru-RU" dirty="0" smtClean="0"/>
              <a:t>–</a:t>
            </a:r>
            <a:r>
              <a:rPr lang="ru-RU" b="1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різновиди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</a:t>
            </a:r>
            <a:r>
              <a:rPr lang="ru-RU" b="1" dirty="0" smtClean="0"/>
              <a:t> </a:t>
            </a:r>
            <a:r>
              <a:rPr lang="ru-RU" dirty="0" smtClean="0"/>
              <a:t>де вона </a:t>
            </a:r>
            <a:r>
              <a:rPr lang="ru-RU" dirty="0" err="1" smtClean="0"/>
              <a:t>живе</a:t>
            </a:r>
            <a:r>
              <a:rPr lang="ru-RU" dirty="0" smtClean="0"/>
              <a:t>,</a:t>
            </a:r>
            <a:r>
              <a:rPr lang="ru-RU" b="1" dirty="0" smtClean="0"/>
              <a:t> </a:t>
            </a:r>
            <a:r>
              <a:rPr lang="ru-RU" dirty="0" err="1" smtClean="0"/>
              <a:t>функціонує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природним</a:t>
            </a:r>
            <a:r>
              <a:rPr lang="ru-RU" dirty="0" smtClean="0"/>
              <a:t> шляхом. </a:t>
            </a:r>
          </a:p>
          <a:p>
            <a:pPr marL="0" indent="357188" algn="just">
              <a:buNone/>
            </a:pPr>
            <a:r>
              <a:rPr lang="ru-RU" i="1" dirty="0" smtClean="0"/>
              <a:t>«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ті</a:t>
            </a:r>
            <a:r>
              <a:rPr lang="ru-RU" i="1" dirty="0" smtClean="0"/>
              <a:t> </a:t>
            </a:r>
            <a:r>
              <a:rPr lang="ru-RU" i="1" dirty="0" err="1" smtClean="0"/>
              <a:t>потічки</a:t>
            </a:r>
            <a:r>
              <a:rPr lang="ru-RU" i="1" dirty="0" smtClean="0"/>
              <a:t>, </a:t>
            </a:r>
            <a:r>
              <a:rPr lang="ru-RU" i="1" dirty="0" err="1" smtClean="0"/>
              <a:t>які</a:t>
            </a:r>
            <a:r>
              <a:rPr lang="ru-RU" i="1" dirty="0" smtClean="0"/>
              <a:t> </a:t>
            </a:r>
            <a:r>
              <a:rPr lang="ru-RU" i="1" dirty="0" err="1" smtClean="0"/>
              <a:t>впадають</a:t>
            </a:r>
            <a:r>
              <a:rPr lang="ru-RU" i="1" dirty="0" smtClean="0"/>
              <a:t> у </a:t>
            </a:r>
            <a:r>
              <a:rPr lang="ru-RU" i="1" dirty="0" err="1" smtClean="0"/>
              <a:t>могутнє</a:t>
            </a:r>
            <a:r>
              <a:rPr lang="ru-RU" i="1" dirty="0" smtClean="0"/>
              <a:t> </a:t>
            </a:r>
            <a:r>
              <a:rPr lang="ru-RU" i="1" dirty="0" err="1" smtClean="0"/>
              <a:t>річище</a:t>
            </a:r>
            <a:r>
              <a:rPr lang="ru-RU" i="1" dirty="0" smtClean="0"/>
              <a:t> </a:t>
            </a:r>
            <a:r>
              <a:rPr lang="ru-RU" i="1" dirty="0" err="1" smtClean="0"/>
              <a:t>загальнонародної</a:t>
            </a:r>
            <a:r>
              <a:rPr lang="ru-RU" i="1" dirty="0" smtClean="0"/>
              <a:t> </a:t>
            </a:r>
            <a:r>
              <a:rPr lang="ru-RU" i="1" dirty="0" err="1" smtClean="0"/>
              <a:t>мови</a:t>
            </a:r>
            <a:r>
              <a:rPr lang="ru-RU" i="1" dirty="0" smtClean="0"/>
              <a:t> та </a:t>
            </a:r>
            <a:r>
              <a:rPr lang="ru-RU" i="1" dirty="0" err="1" smtClean="0"/>
              <a:t>її</a:t>
            </a:r>
            <a:r>
              <a:rPr lang="ru-RU" i="1" dirty="0" smtClean="0"/>
              <a:t> </a:t>
            </a:r>
            <a:r>
              <a:rPr lang="ru-RU" i="1" dirty="0" err="1" smtClean="0"/>
              <a:t>вищого</a:t>
            </a:r>
            <a:r>
              <a:rPr lang="ru-RU" i="1" dirty="0" smtClean="0"/>
              <a:t>, </a:t>
            </a:r>
            <a:r>
              <a:rPr lang="ru-RU" i="1" dirty="0" err="1" smtClean="0"/>
              <a:t>окультуреного</a:t>
            </a:r>
            <a:r>
              <a:rPr lang="ru-RU" i="1" dirty="0" smtClean="0"/>
              <a:t> </a:t>
            </a:r>
            <a:r>
              <a:rPr lang="ru-RU" i="1" dirty="0" err="1" smtClean="0"/>
              <a:t>різновиду</a:t>
            </a:r>
            <a:r>
              <a:rPr lang="ru-RU" i="1" dirty="0" smtClean="0"/>
              <a:t> – </a:t>
            </a:r>
            <a:r>
              <a:rPr lang="ru-RU" i="1" dirty="0" err="1" smtClean="0"/>
              <a:t>літературної</a:t>
            </a:r>
            <a:r>
              <a:rPr lang="ru-RU" i="1" dirty="0" smtClean="0"/>
              <a:t> </a:t>
            </a:r>
            <a:r>
              <a:rPr lang="ru-RU" i="1" dirty="0" err="1" smtClean="0"/>
              <a:t>мови</a:t>
            </a:r>
            <a:r>
              <a:rPr lang="ru-RU" i="1" dirty="0" smtClean="0"/>
              <a:t>. Пересохнуть </a:t>
            </a:r>
            <a:r>
              <a:rPr lang="ru-RU" i="1" dirty="0" err="1" smtClean="0"/>
              <a:t>струмки</a:t>
            </a:r>
            <a:r>
              <a:rPr lang="ru-RU" i="1" dirty="0" smtClean="0"/>
              <a:t> – </a:t>
            </a:r>
            <a:r>
              <a:rPr lang="ru-RU" i="1" dirty="0" err="1" smtClean="0"/>
              <a:t>обміліє</a:t>
            </a:r>
            <a:r>
              <a:rPr lang="ru-RU" i="1" dirty="0" smtClean="0"/>
              <a:t> </a:t>
            </a:r>
            <a:r>
              <a:rPr lang="ru-RU" i="1" dirty="0" err="1" smtClean="0"/>
              <a:t>ріка</a:t>
            </a:r>
            <a:r>
              <a:rPr lang="ru-RU" i="1" dirty="0" smtClean="0"/>
              <a:t>». </a:t>
            </a:r>
          </a:p>
          <a:p>
            <a:pPr marL="0" indent="357188" algn="just">
              <a:buNone/>
            </a:pPr>
            <a:r>
              <a:rPr lang="ru-RU" dirty="0" err="1" smtClean="0"/>
              <a:t>Діалекти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предметом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наукової</a:t>
            </a:r>
            <a:r>
              <a:rPr lang="ru-RU" dirty="0" smtClean="0"/>
              <a:t> </a:t>
            </a:r>
            <a:r>
              <a:rPr lang="ru-RU" dirty="0" err="1" smtClean="0"/>
              <a:t>дисципліни</a:t>
            </a:r>
            <a:r>
              <a:rPr lang="ru-RU" dirty="0" smtClean="0"/>
              <a:t>, як </a:t>
            </a:r>
            <a:r>
              <a:rPr lang="ru-RU" b="1" dirty="0" err="1" smtClean="0"/>
              <a:t>діалектологія</a:t>
            </a:r>
            <a:r>
              <a:rPr lang="ru-RU" b="1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О</a:t>
            </a:r>
            <a:r>
              <a:rPr lang="ru-RU" b="1" dirty="0" err="1" smtClean="0"/>
              <a:t>сновн</a:t>
            </a:r>
            <a:r>
              <a:rPr lang="uk-UA" b="1" dirty="0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діалектн</a:t>
            </a:r>
            <a:r>
              <a:rPr lang="uk-UA" b="1" dirty="0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одиниц</a:t>
            </a:r>
            <a:r>
              <a:rPr lang="uk-UA" b="1" dirty="0" smtClean="0"/>
              <a:t>і</a:t>
            </a:r>
            <a:r>
              <a:rPr lang="ru-RU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60946" y="1967949"/>
            <a:ext cx="3070034" cy="387626"/>
          </a:xfrm>
        </p:spPr>
        <p:txBody>
          <a:bodyPr/>
          <a:lstStyle/>
          <a:p>
            <a:pPr algn="ctr"/>
            <a:r>
              <a:rPr lang="ru-RU" sz="3600" b="1" dirty="0" err="1" smtClean="0"/>
              <a:t>Говірка</a:t>
            </a:r>
            <a:endParaRPr lang="ru-RU" sz="36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15"/>
          </p:nvPr>
        </p:nvSpPr>
        <p:spPr>
          <a:xfrm>
            <a:off x="680322" y="2405271"/>
            <a:ext cx="3049702" cy="3530916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err="1" smtClean="0"/>
              <a:t>Найменша</a:t>
            </a:r>
            <a:r>
              <a:rPr lang="ru-RU" sz="2400" dirty="0" smtClean="0"/>
              <a:t> </a:t>
            </a:r>
            <a:r>
              <a:rPr lang="ru-RU" sz="2400" dirty="0" err="1" smtClean="0"/>
              <a:t>одиниця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територіальної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диференціації</a:t>
            </a:r>
            <a:r>
              <a:rPr lang="ru-RU" sz="2400" b="1" dirty="0" smtClean="0"/>
              <a:t> </a:t>
            </a:r>
            <a:r>
              <a:rPr lang="ru-RU" sz="2400" dirty="0" err="1" smtClean="0"/>
              <a:t>мови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засобом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спілкування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мешканців</a:t>
            </a:r>
            <a:r>
              <a:rPr lang="ru-RU" sz="2400" dirty="0" smtClean="0"/>
              <a:t> одного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кількох</a:t>
            </a:r>
            <a:r>
              <a:rPr lang="ru-RU" sz="2400" dirty="0" smtClean="0"/>
              <a:t> </a:t>
            </a:r>
            <a:r>
              <a:rPr lang="ru-RU" sz="2400" dirty="0" err="1" smtClean="0"/>
              <a:t>населених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пунктів</a:t>
            </a:r>
            <a:r>
              <a:rPr lang="ru-RU" sz="2400" dirty="0" smtClean="0"/>
              <a:t>, </a:t>
            </a:r>
            <a:r>
              <a:rPr lang="ru-RU" sz="2400" dirty="0" err="1" smtClean="0"/>
              <a:t>однотипних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погляду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Наприклад</a:t>
            </a:r>
            <a:r>
              <a:rPr lang="ru-RU" sz="2400" dirty="0" smtClean="0"/>
              <a:t>: </a:t>
            </a:r>
            <a:r>
              <a:rPr lang="ru-RU" sz="2400" i="1" dirty="0" err="1" smtClean="0"/>
              <a:t>подільські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говірки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говірки</a:t>
            </a:r>
            <a:r>
              <a:rPr lang="ru-RU" sz="2400" i="1" dirty="0" smtClean="0"/>
              <a:t> села </a:t>
            </a:r>
            <a:r>
              <a:rPr lang="ru-RU" sz="2400" i="1" dirty="0" err="1" smtClean="0"/>
              <a:t>Рахни-Польові</a:t>
            </a:r>
            <a:r>
              <a:rPr lang="ru-RU" sz="2400" i="1" dirty="0" smtClean="0"/>
              <a:t> </a:t>
            </a:r>
            <a:r>
              <a:rPr lang="ru-RU" sz="2400" dirty="0" smtClean="0"/>
              <a:t>та </a:t>
            </a:r>
            <a:r>
              <a:rPr lang="ru-RU" sz="2400" dirty="0" err="1" smtClean="0"/>
              <a:t>ін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3956025" y="1977887"/>
            <a:ext cx="3063240" cy="407504"/>
          </a:xfrm>
        </p:spPr>
        <p:txBody>
          <a:bodyPr/>
          <a:lstStyle/>
          <a:p>
            <a:pPr algn="ctr"/>
            <a:r>
              <a:rPr lang="ru-RU" sz="3600" b="1" dirty="0" err="1" smtClean="0"/>
              <a:t>Говір</a:t>
            </a:r>
            <a:endParaRPr lang="ru-RU" sz="3600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16"/>
          </p:nvPr>
        </p:nvSpPr>
        <p:spPr>
          <a:xfrm>
            <a:off x="3945470" y="2355574"/>
            <a:ext cx="3063240" cy="4353339"/>
          </a:xfrm>
        </p:spPr>
        <p:txBody>
          <a:bodyPr>
            <a:noAutofit/>
          </a:bodyPr>
          <a:lstStyle/>
          <a:p>
            <a:r>
              <a:rPr lang="ru-RU" sz="1300" dirty="0" err="1" smtClean="0"/>
              <a:t>Одиниця</a:t>
            </a:r>
            <a:r>
              <a:rPr lang="ru-RU" sz="1300" dirty="0" smtClean="0"/>
              <a:t> </a:t>
            </a:r>
            <a:r>
              <a:rPr lang="ru-RU" sz="1300" dirty="0" err="1" smtClean="0"/>
              <a:t>територіальної</a:t>
            </a:r>
            <a:r>
              <a:rPr lang="ru-RU" sz="1300" dirty="0" smtClean="0"/>
              <a:t> </a:t>
            </a:r>
            <a:r>
              <a:rPr lang="ru-RU" sz="1300" dirty="0" err="1" smtClean="0"/>
              <a:t>диференціації</a:t>
            </a:r>
            <a:r>
              <a:rPr lang="ru-RU" sz="1300" dirty="0" smtClean="0"/>
              <a:t> </a:t>
            </a:r>
            <a:r>
              <a:rPr lang="ru-RU" sz="1300" dirty="0" err="1" smtClean="0"/>
              <a:t>мови</a:t>
            </a:r>
            <a:r>
              <a:rPr lang="ru-RU" sz="1300" dirty="0" smtClean="0"/>
              <a:t>,</a:t>
            </a:r>
            <a:r>
              <a:rPr lang="ru-RU" sz="1300" b="1" dirty="0" smtClean="0"/>
              <a:t> </a:t>
            </a:r>
            <a:r>
              <a:rPr lang="ru-RU" sz="1300" dirty="0" err="1" smtClean="0"/>
              <a:t>що</a:t>
            </a:r>
            <a:r>
              <a:rPr lang="ru-RU" sz="1300" b="1" dirty="0" smtClean="0"/>
              <a:t> </a:t>
            </a:r>
            <a:r>
              <a:rPr lang="ru-RU" sz="1300" dirty="0" smtClean="0"/>
              <a:t>становить </a:t>
            </a:r>
            <a:r>
              <a:rPr lang="ru-RU" sz="1300" dirty="0" err="1" smtClean="0"/>
              <a:t>об'єднання</a:t>
            </a:r>
            <a:r>
              <a:rPr lang="ru-RU" sz="1300" dirty="0" smtClean="0"/>
              <a:t> </a:t>
            </a:r>
            <a:r>
              <a:rPr lang="ru-RU" sz="1300" dirty="0" err="1" smtClean="0"/>
              <a:t>говірок</a:t>
            </a:r>
            <a:r>
              <a:rPr lang="ru-RU" sz="1300" dirty="0" smtClean="0"/>
              <a:t>, </a:t>
            </a:r>
            <a:r>
              <a:rPr lang="ru-RU" sz="1300" dirty="0" err="1" smtClean="0"/>
              <a:t>близьких</a:t>
            </a:r>
            <a:r>
              <a:rPr lang="ru-RU" sz="1300" dirty="0" smtClean="0"/>
              <a:t> за </a:t>
            </a:r>
            <a:r>
              <a:rPr lang="ru-RU" sz="1300" dirty="0" err="1" smtClean="0"/>
              <a:t>фонетичними</a:t>
            </a:r>
            <a:r>
              <a:rPr lang="ru-RU" sz="1300" dirty="0" smtClean="0"/>
              <a:t>, </a:t>
            </a:r>
            <a:r>
              <a:rPr lang="ru-RU" sz="1300" dirty="0" err="1" smtClean="0"/>
              <a:t>акцентуаційними</a:t>
            </a:r>
            <a:r>
              <a:rPr lang="ru-RU" sz="1300" dirty="0" smtClean="0"/>
              <a:t>, </a:t>
            </a:r>
            <a:r>
              <a:rPr lang="ru-RU" sz="1300" dirty="0" err="1" smtClean="0"/>
              <a:t>лексичними</a:t>
            </a:r>
            <a:r>
              <a:rPr lang="ru-RU" sz="1300" dirty="0" smtClean="0"/>
              <a:t> </a:t>
            </a:r>
            <a:r>
              <a:rPr lang="ru-RU" sz="1300" dirty="0" err="1" smtClean="0"/>
              <a:t>й</a:t>
            </a:r>
            <a:r>
              <a:rPr lang="ru-RU" sz="1300" dirty="0" smtClean="0"/>
              <a:t> </a:t>
            </a:r>
            <a:r>
              <a:rPr lang="ru-RU" sz="1300" dirty="0" err="1" smtClean="0"/>
              <a:t>граматичними</a:t>
            </a:r>
            <a:r>
              <a:rPr lang="ru-RU" sz="1300" dirty="0" smtClean="0"/>
              <a:t> </a:t>
            </a:r>
            <a:r>
              <a:rPr lang="ru-RU" sz="1300" dirty="0" err="1" smtClean="0"/>
              <a:t>ознаками</a:t>
            </a:r>
            <a:r>
              <a:rPr lang="ru-RU" sz="1300" dirty="0" smtClean="0"/>
              <a:t>.</a:t>
            </a:r>
          </a:p>
          <a:p>
            <a:r>
              <a:rPr lang="ru-RU" sz="1300" dirty="0" smtClean="0"/>
              <a:t> </a:t>
            </a:r>
            <a:r>
              <a:rPr lang="ru-RU" sz="1300" dirty="0" err="1" smtClean="0"/>
              <a:t>Наприклад</a:t>
            </a:r>
            <a:r>
              <a:rPr lang="ru-RU" sz="1300" dirty="0" smtClean="0"/>
              <a:t>, до складу </a:t>
            </a:r>
            <a:r>
              <a:rPr lang="ru-RU" sz="1300" dirty="0" err="1" smtClean="0"/>
              <a:t>південно-західного</a:t>
            </a:r>
            <a:r>
              <a:rPr lang="ru-RU" sz="1300" dirty="0" smtClean="0"/>
              <a:t> </a:t>
            </a:r>
            <a:r>
              <a:rPr lang="ru-RU" sz="1300" dirty="0" err="1" smtClean="0"/>
              <a:t>наріччя</a:t>
            </a:r>
            <a:r>
              <a:rPr lang="ru-RU" sz="1300" dirty="0" smtClean="0"/>
              <a:t> </a:t>
            </a:r>
            <a:r>
              <a:rPr lang="ru-RU" sz="1300" dirty="0" err="1" smtClean="0"/>
              <a:t>української</a:t>
            </a:r>
            <a:r>
              <a:rPr lang="ru-RU" sz="1300" dirty="0" smtClean="0"/>
              <a:t> </a:t>
            </a:r>
            <a:r>
              <a:rPr lang="ru-RU" sz="1300" dirty="0" err="1" smtClean="0"/>
              <a:t>мови</a:t>
            </a:r>
            <a:r>
              <a:rPr lang="ru-RU" sz="1300" dirty="0" smtClean="0"/>
              <a:t> належать </a:t>
            </a:r>
            <a:r>
              <a:rPr lang="ru-RU" sz="1300" dirty="0" err="1" smtClean="0"/>
              <a:t>такі</a:t>
            </a:r>
            <a:r>
              <a:rPr lang="ru-RU" sz="1300" dirty="0" smtClean="0"/>
              <a:t> говори: </a:t>
            </a:r>
            <a:r>
              <a:rPr lang="ru-RU" sz="1300" i="1" dirty="0" err="1" smtClean="0"/>
              <a:t>волинський</a:t>
            </a:r>
            <a:r>
              <a:rPr lang="ru-RU" sz="1300" i="1" dirty="0" smtClean="0"/>
              <a:t>,</a:t>
            </a:r>
            <a:r>
              <a:rPr lang="ru-RU" sz="1300" dirty="0" smtClean="0"/>
              <a:t> </a:t>
            </a:r>
            <a:r>
              <a:rPr lang="ru-RU" sz="1300" i="1" dirty="0" err="1" smtClean="0"/>
              <a:t>подільський</a:t>
            </a:r>
            <a:r>
              <a:rPr lang="ru-RU" sz="1300" i="1" dirty="0" smtClean="0"/>
              <a:t>,</a:t>
            </a:r>
            <a:r>
              <a:rPr lang="ru-RU" sz="1300" dirty="0" smtClean="0"/>
              <a:t> </a:t>
            </a:r>
            <a:r>
              <a:rPr lang="ru-RU" sz="1300" i="1" dirty="0" err="1" smtClean="0"/>
              <a:t>наддністрянський</a:t>
            </a:r>
            <a:r>
              <a:rPr lang="ru-RU" sz="1300" i="1" dirty="0" smtClean="0"/>
              <a:t>,</a:t>
            </a:r>
            <a:r>
              <a:rPr lang="ru-RU" sz="1300" dirty="0" smtClean="0"/>
              <a:t> </a:t>
            </a:r>
            <a:r>
              <a:rPr lang="ru-RU" sz="1300" i="1" dirty="0" err="1" smtClean="0"/>
              <a:t>надсянський</a:t>
            </a:r>
            <a:r>
              <a:rPr lang="ru-RU" sz="1300" i="1" dirty="0" smtClean="0"/>
              <a:t>, </a:t>
            </a:r>
            <a:r>
              <a:rPr lang="ru-RU" sz="1300" i="1" dirty="0" err="1" smtClean="0"/>
              <a:t>покутсько-буковинський</a:t>
            </a:r>
            <a:r>
              <a:rPr lang="ru-RU" sz="1300" i="1" dirty="0" smtClean="0"/>
              <a:t>, </a:t>
            </a:r>
            <a:r>
              <a:rPr lang="ru-RU" sz="1300" i="1" dirty="0" err="1" smtClean="0"/>
              <a:t>гуцульський</a:t>
            </a:r>
            <a:r>
              <a:rPr lang="ru-RU" sz="1300" i="1" dirty="0" smtClean="0"/>
              <a:t>, </a:t>
            </a:r>
            <a:r>
              <a:rPr lang="ru-RU" sz="1300" i="1" dirty="0" err="1" smtClean="0"/>
              <a:t>закарпатський</a:t>
            </a:r>
            <a:r>
              <a:rPr lang="ru-RU" sz="1300" i="1" dirty="0" smtClean="0"/>
              <a:t>, </a:t>
            </a:r>
            <a:r>
              <a:rPr lang="ru-RU" sz="1300" i="1" dirty="0" err="1" smtClean="0"/>
              <a:t>бойківський</a:t>
            </a:r>
            <a:r>
              <a:rPr lang="ru-RU" sz="1300" i="1" dirty="0" smtClean="0"/>
              <a:t>, </a:t>
            </a:r>
            <a:r>
              <a:rPr lang="ru-RU" sz="1300" i="1" dirty="0" err="1" smtClean="0"/>
              <a:t>лемківський</a:t>
            </a:r>
            <a:r>
              <a:rPr lang="ru-RU" sz="1300" i="1" dirty="0" smtClean="0"/>
              <a:t>.</a:t>
            </a:r>
            <a:endParaRPr lang="ru-RU" sz="1300" dirty="0" smtClean="0"/>
          </a:p>
          <a:p>
            <a:r>
              <a:rPr lang="ru-RU" sz="1300" dirty="0" err="1" smtClean="0"/>
              <a:t>Зовнішні</a:t>
            </a:r>
            <a:r>
              <a:rPr lang="ru-RU" sz="1300" dirty="0" smtClean="0"/>
              <a:t> </a:t>
            </a:r>
            <a:r>
              <a:rPr lang="ru-RU" sz="1300" dirty="0" err="1" smtClean="0"/>
              <a:t>межі</a:t>
            </a:r>
            <a:r>
              <a:rPr lang="ru-RU" sz="1300" dirty="0" smtClean="0"/>
              <a:t> </a:t>
            </a:r>
            <a:r>
              <a:rPr lang="ru-RU" sz="1300" dirty="0" err="1" smtClean="0"/>
              <a:t>говорів</a:t>
            </a:r>
            <a:r>
              <a:rPr lang="ru-RU" sz="1300" dirty="0" smtClean="0"/>
              <a:t> </a:t>
            </a:r>
            <a:r>
              <a:rPr lang="ru-RU" sz="1300" dirty="0" err="1" smtClean="0"/>
              <a:t>окреслюються</a:t>
            </a:r>
            <a:r>
              <a:rPr lang="ru-RU" sz="1300" dirty="0" smtClean="0"/>
              <a:t> пасмами </a:t>
            </a:r>
            <a:r>
              <a:rPr lang="ru-RU" sz="1300" b="1" dirty="0" err="1" smtClean="0">
                <a:solidFill>
                  <a:srgbClr val="002060"/>
                </a:solidFill>
              </a:rPr>
              <a:t>ізоглос</a:t>
            </a:r>
            <a:r>
              <a:rPr lang="ru-RU" sz="1300" dirty="0" smtClean="0"/>
              <a:t>, </a:t>
            </a:r>
            <a:r>
              <a:rPr lang="ru-RU" sz="1300" dirty="0" err="1" smtClean="0"/>
              <a:t>які</a:t>
            </a:r>
            <a:r>
              <a:rPr lang="ru-RU" sz="1300" dirty="0" smtClean="0"/>
              <a:t> </a:t>
            </a:r>
            <a:r>
              <a:rPr lang="ru-RU" sz="1300" dirty="0" err="1" smtClean="0"/>
              <a:t>чітко</a:t>
            </a:r>
            <a:r>
              <a:rPr lang="ru-RU" sz="1300" dirty="0" smtClean="0"/>
              <a:t> </a:t>
            </a:r>
            <a:r>
              <a:rPr lang="ru-RU" sz="1300" dirty="0" err="1" smtClean="0"/>
              <a:t>окреслюють</a:t>
            </a:r>
            <a:r>
              <a:rPr lang="ru-RU" sz="1300" dirty="0" smtClean="0"/>
              <a:t> ядро і </a:t>
            </a:r>
            <a:r>
              <a:rPr lang="ru-RU" sz="1300" dirty="0" err="1" smtClean="0"/>
              <a:t>периферію</a:t>
            </a:r>
            <a:r>
              <a:rPr lang="ru-RU" sz="1300" dirty="0" smtClean="0"/>
              <a:t> говору. У </a:t>
            </a:r>
            <a:r>
              <a:rPr lang="ru-RU" sz="1300" dirty="0" err="1" smtClean="0">
                <a:solidFill>
                  <a:srgbClr val="002060"/>
                </a:solidFill>
              </a:rPr>
              <a:t>ядрі</a:t>
            </a:r>
            <a:r>
              <a:rPr lang="ru-RU" sz="1300" dirty="0" smtClean="0">
                <a:solidFill>
                  <a:srgbClr val="002060"/>
                </a:solidFill>
              </a:rPr>
              <a:t> </a:t>
            </a:r>
            <a:r>
              <a:rPr lang="ru-RU" sz="1300" dirty="0" err="1" smtClean="0"/>
              <a:t>зосереджуються</a:t>
            </a:r>
            <a:r>
              <a:rPr lang="ru-RU" sz="1300" dirty="0" smtClean="0"/>
              <a:t> </a:t>
            </a:r>
            <a:r>
              <a:rPr lang="ru-RU" sz="1300" dirty="0" err="1" smtClean="0"/>
              <a:t>його</a:t>
            </a:r>
            <a:r>
              <a:rPr lang="ru-RU" sz="1300" dirty="0" smtClean="0"/>
              <a:t> </a:t>
            </a:r>
            <a:r>
              <a:rPr lang="ru-RU" sz="1300" dirty="0" err="1" smtClean="0"/>
              <a:t>основні</a:t>
            </a:r>
            <a:r>
              <a:rPr lang="ru-RU" sz="1300" dirty="0" smtClean="0"/>
              <a:t> </a:t>
            </a:r>
            <a:r>
              <a:rPr lang="ru-RU" sz="1300" dirty="0" err="1" smtClean="0"/>
              <a:t>структурні</a:t>
            </a:r>
            <a:r>
              <a:rPr lang="ru-RU" sz="1300" dirty="0" smtClean="0"/>
              <a:t> </a:t>
            </a:r>
            <a:r>
              <a:rPr lang="ru-RU" sz="1300" dirty="0" err="1" smtClean="0"/>
              <a:t>особливості</a:t>
            </a:r>
            <a:r>
              <a:rPr lang="ru-RU" sz="1300" dirty="0" smtClean="0"/>
              <a:t>; </a:t>
            </a:r>
            <a:r>
              <a:rPr lang="ru-RU" sz="1300" dirty="0" err="1" smtClean="0">
                <a:solidFill>
                  <a:srgbClr val="002060"/>
                </a:solidFill>
              </a:rPr>
              <a:t>окраїнні</a:t>
            </a:r>
            <a:r>
              <a:rPr lang="ru-RU" sz="1300" dirty="0" smtClean="0">
                <a:solidFill>
                  <a:srgbClr val="002060"/>
                </a:solidFill>
              </a:rPr>
              <a:t> </a:t>
            </a:r>
            <a:r>
              <a:rPr lang="ru-RU" sz="1300" dirty="0" err="1" smtClean="0">
                <a:solidFill>
                  <a:srgbClr val="002060"/>
                </a:solidFill>
              </a:rPr>
              <a:t>говірки</a:t>
            </a:r>
            <a:r>
              <a:rPr lang="ru-RU" sz="1300" dirty="0" smtClean="0">
                <a:solidFill>
                  <a:srgbClr val="002060"/>
                </a:solidFill>
              </a:rPr>
              <a:t> </a:t>
            </a:r>
            <a:r>
              <a:rPr lang="ru-RU" sz="1300" dirty="0" err="1" smtClean="0"/>
              <a:t>у</a:t>
            </a:r>
            <a:r>
              <a:rPr lang="ru-RU" sz="1300" dirty="0" smtClean="0"/>
              <a:t> </a:t>
            </a:r>
            <a:r>
              <a:rPr lang="ru-RU" sz="1300" dirty="0" err="1" smtClean="0"/>
              <a:t>своїй</a:t>
            </a:r>
            <a:r>
              <a:rPr lang="ru-RU" sz="1300" dirty="0" smtClean="0"/>
              <a:t> </a:t>
            </a:r>
            <a:r>
              <a:rPr lang="ru-RU" sz="1300" dirty="0" err="1" smtClean="0"/>
              <a:t>структурі</a:t>
            </a:r>
            <a:r>
              <a:rPr lang="ru-RU" sz="1300" dirty="0" smtClean="0"/>
              <a:t> </a:t>
            </a:r>
            <a:r>
              <a:rPr lang="ru-RU" sz="1300" dirty="0" err="1" smtClean="0"/>
              <a:t>можуть</a:t>
            </a:r>
            <a:r>
              <a:rPr lang="ru-RU" sz="1300" dirty="0" smtClean="0"/>
              <a:t> </a:t>
            </a:r>
            <a:r>
              <a:rPr lang="ru-RU" sz="1300" dirty="0" err="1" smtClean="0"/>
              <a:t>поєднувати</a:t>
            </a:r>
            <a:r>
              <a:rPr lang="ru-RU" sz="1300" dirty="0" smtClean="0"/>
              <a:t> </a:t>
            </a:r>
            <a:r>
              <a:rPr lang="ru-RU" sz="1300" dirty="0" err="1" smtClean="0"/>
              <a:t>риси</a:t>
            </a:r>
            <a:r>
              <a:rPr lang="ru-RU" sz="1300" dirty="0" smtClean="0"/>
              <a:t> </a:t>
            </a:r>
            <a:r>
              <a:rPr lang="ru-RU" sz="1300" dirty="0" err="1" smtClean="0"/>
              <a:t>сусідніх</a:t>
            </a:r>
            <a:r>
              <a:rPr lang="ru-RU" sz="1300" dirty="0" smtClean="0"/>
              <a:t> </a:t>
            </a:r>
            <a:r>
              <a:rPr lang="ru-RU" sz="1300" dirty="0" err="1" smtClean="0"/>
              <a:t>говірок</a:t>
            </a:r>
            <a:r>
              <a:rPr lang="ru-RU" sz="1300" dirty="0" smtClean="0"/>
              <a:t>, </a:t>
            </a:r>
            <a:r>
              <a:rPr lang="ru-RU" sz="1300" dirty="0" err="1" smtClean="0"/>
              <a:t>витворювати</a:t>
            </a:r>
            <a:r>
              <a:rPr lang="ru-RU" sz="1300" dirty="0" smtClean="0"/>
              <a:t> </a:t>
            </a:r>
            <a:r>
              <a:rPr lang="ru-RU" sz="1300" dirty="0" err="1" smtClean="0"/>
              <a:t>ознаки</a:t>
            </a:r>
            <a:r>
              <a:rPr lang="ru-RU" sz="1300" dirty="0" smtClean="0"/>
              <a:t> </a:t>
            </a:r>
            <a:r>
              <a:rPr lang="ru-RU" sz="1300" dirty="0" err="1" smtClean="0"/>
              <a:t>перехідного</a:t>
            </a:r>
            <a:r>
              <a:rPr lang="ru-RU" sz="1300" dirty="0" smtClean="0"/>
              <a:t> </a:t>
            </a:r>
            <a:r>
              <a:rPr lang="ru-RU" sz="1300" dirty="0" err="1" smtClean="0"/>
              <a:t>діалектного</a:t>
            </a:r>
            <a:r>
              <a:rPr lang="ru-RU" sz="1300" dirty="0" smtClean="0"/>
              <a:t> типу.</a:t>
            </a:r>
          </a:p>
          <a:p>
            <a:endParaRPr lang="ru-RU" sz="135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/>
          </p:nvPr>
        </p:nvSpPr>
        <p:spPr>
          <a:xfrm>
            <a:off x="7224156" y="1948071"/>
            <a:ext cx="3070025" cy="407504"/>
          </a:xfrm>
        </p:spPr>
        <p:txBody>
          <a:bodyPr/>
          <a:lstStyle/>
          <a:p>
            <a:pPr algn="ctr"/>
            <a:r>
              <a:rPr lang="ru-RU" sz="3600" b="1" dirty="0" err="1" smtClean="0"/>
              <a:t>Наріччя</a:t>
            </a:r>
            <a:endParaRPr lang="ru-RU" sz="3600" dirty="0"/>
          </a:p>
        </p:txBody>
      </p:sp>
      <p:sp>
        <p:nvSpPr>
          <p:cNvPr id="10" name="Текст 9"/>
          <p:cNvSpPr>
            <a:spLocks noGrp="1"/>
          </p:cNvSpPr>
          <p:nvPr>
            <p:ph type="body" sz="half" idx="17"/>
          </p:nvPr>
        </p:nvSpPr>
        <p:spPr>
          <a:xfrm>
            <a:off x="7224156" y="2325757"/>
            <a:ext cx="3070025" cy="3610429"/>
          </a:xfrm>
        </p:spPr>
        <p:txBody>
          <a:bodyPr/>
          <a:lstStyle/>
          <a:p>
            <a:r>
              <a:rPr lang="ru-RU" sz="1800" dirty="0" err="1" smtClean="0"/>
              <a:t>найбільша</a:t>
            </a:r>
            <a:r>
              <a:rPr lang="ru-RU" sz="1800" dirty="0" smtClean="0"/>
              <a:t> </a:t>
            </a:r>
            <a:r>
              <a:rPr lang="ru-RU" sz="1800" dirty="0" err="1" smtClean="0"/>
              <a:t>одиниця</a:t>
            </a:r>
            <a:r>
              <a:rPr lang="ru-RU" sz="1800" dirty="0" smtClean="0"/>
              <a:t> </a:t>
            </a:r>
            <a:r>
              <a:rPr lang="ru-RU" sz="1800" dirty="0" err="1" smtClean="0"/>
              <a:t>територіальної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диференціації</a:t>
            </a:r>
            <a:r>
              <a:rPr lang="ru-RU" sz="1800" b="1" dirty="0" smtClean="0"/>
              <a:t> </a:t>
            </a:r>
            <a:r>
              <a:rPr lang="ru-RU" sz="1800" dirty="0" err="1" smtClean="0"/>
              <a:t>мови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становить </a:t>
            </a:r>
            <a:r>
              <a:rPr lang="ru-RU" sz="1800" dirty="0" err="1" smtClean="0"/>
              <a:t>сукупність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близьких</a:t>
            </a:r>
            <a:r>
              <a:rPr lang="ru-RU" sz="1800" dirty="0" smtClean="0"/>
              <a:t> за </a:t>
            </a:r>
            <a:r>
              <a:rPr lang="ru-RU" sz="1800" dirty="0" err="1" smtClean="0"/>
              <a:t>визначальними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ознаками</a:t>
            </a:r>
            <a:r>
              <a:rPr lang="ru-RU" sz="1800" dirty="0" smtClean="0"/>
              <a:t> </a:t>
            </a:r>
            <a:r>
              <a:rPr lang="ru-RU" sz="1800" dirty="0" err="1" smtClean="0"/>
              <a:t>говірок</a:t>
            </a:r>
            <a:r>
              <a:rPr lang="ru-RU" sz="1800" dirty="0" smtClean="0"/>
              <a:t>, </a:t>
            </a:r>
            <a:r>
              <a:rPr lang="ru-RU" sz="1800" dirty="0" err="1" smtClean="0"/>
              <a:t>об'єднаних</a:t>
            </a:r>
            <a:r>
              <a:rPr lang="ru-RU" sz="1800" dirty="0" smtClean="0"/>
              <a:t> у говори.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століть</a:t>
            </a:r>
            <a:r>
              <a:rPr lang="ru-RU" dirty="0" smtClean="0"/>
              <a:t> мала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адміністративно-територіальних</a:t>
            </a:r>
            <a:r>
              <a:rPr lang="ru-RU" dirty="0" smtClean="0"/>
              <a:t> </a:t>
            </a:r>
            <a:r>
              <a:rPr lang="ru-RU" dirty="0" err="1" smtClean="0"/>
              <a:t>поділів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розмежовували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на </a:t>
            </a:r>
            <a:r>
              <a:rPr lang="ru-RU" b="1" dirty="0" err="1" smtClean="0"/>
              <a:t>паланки</a:t>
            </a:r>
            <a:r>
              <a:rPr lang="ru-RU" b="1" dirty="0" smtClean="0"/>
              <a:t>, </a:t>
            </a:r>
            <a:r>
              <a:rPr lang="ru-RU" b="1" dirty="0" err="1" smtClean="0"/>
              <a:t>губернії</a:t>
            </a:r>
            <a:r>
              <a:rPr lang="ru-RU" b="1" dirty="0" smtClean="0"/>
              <a:t>, </a:t>
            </a:r>
            <a:r>
              <a:rPr lang="ru-RU" b="1" dirty="0" err="1" smtClean="0"/>
              <a:t>провінції</a:t>
            </a:r>
            <a:r>
              <a:rPr lang="ru-RU" b="1" dirty="0" smtClean="0"/>
              <a:t>, </a:t>
            </a:r>
            <a:r>
              <a:rPr lang="ru-RU" b="1" dirty="0" err="1" smtClean="0"/>
              <a:t>повіти</a:t>
            </a:r>
            <a:r>
              <a:rPr lang="ru-RU" b="1" dirty="0" smtClean="0"/>
              <a:t>, </a:t>
            </a:r>
            <a:r>
              <a:rPr lang="ru-RU" b="1" dirty="0" err="1" smtClean="0"/>
              <a:t>області</a:t>
            </a:r>
            <a:r>
              <a:rPr lang="ru-RU" b="1" dirty="0" smtClean="0"/>
              <a:t> та </a:t>
            </a:r>
            <a:r>
              <a:rPr lang="ru-RU" b="1" dirty="0" err="1" smtClean="0"/>
              <a:t>райони</a:t>
            </a:r>
            <a:r>
              <a:rPr lang="ru-RU" b="1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i="1" dirty="0" err="1" smtClean="0"/>
              <a:t>поділ</a:t>
            </a:r>
            <a:r>
              <a:rPr lang="ru-RU" i="1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i="1" dirty="0" smtClean="0"/>
              <a:t>на </a:t>
            </a:r>
            <a:r>
              <a:rPr lang="ru-RU" i="1" dirty="0" err="1" smtClean="0"/>
              <a:t>основі</a:t>
            </a:r>
            <a:r>
              <a:rPr lang="ru-RU" i="1" dirty="0" smtClean="0"/>
              <a:t> </a:t>
            </a:r>
            <a:r>
              <a:rPr lang="ru-RU" i="1" dirty="0" err="1" smtClean="0"/>
              <a:t>історико-етнографічних</a:t>
            </a:r>
            <a:r>
              <a:rPr lang="ru-RU" i="1" dirty="0" smtClean="0"/>
              <a:t> </a:t>
            </a:r>
            <a:r>
              <a:rPr lang="ru-RU" i="1" dirty="0" err="1" smtClean="0"/>
              <a:t>ознак</a:t>
            </a:r>
            <a:r>
              <a:rPr lang="ru-RU" dirty="0" smtClean="0"/>
              <a:t>, за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r>
              <a:rPr lang="ru-RU" dirty="0" smtClean="0"/>
              <a:t> </a:t>
            </a:r>
            <a:r>
              <a:rPr lang="ru-RU" b="1" i="1" dirty="0" err="1" smtClean="0"/>
              <a:t>такі</a:t>
            </a:r>
            <a:r>
              <a:rPr lang="ru-RU" b="1" i="1" dirty="0" smtClean="0"/>
              <a:t> </a:t>
            </a:r>
            <a:r>
              <a:rPr lang="ru-RU" b="1" i="1" dirty="0" err="1" smtClean="0"/>
              <a:t>історико-географічні</a:t>
            </a:r>
            <a:r>
              <a:rPr lang="ru-RU" b="1" i="1" dirty="0" smtClean="0"/>
              <a:t> </a:t>
            </a:r>
            <a:r>
              <a:rPr lang="ru-RU" b="1" i="1" dirty="0" err="1" smtClean="0"/>
              <a:t>обла</a:t>
            </a:r>
            <a:r>
              <a:rPr lang="uk-UA" b="1" i="1" dirty="0" smtClean="0"/>
              <a:t>с</a:t>
            </a:r>
            <a:r>
              <a:rPr lang="ru-RU" b="1" i="1" dirty="0" err="1" smtClean="0"/>
              <a:t>ті</a:t>
            </a:r>
            <a:r>
              <a:rPr lang="ru-RU" b="1" i="1" dirty="0" smtClean="0"/>
              <a:t> та </a:t>
            </a:r>
            <a:r>
              <a:rPr lang="ru-RU" b="1" i="1" dirty="0" err="1" smtClean="0"/>
              <a:t>етнографічні</a:t>
            </a:r>
            <a:r>
              <a:rPr lang="ru-RU" b="1" i="1" dirty="0" smtClean="0"/>
              <a:t>  </a:t>
            </a:r>
            <a:r>
              <a:rPr lang="ru-RU" b="1" i="1" dirty="0" err="1" smtClean="0"/>
              <a:t>регіони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України</a:t>
            </a:r>
            <a:r>
              <a:rPr lang="ru-RU" b="1" i="1" dirty="0" smtClean="0"/>
              <a:t>:</a:t>
            </a: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659835"/>
          </a:xfrm>
        </p:spPr>
        <p:txBody>
          <a:bodyPr rtlCol="0"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3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b="1" dirty="0" err="1" smtClean="0">
                <a:solidFill>
                  <a:schemeClr val="tx1"/>
                </a:solidFill>
              </a:rPr>
              <a:t>Діалектна</a:t>
            </a:r>
            <a:r>
              <a:rPr lang="ru-RU" b="1" dirty="0" smtClean="0">
                <a:solidFill>
                  <a:schemeClr val="tx1"/>
                </a:solidFill>
              </a:rPr>
              <a:t> основа </a:t>
            </a:r>
            <a:r>
              <a:rPr lang="ru-RU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літературної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мови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ru-RU" b="1" dirty="0" err="1" smtClean="0"/>
              <a:t>Діалектологія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грецького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:</a:t>
            </a:r>
            <a:r>
              <a:rPr lang="ru-RU" b="1" dirty="0" smtClean="0"/>
              <a:t> </a:t>
            </a:r>
            <a:r>
              <a:rPr lang="ru-RU" i="1" dirty="0" err="1" smtClean="0"/>
              <a:t>dialectos</a:t>
            </a:r>
            <a:r>
              <a:rPr lang="ru-RU" b="1" dirty="0" smtClean="0"/>
              <a:t> </a:t>
            </a:r>
            <a:r>
              <a:rPr lang="ru-RU" dirty="0" smtClean="0"/>
              <a:t>–</a:t>
            </a:r>
            <a:r>
              <a:rPr lang="ru-RU" b="1" dirty="0" smtClean="0"/>
              <a:t> </a:t>
            </a:r>
            <a:r>
              <a:rPr lang="ru-RU" dirty="0" err="1" smtClean="0"/>
              <a:t>наріччя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b="1" dirty="0" smtClean="0"/>
              <a:t> </a:t>
            </a:r>
            <a:r>
              <a:rPr lang="ru-RU" dirty="0" err="1" smtClean="0"/>
              <a:t>logos</a:t>
            </a:r>
            <a:r>
              <a:rPr lang="ru-RU" dirty="0" smtClean="0"/>
              <a:t> – слово, </a:t>
            </a:r>
            <a:r>
              <a:rPr lang="ru-RU" dirty="0" err="1" smtClean="0"/>
              <a:t>вчення</a:t>
            </a:r>
            <a:r>
              <a:rPr lang="ru-RU" dirty="0" smtClean="0"/>
              <a:t>)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галузь</a:t>
            </a:r>
            <a:r>
              <a:rPr lang="ru-RU" dirty="0" smtClean="0"/>
              <a:t> </a:t>
            </a:r>
            <a:r>
              <a:rPr lang="ru-RU" dirty="0" err="1" smtClean="0"/>
              <a:t>мовознавства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вивчає</a:t>
            </a:r>
            <a:r>
              <a:rPr lang="ru-RU" dirty="0" smtClean="0"/>
              <a:t> </a:t>
            </a:r>
            <a:r>
              <a:rPr lang="ru-RU" dirty="0" err="1" smtClean="0"/>
              <a:t>діалектну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просторову</a:t>
            </a:r>
            <a:r>
              <a:rPr lang="ru-RU" dirty="0" smtClean="0"/>
              <a:t> </a:t>
            </a:r>
            <a:r>
              <a:rPr lang="ru-RU" dirty="0" err="1" smtClean="0"/>
              <a:t>варіативність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територіальну</a:t>
            </a:r>
            <a:r>
              <a:rPr lang="ru-RU" dirty="0" smtClean="0"/>
              <a:t> </a:t>
            </a:r>
            <a:r>
              <a:rPr lang="ru-RU" dirty="0" err="1" smtClean="0"/>
              <a:t>диференціацію</a:t>
            </a:r>
            <a:r>
              <a:rPr lang="ru-RU" dirty="0" smtClean="0"/>
              <a:t>, </a:t>
            </a:r>
            <a:r>
              <a:rPr lang="ru-RU" dirty="0" err="1" smtClean="0"/>
              <a:t>історію</a:t>
            </a:r>
            <a:r>
              <a:rPr lang="ru-RU" dirty="0" smtClean="0"/>
              <a:t> </a:t>
            </a:r>
            <a:r>
              <a:rPr lang="ru-RU" dirty="0" err="1" smtClean="0"/>
              <a:t>мовно-територіальних</a:t>
            </a:r>
            <a:r>
              <a:rPr lang="ru-RU" dirty="0" smtClean="0"/>
              <a:t> </a:t>
            </a:r>
            <a:r>
              <a:rPr lang="ru-RU" dirty="0" err="1" smtClean="0"/>
              <a:t>утворень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мовних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 та </a:t>
            </a:r>
            <a:r>
              <a:rPr lang="ru-RU" dirty="0" err="1" smtClean="0"/>
              <a:t>взаємодію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формами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 – </a:t>
            </a:r>
            <a:r>
              <a:rPr lang="ru-RU" dirty="0" err="1" smtClean="0"/>
              <a:t>літературною</a:t>
            </a:r>
            <a:r>
              <a:rPr lang="ru-RU" dirty="0" smtClean="0"/>
              <a:t>, </a:t>
            </a:r>
            <a:r>
              <a:rPr lang="ru-RU" dirty="0" err="1" smtClean="0"/>
              <a:t>просторіччям</a:t>
            </a:r>
            <a:r>
              <a:rPr lang="ru-RU" dirty="0" smtClean="0"/>
              <a:t>, </a:t>
            </a:r>
            <a:r>
              <a:rPr lang="ru-RU" dirty="0" err="1" smtClean="0"/>
              <a:t>соціальними</a:t>
            </a:r>
            <a:r>
              <a:rPr lang="ru-RU" dirty="0" smtClean="0"/>
              <a:t> </a:t>
            </a:r>
            <a:r>
              <a:rPr lang="ru-RU" dirty="0" err="1" smtClean="0"/>
              <a:t>діалектами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i="1" dirty="0" err="1" smtClean="0"/>
              <a:t>Українська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діалектологія</a:t>
            </a:r>
            <a:r>
              <a:rPr lang="ru-RU" b="1" i="1" dirty="0" smtClean="0"/>
              <a:t> як наука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uk-UA" b="1" i="1" dirty="0" smtClean="0"/>
              <a:t>складова </a:t>
            </a:r>
            <a:r>
              <a:rPr lang="ru-RU" b="1" i="1" dirty="0" err="1" smtClean="0"/>
              <a:t>навчальн</a:t>
            </a:r>
            <a:r>
              <a:rPr lang="uk-UA" b="1" i="1" dirty="0" err="1" smtClean="0"/>
              <a:t>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дисциплін</a:t>
            </a:r>
            <a:r>
              <a:rPr lang="uk-UA" b="1" i="1" dirty="0" smtClean="0"/>
              <a:t>и «Українська мова та </a:t>
            </a:r>
            <a:r>
              <a:rPr lang="uk-UA" b="1" i="1" dirty="0" err="1" smtClean="0"/>
              <a:t>етнокультурологія</a:t>
            </a:r>
            <a:r>
              <a:rPr lang="uk-UA" b="1" i="1" dirty="0" smtClean="0"/>
              <a:t>»</a:t>
            </a:r>
            <a:r>
              <a:rPr lang="ru-RU" b="1" i="1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важливе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для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мовознавчого</a:t>
            </a:r>
            <a:r>
              <a:rPr lang="ru-RU" dirty="0" smtClean="0"/>
              <a:t> </a:t>
            </a:r>
            <a:r>
              <a:rPr lang="ru-RU" dirty="0" err="1" smtClean="0"/>
              <a:t>світогляду</a:t>
            </a:r>
            <a:r>
              <a:rPr lang="ru-RU" dirty="0" smtClean="0"/>
              <a:t> студент</a:t>
            </a:r>
            <a:r>
              <a:rPr lang="uk-UA" dirty="0" err="1" smtClean="0"/>
              <a:t>ів</a:t>
            </a:r>
            <a:r>
              <a:rPr lang="ru-RU" dirty="0" smtClean="0"/>
              <a:t>,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зрозуміти</a:t>
            </a:r>
            <a:r>
              <a:rPr lang="ru-RU" dirty="0" smtClean="0"/>
              <a:t> курс,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відкриває</a:t>
            </a:r>
            <a:r>
              <a:rPr lang="ru-RU" dirty="0" smtClean="0"/>
              <a:t> шлях до </a:t>
            </a:r>
            <a:r>
              <a:rPr lang="ru-RU" dirty="0" err="1" smtClean="0"/>
              <a:t>пізнання</a:t>
            </a:r>
            <a:r>
              <a:rPr lang="ru-RU" dirty="0" smtClean="0"/>
              <a:t> </a:t>
            </a:r>
            <a:r>
              <a:rPr lang="ru-RU" dirty="0" err="1" smtClean="0"/>
              <a:t>нашої</a:t>
            </a:r>
            <a:r>
              <a:rPr lang="ru-RU" dirty="0" smtClean="0"/>
              <a:t> </a:t>
            </a:r>
            <a:r>
              <a:rPr lang="ru-RU" dirty="0" err="1" smtClean="0"/>
              <a:t>духовності</a:t>
            </a:r>
            <a:r>
              <a:rPr lang="ru-RU" dirty="0" smtClean="0"/>
              <a:t> – </a:t>
            </a:r>
            <a:r>
              <a:rPr lang="ru-RU" dirty="0" err="1" smtClean="0"/>
              <a:t>традицій</a:t>
            </a:r>
            <a:r>
              <a:rPr lang="ru-RU" dirty="0" smtClean="0"/>
              <a:t>, </a:t>
            </a:r>
            <a:r>
              <a:rPr lang="ru-RU" dirty="0" err="1" smtClean="0"/>
              <a:t>звичаїв</a:t>
            </a:r>
            <a:r>
              <a:rPr lang="ru-RU" dirty="0" smtClean="0"/>
              <a:t>, </a:t>
            </a:r>
            <a:r>
              <a:rPr lang="ru-RU" dirty="0" err="1" smtClean="0"/>
              <a:t>вірувань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народу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Водночас</a:t>
            </a:r>
            <a:r>
              <a:rPr lang="ru-RU" dirty="0" smtClean="0"/>
              <a:t> вона </a:t>
            </a:r>
            <a:r>
              <a:rPr lang="ru-RU" dirty="0" err="1" smtClean="0"/>
              <a:t>озброює</a:t>
            </a:r>
            <a:r>
              <a:rPr lang="ru-RU" dirty="0" smtClean="0"/>
              <a:t> </a:t>
            </a:r>
            <a:r>
              <a:rPr lang="uk-UA" dirty="0" smtClean="0"/>
              <a:t>молодих українців </a:t>
            </a:r>
            <a:r>
              <a:rPr lang="ru-RU" dirty="0" err="1" smtClean="0"/>
              <a:t>знаннями</a:t>
            </a:r>
            <a:r>
              <a:rPr lang="ru-RU" dirty="0" smtClean="0"/>
              <a:t>, </a:t>
            </a:r>
            <a:r>
              <a:rPr lang="ru-RU" dirty="0" err="1" smtClean="0"/>
              <a:t>необхідними</a:t>
            </a:r>
            <a:r>
              <a:rPr lang="ru-RU" dirty="0" smtClean="0"/>
              <a:t> для </a:t>
            </a:r>
            <a:r>
              <a:rPr lang="ru-RU" dirty="0" err="1" smtClean="0"/>
              <a:t>праці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діалектного</a:t>
            </a:r>
            <a:r>
              <a:rPr lang="ru-RU" dirty="0" smtClean="0"/>
              <a:t> </a:t>
            </a:r>
            <a:r>
              <a:rPr lang="ru-RU" dirty="0" err="1" smtClean="0"/>
              <a:t>оточення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 </a:t>
            </a:r>
            <a:r>
              <a:rPr lang="uk-UA" b="1" dirty="0" smtClean="0"/>
              <a:t>4. </a:t>
            </a:r>
            <a:r>
              <a:rPr lang="ru-RU" b="1" dirty="0" err="1" smtClean="0"/>
              <a:t>Класифікація</a:t>
            </a:r>
            <a:r>
              <a:rPr lang="ru-RU" b="1" dirty="0" smtClean="0"/>
              <a:t> </a:t>
            </a:r>
            <a:r>
              <a:rPr lang="ru-RU" b="1" dirty="0" err="1" smtClean="0"/>
              <a:t>діалектних</a:t>
            </a:r>
            <a:r>
              <a:rPr lang="ru-RU" b="1" dirty="0" smtClean="0"/>
              <a:t> </a:t>
            </a:r>
            <a:r>
              <a:rPr lang="ru-RU" b="1" dirty="0" err="1" smtClean="0"/>
              <a:t>мовних</a:t>
            </a:r>
            <a:r>
              <a:rPr lang="ru-RU" b="1" dirty="0" smtClean="0"/>
              <a:t> </a:t>
            </a:r>
            <a:r>
              <a:rPr lang="ru-RU" b="1" dirty="0" err="1" smtClean="0"/>
              <a:t>одиниць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906350" y="1977888"/>
            <a:ext cx="9678824" cy="34787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Розрізняють</a:t>
            </a:r>
            <a:r>
              <a:rPr lang="ru-RU" dirty="0" smtClean="0"/>
              <a:t> два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діалектів</a:t>
            </a:r>
            <a:r>
              <a:rPr lang="ru-RU" dirty="0" smtClean="0"/>
              <a:t>: </a:t>
            </a:r>
            <a:r>
              <a:rPr lang="ru-RU" i="1" dirty="0" err="1" smtClean="0">
                <a:solidFill>
                  <a:schemeClr val="bg1"/>
                </a:solidFill>
              </a:rPr>
              <a:t>територіальні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i="1" dirty="0" err="1" smtClean="0">
                <a:solidFill>
                  <a:schemeClr val="bg1"/>
                </a:solidFill>
              </a:rPr>
              <a:t>соціальні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680322" y="2554358"/>
            <a:ext cx="4698355" cy="3381830"/>
          </a:xfrm>
        </p:spPr>
        <p:txBody>
          <a:bodyPr>
            <a:noAutofit/>
          </a:bodyPr>
          <a:lstStyle/>
          <a:p>
            <a:pPr marL="0" indent="357188">
              <a:buNone/>
            </a:pPr>
            <a:r>
              <a:rPr lang="ru-RU" sz="1550" dirty="0" err="1" smtClean="0"/>
              <a:t>Різні</a:t>
            </a:r>
            <a:r>
              <a:rPr lang="ru-RU" sz="1550" dirty="0" smtClean="0"/>
              <a:t> </a:t>
            </a:r>
            <a:r>
              <a:rPr lang="ru-RU" sz="1550" dirty="0" err="1" smtClean="0"/>
              <a:t>вияви</a:t>
            </a:r>
            <a:r>
              <a:rPr lang="ru-RU" sz="1550" dirty="0" smtClean="0"/>
              <a:t> </a:t>
            </a:r>
            <a:r>
              <a:rPr lang="ru-RU" sz="1550" dirty="0" err="1" smtClean="0"/>
              <a:t>мови</a:t>
            </a:r>
            <a:r>
              <a:rPr lang="ru-RU" sz="1550" dirty="0" smtClean="0"/>
              <a:t> на </a:t>
            </a:r>
            <a:r>
              <a:rPr lang="ru-RU" sz="1550" dirty="0" err="1" smtClean="0"/>
              <a:t>певній</a:t>
            </a:r>
            <a:r>
              <a:rPr lang="ru-RU" sz="1550" dirty="0" smtClean="0"/>
              <a:t> </a:t>
            </a:r>
            <a:r>
              <a:rPr lang="ru-RU" sz="1550" dirty="0" err="1" smtClean="0"/>
              <a:t>території</a:t>
            </a:r>
            <a:r>
              <a:rPr lang="ru-RU" sz="1550" dirty="0" smtClean="0"/>
              <a:t> </a:t>
            </a:r>
            <a:r>
              <a:rPr lang="ru-RU" sz="1550" dirty="0" err="1" smtClean="0"/>
              <a:t>називаються</a:t>
            </a:r>
            <a:r>
              <a:rPr lang="ru-RU" sz="1550" dirty="0" smtClean="0"/>
              <a:t> </a:t>
            </a:r>
            <a:r>
              <a:rPr lang="ru-RU" sz="1550" b="1" i="1" dirty="0" err="1" smtClean="0">
                <a:solidFill>
                  <a:schemeClr val="bg1"/>
                </a:solidFill>
              </a:rPr>
              <a:t>територіальними</a:t>
            </a:r>
            <a:r>
              <a:rPr lang="ru-RU" sz="1550" dirty="0" smtClean="0">
                <a:solidFill>
                  <a:schemeClr val="bg1"/>
                </a:solidFill>
              </a:rPr>
              <a:t> </a:t>
            </a:r>
            <a:r>
              <a:rPr lang="ru-RU" sz="1550" dirty="0" err="1" smtClean="0">
                <a:solidFill>
                  <a:schemeClr val="bg1"/>
                </a:solidFill>
              </a:rPr>
              <a:t>діалектами</a:t>
            </a:r>
            <a:r>
              <a:rPr lang="ru-RU" sz="1550" dirty="0" smtClean="0">
                <a:solidFill>
                  <a:schemeClr val="bg1"/>
                </a:solidFill>
              </a:rPr>
              <a:t>.</a:t>
            </a:r>
            <a:r>
              <a:rPr lang="ru-RU" sz="1550" dirty="0" smtClean="0"/>
              <a:t> Вони </a:t>
            </a:r>
            <a:r>
              <a:rPr lang="ru-RU" sz="1550" dirty="0" err="1" smtClean="0"/>
              <a:t>слугують</a:t>
            </a:r>
            <a:r>
              <a:rPr lang="ru-RU" sz="1550" dirty="0" smtClean="0"/>
              <a:t> </a:t>
            </a:r>
            <a:r>
              <a:rPr lang="ru-RU" sz="1550" dirty="0" err="1" smtClean="0"/>
              <a:t>засобом</a:t>
            </a:r>
            <a:r>
              <a:rPr lang="ru-RU" sz="1550" dirty="0" smtClean="0"/>
              <a:t> </a:t>
            </a:r>
            <a:r>
              <a:rPr lang="ru-RU" sz="1550" dirty="0" err="1" smtClean="0"/>
              <a:t>спілкування</a:t>
            </a:r>
            <a:r>
              <a:rPr lang="ru-RU" sz="1550" dirty="0" smtClean="0"/>
              <a:t> людей, </a:t>
            </a:r>
            <a:r>
              <a:rPr lang="ru-RU" sz="1550" dirty="0" err="1" smtClean="0"/>
              <a:t>об'єднаних</a:t>
            </a:r>
            <a:r>
              <a:rPr lang="ru-RU" sz="1550" dirty="0" smtClean="0"/>
              <a:t> </a:t>
            </a:r>
            <a:r>
              <a:rPr lang="ru-RU" sz="1550" dirty="0" err="1" smtClean="0"/>
              <a:t>спільною</a:t>
            </a:r>
            <a:r>
              <a:rPr lang="ru-RU" sz="1550" dirty="0" smtClean="0"/>
              <a:t> </a:t>
            </a:r>
            <a:r>
              <a:rPr lang="ru-RU" sz="1550" dirty="0" err="1" smtClean="0"/>
              <a:t>територією</a:t>
            </a:r>
            <a:r>
              <a:rPr lang="ru-RU" sz="1550" dirty="0" smtClean="0"/>
              <a:t>, а </a:t>
            </a:r>
            <a:r>
              <a:rPr lang="ru-RU" sz="1550" dirty="0" err="1" smtClean="0"/>
              <a:t>також</a:t>
            </a:r>
            <a:r>
              <a:rPr lang="ru-RU" sz="1550" dirty="0" smtClean="0"/>
              <a:t> </a:t>
            </a:r>
            <a:r>
              <a:rPr lang="ru-RU" sz="1550" dirty="0" err="1" smtClean="0"/>
              <a:t>спільністю</a:t>
            </a:r>
            <a:r>
              <a:rPr lang="ru-RU" sz="1550" dirty="0" smtClean="0"/>
              <a:t> </a:t>
            </a:r>
            <a:r>
              <a:rPr lang="ru-RU" sz="1550" dirty="0" err="1" smtClean="0"/>
              <a:t>елементів</a:t>
            </a:r>
            <a:r>
              <a:rPr lang="ru-RU" sz="1550" dirty="0" smtClean="0"/>
              <a:t> </a:t>
            </a:r>
            <a:r>
              <a:rPr lang="ru-RU" sz="1550" dirty="0" err="1" smtClean="0"/>
              <a:t>матеріальної</a:t>
            </a:r>
            <a:r>
              <a:rPr lang="ru-RU" sz="1550" dirty="0" smtClean="0"/>
              <a:t> </a:t>
            </a:r>
            <a:r>
              <a:rPr lang="ru-RU" sz="1550" dirty="0" err="1" smtClean="0"/>
              <a:t>й</a:t>
            </a:r>
            <a:r>
              <a:rPr lang="ru-RU" sz="1550" dirty="0" smtClean="0"/>
              <a:t> </a:t>
            </a:r>
            <a:r>
              <a:rPr lang="ru-RU" sz="1550" dirty="0" err="1" smtClean="0"/>
              <a:t>духовної</a:t>
            </a:r>
            <a:r>
              <a:rPr lang="ru-RU" sz="1550" dirty="0" smtClean="0"/>
              <a:t> </a:t>
            </a:r>
            <a:r>
              <a:rPr lang="ru-RU" sz="1550" dirty="0" err="1" smtClean="0"/>
              <a:t>культури</a:t>
            </a:r>
            <a:r>
              <a:rPr lang="ru-RU" sz="1550" dirty="0" smtClean="0"/>
              <a:t>, </a:t>
            </a:r>
            <a:r>
              <a:rPr lang="ru-RU" sz="1550" dirty="0" err="1" smtClean="0"/>
              <a:t>історико-культурних</a:t>
            </a:r>
            <a:r>
              <a:rPr lang="ru-RU" sz="1550" dirty="0" smtClean="0"/>
              <a:t> </a:t>
            </a:r>
            <a:r>
              <a:rPr lang="ru-RU" sz="1550" dirty="0" err="1" smtClean="0"/>
              <a:t>традицій</a:t>
            </a:r>
            <a:r>
              <a:rPr lang="ru-RU" sz="1550" dirty="0" smtClean="0"/>
              <a:t>, </a:t>
            </a:r>
            <a:r>
              <a:rPr lang="ru-RU" sz="1550" dirty="0" err="1" smtClean="0"/>
              <a:t>самосвідомості</a:t>
            </a:r>
            <a:r>
              <a:rPr lang="ru-RU" sz="1550" dirty="0" smtClean="0"/>
              <a:t>. </a:t>
            </a:r>
          </a:p>
          <a:p>
            <a:pPr marL="0" indent="357188">
              <a:buNone/>
            </a:pPr>
            <a:r>
              <a:rPr lang="ru-RU" sz="1550" dirty="0" err="1" smtClean="0"/>
              <a:t>Наприклад</a:t>
            </a:r>
            <a:r>
              <a:rPr lang="ru-RU" sz="1550" dirty="0" smtClean="0"/>
              <a:t>: </a:t>
            </a:r>
          </a:p>
          <a:p>
            <a:r>
              <a:rPr lang="ru-RU" sz="1550" dirty="0" smtClean="0"/>
              <a:t>у </a:t>
            </a:r>
            <a:r>
              <a:rPr lang="ru-RU" sz="1550" dirty="0" err="1" smtClean="0"/>
              <a:t>мовленні</a:t>
            </a:r>
            <a:r>
              <a:rPr lang="ru-RU" sz="1550" dirty="0" smtClean="0"/>
              <a:t> </a:t>
            </a:r>
            <a:r>
              <a:rPr lang="ru-RU" sz="1550" dirty="0" err="1" smtClean="0"/>
              <a:t>носіїв</a:t>
            </a:r>
            <a:r>
              <a:rPr lang="ru-RU" sz="1550" dirty="0" smtClean="0"/>
              <a:t> </a:t>
            </a:r>
            <a:r>
              <a:rPr lang="ru-RU" sz="1550" dirty="0" err="1" smtClean="0"/>
              <a:t>бойківського</a:t>
            </a:r>
            <a:r>
              <a:rPr lang="ru-RU" sz="1550" dirty="0" smtClean="0"/>
              <a:t> говору часто </a:t>
            </a:r>
            <a:r>
              <a:rPr lang="ru-RU" sz="1550" dirty="0" err="1" smtClean="0"/>
              <a:t>трапляються</a:t>
            </a:r>
            <a:r>
              <a:rPr lang="ru-RU" sz="1550" dirty="0" smtClean="0"/>
              <a:t> </a:t>
            </a:r>
            <a:r>
              <a:rPr lang="ru-RU" sz="1550" dirty="0" err="1" smtClean="0"/>
              <a:t>такі</a:t>
            </a:r>
            <a:r>
              <a:rPr lang="ru-RU" sz="1550" dirty="0" smtClean="0"/>
              <a:t> </a:t>
            </a:r>
            <a:r>
              <a:rPr lang="ru-RU" sz="1550" dirty="0" err="1" smtClean="0"/>
              <a:t>діалектизми</a:t>
            </a:r>
            <a:r>
              <a:rPr lang="ru-RU" sz="1550" dirty="0" smtClean="0"/>
              <a:t>, як </a:t>
            </a:r>
            <a:r>
              <a:rPr lang="ru-RU" sz="1550" i="1" dirty="0" smtClean="0"/>
              <a:t>'</a:t>
            </a:r>
            <a:r>
              <a:rPr lang="ru-RU" sz="1550" i="1" dirty="0" err="1" smtClean="0">
                <a:solidFill>
                  <a:schemeClr val="accent6">
                    <a:lumMod val="75000"/>
                  </a:schemeClr>
                </a:solidFill>
              </a:rPr>
              <a:t>віблиц'а</a:t>
            </a:r>
            <a:r>
              <a:rPr lang="ru-RU" sz="155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550" dirty="0" smtClean="0"/>
              <a:t>(</a:t>
            </a:r>
            <a:r>
              <a:rPr lang="ru-RU" sz="1550" dirty="0" err="1" smtClean="0"/>
              <a:t>довга</a:t>
            </a:r>
            <a:r>
              <a:rPr lang="ru-RU" sz="1550" dirty="0" smtClean="0"/>
              <a:t> жердина), </a:t>
            </a:r>
            <a:r>
              <a:rPr lang="ru-RU" sz="1550" i="1" dirty="0" smtClean="0">
                <a:solidFill>
                  <a:schemeClr val="accent6">
                    <a:lumMod val="75000"/>
                  </a:schemeClr>
                </a:solidFill>
              </a:rPr>
              <a:t>'</a:t>
            </a:r>
            <a:r>
              <a:rPr lang="ru-RU" sz="1550" i="1" dirty="0" err="1" smtClean="0">
                <a:solidFill>
                  <a:schemeClr val="accent6">
                    <a:lumMod val="75000"/>
                  </a:schemeClr>
                </a:solidFill>
              </a:rPr>
              <a:t>зак'іл</a:t>
            </a:r>
            <a:r>
              <a:rPr lang="ru-RU" sz="1550" i="1" dirty="0" smtClean="0">
                <a:solidFill>
                  <a:schemeClr val="accent6">
                    <a:lumMod val="75000"/>
                  </a:schemeClr>
                </a:solidFill>
              </a:rPr>
              <a:t>'</a:t>
            </a:r>
            <a:r>
              <a:rPr lang="ru-RU" sz="1550" dirty="0" smtClean="0"/>
              <a:t> (</a:t>
            </a:r>
            <a:r>
              <a:rPr lang="ru-RU" sz="1550" dirty="0" err="1" smtClean="0"/>
              <a:t>поки</a:t>
            </a:r>
            <a:r>
              <a:rPr lang="ru-RU" sz="1550" dirty="0" smtClean="0"/>
              <a:t>), </a:t>
            </a:r>
            <a:r>
              <a:rPr lang="ru-RU" sz="1550" i="1" dirty="0" err="1" smtClean="0">
                <a:solidFill>
                  <a:schemeClr val="accent6">
                    <a:lumMod val="75000"/>
                  </a:schemeClr>
                </a:solidFill>
              </a:rPr>
              <a:t>жа'лива</a:t>
            </a:r>
            <a:r>
              <a:rPr lang="ru-RU" sz="1550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ru-RU" sz="1550" dirty="0" err="1" smtClean="0"/>
              <a:t>кропива</a:t>
            </a:r>
            <a:r>
              <a:rPr lang="ru-RU" sz="1550" dirty="0" smtClean="0"/>
              <a:t>); </a:t>
            </a:r>
          </a:p>
          <a:p>
            <a:r>
              <a:rPr lang="ru-RU" sz="1550" dirty="0" smtClean="0"/>
              <a:t>на </a:t>
            </a:r>
            <a:r>
              <a:rPr lang="ru-RU" sz="1550" dirty="0" err="1" smtClean="0"/>
              <a:t>Поліссі</a:t>
            </a:r>
            <a:r>
              <a:rPr lang="ru-RU" sz="1550" dirty="0" smtClean="0"/>
              <a:t> </a:t>
            </a:r>
            <a:r>
              <a:rPr lang="ru-RU" sz="1550" dirty="0" err="1" smtClean="0"/>
              <a:t>замість</a:t>
            </a:r>
            <a:r>
              <a:rPr lang="ru-RU" sz="1550" dirty="0" smtClean="0"/>
              <a:t> «плетена корзина» </a:t>
            </a:r>
            <a:r>
              <a:rPr lang="ru-RU" sz="1550" dirty="0" err="1" smtClean="0"/>
              <a:t>кажуть</a:t>
            </a:r>
            <a:r>
              <a:rPr lang="ru-RU" sz="1550" dirty="0" smtClean="0"/>
              <a:t> </a:t>
            </a:r>
            <a:r>
              <a:rPr lang="ru-RU" sz="1550" i="1" dirty="0" err="1" smtClean="0">
                <a:solidFill>
                  <a:schemeClr val="accent6">
                    <a:lumMod val="75000"/>
                  </a:schemeClr>
                </a:solidFill>
              </a:rPr>
              <a:t>тал'гун</a:t>
            </a:r>
            <a:r>
              <a:rPr lang="ru-RU" sz="1550" i="1" dirty="0" smtClean="0"/>
              <a:t>,</a:t>
            </a:r>
            <a:r>
              <a:rPr lang="ru-RU" sz="1550" dirty="0" smtClean="0"/>
              <a:t> «сосна, </a:t>
            </a:r>
            <a:r>
              <a:rPr lang="ru-RU" sz="1550" dirty="0" err="1" smtClean="0"/>
              <a:t>багата</a:t>
            </a:r>
            <a:r>
              <a:rPr lang="ru-RU" sz="1550" dirty="0" smtClean="0"/>
              <a:t> смолою» </a:t>
            </a:r>
            <a:r>
              <a:rPr lang="ru-RU" sz="1550" i="1" dirty="0" smtClean="0"/>
              <a:t>–</a:t>
            </a:r>
            <a:r>
              <a:rPr lang="ru-RU" sz="1550" dirty="0" smtClean="0"/>
              <a:t> </a:t>
            </a:r>
            <a:r>
              <a:rPr lang="ru-RU" sz="1550" i="1" dirty="0" err="1" smtClean="0">
                <a:solidFill>
                  <a:schemeClr val="accent6">
                    <a:lumMod val="75000"/>
                  </a:schemeClr>
                </a:solidFill>
              </a:rPr>
              <a:t>лу'тиц'а</a:t>
            </a:r>
            <a:r>
              <a:rPr lang="ru-RU" sz="1550" dirty="0" smtClean="0"/>
              <a:t>;</a:t>
            </a:r>
          </a:p>
          <a:p>
            <a:r>
              <a:rPr lang="ru-RU" sz="1550" dirty="0" smtClean="0"/>
              <a:t> до </a:t>
            </a:r>
            <a:r>
              <a:rPr lang="ru-RU" sz="1550" dirty="0" err="1" smtClean="0"/>
              <a:t>подолізмів</a:t>
            </a:r>
            <a:r>
              <a:rPr lang="ru-RU" sz="1550" dirty="0" smtClean="0"/>
              <a:t> належать </a:t>
            </a:r>
            <a:r>
              <a:rPr lang="ru-RU" sz="1550" dirty="0" err="1" smtClean="0"/>
              <a:t>такі</a:t>
            </a:r>
            <a:r>
              <a:rPr lang="ru-RU" sz="1550" dirty="0" smtClean="0"/>
              <a:t> слова: </a:t>
            </a:r>
            <a:r>
              <a:rPr lang="ru-RU" sz="1550" i="1" dirty="0" err="1" smtClean="0">
                <a:solidFill>
                  <a:schemeClr val="accent6">
                    <a:lumMod val="75000"/>
                  </a:schemeClr>
                </a:solidFill>
              </a:rPr>
              <a:t>ко'гут</a:t>
            </a:r>
            <a:r>
              <a:rPr lang="ru-RU" sz="155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550" dirty="0" smtClean="0"/>
              <a:t>(</a:t>
            </a:r>
            <a:r>
              <a:rPr lang="ru-RU" sz="1550" dirty="0" err="1" smtClean="0"/>
              <a:t>півень</a:t>
            </a:r>
            <a:r>
              <a:rPr lang="ru-RU" sz="1550" dirty="0" smtClean="0"/>
              <a:t>)</a:t>
            </a:r>
            <a:r>
              <a:rPr lang="ru-RU" sz="1550" i="1" dirty="0" smtClean="0"/>
              <a:t>, </a:t>
            </a:r>
            <a:r>
              <a:rPr lang="ru-RU" sz="1550" i="1" dirty="0" err="1" smtClean="0">
                <a:solidFill>
                  <a:schemeClr val="accent6">
                    <a:lumMod val="75000"/>
                  </a:schemeClr>
                </a:solidFill>
              </a:rPr>
              <a:t>най</a:t>
            </a:r>
            <a:r>
              <a:rPr lang="ru-RU" sz="1550" i="1" dirty="0" smtClean="0"/>
              <a:t> </a:t>
            </a:r>
            <a:r>
              <a:rPr lang="ru-RU" sz="1550" dirty="0" smtClean="0"/>
              <a:t>(нехай),</a:t>
            </a:r>
            <a:r>
              <a:rPr lang="ru-RU" sz="1550" i="1" dirty="0" smtClean="0"/>
              <a:t> </a:t>
            </a:r>
            <a:r>
              <a:rPr lang="ru-RU" sz="1550" i="1" dirty="0" err="1" smtClean="0">
                <a:solidFill>
                  <a:schemeClr val="accent6">
                    <a:lumMod val="75000"/>
                  </a:schemeClr>
                </a:solidFill>
              </a:rPr>
              <a:t>т'ічки</a:t>
            </a:r>
            <a:r>
              <a:rPr lang="ru-RU" sz="1550" i="1" dirty="0" smtClean="0"/>
              <a:t> </a:t>
            </a:r>
            <a:r>
              <a:rPr lang="ru-RU" sz="1550" dirty="0" smtClean="0"/>
              <a:t>(</a:t>
            </a:r>
            <a:r>
              <a:rPr lang="ru-RU" sz="1550" dirty="0" err="1" smtClean="0"/>
              <a:t>пасіка</a:t>
            </a:r>
            <a:r>
              <a:rPr lang="ru-RU" sz="1550" dirty="0" smtClean="0"/>
              <a:t>),</a:t>
            </a:r>
            <a:r>
              <a:rPr lang="ru-RU" sz="1550" i="1" dirty="0" smtClean="0"/>
              <a:t> </a:t>
            </a:r>
            <a:r>
              <a:rPr lang="ru-RU" sz="1550" i="1" dirty="0" err="1" smtClean="0">
                <a:solidFill>
                  <a:schemeClr val="accent6">
                    <a:lumMod val="75000"/>
                  </a:schemeClr>
                </a:solidFill>
              </a:rPr>
              <a:t>чорно'гуз</a:t>
            </a:r>
            <a:r>
              <a:rPr lang="ru-RU" sz="1550" i="1" dirty="0" smtClean="0"/>
              <a:t> </a:t>
            </a:r>
            <a:r>
              <a:rPr lang="ru-RU" sz="1550" dirty="0" smtClean="0"/>
              <a:t>(</a:t>
            </a:r>
            <a:r>
              <a:rPr lang="ru-RU" sz="1550" dirty="0" err="1" smtClean="0"/>
              <a:t>лелека</a:t>
            </a:r>
            <a:r>
              <a:rPr lang="ru-RU" sz="1550" dirty="0" smtClean="0"/>
              <a:t>)</a:t>
            </a:r>
            <a:r>
              <a:rPr lang="ru-RU" sz="1550" i="1" dirty="0" smtClean="0"/>
              <a:t> </a:t>
            </a:r>
            <a:r>
              <a:rPr lang="ru-RU" sz="1550" dirty="0" smtClean="0"/>
              <a:t>та </a:t>
            </a:r>
            <a:r>
              <a:rPr lang="ru-RU" sz="1550" dirty="0" err="1" smtClean="0"/>
              <a:t>ін</a:t>
            </a:r>
            <a:r>
              <a:rPr lang="ru-RU" sz="1550" dirty="0" smtClean="0"/>
              <a:t>.</a:t>
            </a:r>
            <a:endParaRPr lang="ru-RU" sz="1550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4"/>
          </p:nvPr>
        </p:nvSpPr>
        <p:spPr>
          <a:xfrm>
            <a:off x="5594123" y="2564296"/>
            <a:ext cx="4700059" cy="3371891"/>
          </a:xfrm>
        </p:spPr>
        <p:txBody>
          <a:bodyPr>
            <a:normAutofit fontScale="92500" lnSpcReduction="20000"/>
          </a:bodyPr>
          <a:lstStyle/>
          <a:p>
            <a:pPr marL="0" indent="357188">
              <a:buNone/>
            </a:pPr>
            <a:r>
              <a:rPr lang="ru-RU" i="1" dirty="0" err="1" smtClean="0">
                <a:solidFill>
                  <a:schemeClr val="bg1"/>
                </a:solidFill>
              </a:rPr>
              <a:t>Соціальні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діалекти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визначаються</a:t>
            </a:r>
            <a:r>
              <a:rPr lang="ru-RU" dirty="0" smtClean="0"/>
              <a:t> не </a:t>
            </a:r>
            <a:r>
              <a:rPr lang="ru-RU" dirty="0" err="1" smtClean="0"/>
              <a:t>місцем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, а </a:t>
            </a:r>
            <a:r>
              <a:rPr lang="ru-RU" i="1" dirty="0" err="1" smtClean="0">
                <a:solidFill>
                  <a:srgbClr val="C00000"/>
                </a:solidFill>
              </a:rPr>
              <a:t>суспільними</a:t>
            </a:r>
            <a:r>
              <a:rPr lang="ru-RU" i="1" dirty="0" smtClean="0">
                <a:solidFill>
                  <a:srgbClr val="C00000"/>
                </a:solidFill>
              </a:rPr>
              <a:t> </a:t>
            </a:r>
            <a:r>
              <a:rPr lang="ru-RU" i="1" dirty="0" err="1" smtClean="0">
                <a:solidFill>
                  <a:srgbClr val="C00000"/>
                </a:solidFill>
              </a:rPr>
              <a:t>функціями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носіїв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, </a:t>
            </a:r>
            <a:r>
              <a:rPr lang="ru-RU" dirty="0" err="1" smtClean="0"/>
              <a:t>зазвичай</a:t>
            </a:r>
            <a:r>
              <a:rPr lang="ru-RU" dirty="0" smtClean="0"/>
              <a:t>,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dirty="0" err="1" smtClean="0"/>
              <a:t>закриту</a:t>
            </a:r>
            <a:r>
              <a:rPr lang="ru-RU" dirty="0" smtClean="0"/>
              <a:t> </a:t>
            </a:r>
            <a:r>
              <a:rPr lang="ru-RU" dirty="0" err="1" smtClean="0"/>
              <a:t>групу</a:t>
            </a:r>
            <a:r>
              <a:rPr lang="ru-RU" dirty="0" smtClean="0"/>
              <a:t>. </a:t>
            </a:r>
          </a:p>
          <a:p>
            <a:pPr marL="0" indent="357188"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територіальних</a:t>
            </a:r>
            <a:r>
              <a:rPr lang="ru-RU" dirty="0" smtClean="0"/>
              <a:t> </a:t>
            </a:r>
            <a:r>
              <a:rPr lang="ru-RU" dirty="0" err="1" smtClean="0"/>
              <a:t>діалектів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виникли</a:t>
            </a:r>
            <a:r>
              <a:rPr lang="ru-RU" dirty="0" smtClean="0"/>
              <a:t> у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племінної</a:t>
            </a:r>
            <a:r>
              <a:rPr lang="ru-RU" dirty="0" smtClean="0"/>
              <a:t> </a:t>
            </a:r>
            <a:r>
              <a:rPr lang="ru-RU" dirty="0" err="1" smtClean="0"/>
              <a:t>диференціації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діалекти</a:t>
            </a:r>
            <a:r>
              <a:rPr lang="ru-RU" dirty="0" smtClean="0"/>
              <a:t> </a:t>
            </a:r>
            <a:r>
              <a:rPr lang="ru-RU" dirty="0" err="1" smtClean="0"/>
              <a:t>виникли</a:t>
            </a:r>
            <a:r>
              <a:rPr lang="ru-RU" dirty="0" smtClean="0"/>
              <a:t> в </a:t>
            </a:r>
            <a:r>
              <a:rPr lang="ru-RU" dirty="0" err="1" smtClean="0"/>
              <a:t>пізніший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відображають</a:t>
            </a:r>
            <a:r>
              <a:rPr lang="ru-RU" dirty="0" smtClean="0"/>
              <a:t> у </a:t>
            </a:r>
            <a:r>
              <a:rPr lang="ru-RU" dirty="0" err="1" smtClean="0"/>
              <a:t>мові</a:t>
            </a:r>
            <a:r>
              <a:rPr lang="ru-RU" dirty="0" smtClean="0"/>
              <a:t> </a:t>
            </a:r>
            <a:r>
              <a:rPr lang="ru-RU" dirty="0" err="1" smtClean="0"/>
              <a:t>соціальний</a:t>
            </a:r>
            <a:r>
              <a:rPr lang="ru-RU" dirty="0" smtClean="0"/>
              <a:t> </a:t>
            </a:r>
            <a:r>
              <a:rPr lang="ru-RU" dirty="0" err="1" smtClean="0"/>
              <a:t>поділ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86409" y="1043608"/>
            <a:ext cx="9707773" cy="79055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4. </a:t>
            </a:r>
            <a:r>
              <a:rPr lang="ru-RU" sz="4400" dirty="0" err="1" smtClean="0"/>
              <a:t>Класифікація</a:t>
            </a:r>
            <a:r>
              <a:rPr lang="ru-RU" sz="4400" dirty="0" smtClean="0"/>
              <a:t> </a:t>
            </a:r>
            <a:r>
              <a:rPr lang="ru-RU" sz="4400" dirty="0" err="1" smtClean="0"/>
              <a:t>соціальних</a:t>
            </a:r>
            <a:r>
              <a:rPr lang="ru-RU" sz="4400" dirty="0" smtClean="0"/>
              <a:t> </a:t>
            </a:r>
            <a:r>
              <a:rPr lang="ru-RU" sz="4400" dirty="0" err="1" smtClean="0"/>
              <a:t>діалектів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193807" y="2027583"/>
            <a:ext cx="3070034" cy="546652"/>
          </a:xfrm>
        </p:spPr>
        <p:txBody>
          <a:bodyPr/>
          <a:lstStyle/>
          <a:p>
            <a:pPr algn="ctr"/>
            <a:r>
              <a:rPr lang="ru-RU" b="1" dirty="0" err="1" smtClean="0"/>
              <a:t>Арґо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half" idx="15"/>
          </p:nvPr>
        </p:nvSpPr>
        <p:spPr>
          <a:xfrm>
            <a:off x="213183" y="2625108"/>
            <a:ext cx="3049702" cy="3537153"/>
          </a:xfrm>
        </p:spPr>
        <p:txBody>
          <a:bodyPr>
            <a:normAutofit fontScale="92500" lnSpcReduction="20000"/>
          </a:bodyPr>
          <a:lstStyle/>
          <a:p>
            <a:pPr indent="357188"/>
            <a:r>
              <a:rPr lang="ru-RU" dirty="0" smtClean="0"/>
              <a:t>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різновидів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діалектів</a:t>
            </a:r>
            <a:r>
              <a:rPr lang="ru-RU" dirty="0" smtClean="0"/>
              <a:t>, штучно </a:t>
            </a:r>
            <a:r>
              <a:rPr lang="ru-RU" dirty="0" err="1" smtClean="0"/>
              <a:t>створювана</a:t>
            </a:r>
            <a:r>
              <a:rPr lang="ru-RU" dirty="0" smtClean="0"/>
              <a:t> </a:t>
            </a:r>
            <a:r>
              <a:rPr lang="ru-RU" dirty="0" err="1" smtClean="0"/>
              <a:t>умовна</a:t>
            </a:r>
            <a:r>
              <a:rPr lang="ru-RU" dirty="0" smtClean="0"/>
              <a:t> </a:t>
            </a:r>
            <a:r>
              <a:rPr lang="ru-RU" dirty="0" err="1" smtClean="0"/>
              <a:t>говірка</a:t>
            </a:r>
            <a:r>
              <a:rPr lang="ru-RU" dirty="0" smtClean="0"/>
              <a:t> </a:t>
            </a:r>
            <a:r>
              <a:rPr lang="ru-RU" dirty="0" err="1" smtClean="0"/>
              <a:t>якої-небудь</a:t>
            </a:r>
            <a:r>
              <a:rPr lang="ru-RU" dirty="0" smtClean="0"/>
              <a:t> </a:t>
            </a:r>
            <a:r>
              <a:rPr lang="ru-RU" dirty="0" err="1" smtClean="0"/>
              <a:t>вузької</a:t>
            </a:r>
            <a:r>
              <a:rPr lang="ru-RU" dirty="0" smtClean="0"/>
              <a:t> </a:t>
            </a:r>
            <a:r>
              <a:rPr lang="ru-RU" dirty="0" err="1" smtClean="0"/>
              <a:t>замкненої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, не </a:t>
            </a:r>
            <a:r>
              <a:rPr lang="ru-RU" dirty="0" err="1" smtClean="0"/>
              <a:t>зрозуміла</a:t>
            </a:r>
            <a:r>
              <a:rPr lang="ru-RU" dirty="0" smtClean="0"/>
              <a:t> для </a:t>
            </a:r>
            <a:r>
              <a:rPr lang="ru-RU" dirty="0" err="1" smtClean="0"/>
              <a:t>сторонніх</a:t>
            </a:r>
            <a:r>
              <a:rPr lang="ru-RU" dirty="0" smtClean="0"/>
              <a:t>. </a:t>
            </a:r>
          </a:p>
          <a:p>
            <a:pPr indent="357188"/>
            <a:r>
              <a:rPr lang="ru-RU" dirty="0" smtClean="0"/>
              <a:t>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лежить</a:t>
            </a:r>
            <a:r>
              <a:rPr lang="ru-RU" dirty="0" smtClean="0"/>
              <a:t> </a:t>
            </a:r>
            <a:r>
              <a:rPr lang="ru-RU" dirty="0" err="1" smtClean="0"/>
              <a:t>загальнонародна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граматичною</a:t>
            </a:r>
            <a:r>
              <a:rPr lang="ru-RU" dirty="0" smtClean="0"/>
              <a:t> системою,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відмінна</a:t>
            </a:r>
            <a:r>
              <a:rPr lang="ru-RU" dirty="0" smtClean="0"/>
              <a:t> за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словниковим</a:t>
            </a:r>
            <a:r>
              <a:rPr lang="ru-RU" dirty="0" smtClean="0"/>
              <a:t> складом. </a:t>
            </a:r>
          </a:p>
          <a:p>
            <a:pPr indent="357188"/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загальновідомих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прозорою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не </a:t>
            </a:r>
            <a:r>
              <a:rPr lang="ru-RU" dirty="0" err="1" smtClean="0"/>
              <a:t>зовсім</a:t>
            </a:r>
            <a:r>
              <a:rPr lang="ru-RU" dirty="0" smtClean="0"/>
              <a:t> ясною </a:t>
            </a:r>
            <a:r>
              <a:rPr lang="ru-RU" dirty="0" err="1" smtClean="0"/>
              <a:t>внутрішньою</a:t>
            </a:r>
            <a:r>
              <a:rPr lang="ru-RU" dirty="0" smtClean="0"/>
              <a:t> формою і </a:t>
            </a:r>
            <a:r>
              <a:rPr lang="ru-RU" dirty="0" err="1" smtClean="0"/>
              <a:t>своєрідною</a:t>
            </a:r>
            <a:r>
              <a:rPr lang="ru-RU" dirty="0" smtClean="0"/>
              <a:t> </a:t>
            </a:r>
            <a:r>
              <a:rPr lang="ru-RU" dirty="0" err="1" smtClean="0"/>
              <a:t>будовою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слова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невідомими</a:t>
            </a:r>
            <a:r>
              <a:rPr lang="ru-RU" dirty="0" smtClean="0"/>
              <a:t> </a:t>
            </a:r>
            <a:r>
              <a:rPr lang="ru-RU" dirty="0" err="1" smtClean="0"/>
              <a:t>загальнонародній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ж </a:t>
            </a:r>
            <a:r>
              <a:rPr lang="ru-RU" dirty="0" err="1" smtClean="0"/>
              <a:t>утвореними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деформації</a:t>
            </a:r>
            <a:r>
              <a:rPr lang="ru-RU" dirty="0" smtClean="0"/>
              <a:t> </a:t>
            </a:r>
            <a:r>
              <a:rPr lang="ru-RU" dirty="0" err="1" smtClean="0"/>
              <a:t>будови</a:t>
            </a:r>
            <a:r>
              <a:rPr lang="ru-RU" dirty="0" smtClean="0"/>
              <a:t>: </a:t>
            </a:r>
            <a:r>
              <a:rPr lang="ru-RU" dirty="0" err="1" smtClean="0"/>
              <a:t>заміни</a:t>
            </a:r>
            <a:r>
              <a:rPr lang="ru-RU" dirty="0" smtClean="0"/>
              <a:t> </a:t>
            </a:r>
            <a:r>
              <a:rPr lang="ru-RU" dirty="0" err="1" smtClean="0"/>
              <a:t>звуків</a:t>
            </a:r>
            <a:r>
              <a:rPr lang="ru-RU" dirty="0" smtClean="0"/>
              <a:t>, </a:t>
            </a:r>
            <a:r>
              <a:rPr lang="ru-RU" dirty="0" err="1" smtClean="0"/>
              <a:t>додавання</a:t>
            </a:r>
            <a:r>
              <a:rPr lang="ru-RU" dirty="0" smtClean="0"/>
              <a:t>, </a:t>
            </a:r>
            <a:r>
              <a:rPr lang="ru-RU" dirty="0" err="1" smtClean="0"/>
              <a:t>усічення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перестановки </a:t>
            </a:r>
            <a:r>
              <a:rPr lang="ru-RU" dirty="0" err="1" smtClean="0"/>
              <a:t>складів</a:t>
            </a:r>
            <a:r>
              <a:rPr lang="ru-RU" dirty="0" smtClean="0"/>
              <a:t>, напр.: </a:t>
            </a:r>
            <a:r>
              <a:rPr lang="ru-RU" i="1" dirty="0" err="1" smtClean="0">
                <a:solidFill>
                  <a:srgbClr val="7030A0"/>
                </a:solidFill>
              </a:rPr>
              <a:t>висулька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–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яблуко</a:t>
            </a:r>
            <a:r>
              <a:rPr lang="ru-RU" i="1" dirty="0" smtClean="0">
                <a:solidFill>
                  <a:srgbClr val="7030A0"/>
                </a:solidFill>
              </a:rPr>
              <a:t>,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батузник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–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мотуз</a:t>
            </a:r>
            <a:r>
              <a:rPr lang="ru-RU" i="1" dirty="0" smtClean="0">
                <a:solidFill>
                  <a:srgbClr val="7030A0"/>
                </a:solidFill>
              </a:rPr>
              <a:t>,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ставленик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–</a:t>
            </a:r>
            <a:r>
              <a:rPr lang="ru-RU" dirty="0" smtClean="0">
                <a:solidFill>
                  <a:srgbClr val="7030A0"/>
                </a:solidFill>
              </a:rPr>
              <a:t> вареник</a:t>
            </a:r>
            <a:r>
              <a:rPr lang="ru-RU" i="1" dirty="0" smtClean="0">
                <a:solidFill>
                  <a:srgbClr val="7030A0"/>
                </a:solidFill>
              </a:rPr>
              <a:t>,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бóтень</a:t>
            </a:r>
            <a:r>
              <a:rPr lang="ru-RU" i="1" dirty="0" smtClean="0">
                <a:solidFill>
                  <a:srgbClr val="7030A0"/>
                </a:solidFill>
              </a:rPr>
              <a:t> – </a:t>
            </a:r>
            <a:r>
              <a:rPr lang="ru-RU" dirty="0" smtClean="0">
                <a:solidFill>
                  <a:srgbClr val="7030A0"/>
                </a:solidFill>
              </a:rPr>
              <a:t>борщ</a:t>
            </a:r>
            <a:r>
              <a:rPr lang="ru-RU" i="1" dirty="0" smtClean="0">
                <a:solidFill>
                  <a:srgbClr val="7030A0"/>
                </a:solidFill>
              </a:rPr>
              <a:t>, </a:t>
            </a:r>
            <a:r>
              <a:rPr lang="ru-RU" i="1" dirty="0" err="1" smtClean="0">
                <a:solidFill>
                  <a:srgbClr val="7030A0"/>
                </a:solidFill>
              </a:rPr>
              <a:t>мýляс</a:t>
            </a:r>
            <a:r>
              <a:rPr lang="ru-RU" i="1" dirty="0" smtClean="0">
                <a:solidFill>
                  <a:srgbClr val="7030A0"/>
                </a:solidFill>
              </a:rPr>
              <a:t> – </a:t>
            </a:r>
            <a:r>
              <a:rPr lang="ru-RU" dirty="0" smtClean="0">
                <a:solidFill>
                  <a:srgbClr val="7030A0"/>
                </a:solidFill>
              </a:rPr>
              <a:t>мед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3359677" y="1977888"/>
            <a:ext cx="3063240" cy="506896"/>
          </a:xfrm>
        </p:spPr>
        <p:txBody>
          <a:bodyPr/>
          <a:lstStyle/>
          <a:p>
            <a:pPr algn="ctr"/>
            <a:r>
              <a:rPr lang="ru-RU" b="1" dirty="0" smtClean="0"/>
              <a:t>Жаргон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half" idx="16"/>
          </p:nvPr>
        </p:nvSpPr>
        <p:spPr>
          <a:xfrm>
            <a:off x="3408757" y="2555534"/>
            <a:ext cx="2604417" cy="357690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різновидів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діалектів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загальновживаної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специфічної</a:t>
            </a:r>
            <a:r>
              <a:rPr lang="ru-RU" dirty="0" smtClean="0"/>
              <a:t> </a:t>
            </a:r>
            <a:r>
              <a:rPr lang="ru-RU" dirty="0" err="1" smtClean="0"/>
              <a:t>експресивно</a:t>
            </a:r>
            <a:r>
              <a:rPr lang="ru-RU" dirty="0" smtClean="0"/>
              <a:t> </a:t>
            </a:r>
            <a:r>
              <a:rPr lang="ru-RU" dirty="0" err="1" smtClean="0"/>
              <a:t>забарвленої</a:t>
            </a:r>
            <a:r>
              <a:rPr lang="ru-RU" dirty="0" smtClean="0"/>
              <a:t> лексики. </a:t>
            </a:r>
          </a:p>
          <a:p>
            <a:r>
              <a:rPr lang="ru-RU" dirty="0" smtClean="0"/>
              <a:t>Часом так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 </a:t>
            </a:r>
            <a:r>
              <a:rPr lang="ru-RU" dirty="0" err="1" smtClean="0"/>
              <a:t>неосвічених</a:t>
            </a:r>
            <a:r>
              <a:rPr lang="ru-RU" dirty="0" smtClean="0"/>
              <a:t> </a:t>
            </a:r>
            <a:r>
              <a:rPr lang="ru-RU" dirty="0" err="1" smtClean="0"/>
              <a:t>верств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спотворену</a:t>
            </a:r>
            <a:r>
              <a:rPr lang="ru-RU" dirty="0" smtClean="0"/>
              <a:t> </a:t>
            </a:r>
            <a:r>
              <a:rPr lang="ru-RU" dirty="0" err="1" smtClean="0"/>
              <a:t>міжмовною</a:t>
            </a:r>
            <a:r>
              <a:rPr lang="ru-RU" dirty="0" smtClean="0"/>
              <a:t> </a:t>
            </a:r>
            <a:r>
              <a:rPr lang="ru-RU" dirty="0" err="1" smtClean="0"/>
              <a:t>взаємодією</a:t>
            </a:r>
            <a:r>
              <a:rPr lang="ru-RU" dirty="0" smtClean="0"/>
              <a:t>: </a:t>
            </a:r>
            <a:r>
              <a:rPr lang="ru-RU" dirty="0" err="1" smtClean="0">
                <a:solidFill>
                  <a:srgbClr val="7030A0"/>
                </a:solidFill>
              </a:rPr>
              <a:t>обличчя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–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вивіска</a:t>
            </a:r>
            <a:r>
              <a:rPr lang="ru-RU" i="1" dirty="0" smtClean="0">
                <a:solidFill>
                  <a:srgbClr val="7030A0"/>
                </a:solidFill>
              </a:rPr>
              <a:t>,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портрет;</a:t>
            </a:r>
            <a:r>
              <a:rPr lang="ru-RU" dirty="0" smtClean="0">
                <a:solidFill>
                  <a:srgbClr val="7030A0"/>
                </a:solidFill>
              </a:rPr>
              <a:t> баян </a:t>
            </a:r>
            <a:r>
              <a:rPr lang="ru-RU" i="1" dirty="0" smtClean="0">
                <a:solidFill>
                  <a:srgbClr val="7030A0"/>
                </a:solidFill>
              </a:rPr>
              <a:t>–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духовка;</a:t>
            </a:r>
            <a:r>
              <a:rPr lang="ru-RU" dirty="0" smtClean="0">
                <a:solidFill>
                  <a:srgbClr val="7030A0"/>
                </a:solidFill>
              </a:rPr>
              <a:t> стара автомашина </a:t>
            </a:r>
            <a:r>
              <a:rPr lang="ru-RU" i="1" dirty="0" smtClean="0">
                <a:solidFill>
                  <a:srgbClr val="7030A0"/>
                </a:solidFill>
              </a:rPr>
              <a:t>–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керогаз;</a:t>
            </a:r>
            <a:r>
              <a:rPr lang="ru-RU" dirty="0" smtClean="0">
                <a:solidFill>
                  <a:srgbClr val="7030A0"/>
                </a:solidFill>
              </a:rPr>
              <a:t> кокарда </a:t>
            </a:r>
            <a:r>
              <a:rPr lang="ru-RU" i="1" dirty="0" smtClean="0">
                <a:solidFill>
                  <a:srgbClr val="7030A0"/>
                </a:solidFill>
              </a:rPr>
              <a:t>–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курка;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академзаборгованість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–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хвіст</a:t>
            </a:r>
            <a:r>
              <a:rPr lang="ru-RU" i="1" dirty="0" smtClean="0">
                <a:solidFill>
                  <a:srgbClr val="7030A0"/>
                </a:solidFill>
              </a:rPr>
              <a:t>;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директор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–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дирик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3"/>
          </p:nvPr>
        </p:nvSpPr>
        <p:spPr>
          <a:xfrm>
            <a:off x="6150730" y="1898374"/>
            <a:ext cx="3070025" cy="815009"/>
          </a:xfrm>
        </p:spPr>
        <p:txBody>
          <a:bodyPr/>
          <a:lstStyle/>
          <a:p>
            <a:pPr algn="ctr"/>
            <a:r>
              <a:rPr lang="ru-RU" b="1" dirty="0" err="1" smtClean="0"/>
              <a:t>Професійні</a:t>
            </a:r>
            <a:r>
              <a:rPr lang="ru-RU" b="1" dirty="0" smtClean="0"/>
              <a:t> </a:t>
            </a:r>
            <a:r>
              <a:rPr lang="ru-RU" b="1" dirty="0" err="1" smtClean="0"/>
              <a:t>діалекти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half" idx="17"/>
          </p:nvPr>
        </p:nvSpPr>
        <p:spPr>
          <a:xfrm>
            <a:off x="9121975" y="2684742"/>
            <a:ext cx="3070025" cy="2913513"/>
          </a:xfrm>
        </p:spPr>
        <p:txBody>
          <a:bodyPr/>
          <a:lstStyle/>
          <a:p>
            <a:pPr indent="357188"/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мовне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 </a:t>
            </a:r>
            <a:r>
              <a:rPr lang="ru-RU" dirty="0" err="1" smtClean="0"/>
              <a:t>усного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людей. </a:t>
            </a:r>
          </a:p>
          <a:p>
            <a:pPr indent="357188"/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різновид</a:t>
            </a:r>
            <a:r>
              <a:rPr lang="ru-RU" dirty="0" smtClean="0"/>
              <a:t> </a:t>
            </a:r>
            <a:r>
              <a:rPr lang="ru-RU" dirty="0" err="1" smtClean="0"/>
              <a:t>розмовної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яка </a:t>
            </a:r>
            <a:r>
              <a:rPr lang="ru-RU" dirty="0" err="1" smtClean="0"/>
              <a:t>оцінюється</a:t>
            </a:r>
            <a:r>
              <a:rPr lang="ru-RU" dirty="0" smtClean="0"/>
              <a:t> </a:t>
            </a:r>
            <a:r>
              <a:rPr lang="ru-RU" dirty="0" err="1" smtClean="0"/>
              <a:t>суспільством</a:t>
            </a:r>
            <a:r>
              <a:rPr lang="ru-RU" dirty="0" smtClean="0"/>
              <a:t> як </a:t>
            </a:r>
            <a:r>
              <a:rPr lang="ru-RU" dirty="0" err="1" smtClean="0"/>
              <a:t>підкреслено</a:t>
            </a:r>
            <a:r>
              <a:rPr lang="ru-RU" dirty="0" smtClean="0"/>
              <a:t> </a:t>
            </a:r>
            <a:r>
              <a:rPr lang="ru-RU" dirty="0" err="1" smtClean="0"/>
              <a:t>неофіційна</a:t>
            </a:r>
            <a:r>
              <a:rPr lang="ru-RU" dirty="0" smtClean="0"/>
              <a:t> («</a:t>
            </a:r>
            <a:r>
              <a:rPr lang="ru-RU" dirty="0" err="1" smtClean="0"/>
              <a:t>побутова</a:t>
            </a:r>
            <a:r>
              <a:rPr lang="ru-RU" dirty="0" smtClean="0"/>
              <a:t>», «</a:t>
            </a:r>
            <a:r>
              <a:rPr lang="ru-RU" dirty="0" err="1" smtClean="0"/>
              <a:t>фамільярна</a:t>
            </a:r>
            <a:r>
              <a:rPr lang="ru-RU" dirty="0" smtClean="0"/>
              <a:t>»).</a:t>
            </a:r>
          </a:p>
          <a:p>
            <a:pPr indent="357188"/>
            <a:r>
              <a:rPr lang="ru-RU" dirty="0" err="1" smtClean="0"/>
              <a:t>Використовує</a:t>
            </a:r>
            <a:r>
              <a:rPr lang="ru-RU" dirty="0" smtClean="0"/>
              <a:t> </a:t>
            </a:r>
            <a:r>
              <a:rPr lang="ru-RU" dirty="0" err="1" smtClean="0"/>
              <a:t>арґо</a:t>
            </a:r>
            <a:r>
              <a:rPr lang="ru-RU" dirty="0" smtClean="0"/>
              <a:t>, суржик, </a:t>
            </a:r>
            <a:r>
              <a:rPr lang="ru-RU" dirty="0" err="1" smtClean="0"/>
              <a:t>професійний</a:t>
            </a:r>
            <a:r>
              <a:rPr lang="ru-RU" dirty="0" smtClean="0"/>
              <a:t> </a:t>
            </a:r>
            <a:r>
              <a:rPr lang="ru-RU" dirty="0" err="1" smtClean="0"/>
              <a:t>жарґон</a:t>
            </a:r>
            <a:r>
              <a:rPr lang="ru-RU" dirty="0" smtClean="0"/>
              <a:t>, </a:t>
            </a:r>
            <a:r>
              <a:rPr lang="ru-RU" dirty="0" err="1" smtClean="0"/>
              <a:t>вульгаризми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, </a:t>
            </a:r>
            <a:r>
              <a:rPr lang="ru-RU" dirty="0" err="1" smtClean="0"/>
              <a:t>адаптуючи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до </a:t>
            </a:r>
            <a:r>
              <a:rPr lang="ru-RU" dirty="0" err="1" smtClean="0"/>
              <a:t>своїх</a:t>
            </a:r>
            <a:r>
              <a:rPr lang="ru-RU" dirty="0" smtClean="0"/>
              <a:t> потреб, напр.: </a:t>
            </a:r>
            <a:r>
              <a:rPr lang="ru-RU" i="1" dirty="0" err="1" smtClean="0">
                <a:solidFill>
                  <a:srgbClr val="7030A0"/>
                </a:solidFill>
              </a:rPr>
              <a:t>кайфувати</a:t>
            </a:r>
            <a:r>
              <a:rPr lang="ru-RU" i="1" dirty="0" smtClean="0">
                <a:solidFill>
                  <a:srgbClr val="7030A0"/>
                </a:solidFill>
              </a:rPr>
              <a:t>,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i="1" dirty="0" smtClean="0">
                <a:solidFill>
                  <a:srgbClr val="7030A0"/>
                </a:solidFill>
              </a:rPr>
              <a:t>у </a:t>
            </a:r>
            <a:r>
              <a:rPr lang="ru-RU" i="1" dirty="0" err="1" smtClean="0">
                <a:solidFill>
                  <a:srgbClr val="7030A0"/>
                </a:solidFill>
              </a:rPr>
              <a:t>нього</a:t>
            </a:r>
            <a:r>
              <a:rPr lang="ru-RU" i="1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поїхала</a:t>
            </a:r>
            <a:r>
              <a:rPr lang="ru-RU" i="1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криша</a:t>
            </a:r>
            <a:r>
              <a:rPr lang="ru-RU" i="1" dirty="0" smtClean="0">
                <a:solidFill>
                  <a:srgbClr val="7030A0"/>
                </a:solidFill>
              </a:rPr>
              <a:t>.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5" name="Текст 9"/>
          <p:cNvSpPr txBox="1">
            <a:spLocks/>
          </p:cNvSpPr>
          <p:nvPr/>
        </p:nvSpPr>
        <p:spPr>
          <a:xfrm>
            <a:off x="9121975" y="1911626"/>
            <a:ext cx="3070025" cy="8150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213574" y="1888434"/>
            <a:ext cx="27928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Сленг</a:t>
            </a:r>
            <a:endParaRPr lang="ru-RU" sz="28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122504" y="2693506"/>
            <a:ext cx="302149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/>
            <a:r>
              <a:rPr lang="ru-RU" sz="1400" dirty="0" err="1" smtClean="0"/>
              <a:t>Виникають</a:t>
            </a:r>
            <a:r>
              <a:rPr lang="ru-RU" sz="1400" dirty="0" smtClean="0"/>
              <a:t> в </a:t>
            </a:r>
            <a:r>
              <a:rPr lang="ru-RU" sz="1400" dirty="0" err="1" smtClean="0"/>
              <a:t>умовах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професійної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диференціації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суспільства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становлять</a:t>
            </a:r>
            <a:r>
              <a:rPr lang="ru-RU" sz="1400" dirty="0" smtClean="0"/>
              <a:t> </a:t>
            </a:r>
            <a:r>
              <a:rPr lang="ru-RU" sz="1400" dirty="0" err="1" smtClean="0"/>
              <a:t>зібрання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окремих</a:t>
            </a:r>
            <a:r>
              <a:rPr lang="ru-RU" sz="1400" dirty="0" smtClean="0"/>
              <a:t> </a:t>
            </a:r>
            <a:r>
              <a:rPr lang="ru-RU" sz="1400" dirty="0" err="1" smtClean="0"/>
              <a:t>слів</a:t>
            </a:r>
            <a:r>
              <a:rPr lang="ru-RU" sz="1400" dirty="0" smtClean="0"/>
              <a:t> і </a:t>
            </a:r>
            <a:r>
              <a:rPr lang="ru-RU" sz="1400" dirty="0" err="1" smtClean="0"/>
              <a:t>висловів</a:t>
            </a:r>
            <a:r>
              <a:rPr lang="ru-RU" sz="1400" dirty="0" smtClean="0"/>
              <a:t>, </a:t>
            </a:r>
            <a:r>
              <a:rPr lang="ru-RU" sz="1400" dirty="0" err="1" smtClean="0"/>
              <a:t>пов'язаних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окремим</a:t>
            </a:r>
            <a:r>
              <a:rPr lang="ru-RU" sz="1400" dirty="0" smtClean="0"/>
              <a:t> родом занять. </a:t>
            </a:r>
          </a:p>
          <a:p>
            <a:pPr indent="357188"/>
            <a:r>
              <a:rPr lang="ru-RU" sz="1400" dirty="0" err="1" smtClean="0"/>
              <a:t>Виконують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суспільно</a:t>
            </a:r>
            <a:r>
              <a:rPr lang="ru-RU" sz="1400" dirty="0" smtClean="0"/>
              <a:t> </a:t>
            </a:r>
            <a:r>
              <a:rPr lang="ru-RU" sz="1400" dirty="0" err="1" smtClean="0"/>
              <a:t>корисну</a:t>
            </a:r>
            <a:r>
              <a:rPr lang="ru-RU" sz="1400" dirty="0" smtClean="0"/>
              <a:t> </a:t>
            </a:r>
            <a:r>
              <a:rPr lang="ru-RU" sz="1400" dirty="0" err="1" smtClean="0"/>
              <a:t>функцію</a:t>
            </a:r>
            <a:r>
              <a:rPr lang="ru-RU" sz="1400" dirty="0" smtClean="0"/>
              <a:t> – </a:t>
            </a:r>
            <a:r>
              <a:rPr lang="ru-RU" sz="1400" dirty="0" err="1" smtClean="0"/>
              <a:t>слугують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засобом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вираження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певних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специфічних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професійних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явищ</a:t>
            </a:r>
            <a:r>
              <a:rPr lang="ru-RU" sz="1400" dirty="0" smtClean="0"/>
              <a:t>, для </a:t>
            </a:r>
            <a:r>
              <a:rPr lang="ru-RU" sz="1400" dirty="0" err="1" smtClean="0"/>
              <a:t>яких</a:t>
            </a:r>
            <a:r>
              <a:rPr lang="ru-RU" sz="1400" dirty="0" smtClean="0"/>
              <a:t> у </a:t>
            </a:r>
            <a:r>
              <a:rPr lang="ru-RU" sz="1400" dirty="0" err="1" smtClean="0"/>
              <a:t>літературній</a:t>
            </a:r>
            <a:r>
              <a:rPr lang="ru-RU" sz="1400" dirty="0" smtClean="0"/>
              <a:t> </a:t>
            </a:r>
            <a:r>
              <a:rPr lang="ru-RU" sz="1400" dirty="0" err="1" smtClean="0"/>
              <a:t>мові</a:t>
            </a:r>
            <a:r>
              <a:rPr lang="ru-RU" sz="1400" dirty="0" smtClean="0"/>
              <a:t> </a:t>
            </a:r>
            <a:r>
              <a:rPr lang="ru-RU" sz="1400" dirty="0" err="1" smtClean="0"/>
              <a:t>немає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відповідних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засобів</a:t>
            </a:r>
            <a:r>
              <a:rPr lang="ru-RU" sz="1400" dirty="0" smtClean="0">
                <a:solidFill>
                  <a:srgbClr val="7030A0"/>
                </a:solidFill>
              </a:rPr>
              <a:t>: руль – </a:t>
            </a:r>
            <a:r>
              <a:rPr lang="ru-RU" sz="1400" i="1" dirty="0" smtClean="0">
                <a:solidFill>
                  <a:srgbClr val="7030A0"/>
                </a:solidFill>
              </a:rPr>
              <a:t>бублик</a:t>
            </a:r>
            <a:r>
              <a:rPr lang="ru-RU" sz="1400" dirty="0" smtClean="0">
                <a:solidFill>
                  <a:srgbClr val="7030A0"/>
                </a:solidFill>
              </a:rPr>
              <a:t> (у </a:t>
            </a:r>
            <a:r>
              <a:rPr lang="ru-RU" sz="1400" dirty="0" err="1" smtClean="0">
                <a:solidFill>
                  <a:srgbClr val="7030A0"/>
                </a:solidFill>
              </a:rPr>
              <a:t>водіїв</a:t>
            </a:r>
            <a:r>
              <a:rPr lang="ru-RU" sz="1400" dirty="0" smtClean="0">
                <a:solidFill>
                  <a:srgbClr val="7030A0"/>
                </a:solidFill>
              </a:rPr>
              <a:t>); </a:t>
            </a:r>
            <a:r>
              <a:rPr lang="ru-RU" sz="1400" dirty="0" err="1" smtClean="0">
                <a:solidFill>
                  <a:srgbClr val="7030A0"/>
                </a:solidFill>
              </a:rPr>
              <a:t>помилка</a:t>
            </a:r>
            <a:r>
              <a:rPr lang="ru-RU" sz="1400" dirty="0" smtClean="0">
                <a:solidFill>
                  <a:srgbClr val="7030A0"/>
                </a:solidFill>
              </a:rPr>
              <a:t> – </a:t>
            </a:r>
            <a:r>
              <a:rPr lang="ru-RU" sz="1400" i="1" dirty="0" smtClean="0">
                <a:solidFill>
                  <a:srgbClr val="7030A0"/>
                </a:solidFill>
              </a:rPr>
              <a:t>ляп,</a:t>
            </a:r>
            <a:r>
              <a:rPr lang="ru-RU" sz="1400" dirty="0" smtClean="0">
                <a:solidFill>
                  <a:srgbClr val="7030A0"/>
                </a:solidFill>
              </a:rPr>
              <a:t> </a:t>
            </a:r>
            <a:r>
              <a:rPr lang="ru-RU" sz="1400" dirty="0" err="1" smtClean="0">
                <a:solidFill>
                  <a:srgbClr val="7030A0"/>
                </a:solidFill>
              </a:rPr>
              <a:t>нижній</a:t>
            </a:r>
            <a:r>
              <a:rPr lang="ru-RU" sz="1400" dirty="0" smtClean="0">
                <a:solidFill>
                  <a:srgbClr val="7030A0"/>
                </a:solidFill>
              </a:rPr>
              <a:t> </a:t>
            </a:r>
            <a:r>
              <a:rPr lang="ru-RU" sz="1400" dirty="0" err="1" smtClean="0">
                <a:solidFill>
                  <a:srgbClr val="7030A0"/>
                </a:solidFill>
              </a:rPr>
              <a:t>кінець</a:t>
            </a:r>
            <a:r>
              <a:rPr lang="ru-RU" sz="1400" dirty="0" smtClean="0">
                <a:solidFill>
                  <a:srgbClr val="7030A0"/>
                </a:solidFill>
              </a:rPr>
              <a:t> </a:t>
            </a:r>
            <a:r>
              <a:rPr lang="ru-RU" sz="1400" dirty="0" err="1" smtClean="0">
                <a:solidFill>
                  <a:srgbClr val="7030A0"/>
                </a:solidFill>
              </a:rPr>
              <a:t>сторінки</a:t>
            </a:r>
            <a:r>
              <a:rPr lang="ru-RU" sz="1400" dirty="0" smtClean="0">
                <a:solidFill>
                  <a:srgbClr val="7030A0"/>
                </a:solidFill>
              </a:rPr>
              <a:t>, книжки – </a:t>
            </a:r>
            <a:r>
              <a:rPr lang="ru-RU" sz="1400" i="1" dirty="0" err="1" smtClean="0">
                <a:solidFill>
                  <a:srgbClr val="7030A0"/>
                </a:solidFill>
              </a:rPr>
              <a:t>хвіст</a:t>
            </a:r>
            <a:r>
              <a:rPr lang="ru-RU" sz="1400" dirty="0" smtClean="0">
                <a:solidFill>
                  <a:srgbClr val="7030A0"/>
                </a:solidFill>
              </a:rPr>
              <a:t> (у </a:t>
            </a:r>
            <a:r>
              <a:rPr lang="ru-RU" sz="1400" dirty="0" err="1" smtClean="0">
                <a:solidFill>
                  <a:srgbClr val="7030A0"/>
                </a:solidFill>
              </a:rPr>
              <a:t>друкарів</a:t>
            </a:r>
            <a:r>
              <a:rPr lang="ru-RU" sz="1400" dirty="0" smtClean="0">
                <a:solidFill>
                  <a:srgbClr val="7030A0"/>
                </a:solidFill>
              </a:rPr>
              <a:t> і </a:t>
            </a:r>
            <a:r>
              <a:rPr lang="ru-RU" sz="1400" dirty="0" err="1" smtClean="0">
                <a:solidFill>
                  <a:srgbClr val="7030A0"/>
                </a:solidFill>
              </a:rPr>
              <a:t>журналістів</a:t>
            </a:r>
            <a:r>
              <a:rPr lang="ru-RU" sz="1400" dirty="0" smtClean="0">
                <a:solidFill>
                  <a:srgbClr val="7030A0"/>
                </a:solidFill>
              </a:rPr>
              <a:t>)</a:t>
            </a:r>
            <a:r>
              <a:rPr lang="ru-RU" sz="1400" dirty="0" smtClean="0"/>
              <a:t> </a:t>
            </a:r>
            <a:r>
              <a:rPr lang="ru-RU" sz="1400" dirty="0" err="1" smtClean="0"/>
              <a:t>тощо</a:t>
            </a:r>
            <a:r>
              <a:rPr lang="ru-RU" sz="1200" dirty="0" smtClean="0"/>
              <a:t>. </a:t>
            </a:r>
            <a:endParaRPr lang="ru-RU" sz="12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75591" y="6027938"/>
            <a:ext cx="79049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Основне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призначення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жаргонів</a:t>
            </a:r>
            <a:r>
              <a:rPr lang="ru-RU" sz="2400" dirty="0" smtClean="0"/>
              <a:t> </a:t>
            </a:r>
            <a:r>
              <a:rPr lang="uk-UA" sz="2400" dirty="0" smtClean="0"/>
              <a:t>й</a:t>
            </a:r>
            <a:r>
              <a:rPr lang="ru-RU" sz="2400" dirty="0" smtClean="0"/>
              <a:t> арго – </a:t>
            </a:r>
            <a:r>
              <a:rPr lang="ru-RU" sz="2400" dirty="0" err="1" smtClean="0"/>
              <a:t>засекречування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змісту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мови</a:t>
            </a:r>
            <a:r>
              <a:rPr lang="ru-RU" sz="2400" dirty="0" smtClean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2166730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b="1" dirty="0" smtClean="0">
                <a:solidFill>
                  <a:schemeClr val="tx1"/>
                </a:solidFill>
              </a:rPr>
              <a:t>4.</a:t>
            </a:r>
            <a:r>
              <a:rPr lang="uk-UA" b="1" dirty="0" smtClean="0">
                <a:solidFill>
                  <a:schemeClr val="tx1"/>
                </a:solidFill>
              </a:rPr>
              <a:t> </a:t>
            </a:r>
            <a:r>
              <a:rPr lang="ru-RU" b="1" dirty="0" err="1" smtClean="0">
                <a:solidFill>
                  <a:schemeClr val="tx1"/>
                </a:solidFill>
              </a:rPr>
              <a:t>Класифікація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діалектних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мовних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одиниць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dirty="0" smtClean="0"/>
              <a:t>За структурою сленг </a:t>
            </a:r>
            <a:r>
              <a:rPr lang="ru-RU" dirty="0" err="1" smtClean="0"/>
              <a:t>поділяють</a:t>
            </a:r>
            <a:r>
              <a:rPr lang="ru-RU" dirty="0" smtClean="0"/>
              <a:t> на</a:t>
            </a:r>
            <a:r>
              <a:rPr lang="ru-RU" b="1" dirty="0" smtClean="0"/>
              <a:t> </a:t>
            </a:r>
            <a:r>
              <a:rPr lang="ru-RU" b="1" dirty="0" err="1" smtClean="0"/>
              <a:t>загальний</a:t>
            </a:r>
            <a:r>
              <a:rPr lang="ru-RU" b="1" dirty="0" smtClean="0"/>
              <a:t> і </a:t>
            </a:r>
            <a:r>
              <a:rPr lang="ru-RU" b="1" dirty="0" err="1" smtClean="0"/>
              <a:t>спеціальний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Сленг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поширене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, яке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у </a:t>
            </a:r>
            <a:r>
              <a:rPr lang="ru-RU" dirty="0" err="1" smtClean="0"/>
              <a:t>молодих</a:t>
            </a:r>
            <a:r>
              <a:rPr lang="ru-RU" dirty="0" smtClean="0"/>
              <a:t> людей, </a:t>
            </a:r>
            <a:r>
              <a:rPr lang="ru-RU" dirty="0" err="1" smtClean="0"/>
              <a:t>які</a:t>
            </a:r>
            <a:r>
              <a:rPr lang="ru-RU" dirty="0" smtClean="0"/>
              <a:t> за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обставин</a:t>
            </a:r>
            <a:r>
              <a:rPr lang="ru-RU" dirty="0" smtClean="0"/>
              <a:t> </a:t>
            </a:r>
            <a:r>
              <a:rPr lang="ru-RU" dirty="0" err="1" smtClean="0"/>
              <a:t>перебувають</a:t>
            </a:r>
            <a:r>
              <a:rPr lang="ru-RU" dirty="0" smtClean="0"/>
              <a:t> у </a:t>
            </a:r>
            <a:r>
              <a:rPr lang="ru-RU" dirty="0" err="1" smtClean="0"/>
              <a:t>тривалому</a:t>
            </a:r>
            <a:r>
              <a:rPr lang="ru-RU" dirty="0" smtClean="0"/>
              <a:t> </a:t>
            </a:r>
            <a:r>
              <a:rPr lang="ru-RU" dirty="0" err="1" smtClean="0"/>
              <a:t>контакті</a:t>
            </a:r>
            <a:r>
              <a:rPr lang="ru-RU" dirty="0" smtClean="0"/>
              <a:t> (</a:t>
            </a:r>
            <a:r>
              <a:rPr lang="ru-RU" i="1" dirty="0" err="1" smtClean="0"/>
              <a:t>учні</a:t>
            </a:r>
            <a:r>
              <a:rPr lang="ru-RU" i="1" dirty="0" smtClean="0"/>
              <a:t>, </a:t>
            </a:r>
            <a:r>
              <a:rPr lang="ru-RU" i="1" dirty="0" err="1" smtClean="0"/>
              <a:t>студенти</a:t>
            </a:r>
            <a:r>
              <a:rPr lang="ru-RU" i="1" dirty="0" smtClean="0"/>
              <a:t>, </a:t>
            </a:r>
            <a:r>
              <a:rPr lang="ru-RU" i="1" dirty="0" err="1" smtClean="0"/>
              <a:t>спортсмени</a:t>
            </a:r>
            <a:r>
              <a:rPr lang="ru-RU" i="1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ін</a:t>
            </a:r>
            <a:r>
              <a:rPr lang="ru-RU" dirty="0" smtClean="0"/>
              <a:t>.). </a:t>
            </a:r>
          </a:p>
          <a:p>
            <a:pPr marL="0" indent="357188" algn="just">
              <a:buNone/>
            </a:pP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обмеженим</a:t>
            </a:r>
            <a:r>
              <a:rPr lang="ru-RU" dirty="0" smtClean="0"/>
              <a:t> </a:t>
            </a:r>
            <a:r>
              <a:rPr lang="ru-RU" dirty="0" err="1" smtClean="0"/>
              <a:t>уживанням</a:t>
            </a:r>
            <a:r>
              <a:rPr lang="ru-RU" dirty="0" smtClean="0"/>
              <a:t> і </a:t>
            </a:r>
            <a:r>
              <a:rPr lang="ru-RU" dirty="0" err="1" smtClean="0"/>
              <a:t>недовговічністю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Сленгові</a:t>
            </a:r>
            <a:r>
              <a:rPr lang="ru-RU" dirty="0" smtClean="0"/>
              <a:t> </a:t>
            </a:r>
            <a:r>
              <a:rPr lang="ru-RU" dirty="0" err="1" smtClean="0"/>
              <a:t>новоутворення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бути:</a:t>
            </a:r>
          </a:p>
          <a:p>
            <a:pPr marL="0" indent="357188" algn="just">
              <a:buNone/>
            </a:pPr>
            <a:r>
              <a:rPr lang="ru-RU" dirty="0" smtClean="0"/>
              <a:t>1) </a:t>
            </a:r>
            <a:r>
              <a:rPr lang="ru-RU" dirty="0" err="1" smtClean="0"/>
              <a:t>стилістично</a:t>
            </a:r>
            <a:r>
              <a:rPr lang="ru-RU" dirty="0" smtClean="0"/>
              <a:t> </a:t>
            </a:r>
            <a:r>
              <a:rPr lang="ru-RU" dirty="0" err="1" smtClean="0"/>
              <a:t>нейтральні</a:t>
            </a:r>
            <a:r>
              <a:rPr lang="ru-RU" dirty="0" smtClean="0"/>
              <a:t>: </a:t>
            </a:r>
            <a:r>
              <a:rPr lang="ru-RU" i="1" dirty="0" err="1" smtClean="0"/>
              <a:t>апгрейд</a:t>
            </a:r>
            <a:r>
              <a:rPr lang="ru-RU" dirty="0" smtClean="0"/>
              <a:t> (</a:t>
            </a:r>
            <a:r>
              <a:rPr lang="ru-RU" dirty="0" err="1" smtClean="0"/>
              <a:t>модернізація</a:t>
            </a:r>
            <a:r>
              <a:rPr lang="ru-RU" dirty="0" smtClean="0"/>
              <a:t> </a:t>
            </a:r>
            <a:r>
              <a:rPr lang="ru-RU" dirty="0" err="1" smtClean="0"/>
              <a:t>комп'ютера</a:t>
            </a:r>
            <a:r>
              <a:rPr lang="ru-RU" dirty="0" smtClean="0"/>
              <a:t>), </a:t>
            </a:r>
            <a:r>
              <a:rPr lang="ru-RU" i="1" dirty="0" err="1" smtClean="0"/>
              <a:t>юзер</a:t>
            </a:r>
            <a:r>
              <a:rPr lang="ru-RU" dirty="0" smtClean="0"/>
              <a:t> (</a:t>
            </a:r>
            <a:r>
              <a:rPr lang="ru-RU" dirty="0" err="1" smtClean="0"/>
              <a:t>користувач</a:t>
            </a:r>
            <a:r>
              <a:rPr lang="ru-RU" dirty="0" smtClean="0"/>
              <a:t>), </a:t>
            </a:r>
            <a:r>
              <a:rPr lang="ru-RU" i="1" dirty="0" smtClean="0"/>
              <a:t>солянка</a:t>
            </a:r>
            <a:r>
              <a:rPr lang="ru-RU" dirty="0" smtClean="0"/>
              <a:t> (</a:t>
            </a:r>
            <a:r>
              <a:rPr lang="ru-RU" dirty="0" err="1" smtClean="0"/>
              <a:t>збірний</a:t>
            </a:r>
            <a:r>
              <a:rPr lang="ru-RU" dirty="0" smtClean="0"/>
              <a:t> концерт). </a:t>
            </a:r>
          </a:p>
          <a:p>
            <a:pPr marL="0" indent="357188" algn="just">
              <a:buNone/>
            </a:pPr>
            <a:r>
              <a:rPr lang="ru-RU" dirty="0" smtClean="0"/>
              <a:t>2) </a:t>
            </a:r>
            <a:r>
              <a:rPr lang="ru-RU" dirty="0" err="1" smtClean="0"/>
              <a:t>стилістично</a:t>
            </a:r>
            <a:r>
              <a:rPr lang="ru-RU" dirty="0" smtClean="0"/>
              <a:t> </a:t>
            </a:r>
            <a:r>
              <a:rPr lang="ru-RU" dirty="0" err="1" smtClean="0"/>
              <a:t>знижені</a:t>
            </a:r>
            <a:r>
              <a:rPr lang="ru-RU" dirty="0" smtClean="0"/>
              <a:t>: </a:t>
            </a:r>
            <a:r>
              <a:rPr lang="ru-RU" i="1" dirty="0" smtClean="0"/>
              <a:t>дерти</a:t>
            </a:r>
            <a:r>
              <a:rPr lang="ru-RU" dirty="0" smtClean="0"/>
              <a:t> </a:t>
            </a:r>
            <a:r>
              <a:rPr lang="ru-RU" i="1" dirty="0" smtClean="0"/>
              <a:t>'</a:t>
            </a:r>
            <a:r>
              <a:rPr lang="ru-RU" i="1" dirty="0" err="1" smtClean="0"/>
              <a:t>лаха</a:t>
            </a:r>
            <a:r>
              <a:rPr lang="ru-RU" dirty="0" smtClean="0"/>
              <a:t> (</a:t>
            </a:r>
            <a:r>
              <a:rPr lang="ru-RU" dirty="0" err="1" smtClean="0"/>
              <a:t>сміятися</a:t>
            </a:r>
            <a:r>
              <a:rPr lang="ru-RU" dirty="0" smtClean="0"/>
              <a:t>), </a:t>
            </a:r>
            <a:r>
              <a:rPr lang="ru-RU" i="1" dirty="0" err="1" smtClean="0"/>
              <a:t>крутити</a:t>
            </a:r>
            <a:r>
              <a:rPr lang="ru-RU" i="1" dirty="0" smtClean="0"/>
              <a:t> ноги</a:t>
            </a:r>
            <a:r>
              <a:rPr lang="ru-RU" dirty="0" smtClean="0"/>
              <a:t> (</a:t>
            </a:r>
            <a:r>
              <a:rPr lang="ru-RU" dirty="0" err="1" smtClean="0"/>
              <a:t>тікати</a:t>
            </a:r>
            <a:r>
              <a:rPr lang="ru-RU" dirty="0" smtClean="0"/>
              <a:t>), </a:t>
            </a:r>
            <a:r>
              <a:rPr lang="ru-RU" i="1" dirty="0" err="1" smtClean="0"/>
              <a:t>гальмо</a:t>
            </a:r>
            <a:r>
              <a:rPr lang="ru-RU" dirty="0" smtClean="0"/>
              <a:t> (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повільною</a:t>
            </a:r>
            <a:r>
              <a:rPr lang="ru-RU" dirty="0" smtClean="0"/>
              <a:t> </a:t>
            </a:r>
            <a:r>
              <a:rPr lang="ru-RU" dirty="0" err="1" smtClean="0"/>
              <a:t>реакцією</a:t>
            </a:r>
            <a:r>
              <a:rPr lang="ru-RU" dirty="0" smtClean="0"/>
              <a:t>), </a:t>
            </a:r>
            <a:r>
              <a:rPr lang="ru-RU" i="1" dirty="0" err="1" smtClean="0"/>
              <a:t>дурбецаль</a:t>
            </a:r>
            <a:r>
              <a:rPr lang="ru-RU" dirty="0" smtClean="0"/>
              <a:t> (</a:t>
            </a:r>
            <a:r>
              <a:rPr lang="ru-RU" dirty="0" err="1" smtClean="0"/>
              <a:t>обмежена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), </a:t>
            </a:r>
            <a:r>
              <a:rPr lang="ru-RU" i="1" dirty="0" err="1" smtClean="0"/>
              <a:t>халабуда</a:t>
            </a:r>
            <a:r>
              <a:rPr lang="ru-RU" i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будинок</a:t>
            </a:r>
            <a:r>
              <a:rPr lang="ru-RU" dirty="0" smtClean="0"/>
              <a:t>),</a:t>
            </a:r>
            <a:r>
              <a:rPr lang="ru-RU" i="1" dirty="0" smtClean="0"/>
              <a:t> дупло, </a:t>
            </a:r>
            <a:r>
              <a:rPr lang="ru-RU" i="1" dirty="0" err="1" smtClean="0"/>
              <a:t>торець</a:t>
            </a:r>
            <a:r>
              <a:rPr lang="ru-RU" i="1" dirty="0" smtClean="0"/>
              <a:t>, пачка </a:t>
            </a:r>
            <a:r>
              <a:rPr lang="ru-RU" dirty="0" smtClean="0"/>
              <a:t>(</a:t>
            </a:r>
            <a:r>
              <a:rPr lang="ru-RU" dirty="0" err="1" smtClean="0"/>
              <a:t>обличчя</a:t>
            </a:r>
            <a:r>
              <a:rPr lang="ru-RU" dirty="0" smtClean="0"/>
              <a:t>).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 </a:t>
            </a:r>
            <a:r>
              <a:rPr lang="ru-RU" b="1" dirty="0" err="1" smtClean="0"/>
              <a:t>генетичною</a:t>
            </a:r>
            <a:r>
              <a:rPr lang="ru-RU" b="1" dirty="0" smtClean="0"/>
              <a:t> </a:t>
            </a:r>
            <a:r>
              <a:rPr lang="ru-RU" b="1" dirty="0" err="1" smtClean="0"/>
              <a:t>ознакою</a:t>
            </a:r>
            <a:r>
              <a:rPr lang="ru-RU" dirty="0" smtClean="0"/>
              <a:t>, </a:t>
            </a:r>
            <a:r>
              <a:rPr lang="ru-RU" dirty="0" err="1" smtClean="0"/>
              <a:t>розрізняють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906350" y="1987826"/>
            <a:ext cx="4472327" cy="695739"/>
          </a:xfrm>
        </p:spPr>
        <p:txBody>
          <a:bodyPr>
            <a:noAutofit/>
          </a:bodyPr>
          <a:lstStyle/>
          <a:p>
            <a:pPr algn="ctr"/>
            <a:r>
              <a:rPr lang="ru-RU" sz="2000" i="1" dirty="0" err="1" smtClean="0">
                <a:solidFill>
                  <a:srgbClr val="7030A0"/>
                </a:solidFill>
              </a:rPr>
              <a:t>Давні</a:t>
            </a:r>
            <a:r>
              <a:rPr lang="ru-RU" sz="2000" dirty="0" smtClean="0">
                <a:solidFill>
                  <a:srgbClr val="7030A0"/>
                </a:solidFill>
              </a:rPr>
              <a:t> (</a:t>
            </a:r>
            <a:r>
              <a:rPr lang="ru-RU" sz="2000" dirty="0" err="1" smtClean="0">
                <a:solidFill>
                  <a:srgbClr val="7030A0"/>
                </a:solidFill>
              </a:rPr>
              <a:t>старожитні</a:t>
            </a:r>
            <a:r>
              <a:rPr lang="ru-RU" sz="2000" dirty="0" smtClean="0">
                <a:solidFill>
                  <a:srgbClr val="7030A0"/>
                </a:solidFill>
              </a:rPr>
              <a:t>, </a:t>
            </a:r>
            <a:r>
              <a:rPr lang="ru-RU" sz="2000" dirty="0" err="1" smtClean="0">
                <a:solidFill>
                  <a:srgbClr val="7030A0"/>
                </a:solidFill>
              </a:rPr>
              <a:t>основні</a:t>
            </a:r>
            <a:r>
              <a:rPr lang="ru-RU" sz="2000" dirty="0" smtClean="0">
                <a:solidFill>
                  <a:srgbClr val="7030A0"/>
                </a:solidFill>
              </a:rPr>
              <a:t>) </a:t>
            </a:r>
            <a:r>
              <a:rPr lang="ru-RU" sz="2000" dirty="0" err="1" smtClean="0">
                <a:solidFill>
                  <a:srgbClr val="7030A0"/>
                </a:solidFill>
              </a:rPr>
              <a:t>діалекти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680322" y="2743200"/>
            <a:ext cx="4698355" cy="3192987"/>
          </a:xfrm>
        </p:spPr>
        <p:txBody>
          <a:bodyPr>
            <a:normAutofit fontScale="925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Функціонують</a:t>
            </a:r>
            <a:r>
              <a:rPr lang="ru-RU" dirty="0" smtClean="0"/>
              <a:t> на </a:t>
            </a:r>
            <a:r>
              <a:rPr lang="ru-RU" dirty="0" err="1" smtClean="0"/>
              <a:t>територіях</a:t>
            </a:r>
            <a:r>
              <a:rPr lang="ru-RU" dirty="0" smtClean="0"/>
              <a:t> </a:t>
            </a:r>
            <a:r>
              <a:rPr lang="ru-RU" dirty="0" err="1" smtClean="0"/>
              <a:t>давнього</a:t>
            </a:r>
            <a:r>
              <a:rPr lang="ru-RU" dirty="0" smtClean="0"/>
              <a:t> </a:t>
            </a:r>
            <a:r>
              <a:rPr lang="ru-RU" dirty="0" err="1" smtClean="0"/>
              <a:t>заселення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народу, </a:t>
            </a:r>
            <a:r>
              <a:rPr lang="ru-RU" dirty="0" err="1" smtClean="0"/>
              <a:t>їхнє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сягає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феодальної</a:t>
            </a:r>
            <a:r>
              <a:rPr lang="ru-RU" dirty="0" smtClean="0"/>
              <a:t> </a:t>
            </a:r>
            <a:r>
              <a:rPr lang="ru-RU" dirty="0" err="1" smtClean="0"/>
              <a:t>епохи</a:t>
            </a:r>
            <a:r>
              <a:rPr lang="ru-RU" dirty="0" smtClean="0"/>
              <a:t>, коли </a:t>
            </a:r>
            <a:r>
              <a:rPr lang="ru-RU" dirty="0" err="1" smtClean="0"/>
              <a:t>відбулися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територіальної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диференціації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До них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i="1" dirty="0" err="1" smtClean="0"/>
              <a:t>північні</a:t>
            </a:r>
            <a:r>
              <a:rPr lang="ru-RU" i="1" dirty="0" smtClean="0"/>
              <a:t> </a:t>
            </a:r>
            <a:r>
              <a:rPr lang="ru-RU" i="1" dirty="0" err="1" smtClean="0"/>
              <a:t>діалекти</a:t>
            </a:r>
            <a:r>
              <a:rPr lang="ru-RU" i="1" dirty="0" smtClean="0"/>
              <a:t>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основна</a:t>
            </a:r>
            <a:r>
              <a:rPr lang="ru-RU" i="1" dirty="0" smtClean="0"/>
              <a:t> </a:t>
            </a:r>
            <a:r>
              <a:rPr lang="ru-RU" i="1" dirty="0" err="1" smtClean="0"/>
              <a:t>маса</a:t>
            </a:r>
            <a:r>
              <a:rPr lang="ru-RU" i="1" dirty="0" smtClean="0"/>
              <a:t> </a:t>
            </a:r>
            <a:r>
              <a:rPr lang="ru-RU" i="1" dirty="0" err="1" smtClean="0"/>
              <a:t>південно-західних</a:t>
            </a:r>
            <a:r>
              <a:rPr lang="ru-RU" i="1" dirty="0" smtClean="0"/>
              <a:t>,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південно-східних</a:t>
            </a:r>
            <a:r>
              <a:rPr lang="ru-RU" i="1" dirty="0" smtClean="0"/>
              <a:t> – </a:t>
            </a:r>
            <a:r>
              <a:rPr lang="ru-RU" i="1" dirty="0" err="1" smtClean="0"/>
              <a:t>середньонаддніпрянські</a:t>
            </a:r>
            <a:r>
              <a:rPr lang="ru-RU" i="1" dirty="0" smtClean="0"/>
              <a:t> </a:t>
            </a:r>
            <a:r>
              <a:rPr lang="ru-RU" i="1" dirty="0" err="1" smtClean="0"/>
              <a:t>говірки</a:t>
            </a:r>
            <a:r>
              <a:rPr lang="ru-RU" i="1" dirty="0" smtClean="0"/>
              <a:t>.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5820154" y="1948071"/>
            <a:ext cx="4474028" cy="467138"/>
          </a:xfrm>
        </p:spPr>
        <p:txBody>
          <a:bodyPr/>
          <a:lstStyle/>
          <a:p>
            <a:pPr algn="ctr"/>
            <a:r>
              <a:rPr lang="ru-RU" i="1" dirty="0" err="1" smtClean="0">
                <a:solidFill>
                  <a:srgbClr val="7030A0"/>
                </a:solidFill>
              </a:rPr>
              <a:t>Новостворені</a:t>
            </a:r>
            <a:r>
              <a:rPr lang="ru-RU" i="1" dirty="0" smtClean="0">
                <a:solidFill>
                  <a:srgbClr val="7030A0"/>
                </a:solidFill>
              </a:rPr>
              <a:t> </a:t>
            </a:r>
            <a:r>
              <a:rPr lang="ru-RU" i="1" dirty="0" err="1" smtClean="0">
                <a:solidFill>
                  <a:srgbClr val="7030A0"/>
                </a:solidFill>
              </a:rPr>
              <a:t>діалекти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5594123" y="2445026"/>
            <a:ext cx="4700059" cy="3491161"/>
          </a:xfrm>
        </p:spPr>
        <p:txBody>
          <a:bodyPr>
            <a:normAutofit fontScale="85000" lnSpcReduction="20000"/>
          </a:bodyPr>
          <a:lstStyle/>
          <a:p>
            <a:pPr marL="0" indent="357188">
              <a:buNone/>
            </a:pP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діалектів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діалектотворчих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на </a:t>
            </a:r>
            <a:r>
              <a:rPr lang="ru-RU" dirty="0" err="1" smtClean="0"/>
              <a:t>новозаселених</a:t>
            </a:r>
            <a:r>
              <a:rPr lang="ru-RU" dirty="0" smtClean="0"/>
              <a:t> </a:t>
            </a:r>
            <a:r>
              <a:rPr lang="ru-RU" dirty="0" err="1" smtClean="0"/>
              <a:t>територіях</a:t>
            </a:r>
            <a:r>
              <a:rPr lang="ru-RU" dirty="0" smtClean="0"/>
              <a:t>. </a:t>
            </a:r>
          </a:p>
          <a:p>
            <a:pPr marL="0" indent="357188">
              <a:buNone/>
            </a:pPr>
            <a:r>
              <a:rPr lang="ru-RU" dirty="0" smtClean="0"/>
              <a:t>За складом вони 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них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діалекти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виникли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переселення</a:t>
            </a:r>
            <a:r>
              <a:rPr lang="ru-RU" dirty="0" smtClean="0"/>
              <a:t> людей на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більш-менш</a:t>
            </a:r>
            <a:r>
              <a:rPr lang="ru-RU" dirty="0" smtClean="0"/>
              <a:t> </a:t>
            </a:r>
            <a:r>
              <a:rPr lang="ru-RU" dirty="0" err="1" smtClean="0"/>
              <a:t>цілісної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діалектологічного</a:t>
            </a:r>
            <a:r>
              <a:rPr lang="ru-RU" dirty="0" smtClean="0"/>
              <a:t> </a:t>
            </a:r>
            <a:r>
              <a:rPr lang="ru-RU" dirty="0" err="1" smtClean="0"/>
              <a:t>погляду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.</a:t>
            </a:r>
          </a:p>
          <a:p>
            <a:pPr marL="0" indent="357188">
              <a:buNone/>
            </a:pPr>
            <a:r>
              <a:rPr lang="ru-RU" dirty="0" err="1" smtClean="0"/>
              <a:t>Наприклад</a:t>
            </a:r>
            <a:r>
              <a:rPr lang="ru-RU" dirty="0" smtClean="0"/>
              <a:t>: </a:t>
            </a:r>
            <a:r>
              <a:rPr lang="ru-RU" i="1" dirty="0" err="1" smtClean="0"/>
              <a:t>слобожанські</a:t>
            </a:r>
            <a:r>
              <a:rPr lang="ru-RU" i="1" dirty="0" smtClean="0"/>
              <a:t>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степові</a:t>
            </a:r>
            <a:r>
              <a:rPr lang="ru-RU" i="1" dirty="0" smtClean="0"/>
              <a:t> говори </a:t>
            </a:r>
            <a:r>
              <a:rPr lang="ru-RU" i="1" dirty="0" err="1" smtClean="0"/>
              <a:t>південно-східного</a:t>
            </a:r>
            <a:r>
              <a:rPr lang="ru-RU" i="1" dirty="0" smtClean="0"/>
              <a:t> </a:t>
            </a:r>
            <a:r>
              <a:rPr lang="ru-RU" i="1" dirty="0" err="1" smtClean="0"/>
              <a:t>наріччя</a:t>
            </a:r>
            <a:r>
              <a:rPr lang="ru-RU" i="1" dirty="0" smtClean="0"/>
              <a:t>, </a:t>
            </a:r>
            <a:r>
              <a:rPr lang="ru-RU" i="1" dirty="0" err="1" smtClean="0"/>
              <a:t>західнокарпатський</a:t>
            </a:r>
            <a:r>
              <a:rPr lang="ru-RU" i="1" dirty="0" smtClean="0"/>
              <a:t> </a:t>
            </a:r>
            <a:r>
              <a:rPr lang="ru-RU" i="1" dirty="0" err="1" smtClean="0"/>
              <a:t>говір</a:t>
            </a:r>
            <a:r>
              <a:rPr lang="ru-RU" i="1" dirty="0" smtClean="0"/>
              <a:t> </a:t>
            </a:r>
            <a:r>
              <a:rPr lang="ru-RU" i="1" dirty="0" err="1" smtClean="0"/>
              <a:t>південно-західного</a:t>
            </a:r>
            <a:r>
              <a:rPr lang="ru-RU" i="1" dirty="0" smtClean="0"/>
              <a:t> </a:t>
            </a:r>
            <a:r>
              <a:rPr lang="ru-RU" i="1" dirty="0" err="1" smtClean="0"/>
              <a:t>наріччя</a:t>
            </a:r>
            <a:r>
              <a:rPr lang="ru-RU" i="1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Новостворені</a:t>
            </a:r>
            <a:r>
              <a:rPr lang="ru-RU" dirty="0" smtClean="0"/>
              <a:t> </a:t>
            </a:r>
            <a:r>
              <a:rPr lang="ru-RU" dirty="0" err="1" smtClean="0"/>
              <a:t>діалекти</a:t>
            </a:r>
            <a:r>
              <a:rPr lang="ru-RU" dirty="0" smtClean="0"/>
              <a:t> </a:t>
            </a:r>
            <a:r>
              <a:rPr lang="ru-RU" dirty="0" err="1" smtClean="0"/>
              <a:t>бувають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06350" y="1997765"/>
            <a:ext cx="4472327" cy="626165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chemeClr val="bg1"/>
                </a:solidFill>
              </a:rPr>
              <a:t>Однотипними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80322" y="2633870"/>
            <a:ext cx="4698355" cy="3302317"/>
          </a:xfrm>
        </p:spPr>
        <p:txBody>
          <a:bodyPr/>
          <a:lstStyle/>
          <a:p>
            <a:r>
              <a:rPr lang="ru-RU" dirty="0" err="1" smtClean="0"/>
              <a:t>Односистемні</a:t>
            </a:r>
            <a:r>
              <a:rPr lang="ru-RU" dirty="0" smtClean="0"/>
              <a:t> за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походженням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їхня</a:t>
            </a:r>
            <a:r>
              <a:rPr lang="ru-RU" dirty="0" smtClean="0"/>
              <a:t> </a:t>
            </a:r>
            <a:r>
              <a:rPr lang="ru-RU" dirty="0" err="1" smtClean="0"/>
              <a:t>генетична</a:t>
            </a:r>
            <a:r>
              <a:rPr lang="ru-RU" dirty="0" smtClean="0"/>
              <a:t> основа </a:t>
            </a:r>
            <a:r>
              <a:rPr lang="ru-RU" dirty="0" err="1" smtClean="0"/>
              <a:t>однодіалектна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До них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віднести</a:t>
            </a:r>
            <a:r>
              <a:rPr lang="ru-RU" dirty="0" smtClean="0"/>
              <a:t> </a:t>
            </a:r>
            <a:r>
              <a:rPr lang="ru-RU" i="1" dirty="0" err="1" smtClean="0"/>
              <a:t>лемківські</a:t>
            </a:r>
            <a:r>
              <a:rPr lang="ru-RU" i="1" dirty="0" smtClean="0"/>
              <a:t> </a:t>
            </a:r>
            <a:r>
              <a:rPr lang="ru-RU" i="1" dirty="0" err="1" smtClean="0"/>
              <a:t>говірки</a:t>
            </a:r>
            <a:r>
              <a:rPr lang="ru-RU" i="1" dirty="0" smtClean="0"/>
              <a:t> </a:t>
            </a:r>
            <a:r>
              <a:rPr lang="ru-RU" i="1" dirty="0" err="1" smtClean="0"/>
              <a:t>південно-західного</a:t>
            </a:r>
            <a:r>
              <a:rPr lang="ru-RU" i="1" dirty="0" smtClean="0"/>
              <a:t> </a:t>
            </a:r>
            <a:r>
              <a:rPr lang="ru-RU" i="1" dirty="0" err="1" smtClean="0"/>
              <a:t>наріччя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820154" y="1938130"/>
            <a:ext cx="4474028" cy="586409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 smtClean="0">
                <a:solidFill>
                  <a:schemeClr val="bg1"/>
                </a:solidFill>
              </a:rPr>
              <a:t>Різнотипні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594123" y="2504662"/>
            <a:ext cx="4700059" cy="3431526"/>
          </a:xfrm>
        </p:spPr>
        <p:txBody>
          <a:bodyPr/>
          <a:lstStyle/>
          <a:p>
            <a:pPr marL="0" indent="357188"/>
            <a:r>
              <a:rPr lang="ru-RU" b="1" dirty="0" err="1" smtClean="0"/>
              <a:t>Різносистемні</a:t>
            </a:r>
            <a:r>
              <a:rPr lang="ru-RU" dirty="0" smtClean="0"/>
              <a:t> у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генетичній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.</a:t>
            </a:r>
          </a:p>
          <a:p>
            <a:pPr marL="0" indent="357188"/>
            <a:r>
              <a:rPr lang="ru-RU" dirty="0" err="1" smtClean="0"/>
              <a:t>Характеризуються</a:t>
            </a:r>
            <a:r>
              <a:rPr lang="ru-RU" dirty="0" smtClean="0"/>
              <a:t> </a:t>
            </a:r>
            <a:r>
              <a:rPr lang="ru-RU" dirty="0" err="1" smtClean="0"/>
              <a:t>наявністю</a:t>
            </a:r>
            <a:r>
              <a:rPr lang="ru-RU" dirty="0" smtClean="0"/>
              <a:t> </a:t>
            </a:r>
            <a:r>
              <a:rPr lang="ru-RU" dirty="0" err="1" smtClean="0"/>
              <a:t>різнодіалектних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і широко </a:t>
            </a:r>
            <a:r>
              <a:rPr lang="ru-RU" dirty="0" err="1" smtClean="0"/>
              <a:t>представлені</a:t>
            </a:r>
            <a:r>
              <a:rPr lang="ru-RU" dirty="0" smtClean="0"/>
              <a:t> </a:t>
            </a:r>
            <a:r>
              <a:rPr lang="ru-RU" i="1" dirty="0" err="1" smtClean="0"/>
              <a:t>степовими</a:t>
            </a:r>
            <a:r>
              <a:rPr lang="ru-RU" i="1" dirty="0" smtClean="0"/>
              <a:t> </a:t>
            </a:r>
            <a:r>
              <a:rPr lang="ru-RU" i="1" dirty="0" err="1" smtClean="0"/>
              <a:t>говірками</a:t>
            </a:r>
            <a:r>
              <a:rPr lang="ru-RU" i="1" dirty="0" smtClean="0"/>
              <a:t> </a:t>
            </a:r>
            <a:r>
              <a:rPr lang="ru-RU" dirty="0" err="1" smtClean="0"/>
              <a:t>півдня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2166730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b="1" dirty="0" smtClean="0">
                <a:solidFill>
                  <a:schemeClr val="tx1"/>
                </a:solidFill>
              </a:rPr>
              <a:t>4.</a:t>
            </a:r>
            <a:r>
              <a:rPr lang="uk-UA" b="1" dirty="0" smtClean="0">
                <a:solidFill>
                  <a:schemeClr val="tx1"/>
                </a:solidFill>
              </a:rPr>
              <a:t> </a:t>
            </a:r>
            <a:r>
              <a:rPr lang="ru-RU" b="1" dirty="0" err="1" smtClean="0">
                <a:solidFill>
                  <a:schemeClr val="tx1"/>
                </a:solidFill>
              </a:rPr>
              <a:t>Класифікація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діалектних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мовних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одиниць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/>
            <a:r>
              <a:rPr lang="ru-RU" dirty="0" err="1" smtClean="0"/>
              <a:t>Окремий</a:t>
            </a:r>
            <a:r>
              <a:rPr lang="ru-RU" dirty="0" smtClean="0"/>
              <a:t> </a:t>
            </a:r>
            <a:r>
              <a:rPr lang="ru-RU" dirty="0" err="1" smtClean="0"/>
              <a:t>різновид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переселенські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говірки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оточені</a:t>
            </a:r>
            <a:r>
              <a:rPr lang="ru-RU" dirty="0" smtClean="0"/>
              <a:t> </a:t>
            </a:r>
            <a:r>
              <a:rPr lang="ru-RU" dirty="0" err="1" smtClean="0"/>
              <a:t>діалектами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. </a:t>
            </a:r>
          </a:p>
          <a:p>
            <a:pPr marL="0" indent="357188" algn="just"/>
            <a:r>
              <a:rPr lang="ru-RU" dirty="0" smtClean="0"/>
              <a:t>Такими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говірки</a:t>
            </a:r>
            <a:r>
              <a:rPr lang="ru-RU" dirty="0" smtClean="0"/>
              <a:t> </a:t>
            </a:r>
            <a:r>
              <a:rPr lang="uk-UA" dirty="0" smtClean="0"/>
              <a:t>у Чорногорії, Сербії</a:t>
            </a:r>
            <a:r>
              <a:rPr lang="ru-RU" dirty="0" smtClean="0"/>
              <a:t>, </a:t>
            </a:r>
            <a:r>
              <a:rPr lang="ru-RU" dirty="0" err="1" smtClean="0"/>
              <a:t>Словаччині</a:t>
            </a:r>
            <a:r>
              <a:rPr lang="ru-RU" dirty="0" smtClean="0"/>
              <a:t>, </a:t>
            </a:r>
            <a:r>
              <a:rPr lang="ru-RU" dirty="0" err="1" smtClean="0"/>
              <a:t>Румунії</a:t>
            </a:r>
            <a:r>
              <a:rPr lang="ru-RU" dirty="0" smtClean="0"/>
              <a:t>, </a:t>
            </a:r>
            <a:r>
              <a:rPr lang="ru-RU" dirty="0" err="1" smtClean="0"/>
              <a:t>Польщі</a:t>
            </a:r>
            <a:r>
              <a:rPr lang="ru-RU" dirty="0" smtClean="0"/>
              <a:t>, </a:t>
            </a:r>
            <a:r>
              <a:rPr lang="ru-RU" dirty="0" err="1" smtClean="0"/>
              <a:t>Канаді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державах за межами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2166730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b="1" dirty="0" smtClean="0">
                <a:solidFill>
                  <a:schemeClr val="tx1"/>
                </a:solidFill>
              </a:rPr>
              <a:t>5.</a:t>
            </a:r>
            <a:r>
              <a:rPr lang="uk-UA" dirty="0" smtClean="0">
                <a:solidFill>
                  <a:schemeClr val="tx1"/>
                </a:solidFill>
              </a:rPr>
              <a:t> </a:t>
            </a:r>
            <a:r>
              <a:rPr lang="ru-RU" b="1" dirty="0" err="1" smtClean="0">
                <a:solidFill>
                  <a:schemeClr val="tx1"/>
                </a:solidFill>
              </a:rPr>
              <a:t>Наріччя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і</a:t>
            </a:r>
            <a:r>
              <a:rPr lang="ru-RU" b="1" dirty="0" smtClean="0">
                <a:solidFill>
                  <a:schemeClr val="tx1"/>
                </a:solidFill>
              </a:rPr>
              <a:t> говори </a:t>
            </a:r>
            <a:r>
              <a:rPr lang="ru-RU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мови</a:t>
            </a:r>
            <a:r>
              <a:rPr lang="uk-UA" b="1" dirty="0" smtClean="0">
                <a:solidFill>
                  <a:schemeClr val="tx1"/>
                </a:solidFill>
              </a:rPr>
              <a:t>, їхні особливості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діалектна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складною </a:t>
            </a:r>
            <a:r>
              <a:rPr lang="ru-RU" dirty="0" err="1" smtClean="0"/>
              <a:t>ієрархією</a:t>
            </a:r>
            <a:r>
              <a:rPr lang="ru-RU" dirty="0" smtClean="0"/>
              <a:t> </a:t>
            </a:r>
            <a:r>
              <a:rPr lang="ru-RU" dirty="0" err="1" smtClean="0"/>
              <a:t>діалектних</a:t>
            </a:r>
            <a:r>
              <a:rPr lang="ru-RU" dirty="0" smtClean="0"/>
              <a:t> </a:t>
            </a:r>
            <a:r>
              <a:rPr lang="ru-RU" dirty="0" err="1" smtClean="0"/>
              <a:t>одиниць</a:t>
            </a:r>
            <a:r>
              <a:rPr lang="ru-RU" dirty="0" smtClean="0"/>
              <a:t>,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функціонує</a:t>
            </a:r>
            <a:r>
              <a:rPr lang="ru-RU" dirty="0" smtClean="0"/>
              <a:t> на </a:t>
            </a:r>
            <a:r>
              <a:rPr lang="ru-RU" dirty="0" err="1" smtClean="0"/>
              <a:t>певній</a:t>
            </a:r>
            <a:r>
              <a:rPr lang="ru-RU" dirty="0" smtClean="0"/>
              <a:t> </a:t>
            </a:r>
            <a:r>
              <a:rPr lang="ru-RU" dirty="0" err="1" smtClean="0"/>
              <a:t>обмеженій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і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певними</a:t>
            </a:r>
            <a:r>
              <a:rPr lang="ru-RU" dirty="0" smtClean="0"/>
              <a:t> </a:t>
            </a:r>
            <a:r>
              <a:rPr lang="ru-RU" dirty="0" err="1" smtClean="0"/>
              <a:t>специфічними</a:t>
            </a:r>
            <a:r>
              <a:rPr lang="ru-RU" dirty="0" smtClean="0"/>
              <a:t> </a:t>
            </a:r>
            <a:r>
              <a:rPr lang="ru-RU" dirty="0" err="1" smtClean="0"/>
              <a:t>ознаками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структурних</a:t>
            </a:r>
            <a:r>
              <a:rPr lang="ru-RU" dirty="0" smtClean="0"/>
              <a:t> </a:t>
            </a:r>
            <a:r>
              <a:rPr lang="ru-RU" dirty="0" err="1" smtClean="0"/>
              <a:t>рівнів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вирізняється</a:t>
            </a:r>
            <a:r>
              <a:rPr lang="ru-RU" dirty="0" smtClean="0"/>
              <a:t> </a:t>
            </a:r>
            <a:r>
              <a:rPr lang="ru-RU" dirty="0" err="1" smtClean="0"/>
              <a:t>з-посеред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уся</a:t>
            </a:r>
            <a:r>
              <a:rPr lang="ru-RU" dirty="0" smtClean="0"/>
              <a:t> </a:t>
            </a:r>
            <a:r>
              <a:rPr lang="ru-RU" dirty="0" err="1" smtClean="0"/>
              <a:t>різноманіт</a:t>
            </a:r>
            <a:r>
              <a:rPr lang="uk-UA" dirty="0" err="1" smtClean="0"/>
              <a:t>ність</a:t>
            </a:r>
            <a:r>
              <a:rPr lang="uk-UA" dirty="0" smtClean="0"/>
              <a:t> </a:t>
            </a:r>
            <a:r>
              <a:rPr lang="ru-RU" dirty="0" err="1" smtClean="0"/>
              <a:t>діалектних</a:t>
            </a:r>
            <a:r>
              <a:rPr lang="ru-RU" dirty="0" smtClean="0"/>
              <a:t> </a:t>
            </a:r>
            <a:r>
              <a:rPr lang="ru-RU" dirty="0" err="1" smtClean="0"/>
              <a:t>одиниць</a:t>
            </a:r>
            <a:r>
              <a:rPr lang="ru-RU" dirty="0" smtClean="0"/>
              <a:t> </a:t>
            </a:r>
            <a:r>
              <a:rPr lang="ru-RU" dirty="0" err="1" smtClean="0"/>
              <a:t>нашої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зводиться</a:t>
            </a:r>
            <a:r>
              <a:rPr lang="ru-RU" dirty="0" smtClean="0"/>
              <a:t> </a:t>
            </a:r>
            <a:r>
              <a:rPr lang="ru-RU" dirty="0" err="1" smtClean="0"/>
              <a:t>зрештою</a:t>
            </a:r>
            <a:r>
              <a:rPr lang="ru-RU" dirty="0" smtClean="0"/>
              <a:t> до </a:t>
            </a:r>
            <a:r>
              <a:rPr lang="ru-RU" b="1" dirty="0" err="1" smtClean="0"/>
              <a:t>трьох</a:t>
            </a:r>
            <a:r>
              <a:rPr lang="ru-RU" b="1" dirty="0" smtClean="0"/>
              <a:t> </a:t>
            </a:r>
            <a:r>
              <a:rPr lang="ru-RU" b="1" dirty="0" err="1" smtClean="0"/>
              <a:t>основних</a:t>
            </a:r>
            <a:r>
              <a:rPr lang="ru-RU" b="1" dirty="0" smtClean="0"/>
              <a:t> </a:t>
            </a:r>
            <a:r>
              <a:rPr lang="ru-RU" b="1" dirty="0" err="1" smtClean="0"/>
              <a:t>діалектних</a:t>
            </a:r>
            <a:r>
              <a:rPr lang="ru-RU" b="1" dirty="0" smtClean="0"/>
              <a:t> </a:t>
            </a:r>
            <a:r>
              <a:rPr lang="ru-RU" b="1" dirty="0" err="1" smtClean="0"/>
              <a:t>угруповань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об'єднують</a:t>
            </a:r>
            <a:r>
              <a:rPr lang="ru-RU" dirty="0" smtClean="0"/>
              <a:t> </a:t>
            </a:r>
            <a:r>
              <a:rPr lang="ru-RU" dirty="0" err="1" smtClean="0"/>
              <a:t>однотипні</a:t>
            </a:r>
            <a:r>
              <a:rPr lang="ru-RU" dirty="0" smtClean="0"/>
              <a:t> </a:t>
            </a:r>
            <a:r>
              <a:rPr lang="ru-RU" dirty="0" err="1" smtClean="0"/>
              <a:t>діалекти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рядом </a:t>
            </a:r>
            <a:r>
              <a:rPr lang="ru-RU" dirty="0" err="1" smtClean="0"/>
              <a:t>спільних</a:t>
            </a:r>
            <a:r>
              <a:rPr lang="ru-RU" dirty="0" smtClean="0"/>
              <a:t> </a:t>
            </a:r>
            <a:r>
              <a:rPr lang="ru-RU" dirty="0" err="1" smtClean="0"/>
              <a:t>фонетичних</a:t>
            </a:r>
            <a:r>
              <a:rPr lang="ru-RU" dirty="0" smtClean="0"/>
              <a:t>, </a:t>
            </a:r>
            <a:r>
              <a:rPr lang="ru-RU" dirty="0" err="1" smtClean="0"/>
              <a:t>граматичних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лексичних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вони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розрізняються</a:t>
            </a:r>
            <a:r>
              <a:rPr lang="ru-RU" dirty="0" smtClean="0"/>
              <a:t> собою</a:t>
            </a:r>
            <a:r>
              <a:rPr lang="uk-UA" dirty="0" smtClean="0"/>
              <a:t>:</a:t>
            </a:r>
            <a:endParaRPr lang="ru-RU" dirty="0" smtClean="0"/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8538" y="1967948"/>
            <a:ext cx="1169835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dirty="0" err="1" smtClean="0"/>
              <a:t>Розповсюджен</a:t>
            </a:r>
            <a:r>
              <a:rPr lang="uk-UA" dirty="0" smtClean="0"/>
              <a:t>е</a:t>
            </a:r>
            <a:r>
              <a:rPr lang="ru-RU" dirty="0" smtClean="0"/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північній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частині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території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України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(</a:t>
            </a:r>
            <a:r>
              <a:rPr lang="ru-RU" dirty="0" err="1" smtClean="0"/>
              <a:t>Чернігівська</a:t>
            </a:r>
            <a:r>
              <a:rPr lang="ru-RU" dirty="0" smtClean="0"/>
              <a:t> обл., </a:t>
            </a:r>
            <a:r>
              <a:rPr lang="ru-RU" dirty="0" err="1" smtClean="0"/>
              <a:t>північні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 </a:t>
            </a:r>
            <a:r>
              <a:rPr lang="ru-RU" dirty="0" err="1" smtClean="0"/>
              <a:t>Сумської</a:t>
            </a:r>
            <a:r>
              <a:rPr lang="ru-RU" dirty="0" smtClean="0"/>
              <a:t>, </a:t>
            </a:r>
            <a:r>
              <a:rPr lang="ru-RU" dirty="0" err="1" smtClean="0"/>
              <a:t>Київської</a:t>
            </a:r>
            <a:r>
              <a:rPr lang="ru-RU" dirty="0" smtClean="0"/>
              <a:t>, </a:t>
            </a:r>
            <a:r>
              <a:rPr lang="ru-RU" dirty="0" err="1" smtClean="0"/>
              <a:t>Житомирської</a:t>
            </a:r>
            <a:r>
              <a:rPr lang="ru-RU" dirty="0" smtClean="0"/>
              <a:t>, </a:t>
            </a:r>
            <a:r>
              <a:rPr lang="ru-RU" dirty="0" err="1" smtClean="0"/>
              <a:t>Рівненської</a:t>
            </a:r>
            <a:r>
              <a:rPr lang="ru-RU" dirty="0" smtClean="0"/>
              <a:t>, </a:t>
            </a:r>
            <a:r>
              <a:rPr lang="ru-RU" dirty="0" err="1" smtClean="0"/>
              <a:t>Волинської</a:t>
            </a:r>
            <a:r>
              <a:rPr lang="ru-RU" dirty="0" smtClean="0"/>
              <a:t>), </a:t>
            </a:r>
            <a:r>
              <a:rPr lang="ru-RU" dirty="0" err="1" smtClean="0">
                <a:solidFill>
                  <a:schemeClr val="bg1"/>
                </a:solidFill>
              </a:rPr>
              <a:t>півдні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білорусі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Польщі</a:t>
            </a:r>
            <a:r>
              <a:rPr lang="ru-RU" dirty="0" smtClean="0">
                <a:solidFill>
                  <a:schemeClr val="bg1"/>
                </a:solidFill>
              </a:rPr>
              <a:t>, а </a:t>
            </a:r>
            <a:r>
              <a:rPr lang="ru-RU" dirty="0" err="1" smtClean="0">
                <a:solidFill>
                  <a:schemeClr val="bg1"/>
                </a:solidFill>
              </a:rPr>
              <a:t>також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західних</a:t>
            </a:r>
            <a:r>
              <a:rPr lang="ru-RU" dirty="0" smtClean="0">
                <a:solidFill>
                  <a:schemeClr val="bg1"/>
                </a:solidFill>
              </a:rPr>
              <a:t> районах </a:t>
            </a:r>
            <a:r>
              <a:rPr lang="ru-RU" dirty="0" err="1" smtClean="0">
                <a:solidFill>
                  <a:schemeClr val="bg1"/>
                </a:solidFill>
              </a:rPr>
              <a:t>брянської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області</a:t>
            </a:r>
            <a:r>
              <a:rPr lang="ru-RU" dirty="0" smtClean="0"/>
              <a:t> (</a:t>
            </a:r>
            <a:r>
              <a:rPr lang="ru-RU" dirty="0" err="1" smtClean="0"/>
              <a:t>росія</a:t>
            </a:r>
            <a:r>
              <a:rPr lang="ru-RU" dirty="0" smtClean="0"/>
              <a:t>). </a:t>
            </a:r>
          </a:p>
          <a:p>
            <a:pPr indent="357188" algn="just"/>
            <a:r>
              <a:rPr lang="ru-RU" dirty="0" err="1" smtClean="0"/>
              <a:t>Сюди</a:t>
            </a:r>
            <a:r>
              <a:rPr lang="ru-RU" dirty="0" smtClean="0"/>
              <a:t> </a:t>
            </a:r>
            <a:r>
              <a:rPr lang="ru-RU" dirty="0" err="1" smtClean="0"/>
              <a:t>традиційно</a:t>
            </a:r>
            <a:r>
              <a:rPr lang="ru-RU" dirty="0" smtClean="0"/>
              <a:t> </a:t>
            </a:r>
            <a:r>
              <a:rPr lang="uk-UA" dirty="0" smtClean="0"/>
              <a:t>належать </a:t>
            </a:r>
            <a:r>
              <a:rPr lang="ru-RU" dirty="0" smtClean="0"/>
              <a:t>три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uk-UA" dirty="0" smtClean="0"/>
              <a:t>говори: </a:t>
            </a:r>
            <a:r>
              <a:rPr lang="ru-RU" dirty="0" err="1" smtClean="0">
                <a:solidFill>
                  <a:schemeClr val="bg1"/>
                </a:solidFill>
              </a:rPr>
              <a:t>Східнополіський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Середньополіський</a:t>
            </a:r>
            <a:r>
              <a:rPr lang="ru-RU" dirty="0" smtClean="0">
                <a:solidFill>
                  <a:schemeClr val="bg1"/>
                </a:solidFill>
              </a:rPr>
              <a:t> і </a:t>
            </a:r>
            <a:r>
              <a:rPr lang="ru-RU" dirty="0" err="1" smtClean="0">
                <a:solidFill>
                  <a:schemeClr val="bg1"/>
                </a:solidFill>
              </a:rPr>
              <a:t>Західнополіський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indent="357188" algn="just"/>
            <a:r>
              <a:rPr lang="ru-RU" dirty="0" smtClean="0"/>
              <a:t>Говори </a:t>
            </a:r>
            <a:r>
              <a:rPr lang="ru-RU" dirty="0" err="1" smtClean="0"/>
              <a:t>північного</a:t>
            </a:r>
            <a:r>
              <a:rPr lang="ru-RU" dirty="0" smtClean="0"/>
              <a:t> </a:t>
            </a:r>
            <a:r>
              <a:rPr lang="ru-RU" dirty="0" err="1" smtClean="0"/>
              <a:t>наріччя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 </a:t>
            </a:r>
            <a:r>
              <a:rPr lang="ru-RU" dirty="0" err="1" smtClean="0"/>
              <a:t>певними</a:t>
            </a:r>
            <a:r>
              <a:rPr lang="ru-RU" dirty="0" smtClean="0"/>
              <a:t> </a:t>
            </a:r>
            <a:r>
              <a:rPr lang="ru-RU" dirty="0" err="1" smtClean="0"/>
              <a:t>пережитковими</a:t>
            </a:r>
            <a:r>
              <a:rPr lang="ru-RU" dirty="0" smtClean="0"/>
              <a:t> </a:t>
            </a:r>
            <a:r>
              <a:rPr lang="ru-RU" dirty="0" err="1" smtClean="0"/>
              <a:t>елементами</a:t>
            </a:r>
            <a:r>
              <a:rPr lang="uk-UA" dirty="0" smtClean="0"/>
              <a:t>, характеризуються різноманітними мовними </a:t>
            </a:r>
            <a:r>
              <a:rPr lang="ru-RU" dirty="0" err="1" smtClean="0"/>
              <a:t>особливост</a:t>
            </a:r>
            <a:r>
              <a:rPr lang="uk-UA" dirty="0" smtClean="0"/>
              <a:t>ями, головними з яких є</a:t>
            </a:r>
            <a:r>
              <a:rPr lang="ru-RU" dirty="0" smtClean="0"/>
              <a:t>:</a:t>
            </a:r>
          </a:p>
          <a:p>
            <a:pPr lvl="0" indent="357188" algn="just"/>
            <a:r>
              <a:rPr lang="ru-RU" dirty="0" smtClean="0"/>
              <a:t>1) </a:t>
            </a:r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закінчення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i="1" dirty="0" smtClean="0">
                <a:solidFill>
                  <a:schemeClr val="bg1"/>
                </a:solidFill>
              </a:rPr>
              <a:t>-</a:t>
            </a:r>
            <a:r>
              <a:rPr lang="ru-RU" i="1" dirty="0" err="1" smtClean="0">
                <a:solidFill>
                  <a:schemeClr val="bg1"/>
                </a:solidFill>
              </a:rPr>
              <a:t>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замість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i="1" dirty="0" smtClean="0">
                <a:solidFill>
                  <a:schemeClr val="bg1"/>
                </a:solidFill>
              </a:rPr>
              <a:t>-а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довгого</a:t>
            </a:r>
            <a:r>
              <a:rPr lang="ru-RU" dirty="0" smtClean="0"/>
              <a:t> </a:t>
            </a:r>
            <a:r>
              <a:rPr lang="ru-RU" dirty="0" err="1" smtClean="0"/>
              <a:t>приголосного</a:t>
            </a:r>
            <a:r>
              <a:rPr lang="ru-RU" dirty="0" smtClean="0"/>
              <a:t>: </a:t>
            </a:r>
            <a:r>
              <a:rPr lang="ru-RU" i="1" dirty="0" err="1" smtClean="0">
                <a:solidFill>
                  <a:srgbClr val="00B050"/>
                </a:solidFill>
              </a:rPr>
              <a:t>життє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весіллє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зіллє</a:t>
            </a:r>
            <a:r>
              <a:rPr lang="ru-RU" dirty="0" smtClean="0"/>
              <a:t>;</a:t>
            </a:r>
          </a:p>
          <a:p>
            <a:pPr lvl="0" indent="357188" algn="just"/>
            <a:r>
              <a:rPr lang="ru-RU" dirty="0" smtClean="0"/>
              <a:t>2) </a:t>
            </a:r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закінчення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i="1" dirty="0" smtClean="0">
                <a:solidFill>
                  <a:schemeClr val="bg1"/>
                </a:solidFill>
              </a:rPr>
              <a:t>-и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замість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i="1" dirty="0" smtClean="0">
                <a:solidFill>
                  <a:schemeClr val="bg1"/>
                </a:solidFill>
              </a:rPr>
              <a:t>-і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в </a:t>
            </a:r>
            <a:r>
              <a:rPr lang="ru-RU" dirty="0" err="1" smtClean="0"/>
              <a:t>прикметниках</a:t>
            </a:r>
            <a:r>
              <a:rPr lang="ru-RU" dirty="0" smtClean="0"/>
              <a:t> у </a:t>
            </a:r>
            <a:r>
              <a:rPr lang="ru-RU" dirty="0" err="1" smtClean="0"/>
              <a:t>називному</a:t>
            </a:r>
            <a:r>
              <a:rPr lang="ru-RU" dirty="0" smtClean="0"/>
              <a:t> </a:t>
            </a:r>
            <a:r>
              <a:rPr lang="ru-RU" dirty="0" err="1" smtClean="0"/>
              <a:t>відмінку</a:t>
            </a:r>
            <a:r>
              <a:rPr lang="ru-RU" dirty="0" smtClean="0"/>
              <a:t> </a:t>
            </a:r>
            <a:r>
              <a:rPr lang="ru-RU" dirty="0" err="1" smtClean="0"/>
              <a:t>множини</a:t>
            </a:r>
            <a:r>
              <a:rPr lang="ru-RU" dirty="0" smtClean="0"/>
              <a:t>: </a:t>
            </a:r>
            <a:r>
              <a:rPr lang="ru-RU" i="1" dirty="0" err="1" smtClean="0">
                <a:solidFill>
                  <a:srgbClr val="00B050"/>
                </a:solidFill>
              </a:rPr>
              <a:t>добри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здорови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гарни</a:t>
            </a:r>
            <a:r>
              <a:rPr lang="ru-RU" dirty="0" smtClean="0"/>
              <a:t>.</a:t>
            </a:r>
          </a:p>
          <a:p>
            <a:pPr indent="357188" algn="ctr"/>
            <a:r>
              <a:rPr lang="ru-RU" b="1" i="1" dirty="0" smtClean="0"/>
              <a:t>Лексика і </a:t>
            </a:r>
            <a:r>
              <a:rPr lang="ru-RU" b="1" i="1" dirty="0" err="1" smtClean="0"/>
              <a:t>морфологія</a:t>
            </a:r>
            <a:endParaRPr lang="ru-RU" dirty="0" smtClean="0"/>
          </a:p>
          <a:p>
            <a:pPr indent="357188" algn="just"/>
            <a:r>
              <a:rPr lang="ru-RU" dirty="0" smtClean="0"/>
              <a:t>У </a:t>
            </a:r>
            <a:r>
              <a:rPr lang="ru-RU" dirty="0" err="1" smtClean="0"/>
              <a:t>північно-східному</a:t>
            </a:r>
            <a:r>
              <a:rPr lang="ru-RU" dirty="0" smtClean="0"/>
              <a:t> </a:t>
            </a:r>
            <a:r>
              <a:rPr lang="ru-RU" dirty="0" err="1" smtClean="0"/>
              <a:t>діалекті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чимало</a:t>
            </a:r>
            <a:r>
              <a:rPr lang="ru-RU" dirty="0" smtClean="0"/>
              <a:t> </a:t>
            </a:r>
            <a:r>
              <a:rPr lang="ru-RU" dirty="0" err="1" smtClean="0"/>
              <a:t>термінів</a:t>
            </a:r>
            <a:r>
              <a:rPr lang="ru-RU" dirty="0" smtClean="0"/>
              <a:t>, схожих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польською</a:t>
            </a:r>
            <a:r>
              <a:rPr lang="ru-RU" dirty="0" smtClean="0"/>
              <a:t> і </a:t>
            </a:r>
            <a:r>
              <a:rPr lang="ru-RU" dirty="0" err="1" smtClean="0"/>
              <a:t>білоруською</a:t>
            </a:r>
            <a:r>
              <a:rPr lang="ru-RU" dirty="0" smtClean="0"/>
              <a:t> </a:t>
            </a:r>
            <a:r>
              <a:rPr lang="ru-RU" dirty="0" err="1" smtClean="0"/>
              <a:t>мовами</a:t>
            </a:r>
            <a:r>
              <a:rPr lang="ru-RU" dirty="0" smtClean="0"/>
              <a:t>. </a:t>
            </a:r>
            <a:r>
              <a:rPr lang="ru-RU" dirty="0" err="1" smtClean="0"/>
              <a:t>Вищезазначені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формувалися</a:t>
            </a:r>
            <a:r>
              <a:rPr lang="ru-RU" dirty="0" smtClean="0"/>
              <a:t> </a:t>
            </a:r>
            <a:r>
              <a:rPr lang="uk-UA" dirty="0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сусідстві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північно-східними</a:t>
            </a:r>
            <a:r>
              <a:rPr lang="ru-RU" dirty="0" smtClean="0"/>
              <a:t> говорами.</a:t>
            </a:r>
          </a:p>
          <a:p>
            <a:pPr indent="357188" algn="just"/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говір</a:t>
            </a:r>
            <a:r>
              <a:rPr lang="ru-RU" dirty="0" smtClean="0"/>
              <a:t> </a:t>
            </a:r>
            <a:r>
              <a:rPr lang="ru-RU" dirty="0" err="1" smtClean="0"/>
              <a:t>виділяється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специфічними</a:t>
            </a:r>
            <a:r>
              <a:rPr lang="ru-RU" dirty="0" smtClean="0"/>
              <a:t> </a:t>
            </a:r>
            <a:r>
              <a:rPr lang="ru-RU" dirty="0" err="1" smtClean="0"/>
              <a:t>особливостями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слово </a:t>
            </a:r>
            <a:r>
              <a:rPr lang="ru-RU" i="1" dirty="0" smtClean="0">
                <a:solidFill>
                  <a:srgbClr val="00B050"/>
                </a:solidFill>
              </a:rPr>
              <a:t>болото</a:t>
            </a:r>
            <a:r>
              <a:rPr lang="ru-RU" dirty="0" smtClean="0"/>
              <a:t> в </a:t>
            </a:r>
            <a:r>
              <a:rPr lang="ru-RU" dirty="0" err="1" smtClean="0"/>
              <a:t>північних</a:t>
            </a:r>
            <a:r>
              <a:rPr lang="ru-RU" dirty="0" smtClean="0"/>
              <a:t> говорах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i="1" dirty="0" err="1" smtClean="0">
                <a:solidFill>
                  <a:srgbClr val="00B050"/>
                </a:solidFill>
              </a:rPr>
              <a:t>трясовина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драгва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здвіж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драгá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балóта</a:t>
            </a:r>
            <a:r>
              <a:rPr lang="ru-RU" dirty="0" smtClean="0">
                <a:solidFill>
                  <a:srgbClr val="00B050"/>
                </a:solidFill>
              </a:rPr>
              <a:t>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61" cy="1791190"/>
          </a:xfrm>
        </p:spPr>
        <p:txBody>
          <a:bodyPr>
            <a:noAutofit/>
          </a:bodyPr>
          <a:lstStyle/>
          <a:p>
            <a:pPr lvl="0" algn="ctr"/>
            <a:r>
              <a:rPr lang="ru-RU" sz="4800" b="1" dirty="0" err="1" smtClean="0"/>
              <a:t>Північн</a:t>
            </a:r>
            <a:r>
              <a:rPr lang="uk-UA" sz="4800" b="1" dirty="0" smtClean="0"/>
              <a:t>е наріччя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</p:spTree>
  </p:cSld>
  <p:clrMapOvr>
    <a:masterClrMapping/>
  </p:clrMapOvr>
  <p:transition spd="med"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err="1" smtClean="0"/>
              <a:t>Південно-західн</a:t>
            </a:r>
            <a:r>
              <a:rPr lang="uk-UA" sz="4400" b="1" dirty="0" smtClean="0"/>
              <a:t>е наріччя 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81433" y="3450055"/>
            <a:ext cx="3070034" cy="576262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Волинсько-подільський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15"/>
          </p:nvPr>
        </p:nvSpPr>
        <p:spPr>
          <a:xfrm>
            <a:off x="680322" y="4273826"/>
            <a:ext cx="3049702" cy="1662360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Об’єднує</a:t>
            </a:r>
            <a:r>
              <a:rPr lang="ru-RU" sz="2000" dirty="0" smtClean="0"/>
              <a:t> </a:t>
            </a:r>
            <a:r>
              <a:rPr lang="ru-RU" sz="2000" dirty="0" err="1" smtClean="0"/>
              <a:t>волинські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подільські</a:t>
            </a:r>
            <a:r>
              <a:rPr lang="ru-RU" sz="2000" dirty="0" smtClean="0"/>
              <a:t> </a:t>
            </a:r>
            <a:r>
              <a:rPr lang="ru-RU" sz="2000" dirty="0" err="1" smtClean="0"/>
              <a:t>говірки</a:t>
            </a:r>
            <a:r>
              <a:rPr lang="ru-RU" sz="2000" dirty="0" smtClean="0"/>
              <a:t>, </a:t>
            </a:r>
            <a:r>
              <a:rPr lang="uk-UA" sz="2000" dirty="0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поширені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території</a:t>
            </a:r>
            <a:r>
              <a:rPr lang="ru-RU" sz="2000" dirty="0" smtClean="0"/>
              <a:t> </a:t>
            </a:r>
            <a:r>
              <a:rPr lang="ru-RU" sz="2000" dirty="0" err="1" smtClean="0"/>
              <a:t>Волині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Поділля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06938" y="3271152"/>
            <a:ext cx="3063240" cy="813831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Галицько-буковинський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16"/>
          </p:nvPr>
        </p:nvSpPr>
        <p:spPr>
          <a:xfrm>
            <a:off x="3865957" y="4272479"/>
            <a:ext cx="3063240" cy="2009052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Поширений</a:t>
            </a:r>
            <a:r>
              <a:rPr lang="ru-RU" sz="2000" dirty="0" smtClean="0"/>
              <a:t> на </a:t>
            </a:r>
            <a:r>
              <a:rPr lang="ru-RU" sz="2000" dirty="0" err="1" smtClean="0"/>
              <a:t>територіях</a:t>
            </a:r>
            <a:r>
              <a:rPr lang="ru-RU" sz="2000" dirty="0" smtClean="0"/>
              <a:t> </a:t>
            </a:r>
            <a:r>
              <a:rPr lang="ru-RU" sz="2000" dirty="0" err="1" smtClean="0"/>
              <a:t>історичних</a:t>
            </a:r>
            <a:r>
              <a:rPr lang="ru-RU" sz="2000" dirty="0" smtClean="0"/>
              <a:t> областей </a:t>
            </a:r>
            <a:r>
              <a:rPr lang="ru-RU" sz="2000" dirty="0" err="1" smtClean="0"/>
              <a:t>Галичини</a:t>
            </a:r>
            <a:r>
              <a:rPr lang="ru-RU" sz="2000" dirty="0" smtClean="0"/>
              <a:t> і </a:t>
            </a:r>
            <a:r>
              <a:rPr lang="ru-RU" sz="2000" dirty="0" err="1" smtClean="0"/>
              <a:t>Буковини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3"/>
          </p:nvPr>
        </p:nvSpPr>
        <p:spPr>
          <a:xfrm>
            <a:off x="7164521" y="3191638"/>
            <a:ext cx="3070025" cy="576262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Карпатський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half" idx="17"/>
          </p:nvPr>
        </p:nvSpPr>
        <p:spPr>
          <a:xfrm>
            <a:off x="7114825" y="4312235"/>
            <a:ext cx="3070025" cy="2913513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Об’єднує</a:t>
            </a:r>
            <a:r>
              <a:rPr lang="ru-RU" sz="2000" dirty="0" smtClean="0"/>
              <a:t> </a:t>
            </a:r>
            <a:r>
              <a:rPr lang="ru-RU" sz="2000" dirty="0" err="1" smtClean="0"/>
              <a:t>бойківські</a:t>
            </a:r>
            <a:r>
              <a:rPr lang="ru-RU" sz="2000" dirty="0" smtClean="0"/>
              <a:t>, </a:t>
            </a:r>
            <a:r>
              <a:rPr lang="ru-RU" sz="2000" dirty="0" err="1" smtClean="0"/>
              <a:t>закарпатські</a:t>
            </a:r>
            <a:r>
              <a:rPr lang="ru-RU" sz="2000" dirty="0" smtClean="0"/>
              <a:t> і </a:t>
            </a:r>
            <a:r>
              <a:rPr lang="ru-RU" sz="2000" dirty="0" err="1" smtClean="0"/>
              <a:t>лемківські</a:t>
            </a:r>
            <a:r>
              <a:rPr lang="ru-RU" sz="2000" dirty="0" smtClean="0"/>
              <a:t> </a:t>
            </a:r>
            <a:r>
              <a:rPr lang="ru-RU" sz="2000" dirty="0" err="1" smtClean="0"/>
              <a:t>говірки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59026" y="1948070"/>
            <a:ext cx="117480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dirty="0" err="1" smtClean="0"/>
              <a:t>Розповсюджене</a:t>
            </a:r>
            <a:r>
              <a:rPr lang="ru-RU" dirty="0" smtClean="0"/>
              <a:t> у </a:t>
            </a:r>
            <a:r>
              <a:rPr lang="ru-RU" b="1" dirty="0" err="1" smtClean="0">
                <a:solidFill>
                  <a:schemeClr val="bg1"/>
                </a:solidFill>
              </a:rPr>
              <a:t>південно-західній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частині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території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України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(</a:t>
            </a:r>
            <a:r>
              <a:rPr lang="ru-RU" dirty="0" err="1" smtClean="0"/>
              <a:t>Вінницька</a:t>
            </a:r>
            <a:r>
              <a:rPr lang="ru-RU" dirty="0" smtClean="0"/>
              <a:t>, </a:t>
            </a:r>
            <a:r>
              <a:rPr lang="ru-RU" dirty="0" err="1" smtClean="0"/>
              <a:t>Хмельницька</a:t>
            </a:r>
            <a:r>
              <a:rPr lang="ru-RU" dirty="0" smtClean="0"/>
              <a:t>, </a:t>
            </a:r>
            <a:r>
              <a:rPr lang="ru-RU" dirty="0" err="1" smtClean="0"/>
              <a:t>Тернопільська</a:t>
            </a:r>
            <a:r>
              <a:rPr lang="ru-RU" dirty="0" smtClean="0"/>
              <a:t>, </a:t>
            </a:r>
            <a:r>
              <a:rPr lang="ru-RU" dirty="0" err="1" smtClean="0"/>
              <a:t>Львівська</a:t>
            </a:r>
            <a:r>
              <a:rPr lang="ru-RU" dirty="0" smtClean="0"/>
              <a:t>, </a:t>
            </a:r>
            <a:r>
              <a:rPr lang="ru-RU" dirty="0" err="1" smtClean="0"/>
              <a:t>Івано-Франківська</a:t>
            </a:r>
            <a:r>
              <a:rPr lang="ru-RU" dirty="0" smtClean="0"/>
              <a:t>, </a:t>
            </a:r>
            <a:r>
              <a:rPr lang="ru-RU" dirty="0" err="1" smtClean="0"/>
              <a:t>Чернівецька</a:t>
            </a:r>
            <a:r>
              <a:rPr lang="ru-RU" dirty="0" smtClean="0"/>
              <a:t>, </a:t>
            </a:r>
            <a:r>
              <a:rPr lang="ru-RU" dirty="0" err="1" smtClean="0"/>
              <a:t>Закарпатська</a:t>
            </a:r>
            <a:r>
              <a:rPr lang="ru-RU" dirty="0" smtClean="0"/>
              <a:t>, </a:t>
            </a:r>
            <a:r>
              <a:rPr lang="ru-RU" dirty="0" err="1" smtClean="0"/>
              <a:t>південні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 </a:t>
            </a:r>
            <a:r>
              <a:rPr lang="ru-RU" dirty="0" err="1" smtClean="0"/>
              <a:t>Житомирської</a:t>
            </a:r>
            <a:r>
              <a:rPr lang="ru-RU" dirty="0" smtClean="0"/>
              <a:t>, </a:t>
            </a:r>
            <a:r>
              <a:rPr lang="ru-RU" dirty="0" err="1" smtClean="0"/>
              <a:t>Рівненської</a:t>
            </a:r>
            <a:r>
              <a:rPr lang="ru-RU" dirty="0" smtClean="0"/>
              <a:t>, </a:t>
            </a:r>
            <a:r>
              <a:rPr lang="ru-RU" dirty="0" err="1" smtClean="0"/>
              <a:t>Волинської</a:t>
            </a:r>
            <a:r>
              <a:rPr lang="ru-RU" dirty="0" smtClean="0"/>
              <a:t> областей,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 </a:t>
            </a:r>
            <a:r>
              <a:rPr lang="ru-RU" dirty="0" err="1" smtClean="0"/>
              <a:t>Черкаської</a:t>
            </a:r>
            <a:r>
              <a:rPr lang="ru-RU" dirty="0" smtClean="0"/>
              <a:t>, </a:t>
            </a:r>
            <a:r>
              <a:rPr lang="ru-RU" dirty="0" err="1" smtClean="0"/>
              <a:t>Кіровоградської</a:t>
            </a:r>
            <a:r>
              <a:rPr lang="ru-RU" dirty="0" smtClean="0"/>
              <a:t>, </a:t>
            </a:r>
            <a:r>
              <a:rPr lang="ru-RU" dirty="0" err="1" smtClean="0"/>
              <a:t>Миколаївської</a:t>
            </a:r>
            <a:r>
              <a:rPr lang="ru-RU" dirty="0" smtClean="0"/>
              <a:t>, </a:t>
            </a:r>
            <a:r>
              <a:rPr lang="ru-RU" dirty="0" err="1" smtClean="0"/>
              <a:t>Одеської</a:t>
            </a:r>
            <a:r>
              <a:rPr lang="ru-RU" dirty="0" smtClean="0"/>
              <a:t> областей), </a:t>
            </a:r>
            <a:r>
              <a:rPr lang="ru-RU" dirty="0" err="1" smtClean="0">
                <a:solidFill>
                  <a:schemeClr val="bg1"/>
                </a:solidFill>
              </a:rPr>
              <a:t>частково</a:t>
            </a:r>
            <a:r>
              <a:rPr lang="ru-RU" dirty="0" smtClean="0">
                <a:solidFill>
                  <a:schemeClr val="bg1"/>
                </a:solidFill>
              </a:rPr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Польщі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Словаччині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Румунії</a:t>
            </a:r>
            <a:r>
              <a:rPr lang="ru-RU" dirty="0" smtClean="0"/>
              <a:t>. </a:t>
            </a:r>
            <a:r>
              <a:rPr lang="ru-RU" dirty="0" err="1" smtClean="0"/>
              <a:t>Сюди</a:t>
            </a:r>
            <a:r>
              <a:rPr lang="ru-RU" dirty="0" smtClean="0"/>
              <a:t> </a:t>
            </a:r>
            <a:r>
              <a:rPr lang="uk-UA" dirty="0" smtClean="0"/>
              <a:t>належать такі говори:</a:t>
            </a:r>
            <a:endParaRPr lang="ru-RU" dirty="0" smtClean="0"/>
          </a:p>
          <a:p>
            <a:pPr algn="just"/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Галичина</a:t>
            </a:r>
            <a:r>
              <a:rPr lang="ru-RU" dirty="0" smtClean="0"/>
              <a:t> — </a:t>
            </a:r>
            <a:r>
              <a:rPr lang="ru-RU" dirty="0" err="1" smtClean="0"/>
              <a:t>південна</a:t>
            </a:r>
            <a:r>
              <a:rPr lang="ru-RU" dirty="0" smtClean="0"/>
              <a:t> і центральна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західноукраїнських</a:t>
            </a:r>
            <a:r>
              <a:rPr lang="ru-RU" dirty="0" smtClean="0"/>
              <a:t> земель у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Львівської</a:t>
            </a:r>
            <a:r>
              <a:rPr lang="ru-RU" dirty="0" smtClean="0"/>
              <a:t>, </a:t>
            </a:r>
            <a:r>
              <a:rPr lang="ru-RU" dirty="0" err="1" smtClean="0"/>
              <a:t>Івано-Франківської</a:t>
            </a:r>
            <a:r>
              <a:rPr lang="ru-RU" dirty="0" smtClean="0"/>
              <a:t>, </a:t>
            </a:r>
            <a:r>
              <a:rPr lang="ru-RU" dirty="0" err="1" smtClean="0"/>
              <a:t>більшої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Тернопільської</a:t>
            </a:r>
            <a:r>
              <a:rPr lang="ru-RU" dirty="0" smtClean="0"/>
              <a:t> областей. </a:t>
            </a:r>
          </a:p>
          <a:p>
            <a:pPr marL="0" indent="357188" algn="just">
              <a:buNone/>
            </a:pPr>
            <a:r>
              <a:rPr lang="ru-RU" dirty="0" err="1" smtClean="0"/>
              <a:t>Історичним</a:t>
            </a:r>
            <a:r>
              <a:rPr lang="ru-RU" dirty="0" smtClean="0"/>
              <a:t>, </a:t>
            </a:r>
            <a:r>
              <a:rPr lang="ru-RU" u="sng" dirty="0" err="1" smtClean="0"/>
              <a:t>культ</a:t>
            </a:r>
            <a:r>
              <a:rPr lang="ru-RU" dirty="0" err="1" smtClean="0"/>
              <a:t>урним</a:t>
            </a:r>
            <a:r>
              <a:rPr lang="ru-RU" dirty="0" smtClean="0"/>
              <a:t> та </a:t>
            </a:r>
            <a:r>
              <a:rPr lang="ru-RU" dirty="0" err="1" smtClean="0"/>
              <a:t>індустріальним</a:t>
            </a:r>
            <a:r>
              <a:rPr lang="ru-RU" dirty="0" smtClean="0"/>
              <a:t> центром </a:t>
            </a:r>
            <a:r>
              <a:rPr lang="ru-RU" dirty="0" err="1" smtClean="0"/>
              <a:t>Галичини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b="1" dirty="0" err="1" smtClean="0"/>
              <a:t>Львів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Галичина</a:t>
            </a:r>
            <a:r>
              <a:rPr lang="ru-RU" i="1" dirty="0" smtClean="0"/>
              <a:t>» </a:t>
            </a:r>
            <a:r>
              <a:rPr lang="ru-RU" dirty="0" smtClean="0"/>
              <a:t>походить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столиці</a:t>
            </a:r>
            <a:r>
              <a:rPr lang="ru-RU" dirty="0" smtClean="0"/>
              <a:t> </a:t>
            </a:r>
            <a:r>
              <a:rPr lang="ru-RU" dirty="0" err="1" smtClean="0"/>
              <a:t>Галицько-Волинського</a:t>
            </a:r>
            <a:r>
              <a:rPr lang="ru-RU" dirty="0" smtClean="0"/>
              <a:t> </a:t>
            </a:r>
            <a:r>
              <a:rPr lang="ru-RU" dirty="0" err="1" smtClean="0"/>
              <a:t>князівства</a:t>
            </a:r>
            <a:r>
              <a:rPr lang="ru-RU" dirty="0" smtClean="0"/>
              <a:t> — м. Галича (слово </a:t>
            </a:r>
            <a:r>
              <a:rPr lang="ru-RU" i="1" dirty="0" smtClean="0"/>
              <a:t>«</a:t>
            </a:r>
            <a:r>
              <a:rPr lang="ru-RU" i="1" dirty="0" err="1" smtClean="0"/>
              <a:t>галич</a:t>
            </a:r>
            <a:r>
              <a:rPr lang="ru-RU" i="1" dirty="0" smtClean="0"/>
              <a:t>» </a:t>
            </a:r>
            <a:r>
              <a:rPr lang="ru-RU" dirty="0" err="1" smtClean="0"/>
              <a:t>виводять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кельтського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гал</a:t>
            </a:r>
            <a:r>
              <a:rPr lang="ru-RU" i="1" dirty="0" smtClean="0"/>
              <a:t>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i="1" dirty="0" smtClean="0"/>
              <a:t>«</a:t>
            </a:r>
            <a:r>
              <a:rPr lang="ru-RU" i="1" dirty="0" err="1" smtClean="0"/>
              <a:t>сіль</a:t>
            </a:r>
            <a:r>
              <a:rPr lang="ru-RU" i="1" dirty="0" smtClean="0"/>
              <a:t>»). </a:t>
            </a:r>
          </a:p>
          <a:p>
            <a:pPr marL="0" indent="357188" algn="just">
              <a:buNone/>
            </a:pPr>
            <a:r>
              <a:rPr lang="ru-RU" dirty="0" err="1" smtClean="0"/>
              <a:t>Місто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згадується</a:t>
            </a:r>
            <a:r>
              <a:rPr lang="ru-RU" dirty="0" smtClean="0"/>
              <a:t> у 1140 </a:t>
            </a:r>
            <a:r>
              <a:rPr lang="ru-RU" dirty="0" err="1" smtClean="0"/>
              <a:t>p</a:t>
            </a:r>
            <a:r>
              <a:rPr lang="ru-RU" dirty="0" smtClean="0"/>
              <a:t>., а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1144 р. </a:t>
            </a:r>
            <a:r>
              <a:rPr lang="ru-RU" dirty="0" err="1" smtClean="0"/>
              <a:t>стає</a:t>
            </a:r>
            <a:r>
              <a:rPr lang="ru-RU" dirty="0" smtClean="0"/>
              <a:t> центром </a:t>
            </a:r>
            <a:r>
              <a:rPr lang="ru-RU" dirty="0" err="1" smtClean="0"/>
              <a:t>Галицького</a:t>
            </a:r>
            <a:r>
              <a:rPr lang="ru-RU" dirty="0" smtClean="0"/>
              <a:t> </a:t>
            </a:r>
            <a:r>
              <a:rPr lang="ru-RU" dirty="0" err="1" smtClean="0"/>
              <a:t>князівства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З 1199 р. Галич — центр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Галицько-Волинського</a:t>
            </a:r>
            <a:r>
              <a:rPr lang="ru-RU" dirty="0" smtClean="0"/>
              <a:t> </a:t>
            </a:r>
            <a:r>
              <a:rPr lang="ru-RU" dirty="0" err="1" smtClean="0"/>
              <a:t>князівства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Наприкінці</a:t>
            </a:r>
            <a:r>
              <a:rPr lang="ru-RU" dirty="0" smtClean="0"/>
              <a:t> XIV ст. </a:t>
            </a:r>
            <a:r>
              <a:rPr lang="ru-RU" dirty="0" err="1" smtClean="0"/>
              <a:t>Галичину</a:t>
            </a:r>
            <a:r>
              <a:rPr lang="ru-RU" dirty="0" smtClean="0"/>
              <a:t> </a:t>
            </a:r>
            <a:r>
              <a:rPr lang="ru-RU" dirty="0" err="1" smtClean="0"/>
              <a:t>захопила</a:t>
            </a:r>
            <a:r>
              <a:rPr lang="ru-RU" dirty="0" smtClean="0"/>
              <a:t> </a:t>
            </a:r>
            <a:r>
              <a:rPr lang="ru-RU" dirty="0" err="1" smtClean="0"/>
              <a:t>Польща</a:t>
            </a:r>
            <a:r>
              <a:rPr lang="ru-RU" dirty="0" smtClean="0"/>
              <a:t>. З 1772 р. область </a:t>
            </a:r>
            <a:r>
              <a:rPr lang="ru-RU" dirty="0" err="1" smtClean="0"/>
              <a:t>перебувала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владою</a:t>
            </a:r>
            <a:r>
              <a:rPr lang="ru-RU" dirty="0" smtClean="0"/>
              <a:t> </a:t>
            </a:r>
            <a:r>
              <a:rPr lang="ru-RU" dirty="0" err="1" smtClean="0"/>
              <a:t>Австрії</a:t>
            </a:r>
            <a:r>
              <a:rPr lang="ru-RU" dirty="0" smtClean="0"/>
              <a:t>. </a:t>
            </a:r>
            <a:r>
              <a:rPr lang="ru-RU" dirty="0" err="1" smtClean="0"/>
              <a:t>Наприкінці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тут </a:t>
            </a:r>
            <a:r>
              <a:rPr lang="ru-RU" dirty="0" err="1" smtClean="0"/>
              <a:t>було</a:t>
            </a:r>
            <a:r>
              <a:rPr lang="ru-RU" dirty="0" smtClean="0"/>
              <a:t> створено </a:t>
            </a:r>
            <a:r>
              <a:rPr lang="ru-RU" dirty="0" err="1" smtClean="0"/>
              <a:t>Західноукраїнську</a:t>
            </a:r>
            <a:r>
              <a:rPr lang="ru-RU" dirty="0" smtClean="0"/>
              <a:t> </a:t>
            </a:r>
            <a:r>
              <a:rPr lang="ru-RU" dirty="0" err="1" smtClean="0"/>
              <a:t>Народну</a:t>
            </a:r>
            <a:r>
              <a:rPr lang="ru-RU" dirty="0" smtClean="0"/>
              <a:t> </a:t>
            </a:r>
            <a:r>
              <a:rPr lang="ru-RU" dirty="0" err="1" smtClean="0"/>
              <a:t>Республіку</a:t>
            </a:r>
            <a:r>
              <a:rPr lang="ru-RU" dirty="0" smtClean="0"/>
              <a:t>,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окупували</a:t>
            </a:r>
            <a:r>
              <a:rPr lang="ru-RU" dirty="0" smtClean="0"/>
              <a:t> поляки. У 1939 р. </a:t>
            </a:r>
            <a:r>
              <a:rPr lang="ru-RU" dirty="0" err="1" smtClean="0"/>
              <a:t>Галичина</a:t>
            </a:r>
            <a:r>
              <a:rPr lang="ru-RU" dirty="0" smtClean="0"/>
              <a:t> </a:t>
            </a:r>
            <a:r>
              <a:rPr lang="ru-RU" dirty="0" err="1" smtClean="0"/>
              <a:t>увійшла</a:t>
            </a:r>
            <a:r>
              <a:rPr lang="ru-RU" dirty="0" smtClean="0"/>
              <a:t> до складу </a:t>
            </a:r>
            <a:r>
              <a:rPr lang="ru-RU" dirty="0" err="1" smtClean="0"/>
              <a:t>колишнього</a:t>
            </a:r>
            <a:r>
              <a:rPr lang="ru-RU" dirty="0" smtClean="0"/>
              <a:t> СРСР, </a:t>
            </a:r>
            <a:r>
              <a:rPr lang="ru-RU" dirty="0" err="1" smtClean="0"/>
              <a:t>воз'єднавшись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основною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300" b="1" dirty="0" err="1" smtClean="0"/>
              <a:t>Південно-західн</a:t>
            </a:r>
            <a:r>
              <a:rPr lang="uk-UA" sz="5300" b="1" dirty="0" smtClean="0"/>
              <a:t>е наріччя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809" y="2325757"/>
            <a:ext cx="1143993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/>
              <a:t>Серед</a:t>
            </a:r>
            <a:r>
              <a:rPr lang="ru-RU" sz="2400" dirty="0" smtClean="0"/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фонетичних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/>
              <a:t>особливостей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smtClean="0"/>
              <a:t>:</a:t>
            </a:r>
          </a:p>
          <a:p>
            <a:pPr algn="just"/>
            <a:r>
              <a:rPr lang="uk-UA" dirty="0" smtClean="0"/>
              <a:t>а) </a:t>
            </a:r>
            <a:r>
              <a:rPr lang="ru-RU" dirty="0" smtClean="0"/>
              <a:t>в </a:t>
            </a:r>
            <a:r>
              <a:rPr lang="ru-RU" dirty="0" err="1" smtClean="0"/>
              <a:t>галицько-буковинських</a:t>
            </a:r>
            <a:r>
              <a:rPr lang="ru-RU" dirty="0" smtClean="0"/>
              <a:t> говорах </a:t>
            </a:r>
            <a:r>
              <a:rPr lang="uk-UA" dirty="0" smtClean="0">
                <a:solidFill>
                  <a:schemeClr val="bg1"/>
                </a:solidFill>
              </a:rPr>
              <a:t>-</a:t>
            </a:r>
            <a:r>
              <a:rPr lang="ru-RU" i="1" dirty="0" smtClean="0">
                <a:solidFill>
                  <a:schemeClr val="bg1"/>
                </a:solidFill>
              </a:rPr>
              <a:t>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м’яких</a:t>
            </a:r>
            <a:r>
              <a:rPr lang="ru-RU" dirty="0" smtClean="0"/>
              <a:t> </a:t>
            </a:r>
            <a:r>
              <a:rPr lang="ru-RU" dirty="0" err="1" smtClean="0"/>
              <a:t>приголосних</a:t>
            </a:r>
            <a:r>
              <a:rPr lang="ru-RU" dirty="0" smtClean="0"/>
              <a:t> і </a:t>
            </a:r>
            <a:r>
              <a:rPr lang="ru-RU" dirty="0" err="1" smtClean="0"/>
              <a:t>шиплячих</a:t>
            </a:r>
            <a:r>
              <a:rPr lang="ru-RU" dirty="0" smtClean="0"/>
              <a:t> переходить в </a:t>
            </a:r>
            <a:r>
              <a:rPr lang="ru-RU" dirty="0" err="1" smtClean="0"/>
              <a:t>голосні</a:t>
            </a:r>
            <a:r>
              <a:rPr lang="ru-RU" dirty="0" smtClean="0"/>
              <a:t> </a:t>
            </a:r>
            <a:r>
              <a:rPr lang="ru-RU" dirty="0" err="1" smtClean="0"/>
              <a:t>переднього</a:t>
            </a:r>
            <a:r>
              <a:rPr lang="ru-RU" dirty="0" smtClean="0"/>
              <a:t> ряду </a:t>
            </a:r>
            <a:r>
              <a:rPr lang="uk-UA" i="1" dirty="0" smtClean="0">
                <a:solidFill>
                  <a:schemeClr val="bg1"/>
                </a:solidFill>
              </a:rPr>
              <a:t>-</a:t>
            </a:r>
            <a:r>
              <a:rPr lang="ru-RU" i="1" dirty="0" smtClean="0">
                <a:solidFill>
                  <a:schemeClr val="bg1"/>
                </a:solidFill>
              </a:rPr>
              <a:t>е, </a:t>
            </a:r>
            <a:r>
              <a:rPr lang="uk-UA" i="1" dirty="0" smtClean="0">
                <a:solidFill>
                  <a:schemeClr val="bg1"/>
                </a:solidFill>
              </a:rPr>
              <a:t>-</a:t>
            </a:r>
            <a:r>
              <a:rPr lang="ru-RU" i="1" dirty="0" smtClean="0">
                <a:solidFill>
                  <a:schemeClr val="bg1"/>
                </a:solidFill>
              </a:rPr>
              <a:t>і, </a:t>
            </a:r>
            <a:r>
              <a:rPr lang="uk-UA" i="1" dirty="0" smtClean="0">
                <a:solidFill>
                  <a:schemeClr val="bg1"/>
                </a:solidFill>
              </a:rPr>
              <a:t>-</a:t>
            </a:r>
            <a:r>
              <a:rPr lang="ru-RU" i="1" dirty="0" smtClean="0">
                <a:solidFill>
                  <a:schemeClr val="bg1"/>
                </a:solidFill>
              </a:rPr>
              <a:t>и</a:t>
            </a:r>
            <a:r>
              <a:rPr lang="ru-RU" dirty="0" smtClean="0">
                <a:solidFill>
                  <a:schemeClr val="bg1"/>
                </a:solidFill>
              </a:rPr>
              <a:t>: </a:t>
            </a:r>
            <a:r>
              <a:rPr lang="ru-RU" i="1" dirty="0" smtClean="0">
                <a:solidFill>
                  <a:srgbClr val="00B050"/>
                </a:solidFill>
              </a:rPr>
              <a:t>час – </a:t>
            </a:r>
            <a:r>
              <a:rPr lang="ru-RU" i="1" dirty="0" err="1" smtClean="0">
                <a:solidFill>
                  <a:srgbClr val="00B050"/>
                </a:solidFill>
              </a:rPr>
              <a:t>чіс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шáпка</a:t>
            </a:r>
            <a:r>
              <a:rPr lang="ru-RU" i="1" dirty="0" smtClean="0">
                <a:solidFill>
                  <a:srgbClr val="00B050"/>
                </a:solidFill>
              </a:rPr>
              <a:t> – </a:t>
            </a:r>
            <a:r>
              <a:rPr lang="ru-RU" i="1" dirty="0" err="1" smtClean="0">
                <a:solidFill>
                  <a:srgbClr val="00B050"/>
                </a:solidFill>
              </a:rPr>
              <a:t>ши́пка</a:t>
            </a:r>
            <a:r>
              <a:rPr lang="ru-RU" dirty="0" smtClean="0"/>
              <a:t>;</a:t>
            </a:r>
          </a:p>
          <a:p>
            <a:pPr algn="just"/>
            <a:r>
              <a:rPr lang="uk-UA" dirty="0" smtClean="0"/>
              <a:t>б) </a:t>
            </a: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 err="1" smtClean="0"/>
              <a:t>ненаголошеного</a:t>
            </a:r>
            <a:r>
              <a:rPr lang="ru-RU" dirty="0" smtClean="0"/>
              <a:t> </a:t>
            </a:r>
            <a:r>
              <a:rPr lang="uk-UA" i="1" dirty="0" smtClean="0">
                <a:solidFill>
                  <a:schemeClr val="bg1"/>
                </a:solidFill>
              </a:rPr>
              <a:t>-</a:t>
            </a:r>
            <a:r>
              <a:rPr lang="ru-RU" i="1" dirty="0" smtClean="0">
                <a:solidFill>
                  <a:schemeClr val="bg1"/>
                </a:solidFill>
              </a:rPr>
              <a:t>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в </a:t>
            </a:r>
            <a:r>
              <a:rPr lang="uk-UA" i="1" dirty="0" smtClean="0">
                <a:solidFill>
                  <a:schemeClr val="bg1"/>
                </a:solidFill>
              </a:rPr>
              <a:t>-</a:t>
            </a:r>
            <a:r>
              <a:rPr lang="ru-RU" i="1" dirty="0" smtClean="0">
                <a:solidFill>
                  <a:schemeClr val="bg1"/>
                </a:solidFill>
              </a:rPr>
              <a:t>у</a:t>
            </a:r>
            <a:r>
              <a:rPr lang="ru-RU" dirty="0" smtClean="0"/>
              <a:t>: </a:t>
            </a:r>
            <a:r>
              <a:rPr lang="ru-RU" i="1" dirty="0" err="1" smtClean="0">
                <a:solidFill>
                  <a:srgbClr val="00B050"/>
                </a:solidFill>
              </a:rPr>
              <a:t>гоулýбка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кужýх</a:t>
            </a:r>
            <a:r>
              <a:rPr lang="ru-RU" dirty="0" smtClean="0"/>
              <a:t>;</a:t>
            </a:r>
          </a:p>
          <a:p>
            <a:pPr algn="just"/>
            <a:r>
              <a:rPr lang="uk-UA" dirty="0" smtClean="0"/>
              <a:t>в) </a:t>
            </a:r>
            <a:r>
              <a:rPr lang="ru-RU" dirty="0" err="1" smtClean="0"/>
              <a:t>змішування</a:t>
            </a:r>
            <a:r>
              <a:rPr lang="ru-RU" dirty="0" smtClean="0"/>
              <a:t> </a:t>
            </a:r>
            <a:r>
              <a:rPr lang="uk-UA" i="1" dirty="0" smtClean="0">
                <a:solidFill>
                  <a:schemeClr val="bg1"/>
                </a:solidFill>
              </a:rPr>
              <a:t>-</a:t>
            </a:r>
            <a:r>
              <a:rPr lang="ru-RU" i="1" dirty="0" smtClean="0">
                <a:solidFill>
                  <a:schemeClr val="bg1"/>
                </a:solidFill>
              </a:rPr>
              <a:t>е</a:t>
            </a:r>
            <a:r>
              <a:rPr lang="ru-RU" dirty="0" smtClean="0"/>
              <a:t> та </a:t>
            </a:r>
            <a:r>
              <a:rPr lang="uk-UA" i="1" dirty="0" smtClean="0">
                <a:solidFill>
                  <a:schemeClr val="bg1"/>
                </a:solidFill>
              </a:rPr>
              <a:t>-</a:t>
            </a:r>
            <a:r>
              <a:rPr lang="ru-RU" i="1" dirty="0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в словах (</a:t>
            </a:r>
            <a:r>
              <a:rPr lang="ru-RU" i="1" dirty="0" err="1" smtClean="0">
                <a:solidFill>
                  <a:srgbClr val="00B050"/>
                </a:solidFill>
              </a:rPr>
              <a:t>жиевé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вислó</a:t>
            </a:r>
            <a:r>
              <a:rPr lang="ru-RU" dirty="0" smtClean="0"/>
              <a:t>), а в </a:t>
            </a:r>
            <a:r>
              <a:rPr lang="ru-RU" dirty="0" err="1" smtClean="0"/>
              <a:t>буковинському</a:t>
            </a:r>
            <a:r>
              <a:rPr lang="ru-RU" dirty="0" smtClean="0"/>
              <a:t> </a:t>
            </a:r>
            <a:r>
              <a:rPr lang="ru-RU" dirty="0" err="1" smtClean="0"/>
              <a:t>говорі</a:t>
            </a:r>
            <a:r>
              <a:rPr lang="ru-RU" dirty="0" smtClean="0"/>
              <a:t> </a:t>
            </a:r>
            <a:r>
              <a:rPr lang="ru-RU" dirty="0" err="1" smtClean="0"/>
              <a:t>простежується</a:t>
            </a:r>
            <a:r>
              <a:rPr lang="ru-RU" dirty="0" smtClean="0"/>
              <a:t> </a:t>
            </a:r>
            <a:r>
              <a:rPr lang="ru-RU" dirty="0" err="1" smtClean="0"/>
              <a:t>заміна</a:t>
            </a:r>
            <a:r>
              <a:rPr lang="ru-RU" dirty="0" smtClean="0"/>
              <a:t> </a:t>
            </a:r>
            <a:r>
              <a:rPr lang="ru-RU" dirty="0" err="1" smtClean="0"/>
              <a:t>артикуляції</a:t>
            </a:r>
            <a:r>
              <a:rPr lang="ru-RU" dirty="0" smtClean="0"/>
              <a:t> и в </a:t>
            </a:r>
            <a:r>
              <a:rPr lang="ru-RU" dirty="0" err="1" smtClean="0"/>
              <a:t>напрямку</a:t>
            </a:r>
            <a:r>
              <a:rPr lang="ru-RU" dirty="0" smtClean="0"/>
              <a:t> до </a:t>
            </a:r>
            <a:r>
              <a:rPr lang="uk-UA" dirty="0" smtClean="0">
                <a:solidFill>
                  <a:schemeClr val="bg1"/>
                </a:solidFill>
              </a:rPr>
              <a:t>-</a:t>
            </a:r>
            <a:r>
              <a:rPr lang="ru-RU" dirty="0" smtClean="0">
                <a:solidFill>
                  <a:schemeClr val="bg1"/>
                </a:solidFill>
              </a:rPr>
              <a:t>е</a:t>
            </a:r>
            <a:r>
              <a:rPr lang="ru-RU" dirty="0" smtClean="0"/>
              <a:t> (</a:t>
            </a:r>
            <a:r>
              <a:rPr lang="ru-RU" i="1" dirty="0" err="1" smtClean="0">
                <a:solidFill>
                  <a:srgbClr val="00B050"/>
                </a:solidFill>
              </a:rPr>
              <a:t>бики</a:t>
            </a:r>
            <a:r>
              <a:rPr lang="ru-RU" i="1" dirty="0" smtClean="0">
                <a:solidFill>
                  <a:srgbClr val="00B050"/>
                </a:solidFill>
              </a:rPr>
              <a:t> – </a:t>
            </a:r>
            <a:r>
              <a:rPr lang="ru-RU" i="1" dirty="0" err="1" smtClean="0">
                <a:solidFill>
                  <a:srgbClr val="00B050"/>
                </a:solidFill>
              </a:rPr>
              <a:t>беикé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жéто</a:t>
            </a:r>
            <a:r>
              <a:rPr lang="ru-RU" i="1" dirty="0" smtClean="0">
                <a:solidFill>
                  <a:srgbClr val="00B050"/>
                </a:solidFill>
              </a:rPr>
              <a:t> – жито</a:t>
            </a:r>
            <a:r>
              <a:rPr lang="ru-RU" dirty="0" smtClean="0"/>
              <a:t>);</a:t>
            </a:r>
          </a:p>
          <a:p>
            <a:pPr algn="just"/>
            <a:r>
              <a:rPr lang="uk-UA" dirty="0" smtClean="0"/>
              <a:t>г) </a:t>
            </a:r>
            <a:r>
              <a:rPr lang="ru-RU" dirty="0" err="1" smtClean="0"/>
              <a:t>простежується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 err="1" smtClean="0"/>
              <a:t>м’яких</a:t>
            </a:r>
            <a:r>
              <a:rPr lang="ru-RU" dirty="0" smtClean="0"/>
              <a:t> </a:t>
            </a:r>
            <a:r>
              <a:rPr lang="ru-RU" dirty="0" err="1" smtClean="0"/>
              <a:t>приголосних</a:t>
            </a:r>
            <a:r>
              <a:rPr lang="ru-RU" dirty="0" smtClean="0"/>
              <a:t> </a:t>
            </a:r>
            <a:r>
              <a:rPr lang="ru-RU" dirty="0" err="1" smtClean="0"/>
              <a:t>звуків</a:t>
            </a:r>
            <a:r>
              <a:rPr lang="ru-RU" dirty="0" smtClean="0"/>
              <a:t> </a:t>
            </a:r>
            <a:r>
              <a:rPr lang="uk-UA" dirty="0" smtClean="0">
                <a:solidFill>
                  <a:schemeClr val="bg1"/>
                </a:solidFill>
              </a:rPr>
              <a:t>-</a:t>
            </a:r>
            <a:r>
              <a:rPr lang="ru-RU" dirty="0" err="1" smtClean="0">
                <a:solidFill>
                  <a:schemeClr val="bg1"/>
                </a:solidFill>
              </a:rPr>
              <a:t>д</a:t>
            </a:r>
            <a:r>
              <a:rPr lang="ru-RU" dirty="0" smtClean="0">
                <a:solidFill>
                  <a:schemeClr val="bg1"/>
                </a:solidFill>
              </a:rPr>
              <a:t>’, </a:t>
            </a:r>
            <a:r>
              <a:rPr lang="uk-UA" dirty="0" smtClean="0">
                <a:solidFill>
                  <a:schemeClr val="bg1"/>
                </a:solidFill>
              </a:rPr>
              <a:t>-</a:t>
            </a:r>
            <a:r>
              <a:rPr lang="ru-RU" dirty="0" smtClean="0">
                <a:solidFill>
                  <a:schemeClr val="bg1"/>
                </a:solidFill>
              </a:rPr>
              <a:t>т’ </a:t>
            </a:r>
            <a:r>
              <a:rPr lang="ru-RU" dirty="0" smtClean="0"/>
              <a:t>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-</a:t>
            </a:r>
            <a:r>
              <a:rPr lang="ru-RU" dirty="0" err="1" smtClean="0">
                <a:solidFill>
                  <a:schemeClr val="bg1"/>
                </a:solidFill>
              </a:rPr>
              <a:t>ґ</a:t>
            </a:r>
            <a:r>
              <a:rPr lang="ru-RU" dirty="0" smtClean="0">
                <a:solidFill>
                  <a:schemeClr val="bg1"/>
                </a:solidFill>
              </a:rPr>
              <a:t>’, </a:t>
            </a:r>
            <a:r>
              <a:rPr lang="uk-UA" dirty="0" smtClean="0">
                <a:solidFill>
                  <a:schemeClr val="bg1"/>
                </a:solidFill>
              </a:rPr>
              <a:t>-</a:t>
            </a:r>
            <a:r>
              <a:rPr lang="ru-RU" dirty="0" smtClean="0">
                <a:solidFill>
                  <a:schemeClr val="bg1"/>
                </a:solidFill>
              </a:rPr>
              <a:t>к’: </a:t>
            </a:r>
            <a:r>
              <a:rPr lang="uk-UA" dirty="0" smtClean="0">
                <a:solidFill>
                  <a:schemeClr val="bg1"/>
                </a:solidFill>
              </a:rPr>
              <a:t>-</a:t>
            </a:r>
            <a:r>
              <a:rPr lang="ru-RU" dirty="0" err="1" smtClean="0">
                <a:solidFill>
                  <a:schemeClr val="bg1"/>
                </a:solidFill>
              </a:rPr>
              <a:t>д</a:t>
            </a:r>
            <a:r>
              <a:rPr lang="ru-RU" dirty="0" smtClean="0">
                <a:solidFill>
                  <a:schemeClr val="bg1"/>
                </a:solidFill>
              </a:rPr>
              <a:t>’</a:t>
            </a:r>
            <a:r>
              <a:rPr lang="uk-UA" dirty="0" smtClean="0">
                <a:solidFill>
                  <a:schemeClr val="bg1"/>
                </a:solidFill>
              </a:rPr>
              <a:t>, -</a:t>
            </a:r>
            <a:r>
              <a:rPr lang="ru-RU" dirty="0" err="1" smtClean="0">
                <a:solidFill>
                  <a:schemeClr val="bg1"/>
                </a:solidFill>
              </a:rPr>
              <a:t>ід</a:t>
            </a:r>
            <a:r>
              <a:rPr lang="ru-RU" dirty="0" smtClean="0">
                <a:solidFill>
                  <a:schemeClr val="bg1"/>
                </a:solidFill>
              </a:rPr>
              <a:t> – </a:t>
            </a:r>
            <a:r>
              <a:rPr lang="ru-RU" dirty="0" err="1" smtClean="0">
                <a:solidFill>
                  <a:schemeClr val="bg1"/>
                </a:solidFill>
              </a:rPr>
              <a:t>ґ’ід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т’íсто</a:t>
            </a:r>
            <a:r>
              <a:rPr lang="ru-RU" dirty="0" smtClean="0">
                <a:solidFill>
                  <a:srgbClr val="00B050"/>
                </a:solidFill>
              </a:rPr>
              <a:t> – </a:t>
            </a:r>
            <a:r>
              <a:rPr lang="ru-RU" dirty="0" err="1" smtClean="0">
                <a:solidFill>
                  <a:srgbClr val="00B050"/>
                </a:solidFill>
              </a:rPr>
              <a:t>к’íсто</a:t>
            </a:r>
            <a:r>
              <a:rPr lang="uk-UA" dirty="0" smtClean="0"/>
              <a:t>.</a:t>
            </a:r>
            <a:endParaRPr lang="ru-RU" dirty="0" smtClean="0"/>
          </a:p>
          <a:p>
            <a:pPr algn="ctr"/>
            <a:r>
              <a:rPr lang="ru-RU" sz="2000" dirty="0" err="1" smtClean="0"/>
              <a:t>Серед</a:t>
            </a:r>
            <a:r>
              <a:rPr lang="ru-RU" sz="2000" dirty="0" smtClean="0"/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морфологічних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особливостей</a:t>
            </a:r>
            <a:r>
              <a:rPr lang="ru-RU" sz="2000" dirty="0" smtClean="0"/>
              <a:t> :</a:t>
            </a:r>
          </a:p>
          <a:p>
            <a:pPr algn="just"/>
            <a:r>
              <a:rPr lang="uk-UA" dirty="0" smtClean="0"/>
              <a:t>а) </a:t>
            </a:r>
            <a:r>
              <a:rPr lang="ru-RU" dirty="0" smtClean="0"/>
              <a:t>у </a:t>
            </a:r>
            <a:r>
              <a:rPr lang="ru-RU" dirty="0" err="1" smtClean="0"/>
              <a:t>багатьох</a:t>
            </a:r>
            <a:r>
              <a:rPr lang="ru-RU" dirty="0" smtClean="0"/>
              <a:t> говорах </a:t>
            </a:r>
            <a:r>
              <a:rPr lang="ru-RU" dirty="0" err="1" smtClean="0"/>
              <a:t>збереглися</a:t>
            </a:r>
            <a:r>
              <a:rPr lang="ru-RU" dirty="0" smtClean="0"/>
              <a:t> </a:t>
            </a:r>
            <a:r>
              <a:rPr lang="ru-RU" dirty="0" err="1" smtClean="0"/>
              <a:t>давні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давального</a:t>
            </a:r>
            <a:r>
              <a:rPr lang="ru-RU" dirty="0" smtClean="0"/>
              <a:t> і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відмінка</a:t>
            </a:r>
            <a:r>
              <a:rPr lang="ru-RU" dirty="0" smtClean="0"/>
              <a:t> </a:t>
            </a:r>
            <a:r>
              <a:rPr lang="ru-RU" dirty="0" err="1" smtClean="0"/>
              <a:t>множини</a:t>
            </a:r>
            <a:r>
              <a:rPr lang="ru-RU" dirty="0" smtClean="0"/>
              <a:t> </a:t>
            </a:r>
            <a:r>
              <a:rPr lang="ru-RU" dirty="0" err="1" smtClean="0"/>
              <a:t>іменників</a:t>
            </a:r>
            <a:r>
              <a:rPr lang="ru-RU" dirty="0" smtClean="0"/>
              <a:t> </a:t>
            </a:r>
            <a:r>
              <a:rPr lang="ru-RU" dirty="0" err="1" smtClean="0"/>
              <a:t>чоловічого</a:t>
            </a:r>
            <a:r>
              <a:rPr lang="ru-RU" dirty="0" smtClean="0"/>
              <a:t> роду </a:t>
            </a:r>
            <a:r>
              <a:rPr lang="ru-RU" i="1" dirty="0" smtClean="0">
                <a:solidFill>
                  <a:schemeClr val="bg1"/>
                </a:solidFill>
              </a:rPr>
              <a:t>-</a:t>
            </a:r>
            <a:r>
              <a:rPr lang="ru-RU" i="1" dirty="0" err="1" smtClean="0">
                <a:solidFill>
                  <a:schemeClr val="bg1"/>
                </a:solidFill>
              </a:rPr>
              <a:t>ом</a:t>
            </a:r>
            <a:r>
              <a:rPr lang="ru-RU" i="1" dirty="0" smtClean="0">
                <a:solidFill>
                  <a:schemeClr val="bg1"/>
                </a:solidFill>
              </a:rPr>
              <a:t>, -</a:t>
            </a:r>
            <a:r>
              <a:rPr lang="ru-RU" i="1" dirty="0" err="1" smtClean="0">
                <a:solidFill>
                  <a:schemeClr val="bg1"/>
                </a:solidFill>
              </a:rPr>
              <a:t>ім</a:t>
            </a:r>
            <a:r>
              <a:rPr lang="ru-RU" i="1" dirty="0" smtClean="0">
                <a:solidFill>
                  <a:schemeClr val="bg1"/>
                </a:solidFill>
              </a:rPr>
              <a:t>, -ох, -</a:t>
            </a:r>
            <a:r>
              <a:rPr lang="ru-RU" i="1" dirty="0" err="1" smtClean="0">
                <a:solidFill>
                  <a:schemeClr val="bg1"/>
                </a:solidFill>
              </a:rPr>
              <a:t>ix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>(</a:t>
            </a:r>
            <a:r>
              <a:rPr lang="ru-RU" i="1" dirty="0" err="1" smtClean="0">
                <a:solidFill>
                  <a:srgbClr val="00B050"/>
                </a:solidFill>
              </a:rPr>
              <a:t>синóм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брáтім</a:t>
            </a:r>
            <a:r>
              <a:rPr lang="ru-RU" i="1" dirty="0" smtClean="0">
                <a:solidFill>
                  <a:srgbClr val="00B050"/>
                </a:solidFill>
              </a:rPr>
              <a:t>, на </a:t>
            </a:r>
            <a:r>
              <a:rPr lang="ru-RU" i="1" dirty="0" err="1" smtClean="0">
                <a:solidFill>
                  <a:srgbClr val="00B050"/>
                </a:solidFill>
              </a:rPr>
              <a:t>синóх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на</a:t>
            </a:r>
            <a:r>
              <a:rPr lang="ru-RU" i="1" dirty="0" smtClean="0">
                <a:solidFill>
                  <a:srgbClr val="00B050"/>
                </a:solidFill>
              </a:rPr>
              <a:t> </a:t>
            </a:r>
            <a:r>
              <a:rPr lang="ru-RU" i="1" dirty="0" err="1" smtClean="0">
                <a:solidFill>
                  <a:srgbClr val="00B050"/>
                </a:solidFill>
              </a:rPr>
              <a:t>брáтіх</a:t>
            </a:r>
            <a:r>
              <a:rPr lang="ru-RU" dirty="0" smtClean="0">
                <a:solidFill>
                  <a:srgbClr val="00B050"/>
                </a:solidFill>
              </a:rPr>
              <a:t> у формах </a:t>
            </a:r>
            <a:r>
              <a:rPr lang="ru-RU" i="1" dirty="0" err="1" smtClean="0">
                <a:solidFill>
                  <a:srgbClr val="00B050"/>
                </a:solidFill>
              </a:rPr>
              <a:t>синáм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братáм</a:t>
            </a:r>
            <a:r>
              <a:rPr lang="ru-RU" i="1" dirty="0" smtClean="0">
                <a:solidFill>
                  <a:srgbClr val="00B050"/>
                </a:solidFill>
              </a:rPr>
              <a:t>, на </a:t>
            </a:r>
            <a:r>
              <a:rPr lang="ru-RU" i="1" dirty="0" err="1" smtClean="0">
                <a:solidFill>
                  <a:srgbClr val="00B050"/>
                </a:solidFill>
              </a:rPr>
              <a:t>синáх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на</a:t>
            </a:r>
            <a:r>
              <a:rPr lang="ru-RU" i="1" dirty="0" smtClean="0">
                <a:solidFill>
                  <a:srgbClr val="00B050"/>
                </a:solidFill>
              </a:rPr>
              <a:t> </a:t>
            </a:r>
            <a:r>
              <a:rPr lang="ru-RU" i="1" dirty="0" err="1" smtClean="0">
                <a:solidFill>
                  <a:srgbClr val="00B050"/>
                </a:solidFill>
              </a:rPr>
              <a:t>братáх</a:t>
            </a:r>
            <a:r>
              <a:rPr lang="ru-RU" dirty="0" smtClean="0"/>
              <a:t>);</a:t>
            </a:r>
          </a:p>
          <a:p>
            <a:pPr algn="just"/>
            <a:r>
              <a:rPr lang="uk-UA" dirty="0" smtClean="0"/>
              <a:t>б)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збереглися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давні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форми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давального</a:t>
            </a:r>
            <a:r>
              <a:rPr lang="ru-RU" dirty="0" smtClean="0">
                <a:solidFill>
                  <a:schemeClr val="bg1"/>
                </a:solidFill>
              </a:rPr>
              <a:t> і орудного </a:t>
            </a:r>
            <a:r>
              <a:rPr lang="ru-RU" dirty="0" err="1" smtClean="0">
                <a:solidFill>
                  <a:schemeClr val="bg1"/>
                </a:solidFill>
              </a:rPr>
              <a:t>відмінка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однини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особистих</a:t>
            </a:r>
            <a:r>
              <a:rPr lang="ru-RU" dirty="0" smtClean="0"/>
              <a:t> і </a:t>
            </a:r>
            <a:r>
              <a:rPr lang="ru-RU" dirty="0" err="1" smtClean="0"/>
              <a:t>зворотних</a:t>
            </a:r>
            <a:r>
              <a:rPr lang="ru-RU" dirty="0" smtClean="0"/>
              <a:t> </a:t>
            </a:r>
            <a:r>
              <a:rPr lang="ru-RU" dirty="0" err="1" smtClean="0"/>
              <a:t>займенників</a:t>
            </a:r>
            <a:r>
              <a:rPr lang="ru-RU" dirty="0" smtClean="0"/>
              <a:t> </a:t>
            </a:r>
            <a:r>
              <a:rPr lang="ru-RU" i="1" dirty="0" err="1" smtClean="0">
                <a:solidFill>
                  <a:srgbClr val="00B050"/>
                </a:solidFill>
              </a:rPr>
              <a:t>мі</a:t>
            </a:r>
            <a:r>
              <a:rPr lang="ru-RU" i="1" dirty="0" smtClean="0">
                <a:solidFill>
                  <a:srgbClr val="00B050"/>
                </a:solidFill>
              </a:rPr>
              <a:t>, ми, </a:t>
            </a:r>
            <a:r>
              <a:rPr lang="ru-RU" i="1" dirty="0" err="1" smtClean="0">
                <a:solidFill>
                  <a:srgbClr val="00B050"/>
                </a:solidFill>
              </a:rPr>
              <a:t>ті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ти</a:t>
            </a:r>
            <a:r>
              <a:rPr lang="ru-RU" i="1" dirty="0" smtClean="0">
                <a:solidFill>
                  <a:srgbClr val="00B050"/>
                </a:solidFill>
              </a:rPr>
              <a:t>, си </a:t>
            </a:r>
            <a:r>
              <a:rPr lang="ru-RU" dirty="0" err="1" smtClean="0"/>
              <a:t>з</a:t>
            </a:r>
            <a:r>
              <a:rPr lang="ru-RU" dirty="0" smtClean="0"/>
              <a:t> форм </a:t>
            </a:r>
            <a:r>
              <a:rPr lang="ru-RU" i="1" dirty="0" err="1" smtClean="0">
                <a:solidFill>
                  <a:srgbClr val="00B050"/>
                </a:solidFill>
              </a:rPr>
              <a:t>менí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тобí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собí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менé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тебé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себé</a:t>
            </a:r>
            <a:r>
              <a:rPr lang="ru-RU" dirty="0" smtClean="0"/>
              <a:t>;</a:t>
            </a:r>
          </a:p>
          <a:p>
            <a:pPr algn="just"/>
            <a:r>
              <a:rPr lang="uk-UA" dirty="0" smtClean="0"/>
              <a:t>в) </a:t>
            </a:r>
            <a:r>
              <a:rPr lang="ru-RU" dirty="0" err="1" smtClean="0"/>
              <a:t>характерне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вживання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різних</a:t>
            </a:r>
            <a:r>
              <a:rPr lang="ru-RU" dirty="0" smtClean="0">
                <a:solidFill>
                  <a:schemeClr val="bg1"/>
                </a:solidFill>
              </a:rPr>
              <a:t> форм </a:t>
            </a:r>
            <a:r>
              <a:rPr lang="ru-RU" dirty="0" err="1" smtClean="0">
                <a:solidFill>
                  <a:schemeClr val="bg1"/>
                </a:solidFill>
              </a:rPr>
              <a:t>майбутнього</a:t>
            </a:r>
            <a:r>
              <a:rPr lang="ru-RU" dirty="0" smtClean="0">
                <a:solidFill>
                  <a:schemeClr val="bg1"/>
                </a:solidFill>
              </a:rPr>
              <a:t> часу </a:t>
            </a:r>
            <a:r>
              <a:rPr lang="ru-RU" dirty="0" smtClean="0"/>
              <a:t>(</a:t>
            </a:r>
            <a:r>
              <a:rPr lang="ru-RU" i="1" dirty="0" err="1" smtClean="0">
                <a:solidFill>
                  <a:srgbClr val="00B050"/>
                </a:solidFill>
              </a:rPr>
              <a:t>бýду</a:t>
            </a:r>
            <a:r>
              <a:rPr lang="ru-RU" i="1" dirty="0" smtClean="0">
                <a:solidFill>
                  <a:srgbClr val="00B050"/>
                </a:solidFill>
              </a:rPr>
              <a:t> </a:t>
            </a:r>
            <a:r>
              <a:rPr lang="ru-RU" i="1" dirty="0" err="1" smtClean="0">
                <a:solidFill>
                  <a:srgbClr val="00B050"/>
                </a:solidFill>
              </a:rPr>
              <a:t>читáти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бýду</a:t>
            </a:r>
            <a:r>
              <a:rPr lang="ru-RU" i="1" dirty="0" smtClean="0">
                <a:solidFill>
                  <a:srgbClr val="00B050"/>
                </a:solidFill>
              </a:rPr>
              <a:t> </a:t>
            </a:r>
            <a:r>
              <a:rPr lang="ru-RU" i="1" dirty="0" err="1" smtClean="0">
                <a:solidFill>
                  <a:srgbClr val="00B050"/>
                </a:solidFill>
              </a:rPr>
              <a:t>читáв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читáтиму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му</a:t>
            </a:r>
            <a:r>
              <a:rPr lang="ru-RU" i="1" dirty="0" smtClean="0">
                <a:solidFill>
                  <a:srgbClr val="00B050"/>
                </a:solidFill>
              </a:rPr>
              <a:t> </a:t>
            </a:r>
            <a:r>
              <a:rPr lang="ru-RU" i="1" dirty="0" err="1" smtClean="0">
                <a:solidFill>
                  <a:srgbClr val="00B050"/>
                </a:solidFill>
              </a:rPr>
              <a:t>читáти</a:t>
            </a:r>
            <a:r>
              <a:rPr lang="ru-RU" dirty="0" smtClean="0"/>
              <a:t>)</a:t>
            </a:r>
            <a:r>
              <a:rPr lang="uk-UA" dirty="0" smtClean="0"/>
              <a:t>.</a:t>
            </a:r>
            <a:endParaRPr lang="ru-RU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5</a:t>
            </a:r>
            <a:r>
              <a:rPr lang="uk-UA" b="1" dirty="0" smtClean="0">
                <a:solidFill>
                  <a:schemeClr val="tx1"/>
                </a:solidFill>
              </a:rPr>
              <a:t>.</a:t>
            </a:r>
            <a:r>
              <a:rPr lang="uk-UA" dirty="0" smtClean="0">
                <a:solidFill>
                  <a:schemeClr val="tx1"/>
                </a:solidFill>
              </a:rPr>
              <a:t> </a:t>
            </a:r>
            <a:r>
              <a:rPr lang="ru-RU" b="1" dirty="0" err="1" smtClean="0">
                <a:solidFill>
                  <a:schemeClr val="tx1"/>
                </a:solidFill>
              </a:rPr>
              <a:t>Наріччя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і</a:t>
            </a:r>
            <a:r>
              <a:rPr lang="ru-RU" b="1" dirty="0" smtClean="0">
                <a:solidFill>
                  <a:schemeClr val="tx1"/>
                </a:solidFill>
              </a:rPr>
              <a:t> говори </a:t>
            </a:r>
            <a:r>
              <a:rPr lang="ru-RU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мови</a:t>
            </a:r>
            <a:r>
              <a:rPr lang="uk-UA" b="1" dirty="0" smtClean="0">
                <a:solidFill>
                  <a:schemeClr val="tx1"/>
                </a:solidFill>
              </a:rPr>
              <a:t>, їхні особливості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pic>
        <p:nvPicPr>
          <p:cNvPr id="4" name="videoplayback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974035" y="2604052"/>
            <a:ext cx="10336695" cy="391601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21485" y="2180847"/>
            <a:ext cx="4358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u="sng" dirty="0" smtClean="0"/>
              <a:t>Так </a:t>
            </a:r>
            <a:r>
              <a:rPr lang="ru-RU" i="1" u="sng" dirty="0" err="1" smtClean="0"/>
              <a:t>звучить</a:t>
            </a:r>
            <a:r>
              <a:rPr lang="ru-RU" i="1" u="sng" dirty="0" smtClean="0"/>
              <a:t> </a:t>
            </a:r>
            <a:r>
              <a:rPr lang="ru-RU" i="1" u="sng" dirty="0" err="1" smtClean="0">
                <a:solidFill>
                  <a:schemeClr val="accent4">
                    <a:lumMod val="75000"/>
                  </a:schemeClr>
                </a:solidFill>
              </a:rPr>
              <a:t>закарпатський</a:t>
            </a:r>
            <a:r>
              <a:rPr lang="ru-RU" i="1" u="sng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u="sng" dirty="0" err="1" smtClean="0">
                <a:solidFill>
                  <a:schemeClr val="accent4">
                    <a:lumMod val="75000"/>
                  </a:schemeClr>
                </a:solidFill>
              </a:rPr>
              <a:t>діалект</a:t>
            </a:r>
            <a:r>
              <a:rPr lang="ru-RU" i="1" u="sng" dirty="0" smtClean="0"/>
              <a:t>:</a:t>
            </a: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944216"/>
            <a:ext cx="9613861" cy="889949"/>
          </a:xfrm>
        </p:spPr>
        <p:txBody>
          <a:bodyPr>
            <a:noAutofit/>
          </a:bodyPr>
          <a:lstStyle/>
          <a:p>
            <a:pPr lvl="0" algn="ctr"/>
            <a:r>
              <a:rPr lang="ru-RU" sz="4800" b="1" dirty="0" err="1" smtClean="0"/>
              <a:t>Південно-східн</a:t>
            </a:r>
            <a:r>
              <a:rPr lang="uk-UA" sz="4800" b="1" dirty="0" smtClean="0"/>
              <a:t>е наріччя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8661" y="1928190"/>
            <a:ext cx="11589026" cy="4929809"/>
          </a:xfrm>
        </p:spPr>
        <p:txBody>
          <a:bodyPr>
            <a:noAutofit/>
          </a:bodyPr>
          <a:lstStyle/>
          <a:p>
            <a:pPr marL="0" indent="268288" algn="just">
              <a:buNone/>
            </a:pPr>
            <a:r>
              <a:rPr lang="ru-RU" sz="1800" dirty="0" err="1" smtClean="0"/>
              <a:t>Розповсюджен</a:t>
            </a:r>
            <a:r>
              <a:rPr lang="uk-UA" sz="1800" dirty="0" smtClean="0"/>
              <a:t>е</a:t>
            </a:r>
            <a:r>
              <a:rPr lang="ru-RU" sz="1800" dirty="0" smtClean="0"/>
              <a:t> у </a:t>
            </a:r>
            <a:r>
              <a:rPr lang="uk-UA" sz="1800" b="1" dirty="0" smtClean="0">
                <a:solidFill>
                  <a:schemeClr val="bg1"/>
                </a:solidFill>
              </a:rPr>
              <a:t>п</a:t>
            </a:r>
            <a:r>
              <a:rPr lang="ru-RU" sz="1800" b="1" dirty="0" err="1" smtClean="0">
                <a:solidFill>
                  <a:schemeClr val="bg1"/>
                </a:solidFill>
              </a:rPr>
              <a:t>івденно-східній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</a:rPr>
              <a:t>частині</a:t>
            </a: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</a:rPr>
              <a:t>території</a:t>
            </a: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</a:rPr>
              <a:t>України</a:t>
            </a: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 smtClean="0"/>
              <a:t>(</a:t>
            </a:r>
            <a:r>
              <a:rPr lang="ru-RU" sz="1800" dirty="0" err="1" smtClean="0"/>
              <a:t>південні</a:t>
            </a:r>
            <a:r>
              <a:rPr lang="ru-RU" sz="1800" dirty="0" smtClean="0"/>
              <a:t> </a:t>
            </a:r>
            <a:r>
              <a:rPr lang="ru-RU" sz="1800" dirty="0" err="1" smtClean="0"/>
              <a:t>райони</a:t>
            </a:r>
            <a:r>
              <a:rPr lang="ru-RU" sz="1800" dirty="0" smtClean="0"/>
              <a:t> </a:t>
            </a:r>
            <a:r>
              <a:rPr lang="ru-RU" sz="1800" dirty="0" err="1" smtClean="0"/>
              <a:t>Київської</a:t>
            </a:r>
            <a:r>
              <a:rPr lang="ru-RU" sz="1800" dirty="0" smtClean="0"/>
              <a:t>, </a:t>
            </a:r>
            <a:r>
              <a:rPr lang="ru-RU" sz="1800" dirty="0" err="1" smtClean="0"/>
              <a:t>Сумської</a:t>
            </a:r>
            <a:r>
              <a:rPr lang="ru-RU" sz="1800" dirty="0" smtClean="0"/>
              <a:t>, а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Харківська</a:t>
            </a:r>
            <a:r>
              <a:rPr lang="ru-RU" sz="1800" dirty="0" smtClean="0"/>
              <a:t>, </a:t>
            </a:r>
            <a:r>
              <a:rPr lang="ru-RU" sz="1800" dirty="0" err="1" smtClean="0"/>
              <a:t>Луганська</a:t>
            </a:r>
            <a:r>
              <a:rPr lang="ru-RU" sz="1800" dirty="0" smtClean="0"/>
              <a:t>, </a:t>
            </a:r>
            <a:r>
              <a:rPr lang="ru-RU" sz="1800" dirty="0" err="1" smtClean="0"/>
              <a:t>Донецька</a:t>
            </a:r>
            <a:r>
              <a:rPr lang="ru-RU" sz="1800" dirty="0" smtClean="0"/>
              <a:t>, </a:t>
            </a:r>
            <a:r>
              <a:rPr lang="ru-RU" sz="1800" dirty="0" err="1" smtClean="0"/>
              <a:t>Полтавська</a:t>
            </a:r>
            <a:r>
              <a:rPr lang="ru-RU" sz="1800" dirty="0" smtClean="0"/>
              <a:t>, </a:t>
            </a:r>
            <a:r>
              <a:rPr lang="ru-RU" sz="1800" dirty="0" err="1" smtClean="0"/>
              <a:t>Дніпропетровська</a:t>
            </a:r>
            <a:r>
              <a:rPr lang="ru-RU" sz="1800" dirty="0" smtClean="0"/>
              <a:t>, </a:t>
            </a:r>
            <a:r>
              <a:rPr lang="ru-RU" sz="1800" dirty="0" err="1" smtClean="0"/>
              <a:t>Запорізька</a:t>
            </a:r>
            <a:r>
              <a:rPr lang="ru-RU" sz="1800" dirty="0" smtClean="0"/>
              <a:t>, </a:t>
            </a:r>
            <a:r>
              <a:rPr lang="ru-RU" sz="1800" dirty="0" err="1" smtClean="0"/>
              <a:t>Херсонська</a:t>
            </a:r>
            <a:r>
              <a:rPr lang="ru-RU" sz="1800" dirty="0" smtClean="0"/>
              <a:t>, </a:t>
            </a:r>
            <a:r>
              <a:rPr lang="ru-RU" sz="1800" dirty="0" err="1" smtClean="0"/>
              <a:t>Черкаська</a:t>
            </a:r>
            <a:r>
              <a:rPr lang="ru-RU" sz="1800" dirty="0" smtClean="0"/>
              <a:t>, </a:t>
            </a:r>
            <a:r>
              <a:rPr lang="ru-RU" sz="1800" dirty="0" err="1" smtClean="0"/>
              <a:t>Кіровоградська</a:t>
            </a:r>
            <a:r>
              <a:rPr lang="ru-RU" sz="1800" dirty="0" smtClean="0"/>
              <a:t>, </a:t>
            </a:r>
            <a:r>
              <a:rPr lang="ru-RU" sz="1800" dirty="0" err="1" smtClean="0"/>
              <a:t>Миколаївська</a:t>
            </a:r>
            <a:r>
              <a:rPr lang="ru-RU" sz="1800" dirty="0" smtClean="0"/>
              <a:t>, </a:t>
            </a:r>
            <a:r>
              <a:rPr lang="ru-RU" sz="1800" dirty="0" err="1" smtClean="0"/>
              <a:t>Одеська</a:t>
            </a:r>
            <a:r>
              <a:rPr lang="ru-RU" sz="1800" dirty="0" smtClean="0"/>
              <a:t> </a:t>
            </a:r>
            <a:r>
              <a:rPr lang="ru-RU" sz="1800" dirty="0" err="1" smtClean="0"/>
              <a:t>області</a:t>
            </a:r>
            <a:r>
              <a:rPr lang="ru-RU" sz="1800" dirty="0" smtClean="0"/>
              <a:t>), </a:t>
            </a:r>
            <a:r>
              <a:rPr lang="ru-RU" sz="1800" dirty="0" smtClean="0">
                <a:solidFill>
                  <a:schemeClr val="bg1"/>
                </a:solidFill>
              </a:rPr>
              <a:t>АР </a:t>
            </a:r>
            <a:r>
              <a:rPr lang="ru-RU" sz="1800" dirty="0" err="1" smtClean="0">
                <a:solidFill>
                  <a:schemeClr val="bg1"/>
                </a:solidFill>
              </a:rPr>
              <a:t>Крим</a:t>
            </a:r>
            <a:r>
              <a:rPr lang="ru-RU" sz="1800" dirty="0" smtClean="0">
                <a:solidFill>
                  <a:schemeClr val="bg1"/>
                </a:solidFill>
              </a:rPr>
              <a:t>, </a:t>
            </a:r>
            <a:r>
              <a:rPr lang="ru-RU" sz="1800" dirty="0" err="1" smtClean="0">
                <a:solidFill>
                  <a:schemeClr val="bg1"/>
                </a:solidFill>
              </a:rPr>
              <a:t>суміжні</a:t>
            </a: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</a:rPr>
              <a:t>райони</a:t>
            </a: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</a:rPr>
              <a:t>курської</a:t>
            </a:r>
            <a:r>
              <a:rPr lang="ru-RU" sz="1800" dirty="0" smtClean="0">
                <a:solidFill>
                  <a:schemeClr val="bg1"/>
                </a:solidFill>
              </a:rPr>
              <a:t>, </a:t>
            </a:r>
            <a:r>
              <a:rPr lang="ru-RU" sz="1800" dirty="0" err="1" smtClean="0">
                <a:solidFill>
                  <a:schemeClr val="bg1"/>
                </a:solidFill>
              </a:rPr>
              <a:t>бєлгородської</a:t>
            </a:r>
            <a:r>
              <a:rPr lang="ru-RU" sz="1800" dirty="0" smtClean="0">
                <a:solidFill>
                  <a:schemeClr val="bg1"/>
                </a:solidFill>
              </a:rPr>
              <a:t>, </a:t>
            </a:r>
            <a:r>
              <a:rPr lang="ru-RU" sz="1800" dirty="0" err="1" smtClean="0">
                <a:solidFill>
                  <a:schemeClr val="bg1"/>
                </a:solidFill>
              </a:rPr>
              <a:t>воронезької</a:t>
            </a:r>
            <a:r>
              <a:rPr lang="ru-RU" sz="1800" dirty="0" smtClean="0">
                <a:solidFill>
                  <a:schemeClr val="bg1"/>
                </a:solidFill>
              </a:rPr>
              <a:t>, </a:t>
            </a:r>
            <a:r>
              <a:rPr lang="ru-RU" sz="1800" dirty="0" err="1" smtClean="0">
                <a:solidFill>
                  <a:schemeClr val="bg1"/>
                </a:solidFill>
              </a:rPr>
              <a:t>ростовської</a:t>
            </a:r>
            <a:r>
              <a:rPr lang="ru-RU" sz="1800" dirty="0" smtClean="0">
                <a:solidFill>
                  <a:schemeClr val="bg1"/>
                </a:solidFill>
              </a:rPr>
              <a:t> областей </a:t>
            </a:r>
            <a:r>
              <a:rPr lang="ru-RU" sz="1800" dirty="0" err="1" smtClean="0">
                <a:solidFill>
                  <a:schemeClr val="bg1"/>
                </a:solidFill>
              </a:rPr>
              <a:t>росії</a:t>
            </a:r>
            <a:r>
              <a:rPr lang="ru-RU" sz="1800" dirty="0" smtClean="0">
                <a:solidFill>
                  <a:schemeClr val="bg1"/>
                </a:solidFill>
              </a:rPr>
              <a:t>.</a:t>
            </a:r>
          </a:p>
          <a:p>
            <a:pPr marL="0" indent="268288" algn="ctr">
              <a:buNone/>
            </a:pPr>
            <a:r>
              <a:rPr lang="ru-RU" sz="2000" b="1" dirty="0" err="1" smtClean="0"/>
              <a:t>Особливост</a:t>
            </a:r>
            <a:r>
              <a:rPr lang="ru-RU" sz="2000" dirty="0" err="1" smtClean="0"/>
              <a:t>і</a:t>
            </a:r>
            <a:r>
              <a:rPr lang="ru-RU" sz="2000" dirty="0" smtClean="0"/>
              <a:t>:</a:t>
            </a:r>
          </a:p>
          <a:p>
            <a:pPr marL="0" indent="268288" algn="just"/>
            <a:r>
              <a:rPr lang="uk-UA" sz="1700" dirty="0" smtClean="0"/>
              <a:t>а) </a:t>
            </a:r>
            <a:r>
              <a:rPr lang="ru-RU" sz="1700" dirty="0" err="1" smtClean="0"/>
              <a:t>збереження</a:t>
            </a:r>
            <a:r>
              <a:rPr lang="ru-RU" sz="1700" dirty="0" smtClean="0"/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м’яких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шиплячих</a:t>
            </a:r>
            <a:r>
              <a:rPr lang="ru-RU" sz="1700" dirty="0" smtClean="0"/>
              <a:t>: </a:t>
            </a:r>
            <a:r>
              <a:rPr lang="ru-RU" sz="1700" i="1" dirty="0" err="1" smtClean="0">
                <a:solidFill>
                  <a:srgbClr val="002060"/>
                </a:solidFill>
              </a:rPr>
              <a:t>ло</a:t>
            </a:r>
            <a:r>
              <a:rPr lang="ru-RU" sz="1700" i="1" dirty="0" smtClean="0">
                <a:solidFill>
                  <a:srgbClr val="002060"/>
                </a:solidFill>
              </a:rPr>
              <a:t> [</a:t>
            </a:r>
            <a:r>
              <a:rPr lang="ru-RU" sz="1700" i="1" dirty="0" err="1" smtClean="0">
                <a:solidFill>
                  <a:srgbClr val="002060"/>
                </a:solidFill>
              </a:rPr>
              <a:t>ш’á</a:t>
            </a:r>
            <a:r>
              <a:rPr lang="ru-RU" sz="1700" i="1" dirty="0" smtClean="0">
                <a:solidFill>
                  <a:srgbClr val="002060"/>
                </a:solidFill>
              </a:rPr>
              <a:t>] (</a:t>
            </a:r>
            <a:r>
              <a:rPr lang="ru-RU" sz="1700" i="1" dirty="0" err="1" smtClean="0">
                <a:solidFill>
                  <a:srgbClr val="002060"/>
                </a:solidFill>
              </a:rPr>
              <a:t>лоша</a:t>
            </a:r>
            <a:r>
              <a:rPr lang="ru-RU" sz="1700" i="1" dirty="0" smtClean="0">
                <a:solidFill>
                  <a:srgbClr val="002060"/>
                </a:solidFill>
              </a:rPr>
              <a:t>), </a:t>
            </a:r>
            <a:r>
              <a:rPr lang="ru-RU" sz="1700" i="1" dirty="0" err="1" smtClean="0">
                <a:solidFill>
                  <a:srgbClr val="002060"/>
                </a:solidFill>
              </a:rPr>
              <a:t>ведме</a:t>
            </a:r>
            <a:r>
              <a:rPr lang="ru-RU" sz="1700" i="1" dirty="0" smtClean="0">
                <a:solidFill>
                  <a:srgbClr val="002060"/>
                </a:solidFill>
              </a:rPr>
              <a:t> [</a:t>
            </a:r>
            <a:r>
              <a:rPr lang="ru-RU" sz="1700" i="1" dirty="0" err="1" smtClean="0">
                <a:solidFill>
                  <a:srgbClr val="002060"/>
                </a:solidFill>
              </a:rPr>
              <a:t>ж’á</a:t>
            </a:r>
            <a:r>
              <a:rPr lang="ru-RU" sz="1700" i="1" dirty="0" smtClean="0">
                <a:solidFill>
                  <a:srgbClr val="002060"/>
                </a:solidFill>
              </a:rPr>
              <a:t>] (</a:t>
            </a:r>
            <a:r>
              <a:rPr lang="ru-RU" sz="1700" i="1" dirty="0" err="1" smtClean="0">
                <a:solidFill>
                  <a:srgbClr val="002060"/>
                </a:solidFill>
              </a:rPr>
              <a:t>ведмежа</a:t>
            </a:r>
            <a:r>
              <a:rPr lang="ru-RU" sz="1700" i="1" dirty="0" smtClean="0">
                <a:solidFill>
                  <a:srgbClr val="002060"/>
                </a:solidFill>
              </a:rPr>
              <a:t>),</a:t>
            </a:r>
            <a:r>
              <a:rPr lang="ru-RU" sz="1700" i="1" dirty="0" err="1" smtClean="0">
                <a:solidFill>
                  <a:srgbClr val="002060"/>
                </a:solidFill>
              </a:rPr>
              <a:t>поспі</a:t>
            </a:r>
            <a:r>
              <a:rPr lang="ru-RU" sz="1700" i="1" dirty="0" smtClean="0">
                <a:solidFill>
                  <a:srgbClr val="002060"/>
                </a:solidFill>
              </a:rPr>
              <a:t> [</a:t>
            </a:r>
            <a:r>
              <a:rPr lang="ru-RU" sz="1700" i="1" dirty="0" err="1" smtClean="0">
                <a:solidFill>
                  <a:srgbClr val="002060"/>
                </a:solidFill>
              </a:rPr>
              <a:t>ш’á</a:t>
            </a:r>
            <a:r>
              <a:rPr lang="ru-RU" sz="1700" i="1" dirty="0" smtClean="0">
                <a:solidFill>
                  <a:srgbClr val="002060"/>
                </a:solidFill>
              </a:rPr>
              <a:t>] т ‘(</a:t>
            </a:r>
            <a:r>
              <a:rPr lang="ru-RU" sz="1700" i="1" dirty="0" err="1" smtClean="0">
                <a:solidFill>
                  <a:srgbClr val="002060"/>
                </a:solidFill>
              </a:rPr>
              <a:t>поспішать</a:t>
            </a:r>
            <a:r>
              <a:rPr lang="ru-RU" sz="1700" i="1" dirty="0" smtClean="0">
                <a:solidFill>
                  <a:srgbClr val="002060"/>
                </a:solidFill>
              </a:rPr>
              <a:t>)</a:t>
            </a:r>
            <a:r>
              <a:rPr lang="uk-UA" sz="1700" dirty="0" smtClean="0">
                <a:solidFill>
                  <a:srgbClr val="002060"/>
                </a:solidFill>
              </a:rPr>
              <a:t>;</a:t>
            </a:r>
            <a:endParaRPr lang="ru-RU" sz="1700" dirty="0" smtClean="0">
              <a:solidFill>
                <a:srgbClr val="002060"/>
              </a:solidFill>
            </a:endParaRPr>
          </a:p>
          <a:p>
            <a:pPr marL="0" indent="268288" algn="just"/>
            <a:r>
              <a:rPr lang="uk-UA" sz="1700" dirty="0" smtClean="0"/>
              <a:t>б) </a:t>
            </a:r>
            <a:r>
              <a:rPr lang="ru-RU" sz="1700" dirty="0" err="1" smtClean="0"/>
              <a:t>присутнє</a:t>
            </a:r>
            <a:r>
              <a:rPr lang="ru-RU" sz="1700" dirty="0" smtClean="0"/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закінчення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i="1" dirty="0" smtClean="0">
                <a:solidFill>
                  <a:schemeClr val="bg1"/>
                </a:solidFill>
              </a:rPr>
              <a:t>-</a:t>
            </a:r>
            <a:r>
              <a:rPr lang="ru-RU" sz="1700" i="1" dirty="0" err="1" smtClean="0">
                <a:solidFill>
                  <a:schemeClr val="bg1"/>
                </a:solidFill>
              </a:rPr>
              <a:t>iй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smtClean="0"/>
              <a:t>в </a:t>
            </a:r>
            <a:r>
              <a:rPr lang="ru-RU" sz="1700" dirty="0" err="1" smtClean="0"/>
              <a:t>багатьох</a:t>
            </a:r>
            <a:r>
              <a:rPr lang="ru-RU" sz="1700" dirty="0" smtClean="0"/>
              <a:t> </a:t>
            </a:r>
            <a:r>
              <a:rPr lang="ru-RU" sz="1700" dirty="0" err="1" smtClean="0"/>
              <a:t>прикметниках</a:t>
            </a:r>
            <a:r>
              <a:rPr lang="ru-RU" sz="1700" dirty="0" smtClean="0"/>
              <a:t> </a:t>
            </a:r>
            <a:r>
              <a:rPr lang="ru-RU" sz="1700" dirty="0" err="1" smtClean="0"/>
              <a:t>твердої</a:t>
            </a:r>
            <a:r>
              <a:rPr lang="ru-RU" sz="1700" dirty="0" smtClean="0"/>
              <a:t> </a:t>
            </a:r>
            <a:r>
              <a:rPr lang="ru-RU" sz="1700" dirty="0" err="1" smtClean="0"/>
              <a:t>групи</a:t>
            </a:r>
            <a:r>
              <a:rPr lang="ru-RU" sz="1700" dirty="0" smtClean="0"/>
              <a:t>: </a:t>
            </a:r>
            <a:r>
              <a:rPr lang="ru-RU" sz="1700" i="1" dirty="0" err="1" smtClean="0">
                <a:solidFill>
                  <a:srgbClr val="002060"/>
                </a:solidFill>
              </a:rPr>
              <a:t>прохід</a:t>
            </a:r>
            <a:r>
              <a:rPr lang="ru-RU" sz="1700" i="1" dirty="0" smtClean="0">
                <a:solidFill>
                  <a:srgbClr val="002060"/>
                </a:solidFill>
              </a:rPr>
              <a:t> [</a:t>
            </a:r>
            <a:r>
              <a:rPr lang="ru-RU" sz="1700" i="1" dirty="0" err="1" smtClean="0">
                <a:solidFill>
                  <a:srgbClr val="002060"/>
                </a:solidFill>
              </a:rPr>
              <a:t>н’iй</a:t>
            </a:r>
            <a:r>
              <a:rPr lang="ru-RU" sz="1700" i="1" dirty="0" smtClean="0">
                <a:solidFill>
                  <a:srgbClr val="002060"/>
                </a:solidFill>
              </a:rPr>
              <a:t>] (</a:t>
            </a:r>
            <a:r>
              <a:rPr lang="ru-RU" sz="1700" i="1" dirty="0" err="1" smtClean="0">
                <a:solidFill>
                  <a:srgbClr val="002060"/>
                </a:solidFill>
              </a:rPr>
              <a:t>прохідний</a:t>
            </a:r>
            <a:r>
              <a:rPr lang="ru-RU" sz="1700" i="1" dirty="0" smtClean="0">
                <a:solidFill>
                  <a:srgbClr val="002060"/>
                </a:solidFill>
              </a:rPr>
              <a:t>), </a:t>
            </a:r>
            <a:r>
              <a:rPr lang="ru-RU" sz="1700" i="1" dirty="0" err="1" smtClean="0">
                <a:solidFill>
                  <a:srgbClr val="002060"/>
                </a:solidFill>
              </a:rPr>
              <a:t>мар</a:t>
            </a:r>
            <a:r>
              <a:rPr lang="ru-RU" sz="1700" i="1" dirty="0" smtClean="0">
                <a:solidFill>
                  <a:srgbClr val="002060"/>
                </a:solidFill>
              </a:rPr>
              <a:t> [</a:t>
            </a:r>
            <a:r>
              <a:rPr lang="ru-RU" sz="1700" i="1" dirty="0" err="1" smtClean="0">
                <a:solidFill>
                  <a:srgbClr val="002060"/>
                </a:solidFill>
              </a:rPr>
              <a:t>н’iй</a:t>
            </a:r>
            <a:r>
              <a:rPr lang="ru-RU" sz="1700" i="1" dirty="0" smtClean="0">
                <a:solidFill>
                  <a:srgbClr val="002060"/>
                </a:solidFill>
              </a:rPr>
              <a:t>] (</a:t>
            </a:r>
            <a:r>
              <a:rPr lang="ru-RU" sz="1700" i="1" dirty="0" err="1" smtClean="0">
                <a:solidFill>
                  <a:srgbClr val="002060"/>
                </a:solidFill>
              </a:rPr>
              <a:t>марний</a:t>
            </a:r>
            <a:r>
              <a:rPr lang="ru-RU" sz="1700" i="1" dirty="0" smtClean="0">
                <a:solidFill>
                  <a:srgbClr val="002060"/>
                </a:solidFill>
              </a:rPr>
              <a:t>), </a:t>
            </a:r>
            <a:r>
              <a:rPr lang="ru-RU" sz="1700" i="1" dirty="0" err="1" smtClean="0">
                <a:solidFill>
                  <a:srgbClr val="002060"/>
                </a:solidFill>
              </a:rPr>
              <a:t>б’í</a:t>
            </a:r>
            <a:r>
              <a:rPr lang="ru-RU" sz="1700" i="1" dirty="0" smtClean="0">
                <a:solidFill>
                  <a:srgbClr val="002060"/>
                </a:solidFill>
              </a:rPr>
              <a:t> [</a:t>
            </a:r>
            <a:r>
              <a:rPr lang="ru-RU" sz="1700" i="1" dirty="0" err="1" smtClean="0">
                <a:solidFill>
                  <a:srgbClr val="002060"/>
                </a:solidFill>
              </a:rPr>
              <a:t>л’iй</a:t>
            </a:r>
            <a:r>
              <a:rPr lang="ru-RU" sz="1700" i="1" dirty="0" smtClean="0">
                <a:solidFill>
                  <a:srgbClr val="002060"/>
                </a:solidFill>
              </a:rPr>
              <a:t> ] (</a:t>
            </a:r>
            <a:r>
              <a:rPr lang="ru-RU" sz="1700" i="1" dirty="0" err="1" smtClean="0">
                <a:solidFill>
                  <a:srgbClr val="002060"/>
                </a:solidFill>
              </a:rPr>
              <a:t>білий</a:t>
            </a:r>
            <a:r>
              <a:rPr lang="ru-RU" sz="1700" i="1" dirty="0" smtClean="0">
                <a:solidFill>
                  <a:srgbClr val="002060"/>
                </a:solidFill>
              </a:rPr>
              <a:t>)</a:t>
            </a:r>
            <a:r>
              <a:rPr lang="ru-RU" sz="1700" dirty="0" smtClean="0">
                <a:solidFill>
                  <a:srgbClr val="002060"/>
                </a:solidFill>
              </a:rPr>
              <a:t> </a:t>
            </a:r>
            <a:r>
              <a:rPr lang="ru-RU" sz="1700" dirty="0" smtClean="0"/>
              <a:t>та </a:t>
            </a:r>
            <a:r>
              <a:rPr lang="ru-RU" sz="1700" dirty="0" err="1" smtClean="0"/>
              <a:t>інші</a:t>
            </a:r>
            <a:r>
              <a:rPr lang="uk-UA" sz="1700" dirty="0" smtClean="0"/>
              <a:t>;</a:t>
            </a:r>
            <a:endParaRPr lang="ru-RU" sz="1700" dirty="0" smtClean="0"/>
          </a:p>
          <a:p>
            <a:pPr marL="0" indent="268288" algn="just"/>
            <a:r>
              <a:rPr lang="uk-UA" sz="1700" dirty="0" smtClean="0"/>
              <a:t>в) </a:t>
            </a:r>
            <a:r>
              <a:rPr lang="ru-RU" sz="1700" dirty="0" err="1" smtClean="0">
                <a:solidFill>
                  <a:srgbClr val="002060"/>
                </a:solidFill>
              </a:rPr>
              <a:t>флексія</a:t>
            </a:r>
            <a:r>
              <a:rPr lang="ru-RU" sz="1700" dirty="0" smtClean="0">
                <a:solidFill>
                  <a:srgbClr val="002060"/>
                </a:solidFill>
              </a:rPr>
              <a:t> </a:t>
            </a:r>
            <a:r>
              <a:rPr lang="ru-RU" sz="1700" i="1" dirty="0" smtClean="0">
                <a:solidFill>
                  <a:srgbClr val="002060"/>
                </a:solidFill>
              </a:rPr>
              <a:t>-</a:t>
            </a:r>
            <a:r>
              <a:rPr lang="ru-RU" sz="1700" i="1" dirty="0" err="1" smtClean="0">
                <a:solidFill>
                  <a:srgbClr val="002060"/>
                </a:solidFill>
              </a:rPr>
              <a:t>iм</a:t>
            </a:r>
            <a:r>
              <a:rPr lang="ru-RU" sz="1700" i="1" dirty="0" smtClean="0">
                <a:solidFill>
                  <a:srgbClr val="002060"/>
                </a:solidFill>
              </a:rPr>
              <a:t>, -</a:t>
            </a:r>
            <a:r>
              <a:rPr lang="ru-RU" sz="1700" i="1" dirty="0" err="1" smtClean="0">
                <a:solidFill>
                  <a:srgbClr val="002060"/>
                </a:solidFill>
              </a:rPr>
              <a:t>iх</a:t>
            </a:r>
            <a:r>
              <a:rPr lang="ru-RU" sz="1700" dirty="0" smtClean="0">
                <a:solidFill>
                  <a:srgbClr val="002060"/>
                </a:solidFill>
              </a:rPr>
              <a:t> </a:t>
            </a:r>
            <a:r>
              <a:rPr lang="ru-RU" sz="1700" dirty="0" smtClean="0"/>
              <a:t>в </a:t>
            </a:r>
            <a:r>
              <a:rPr lang="ru-RU" sz="1700" dirty="0" err="1" smtClean="0"/>
              <a:t>давальному</a:t>
            </a:r>
            <a:r>
              <a:rPr lang="ru-RU" sz="1700" dirty="0" smtClean="0"/>
              <a:t> і </a:t>
            </a:r>
            <a:r>
              <a:rPr lang="ru-RU" sz="1700" dirty="0" err="1" smtClean="0"/>
              <a:t>місцевому</a:t>
            </a:r>
            <a:r>
              <a:rPr lang="ru-RU" sz="1700" dirty="0" smtClean="0"/>
              <a:t> </a:t>
            </a:r>
            <a:r>
              <a:rPr lang="ru-RU" sz="1700" dirty="0" err="1" smtClean="0"/>
              <a:t>відмінках</a:t>
            </a:r>
            <a:r>
              <a:rPr lang="ru-RU" sz="1700" dirty="0" smtClean="0"/>
              <a:t> </a:t>
            </a:r>
            <a:r>
              <a:rPr lang="ru-RU" sz="1700" dirty="0" err="1" smtClean="0"/>
              <a:t>множини</a:t>
            </a:r>
            <a:r>
              <a:rPr lang="ru-RU" sz="1700" dirty="0" smtClean="0"/>
              <a:t> </a:t>
            </a:r>
            <a:r>
              <a:rPr lang="ru-RU" sz="1700" dirty="0" err="1" smtClean="0"/>
              <a:t>іменників</a:t>
            </a:r>
            <a:r>
              <a:rPr lang="ru-RU" sz="1700" dirty="0" smtClean="0"/>
              <a:t>, </a:t>
            </a:r>
            <a:r>
              <a:rPr lang="ru-RU" sz="1700" dirty="0" err="1" smtClean="0"/>
              <a:t>які</a:t>
            </a:r>
            <a:r>
              <a:rPr lang="ru-RU" sz="1700" dirty="0" smtClean="0"/>
              <a:t> </a:t>
            </a:r>
            <a:r>
              <a:rPr lang="ru-RU" sz="1700" dirty="0" err="1" smtClean="0"/>
              <a:t>мають</a:t>
            </a:r>
            <a:r>
              <a:rPr lang="ru-RU" sz="1700" dirty="0" smtClean="0"/>
              <a:t> за основу </a:t>
            </a:r>
            <a:r>
              <a:rPr lang="ru-RU" sz="1700" dirty="0" err="1" smtClean="0"/>
              <a:t>м’який</a:t>
            </a:r>
            <a:r>
              <a:rPr lang="ru-RU" sz="1700" dirty="0" smtClean="0"/>
              <a:t> </a:t>
            </a:r>
            <a:r>
              <a:rPr lang="ru-RU" sz="1700" dirty="0" err="1" smtClean="0"/>
              <a:t>приголосний</a:t>
            </a:r>
            <a:r>
              <a:rPr lang="ru-RU" sz="1700" dirty="0" smtClean="0"/>
              <a:t>: </a:t>
            </a:r>
            <a:r>
              <a:rPr lang="ru-RU" sz="1700" i="1" dirty="0" err="1" smtClean="0">
                <a:solidFill>
                  <a:srgbClr val="002060"/>
                </a:solidFill>
              </a:rPr>
              <a:t>кó</a:t>
            </a:r>
            <a:r>
              <a:rPr lang="ru-RU" sz="1700" i="1" dirty="0" smtClean="0">
                <a:solidFill>
                  <a:srgbClr val="002060"/>
                </a:solidFill>
              </a:rPr>
              <a:t> [</a:t>
            </a:r>
            <a:r>
              <a:rPr lang="ru-RU" sz="1700" i="1" dirty="0" err="1" smtClean="0">
                <a:solidFill>
                  <a:srgbClr val="002060"/>
                </a:solidFill>
              </a:rPr>
              <a:t>н’iм</a:t>
            </a:r>
            <a:r>
              <a:rPr lang="ru-RU" sz="1700" i="1" dirty="0" smtClean="0">
                <a:solidFill>
                  <a:srgbClr val="002060"/>
                </a:solidFill>
              </a:rPr>
              <a:t>] (коням), </a:t>
            </a:r>
            <a:r>
              <a:rPr lang="ru-RU" sz="1700" i="1" dirty="0" err="1" smtClean="0">
                <a:solidFill>
                  <a:srgbClr val="002060"/>
                </a:solidFill>
              </a:rPr>
              <a:t>д’í</a:t>
            </a:r>
            <a:r>
              <a:rPr lang="ru-RU" sz="1700" i="1" dirty="0" smtClean="0">
                <a:solidFill>
                  <a:srgbClr val="002060"/>
                </a:solidFill>
              </a:rPr>
              <a:t> [</a:t>
            </a:r>
            <a:r>
              <a:rPr lang="ru-RU" sz="1700" i="1" dirty="0" err="1" smtClean="0">
                <a:solidFill>
                  <a:srgbClr val="002060"/>
                </a:solidFill>
              </a:rPr>
              <a:t>т’iм</a:t>
            </a:r>
            <a:r>
              <a:rPr lang="ru-RU" sz="1700" i="1" dirty="0" smtClean="0">
                <a:solidFill>
                  <a:srgbClr val="002060"/>
                </a:solidFill>
              </a:rPr>
              <a:t>] (</a:t>
            </a:r>
            <a:r>
              <a:rPr lang="ru-RU" sz="1700" i="1" dirty="0" err="1" smtClean="0">
                <a:solidFill>
                  <a:srgbClr val="002060"/>
                </a:solidFill>
              </a:rPr>
              <a:t>дітям</a:t>
            </a:r>
            <a:r>
              <a:rPr lang="ru-RU" sz="1700" i="1" dirty="0" smtClean="0">
                <a:solidFill>
                  <a:srgbClr val="002060"/>
                </a:solidFill>
              </a:rPr>
              <a:t>), на </a:t>
            </a:r>
            <a:r>
              <a:rPr lang="ru-RU" sz="1700" i="1" dirty="0" err="1" smtClean="0">
                <a:solidFill>
                  <a:srgbClr val="002060"/>
                </a:solidFill>
              </a:rPr>
              <a:t>кó</a:t>
            </a:r>
            <a:r>
              <a:rPr lang="ru-RU" sz="1700" i="1" dirty="0" smtClean="0">
                <a:solidFill>
                  <a:srgbClr val="002060"/>
                </a:solidFill>
              </a:rPr>
              <a:t> [</a:t>
            </a:r>
            <a:r>
              <a:rPr lang="ru-RU" sz="1700" i="1" dirty="0" err="1" smtClean="0">
                <a:solidFill>
                  <a:srgbClr val="002060"/>
                </a:solidFill>
              </a:rPr>
              <a:t>н’iх</a:t>
            </a:r>
            <a:r>
              <a:rPr lang="ru-RU" sz="1700" i="1" dirty="0" smtClean="0">
                <a:solidFill>
                  <a:srgbClr val="002060"/>
                </a:solidFill>
              </a:rPr>
              <a:t>] (</a:t>
            </a:r>
            <a:r>
              <a:rPr lang="ru-RU" sz="1700" i="1" dirty="0" err="1" smtClean="0">
                <a:solidFill>
                  <a:srgbClr val="002060"/>
                </a:solidFill>
              </a:rPr>
              <a:t>на</a:t>
            </a:r>
            <a:r>
              <a:rPr lang="ru-RU" sz="1700" i="1" dirty="0" smtClean="0">
                <a:solidFill>
                  <a:srgbClr val="002060"/>
                </a:solidFill>
              </a:rPr>
              <a:t> конях)</a:t>
            </a:r>
            <a:r>
              <a:rPr lang="uk-UA" sz="1700" dirty="0" smtClean="0"/>
              <a:t>;</a:t>
            </a:r>
            <a:endParaRPr lang="ru-RU" sz="1700" dirty="0" smtClean="0"/>
          </a:p>
          <a:p>
            <a:pPr marL="0" indent="268288" algn="just"/>
            <a:r>
              <a:rPr lang="uk-UA" sz="1700" dirty="0" smtClean="0"/>
              <a:t>г) </a:t>
            </a:r>
            <a:r>
              <a:rPr lang="ru-RU" sz="1700" dirty="0" err="1" smtClean="0"/>
              <a:t>поширення</a:t>
            </a:r>
            <a:r>
              <a:rPr lang="ru-RU" sz="1700" dirty="0" smtClean="0"/>
              <a:t> в формах </a:t>
            </a:r>
            <a:r>
              <a:rPr lang="ru-RU" sz="1700" dirty="0" err="1" smtClean="0"/>
              <a:t>дієслів</a:t>
            </a:r>
            <a:r>
              <a:rPr lang="ru-RU" sz="1700" dirty="0" smtClean="0"/>
              <a:t> II </a:t>
            </a:r>
            <a:r>
              <a:rPr lang="ru-RU" sz="1700" dirty="0" err="1" smtClean="0"/>
              <a:t>дієвідміни</a:t>
            </a:r>
            <a:r>
              <a:rPr lang="ru-RU" sz="1700" dirty="0" smtClean="0"/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флексії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i="1" dirty="0" smtClean="0">
                <a:solidFill>
                  <a:schemeClr val="bg1"/>
                </a:solidFill>
              </a:rPr>
              <a:t>-е</a:t>
            </a:r>
            <a:r>
              <a:rPr lang="ru-RU" sz="1700" i="1" dirty="0" smtClean="0"/>
              <a:t>: </a:t>
            </a:r>
            <a:r>
              <a:rPr lang="ru-RU" sz="1700" i="1" dirty="0" err="1" smtClean="0">
                <a:solidFill>
                  <a:srgbClr val="002060"/>
                </a:solidFill>
              </a:rPr>
              <a:t>хóд</a:t>
            </a:r>
            <a:r>
              <a:rPr lang="ru-RU" sz="1700" i="1" dirty="0" smtClean="0">
                <a:solidFill>
                  <a:srgbClr val="002060"/>
                </a:solidFill>
              </a:rPr>
              <a:t> [е] (ходить), </a:t>
            </a:r>
            <a:r>
              <a:rPr lang="ru-RU" sz="1700" i="1" dirty="0" err="1" smtClean="0">
                <a:solidFill>
                  <a:srgbClr val="002060"/>
                </a:solidFill>
              </a:rPr>
              <a:t>прóс</a:t>
            </a:r>
            <a:r>
              <a:rPr lang="ru-RU" sz="1700" i="1" dirty="0" smtClean="0">
                <a:solidFill>
                  <a:srgbClr val="002060"/>
                </a:solidFill>
              </a:rPr>
              <a:t> [е] (просить), </a:t>
            </a:r>
            <a:r>
              <a:rPr lang="ru-RU" sz="1700" i="1" dirty="0" err="1" smtClean="0">
                <a:solidFill>
                  <a:srgbClr val="002060"/>
                </a:solidFill>
              </a:rPr>
              <a:t>нóс</a:t>
            </a:r>
            <a:r>
              <a:rPr lang="ru-RU" sz="1700" i="1" dirty="0" smtClean="0">
                <a:solidFill>
                  <a:srgbClr val="002060"/>
                </a:solidFill>
              </a:rPr>
              <a:t> [е] (носить)</a:t>
            </a:r>
            <a:r>
              <a:rPr lang="ru-RU" sz="1700" dirty="0" smtClean="0">
                <a:solidFill>
                  <a:srgbClr val="002060"/>
                </a:solidFill>
              </a:rPr>
              <a:t>;</a:t>
            </a:r>
          </a:p>
          <a:p>
            <a:pPr marL="0" indent="268288" algn="just"/>
            <a:r>
              <a:rPr lang="uk-UA" sz="1700" dirty="0" smtClean="0"/>
              <a:t>д) </a:t>
            </a:r>
            <a:r>
              <a:rPr lang="ru-RU" sz="1700" dirty="0" smtClean="0"/>
              <a:t>в </a:t>
            </a:r>
            <a:r>
              <a:rPr lang="ru-RU" sz="1700" dirty="0" err="1" smtClean="0"/>
              <a:t>деяких</a:t>
            </a:r>
            <a:r>
              <a:rPr lang="ru-RU" sz="1700" dirty="0" smtClean="0"/>
              <a:t> говорах </a:t>
            </a:r>
            <a:r>
              <a:rPr lang="ru-RU" sz="1700" dirty="0" err="1" smtClean="0">
                <a:solidFill>
                  <a:schemeClr val="bg1"/>
                </a:solidFill>
              </a:rPr>
              <a:t>відсутнє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dirty="0" err="1" smtClean="0">
                <a:solidFill>
                  <a:schemeClr val="bg1"/>
                </a:solidFill>
              </a:rPr>
              <a:t>чергування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i="1" dirty="0" smtClean="0">
                <a:solidFill>
                  <a:schemeClr val="bg1"/>
                </a:solidFill>
              </a:rPr>
              <a:t>/ </a:t>
            </a:r>
            <a:r>
              <a:rPr lang="ru-RU" sz="1700" i="1" dirty="0" err="1" smtClean="0">
                <a:solidFill>
                  <a:schemeClr val="bg1"/>
                </a:solidFill>
              </a:rPr>
              <a:t>х</a:t>
            </a:r>
            <a:r>
              <a:rPr lang="ru-RU" sz="1700" i="1" dirty="0" smtClean="0">
                <a:solidFill>
                  <a:schemeClr val="bg1"/>
                </a:solidFill>
              </a:rPr>
              <a:t> /,/ г /, / </a:t>
            </a:r>
            <a:r>
              <a:rPr lang="ru-RU" sz="1700" i="1" dirty="0" err="1" smtClean="0">
                <a:solidFill>
                  <a:schemeClr val="bg1"/>
                </a:solidFill>
              </a:rPr>
              <a:t>з</a:t>
            </a:r>
            <a:r>
              <a:rPr lang="ru-RU" sz="1700" i="1" dirty="0" smtClean="0">
                <a:solidFill>
                  <a:schemeClr val="bg1"/>
                </a:solidFill>
              </a:rPr>
              <a:t> /, / с /, / к /,  / </a:t>
            </a:r>
            <a:r>
              <a:rPr lang="ru-RU" sz="1700" i="1" dirty="0" err="1" smtClean="0">
                <a:solidFill>
                  <a:schemeClr val="bg1"/>
                </a:solidFill>
              </a:rPr>
              <a:t>ц</a:t>
            </a:r>
            <a:r>
              <a:rPr lang="ru-RU" sz="1700" i="1" dirty="0" smtClean="0">
                <a:solidFill>
                  <a:schemeClr val="bg1"/>
                </a:solidFill>
              </a:rPr>
              <a:t> /</a:t>
            </a:r>
            <a:r>
              <a:rPr lang="ru-RU" sz="1700" i="1" dirty="0" smtClean="0"/>
              <a:t>: </a:t>
            </a:r>
            <a:r>
              <a:rPr lang="ru-RU" sz="1700" i="1" dirty="0" err="1" smtClean="0">
                <a:solidFill>
                  <a:srgbClr val="002060"/>
                </a:solidFill>
              </a:rPr>
              <a:t>порó</a:t>
            </a:r>
            <a:r>
              <a:rPr lang="ru-RU" sz="1700" i="1" dirty="0" smtClean="0">
                <a:solidFill>
                  <a:srgbClr val="002060"/>
                </a:solidFill>
              </a:rPr>
              <a:t>[</a:t>
            </a:r>
            <a:r>
              <a:rPr lang="ru-RU" sz="1700" i="1" dirty="0" err="1" smtClean="0">
                <a:solidFill>
                  <a:srgbClr val="002060"/>
                </a:solidFill>
              </a:rPr>
              <a:t>г’i</a:t>
            </a:r>
            <a:r>
              <a:rPr lang="ru-RU" sz="1700" i="1" dirty="0" smtClean="0">
                <a:solidFill>
                  <a:srgbClr val="002060"/>
                </a:solidFill>
              </a:rPr>
              <a:t>] (</a:t>
            </a:r>
            <a:r>
              <a:rPr lang="ru-RU" sz="1700" i="1" dirty="0" err="1" smtClean="0">
                <a:solidFill>
                  <a:srgbClr val="002060"/>
                </a:solidFill>
              </a:rPr>
              <a:t>порозі</a:t>
            </a:r>
            <a:r>
              <a:rPr lang="ru-RU" sz="1700" i="1" dirty="0" smtClean="0">
                <a:solidFill>
                  <a:srgbClr val="002060"/>
                </a:solidFill>
              </a:rPr>
              <a:t>), </a:t>
            </a:r>
            <a:r>
              <a:rPr lang="ru-RU" sz="1700" i="1" dirty="0" err="1" smtClean="0">
                <a:solidFill>
                  <a:srgbClr val="002060"/>
                </a:solidFill>
              </a:rPr>
              <a:t>ру</a:t>
            </a:r>
            <a:r>
              <a:rPr lang="ru-RU" sz="1700" i="1" dirty="0" smtClean="0">
                <a:solidFill>
                  <a:srgbClr val="002060"/>
                </a:solidFill>
              </a:rPr>
              <a:t> [</a:t>
            </a:r>
            <a:r>
              <a:rPr lang="ru-RU" sz="1700" i="1" dirty="0" err="1" smtClean="0">
                <a:solidFill>
                  <a:srgbClr val="002060"/>
                </a:solidFill>
              </a:rPr>
              <a:t>к’í</a:t>
            </a:r>
            <a:r>
              <a:rPr lang="ru-RU" sz="1700" i="1" dirty="0" smtClean="0">
                <a:solidFill>
                  <a:srgbClr val="002060"/>
                </a:solidFill>
              </a:rPr>
              <a:t>] (</a:t>
            </a:r>
            <a:r>
              <a:rPr lang="ru-RU" sz="1700" i="1" dirty="0" err="1" smtClean="0">
                <a:solidFill>
                  <a:srgbClr val="002060"/>
                </a:solidFill>
              </a:rPr>
              <a:t>руці</a:t>
            </a:r>
            <a:r>
              <a:rPr lang="ru-RU" sz="1700" i="1" dirty="0" smtClean="0">
                <a:solidFill>
                  <a:srgbClr val="002060"/>
                </a:solidFill>
              </a:rPr>
              <a:t>)</a:t>
            </a:r>
            <a:r>
              <a:rPr lang="ru-RU" sz="1700" dirty="0" smtClean="0">
                <a:solidFill>
                  <a:srgbClr val="002060"/>
                </a:solidFill>
              </a:rPr>
              <a:t>;</a:t>
            </a:r>
          </a:p>
          <a:p>
            <a:pPr marL="0" indent="268288" algn="just"/>
            <a:r>
              <a:rPr lang="uk-UA" sz="1700" dirty="0" smtClean="0"/>
              <a:t>ж) </a:t>
            </a:r>
            <a:r>
              <a:rPr lang="ru-RU" sz="1700" dirty="0" err="1" smtClean="0">
                <a:solidFill>
                  <a:schemeClr val="bg1"/>
                </a:solidFill>
              </a:rPr>
              <a:t>вимова</a:t>
            </a:r>
            <a:r>
              <a:rPr lang="ru-RU" sz="1700" dirty="0" smtClean="0">
                <a:solidFill>
                  <a:schemeClr val="bg1"/>
                </a:solidFill>
              </a:rPr>
              <a:t> </a:t>
            </a:r>
            <a:r>
              <a:rPr lang="ru-RU" sz="1700" i="1" dirty="0" smtClean="0">
                <a:solidFill>
                  <a:schemeClr val="bg1"/>
                </a:solidFill>
              </a:rPr>
              <a:t>/ </a:t>
            </a:r>
            <a:r>
              <a:rPr lang="ru-RU" sz="1700" i="1" dirty="0" err="1" smtClean="0">
                <a:solidFill>
                  <a:schemeClr val="bg1"/>
                </a:solidFill>
              </a:rPr>
              <a:t>ф</a:t>
            </a:r>
            <a:r>
              <a:rPr lang="ru-RU" sz="1700" i="1" dirty="0" smtClean="0">
                <a:solidFill>
                  <a:schemeClr val="bg1"/>
                </a:solidFill>
              </a:rPr>
              <a:t> / як / </a:t>
            </a:r>
            <a:r>
              <a:rPr lang="ru-RU" sz="1700" i="1" dirty="0" err="1" smtClean="0">
                <a:solidFill>
                  <a:schemeClr val="bg1"/>
                </a:solidFill>
              </a:rPr>
              <a:t>x</a:t>
            </a:r>
            <a:r>
              <a:rPr lang="ru-RU" sz="1700" i="1" dirty="0" smtClean="0">
                <a:solidFill>
                  <a:schemeClr val="bg1"/>
                </a:solidFill>
              </a:rPr>
              <a:t> /, / </a:t>
            </a:r>
            <a:r>
              <a:rPr lang="ru-RU" sz="1700" i="1" dirty="0" err="1" smtClean="0">
                <a:solidFill>
                  <a:schemeClr val="bg1"/>
                </a:solidFill>
              </a:rPr>
              <a:t>хв</a:t>
            </a:r>
            <a:r>
              <a:rPr lang="ru-RU" sz="1700" i="1" dirty="0" smtClean="0">
                <a:solidFill>
                  <a:schemeClr val="bg1"/>
                </a:solidFill>
              </a:rPr>
              <a:t> /</a:t>
            </a:r>
            <a:r>
              <a:rPr lang="ru-RU" sz="1700" i="1" dirty="0" smtClean="0"/>
              <a:t>: </a:t>
            </a:r>
            <a:r>
              <a:rPr lang="ru-RU" sz="1700" i="1" dirty="0" err="1" smtClean="0">
                <a:solidFill>
                  <a:srgbClr val="002060"/>
                </a:solidFill>
              </a:rPr>
              <a:t>тýхлі</a:t>
            </a:r>
            <a:r>
              <a:rPr lang="ru-RU" sz="1700" i="1" dirty="0" smtClean="0">
                <a:solidFill>
                  <a:srgbClr val="002060"/>
                </a:solidFill>
              </a:rPr>
              <a:t>, </a:t>
            </a:r>
            <a:r>
              <a:rPr lang="ru-RU" sz="1700" i="1" dirty="0" err="1" smtClean="0">
                <a:solidFill>
                  <a:srgbClr val="002060"/>
                </a:solidFill>
              </a:rPr>
              <a:t>хвáбріка</a:t>
            </a:r>
            <a:r>
              <a:rPr lang="uk-UA" sz="1700" dirty="0" smtClean="0"/>
              <a:t>.</a:t>
            </a:r>
            <a:endParaRPr lang="ru-RU" sz="1700" dirty="0" smtClean="0"/>
          </a:p>
          <a:p>
            <a:pPr marL="0" indent="268288" algn="just">
              <a:buNone/>
            </a:pPr>
            <a:r>
              <a:rPr lang="ru-RU" sz="1700" dirty="0" smtClean="0"/>
              <a:t>У </a:t>
            </a:r>
            <a:r>
              <a:rPr lang="ru-RU" sz="1700" dirty="0" err="1" smtClean="0"/>
              <a:t>південно-східних</a:t>
            </a:r>
            <a:r>
              <a:rPr lang="ru-RU" sz="1700" dirty="0" smtClean="0"/>
              <a:t> говорах часто </a:t>
            </a:r>
            <a:r>
              <a:rPr lang="ru-RU" sz="1700" dirty="0" err="1" smtClean="0"/>
              <a:t>зустрічаються</a:t>
            </a:r>
            <a:r>
              <a:rPr lang="ru-RU" sz="1700" dirty="0" smtClean="0"/>
              <a:t> </a:t>
            </a:r>
            <a:r>
              <a:rPr lang="ru-RU" sz="1700" dirty="0" err="1" smtClean="0"/>
              <a:t>русизми</a:t>
            </a:r>
            <a:r>
              <a:rPr lang="ru-RU" sz="1700" dirty="0" smtClean="0"/>
              <a:t>, а </a:t>
            </a:r>
            <a:r>
              <a:rPr lang="ru-RU" sz="1700" dirty="0" err="1" smtClean="0"/>
              <a:t>також</a:t>
            </a:r>
            <a:r>
              <a:rPr lang="ru-RU" sz="1700" dirty="0" smtClean="0"/>
              <a:t> </a:t>
            </a:r>
            <a:r>
              <a:rPr lang="ru-RU" sz="1700" dirty="0" err="1" smtClean="0"/>
              <a:t>тюркізми</a:t>
            </a:r>
            <a:r>
              <a:rPr lang="ru-RU" sz="1700" dirty="0" smtClean="0"/>
              <a:t>, </a:t>
            </a:r>
            <a:r>
              <a:rPr lang="ru-RU" sz="1700" dirty="0" err="1" smtClean="0"/>
              <a:t>болгарізми</a:t>
            </a:r>
            <a:r>
              <a:rPr lang="ru-RU" sz="1700" dirty="0" smtClean="0"/>
              <a:t>, </a:t>
            </a:r>
            <a:r>
              <a:rPr lang="ru-RU" sz="1700" dirty="0" err="1" smtClean="0"/>
              <a:t>запозичення</a:t>
            </a:r>
            <a:r>
              <a:rPr lang="ru-RU" sz="1700" dirty="0" smtClean="0"/>
              <a:t> </a:t>
            </a:r>
            <a:r>
              <a:rPr lang="ru-RU" sz="1700" dirty="0" err="1" smtClean="0"/>
              <a:t>з</a:t>
            </a:r>
            <a:r>
              <a:rPr lang="ru-RU" sz="1700" dirty="0" smtClean="0"/>
              <a:t> </a:t>
            </a:r>
            <a:r>
              <a:rPr lang="ru-RU" sz="1700" dirty="0" err="1" smtClean="0"/>
              <a:t>романських</a:t>
            </a:r>
            <a:r>
              <a:rPr lang="ru-RU" sz="1700" dirty="0" smtClean="0"/>
              <a:t> </a:t>
            </a:r>
            <a:r>
              <a:rPr lang="ru-RU" sz="1700" dirty="0" err="1" smtClean="0"/>
              <a:t>мов</a:t>
            </a:r>
            <a:r>
              <a:rPr lang="ru-RU" sz="1700" dirty="0" smtClean="0"/>
              <a:t>.</a:t>
            </a:r>
          </a:p>
          <a:p>
            <a:pPr marL="0" indent="268288" algn="just"/>
            <a:endParaRPr lang="ru-RU" sz="10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2166730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ru-RU" b="1" dirty="0" err="1" smtClean="0"/>
              <a:t>Національна</a:t>
            </a:r>
            <a:r>
              <a:rPr lang="ru-RU" b="1" dirty="0" smtClean="0"/>
              <a:t> </a:t>
            </a:r>
            <a:r>
              <a:rPr lang="ru-RU" b="1" dirty="0" err="1" smtClean="0"/>
              <a:t>літературна</a:t>
            </a:r>
            <a:r>
              <a:rPr lang="ru-RU" b="1" dirty="0" smtClean="0"/>
              <a:t> </a:t>
            </a:r>
            <a:r>
              <a:rPr lang="ru-RU" b="1" dirty="0" err="1" smtClean="0"/>
              <a:t>мова</a:t>
            </a:r>
            <a:r>
              <a:rPr lang="ru-RU" b="1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переростання</a:t>
            </a:r>
            <a:r>
              <a:rPr lang="ru-RU" dirty="0" smtClean="0"/>
              <a:t> </a:t>
            </a:r>
            <a:r>
              <a:rPr lang="ru-RU" dirty="0" err="1" smtClean="0"/>
              <a:t>народності</a:t>
            </a:r>
            <a:r>
              <a:rPr lang="ru-RU" dirty="0" smtClean="0"/>
              <a:t> в </a:t>
            </a:r>
            <a:r>
              <a:rPr lang="ru-RU" dirty="0" err="1" smtClean="0"/>
              <a:t>націю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b="1" i="1" dirty="0" err="1" smtClean="0"/>
              <a:t>Кожна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національна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розвивається</a:t>
            </a:r>
            <a:r>
              <a:rPr lang="ru-RU" b="1" i="1" dirty="0" smtClean="0"/>
              <a:t> на </a:t>
            </a:r>
            <a:r>
              <a:rPr lang="ru-RU" b="1" i="1" dirty="0" err="1" smtClean="0"/>
              <a:t>основі</a:t>
            </a:r>
            <a:r>
              <a:rPr lang="ru-RU" b="1" i="1" dirty="0" smtClean="0"/>
              <a:t> конкретного </a:t>
            </a:r>
            <a:r>
              <a:rPr lang="ru-RU" b="1" i="1" dirty="0" err="1" smtClean="0"/>
              <a:t>територіального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діалекту</a:t>
            </a:r>
            <a:r>
              <a:rPr lang="ru-RU" b="1" i="1" dirty="0" smtClean="0"/>
              <a:t> </a:t>
            </a:r>
            <a:r>
              <a:rPr lang="ru-RU" b="1" i="1" dirty="0" err="1" smtClean="0"/>
              <a:t>чи</a:t>
            </a:r>
            <a:r>
              <a:rPr lang="ru-RU" b="1" i="1" dirty="0" smtClean="0"/>
              <a:t> на </a:t>
            </a:r>
            <a:r>
              <a:rPr lang="ru-RU" b="1" i="1" dirty="0" err="1" smtClean="0"/>
              <a:t>основі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групи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близьких</a:t>
            </a:r>
            <a:r>
              <a:rPr lang="ru-RU" b="1" i="1" dirty="0" smtClean="0"/>
              <a:t>, </a:t>
            </a:r>
            <a:r>
              <a:rPr lang="ru-RU" b="1" i="1" dirty="0" err="1" smtClean="0"/>
              <a:t>споріднених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між</a:t>
            </a:r>
            <a:r>
              <a:rPr lang="ru-RU" b="1" i="1" dirty="0" smtClean="0"/>
              <a:t> собою </a:t>
            </a:r>
            <a:r>
              <a:rPr lang="ru-RU" b="1" i="1" dirty="0" err="1" smtClean="0"/>
              <a:t>діалектів</a:t>
            </a:r>
            <a:r>
              <a:rPr lang="ru-RU" b="1" i="1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територіальний</a:t>
            </a:r>
            <a:r>
              <a:rPr lang="ru-RU" dirty="0" smtClean="0"/>
              <a:t> </a:t>
            </a:r>
            <a:r>
              <a:rPr lang="ru-RU" dirty="0" err="1" smtClean="0"/>
              <a:t>діалект</a:t>
            </a:r>
            <a:r>
              <a:rPr lang="ru-RU" dirty="0" smtClean="0"/>
              <a:t> </a:t>
            </a:r>
            <a:r>
              <a:rPr lang="ru-RU" dirty="0" err="1" smtClean="0"/>
              <a:t>обирається</a:t>
            </a:r>
            <a:r>
              <a:rPr lang="ru-RU" dirty="0" smtClean="0"/>
              <a:t> основою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спричиняють</a:t>
            </a:r>
            <a:r>
              <a:rPr lang="ru-RU" dirty="0" smtClean="0"/>
              <a:t> </a:t>
            </a:r>
            <a:r>
              <a:rPr lang="ru-RU" b="1" dirty="0" err="1" smtClean="0"/>
              <a:t>соціальні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лінгвістичні</a:t>
            </a:r>
            <a:r>
              <a:rPr lang="ru-RU" b="1" dirty="0" smtClean="0"/>
              <a:t> </a:t>
            </a:r>
            <a:r>
              <a:rPr lang="ru-RU" b="1" dirty="0" err="1" smtClean="0"/>
              <a:t>чинники</a:t>
            </a:r>
            <a:r>
              <a:rPr lang="ru-RU" dirty="0" smtClean="0"/>
              <a:t>: </a:t>
            </a:r>
          </a:p>
          <a:p>
            <a:pPr marL="0" indent="357188" algn="just">
              <a:buNone/>
            </a:pPr>
            <a:r>
              <a:rPr lang="ru-RU" i="1" dirty="0" smtClean="0"/>
              <a:t>1) </a:t>
            </a:r>
            <a:r>
              <a:rPr lang="ru-RU" i="1" dirty="0" err="1" smtClean="0"/>
              <a:t>щодо</a:t>
            </a:r>
            <a:r>
              <a:rPr lang="ru-RU" i="1" dirty="0" smtClean="0"/>
              <a:t> </a:t>
            </a:r>
            <a:r>
              <a:rPr lang="ru-RU" i="1" dirty="0" err="1" smtClean="0"/>
              <a:t>соціальних</a:t>
            </a:r>
            <a:r>
              <a:rPr lang="ru-RU" i="1" dirty="0" smtClean="0"/>
              <a:t>, то </a:t>
            </a:r>
            <a:r>
              <a:rPr lang="ru-RU" i="1" dirty="0" err="1" smtClean="0"/>
              <a:t>вагомим</a:t>
            </a:r>
            <a:r>
              <a:rPr lang="ru-RU" i="1" dirty="0" smtClean="0"/>
              <a:t> </a:t>
            </a:r>
            <a:r>
              <a:rPr lang="ru-RU" i="1" dirty="0" err="1" smtClean="0"/>
              <a:t>постає</a:t>
            </a:r>
            <a:r>
              <a:rPr lang="ru-RU" i="1" dirty="0" smtClean="0"/>
              <a:t> </a:t>
            </a:r>
            <a:r>
              <a:rPr lang="ru-RU" i="1" dirty="0" err="1" smtClean="0"/>
              <a:t>політико-економічна</a:t>
            </a:r>
            <a:r>
              <a:rPr lang="ru-RU" i="1" dirty="0" smtClean="0"/>
              <a:t> </a:t>
            </a:r>
            <a:r>
              <a:rPr lang="ru-RU" i="1" dirty="0" err="1" smtClean="0"/>
              <a:t>й</a:t>
            </a:r>
            <a:r>
              <a:rPr lang="ru-RU" i="1" dirty="0" smtClean="0"/>
              <a:t> культурна роль </a:t>
            </a:r>
            <a:r>
              <a:rPr lang="ru-RU" i="1" dirty="0" err="1" smtClean="0"/>
              <a:t>цього</a:t>
            </a:r>
            <a:r>
              <a:rPr lang="ru-RU" i="1" dirty="0" smtClean="0"/>
              <a:t> </a:t>
            </a:r>
            <a:r>
              <a:rPr lang="ru-RU" i="1" dirty="0" err="1" smtClean="0"/>
              <a:t>регіону</a:t>
            </a:r>
            <a:r>
              <a:rPr lang="ru-RU" i="1" dirty="0" smtClean="0"/>
              <a:t> в </a:t>
            </a:r>
            <a:r>
              <a:rPr lang="ru-RU" i="1" dirty="0" err="1" smtClean="0"/>
              <a:t>житті</a:t>
            </a:r>
            <a:r>
              <a:rPr lang="ru-RU" i="1" dirty="0" smtClean="0"/>
              <a:t> народу в </a:t>
            </a:r>
            <a:r>
              <a:rPr lang="ru-RU" i="1" dirty="0" err="1" smtClean="0"/>
              <a:t>період</a:t>
            </a:r>
            <a:r>
              <a:rPr lang="ru-RU" i="1" dirty="0" smtClean="0"/>
              <a:t> </a:t>
            </a:r>
            <a:r>
              <a:rPr lang="ru-RU" i="1" dirty="0" err="1" smtClean="0"/>
              <a:t>формування</a:t>
            </a:r>
            <a:r>
              <a:rPr lang="ru-RU" i="1" dirty="0" smtClean="0"/>
              <a:t> </a:t>
            </a:r>
            <a:r>
              <a:rPr lang="ru-RU" i="1" dirty="0" err="1" smtClean="0"/>
              <a:t>нації</a:t>
            </a:r>
            <a:r>
              <a:rPr lang="ru-RU" i="1" dirty="0" smtClean="0"/>
              <a:t>; </a:t>
            </a:r>
          </a:p>
          <a:p>
            <a:pPr marL="0" indent="357188" algn="just">
              <a:buNone/>
            </a:pPr>
            <a:r>
              <a:rPr lang="ru-RU" i="1" dirty="0" smtClean="0"/>
              <a:t>2) </a:t>
            </a:r>
            <a:r>
              <a:rPr lang="ru-RU" i="1" dirty="0" err="1" smtClean="0"/>
              <a:t>що</a:t>
            </a:r>
            <a:r>
              <a:rPr lang="ru-RU" i="1" dirty="0" smtClean="0"/>
              <a:t> ж до </a:t>
            </a:r>
            <a:r>
              <a:rPr lang="ru-RU" i="1" dirty="0" err="1" smtClean="0"/>
              <a:t>лінгвістичних</a:t>
            </a:r>
            <a:r>
              <a:rPr lang="ru-RU" i="1" dirty="0" smtClean="0"/>
              <a:t>, то </a:t>
            </a:r>
            <a:r>
              <a:rPr lang="ru-RU" i="1" dirty="0" err="1" smtClean="0"/>
              <a:t>береться</a:t>
            </a:r>
            <a:r>
              <a:rPr lang="ru-RU" i="1" dirty="0" smtClean="0"/>
              <a:t> до </a:t>
            </a:r>
            <a:r>
              <a:rPr lang="ru-RU" i="1" dirty="0" err="1" smtClean="0"/>
              <a:t>уваги</a:t>
            </a:r>
            <a:r>
              <a:rPr lang="ru-RU" i="1" dirty="0" smtClean="0"/>
              <a:t> те, </a:t>
            </a:r>
            <a:r>
              <a:rPr lang="ru-RU" i="1" dirty="0" err="1" smtClean="0"/>
              <a:t>який</a:t>
            </a:r>
            <a:r>
              <a:rPr lang="ru-RU" i="1" dirty="0" smtClean="0"/>
              <a:t> </a:t>
            </a:r>
            <a:r>
              <a:rPr lang="ru-RU" i="1" dirty="0" err="1" smtClean="0"/>
              <a:t>діалект</a:t>
            </a:r>
            <a:r>
              <a:rPr lang="ru-RU" i="1" dirty="0" smtClean="0"/>
              <a:t> за </a:t>
            </a:r>
            <a:r>
              <a:rPr lang="ru-RU" i="1" dirty="0" err="1" smtClean="0"/>
              <a:t>своєю</a:t>
            </a:r>
            <a:r>
              <a:rPr lang="ru-RU" i="1" dirty="0" smtClean="0"/>
              <a:t> структурою </a:t>
            </a:r>
            <a:r>
              <a:rPr lang="ru-RU" i="1" dirty="0" err="1" smtClean="0"/>
              <a:t>найбільш</a:t>
            </a:r>
            <a:r>
              <a:rPr lang="ru-RU" i="1" dirty="0" smtClean="0"/>
              <a:t> </a:t>
            </a:r>
            <a:r>
              <a:rPr lang="ru-RU" i="1" dirty="0" err="1" smtClean="0"/>
              <a:t>повно</a:t>
            </a:r>
            <a:r>
              <a:rPr lang="ru-RU" i="1" dirty="0" smtClean="0"/>
              <a:t> </a:t>
            </a:r>
            <a:r>
              <a:rPr lang="ru-RU" i="1" dirty="0" err="1" smtClean="0"/>
              <a:t>виявляє</a:t>
            </a:r>
            <a:r>
              <a:rPr lang="ru-RU" i="1" dirty="0" smtClean="0"/>
              <a:t> </a:t>
            </a:r>
            <a:r>
              <a:rPr lang="ru-RU" i="1" dirty="0" err="1" smtClean="0"/>
              <a:t>загальнонародні</a:t>
            </a:r>
            <a:r>
              <a:rPr lang="ru-RU" i="1" dirty="0" smtClean="0"/>
              <a:t> </a:t>
            </a:r>
            <a:r>
              <a:rPr lang="ru-RU" i="1" dirty="0" err="1" smtClean="0"/>
              <a:t>особливості</a:t>
            </a:r>
            <a:r>
              <a:rPr lang="ru-RU" i="1" dirty="0" smtClean="0"/>
              <a:t> </a:t>
            </a:r>
            <a:r>
              <a:rPr lang="ru-RU" i="1" dirty="0" err="1" smtClean="0"/>
              <a:t>мови</a:t>
            </a:r>
            <a:r>
              <a:rPr lang="ru-RU" i="1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Здебільшого</a:t>
            </a:r>
            <a:r>
              <a:rPr lang="ru-RU" dirty="0" smtClean="0"/>
              <a:t> в основу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лягає</a:t>
            </a:r>
            <a:r>
              <a:rPr lang="ru-RU" dirty="0" smtClean="0"/>
              <a:t> </a:t>
            </a:r>
            <a:r>
              <a:rPr lang="ru-RU" dirty="0" err="1" smtClean="0"/>
              <a:t>схрещений</a:t>
            </a:r>
            <a:r>
              <a:rPr lang="ru-RU" dirty="0" smtClean="0"/>
              <a:t> </a:t>
            </a:r>
            <a:r>
              <a:rPr lang="ru-RU" dirty="0" err="1" smtClean="0"/>
              <a:t>діалект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на той час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політично-економічним</a:t>
            </a:r>
            <a:r>
              <a:rPr lang="ru-RU" dirty="0" smtClean="0"/>
              <a:t> і </a:t>
            </a:r>
            <a:r>
              <a:rPr lang="ru-RU" dirty="0" err="1" smtClean="0"/>
              <a:t>культурним</a:t>
            </a:r>
            <a:r>
              <a:rPr lang="ru-RU" dirty="0" smtClean="0"/>
              <a:t> центром. </a:t>
            </a:r>
            <a:r>
              <a:rPr lang="ru-RU" dirty="0" err="1" smtClean="0"/>
              <a:t>Наприклад</a:t>
            </a:r>
            <a:r>
              <a:rPr lang="ru-RU" dirty="0" smtClean="0"/>
              <a:t>: </a:t>
            </a:r>
            <a:r>
              <a:rPr lang="ru-RU" i="1" dirty="0" err="1" smtClean="0"/>
              <a:t>паризький</a:t>
            </a:r>
            <a:r>
              <a:rPr lang="ru-RU" i="1" dirty="0" smtClean="0"/>
              <a:t> </a:t>
            </a:r>
            <a:r>
              <a:rPr lang="uk-UA" i="1" dirty="0" smtClean="0"/>
              <a:t>діалект є</a:t>
            </a:r>
            <a:r>
              <a:rPr lang="ru-RU" i="1" dirty="0" smtClean="0"/>
              <a:t> основ</a:t>
            </a:r>
            <a:r>
              <a:rPr lang="uk-UA" i="1" dirty="0" err="1" smtClean="0"/>
              <a:t>ою</a:t>
            </a:r>
            <a:r>
              <a:rPr lang="ru-RU" i="1" dirty="0" smtClean="0"/>
              <a:t> </a:t>
            </a:r>
            <a:r>
              <a:rPr lang="ru-RU" i="1" dirty="0" err="1" smtClean="0"/>
              <a:t>французької</a:t>
            </a:r>
            <a:r>
              <a:rPr lang="ru-RU" i="1" dirty="0" smtClean="0"/>
              <a:t> </a:t>
            </a:r>
            <a:r>
              <a:rPr lang="ru-RU" i="1" dirty="0" err="1" smtClean="0"/>
              <a:t>мови</a:t>
            </a:r>
            <a:r>
              <a:rPr lang="ru-RU" i="1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78296" y="1"/>
            <a:ext cx="116685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 </a:t>
            </a:r>
            <a:r>
              <a:rPr lang="uk-UA" sz="2800" b="1" dirty="0" smtClean="0"/>
              <a:t>6</a:t>
            </a:r>
            <a:r>
              <a:rPr lang="uk-UA" sz="2800" b="1" dirty="0" smtClean="0"/>
              <a:t>. </a:t>
            </a:r>
            <a:r>
              <a:rPr lang="ru-RU" sz="2800" b="1" dirty="0" err="1" smtClean="0"/>
              <a:t>Спільне</a:t>
            </a:r>
            <a:r>
              <a:rPr lang="ru-RU" sz="2800" b="1" dirty="0" smtClean="0"/>
              <a:t> і </a:t>
            </a:r>
            <a:r>
              <a:rPr lang="ru-RU" sz="2800" b="1" dirty="0" err="1" smtClean="0"/>
              <a:t>відмінне</a:t>
            </a:r>
            <a:r>
              <a:rPr lang="ru-RU" sz="2800" b="1" dirty="0" smtClean="0"/>
              <a:t> в </a:t>
            </a:r>
            <a:r>
              <a:rPr lang="uk-UA" sz="2800" b="1" dirty="0" smtClean="0"/>
              <a:t>українській </a:t>
            </a:r>
            <a:r>
              <a:rPr lang="ru-RU" sz="2800" b="1" dirty="0" err="1" smtClean="0"/>
              <a:t>діалектній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літературній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мовах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02336" y="1523999"/>
            <a:ext cx="11464986" cy="1268897"/>
          </a:xfrm>
        </p:spPr>
        <p:txBody>
          <a:bodyPr/>
          <a:lstStyle/>
          <a:p>
            <a:pPr indent="357188" algn="just"/>
            <a:r>
              <a:rPr lang="uk-UA" sz="1800" dirty="0"/>
              <a:t>У 2-ій</a:t>
            </a:r>
            <a:r>
              <a:rPr lang="ru-RU" sz="1800" dirty="0"/>
              <a:t> </a:t>
            </a:r>
            <a:r>
              <a:rPr lang="ru-RU" sz="1800" dirty="0" err="1"/>
              <a:t>половині</a:t>
            </a:r>
            <a:r>
              <a:rPr lang="ru-RU" sz="1800" dirty="0"/>
              <a:t> XIX ст. </a:t>
            </a:r>
            <a:r>
              <a:rPr lang="ru-RU" sz="1800" dirty="0" err="1"/>
              <a:t>серед</a:t>
            </a:r>
            <a:r>
              <a:rPr lang="ru-RU" sz="1800" dirty="0"/>
              <a:t> </a:t>
            </a:r>
            <a:r>
              <a:rPr lang="ru-RU" sz="1800" dirty="0" err="1"/>
              <a:t>українських</a:t>
            </a:r>
            <a:r>
              <a:rPr lang="ru-RU" sz="1800" dirty="0"/>
              <a:t> </a:t>
            </a:r>
            <a:r>
              <a:rPr lang="ru-RU" sz="1800" dirty="0" err="1"/>
              <a:t>діячів</a:t>
            </a:r>
            <a:r>
              <a:rPr lang="ru-RU" sz="1800" dirty="0"/>
              <a:t> </a:t>
            </a:r>
            <a:r>
              <a:rPr lang="ru-RU" sz="1800" dirty="0" err="1"/>
              <a:t>виникла</a:t>
            </a:r>
            <a:r>
              <a:rPr lang="ru-RU" sz="1800" dirty="0"/>
              <a:t> </a:t>
            </a:r>
            <a:r>
              <a:rPr lang="ru-RU" sz="1800" dirty="0" err="1"/>
              <a:t>дилема</a:t>
            </a:r>
            <a:r>
              <a:rPr lang="ru-RU" sz="1800" dirty="0"/>
              <a:t>: </a:t>
            </a:r>
            <a:r>
              <a:rPr lang="ru-RU" sz="1800" dirty="0" err="1"/>
              <a:t>який</a:t>
            </a:r>
            <a:r>
              <a:rPr lang="ru-RU" sz="1800" dirty="0"/>
              <a:t> </a:t>
            </a:r>
            <a:r>
              <a:rPr lang="ru-RU" sz="1800" dirty="0" err="1"/>
              <a:t>діалект</a:t>
            </a:r>
            <a:r>
              <a:rPr lang="ru-RU" sz="1800" dirty="0"/>
              <a:t> </a:t>
            </a:r>
            <a:r>
              <a:rPr lang="ru-RU" sz="1800" dirty="0" err="1"/>
              <a:t>народної</a:t>
            </a:r>
            <a:r>
              <a:rPr lang="ru-RU" sz="1800" dirty="0"/>
              <a:t> </a:t>
            </a:r>
            <a:r>
              <a:rPr lang="ru-RU" sz="1800" dirty="0" err="1"/>
              <a:t>мови</a:t>
            </a:r>
            <a:r>
              <a:rPr lang="ru-RU" sz="1800" dirty="0"/>
              <a:t> повинен </a:t>
            </a:r>
            <a:r>
              <a:rPr lang="ru-RU" sz="1800" dirty="0" err="1"/>
              <a:t>лягти</a:t>
            </a:r>
            <a:r>
              <a:rPr lang="ru-RU" sz="1800" dirty="0"/>
              <a:t> в основу </a:t>
            </a:r>
            <a:r>
              <a:rPr lang="ru-RU" sz="1800" dirty="0" err="1"/>
              <a:t>української</a:t>
            </a:r>
            <a:r>
              <a:rPr lang="ru-RU" sz="1800" dirty="0"/>
              <a:t> </a:t>
            </a:r>
            <a:r>
              <a:rPr lang="ru-RU" sz="1800" dirty="0" err="1"/>
              <a:t>літературної</a:t>
            </a:r>
            <a:r>
              <a:rPr lang="ru-RU" sz="1800" dirty="0"/>
              <a:t> </a:t>
            </a:r>
            <a:r>
              <a:rPr lang="ru-RU" sz="1800" dirty="0" err="1"/>
              <a:t>мови</a:t>
            </a:r>
            <a:r>
              <a:rPr lang="ru-RU" sz="1800" dirty="0"/>
              <a:t>. </a:t>
            </a:r>
            <a:r>
              <a:rPr lang="ru-RU" sz="1800" dirty="0" err="1"/>
              <a:t>Найбільшої</a:t>
            </a:r>
            <a:r>
              <a:rPr lang="ru-RU" sz="1800" dirty="0"/>
              <a:t> </a:t>
            </a:r>
            <a:r>
              <a:rPr lang="ru-RU" sz="1800" dirty="0" err="1"/>
              <a:t>гостроти</a:t>
            </a:r>
            <a:r>
              <a:rPr lang="ru-RU" sz="1800" dirty="0"/>
              <a:t> </a:t>
            </a:r>
            <a:r>
              <a:rPr lang="ru-RU" sz="1800" dirty="0" err="1"/>
              <a:t>ця</a:t>
            </a:r>
            <a:r>
              <a:rPr lang="ru-RU" sz="1800" dirty="0"/>
              <a:t> </a:t>
            </a:r>
            <a:r>
              <a:rPr lang="ru-RU" sz="1800" dirty="0" err="1"/>
              <a:t>дискусія</a:t>
            </a:r>
            <a:r>
              <a:rPr lang="ru-RU" sz="1800" dirty="0"/>
              <a:t> </a:t>
            </a:r>
            <a:r>
              <a:rPr lang="ru-RU" sz="1800" dirty="0" err="1"/>
              <a:t>набула</a:t>
            </a:r>
            <a:r>
              <a:rPr lang="ru-RU" sz="1800" dirty="0"/>
              <a:t> </a:t>
            </a:r>
            <a:r>
              <a:rPr lang="ru-RU" sz="1800" dirty="0" err="1"/>
              <a:t>наприкінці</a:t>
            </a:r>
            <a:r>
              <a:rPr lang="ru-RU" sz="1800" dirty="0"/>
              <a:t> ХІХ ст</a:t>
            </a:r>
            <a:r>
              <a:rPr lang="ru-RU" sz="1800" dirty="0" smtClean="0"/>
              <a:t>.</a:t>
            </a:r>
            <a:r>
              <a:rPr lang="ru-RU" sz="1800" dirty="0"/>
              <a:t> </a:t>
            </a:r>
            <a:r>
              <a:rPr lang="ru-RU" sz="1800" dirty="0" err="1"/>
              <a:t>Існували</a:t>
            </a:r>
            <a:r>
              <a:rPr lang="ru-RU" sz="1800" dirty="0"/>
              <a:t> </a:t>
            </a:r>
            <a:r>
              <a:rPr lang="ru-RU" sz="1800" dirty="0" err="1"/>
              <a:t>різні</a:t>
            </a:r>
            <a:r>
              <a:rPr lang="ru-RU" sz="1800" dirty="0"/>
              <a:t> погляди: </a:t>
            </a:r>
          </a:p>
          <a:p>
            <a:pPr indent="357188" algn="just"/>
            <a:endParaRPr lang="ru-RU" sz="1800" dirty="0"/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З одного боку – </a:t>
            </a:r>
            <a:r>
              <a:rPr lang="ru-RU" b="1" i="1" dirty="0" smtClean="0"/>
              <a:t>«</a:t>
            </a:r>
            <a:r>
              <a:rPr lang="ru-RU" b="1" i="1" dirty="0" err="1" smtClean="0"/>
              <a:t>східняки</a:t>
            </a:r>
            <a:r>
              <a:rPr lang="ru-RU" b="1" i="1" dirty="0" smtClean="0"/>
              <a:t>» </a:t>
            </a:r>
            <a:r>
              <a:rPr lang="ru-RU" dirty="0" smtClean="0"/>
              <a:t>(</a:t>
            </a:r>
            <a:r>
              <a:rPr lang="ru-RU" dirty="0" err="1" smtClean="0"/>
              <a:t>Б.Грінченко</a:t>
            </a:r>
            <a:r>
              <a:rPr lang="ru-RU" dirty="0" smtClean="0"/>
              <a:t>, А. </a:t>
            </a:r>
            <a:r>
              <a:rPr lang="ru-RU" dirty="0" err="1" smtClean="0"/>
              <a:t>Кримський</a:t>
            </a:r>
            <a:r>
              <a:rPr lang="ru-RU" dirty="0" smtClean="0"/>
              <a:t>, М.</a:t>
            </a:r>
            <a:r>
              <a:rPr lang="uk-UA" dirty="0" smtClean="0"/>
              <a:t> </a:t>
            </a:r>
            <a:r>
              <a:rPr lang="ru-RU" dirty="0" smtClean="0"/>
              <a:t>Костомаров, П. </a:t>
            </a:r>
            <a:r>
              <a:rPr lang="ru-RU" dirty="0" err="1" smtClean="0"/>
              <a:t>Куліш</a:t>
            </a:r>
            <a:r>
              <a:rPr lang="ru-RU" dirty="0" smtClean="0"/>
              <a:t>, </a:t>
            </a:r>
            <a:r>
              <a:rPr lang="ru-RU" dirty="0" err="1" smtClean="0"/>
              <a:t>І.Нечуй-Левицький</a:t>
            </a:r>
            <a:r>
              <a:rPr lang="ru-RU" dirty="0" smtClean="0"/>
              <a:t>, </a:t>
            </a:r>
            <a:r>
              <a:rPr lang="ru-RU" dirty="0" err="1" smtClean="0"/>
              <a:t>Олена</a:t>
            </a:r>
            <a:r>
              <a:rPr lang="ru-RU" dirty="0" smtClean="0"/>
              <a:t> </a:t>
            </a:r>
            <a:r>
              <a:rPr lang="ru-RU" dirty="0" err="1" smtClean="0"/>
              <a:t>Пчілка</a:t>
            </a:r>
            <a:r>
              <a:rPr lang="ru-RU" dirty="0" smtClean="0"/>
              <a:t> ). </a:t>
            </a:r>
          </a:p>
          <a:p>
            <a:pPr algn="just"/>
            <a:r>
              <a:rPr lang="ru-RU" dirty="0" smtClean="0"/>
              <a:t>На </a:t>
            </a:r>
            <a:r>
              <a:rPr lang="ru-RU" dirty="0" err="1" smtClean="0"/>
              <a:t>їхню</a:t>
            </a:r>
            <a:r>
              <a:rPr lang="ru-RU" dirty="0" smtClean="0"/>
              <a:t> думку, </a:t>
            </a:r>
            <a:r>
              <a:rPr lang="ru-RU" dirty="0" err="1" smtClean="0"/>
              <a:t>творення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в </a:t>
            </a:r>
            <a:r>
              <a:rPr lang="ru-RU" dirty="0" err="1" smtClean="0"/>
              <a:t>інтересах</a:t>
            </a:r>
            <a:r>
              <a:rPr lang="ru-RU" dirty="0" smtClean="0"/>
              <a:t> </a:t>
            </a:r>
            <a:r>
              <a:rPr lang="ru-RU" dirty="0" err="1" smtClean="0"/>
              <a:t>всеукраїнської</a:t>
            </a:r>
            <a:r>
              <a:rPr lang="ru-RU" dirty="0" smtClean="0"/>
              <a:t> </a:t>
            </a:r>
            <a:r>
              <a:rPr lang="ru-RU" dirty="0" err="1" smtClean="0"/>
              <a:t>єдності</a:t>
            </a:r>
            <a:r>
              <a:rPr lang="ru-RU" dirty="0" smtClean="0"/>
              <a:t> треба </a:t>
            </a:r>
            <a:r>
              <a:rPr lang="ru-RU" dirty="0" err="1" smtClean="0"/>
              <a:t>спрямувати</a:t>
            </a:r>
            <a:r>
              <a:rPr lang="ru-RU" dirty="0" smtClean="0"/>
              <a:t> на так </a:t>
            </a:r>
            <a:r>
              <a:rPr lang="ru-RU" dirty="0" err="1" smtClean="0"/>
              <a:t>звану</a:t>
            </a:r>
            <a:r>
              <a:rPr lang="ru-RU" dirty="0" smtClean="0"/>
              <a:t> </a:t>
            </a:r>
            <a:r>
              <a:rPr lang="ru-RU" dirty="0" err="1" smtClean="0"/>
              <a:t>наддніпрянську</a:t>
            </a:r>
            <a:r>
              <a:rPr lang="ru-RU" dirty="0" smtClean="0"/>
              <a:t> </a:t>
            </a:r>
            <a:r>
              <a:rPr lang="ru-RU" dirty="0" err="1" smtClean="0"/>
              <a:t>групу</a:t>
            </a:r>
            <a:r>
              <a:rPr lang="ru-RU" dirty="0" smtClean="0"/>
              <a:t> </a:t>
            </a:r>
            <a:r>
              <a:rPr lang="ru-RU" dirty="0" err="1" smtClean="0"/>
              <a:t>говорів</a:t>
            </a:r>
            <a:r>
              <a:rPr lang="ru-RU" dirty="0" smtClean="0"/>
              <a:t> (</a:t>
            </a:r>
            <a:r>
              <a:rPr lang="ru-RU" dirty="0" err="1" smtClean="0"/>
              <a:t>середньонаддніпрянська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говорів</a:t>
            </a:r>
            <a:r>
              <a:rPr lang="ru-RU" dirty="0" smtClean="0"/>
              <a:t>). </a:t>
            </a:r>
          </a:p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dirty="0" smtClean="0"/>
              <a:t>З </a:t>
            </a:r>
            <a:r>
              <a:rPr lang="ru-RU" dirty="0" err="1" smtClean="0"/>
              <a:t>іншого</a:t>
            </a:r>
            <a:r>
              <a:rPr lang="ru-RU" dirty="0" smtClean="0"/>
              <a:t> – </a:t>
            </a:r>
            <a:r>
              <a:rPr lang="ru-RU" b="1" i="1" dirty="0" smtClean="0"/>
              <a:t>«</a:t>
            </a:r>
            <a:r>
              <a:rPr lang="ru-RU" b="1" i="1" dirty="0" err="1" smtClean="0"/>
              <a:t>західняки</a:t>
            </a:r>
            <a:r>
              <a:rPr lang="ru-RU" b="1" i="1" dirty="0" smtClean="0"/>
              <a:t>»,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рішуче</a:t>
            </a:r>
            <a:r>
              <a:rPr lang="ru-RU" dirty="0" smtClean="0"/>
              <a:t> </a:t>
            </a:r>
            <a:r>
              <a:rPr lang="ru-RU" dirty="0" err="1" smtClean="0"/>
              <a:t>обстоювали</a:t>
            </a:r>
            <a:r>
              <a:rPr lang="ru-RU" dirty="0" smtClean="0"/>
              <a:t> </a:t>
            </a:r>
            <a:r>
              <a:rPr lang="ru-RU" dirty="0" err="1" smtClean="0"/>
              <a:t>теорію</a:t>
            </a:r>
            <a:r>
              <a:rPr lang="ru-RU" dirty="0" smtClean="0"/>
              <a:t> </a:t>
            </a:r>
            <a:r>
              <a:rPr lang="ru-RU" dirty="0" err="1" smtClean="0"/>
              <a:t>злиття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наріч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у </a:t>
            </a:r>
            <a:r>
              <a:rPr lang="ru-RU" dirty="0" err="1" smtClean="0"/>
              <a:t>єдиній</a:t>
            </a:r>
            <a:r>
              <a:rPr lang="ru-RU" dirty="0" smtClean="0"/>
              <a:t>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літературній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smtClean="0"/>
              <a:t>Та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прихильників</a:t>
            </a:r>
            <a:r>
              <a:rPr lang="ru-RU" dirty="0" smtClean="0"/>
              <a:t> </a:t>
            </a:r>
            <a:r>
              <a:rPr lang="ru-RU" dirty="0" err="1" smtClean="0"/>
              <a:t>теорїї</a:t>
            </a:r>
            <a:r>
              <a:rPr lang="ru-RU" dirty="0" smtClean="0"/>
              <a:t> «</a:t>
            </a:r>
            <a:r>
              <a:rPr lang="ru-RU" dirty="0" err="1" smtClean="0"/>
              <a:t>злиття</a:t>
            </a:r>
            <a:r>
              <a:rPr lang="ru-RU" dirty="0" smtClean="0"/>
              <a:t>» ставало все </a:t>
            </a:r>
            <a:r>
              <a:rPr lang="ru-RU" dirty="0" err="1" smtClean="0"/>
              <a:t>менше</a:t>
            </a:r>
            <a:r>
              <a:rPr lang="ru-RU" dirty="0" smtClean="0"/>
              <a:t>. </a:t>
            </a:r>
            <a:r>
              <a:rPr lang="ru-RU" dirty="0" err="1" smtClean="0"/>
              <a:t>Зрікся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I. Франко. </a:t>
            </a:r>
          </a:p>
          <a:p>
            <a:pPr marL="0" indent="357188" algn="just">
              <a:buNone/>
            </a:pPr>
            <a:r>
              <a:rPr lang="ru-RU" dirty="0" err="1" smtClean="0"/>
              <a:t>Критикуючи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 </a:t>
            </a:r>
            <a:r>
              <a:rPr lang="ru-RU" dirty="0" err="1" smtClean="0"/>
              <a:t>галицької</a:t>
            </a:r>
            <a:r>
              <a:rPr lang="ru-RU" dirty="0" smtClean="0"/>
              <a:t> </a:t>
            </a:r>
            <a:r>
              <a:rPr lang="ru-RU" dirty="0" err="1" smtClean="0"/>
              <a:t>інтелігенції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писав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i="1" dirty="0" smtClean="0"/>
              <a:t>«основа того типу, </a:t>
            </a:r>
            <a:r>
              <a:rPr lang="ru-RU" i="1" dirty="0" err="1" smtClean="0"/>
              <a:t>яким</a:t>
            </a:r>
            <a:r>
              <a:rPr lang="ru-RU" i="1" dirty="0" smtClean="0"/>
              <a:t> </a:t>
            </a:r>
            <a:r>
              <a:rPr lang="ru-RU" i="1" dirty="0" err="1" smtClean="0"/>
              <a:t>мусить</a:t>
            </a:r>
            <a:r>
              <a:rPr lang="ru-RU" i="1" dirty="0" smtClean="0"/>
              <a:t> </a:t>
            </a:r>
            <a:r>
              <a:rPr lang="ru-RU" i="1" dirty="0" err="1" smtClean="0"/>
              <a:t>явитися</a:t>
            </a:r>
            <a:r>
              <a:rPr lang="ru-RU" i="1" dirty="0" smtClean="0"/>
              <a:t> </a:t>
            </a:r>
            <a:r>
              <a:rPr lang="ru-RU" i="1" dirty="0" err="1" smtClean="0"/>
              <a:t>вироблена</a:t>
            </a:r>
            <a:r>
              <a:rPr lang="ru-RU" i="1" dirty="0" smtClean="0"/>
              <a:t> </a:t>
            </a:r>
            <a:r>
              <a:rPr lang="ru-RU" i="1" dirty="0" err="1" smtClean="0"/>
              <a:t>літературна</a:t>
            </a:r>
            <a:r>
              <a:rPr lang="ru-RU" i="1" dirty="0" smtClean="0"/>
              <a:t> </a:t>
            </a:r>
            <a:r>
              <a:rPr lang="ru-RU" i="1" dirty="0" err="1" smtClean="0"/>
              <a:t>мова</a:t>
            </a:r>
            <a:r>
              <a:rPr lang="ru-RU" i="1" dirty="0" smtClean="0"/>
              <a:t> </a:t>
            </a:r>
            <a:r>
              <a:rPr lang="ru-RU" i="1" dirty="0" err="1" smtClean="0"/>
              <a:t>всіх</a:t>
            </a:r>
            <a:r>
              <a:rPr lang="ru-RU" i="1" dirty="0" smtClean="0"/>
              <a:t> </a:t>
            </a:r>
            <a:r>
              <a:rPr lang="ru-RU" i="1" dirty="0" err="1" smtClean="0"/>
              <a:t>українців</a:t>
            </a:r>
            <a:r>
              <a:rPr lang="ru-RU" i="1" dirty="0" smtClean="0"/>
              <a:t>, </a:t>
            </a:r>
            <a:r>
              <a:rPr lang="ru-RU" i="1" dirty="0" err="1" smtClean="0"/>
              <a:t>лежить</a:t>
            </a:r>
            <a:r>
              <a:rPr lang="ru-RU" i="1" dirty="0" smtClean="0"/>
              <a:t> у </a:t>
            </a:r>
            <a:r>
              <a:rPr lang="ru-RU" i="1" dirty="0" err="1" smtClean="0"/>
              <a:t>книжній</a:t>
            </a:r>
            <a:r>
              <a:rPr lang="ru-RU" i="1" dirty="0" smtClean="0"/>
              <a:t> </a:t>
            </a:r>
            <a:r>
              <a:rPr lang="ru-RU" i="1" dirty="0" err="1" smtClean="0"/>
              <a:t>традиції</a:t>
            </a:r>
            <a:r>
              <a:rPr lang="ru-RU" i="1" dirty="0" smtClean="0"/>
              <a:t> </a:t>
            </a:r>
            <a:r>
              <a:rPr lang="ru-RU" i="1" dirty="0" err="1" smtClean="0"/>
              <a:t>східноукраїнських</a:t>
            </a:r>
            <a:r>
              <a:rPr lang="ru-RU" i="1" dirty="0" smtClean="0"/>
              <a:t> </a:t>
            </a:r>
            <a:r>
              <a:rPr lang="ru-RU" i="1" dirty="0" err="1" smtClean="0"/>
              <a:t>письменників</a:t>
            </a:r>
            <a:r>
              <a:rPr lang="ru-RU" i="1" dirty="0" smtClean="0"/>
              <a:t>».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854765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</a:rPr>
              <a:t>6</a:t>
            </a:r>
            <a:r>
              <a:rPr lang="uk-UA" sz="2800" b="1" dirty="0" smtClean="0">
                <a:solidFill>
                  <a:srgbClr val="002060"/>
                </a:solidFill>
              </a:rPr>
              <a:t>. </a:t>
            </a:r>
            <a:r>
              <a:rPr lang="ru-RU" sz="2800" b="1" dirty="0" err="1" smtClean="0">
                <a:solidFill>
                  <a:srgbClr val="002060"/>
                </a:solidFill>
              </a:rPr>
              <a:t>Спільне</a:t>
            </a:r>
            <a:r>
              <a:rPr lang="ru-RU" sz="2800" b="1" dirty="0" smtClean="0">
                <a:solidFill>
                  <a:srgbClr val="002060"/>
                </a:solidFill>
              </a:rPr>
              <a:t> і </a:t>
            </a:r>
            <a:r>
              <a:rPr lang="ru-RU" sz="2800" b="1" dirty="0" err="1" smtClean="0">
                <a:solidFill>
                  <a:srgbClr val="002060"/>
                </a:solidFill>
              </a:rPr>
              <a:t>відмінне</a:t>
            </a:r>
            <a:r>
              <a:rPr lang="ru-RU" sz="2800" b="1" dirty="0" smtClean="0">
                <a:solidFill>
                  <a:srgbClr val="002060"/>
                </a:solidFill>
              </a:rPr>
              <a:t> в </a:t>
            </a:r>
            <a:r>
              <a:rPr lang="uk-UA" sz="2800" b="1" dirty="0" smtClean="0">
                <a:solidFill>
                  <a:srgbClr val="002060"/>
                </a:solidFill>
              </a:rPr>
              <a:t>українській </a:t>
            </a:r>
            <a:r>
              <a:rPr lang="ru-RU" sz="2800" b="1" dirty="0" err="1" smtClean="0">
                <a:solidFill>
                  <a:srgbClr val="002060"/>
                </a:solidFill>
              </a:rPr>
              <a:t>діалектній</a:t>
            </a:r>
            <a:r>
              <a:rPr lang="ru-RU" sz="2800" b="1" dirty="0" smtClean="0">
                <a:solidFill>
                  <a:srgbClr val="002060"/>
                </a:solidFill>
              </a:rPr>
              <a:t> та </a:t>
            </a:r>
            <a:r>
              <a:rPr lang="ru-RU" sz="2800" b="1" dirty="0" err="1" smtClean="0">
                <a:solidFill>
                  <a:srgbClr val="002060"/>
                </a:solidFill>
              </a:rPr>
              <a:t>літературній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мовах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2166730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57188" algn="just">
              <a:buNone/>
            </a:pPr>
            <a:r>
              <a:rPr lang="ru-RU" sz="2900" dirty="0" err="1" smtClean="0"/>
              <a:t>Отже</a:t>
            </a:r>
            <a:r>
              <a:rPr lang="ru-RU" sz="2900" dirty="0" smtClean="0"/>
              <a:t>, </a:t>
            </a:r>
            <a:r>
              <a:rPr lang="ru-RU" sz="2900" b="1" dirty="0" smtClean="0"/>
              <a:t>в основу </a:t>
            </a:r>
            <a:r>
              <a:rPr lang="ru-RU" sz="2900" b="1" dirty="0" err="1" smtClean="0"/>
              <a:t>української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літературної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мови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лягло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південно-східне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наріччя</a:t>
            </a:r>
            <a:r>
              <a:rPr lang="ru-RU" sz="2900" dirty="0" smtClean="0"/>
              <a:t>. </a:t>
            </a:r>
          </a:p>
          <a:p>
            <a:pPr marL="0" indent="357188" algn="just">
              <a:buNone/>
            </a:pPr>
            <a:r>
              <a:rPr lang="ru-RU" sz="2900" dirty="0" err="1" smtClean="0"/>
              <a:t>Фонетичні</a:t>
            </a:r>
            <a:r>
              <a:rPr lang="ru-RU" sz="2900" dirty="0" smtClean="0"/>
              <a:t>, </a:t>
            </a:r>
            <a:r>
              <a:rPr lang="ru-RU" sz="2900" dirty="0" err="1" smtClean="0"/>
              <a:t>граматичні</a:t>
            </a:r>
            <a:r>
              <a:rPr lang="ru-RU" sz="2900" dirty="0" smtClean="0"/>
              <a:t> і </a:t>
            </a:r>
            <a:r>
              <a:rPr lang="ru-RU" sz="2900" dirty="0" err="1" smtClean="0"/>
              <a:t>лексичні</a:t>
            </a:r>
            <a:r>
              <a:rPr lang="ru-RU" sz="2900" dirty="0" smtClean="0"/>
              <a:t> </a:t>
            </a:r>
            <a:r>
              <a:rPr lang="ru-RU" sz="2900" dirty="0" err="1" smtClean="0"/>
              <a:t>матеріали</a:t>
            </a:r>
            <a:r>
              <a:rPr lang="ru-RU" sz="2900" dirty="0" smtClean="0"/>
              <a:t>, </a:t>
            </a:r>
            <a:r>
              <a:rPr lang="ru-RU" sz="2900" dirty="0" err="1" smtClean="0"/>
              <a:t>зафіксовані</a:t>
            </a:r>
            <a:r>
              <a:rPr lang="ru-RU" sz="2900" dirty="0" smtClean="0"/>
              <a:t> на картах Атласу </a:t>
            </a:r>
            <a:r>
              <a:rPr lang="ru-RU" sz="2900" dirty="0" err="1" smtClean="0"/>
              <a:t>української</a:t>
            </a:r>
            <a:r>
              <a:rPr lang="ru-RU" sz="2900" dirty="0" smtClean="0"/>
              <a:t> </a:t>
            </a:r>
            <a:r>
              <a:rPr lang="ru-RU" sz="2900" dirty="0" err="1" smtClean="0"/>
              <a:t>мови</a:t>
            </a:r>
            <a:r>
              <a:rPr lang="ru-RU" sz="2900" dirty="0" smtClean="0"/>
              <a:t>, </a:t>
            </a:r>
            <a:r>
              <a:rPr lang="ru-RU" sz="2900" dirty="0" err="1" smtClean="0"/>
              <a:t>підтверджують</a:t>
            </a:r>
            <a:r>
              <a:rPr lang="ru-RU" sz="2900" dirty="0" smtClean="0"/>
              <a:t> </a:t>
            </a:r>
            <a:r>
              <a:rPr lang="ru-RU" sz="2900" dirty="0" err="1" smtClean="0"/>
              <a:t>традиційний</a:t>
            </a:r>
            <a:r>
              <a:rPr lang="ru-RU" sz="2900" dirty="0" smtClean="0"/>
              <a:t> </a:t>
            </a:r>
            <a:r>
              <a:rPr lang="ru-RU" sz="2900" dirty="0" err="1" smtClean="0"/>
              <a:t>погляд</a:t>
            </a:r>
            <a:r>
              <a:rPr lang="ru-RU" sz="2900" dirty="0" smtClean="0"/>
              <a:t>, </a:t>
            </a:r>
            <a:r>
              <a:rPr lang="ru-RU" sz="2900" dirty="0" err="1" smtClean="0"/>
              <a:t>що</a:t>
            </a:r>
            <a:r>
              <a:rPr lang="ru-RU" sz="2900" dirty="0" smtClean="0"/>
              <a:t> </a:t>
            </a:r>
            <a:r>
              <a:rPr lang="ru-RU" sz="2900" b="1" dirty="0" err="1" smtClean="0"/>
              <a:t>сучасна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українська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літературна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мова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сформувалася</a:t>
            </a:r>
            <a:r>
              <a:rPr lang="ru-RU" sz="2900" b="1" dirty="0" smtClean="0"/>
              <a:t> на </a:t>
            </a:r>
            <a:r>
              <a:rPr lang="ru-RU" sz="2900" b="1" dirty="0" err="1" smtClean="0"/>
              <a:t>південно-східній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діалектній</a:t>
            </a:r>
            <a:r>
              <a:rPr lang="ru-RU" sz="2900" b="1" dirty="0" smtClean="0"/>
              <a:t> </a:t>
            </a:r>
            <a:r>
              <a:rPr lang="ru-RU" sz="2900" b="1" dirty="0" err="1" smtClean="0"/>
              <a:t>основі</a:t>
            </a:r>
            <a:r>
              <a:rPr lang="ru-RU" sz="2900" b="1" dirty="0" smtClean="0"/>
              <a:t>.</a:t>
            </a:r>
          </a:p>
          <a:p>
            <a:pPr marL="0" indent="357188" algn="ctr">
              <a:buNone/>
            </a:pPr>
            <a:r>
              <a:rPr lang="ru-RU" sz="2900" b="1" dirty="0" err="1" smtClean="0">
                <a:solidFill>
                  <a:srgbClr val="00B050"/>
                </a:solidFill>
              </a:rPr>
              <a:t>Переваги</a:t>
            </a:r>
            <a:r>
              <a:rPr lang="ru-RU" sz="2900" b="1" dirty="0" smtClean="0">
                <a:solidFill>
                  <a:srgbClr val="00B050"/>
                </a:solidFill>
              </a:rPr>
              <a:t> </a:t>
            </a:r>
            <a:r>
              <a:rPr lang="ru-RU" sz="2900" b="1" dirty="0" err="1" smtClean="0">
                <a:solidFill>
                  <a:srgbClr val="00B050"/>
                </a:solidFill>
              </a:rPr>
              <a:t>південно-східного</a:t>
            </a:r>
            <a:r>
              <a:rPr lang="ru-RU" sz="2900" b="1" dirty="0" smtClean="0">
                <a:solidFill>
                  <a:srgbClr val="00B050"/>
                </a:solidFill>
              </a:rPr>
              <a:t> </a:t>
            </a:r>
            <a:r>
              <a:rPr lang="ru-RU" sz="2900" b="1" dirty="0" err="1" smtClean="0">
                <a:solidFill>
                  <a:srgbClr val="00B050"/>
                </a:solidFill>
              </a:rPr>
              <a:t>наріччя</a:t>
            </a:r>
            <a:r>
              <a:rPr lang="ru-RU" sz="2900" b="1" dirty="0" smtClean="0">
                <a:solidFill>
                  <a:srgbClr val="00B050"/>
                </a:solidFill>
              </a:rPr>
              <a:t> </a:t>
            </a:r>
            <a:r>
              <a:rPr lang="ru-RU" sz="2900" b="1" dirty="0" err="1" smtClean="0">
                <a:solidFill>
                  <a:srgbClr val="00B050"/>
                </a:solidFill>
              </a:rPr>
              <a:t>порівняно</a:t>
            </a:r>
            <a:r>
              <a:rPr lang="ru-RU" sz="2900" b="1" dirty="0" smtClean="0">
                <a:solidFill>
                  <a:srgbClr val="00B050"/>
                </a:solidFill>
              </a:rPr>
              <a:t> </a:t>
            </a:r>
            <a:r>
              <a:rPr lang="ru-RU" sz="2900" b="1" dirty="0" err="1" smtClean="0">
                <a:solidFill>
                  <a:srgbClr val="00B050"/>
                </a:solidFill>
              </a:rPr>
              <a:t>з</a:t>
            </a:r>
            <a:r>
              <a:rPr lang="ru-RU" sz="2900" b="1" dirty="0" smtClean="0">
                <a:solidFill>
                  <a:srgbClr val="00B050"/>
                </a:solidFill>
              </a:rPr>
              <a:t> </a:t>
            </a:r>
            <a:r>
              <a:rPr lang="ru-RU" sz="2900" b="1" dirty="0" err="1" smtClean="0">
                <a:solidFill>
                  <a:srgbClr val="00B050"/>
                </a:solidFill>
              </a:rPr>
              <a:t>південно-західним</a:t>
            </a:r>
            <a:r>
              <a:rPr lang="ru-RU" sz="2900" b="1" dirty="0" smtClean="0">
                <a:solidFill>
                  <a:srgbClr val="00B050"/>
                </a:solidFill>
              </a:rPr>
              <a:t> і </a:t>
            </a:r>
            <a:r>
              <a:rPr lang="ru-RU" sz="2900" b="1" dirty="0" err="1" smtClean="0">
                <a:solidFill>
                  <a:srgbClr val="00B050"/>
                </a:solidFill>
              </a:rPr>
              <a:t>північним</a:t>
            </a:r>
            <a:r>
              <a:rPr lang="ru-RU" sz="2900" b="1" dirty="0" smtClean="0">
                <a:solidFill>
                  <a:srgbClr val="00B050"/>
                </a:solidFill>
              </a:rPr>
              <a:t> </a:t>
            </a:r>
            <a:r>
              <a:rPr lang="ru-RU" sz="2900" b="1" dirty="0" err="1" smtClean="0">
                <a:solidFill>
                  <a:srgbClr val="00B050"/>
                </a:solidFill>
              </a:rPr>
              <a:t>наріччями</a:t>
            </a:r>
            <a:r>
              <a:rPr lang="ru-RU" sz="2900" b="1" dirty="0" smtClean="0">
                <a:solidFill>
                  <a:srgbClr val="00B050"/>
                </a:solidFill>
              </a:rPr>
              <a:t>:</a:t>
            </a:r>
          </a:p>
          <a:p>
            <a:pPr marL="0" lvl="0" indent="357188" algn="just"/>
            <a:r>
              <a:rPr lang="ru-RU" sz="2900" dirty="0" smtClean="0"/>
              <a:t>мало </a:t>
            </a:r>
            <a:r>
              <a:rPr lang="ru-RU" sz="2900" dirty="0" err="1" smtClean="0"/>
              <a:t>найбільше</a:t>
            </a:r>
            <a:r>
              <a:rPr lang="ru-RU" sz="2900" dirty="0" smtClean="0"/>
              <a:t> </a:t>
            </a:r>
            <a:r>
              <a:rPr lang="ru-RU" sz="2900" dirty="0" err="1" smtClean="0"/>
              <a:t>своєрідних</a:t>
            </a:r>
            <a:r>
              <a:rPr lang="ru-RU" sz="2900" dirty="0" smtClean="0"/>
              <a:t> рис </a:t>
            </a:r>
            <a:r>
              <a:rPr lang="ru-RU" sz="2900" dirty="0" err="1" smtClean="0"/>
              <a:t>порівняно</a:t>
            </a:r>
            <a:r>
              <a:rPr lang="ru-RU" sz="2900" dirty="0" smtClean="0"/>
              <a:t> </a:t>
            </a:r>
            <a:r>
              <a:rPr lang="ru-RU" sz="2900" dirty="0" err="1" smtClean="0"/>
              <a:t>з</a:t>
            </a:r>
            <a:r>
              <a:rPr lang="ru-RU" sz="2900" dirty="0" smtClean="0"/>
              <a:t> </a:t>
            </a:r>
            <a:r>
              <a:rPr lang="ru-RU" sz="2900" dirty="0" err="1" smtClean="0"/>
              <a:t>іншими</a:t>
            </a:r>
            <a:r>
              <a:rPr lang="ru-RU" sz="2900" dirty="0" smtClean="0"/>
              <a:t> </a:t>
            </a:r>
            <a:r>
              <a:rPr lang="ru-RU" sz="2900" dirty="0" err="1" smtClean="0"/>
              <a:t>слов’янськими</a:t>
            </a:r>
            <a:r>
              <a:rPr lang="ru-RU" sz="2900" dirty="0" smtClean="0"/>
              <a:t> </a:t>
            </a:r>
            <a:r>
              <a:rPr lang="ru-RU" sz="2900" dirty="0" err="1" smtClean="0"/>
              <a:t>мовами</a:t>
            </a:r>
            <a:r>
              <a:rPr lang="ru-RU" sz="2900" dirty="0" smtClean="0"/>
              <a:t>;</a:t>
            </a:r>
          </a:p>
          <a:p>
            <a:pPr marL="0" lvl="0" indent="357188" algn="just"/>
            <a:r>
              <a:rPr lang="ru-RU" sz="2900" dirty="0" err="1" smtClean="0"/>
              <a:t>було</a:t>
            </a:r>
            <a:r>
              <a:rPr lang="ru-RU" sz="2900" dirty="0" smtClean="0"/>
              <a:t> </a:t>
            </a:r>
            <a:r>
              <a:rPr lang="ru-RU" sz="2900" dirty="0" err="1" smtClean="0"/>
              <a:t>найменш</a:t>
            </a:r>
            <a:r>
              <a:rPr lang="ru-RU" sz="2900" dirty="0" smtClean="0"/>
              <a:t> </a:t>
            </a:r>
            <a:r>
              <a:rPr lang="ru-RU" sz="2900" dirty="0" err="1" smtClean="0"/>
              <a:t>засмічене</a:t>
            </a:r>
            <a:r>
              <a:rPr lang="ru-RU" sz="2900" dirty="0" smtClean="0"/>
              <a:t> </a:t>
            </a:r>
            <a:r>
              <a:rPr lang="ru-RU" sz="2900" dirty="0" err="1" smtClean="0"/>
              <a:t>іншомовними</a:t>
            </a:r>
            <a:r>
              <a:rPr lang="ru-RU" sz="2900" dirty="0" smtClean="0"/>
              <a:t> </a:t>
            </a:r>
            <a:r>
              <a:rPr lang="ru-RU" sz="2900" dirty="0" err="1" smtClean="0"/>
              <a:t>впливами</a:t>
            </a:r>
            <a:r>
              <a:rPr lang="ru-RU" sz="2900" dirty="0" smtClean="0"/>
              <a:t>;</a:t>
            </a:r>
          </a:p>
          <a:p>
            <a:pPr marL="0" lvl="0" indent="357188" algn="just"/>
            <a:r>
              <a:rPr lang="ru-RU" sz="2900" dirty="0" err="1" smtClean="0"/>
              <a:t>монолітність</a:t>
            </a:r>
            <a:r>
              <a:rPr lang="ru-RU" sz="2900" dirty="0" smtClean="0"/>
              <a:t> (</a:t>
            </a:r>
            <a:r>
              <a:rPr lang="ru-RU" sz="2900" dirty="0" err="1" smtClean="0"/>
              <a:t>діалектно</a:t>
            </a:r>
            <a:r>
              <a:rPr lang="ru-RU" sz="2900" dirty="0" smtClean="0"/>
              <a:t> </a:t>
            </a:r>
            <a:r>
              <a:rPr lang="ru-RU" sz="2900" dirty="0" err="1" smtClean="0"/>
              <a:t>було</a:t>
            </a:r>
            <a:r>
              <a:rPr lang="ru-RU" sz="2900" dirty="0" smtClean="0"/>
              <a:t> </a:t>
            </a:r>
            <a:r>
              <a:rPr lang="ru-RU" sz="2900" dirty="0" err="1" smtClean="0"/>
              <a:t>найодноманітнішим</a:t>
            </a:r>
            <a:r>
              <a:rPr lang="ru-RU" sz="2900" dirty="0" smtClean="0"/>
              <a:t>);</a:t>
            </a:r>
          </a:p>
          <a:p>
            <a:pPr marL="0" lvl="0" indent="357188" algn="just"/>
            <a:r>
              <a:rPr lang="ru-RU" sz="2900" dirty="0" smtClean="0"/>
              <a:t>великий </a:t>
            </a:r>
            <a:r>
              <a:rPr lang="ru-RU" sz="2900" dirty="0" err="1" smtClean="0"/>
              <a:t>територіальний</a:t>
            </a:r>
            <a:r>
              <a:rPr lang="ru-RU" sz="2900" dirty="0" smtClean="0"/>
              <a:t> </a:t>
            </a:r>
            <a:r>
              <a:rPr lang="ru-RU" sz="2900" dirty="0" err="1" smtClean="0"/>
              <a:t>обшир</a:t>
            </a:r>
            <a:r>
              <a:rPr lang="ru-RU" sz="2900" dirty="0" smtClean="0"/>
              <a:t> (ним </a:t>
            </a:r>
            <a:r>
              <a:rPr lang="ru-RU" sz="2900" dirty="0" err="1" smtClean="0"/>
              <a:t>користувалась</a:t>
            </a:r>
            <a:r>
              <a:rPr lang="ru-RU" sz="2900" dirty="0" smtClean="0"/>
              <a:t> </a:t>
            </a:r>
            <a:r>
              <a:rPr lang="ru-RU" sz="2900" dirty="0" err="1" smtClean="0"/>
              <a:t>найбільша</a:t>
            </a:r>
            <a:r>
              <a:rPr lang="ru-RU" sz="2900" dirty="0" smtClean="0"/>
              <a:t> </a:t>
            </a:r>
            <a:r>
              <a:rPr lang="ru-RU" sz="2900" dirty="0" err="1" smtClean="0"/>
              <a:t>частина</a:t>
            </a:r>
            <a:r>
              <a:rPr lang="ru-RU" sz="2900" dirty="0" smtClean="0"/>
              <a:t> </a:t>
            </a:r>
            <a:r>
              <a:rPr lang="ru-RU" sz="2900" dirty="0" err="1" smtClean="0"/>
              <a:t>українського</a:t>
            </a:r>
            <a:r>
              <a:rPr lang="ru-RU" sz="2900" dirty="0" smtClean="0"/>
              <a:t> народу);</a:t>
            </a:r>
          </a:p>
          <a:p>
            <a:pPr marL="0" lvl="0" indent="357188" algn="just"/>
            <a:r>
              <a:rPr lang="ru-RU" sz="2900" dirty="0" err="1" smtClean="0"/>
              <a:t>наявність</a:t>
            </a:r>
            <a:r>
              <a:rPr lang="ru-RU" sz="2900" dirty="0" smtClean="0"/>
              <a:t> </a:t>
            </a:r>
            <a:r>
              <a:rPr lang="ru-RU" sz="2900" dirty="0" err="1" smtClean="0"/>
              <a:t>значного</a:t>
            </a:r>
            <a:r>
              <a:rPr lang="ru-RU" sz="2900" dirty="0" smtClean="0"/>
              <a:t> </a:t>
            </a:r>
            <a:r>
              <a:rPr lang="ru-RU" sz="2900" dirty="0" err="1" smtClean="0"/>
              <a:t>прошарку</a:t>
            </a:r>
            <a:r>
              <a:rPr lang="ru-RU" sz="2900" dirty="0" smtClean="0"/>
              <a:t> </a:t>
            </a:r>
            <a:r>
              <a:rPr lang="ru-RU" sz="2900" dirty="0" err="1" smtClean="0"/>
              <a:t>інтердіалектних</a:t>
            </a:r>
            <a:r>
              <a:rPr lang="ru-RU" sz="2900" dirty="0" smtClean="0"/>
              <a:t> </a:t>
            </a:r>
            <a:r>
              <a:rPr lang="ru-RU" sz="2900" dirty="0" err="1" smtClean="0"/>
              <a:t>елементів</a:t>
            </a:r>
            <a:r>
              <a:rPr lang="ru-RU" sz="2900" dirty="0" smtClean="0"/>
              <a:t>, </a:t>
            </a:r>
            <a:r>
              <a:rPr lang="ru-RU" sz="2900" dirty="0" err="1" smtClean="0"/>
              <a:t>поширених</a:t>
            </a:r>
            <a:r>
              <a:rPr lang="ru-RU" sz="2900" dirty="0" smtClean="0"/>
              <a:t> у </a:t>
            </a:r>
            <a:r>
              <a:rPr lang="ru-RU" sz="2900" dirty="0" err="1" smtClean="0"/>
              <a:t>південно-західних</a:t>
            </a:r>
            <a:r>
              <a:rPr lang="ru-RU" sz="2900" dirty="0" smtClean="0"/>
              <a:t> і </a:t>
            </a:r>
            <a:r>
              <a:rPr lang="ru-RU" sz="2900" dirty="0" err="1" smtClean="0"/>
              <a:t>північних</a:t>
            </a:r>
            <a:r>
              <a:rPr lang="ru-RU" sz="2900" dirty="0" smtClean="0"/>
              <a:t> </a:t>
            </a:r>
            <a:r>
              <a:rPr lang="ru-RU" sz="2900" dirty="0" err="1" smtClean="0"/>
              <a:t>діалектах</a:t>
            </a:r>
            <a:r>
              <a:rPr lang="uk-UA" sz="2900" dirty="0" smtClean="0"/>
              <a:t>.</a:t>
            </a:r>
            <a:endParaRPr lang="ru-RU" sz="2900" dirty="0" smtClean="0"/>
          </a:p>
          <a:p>
            <a:pPr marL="0" indent="357188" algn="just">
              <a:buNone/>
            </a:pPr>
            <a:r>
              <a:rPr lang="ru-RU" sz="2900" dirty="0" err="1" smtClean="0"/>
              <a:t>Звичайно</a:t>
            </a:r>
            <a:r>
              <a:rPr lang="ru-RU" sz="2900" dirty="0" smtClean="0"/>
              <a:t>, </a:t>
            </a:r>
            <a:r>
              <a:rPr lang="ru-RU" sz="2900" dirty="0" err="1" smtClean="0"/>
              <a:t>дуже</a:t>
            </a:r>
            <a:r>
              <a:rPr lang="ru-RU" sz="2900" dirty="0" smtClean="0"/>
              <a:t> </a:t>
            </a:r>
            <a:r>
              <a:rPr lang="ru-RU" sz="2900" dirty="0" err="1" smtClean="0"/>
              <a:t>важливе</a:t>
            </a:r>
            <a:r>
              <a:rPr lang="ru-RU" sz="2900" dirty="0" smtClean="0"/>
              <a:t> </a:t>
            </a:r>
            <a:r>
              <a:rPr lang="ru-RU" sz="2900" dirty="0" err="1" smtClean="0"/>
              <a:t>значення</a:t>
            </a:r>
            <a:r>
              <a:rPr lang="ru-RU" sz="2900" dirty="0" smtClean="0"/>
              <a:t> </a:t>
            </a:r>
            <a:r>
              <a:rPr lang="ru-RU" sz="2900" dirty="0" err="1" smtClean="0"/>
              <a:t>мали</a:t>
            </a:r>
            <a:r>
              <a:rPr lang="ru-RU" sz="2900" dirty="0" smtClean="0"/>
              <a:t> </a:t>
            </a:r>
            <a:r>
              <a:rPr lang="ru-RU" sz="2900" dirty="0" err="1" smtClean="0"/>
              <a:t>суспільно-політичні</a:t>
            </a:r>
            <a:r>
              <a:rPr lang="ru-RU" sz="2900" dirty="0" smtClean="0"/>
              <a:t> </a:t>
            </a:r>
            <a:r>
              <a:rPr lang="ru-RU" sz="2900" dirty="0" err="1" smtClean="0"/>
              <a:t>й</a:t>
            </a:r>
            <a:r>
              <a:rPr lang="ru-RU" sz="2900" dirty="0" smtClean="0"/>
              <a:t> </a:t>
            </a:r>
            <a:r>
              <a:rPr lang="ru-RU" sz="2900" dirty="0" err="1" smtClean="0"/>
              <a:t>економічні</a:t>
            </a:r>
            <a:r>
              <a:rPr lang="ru-RU" sz="2900" dirty="0" smtClean="0"/>
              <a:t> </a:t>
            </a:r>
            <a:r>
              <a:rPr lang="ru-RU" sz="2900" dirty="0" err="1" smtClean="0"/>
              <a:t>умови</a:t>
            </a:r>
            <a:r>
              <a:rPr lang="ru-RU" sz="2900" dirty="0" smtClean="0"/>
              <a:t> </a:t>
            </a:r>
            <a:r>
              <a:rPr lang="ru-RU" sz="2900" dirty="0" err="1" smtClean="0"/>
              <a:t>цього</a:t>
            </a:r>
            <a:r>
              <a:rPr lang="ru-RU" sz="2900" dirty="0" smtClean="0"/>
              <a:t> </a:t>
            </a:r>
            <a:r>
              <a:rPr lang="ru-RU" sz="2900" dirty="0" err="1" smtClean="0"/>
              <a:t>регіону</a:t>
            </a:r>
            <a:r>
              <a:rPr lang="ru-RU" sz="2900" dirty="0" smtClean="0"/>
              <a:t>, а </a:t>
            </a:r>
            <a:r>
              <a:rPr lang="ru-RU" sz="2900" dirty="0" err="1" smtClean="0"/>
              <a:t>також</a:t>
            </a:r>
            <a:r>
              <a:rPr lang="ru-RU" sz="2900" dirty="0" smtClean="0"/>
              <a:t> те, </a:t>
            </a:r>
            <a:r>
              <a:rPr lang="ru-RU" sz="2900" dirty="0" err="1" smtClean="0"/>
              <a:t>що</a:t>
            </a:r>
            <a:r>
              <a:rPr lang="ru-RU" sz="2900" dirty="0" smtClean="0"/>
              <a:t> </a:t>
            </a:r>
            <a:r>
              <a:rPr lang="ru-RU" sz="2900" dirty="0" err="1" smtClean="0"/>
              <a:t>саме</a:t>
            </a:r>
            <a:r>
              <a:rPr lang="ru-RU" sz="2900" dirty="0" smtClean="0"/>
              <a:t> </a:t>
            </a:r>
            <a:r>
              <a:rPr lang="ru-RU" sz="2900" dirty="0" err="1" smtClean="0"/>
              <a:t>носії</a:t>
            </a:r>
            <a:r>
              <a:rPr lang="ru-RU" sz="2900" dirty="0" smtClean="0"/>
              <a:t> </a:t>
            </a:r>
            <a:r>
              <a:rPr lang="ru-RU" sz="2900" dirty="0" err="1" smtClean="0"/>
              <a:t>цих</a:t>
            </a:r>
            <a:r>
              <a:rPr lang="ru-RU" sz="2900" dirty="0" smtClean="0"/>
              <a:t> </a:t>
            </a:r>
            <a:r>
              <a:rPr lang="ru-RU" sz="2900" dirty="0" err="1" smtClean="0"/>
              <a:t>діалектів</a:t>
            </a:r>
            <a:r>
              <a:rPr lang="ru-RU" sz="2900" dirty="0" smtClean="0"/>
              <a:t> – </a:t>
            </a:r>
            <a:r>
              <a:rPr lang="ru-RU" sz="2900" b="1" dirty="0" smtClean="0"/>
              <a:t>І. </a:t>
            </a:r>
            <a:r>
              <a:rPr lang="ru-RU" sz="2900" b="1" dirty="0" err="1" smtClean="0"/>
              <a:t>Котляревський</a:t>
            </a:r>
            <a:r>
              <a:rPr lang="ru-RU" sz="2900" b="1" dirty="0" smtClean="0"/>
              <a:t>, Т.</a:t>
            </a:r>
            <a:r>
              <a:rPr lang="uk-UA" sz="2900" b="1" dirty="0" smtClean="0"/>
              <a:t> </a:t>
            </a:r>
            <a:r>
              <a:rPr lang="ru-RU" sz="2900" b="1" dirty="0" smtClean="0"/>
              <a:t>Шевченко, Г. </a:t>
            </a:r>
            <a:r>
              <a:rPr lang="ru-RU" sz="2900" b="1" dirty="0" err="1" smtClean="0"/>
              <a:t>Квітка-Основ’яненко</a:t>
            </a:r>
            <a:r>
              <a:rPr lang="ru-RU" sz="2900" b="1" dirty="0" smtClean="0"/>
              <a:t> </a:t>
            </a:r>
            <a:r>
              <a:rPr lang="ru-RU" sz="2900" dirty="0" smtClean="0"/>
              <a:t>– стояли </a:t>
            </a:r>
            <a:r>
              <a:rPr lang="ru-RU" sz="2900" dirty="0" err="1" smtClean="0"/>
              <a:t>біля</a:t>
            </a:r>
            <a:r>
              <a:rPr lang="ru-RU" sz="2900" dirty="0" smtClean="0"/>
              <a:t> </a:t>
            </a:r>
            <a:r>
              <a:rPr lang="ru-RU" sz="2900" dirty="0" err="1" smtClean="0"/>
              <a:t>джерел</a:t>
            </a:r>
            <a:r>
              <a:rPr lang="ru-RU" sz="2900" dirty="0" smtClean="0"/>
              <a:t> </a:t>
            </a:r>
            <a:r>
              <a:rPr lang="ru-RU" sz="2900" dirty="0" err="1" smtClean="0"/>
              <a:t>сучасної</a:t>
            </a:r>
            <a:r>
              <a:rPr lang="ru-RU" sz="2900" dirty="0" smtClean="0"/>
              <a:t> </a:t>
            </a:r>
            <a:r>
              <a:rPr lang="ru-RU" sz="2900" dirty="0" err="1" smtClean="0"/>
              <a:t>української</a:t>
            </a:r>
            <a:r>
              <a:rPr lang="ru-RU" sz="2900" dirty="0" smtClean="0"/>
              <a:t> </a:t>
            </a:r>
            <a:r>
              <a:rPr lang="ru-RU" sz="2900" dirty="0" err="1" smtClean="0"/>
              <a:t>літературної</a:t>
            </a:r>
            <a:r>
              <a:rPr lang="ru-RU" sz="2900" dirty="0" smtClean="0"/>
              <a:t> </a:t>
            </a:r>
            <a:r>
              <a:rPr lang="ru-RU" sz="2900" dirty="0" err="1" smtClean="0"/>
              <a:t>мови</a:t>
            </a:r>
            <a:r>
              <a:rPr lang="ru-RU" sz="2900" dirty="0" smtClean="0"/>
              <a:t>. 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78296" y="1"/>
            <a:ext cx="116685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 </a:t>
            </a:r>
            <a:r>
              <a:rPr lang="uk-UA" sz="2800" b="1" dirty="0" smtClean="0"/>
              <a:t>6</a:t>
            </a:r>
            <a:r>
              <a:rPr lang="uk-UA" sz="2800" b="1" dirty="0" smtClean="0"/>
              <a:t>. </a:t>
            </a:r>
            <a:r>
              <a:rPr lang="ru-RU" sz="2800" b="1" dirty="0" err="1" smtClean="0"/>
              <a:t>Спільне</a:t>
            </a:r>
            <a:r>
              <a:rPr lang="ru-RU" sz="2800" b="1" dirty="0" smtClean="0"/>
              <a:t> і </a:t>
            </a:r>
            <a:r>
              <a:rPr lang="ru-RU" sz="2800" b="1" dirty="0" err="1" smtClean="0"/>
              <a:t>відмінне</a:t>
            </a:r>
            <a:r>
              <a:rPr lang="ru-RU" sz="2800" b="1" dirty="0" smtClean="0"/>
              <a:t> в </a:t>
            </a:r>
            <a:r>
              <a:rPr lang="uk-UA" sz="2800" b="1" dirty="0" smtClean="0"/>
              <a:t>українській </a:t>
            </a:r>
            <a:r>
              <a:rPr lang="ru-RU" sz="2800" b="1" dirty="0" err="1" smtClean="0"/>
              <a:t>діалектній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літературній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мовах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2166730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dirty="0" err="1" smtClean="0"/>
              <a:t>Літературна</a:t>
            </a:r>
            <a:r>
              <a:rPr lang="ru-RU" b="1" dirty="0" smtClean="0"/>
              <a:t> </a:t>
            </a:r>
            <a:r>
              <a:rPr lang="ru-RU" b="1" dirty="0" err="1" smtClean="0"/>
              <a:t>мова</a:t>
            </a:r>
            <a:r>
              <a:rPr lang="ru-RU" dirty="0" smtClean="0"/>
              <a:t>, </a:t>
            </a:r>
            <a:r>
              <a:rPr lang="ru-RU" dirty="0" err="1" smtClean="0"/>
              <a:t>наддіалектна</a:t>
            </a:r>
            <a:r>
              <a:rPr lang="ru-RU" dirty="0" smtClean="0"/>
              <a:t> за </a:t>
            </a:r>
            <a:r>
              <a:rPr lang="ru-RU" dirty="0" err="1" smtClean="0"/>
              <a:t>своєю</a:t>
            </a:r>
            <a:r>
              <a:rPr lang="ru-RU" dirty="0" smtClean="0"/>
              <a:t> структурою,</a:t>
            </a:r>
            <a:r>
              <a:rPr lang="uk-UA" dirty="0" smtClean="0"/>
              <a:t> за </a:t>
            </a:r>
            <a:r>
              <a:rPr lang="ru-RU" dirty="0" err="1" smtClean="0"/>
              <a:t>функціями</a:t>
            </a:r>
            <a:r>
              <a:rPr lang="uk-UA" dirty="0" smtClean="0"/>
              <a:t>, які виконує, за з</a:t>
            </a:r>
            <a:r>
              <a:rPr lang="ru-RU" dirty="0" err="1" smtClean="0"/>
              <a:t>акономірностями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b="1" dirty="0" err="1" smtClean="0"/>
              <a:t>протиставляється</a:t>
            </a:r>
            <a:r>
              <a:rPr lang="ru-RU" b="1" dirty="0" smtClean="0"/>
              <a:t> </a:t>
            </a:r>
            <a:r>
              <a:rPr lang="uk-UA" b="1" dirty="0" smtClean="0"/>
              <a:t>у</a:t>
            </a:r>
            <a:r>
              <a:rPr lang="ru-RU" b="1" dirty="0" err="1" smtClean="0"/>
              <a:t>сім</a:t>
            </a:r>
            <a:r>
              <a:rPr lang="ru-RU" b="1" dirty="0" smtClean="0"/>
              <a:t> </a:t>
            </a:r>
            <a:r>
              <a:rPr lang="ru-RU" b="1" dirty="0" err="1" smtClean="0"/>
              <a:t>діалектам</a:t>
            </a:r>
            <a:r>
              <a:rPr lang="ru-RU" dirty="0" smtClean="0"/>
              <a:t>, </a:t>
            </a:r>
            <a:r>
              <a:rPr lang="uk-UA" dirty="0" smtClean="0"/>
              <a:t>зокрема </a:t>
            </a:r>
            <a:r>
              <a:rPr lang="ru-RU" dirty="0" smtClean="0"/>
              <a:t>і то</a:t>
            </a:r>
            <a:r>
              <a:rPr lang="uk-UA" dirty="0" err="1" smtClean="0"/>
              <a:t>му</a:t>
            </a:r>
            <a:r>
              <a:rPr lang="ru-RU" dirty="0" smtClean="0"/>
              <a:t>, </a:t>
            </a:r>
            <a:r>
              <a:rPr lang="uk-UA" dirty="0" smtClean="0"/>
              <a:t>який </a:t>
            </a:r>
            <a:r>
              <a:rPr lang="ru-RU" dirty="0" smtClean="0"/>
              <a:t>став </a:t>
            </a:r>
            <a:r>
              <a:rPr lang="ru-RU" dirty="0" err="1" smtClean="0"/>
              <a:t>її</a:t>
            </a:r>
            <a:r>
              <a:rPr lang="ru-RU" dirty="0" smtClean="0"/>
              <a:t> основою. </a:t>
            </a:r>
          </a:p>
          <a:p>
            <a:pPr marL="0" indent="357188" algn="just">
              <a:buNone/>
            </a:pP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територіальні</a:t>
            </a:r>
            <a:r>
              <a:rPr lang="ru-RU" dirty="0" smtClean="0"/>
              <a:t> </a:t>
            </a:r>
            <a:r>
              <a:rPr lang="ru-RU" dirty="0" err="1" smtClean="0"/>
              <a:t>діалекти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залишаються</a:t>
            </a:r>
            <a:r>
              <a:rPr lang="ru-RU" dirty="0" smtClean="0"/>
              <a:t>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b="1" dirty="0" err="1" smtClean="0"/>
              <a:t>важливих</a:t>
            </a:r>
            <a:r>
              <a:rPr lang="ru-RU" b="1" dirty="0" smtClean="0"/>
              <a:t> </a:t>
            </a:r>
            <a:r>
              <a:rPr lang="ru-RU" b="1" dirty="0" err="1" smtClean="0"/>
              <a:t>джерел</a:t>
            </a:r>
            <a:r>
              <a:rPr lang="ru-RU" b="1" dirty="0" smtClean="0"/>
              <a:t> </a:t>
            </a:r>
            <a:r>
              <a:rPr lang="ru-RU" b="1" dirty="0" err="1" smtClean="0"/>
              <a:t>поповнення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збагачення</a:t>
            </a:r>
            <a:r>
              <a:rPr lang="ru-RU" b="1" dirty="0" smtClean="0"/>
              <a:t> </a:t>
            </a:r>
            <a:r>
              <a:rPr lang="ru-RU" b="1" dirty="0" err="1" smtClean="0"/>
              <a:t>літературної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насамперед</a:t>
            </a:r>
            <a:r>
              <a:rPr lang="ru-RU" dirty="0" smtClean="0"/>
              <a:t> </a:t>
            </a:r>
            <a:r>
              <a:rPr lang="ru-RU" dirty="0" err="1" smtClean="0"/>
              <a:t>збагачення</a:t>
            </a:r>
            <a:r>
              <a:rPr lang="ru-RU" dirty="0" smtClean="0"/>
              <a:t> </a:t>
            </a:r>
            <a:r>
              <a:rPr lang="ru-RU" dirty="0" err="1" smtClean="0"/>
              <a:t>лексичного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b="1" dirty="0" err="1" smtClean="0"/>
              <a:t>Літературна</a:t>
            </a:r>
            <a:r>
              <a:rPr lang="ru-RU" b="1" dirty="0" smtClean="0"/>
              <a:t> </a:t>
            </a:r>
            <a:r>
              <a:rPr lang="ru-RU" b="1" dirty="0" err="1" smtClean="0"/>
              <a:t>мова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діалекти</a:t>
            </a:r>
            <a:r>
              <a:rPr lang="ru-RU" b="1" dirty="0" smtClean="0"/>
              <a:t> </a:t>
            </a:r>
            <a:r>
              <a:rPr lang="ru-RU" b="1" dirty="0" err="1" smtClean="0"/>
              <a:t>перебувають</a:t>
            </a:r>
            <a:r>
              <a:rPr lang="ru-RU" b="1" dirty="0" smtClean="0"/>
              <a:t> у </a:t>
            </a:r>
            <a:r>
              <a:rPr lang="ru-RU" b="1" dirty="0" err="1" smtClean="0"/>
              <a:t>постійній</a:t>
            </a:r>
            <a:r>
              <a:rPr lang="ru-RU" b="1" dirty="0" smtClean="0"/>
              <a:t> </a:t>
            </a:r>
            <a:r>
              <a:rPr lang="ru-RU" b="1" dirty="0" err="1" smtClean="0"/>
              <a:t>взаємодії</a:t>
            </a:r>
            <a:r>
              <a:rPr lang="ru-RU" b="1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  <a:p>
            <a:pPr marL="0" indent="357188" algn="just"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78296" y="1"/>
            <a:ext cx="116685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 </a:t>
            </a:r>
            <a:r>
              <a:rPr lang="uk-UA" sz="2800" b="1" dirty="0" smtClean="0"/>
              <a:t>6</a:t>
            </a:r>
            <a:r>
              <a:rPr lang="uk-UA" sz="2800" b="1" dirty="0" smtClean="0"/>
              <a:t>. </a:t>
            </a:r>
            <a:r>
              <a:rPr lang="ru-RU" sz="2800" b="1" dirty="0" err="1" smtClean="0"/>
              <a:t>Спільне</a:t>
            </a:r>
            <a:r>
              <a:rPr lang="ru-RU" sz="2800" b="1" dirty="0" smtClean="0"/>
              <a:t> і </a:t>
            </a:r>
            <a:r>
              <a:rPr lang="ru-RU" sz="2800" b="1" dirty="0" err="1" smtClean="0"/>
              <a:t>відмінне</a:t>
            </a:r>
            <a:r>
              <a:rPr lang="ru-RU" sz="2800" b="1" dirty="0" smtClean="0"/>
              <a:t> в </a:t>
            </a:r>
            <a:r>
              <a:rPr lang="uk-UA" sz="2800" b="1" dirty="0" smtClean="0"/>
              <a:t>українській </a:t>
            </a:r>
            <a:r>
              <a:rPr lang="ru-RU" sz="2800" b="1" dirty="0" err="1" smtClean="0"/>
              <a:t>діалектній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літературній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мовах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2166730"/>
          </a:xfrm>
        </p:spPr>
        <p:txBody>
          <a:bodyPr rtlCol="0"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Причини </a:t>
            </a:r>
            <a:r>
              <a:rPr lang="ru-RU" b="1" dirty="0" err="1" smtClean="0"/>
              <a:t>вживання</a:t>
            </a:r>
            <a:r>
              <a:rPr lang="ru-RU" b="1" dirty="0" smtClean="0"/>
              <a:t> </a:t>
            </a:r>
            <a:r>
              <a:rPr lang="uk-UA" b="1" dirty="0" smtClean="0"/>
              <a:t>студентами </a:t>
            </a:r>
            <a:r>
              <a:rPr lang="ru-RU" b="1" dirty="0" err="1" smtClean="0"/>
              <a:t>діалектизмів</a:t>
            </a:r>
            <a:r>
              <a:rPr lang="ru-RU" b="1" dirty="0" smtClean="0"/>
              <a:t> </a:t>
            </a:r>
            <a:r>
              <a:rPr lang="ru-RU" b="1" dirty="0" err="1" smtClean="0"/>
              <a:t>різні</a:t>
            </a:r>
            <a:r>
              <a:rPr lang="ru-RU" b="1" dirty="0" smtClean="0"/>
              <a:t>: </a:t>
            </a:r>
          </a:p>
          <a:p>
            <a:pPr marL="0" indent="268288" algn="just">
              <a:buNone/>
            </a:pPr>
            <a:r>
              <a:rPr lang="ru-RU" dirty="0" smtClean="0"/>
              <a:t>1) </a:t>
            </a:r>
            <a:r>
              <a:rPr lang="ru-RU" dirty="0" err="1" smtClean="0"/>
              <a:t>байдужість</a:t>
            </a:r>
            <a:r>
              <a:rPr lang="ru-RU" dirty="0" smtClean="0"/>
              <a:t> до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, </a:t>
            </a:r>
          </a:p>
          <a:p>
            <a:pPr marL="0" indent="268288" algn="just">
              <a:buNone/>
            </a:pPr>
            <a:r>
              <a:rPr lang="ru-RU" dirty="0" smtClean="0"/>
              <a:t>2) </a:t>
            </a:r>
            <a:r>
              <a:rPr lang="ru-RU" dirty="0" err="1" smtClean="0"/>
              <a:t>недостатня</a:t>
            </a:r>
            <a:r>
              <a:rPr lang="ru-RU" dirty="0" smtClean="0"/>
              <a:t> </a:t>
            </a:r>
            <a:r>
              <a:rPr lang="ru-RU" dirty="0" err="1" smtClean="0"/>
              <a:t>увага</a:t>
            </a:r>
            <a:r>
              <a:rPr lang="ru-RU" dirty="0" smtClean="0"/>
              <a:t>, </a:t>
            </a:r>
          </a:p>
          <a:p>
            <a:pPr marL="0" indent="268288" algn="just">
              <a:buNone/>
            </a:pPr>
            <a:r>
              <a:rPr lang="ru-RU" dirty="0" smtClean="0"/>
              <a:t>3) </a:t>
            </a:r>
            <a:r>
              <a:rPr lang="ru-RU" dirty="0" err="1" smtClean="0"/>
              <a:t>відсутність</a:t>
            </a:r>
            <a:r>
              <a:rPr lang="ru-RU" dirty="0" smtClean="0"/>
              <a:t> контролю над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мовленням</a:t>
            </a:r>
            <a:r>
              <a:rPr lang="ru-RU" dirty="0" smtClean="0"/>
              <a:t>. </a:t>
            </a:r>
          </a:p>
          <a:p>
            <a:pPr marL="0" indent="268288" algn="just">
              <a:buNone/>
            </a:pPr>
            <a:r>
              <a:rPr lang="ru-RU" b="1" dirty="0" smtClean="0"/>
              <a:t>4) </a:t>
            </a:r>
            <a:r>
              <a:rPr lang="ru-RU" b="1" dirty="0" err="1" smtClean="0"/>
              <a:t>постійне</a:t>
            </a:r>
            <a:r>
              <a:rPr lang="ru-RU" b="1" dirty="0" smtClean="0"/>
              <a:t> </a:t>
            </a:r>
            <a:r>
              <a:rPr lang="ru-RU" b="1" dirty="0" err="1" smtClean="0"/>
              <a:t>перебування</a:t>
            </a:r>
            <a:r>
              <a:rPr lang="ru-RU" b="1" dirty="0" smtClean="0"/>
              <a:t> в </a:t>
            </a:r>
            <a:r>
              <a:rPr lang="ru-RU" b="1" dirty="0" err="1" smtClean="0"/>
              <a:t>діалектному</a:t>
            </a:r>
            <a:r>
              <a:rPr lang="ru-RU" b="1" dirty="0" smtClean="0"/>
              <a:t> </a:t>
            </a:r>
            <a:r>
              <a:rPr lang="ru-RU" b="1" dirty="0" err="1" smtClean="0"/>
              <a:t>оточенні</a:t>
            </a:r>
            <a:r>
              <a:rPr lang="ru-RU" b="1" dirty="0" smtClean="0"/>
              <a:t>!!!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поза </a:t>
            </a:r>
            <a:r>
              <a:rPr lang="uk-UA" dirty="0" smtClean="0"/>
              <a:t>Університетом студент </a:t>
            </a:r>
            <a:r>
              <a:rPr lang="ru-RU" dirty="0" err="1" smtClean="0"/>
              <a:t>користується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говіркою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побутує</a:t>
            </a:r>
            <a:r>
              <a:rPr lang="ru-RU" dirty="0" smtClean="0"/>
              <a:t> в </a:t>
            </a:r>
            <a:r>
              <a:rPr lang="ru-RU" dirty="0" err="1" smtClean="0"/>
              <a:t>певній</a:t>
            </a:r>
            <a:r>
              <a:rPr lang="ru-RU" dirty="0" smtClean="0"/>
              <a:t> </a:t>
            </a:r>
            <a:r>
              <a:rPr lang="ru-RU" dirty="0" err="1" smtClean="0"/>
              <a:t>місцевості</a:t>
            </a:r>
            <a:r>
              <a:rPr lang="ru-RU" dirty="0" smtClean="0"/>
              <a:t>.</a:t>
            </a:r>
          </a:p>
          <a:p>
            <a:pPr marL="0" indent="268288" algn="just">
              <a:buNone/>
            </a:pPr>
            <a:r>
              <a:rPr lang="ru-RU" b="1" dirty="0" smtClean="0">
                <a:solidFill>
                  <a:srgbClr val="00B050"/>
                </a:solidFill>
              </a:rPr>
              <a:t>Робота над </a:t>
            </a:r>
            <a:r>
              <a:rPr lang="ru-RU" b="1" dirty="0" err="1" smtClean="0">
                <a:solidFill>
                  <a:srgbClr val="00B050"/>
                </a:solidFill>
              </a:rPr>
              <a:t>піднесенням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культури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мовлення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студентів</a:t>
            </a:r>
            <a:r>
              <a:rPr lang="ru-RU" b="1" dirty="0" smtClean="0">
                <a:solidFill>
                  <a:srgbClr val="00B050"/>
                </a:solidFill>
              </a:rPr>
              <a:t>, </a:t>
            </a:r>
            <a:r>
              <a:rPr lang="ru-RU" b="1" dirty="0" err="1" smtClean="0">
                <a:solidFill>
                  <a:srgbClr val="00B050"/>
                </a:solidFill>
              </a:rPr>
              <a:t>над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доречним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використанням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діалектизмів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є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складовою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багатогранного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й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різноманітного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щодо</a:t>
            </a:r>
            <a:r>
              <a:rPr lang="ru-RU" b="1" dirty="0" smtClean="0">
                <a:solidFill>
                  <a:srgbClr val="00B050"/>
                </a:solidFill>
              </a:rPr>
              <a:t> форм і </a:t>
            </a:r>
            <a:r>
              <a:rPr lang="ru-RU" b="1" dirty="0" err="1" smtClean="0">
                <a:solidFill>
                  <a:srgbClr val="00B050"/>
                </a:solidFill>
              </a:rPr>
              <a:t>засобів</a:t>
            </a:r>
            <a:r>
              <a:rPr lang="ru-RU" b="1" dirty="0" smtClean="0">
                <a:solidFill>
                  <a:srgbClr val="00B050"/>
                </a:solidFill>
              </a:rPr>
              <a:t> курсу</a:t>
            </a:r>
            <a:r>
              <a:rPr lang="uk-UA" b="1" dirty="0" smtClean="0">
                <a:solidFill>
                  <a:srgbClr val="00B050"/>
                </a:solidFill>
              </a:rPr>
              <a:t> «Українська мова та </a:t>
            </a:r>
            <a:r>
              <a:rPr lang="uk-UA" b="1" dirty="0" err="1" smtClean="0">
                <a:solidFill>
                  <a:srgbClr val="00B050"/>
                </a:solidFill>
              </a:rPr>
              <a:t>етнокультурологія</a:t>
            </a:r>
            <a:r>
              <a:rPr lang="uk-UA" b="1" dirty="0" smtClean="0">
                <a:solidFill>
                  <a:srgbClr val="00B050"/>
                </a:solidFill>
              </a:rPr>
              <a:t>»</a:t>
            </a:r>
            <a:r>
              <a:rPr lang="ru-RU" b="1" dirty="0" smtClean="0">
                <a:solidFill>
                  <a:srgbClr val="00B050"/>
                </a:solidFill>
              </a:rPr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78296" y="1"/>
            <a:ext cx="116685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/>
              <a:t> </a:t>
            </a:r>
            <a:r>
              <a:rPr lang="uk-UA" sz="2800" b="1" dirty="0" smtClean="0"/>
              <a:t>6</a:t>
            </a:r>
            <a:r>
              <a:rPr lang="uk-UA" sz="2800" b="1" dirty="0" smtClean="0"/>
              <a:t>. </a:t>
            </a:r>
            <a:r>
              <a:rPr lang="ru-RU" sz="2800" b="1" dirty="0" err="1" smtClean="0"/>
              <a:t>Спільне</a:t>
            </a:r>
            <a:r>
              <a:rPr lang="ru-RU" sz="2800" b="1" dirty="0" smtClean="0"/>
              <a:t> і </a:t>
            </a:r>
            <a:r>
              <a:rPr lang="ru-RU" sz="2800" b="1" dirty="0" err="1" smtClean="0"/>
              <a:t>відмінне</a:t>
            </a:r>
            <a:r>
              <a:rPr lang="ru-RU" sz="2800" b="1" dirty="0" smtClean="0"/>
              <a:t> в </a:t>
            </a:r>
            <a:r>
              <a:rPr lang="uk-UA" sz="2800" b="1" dirty="0" smtClean="0"/>
              <a:t>українській </a:t>
            </a:r>
            <a:r>
              <a:rPr lang="ru-RU" sz="2800" b="1" dirty="0" err="1" smtClean="0"/>
              <a:t>діалектній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літературній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мовах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Практична </a:t>
            </a:r>
            <a:r>
              <a:rPr lang="ru-RU" b="1" dirty="0" err="1" smtClean="0"/>
              <a:t>частина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357188" algn="just">
              <a:buNone/>
            </a:pPr>
            <a:r>
              <a:rPr lang="ru-RU" b="1" dirty="0" smtClean="0"/>
              <a:t>1. </a:t>
            </a:r>
            <a:r>
              <a:rPr lang="ru-RU" b="1" dirty="0" err="1" smtClean="0"/>
              <a:t>Укладання</a:t>
            </a:r>
            <a:r>
              <a:rPr lang="ru-RU" b="1" dirty="0" smtClean="0"/>
              <a:t> </a:t>
            </a:r>
            <a:r>
              <a:rPr lang="ru-RU" b="1" dirty="0" smtClean="0"/>
              <a:t>словника</a:t>
            </a:r>
            <a:r>
              <a:rPr lang="uk-UA" b="1" dirty="0" smtClean="0"/>
              <a:t> ключових термінів Курсу.</a:t>
            </a:r>
            <a:endParaRPr lang="ru-RU" dirty="0" smtClean="0"/>
          </a:p>
          <a:p>
            <a:pPr marL="0" lvl="0" indent="357188" algn="just">
              <a:buNone/>
            </a:pPr>
            <a:r>
              <a:rPr lang="uk-UA" b="1" dirty="0" smtClean="0"/>
              <a:t>2. Д</a:t>
            </a:r>
            <a:r>
              <a:rPr lang="ru-RU" b="1" dirty="0" err="1" smtClean="0"/>
              <a:t>ослідження</a:t>
            </a:r>
            <a:r>
              <a:rPr lang="ru-RU" b="1" dirty="0" smtClean="0"/>
              <a:t> </a:t>
            </a:r>
            <a:r>
              <a:rPr lang="ru-RU" b="1" dirty="0" err="1" smtClean="0"/>
              <a:t>говірк</a:t>
            </a:r>
            <a:r>
              <a:rPr lang="uk-UA" b="1" dirty="0" smtClean="0"/>
              <a:t>и свого</a:t>
            </a:r>
            <a:r>
              <a:rPr lang="ru-RU" b="1" dirty="0" smtClean="0"/>
              <a:t> </a:t>
            </a:r>
            <a:r>
              <a:rPr lang="ru-RU" b="1" dirty="0" err="1" smtClean="0"/>
              <a:t>населеного</a:t>
            </a:r>
            <a:r>
              <a:rPr lang="ru-RU" b="1" dirty="0" smtClean="0"/>
              <a:t> пункту</a:t>
            </a:r>
            <a:r>
              <a:rPr lang="uk-UA" b="1" dirty="0" smtClean="0"/>
              <a:t>: визначення наріччя, групи говору, аналіз її головних фонетичних, морфологічних, лексичних і синтаксичних особливостей. Оформити доповідь на основі зібраних даних про говірку свого населеного пункту (</a:t>
            </a:r>
            <a:r>
              <a:rPr lang="uk-UA" b="1" dirty="0" err="1" smtClean="0"/>
              <a:t>ІНДЗ</a:t>
            </a:r>
            <a:r>
              <a:rPr lang="uk-UA" b="1" dirty="0" smtClean="0"/>
              <a:t>).</a:t>
            </a:r>
            <a:endParaRPr lang="ru-RU" dirty="0" smtClean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357188" algn="just">
              <a:buNone/>
            </a:pPr>
            <a:r>
              <a:rPr lang="ru-RU" b="1" dirty="0" smtClean="0"/>
              <a:t>3. </a:t>
            </a:r>
            <a:r>
              <a:rPr lang="ru-RU" b="1" dirty="0" err="1" smtClean="0"/>
              <a:t>Підготувати</a:t>
            </a:r>
            <a:r>
              <a:rPr lang="ru-RU" b="1" dirty="0" smtClean="0"/>
              <a:t> </a:t>
            </a:r>
            <a:r>
              <a:rPr lang="ru-RU" b="1" dirty="0" err="1" smtClean="0"/>
              <a:t>невелику</a:t>
            </a:r>
            <a:r>
              <a:rPr lang="ru-RU" b="1" dirty="0" smtClean="0"/>
              <a:t> </a:t>
            </a:r>
            <a:r>
              <a:rPr lang="ru-RU" b="1" dirty="0" err="1" smtClean="0"/>
              <a:t>зв’язну</a:t>
            </a:r>
            <a:r>
              <a:rPr lang="ru-RU" b="1" dirty="0" smtClean="0"/>
              <a:t> </a:t>
            </a:r>
            <a:r>
              <a:rPr lang="ru-RU" b="1" dirty="0" err="1" smtClean="0"/>
              <a:t>розповідь</a:t>
            </a:r>
            <a:r>
              <a:rPr lang="ru-RU" b="1" dirty="0" smtClean="0"/>
              <a:t> </a:t>
            </a:r>
            <a:r>
              <a:rPr lang="ru-RU" b="1" dirty="0" err="1" smtClean="0"/>
              <a:t>говіркою</a:t>
            </a:r>
            <a:r>
              <a:rPr lang="ru-RU" b="1" dirty="0" smtClean="0"/>
              <a:t> </a:t>
            </a:r>
            <a:r>
              <a:rPr lang="ru-RU" b="1" dirty="0" err="1" smtClean="0"/>
              <a:t>свого</a:t>
            </a:r>
            <a:r>
              <a:rPr lang="ru-RU" b="1" dirty="0" smtClean="0"/>
              <a:t> села (</a:t>
            </a:r>
            <a:r>
              <a:rPr lang="ru-RU" b="1" dirty="0" err="1" smtClean="0"/>
              <a:t>орієнтовні</a:t>
            </a:r>
            <a:r>
              <a:rPr lang="ru-RU" b="1" dirty="0" smtClean="0"/>
              <a:t> теми:</a:t>
            </a:r>
            <a:r>
              <a:rPr lang="ru-RU" dirty="0" smtClean="0"/>
              <a:t> </a:t>
            </a:r>
            <a:r>
              <a:rPr lang="uk-UA" i="1" dirty="0" smtClean="0"/>
              <a:t>«</a:t>
            </a:r>
            <a:r>
              <a:rPr lang="ru-RU" i="1" dirty="0" err="1" smtClean="0"/>
              <a:t>Моє</a:t>
            </a:r>
            <a:r>
              <a:rPr lang="ru-RU" i="1" dirty="0" smtClean="0"/>
              <a:t> село</a:t>
            </a:r>
            <a:r>
              <a:rPr lang="uk-UA" i="1" dirty="0" smtClean="0"/>
              <a:t>»</a:t>
            </a:r>
            <a:r>
              <a:rPr lang="ru-RU" i="1" dirty="0" smtClean="0"/>
              <a:t>, </a:t>
            </a:r>
            <a:r>
              <a:rPr lang="uk-UA" i="1" dirty="0" smtClean="0"/>
              <a:t>«</a:t>
            </a:r>
            <a:r>
              <a:rPr lang="ru-RU" i="1" dirty="0" err="1" smtClean="0"/>
              <a:t>Заняття</a:t>
            </a:r>
            <a:r>
              <a:rPr lang="ru-RU" i="1" dirty="0" smtClean="0"/>
              <a:t> </a:t>
            </a:r>
            <a:r>
              <a:rPr lang="ru-RU" i="1" dirty="0" err="1" smtClean="0"/>
              <a:t>односельців</a:t>
            </a:r>
            <a:r>
              <a:rPr lang="uk-UA" i="1" dirty="0" smtClean="0"/>
              <a:t>»</a:t>
            </a:r>
            <a:r>
              <a:rPr lang="ru-RU" i="1" dirty="0" smtClean="0"/>
              <a:t>, </a:t>
            </a:r>
            <a:r>
              <a:rPr lang="uk-UA" i="1" dirty="0" smtClean="0"/>
              <a:t>«</a:t>
            </a:r>
            <a:r>
              <a:rPr lang="ru-RU" i="1" dirty="0" err="1" smtClean="0"/>
              <a:t>Незвичайний</a:t>
            </a:r>
            <a:r>
              <a:rPr lang="ru-RU" i="1" dirty="0" smtClean="0"/>
              <a:t> </a:t>
            </a:r>
            <a:r>
              <a:rPr lang="ru-RU" i="1" dirty="0" err="1" smtClean="0"/>
              <a:t>випадок</a:t>
            </a:r>
            <a:r>
              <a:rPr lang="uk-UA" i="1" dirty="0" smtClean="0"/>
              <a:t>»</a:t>
            </a:r>
            <a:r>
              <a:rPr lang="ru-RU" i="1" dirty="0" smtClean="0"/>
              <a:t>, </a:t>
            </a:r>
            <a:r>
              <a:rPr lang="uk-UA" i="1" dirty="0" smtClean="0"/>
              <a:t>«</a:t>
            </a:r>
            <a:r>
              <a:rPr lang="ru-RU" i="1" dirty="0" smtClean="0"/>
              <a:t>Природа </a:t>
            </a:r>
            <a:r>
              <a:rPr lang="ru-RU" i="1" dirty="0" err="1" smtClean="0"/>
              <a:t>мого</a:t>
            </a:r>
            <a:r>
              <a:rPr lang="ru-RU" i="1" dirty="0" smtClean="0"/>
              <a:t> краю</a:t>
            </a:r>
            <a:r>
              <a:rPr lang="uk-UA" i="1" dirty="0" smtClean="0"/>
              <a:t>»</a:t>
            </a:r>
            <a:r>
              <a:rPr lang="ru-RU" i="1" dirty="0" smtClean="0"/>
              <a:t>, </a:t>
            </a:r>
            <a:r>
              <a:rPr lang="uk-UA" i="1" dirty="0" smtClean="0"/>
              <a:t>«</a:t>
            </a:r>
            <a:r>
              <a:rPr lang="ru-RU" i="1" dirty="0" err="1" smtClean="0"/>
              <a:t>Легенди</a:t>
            </a:r>
            <a:r>
              <a:rPr lang="ru-RU" i="1" dirty="0" smtClean="0"/>
              <a:t>, </a:t>
            </a:r>
            <a:r>
              <a:rPr lang="ru-RU" i="1" dirty="0" err="1" smtClean="0"/>
              <a:t>перекази</a:t>
            </a:r>
            <a:r>
              <a:rPr lang="ru-RU" i="1" dirty="0" smtClean="0"/>
              <a:t>, анекдот</a:t>
            </a:r>
            <a:r>
              <a:rPr lang="uk-UA" i="1" dirty="0" smtClean="0"/>
              <a:t>»</a:t>
            </a:r>
            <a:r>
              <a:rPr lang="ru-RU" i="1" dirty="0" smtClean="0"/>
              <a:t>, </a:t>
            </a:r>
            <a:r>
              <a:rPr lang="uk-UA" i="1" dirty="0" smtClean="0"/>
              <a:t>«</a:t>
            </a:r>
            <a:r>
              <a:rPr lang="ru-RU" i="1" dirty="0" err="1" smtClean="0"/>
              <a:t>Звичаї</a:t>
            </a:r>
            <a:r>
              <a:rPr lang="ru-RU" i="1" dirty="0" smtClean="0"/>
              <a:t> та обряди</a:t>
            </a:r>
            <a:r>
              <a:rPr lang="uk-UA" i="1" dirty="0" smtClean="0"/>
              <a:t>»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.)</a:t>
            </a:r>
            <a:r>
              <a:rPr lang="uk-UA" dirty="0" smtClean="0"/>
              <a:t>.</a:t>
            </a:r>
            <a:endParaRPr lang="ru-RU" dirty="0" smtClean="0"/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lnSpcReduction="10000"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Волинь</a:t>
            </a:r>
            <a:r>
              <a:rPr lang="ru-RU" i="1" dirty="0" smtClean="0"/>
              <a:t> </a:t>
            </a:r>
            <a:r>
              <a:rPr lang="ru-RU" dirty="0" smtClean="0"/>
              <a:t>— </a:t>
            </a:r>
            <a:r>
              <a:rPr lang="ru-RU" dirty="0" err="1" smtClean="0"/>
              <a:t>лежить</a:t>
            </a:r>
            <a:r>
              <a:rPr lang="ru-RU" dirty="0" smtClean="0"/>
              <a:t> у </a:t>
            </a:r>
            <a:r>
              <a:rPr lang="ru-RU" dirty="0" err="1" smtClean="0"/>
              <a:t>басейні</a:t>
            </a:r>
            <a:r>
              <a:rPr lang="ru-RU" dirty="0" smtClean="0"/>
              <a:t> </a:t>
            </a:r>
            <a:r>
              <a:rPr lang="ru-RU" dirty="0" err="1" smtClean="0"/>
              <a:t>правих</a:t>
            </a:r>
            <a:r>
              <a:rPr lang="ru-RU" dirty="0" smtClean="0"/>
              <a:t> </a:t>
            </a:r>
            <a:r>
              <a:rPr lang="ru-RU" dirty="0" err="1" smtClean="0"/>
              <a:t>притоків</a:t>
            </a:r>
            <a:r>
              <a:rPr lang="ru-RU" dirty="0" smtClean="0"/>
              <a:t> </a:t>
            </a:r>
            <a:r>
              <a:rPr lang="ru-RU" dirty="0" err="1" smtClean="0"/>
              <a:t>Прип'яті</a:t>
            </a:r>
            <a:r>
              <a:rPr lang="ru-RU" dirty="0" smtClean="0"/>
              <a:t> і </a:t>
            </a:r>
            <a:r>
              <a:rPr lang="ru-RU" dirty="0" err="1" smtClean="0"/>
              <a:t>верхів'ях</a:t>
            </a:r>
            <a:r>
              <a:rPr lang="ru-RU" dirty="0" smtClean="0"/>
              <a:t> </a:t>
            </a:r>
            <a:r>
              <a:rPr lang="ru-RU" dirty="0" err="1" smtClean="0"/>
              <a:t>Західного</a:t>
            </a:r>
            <a:r>
              <a:rPr lang="ru-RU" dirty="0" smtClean="0"/>
              <a:t> Бугу, </a:t>
            </a:r>
            <a:r>
              <a:rPr lang="ru-RU" dirty="0" err="1" smtClean="0"/>
              <a:t>охоплює</a:t>
            </a:r>
            <a:r>
              <a:rPr lang="ru-RU" dirty="0" smtClean="0"/>
              <a:t> </a:t>
            </a:r>
            <a:r>
              <a:rPr lang="ru-RU" dirty="0" err="1" smtClean="0"/>
              <a:t>Волинську</a:t>
            </a:r>
            <a:r>
              <a:rPr lang="ru-RU" dirty="0" smtClean="0"/>
              <a:t>, </a:t>
            </a:r>
            <a:r>
              <a:rPr lang="ru-RU" dirty="0" err="1" smtClean="0"/>
              <a:t>Рівненську</a:t>
            </a:r>
            <a:r>
              <a:rPr lang="ru-RU" dirty="0" smtClean="0"/>
              <a:t> та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Житомирської</a:t>
            </a:r>
            <a:r>
              <a:rPr lang="ru-RU" dirty="0" smtClean="0"/>
              <a:t> областей і </a:t>
            </a:r>
            <a:r>
              <a:rPr lang="ru-RU" dirty="0" err="1" smtClean="0"/>
              <a:t>невелику</a:t>
            </a:r>
            <a:r>
              <a:rPr lang="ru-RU" dirty="0" smtClean="0"/>
              <a:t> </a:t>
            </a:r>
            <a:r>
              <a:rPr lang="ru-RU" dirty="0" err="1" smtClean="0"/>
              <a:t>північну</a:t>
            </a:r>
            <a:r>
              <a:rPr lang="ru-RU" dirty="0" smtClean="0"/>
              <a:t> </a:t>
            </a:r>
            <a:r>
              <a:rPr lang="ru-RU" dirty="0" err="1" smtClean="0"/>
              <a:t>територію</a:t>
            </a:r>
            <a:r>
              <a:rPr lang="ru-RU" dirty="0" smtClean="0"/>
              <a:t> </a:t>
            </a:r>
            <a:r>
              <a:rPr lang="ru-RU" dirty="0" err="1" smtClean="0"/>
              <a:t>Тернопільщини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Назва</a:t>
            </a:r>
            <a:r>
              <a:rPr lang="ru-RU" dirty="0" smtClean="0"/>
              <a:t> походить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давнього</a:t>
            </a:r>
            <a:r>
              <a:rPr lang="ru-RU" dirty="0" smtClean="0"/>
              <a:t> (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згадується</a:t>
            </a:r>
            <a:r>
              <a:rPr lang="ru-RU" dirty="0" smtClean="0"/>
              <a:t> в </a:t>
            </a:r>
            <a:r>
              <a:rPr lang="ru-RU" dirty="0" err="1" smtClean="0"/>
              <a:t>літопису</a:t>
            </a:r>
            <a:r>
              <a:rPr lang="ru-RU" dirty="0" smtClean="0"/>
              <a:t> 1018р.)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b="1" i="1" dirty="0" err="1" smtClean="0"/>
              <a:t>Волинь</a:t>
            </a:r>
            <a:r>
              <a:rPr lang="ru-RU" i="1" dirty="0" smtClean="0"/>
              <a:t> (</a:t>
            </a:r>
            <a:r>
              <a:rPr lang="ru-RU" i="1" dirty="0" err="1" smtClean="0"/>
              <a:t>Beлинь</a:t>
            </a:r>
            <a:r>
              <a:rPr lang="ru-RU" dirty="0" smtClean="0"/>
              <a:t>). </a:t>
            </a:r>
          </a:p>
          <a:p>
            <a:pPr marL="0" indent="357188" algn="just">
              <a:buNone/>
            </a:pPr>
            <a:r>
              <a:rPr lang="ru-RU" dirty="0" smtClean="0"/>
              <a:t>У 1199 р.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приєднання</a:t>
            </a:r>
            <a:r>
              <a:rPr lang="ru-RU" dirty="0" smtClean="0"/>
              <a:t> </a:t>
            </a:r>
            <a:r>
              <a:rPr lang="ru-RU" dirty="0" err="1" smtClean="0"/>
              <a:t>Галицького</a:t>
            </a:r>
            <a:r>
              <a:rPr lang="ru-RU" dirty="0" smtClean="0"/>
              <a:t> </a:t>
            </a:r>
            <a:r>
              <a:rPr lang="ru-RU" dirty="0" err="1" smtClean="0"/>
              <a:t>князівства</a:t>
            </a:r>
            <a:r>
              <a:rPr lang="ru-RU" dirty="0" smtClean="0"/>
              <a:t> до </a:t>
            </a:r>
            <a:r>
              <a:rPr lang="ru-RU" dirty="0" err="1" smtClean="0"/>
              <a:t>Волинського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сформовано </a:t>
            </a:r>
            <a:r>
              <a:rPr lang="ru-RU" dirty="0" err="1" smtClean="0"/>
              <a:t>Галицько-Волинське</a:t>
            </a:r>
            <a:r>
              <a:rPr lang="ru-RU" dirty="0" smtClean="0"/>
              <a:t> </a:t>
            </a:r>
            <a:r>
              <a:rPr lang="ru-RU" dirty="0" err="1" smtClean="0"/>
              <a:t>князівство</a:t>
            </a:r>
            <a:r>
              <a:rPr lang="ru-RU" dirty="0" smtClean="0"/>
              <a:t>. </a:t>
            </a:r>
            <a:r>
              <a:rPr lang="ru-RU" dirty="0" err="1" smtClean="0"/>
              <a:t>Наприкінці</a:t>
            </a:r>
            <a:r>
              <a:rPr lang="ru-RU" dirty="0" smtClean="0"/>
              <a:t> XVIII ст. </a:t>
            </a:r>
            <a:r>
              <a:rPr lang="ru-RU" dirty="0" err="1" smtClean="0"/>
              <a:t>Волинь</a:t>
            </a:r>
            <a:r>
              <a:rPr lang="ru-RU" dirty="0" smtClean="0"/>
              <a:t> </a:t>
            </a:r>
            <a:r>
              <a:rPr lang="ru-RU" dirty="0" err="1" smtClean="0"/>
              <a:t>відійшла</a:t>
            </a:r>
            <a:r>
              <a:rPr lang="ru-RU" dirty="0" smtClean="0"/>
              <a:t> до </a:t>
            </a:r>
            <a:r>
              <a:rPr lang="ru-RU" dirty="0" err="1" smtClean="0"/>
              <a:t>царської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</a:t>
            </a:r>
            <a:r>
              <a:rPr lang="ru-RU" dirty="0" err="1" smtClean="0"/>
              <a:t>Західна</a:t>
            </a:r>
            <a:r>
              <a:rPr lang="ru-RU" dirty="0" smtClean="0"/>
              <a:t> </a:t>
            </a:r>
            <a:r>
              <a:rPr lang="ru-RU" dirty="0" err="1" smtClean="0"/>
              <a:t>Волинь</a:t>
            </a:r>
            <a:r>
              <a:rPr lang="ru-RU" dirty="0" smtClean="0"/>
              <a:t> (без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Житомирщини</a:t>
            </a:r>
            <a:r>
              <a:rPr lang="ru-RU" dirty="0" smtClean="0"/>
              <a:t>)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загарбана</a:t>
            </a:r>
            <a:r>
              <a:rPr lang="ru-RU" dirty="0" smtClean="0"/>
              <a:t> </a:t>
            </a:r>
            <a:r>
              <a:rPr lang="ru-RU" dirty="0" err="1" smtClean="0"/>
              <a:t>Польщею</a:t>
            </a:r>
            <a:r>
              <a:rPr lang="ru-RU" dirty="0" smtClean="0"/>
              <a:t>. У 1939 р. </a:t>
            </a:r>
            <a:r>
              <a:rPr lang="ru-RU" dirty="0" err="1" smtClean="0"/>
              <a:t>увійшла</a:t>
            </a:r>
            <a:r>
              <a:rPr lang="ru-RU" dirty="0" smtClean="0"/>
              <a:t> до складу СРСР.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425148"/>
            <a:ext cx="10363200" cy="2024270"/>
          </a:xfrm>
        </p:spPr>
        <p:txBody>
          <a:bodyPr rtlCol="0">
            <a:normAutofit/>
          </a:bodyPr>
          <a:lstStyle/>
          <a:p>
            <a:r>
              <a:rPr lang="uk-UA" sz="7200" i="1" dirty="0" smtClean="0">
                <a:solidFill>
                  <a:srgbClr val="0070C0"/>
                </a:solidFill>
              </a:rPr>
              <a:t>Дякую за увагу!</a:t>
            </a:r>
            <a:endParaRPr lang="uk-UA" sz="7200" i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89291677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Буковина</a:t>
            </a:r>
            <a:r>
              <a:rPr lang="ru-RU" i="1" dirty="0" smtClean="0"/>
              <a:t> </a:t>
            </a:r>
            <a:r>
              <a:rPr lang="ru-RU" dirty="0" smtClean="0"/>
              <a:t>(</a:t>
            </a:r>
            <a:r>
              <a:rPr lang="ru-RU" dirty="0" err="1" smtClean="0"/>
              <a:t>Північна</a:t>
            </a:r>
            <a:r>
              <a:rPr lang="ru-RU" dirty="0" smtClean="0"/>
              <a:t> </a:t>
            </a:r>
            <a:r>
              <a:rPr lang="ru-RU" dirty="0" err="1" smtClean="0"/>
              <a:t>Буковина</a:t>
            </a:r>
            <a:r>
              <a:rPr lang="ru-RU" dirty="0" smtClean="0"/>
              <a:t>) — </a:t>
            </a:r>
            <a:r>
              <a:rPr lang="ru-RU" dirty="0" err="1" smtClean="0"/>
              <a:t>західна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Чернівецької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Буковина</a:t>
            </a:r>
            <a:r>
              <a:rPr lang="ru-RU" dirty="0" smtClean="0"/>
              <a:t> в </a:t>
            </a:r>
            <a:r>
              <a:rPr lang="ru-RU" dirty="0" err="1" smtClean="0"/>
              <a:t>період</a:t>
            </a:r>
            <a:r>
              <a:rPr lang="ru-RU" dirty="0" smtClean="0"/>
              <a:t> 1918-1940 </a:t>
            </a:r>
            <a:r>
              <a:rPr lang="ru-RU" dirty="0" err="1" smtClean="0"/>
              <a:t>pp</a:t>
            </a:r>
            <a:r>
              <a:rPr lang="ru-RU" dirty="0" smtClean="0"/>
              <a:t>. </a:t>
            </a:r>
            <a:r>
              <a:rPr lang="ru-RU" dirty="0" err="1" smtClean="0"/>
              <a:t>перебувала</a:t>
            </a:r>
            <a:r>
              <a:rPr lang="ru-RU" dirty="0" smtClean="0"/>
              <a:t> у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Румунії</a:t>
            </a:r>
            <a:r>
              <a:rPr lang="ru-RU" dirty="0" smtClean="0"/>
              <a:t>, а у 1940 р.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приєднана</a:t>
            </a:r>
            <a:r>
              <a:rPr lang="ru-RU" dirty="0" smtClean="0"/>
              <a:t> до </a:t>
            </a:r>
            <a:r>
              <a:rPr lang="ru-RU" dirty="0" err="1" smtClean="0"/>
              <a:t>колишнього</a:t>
            </a:r>
            <a:r>
              <a:rPr lang="ru-RU" dirty="0" smtClean="0"/>
              <a:t> СРСР.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Поділля</a:t>
            </a:r>
            <a:r>
              <a:rPr lang="ru-RU" i="1" dirty="0" smtClean="0"/>
              <a:t> </a:t>
            </a:r>
            <a:r>
              <a:rPr lang="ru-RU" dirty="0" smtClean="0"/>
              <a:t>–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Тернопільської</a:t>
            </a:r>
            <a:r>
              <a:rPr lang="ru-RU" dirty="0" smtClean="0"/>
              <a:t>, </a:t>
            </a:r>
            <a:r>
              <a:rPr lang="ru-RU" dirty="0" err="1" smtClean="0"/>
              <a:t>Івано-Франківської</a:t>
            </a:r>
            <a:r>
              <a:rPr lang="ru-RU" dirty="0" smtClean="0"/>
              <a:t>, </a:t>
            </a:r>
            <a:r>
              <a:rPr lang="ru-RU" dirty="0" err="1" smtClean="0"/>
              <a:t>Львівської</a:t>
            </a:r>
            <a:r>
              <a:rPr lang="ru-RU" dirty="0" smtClean="0"/>
              <a:t> обл., </a:t>
            </a:r>
            <a:r>
              <a:rPr lang="ru-RU" dirty="0" err="1" smtClean="0"/>
              <a:t>Хмельницька</a:t>
            </a:r>
            <a:r>
              <a:rPr lang="ru-RU" dirty="0" smtClean="0"/>
              <a:t> і </a:t>
            </a:r>
            <a:r>
              <a:rPr lang="ru-RU" dirty="0" err="1" smtClean="0"/>
              <a:t>Вінницька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(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err="1" smtClean="0"/>
              <a:t>басейн</a:t>
            </a:r>
            <a:r>
              <a:rPr lang="ru-RU" dirty="0" smtClean="0"/>
              <a:t> </a:t>
            </a:r>
            <a:r>
              <a:rPr lang="ru-RU" dirty="0" err="1" smtClean="0"/>
              <a:t>Південного</a:t>
            </a:r>
            <a:r>
              <a:rPr lang="ru-RU" dirty="0" smtClean="0"/>
              <a:t> Бугу і </a:t>
            </a:r>
            <a:r>
              <a:rPr lang="ru-RU" dirty="0" err="1" smtClean="0"/>
              <a:t>Лівобережжя</a:t>
            </a:r>
            <a:r>
              <a:rPr lang="ru-RU" dirty="0" smtClean="0"/>
              <a:t> </a:t>
            </a:r>
            <a:r>
              <a:rPr lang="ru-RU" dirty="0" err="1" smtClean="0"/>
              <a:t>Дністра</a:t>
            </a:r>
            <a:r>
              <a:rPr lang="ru-RU" dirty="0" smtClean="0"/>
              <a:t>). </a:t>
            </a:r>
          </a:p>
          <a:p>
            <a:pPr marL="0" indent="357188" algn="just">
              <a:buNone/>
            </a:pP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згадки</a:t>
            </a:r>
            <a:r>
              <a:rPr lang="ru-RU" dirty="0" smtClean="0"/>
              <a:t> про </a:t>
            </a:r>
            <a:r>
              <a:rPr lang="ru-RU" dirty="0" err="1" smtClean="0"/>
              <a:t>Поділля</a:t>
            </a:r>
            <a:r>
              <a:rPr lang="ru-RU" dirty="0" smtClean="0"/>
              <a:t> (у </a:t>
            </a:r>
            <a:r>
              <a:rPr lang="ru-RU" dirty="0" err="1" smtClean="0"/>
              <a:t>значенні</a:t>
            </a:r>
            <a:r>
              <a:rPr lang="ru-RU" dirty="0" smtClean="0"/>
              <a:t> «Русь </a:t>
            </a:r>
            <a:r>
              <a:rPr lang="ru-RU" dirty="0" err="1" smtClean="0"/>
              <a:t>долішня</a:t>
            </a:r>
            <a:r>
              <a:rPr lang="ru-RU" dirty="0" smtClean="0"/>
              <a:t>») – в </a:t>
            </a:r>
            <a:r>
              <a:rPr lang="ru-RU" dirty="0" err="1" smtClean="0"/>
              <a:t>офіційних</a:t>
            </a:r>
            <a:r>
              <a:rPr lang="ru-RU" dirty="0" smtClean="0"/>
              <a:t> документах </a:t>
            </a:r>
            <a:r>
              <a:rPr lang="ru-RU" dirty="0" err="1" smtClean="0"/>
              <a:t>середини</a:t>
            </a:r>
            <a:r>
              <a:rPr lang="ru-RU" dirty="0" smtClean="0"/>
              <a:t> XIV ст.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302026"/>
          </a:xfrm>
        </p:spPr>
        <p:txBody>
          <a:bodyPr rtlCol="0">
            <a:normAutofit/>
          </a:bodyPr>
          <a:lstStyle/>
          <a:p>
            <a:pPr lvl="0"/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 err="1" smtClean="0">
                <a:solidFill>
                  <a:schemeClr val="tx1"/>
                </a:solidFill>
              </a:rPr>
              <a:t>Історико-етнографічне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районування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України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Полісся</a:t>
            </a:r>
            <a:r>
              <a:rPr lang="ru-RU" i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охоплює</a:t>
            </a:r>
            <a:r>
              <a:rPr lang="ru-RU" dirty="0" smtClean="0"/>
              <a:t> </a:t>
            </a:r>
            <a:r>
              <a:rPr lang="ru-RU" dirty="0" err="1" smtClean="0"/>
              <a:t>басейн</a:t>
            </a:r>
            <a:r>
              <a:rPr lang="ru-RU" dirty="0" smtClean="0"/>
              <a:t> </a:t>
            </a:r>
            <a:r>
              <a:rPr lang="ru-RU" dirty="0" err="1" smtClean="0"/>
              <a:t>Прип'яті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сусідні</a:t>
            </a:r>
            <a:r>
              <a:rPr lang="ru-RU" dirty="0" smtClean="0"/>
              <a:t> </a:t>
            </a:r>
            <a:r>
              <a:rPr lang="ru-RU" dirty="0" err="1" smtClean="0"/>
              <a:t>райони</a:t>
            </a:r>
            <a:r>
              <a:rPr lang="ru-RU" dirty="0" smtClean="0"/>
              <a:t> </a:t>
            </a:r>
            <a:r>
              <a:rPr lang="ru-RU" dirty="0" err="1" smtClean="0"/>
              <a:t>лісової</a:t>
            </a:r>
            <a:r>
              <a:rPr lang="ru-RU" dirty="0" smtClean="0"/>
              <a:t> </a:t>
            </a:r>
            <a:r>
              <a:rPr lang="ru-RU" dirty="0" err="1" smtClean="0"/>
              <a:t>смуги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згадки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– в </a:t>
            </a:r>
            <a:r>
              <a:rPr lang="ru-RU" dirty="0" err="1" smtClean="0"/>
              <a:t>Іпатіївському</a:t>
            </a:r>
            <a:r>
              <a:rPr lang="ru-RU" dirty="0" smtClean="0"/>
              <a:t> </a:t>
            </a:r>
            <a:r>
              <a:rPr lang="ru-RU" dirty="0" err="1" smtClean="0"/>
              <a:t>літописі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споріднена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словом </a:t>
            </a:r>
            <a:r>
              <a:rPr lang="ru-RU" i="1" dirty="0" smtClean="0"/>
              <a:t>«</a:t>
            </a:r>
            <a:r>
              <a:rPr lang="ru-RU" i="1" dirty="0" err="1" smtClean="0"/>
              <a:t>ліс</a:t>
            </a:r>
            <a:r>
              <a:rPr lang="ru-RU" i="1" dirty="0" smtClean="0"/>
              <a:t>» </a:t>
            </a:r>
            <a:r>
              <a:rPr lang="ru-RU" dirty="0" smtClean="0"/>
              <a:t>(</a:t>
            </a:r>
            <a:r>
              <a:rPr lang="ru-RU" dirty="0" err="1" smtClean="0"/>
              <a:t>лісиста</a:t>
            </a:r>
            <a:r>
              <a:rPr lang="ru-RU" dirty="0" smtClean="0"/>
              <a:t> </a:t>
            </a:r>
            <a:r>
              <a:rPr lang="ru-RU" dirty="0" err="1" smtClean="0"/>
              <a:t>місцевість</a:t>
            </a:r>
            <a:r>
              <a:rPr lang="ru-RU" dirty="0" smtClean="0"/>
              <a:t>,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лісу</a:t>
            </a:r>
            <a:r>
              <a:rPr lang="ru-RU" dirty="0" smtClean="0"/>
              <a:t>).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2_Берлін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3_Берлін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7D30EEFE-7128-4DE5-8A0D-8D4EF32CB0AF}"/>
    </a:ext>
  </a:extLst>
</a:theme>
</file>

<file path=ppt/theme/theme3.xml><?xml version="1.0" encoding="utf-8"?>
<a:theme xmlns:a="http://schemas.openxmlformats.org/drawingml/2006/main" name="Официаль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</TotalTime>
  <Words>3462</Words>
  <Application>Microsoft Office PowerPoint</Application>
  <PresentationFormat>Произвольный</PresentationFormat>
  <Paragraphs>392</Paragraphs>
  <Slides>60</Slides>
  <Notes>48</Notes>
  <HiddenSlides>0</HiddenSlides>
  <MMClips>1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60</vt:i4>
      </vt:variant>
    </vt:vector>
  </HeadingPairs>
  <TitlesOfParts>
    <vt:vector size="63" baseType="lpstr">
      <vt:lpstr>2_Берлін</vt:lpstr>
      <vt:lpstr>3_Берлін</vt:lpstr>
      <vt:lpstr>Официальная</vt:lpstr>
      <vt:lpstr>  Українські діалекти як історична основа української літературної мови. Етнографічні регіони й групи </vt:lpstr>
      <vt:lpstr>План </vt:lpstr>
      <vt:lpstr>Література до теми: </vt:lpstr>
      <vt:lpstr>1. Історико-етнографічне районування України </vt:lpstr>
      <vt:lpstr>1. Історико-етнографічне районування України </vt:lpstr>
      <vt:lpstr>1. Історико-етнографічне районування України </vt:lpstr>
      <vt:lpstr>1. Історико-етнографічне районування України </vt:lpstr>
      <vt:lpstr>1. Історико-етнографічне районування України </vt:lpstr>
      <vt:lpstr>1. Історико-етнографічне районування України </vt:lpstr>
      <vt:lpstr>1. Історико-етнографічне районування України </vt:lpstr>
      <vt:lpstr>1. Історико-етнографічне районування України </vt:lpstr>
      <vt:lpstr>1. Історико-етнографічне районування України </vt:lpstr>
      <vt:lpstr>1. Історико-етнографічне районування України </vt:lpstr>
      <vt:lpstr>1. Історико-етнографічне районування України </vt:lpstr>
      <vt:lpstr>1. Історико-етнографічне районування України </vt:lpstr>
      <vt:lpstr>1. Історико-етнографічне районування України </vt:lpstr>
      <vt:lpstr>1. Історико-етнографічне районування України </vt:lpstr>
      <vt:lpstr>1. Історико-етнографічне районування України </vt:lpstr>
      <vt:lpstr>1. Історико-етнографічне районування України  </vt:lpstr>
      <vt:lpstr>1. Історико-етнографічне районування України </vt:lpstr>
      <vt:lpstr>1. Історико-етнографічне районування України </vt:lpstr>
      <vt:lpstr>1. Історико-етнографічне районування України </vt:lpstr>
      <vt:lpstr>1. Історико-етнографічне районування України </vt:lpstr>
      <vt:lpstr>1. Історико-етнографічне районування України </vt:lpstr>
      <vt:lpstr>1. Історико-етнографічне районування України </vt:lpstr>
      <vt:lpstr>1. Історико-етнографічне районування України </vt:lpstr>
      <vt:lpstr>1. Історико-етнографічне районування України </vt:lpstr>
      <vt:lpstr>1. Історико-етнографічне районування України </vt:lpstr>
      <vt:lpstr>2. Етнографічні групи українців</vt:lpstr>
      <vt:lpstr>2. Етнографічні групи українців </vt:lpstr>
      <vt:lpstr>2. Етнографічні групи українців  </vt:lpstr>
      <vt:lpstr>2. Етнографічні групи українців </vt:lpstr>
      <vt:lpstr>2. Етнографічні групи українців </vt:lpstr>
      <vt:lpstr>2. Етнографічні групи українців </vt:lpstr>
      <vt:lpstr>2. Етнографічні групи українців </vt:lpstr>
      <vt:lpstr>3. Діалектна основа української літературної мови  </vt:lpstr>
      <vt:lpstr>3. Діалектна основа української літературної мови  </vt:lpstr>
      <vt:lpstr>3. Діалектна основа української літературної мови  </vt:lpstr>
      <vt:lpstr>Основні діалектні одиниці: </vt:lpstr>
      <vt:lpstr>3. Діалектна основа української літературної мови  </vt:lpstr>
      <vt:lpstr> 4. Класифікація діалектних мовних одиниць </vt:lpstr>
      <vt:lpstr>4. Класифікація соціальних діалектів </vt:lpstr>
      <vt:lpstr> 4. Класифікація діалектних мовних одиниць   </vt:lpstr>
      <vt:lpstr>За генетичною ознакою, розрізняють:</vt:lpstr>
      <vt:lpstr>Новостворені діалекти бувають:</vt:lpstr>
      <vt:lpstr> 4. Класифікація діалектних мовних одиниць   </vt:lpstr>
      <vt:lpstr> 5. Наріччя і говори української мови, їхні особливості   </vt:lpstr>
      <vt:lpstr>Північне наріччя </vt:lpstr>
      <vt:lpstr>Південно-західне наріччя  </vt:lpstr>
      <vt:lpstr>Південно-західне наріччя  </vt:lpstr>
      <vt:lpstr>   5. Наріччя і говори української мови, їхні особливості   </vt:lpstr>
      <vt:lpstr>Південно-східне наріччя </vt:lpstr>
      <vt:lpstr>   </vt:lpstr>
      <vt:lpstr>6. Спільне і відмінне в українській діалектній та літературній мовах</vt:lpstr>
      <vt:lpstr>   </vt:lpstr>
      <vt:lpstr>   </vt:lpstr>
      <vt:lpstr>   </vt:lpstr>
      <vt:lpstr>Практична частина </vt:lpstr>
      <vt:lpstr>Слайд 59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 проекту</dc:title>
  <dc:creator/>
  <cp:lastModifiedBy>Администратор</cp:lastModifiedBy>
  <cp:revision>163</cp:revision>
  <dcterms:created xsi:type="dcterms:W3CDTF">2014-04-17T23:07:25Z</dcterms:created>
  <dcterms:modified xsi:type="dcterms:W3CDTF">2023-08-09T15:36:26Z</dcterms:modified>
</cp:coreProperties>
</file>