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5" r:id="rId1"/>
    <p:sldMasterId id="2147483741" r:id="rId2"/>
  </p:sldMasterIdLst>
  <p:notesMasterIdLst>
    <p:notesMasterId r:id="rId34"/>
  </p:notesMasterIdLst>
  <p:handoutMasterIdLst>
    <p:handoutMasterId r:id="rId35"/>
  </p:handoutMasterIdLst>
  <p:sldIdLst>
    <p:sldId id="257" r:id="rId3"/>
    <p:sldId id="258" r:id="rId4"/>
    <p:sldId id="277" r:id="rId5"/>
    <p:sldId id="278" r:id="rId6"/>
    <p:sldId id="310" r:id="rId7"/>
    <p:sldId id="378" r:id="rId8"/>
    <p:sldId id="311" r:id="rId9"/>
    <p:sldId id="313" r:id="rId10"/>
    <p:sldId id="379" r:id="rId11"/>
    <p:sldId id="316" r:id="rId12"/>
    <p:sldId id="380" r:id="rId13"/>
    <p:sldId id="315" r:id="rId14"/>
    <p:sldId id="381" r:id="rId15"/>
    <p:sldId id="330" r:id="rId16"/>
    <p:sldId id="331" r:id="rId17"/>
    <p:sldId id="332" r:id="rId18"/>
    <p:sldId id="333" r:id="rId19"/>
    <p:sldId id="335" r:id="rId20"/>
    <p:sldId id="334" r:id="rId21"/>
    <p:sldId id="338" r:id="rId22"/>
    <p:sldId id="337" r:id="rId23"/>
    <p:sldId id="336" r:id="rId24"/>
    <p:sldId id="339" r:id="rId25"/>
    <p:sldId id="340" r:id="rId26"/>
    <p:sldId id="341" r:id="rId27"/>
    <p:sldId id="343" r:id="rId28"/>
    <p:sldId id="342" r:id="rId29"/>
    <p:sldId id="382" r:id="rId30"/>
    <p:sldId id="383" r:id="rId31"/>
    <p:sldId id="384" r:id="rId32"/>
    <p:sldId id="377" r:id="rId33"/>
  </p:sldIdLst>
  <p:sldSz cx="12192000" cy="6858000"/>
  <p:notesSz cx="6858000" cy="9144000"/>
  <p:defaultTextStyle>
    <a:defPPr rtl="0">
      <a:defRPr lang="uk-UA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Титульний аркуш" id="{15202A74-163D-4B71-BBA8-E2FCD164262F}">
          <p14:sldIdLst>
            <p14:sldId id="257"/>
            <p14:sldId id="258"/>
            <p14:sldId id="259"/>
            <p14:sldId id="260"/>
            <p14:sldId id="261"/>
          </p14:sldIdLst>
        </p14:section>
        <p14:section name="Учасник групи 1" id="{0860697E-8C4A-43F9-A7C0-C435911657B2}">
          <p14:sldIdLst>
            <p14:sldId id="262"/>
            <p14:sldId id="263"/>
            <p14:sldId id="268"/>
            <p14:sldId id="272"/>
          </p14:sldIdLst>
        </p14:section>
        <p14:section name="Учасник групи 2" id="{ED02CA79-8112-418E-8BC2-0FD9B68AECB3}">
          <p14:sldIdLst>
            <p14:sldId id="266"/>
            <p14:sldId id="267"/>
            <p14:sldId id="273"/>
            <p14:sldId id="265"/>
          </p14:sldIdLst>
        </p14:section>
        <p14:section name="Учасник групи 3" id="{0DAD77B1-60C5-4EB2-933E-C56E97A5B2A7}">
          <p14:sldIdLst>
            <p14:sldId id="270"/>
            <p14:sldId id="271"/>
            <p14:sldId id="264"/>
            <p14:sldId id="269"/>
          </p14:sldIdLst>
        </p14:section>
        <p14:section name="Загальні висновки" id="{4AB6C702-EE4D-4283-ACB0-770710E41AE6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459" autoAdjust="0"/>
    <p:restoredTop sz="92865" autoAdjust="0"/>
  </p:normalViewPr>
  <p:slideViewPr>
    <p:cSldViewPr snapToGrid="0">
      <p:cViewPr varScale="1">
        <p:scale>
          <a:sx n="96" d="100"/>
          <a:sy n="96" d="100"/>
        </p:scale>
        <p:origin x="-28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166"/>
    </p:cViewPr>
  </p:sorterViewPr>
  <p:notesViewPr>
    <p:cSldViewPr snapToGrid="0">
      <p:cViewPr varScale="1">
        <p:scale>
          <a:sx n="104" d="100"/>
          <a:sy n="104" d="100"/>
        </p:scale>
        <p:origin x="5388" y="10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>
            <a:extLst>
              <a:ext uri="{FF2B5EF4-FFF2-40B4-BE49-F238E27FC236}">
                <a16:creationId xmlns="" xmlns:a16="http://schemas.microsoft.com/office/drawing/2014/main" id="{B36063CE-81D6-4592-B207-02AC171A7A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3" name="Місце для дати 2">
            <a:extLst>
              <a:ext uri="{FF2B5EF4-FFF2-40B4-BE49-F238E27FC236}">
                <a16:creationId xmlns="" xmlns:a16="http://schemas.microsoft.com/office/drawing/2014/main" id="{DD0ED2FB-04F3-43CB-8E36-B4E39D991B0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0D8BBC0-096E-4C2A-8106-7F8F427104B3}" type="datetime1">
              <a:rPr lang="uk-UA" smtClean="0"/>
              <a:pPr rtl="0"/>
              <a:t>10.08.2023</a:t>
            </a:fld>
            <a:endParaRPr lang="uk-UA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="" xmlns:a16="http://schemas.microsoft.com/office/drawing/2014/main" id="{C2A7224F-3F9F-4155-9DBA-B0F7C4F4C4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="" xmlns:a16="http://schemas.microsoft.com/office/drawing/2014/main" id="{16AEDFA8-A61F-4BA7-BB22-D43A7431CB5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B2D1E5-99D9-439B-BCD7-1C5E4AABA67E}" type="slidenum">
              <a:rPr lang="uk-UA" smtClean="0"/>
              <a:pPr rtl="0"/>
              <a:t>‹#›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7038237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E890612-D399-462A-B0B1-E818A366E8A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uk-UA" noProof="0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37B1F30-39B2-4CE2-8EF3-91F3179569A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31924286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 dirty="0"/>
              <a:t>Ми розробили цей шаблон, щоб кожен учасник команди проекту мав набір слайдів із власною темою. Ось як учасники можуть додати новий слайд до свого набору: </a:t>
            </a:r>
          </a:p>
          <a:p>
            <a:pPr rt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Позначте, де потрібно додати слайд: Виберіть наявний слайд в області ескізів, клацніть кнопку "Створити слайд" і виберіть макет. Новий слайд матиме ту саму тему, що й інші слайди у вашому наборі. </a:t>
            </a:r>
          </a:p>
          <a:p>
            <a:pPr rtl="0"/>
            <a:endParaRPr lang="uk-UA" dirty="0"/>
          </a:p>
          <a:p>
            <a:pPr rtl="0"/>
            <a:r>
              <a:rPr lang="uk-UA" dirty="0"/>
              <a:t>Увага! Не дратуйте колег-доповідачів, раптово змінюючи їхні теми. Це може статися, якщо ви виберете іншу тему на вкладці "Конструктор", що призводить до змінення зовнішнього вигляду всіх слайдів презентації. 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</a:t>
            </a:fld>
            <a:endParaRPr lang="uk-UA"/>
          </a:p>
        </p:txBody>
      </p:sp>
      <p:sp>
        <p:nvSpPr>
          <p:cNvPr id="7" name="Місце для зображення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="" xmlns:p14="http://schemas.microsoft.com/office/powerpoint/2010/main" val="8546135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10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11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12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14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15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16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17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18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19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20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21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22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24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25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26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27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uk-UA" dirty="0"/>
              <a:t>Ми розробили цей шаблон, щоб кожен учасник команди проекту мав набір слайдів із власною темою. Ось як учасники можуть додати новий слайд до свого набору: </a:t>
            </a:r>
          </a:p>
          <a:p>
            <a:pPr rtl="0"/>
            <a:r>
              <a:rPr lang="uk-UA" dirty="0"/>
              <a:t/>
            </a:r>
            <a:br>
              <a:rPr lang="uk-UA" dirty="0"/>
            </a:br>
            <a:r>
              <a:rPr lang="uk-UA" dirty="0"/>
              <a:t>Позначте, де потрібно додати слайд: Виберіть наявний слайд в області ескізів, клацніть кнопку "Створити слайд" і виберіть макет. Новий слайд матиме ту саму тему, що й інші слайди у вашому наборі. </a:t>
            </a:r>
          </a:p>
          <a:p>
            <a:pPr rtl="0"/>
            <a:endParaRPr lang="uk-UA" dirty="0"/>
          </a:p>
          <a:p>
            <a:pPr rtl="0"/>
            <a:r>
              <a:rPr lang="uk-UA" dirty="0"/>
              <a:t>Увага! Не дратуйте колег-доповідачів, раптово змінюючи їхні теми. Це може статися, якщо ви виберете іншу тему на вкладці "Конструктор", що призводить до змінення зовнішнього вигляду всіх слайдів презентації. </a:t>
            </a:r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31</a:t>
            </a:fld>
            <a:endParaRPr lang="uk-UA"/>
          </a:p>
        </p:txBody>
      </p:sp>
      <p:sp>
        <p:nvSpPr>
          <p:cNvPr id="7" name="Місце для зображення 6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xmlns="" val="8546135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3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4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5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6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7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8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A7666ED7-631A-46AF-B451-227D0A8685A0}" type="slidenum">
              <a:rPr lang="uk-UA" smtClean="0"/>
              <a:pPr rtl="0"/>
              <a:t>9</a:t>
            </a:fld>
            <a:endParaRPr lang="uk-UA"/>
          </a:p>
        </p:txBody>
      </p:sp>
    </p:spTree>
    <p:extLst>
      <p:ext uri="{BB962C8B-B14F-4D97-AF65-F5344CB8AC3E}">
        <p14:creationId xmlns="" xmlns:p14="http://schemas.microsoft.com/office/powerpoint/2010/main" val="3290616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ctrTitle" hasCustomPrompt="1"/>
          </p:nvPr>
        </p:nvSpPr>
        <p:spPr>
          <a:xfrm>
            <a:off x="680322" y="2733709"/>
            <a:ext cx="8144134" cy="1373070"/>
          </a:xfrm>
        </p:spPr>
        <p:txBody>
          <a:bodyPr rtlCol="0" anchor="b">
            <a:noAutofit/>
          </a:bodyPr>
          <a:lstStyle>
            <a:lvl1pPr algn="r">
              <a:defRPr sz="5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 hasCustomPrompt="1"/>
          </p:nvPr>
        </p:nvSpPr>
        <p:spPr>
          <a:xfrm>
            <a:off x="680322" y="4394039"/>
            <a:ext cx="8144134" cy="111768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uk-UA" noProof="0"/>
              <a:t>Клацніть, щоб змінити стиль зразка підзаголовка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5BF2704-CD7B-462F-AD06-D6CFFEEDBD9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414068594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4711616"/>
            <a:ext cx="9613859" cy="453051"/>
          </a:xfrm>
        </p:spPr>
        <p:txBody>
          <a:bodyPr rtlCol="0" anchor="b">
            <a:normAutofit/>
          </a:bodyPr>
          <a:lstStyle>
            <a:lvl1pPr>
              <a:defRPr sz="24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19" y="5169583"/>
            <a:ext cx="9613862" cy="622971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4E7F1AB-7C5D-4BDB-983D-2407614F0F1F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89016518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609597"/>
            <a:ext cx="9613858" cy="3592750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256C8EE-26ED-4EFF-A492-91645629FD67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413111058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Рисунок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Прямокутник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Прямокутник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1127856" y="609598"/>
            <a:ext cx="8718877" cy="3036061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3" hasCustomPrompt="1"/>
          </p:nvPr>
        </p:nvSpPr>
        <p:spPr>
          <a:xfrm>
            <a:off x="1402288" y="3653379"/>
            <a:ext cx="8156579" cy="54896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4711615"/>
            <a:ext cx="9613859" cy="1090789"/>
          </a:xfrm>
        </p:spPr>
        <p:txBody>
          <a:bodyPr rtlCol="0"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B863126-CA5E-4289-A3B5-24FFF0C9852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16" name="Текстове поле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  <p:sp>
        <p:nvSpPr>
          <p:cNvPr id="17" name="Текстове поле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uk-UA" sz="72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  <p:extLst>
      <p:ext uri="{BB962C8B-B14F-4D97-AF65-F5344CB8AC3E}">
        <p14:creationId xmlns="" xmlns:p14="http://schemas.microsoft.com/office/powerpoint/2010/main" val="137342828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з імене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Рисунок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Прямокутник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Прямокутник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4711615"/>
            <a:ext cx="9613862" cy="5885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0" y="5300149"/>
            <a:ext cx="9613862" cy="502255"/>
          </a:xfrm>
        </p:spPr>
        <p:txBody>
          <a:bodyPr rtlCol="0"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3D06B84-7037-4C87-9441-2B4C67DFD462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21886979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Рисунок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Прямокутник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Прямокутник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69222" y="753228"/>
            <a:ext cx="96249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7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60946" y="2336873"/>
            <a:ext cx="3070034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8" name="Місце для тексту 3"/>
          <p:cNvSpPr>
            <a:spLocks noGrp="1"/>
          </p:cNvSpPr>
          <p:nvPr>
            <p:ph type="body" sz="half" idx="15" hasCustomPrompt="1"/>
          </p:nvPr>
        </p:nvSpPr>
        <p:spPr>
          <a:xfrm>
            <a:off x="680322" y="3022673"/>
            <a:ext cx="3049702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9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56025" y="233687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0" name="Місце для тексту 3"/>
          <p:cNvSpPr>
            <a:spLocks noGrp="1"/>
          </p:cNvSpPr>
          <p:nvPr>
            <p:ph type="body" sz="half" idx="16" hasCustomPrompt="1"/>
          </p:nvPr>
        </p:nvSpPr>
        <p:spPr>
          <a:xfrm>
            <a:off x="3945470" y="3022673"/>
            <a:ext cx="3063240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1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24156" y="2336873"/>
            <a:ext cx="307002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12" name="Місце для тексту 3"/>
          <p:cNvSpPr>
            <a:spLocks noGrp="1"/>
          </p:cNvSpPr>
          <p:nvPr>
            <p:ph type="body" sz="half" idx="17" hasCustomPrompt="1"/>
          </p:nvPr>
        </p:nvSpPr>
        <p:spPr>
          <a:xfrm>
            <a:off x="7224156" y="3022673"/>
            <a:ext cx="3070025" cy="2913513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2EE6E1B-59C9-47B9-BCFC-5F2CADC86D00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12208789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стовпці зображе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753228"/>
            <a:ext cx="9613860" cy="1080938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19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18" y="4297503"/>
            <a:ext cx="30497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0" name="Місце для зображення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1" name="Місце для тексту 3"/>
          <p:cNvSpPr>
            <a:spLocks noGrp="1"/>
          </p:cNvSpPr>
          <p:nvPr>
            <p:ph type="body" sz="half" idx="18" hasCustomPrompt="1"/>
          </p:nvPr>
        </p:nvSpPr>
        <p:spPr>
          <a:xfrm>
            <a:off x="680318" y="4873765"/>
            <a:ext cx="3049705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2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3945471" y="4297503"/>
            <a:ext cx="3063240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3" name="Місце для зображення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4" name="Місце для тексту 3"/>
          <p:cNvSpPr>
            <a:spLocks noGrp="1"/>
          </p:cNvSpPr>
          <p:nvPr>
            <p:ph type="body" sz="half" idx="19" hasCustomPrompt="1"/>
          </p:nvPr>
        </p:nvSpPr>
        <p:spPr>
          <a:xfrm>
            <a:off x="3944117" y="4873764"/>
            <a:ext cx="3067297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5" name="Місце для тексту 4"/>
          <p:cNvSpPr>
            <a:spLocks noGrp="1"/>
          </p:cNvSpPr>
          <p:nvPr>
            <p:ph type="body" sz="quarter" idx="13" hasCustomPrompt="1"/>
          </p:nvPr>
        </p:nvSpPr>
        <p:spPr>
          <a:xfrm>
            <a:off x="7230678" y="4297503"/>
            <a:ext cx="3063505" cy="576262"/>
          </a:xfrm>
        </p:spPr>
        <p:txBody>
          <a:bodyPr rtlCol="0"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26" name="Місце для зображення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27" name="Місце для тексту 3"/>
          <p:cNvSpPr>
            <a:spLocks noGrp="1"/>
          </p:cNvSpPr>
          <p:nvPr>
            <p:ph type="body" sz="half" idx="20" hasCustomPrompt="1"/>
          </p:nvPr>
        </p:nvSpPr>
        <p:spPr>
          <a:xfrm>
            <a:off x="7230553" y="4873762"/>
            <a:ext cx="3067563" cy="1062422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1A12852-9715-4B0D-AF70-46E1F575003A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12462800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 algn="r">
              <a:defRPr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BFDF3FE-14DF-4C23-B465-69B98C0D84E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83159065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кутник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Прямокутник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Вертикальний заголовок 1"/>
          <p:cNvSpPr>
            <a:spLocks noGrp="1"/>
          </p:cNvSpPr>
          <p:nvPr>
            <p:ph type="title" orient="vert" hasCustomPrompt="1"/>
          </p:nvPr>
        </p:nvSpPr>
        <p:spPr>
          <a:xfrm>
            <a:off x="10129231" y="609597"/>
            <a:ext cx="1073802" cy="4353760"/>
          </a:xfrm>
        </p:spPr>
        <p:txBody>
          <a:bodyPr vert="eaVert"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ертикального тексту 2"/>
          <p:cNvSpPr>
            <a:spLocks noGrp="1"/>
          </p:cNvSpPr>
          <p:nvPr>
            <p:ph type="body" orient="vert" idx="1" hasCustomPrompt="1"/>
          </p:nvPr>
        </p:nvSpPr>
        <p:spPr>
          <a:xfrm>
            <a:off x="680322" y="609597"/>
            <a:ext cx="8870004" cy="5326589"/>
          </a:xfrm>
        </p:spPr>
        <p:txBody>
          <a:bodyPr vert="eaVert"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 rtlCol="0"/>
          <a:lstStyle/>
          <a:p>
            <a:pPr rtl="0"/>
            <a:fld id="{9E15EF97-345A-49C3-9894-8A909EF33134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rtlCol="0" anchor="t"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8098869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3048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828800" y="2819400"/>
            <a:ext cx="85344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207264" y="2420112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381000"/>
            <a:ext cx="103632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815584" y="1026372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02336" y="1527048"/>
            <a:ext cx="1133856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Рисунок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Прямокутник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Прямокутник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0DF6D2-B843-4E18-8251-22540494A7D2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8474684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1905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203200" y="2286000"/>
            <a:ext cx="11777472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7264" y="142352"/>
            <a:ext cx="11777472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24568" y="2743200"/>
            <a:ext cx="8640232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203200" y="2438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5689600" y="2115312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5815584" y="2209800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791200" y="2199451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533400"/>
            <a:ext cx="103632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21600" y="6409944"/>
            <a:ext cx="4059936" cy="365760"/>
          </a:xfrm>
        </p:spPr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6084107" y="1575652"/>
            <a:ext cx="11895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402336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6400800" y="1371600"/>
            <a:ext cx="53848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6096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12192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03200" y="1371600"/>
            <a:ext cx="11777472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94564" y="6391656"/>
            <a:ext cx="11777472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5386917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388441" y="1524000"/>
            <a:ext cx="5389033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06400" y="6409944"/>
            <a:ext cx="4775200" cy="365760"/>
          </a:xfrm>
        </p:spPr>
        <p:txBody>
          <a:bodyPr/>
          <a:lstStyle/>
          <a:p>
            <a:pPr rtl="0"/>
            <a:endParaRPr lang="uk-UA" noProof="0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203200" y="128016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402336" y="2471383"/>
            <a:ext cx="5388864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6400800" y="2471383"/>
            <a:ext cx="53848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5791200" y="1042417"/>
            <a:ext cx="609600" cy="441325"/>
          </a:xfrm>
        </p:spPr>
        <p:txBody>
          <a:bodyPr/>
          <a:lstStyle>
            <a:lvl1pPr algn="ctr">
              <a:defRPr/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791200" y="1036021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203200" y="158496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5689600" y="6324600"/>
            <a:ext cx="8128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203200" y="152400"/>
            <a:ext cx="11777472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12192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8000" y="914400"/>
            <a:ext cx="31496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08000" y="1981201"/>
            <a:ext cx="31496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2400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4165600" y="685800"/>
            <a:ext cx="75184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511040" cy="365760"/>
          </a:xfrm>
        </p:spPr>
        <p:txBody>
          <a:bodyPr/>
          <a:lstStyle/>
          <a:p>
            <a:pPr rtl="0"/>
            <a:endParaRPr lang="uk-U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203200" y="533400"/>
            <a:ext cx="11777472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203200" y="152400"/>
            <a:ext cx="11777472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03200" y="609600"/>
            <a:ext cx="36576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727200" y="228600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853184" y="323088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828800" y="312739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00500" y="5029200"/>
            <a:ext cx="78232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00500" y="609600"/>
            <a:ext cx="78232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8000" y="990600"/>
            <a:ext cx="32512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7717536" y="6404984"/>
            <a:ext cx="4059936" cy="365760"/>
          </a:xfrm>
        </p:spPr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02336" y="6410848"/>
            <a:ext cx="4779264" cy="365760"/>
          </a:xfrm>
        </p:spPr>
        <p:txBody>
          <a:bodyPr/>
          <a:lstStyle/>
          <a:p>
            <a:pPr rtl="0"/>
            <a:endParaRPr lang="uk-UA" noProof="0"/>
          </a:p>
        </p:txBody>
      </p:sp>
    </p:spTree>
  </p:cSld>
  <p:clrMapOvr>
    <a:masterClrMapping/>
  </p:clrMapOvr>
  <p:hf sldNum="0" hdr="0" ft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9347200" y="0"/>
            <a:ext cx="28448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2192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95072" y="6391657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6403340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9119616" y="2925763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9245600" y="3020251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9221216" y="3009902"/>
            <a:ext cx="609600" cy="441325"/>
          </a:xfrm>
        </p:spPr>
        <p:txBody>
          <a:bodyPr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6400" y="304800"/>
            <a:ext cx="87376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06B00424-16E7-4B4E-8C8A-EBFDEC4762F6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uk-UA" noProof="0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55200" y="304801"/>
            <a:ext cx="1930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Рисунок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Прямокутник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Прямокутник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2" y="2869895"/>
            <a:ext cx="9613860" cy="1090788"/>
          </a:xfrm>
        </p:spPr>
        <p:txBody>
          <a:bodyPr rtlCol="0" anchor="ctr">
            <a:normAutofit/>
          </a:bodyPr>
          <a:lstStyle>
            <a:lvl1pPr algn="r"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680322" y="4232171"/>
            <a:ext cx="9613860" cy="1704017"/>
          </a:xfrm>
        </p:spPr>
        <p:txBody>
          <a:bodyPr rtlCol="0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3F19075-4E88-4423-B8CC-744D9667CF6A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50743257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 hasCustomPrompt="1"/>
          </p:nvPr>
        </p:nvSpPr>
        <p:spPr>
          <a:xfrm>
            <a:off x="680320" y="2336873"/>
            <a:ext cx="46983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5594123" y="2336873"/>
            <a:ext cx="4700058" cy="3599316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A9E3C31-0591-461D-AB5F-F5296754CCC7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13105075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Рисунок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Прямокутник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Прямокутник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19" y="753229"/>
            <a:ext cx="9613863" cy="1080937"/>
          </a:xfrm>
        </p:spPr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 hasCustomPrompt="1"/>
          </p:nvPr>
        </p:nvSpPr>
        <p:spPr>
          <a:xfrm>
            <a:off x="906350" y="2336873"/>
            <a:ext cx="4472327" cy="693135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 hasCustomPrompt="1"/>
          </p:nvPr>
        </p:nvSpPr>
        <p:spPr>
          <a:xfrm>
            <a:off x="680322" y="3030008"/>
            <a:ext cx="4698355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 hasCustomPrompt="1"/>
          </p:nvPr>
        </p:nvSpPr>
        <p:spPr>
          <a:xfrm>
            <a:off x="5820154" y="2336873"/>
            <a:ext cx="4474028" cy="692076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 hasCustomPrompt="1"/>
          </p:nvPr>
        </p:nvSpPr>
        <p:spPr>
          <a:xfrm>
            <a:off x="5594123" y="3030008"/>
            <a:ext cx="4700059" cy="2906179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1F3F388-5716-459C-AF60-42057BAAE50C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2093583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Рисунок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Прямокутник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Прямокутник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AAF2787-16E0-426A-992B-AEE85A6FB062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72705829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Прямокутник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4150B63-E3D6-4B4D-9E87-7D4B60F23CED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18911311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1" y="753227"/>
            <a:ext cx="9613859" cy="1080940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вмісту 2"/>
          <p:cNvSpPr>
            <a:spLocks noGrp="1"/>
          </p:cNvSpPr>
          <p:nvPr>
            <p:ph idx="1" hasCustomPrompt="1"/>
          </p:nvPr>
        </p:nvSpPr>
        <p:spPr>
          <a:xfrm>
            <a:off x="4685846" y="2336873"/>
            <a:ext cx="5608336" cy="3599313"/>
          </a:xfrm>
        </p:spPr>
        <p:txBody>
          <a:bodyPr rtlCol="0"/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2" y="2336872"/>
            <a:ext cx="3790078" cy="3599317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AD5475A-A55A-48C4-BE92-D680828555D5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9263245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Рисунок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Прямокутник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Прямокутник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680323" y="753228"/>
            <a:ext cx="9613857" cy="1080938"/>
          </a:xfrm>
        </p:spPr>
        <p:txBody>
          <a:bodyPr rtlCol="0" anchor="ctr">
            <a:normAutofit/>
          </a:bodyPr>
          <a:lstStyle>
            <a:lvl1pPr>
              <a:defRPr sz="3600"/>
            </a:lvl1pPr>
          </a:lstStyle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зображення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uk-UA" noProof="0"/>
              <a:t>Клацніть піктограму, щоб додати зображення</a:t>
            </a:r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 hasCustomPrompt="1"/>
          </p:nvPr>
        </p:nvSpPr>
        <p:spPr>
          <a:xfrm>
            <a:off x="680323" y="2336873"/>
            <a:ext cx="3876256" cy="3599315"/>
          </a:xfrm>
        </p:spPr>
        <p:txBody>
          <a:bodyPr rtlCol="0"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uk-UA" noProof="0"/>
              <a:t>Зразки заголовків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F04658D-4A9E-4BDF-8915-9DCAC2B060D3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uk-UA" noProof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2212186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uk-UA" noProof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uk-UA" noProof="0"/>
              <a:t>Зразки заголовків</a:t>
            </a:r>
          </a:p>
          <a:p>
            <a:pPr lvl="1" rtl="0"/>
            <a:r>
              <a:rPr lang="uk-UA" noProof="0"/>
              <a:t>Другий рівень</a:t>
            </a:r>
          </a:p>
          <a:p>
            <a:pPr lvl="2" rtl="0"/>
            <a:r>
              <a:rPr lang="uk-UA" noProof="0"/>
              <a:t>Третій рівень</a:t>
            </a:r>
          </a:p>
          <a:p>
            <a:pPr lvl="3" rtl="0"/>
            <a:r>
              <a:rPr lang="uk-UA" noProof="0"/>
              <a:t>Четвертий рівень</a:t>
            </a:r>
          </a:p>
          <a:p>
            <a:pPr lvl="4" rtl="0"/>
            <a:r>
              <a:rPr lang="uk-UA" noProof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D5008328-028D-4309-85D8-E5CB165EA531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</p:spTree>
    <p:extLst>
      <p:ext uri="{BB962C8B-B14F-4D97-AF65-F5344CB8AC3E}">
        <p14:creationId xmlns="" xmlns:p14="http://schemas.microsoft.com/office/powerpoint/2010/main" val="347582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  <p:sldLayoutId id="2147483718" r:id="rId13"/>
    <p:sldLayoutId id="2147483719" r:id="rId14"/>
    <p:sldLayoutId id="2147483720" r:id="rId15"/>
    <p:sldLayoutId id="2147483721" r:id="rId16"/>
    <p:sldLayoutId id="2147483722" r:id="rId17"/>
  </p:sldLayoutIdLst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12192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1"/>
            <a:ext cx="12192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1988800" y="0"/>
            <a:ext cx="2032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99136" y="6388386"/>
            <a:ext cx="11777472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7721600" y="6404984"/>
            <a:ext cx="4059936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rtl="0"/>
            <a:fld id="{7ADD1AA5-D082-4643-B104-DC0A8388F981}" type="datetime1">
              <a:rPr lang="uk-UA" noProof="0" smtClean="0"/>
              <a:pPr rtl="0"/>
              <a:t>10.08.2023</a:t>
            </a:fld>
            <a:endParaRPr lang="uk-UA" noProof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06400" y="6410848"/>
            <a:ext cx="4775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rtl="0"/>
            <a:endParaRPr lang="uk-UA" noProof="0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203200" y="155448"/>
            <a:ext cx="11777472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203200" y="1276743"/>
            <a:ext cx="1177747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5689600" y="956036"/>
            <a:ext cx="8128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5815584" y="1050524"/>
            <a:ext cx="560832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5791200" y="1040174"/>
            <a:ext cx="6096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uk-UA" noProof="0" smtClean="0"/>
              <a:pPr rtl="0"/>
              <a:t>‹#›</a:t>
            </a:fld>
            <a:endParaRPr lang="uk-UA" noProof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02336" y="1524000"/>
            <a:ext cx="113792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9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2280522" y="4442791"/>
            <a:ext cx="8144134" cy="1655343"/>
          </a:xfrm>
        </p:spPr>
        <p:txBody>
          <a:bodyPr rtlCol="0">
            <a:noAutofit/>
          </a:bodyPr>
          <a:lstStyle/>
          <a:p>
            <a:pPr rtl="0"/>
            <a:endParaRPr lang="uk-UA" sz="1800" dirty="0" smtClean="0"/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Олена Михайлівна ЮМАЧІКОВА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кандидат філологічних наук,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старший викладач кафедри </a:t>
            </a:r>
          </a:p>
          <a:p>
            <a:pPr algn="r" rtl="0"/>
            <a:r>
              <a:rPr lang="uk-UA" dirty="0" smtClean="0">
                <a:solidFill>
                  <a:schemeClr val="bg2">
                    <a:lumMod val="50000"/>
                  </a:schemeClr>
                </a:solidFill>
              </a:rPr>
              <a:t>української та іноземних мов</a:t>
            </a:r>
            <a:endParaRPr lang="uk-UA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7442" y="2584175"/>
            <a:ext cx="11310732" cy="1620078"/>
          </a:xfrm>
        </p:spPr>
        <p:txBody>
          <a:bodyPr rtlCol="0">
            <a:normAutofit/>
          </a:bodyPr>
          <a:lstStyle/>
          <a:p>
            <a:r>
              <a:rPr lang="uk-UA" sz="2800" b="1" dirty="0" smtClean="0"/>
              <a:t>Національні традиції сучасної української морфології. </a:t>
            </a:r>
            <a:br>
              <a:rPr lang="uk-UA" sz="2800" b="1" dirty="0" smtClean="0"/>
            </a:br>
            <a:r>
              <a:rPr lang="uk-UA" sz="2800" b="1" dirty="0" smtClean="0"/>
              <a:t>Питання синтаксису української мови.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uk-UA" sz="2800" b="1" dirty="0" smtClean="0"/>
              <a:t>Українська пунктуація</a:t>
            </a:r>
            <a:endParaRPr lang="uk-UA" sz="2800" dirty="0"/>
          </a:p>
        </p:txBody>
      </p:sp>
      <p:pic>
        <p:nvPicPr>
          <p:cNvPr id="102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0763" y="351183"/>
            <a:ext cx="1676814" cy="1596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8929167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pPr lvl="0"/>
            <a:r>
              <a:rPr lang="uk-UA" b="1" dirty="0" smtClean="0">
                <a:solidFill>
                  <a:schemeClr val="accent1"/>
                </a:solidFill>
              </a:rPr>
              <a:t>1. Українська морфологія. Особливості використання граматичних категорій самостійних частин 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55000" lnSpcReduction="20000"/>
          </a:bodyPr>
          <a:lstStyle/>
          <a:p>
            <a:pPr marL="0" indent="357188" algn="ctr">
              <a:buNone/>
            </a:pPr>
            <a:r>
              <a:rPr lang="ru-RU" b="1" dirty="0" err="1" smtClean="0"/>
              <a:t>Класифікація</a:t>
            </a:r>
            <a:r>
              <a:rPr lang="ru-RU" b="1" dirty="0" smtClean="0"/>
              <a:t> </a:t>
            </a:r>
            <a:r>
              <a:rPr lang="ru-RU" b="1" dirty="0" err="1" smtClean="0"/>
              <a:t>частин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Класифікація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, на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поділяють</a:t>
            </a:r>
            <a:r>
              <a:rPr lang="ru-RU" dirty="0" smtClean="0"/>
              <a:t> слова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за </a:t>
            </a:r>
            <a:r>
              <a:rPr lang="ru-RU" dirty="0" err="1" smtClean="0"/>
              <a:t>певними</a:t>
            </a:r>
            <a:r>
              <a:rPr lang="ru-RU" dirty="0" smtClean="0"/>
              <a:t> </a:t>
            </a:r>
            <a:r>
              <a:rPr lang="ru-RU" dirty="0" err="1" smtClean="0"/>
              <a:t>ознаками</a:t>
            </a:r>
            <a:r>
              <a:rPr lang="ru-RU" dirty="0" smtClean="0"/>
              <a:t>.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в </a:t>
            </a:r>
            <a:r>
              <a:rPr lang="ru-RU" dirty="0" err="1" smtClean="0"/>
              <a:t>мовознавстві</a:t>
            </a:r>
            <a:r>
              <a:rPr lang="ru-RU" dirty="0" smtClean="0"/>
              <a:t> </a:t>
            </a:r>
            <a:r>
              <a:rPr lang="ru-RU" dirty="0" err="1" smtClean="0"/>
              <a:t>називають</a:t>
            </a:r>
            <a:r>
              <a:rPr lang="ru-RU" dirty="0" smtClean="0"/>
              <a:t> </a:t>
            </a:r>
            <a:r>
              <a:rPr lang="ru-RU" i="1" dirty="0" err="1" smtClean="0"/>
              <a:t>розрядами</a:t>
            </a:r>
            <a:r>
              <a:rPr lang="ru-RU" i="1" dirty="0" smtClean="0"/>
              <a:t> </a:t>
            </a:r>
            <a:r>
              <a:rPr lang="ru-RU" i="1" dirty="0" err="1" smtClean="0"/>
              <a:t>частин</a:t>
            </a:r>
            <a:r>
              <a:rPr lang="ru-RU" i="1" dirty="0" smtClean="0"/>
              <a:t> </a:t>
            </a:r>
            <a:r>
              <a:rPr lang="ru-RU" i="1" dirty="0" err="1" smtClean="0"/>
              <a:t>мови</a:t>
            </a:r>
            <a:r>
              <a:rPr lang="ru-RU" dirty="0" smtClean="0"/>
              <a:t> </a:t>
            </a:r>
            <a:r>
              <a:rPr lang="ru-RU" dirty="0" err="1" smtClean="0"/>
              <a:t>або</a:t>
            </a:r>
            <a:r>
              <a:rPr lang="ru-RU" dirty="0" smtClean="0"/>
              <a:t> </a:t>
            </a:r>
            <a:r>
              <a:rPr lang="ru-RU" i="1" dirty="0" err="1" smtClean="0"/>
              <a:t>лексико-граматичними</a:t>
            </a:r>
            <a:r>
              <a:rPr lang="ru-RU" i="1" dirty="0" smtClean="0"/>
              <a:t> </a:t>
            </a:r>
            <a:r>
              <a:rPr lang="ru-RU" i="1" dirty="0" err="1" smtClean="0"/>
              <a:t>розрядами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Іменники</a:t>
            </a:r>
            <a:r>
              <a:rPr lang="ru-RU" b="1" dirty="0" smtClean="0"/>
              <a:t> </a:t>
            </a:r>
            <a:r>
              <a:rPr lang="ru-RU" dirty="0" err="1" smtClean="0"/>
              <a:t>бувають</a:t>
            </a:r>
            <a:r>
              <a:rPr lang="ru-RU" dirty="0" smtClean="0"/>
              <a:t>: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назви</a:t>
            </a:r>
            <a:r>
              <a:rPr lang="ru-RU" dirty="0" smtClean="0"/>
              <a:t> </a:t>
            </a:r>
            <a:r>
              <a:rPr lang="ru-RU" dirty="0" err="1" smtClean="0"/>
              <a:t>істот</a:t>
            </a:r>
            <a:r>
              <a:rPr lang="ru-RU" dirty="0" smtClean="0"/>
              <a:t> та </a:t>
            </a:r>
            <a:r>
              <a:rPr lang="ru-RU" dirty="0" err="1" smtClean="0"/>
              <a:t>неістот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конкретні</a:t>
            </a:r>
            <a:r>
              <a:rPr lang="ru-RU" dirty="0" smtClean="0"/>
              <a:t> та </a:t>
            </a:r>
            <a:r>
              <a:rPr lang="ru-RU" dirty="0" err="1" smtClean="0"/>
              <a:t>абстрактні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власні</a:t>
            </a:r>
            <a:r>
              <a:rPr lang="ru-RU" dirty="0" smtClean="0"/>
              <a:t> та </a:t>
            </a:r>
            <a:r>
              <a:rPr lang="ru-RU" dirty="0" err="1" smtClean="0"/>
              <a:t>загальні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Загальні</a:t>
            </a:r>
            <a:r>
              <a:rPr lang="ru-RU" dirty="0" smtClean="0"/>
              <a:t> </a:t>
            </a:r>
            <a:r>
              <a:rPr lang="ru-RU" dirty="0" err="1" smtClean="0"/>
              <a:t>іменники</a:t>
            </a:r>
            <a:r>
              <a:rPr lang="ru-RU" dirty="0" smtClean="0"/>
              <a:t> в свою </a:t>
            </a:r>
            <a:r>
              <a:rPr lang="ru-RU" dirty="0" err="1" smtClean="0"/>
              <a:t>чергу</a:t>
            </a:r>
            <a:r>
              <a:rPr lang="ru-RU" dirty="0" smtClean="0"/>
              <a:t> </a:t>
            </a:r>
            <a:r>
              <a:rPr lang="ru-RU" dirty="0" err="1" smtClean="0"/>
              <a:t>поділяються</a:t>
            </a:r>
            <a:r>
              <a:rPr lang="ru-RU" dirty="0" smtClean="0"/>
              <a:t> на </a:t>
            </a:r>
            <a:r>
              <a:rPr lang="ru-RU" dirty="0" err="1" smtClean="0"/>
              <a:t>речовинні</a:t>
            </a:r>
            <a:r>
              <a:rPr lang="ru-RU" dirty="0" smtClean="0"/>
              <a:t> та </a:t>
            </a:r>
            <a:r>
              <a:rPr lang="ru-RU" dirty="0" err="1" smtClean="0"/>
              <a:t>збірні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Прикметники</a:t>
            </a:r>
            <a:r>
              <a:rPr lang="ru-RU" dirty="0" smtClean="0"/>
              <a:t> </a:t>
            </a:r>
            <a:r>
              <a:rPr lang="ru-RU" dirty="0" err="1" smtClean="0"/>
              <a:t>розрізняють</a:t>
            </a:r>
            <a:r>
              <a:rPr lang="ru-RU" dirty="0" smtClean="0"/>
              <a:t> </a:t>
            </a:r>
            <a:r>
              <a:rPr lang="ru-RU" dirty="0" err="1" smtClean="0"/>
              <a:t>якісні</a:t>
            </a:r>
            <a:r>
              <a:rPr lang="ru-RU" dirty="0" smtClean="0"/>
              <a:t>, </a:t>
            </a:r>
            <a:r>
              <a:rPr lang="ru-RU" dirty="0" err="1" smtClean="0"/>
              <a:t>присвійні</a:t>
            </a:r>
            <a:r>
              <a:rPr lang="ru-RU" dirty="0" smtClean="0"/>
              <a:t> та </a:t>
            </a:r>
            <a:r>
              <a:rPr lang="ru-RU" dirty="0" err="1" smtClean="0"/>
              <a:t>відносні</a:t>
            </a:r>
            <a:r>
              <a:rPr lang="ru-RU" dirty="0" smtClean="0"/>
              <a:t>.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якісні</a:t>
            </a:r>
            <a:r>
              <a:rPr lang="ru-RU" dirty="0" smtClean="0"/>
              <a:t> </a:t>
            </a:r>
            <a:r>
              <a:rPr lang="ru-RU" dirty="0" err="1" smtClean="0"/>
              <a:t>прикметники</a:t>
            </a:r>
            <a:r>
              <a:rPr lang="ru-RU" dirty="0" smtClean="0"/>
              <a:t> </a:t>
            </a:r>
            <a:r>
              <a:rPr lang="ru-RU" dirty="0" err="1" smtClean="0"/>
              <a:t>здатні</a:t>
            </a:r>
            <a:r>
              <a:rPr lang="ru-RU" dirty="0" smtClean="0"/>
              <a:t> </a:t>
            </a:r>
            <a:r>
              <a:rPr lang="ru-RU" dirty="0" err="1" smtClean="0"/>
              <a:t>створювати</a:t>
            </a:r>
            <a:r>
              <a:rPr lang="ru-RU" dirty="0" smtClean="0"/>
              <a:t> </a:t>
            </a:r>
            <a:r>
              <a:rPr lang="ru-RU" dirty="0" err="1" smtClean="0"/>
              <a:t>ступені</a:t>
            </a:r>
            <a:r>
              <a:rPr lang="ru-RU" dirty="0" smtClean="0"/>
              <a:t> </a:t>
            </a:r>
            <a:r>
              <a:rPr lang="ru-RU" dirty="0" err="1" smtClean="0"/>
              <a:t>порівняння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Дієслова</a:t>
            </a:r>
            <a:r>
              <a:rPr lang="ru-RU" dirty="0" smtClean="0"/>
              <a:t> </a:t>
            </a:r>
            <a:r>
              <a:rPr lang="ru-RU" dirty="0" err="1" smtClean="0"/>
              <a:t>бувають</a:t>
            </a:r>
            <a:r>
              <a:rPr lang="ru-RU" dirty="0" smtClean="0"/>
              <a:t> </a:t>
            </a:r>
            <a:r>
              <a:rPr lang="ru-RU" dirty="0" err="1" smtClean="0"/>
              <a:t>перехідними</a:t>
            </a:r>
            <a:r>
              <a:rPr lang="ru-RU" dirty="0" smtClean="0"/>
              <a:t> та </a:t>
            </a:r>
            <a:r>
              <a:rPr lang="ru-RU" dirty="0" err="1" smtClean="0"/>
              <a:t>неперехідними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Числівники</a:t>
            </a:r>
            <a:r>
              <a:rPr lang="ru-RU" dirty="0" smtClean="0"/>
              <a:t> </a:t>
            </a:r>
            <a:r>
              <a:rPr lang="ru-RU" dirty="0" err="1" smtClean="0"/>
              <a:t>поділяють</a:t>
            </a:r>
            <a:r>
              <a:rPr lang="ru-RU" dirty="0" smtClean="0"/>
              <a:t> на :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порядкові</a:t>
            </a:r>
            <a:r>
              <a:rPr lang="ru-RU" dirty="0" smtClean="0"/>
              <a:t> та </a:t>
            </a:r>
            <a:r>
              <a:rPr lang="ru-RU" dirty="0" err="1" smtClean="0"/>
              <a:t>кількісні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прості</a:t>
            </a:r>
            <a:r>
              <a:rPr lang="ru-RU" dirty="0" smtClean="0"/>
              <a:t>, </a:t>
            </a:r>
            <a:r>
              <a:rPr lang="ru-RU" dirty="0" err="1" smtClean="0"/>
              <a:t>складні</a:t>
            </a:r>
            <a:r>
              <a:rPr lang="ru-RU" dirty="0" smtClean="0"/>
              <a:t> та </a:t>
            </a:r>
            <a:r>
              <a:rPr lang="ru-RU" dirty="0" err="1" smtClean="0"/>
              <a:t>складені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Займенники</a:t>
            </a:r>
            <a:r>
              <a:rPr lang="ru-RU" dirty="0" smtClean="0"/>
              <a:t> </a:t>
            </a:r>
            <a:r>
              <a:rPr lang="ru-RU" dirty="0" err="1" smtClean="0"/>
              <a:t>розрізняють</a:t>
            </a:r>
            <a:r>
              <a:rPr lang="ru-RU" dirty="0" smtClean="0"/>
              <a:t> 9 </a:t>
            </a:r>
            <a:r>
              <a:rPr lang="ru-RU" dirty="0" err="1" smtClean="0"/>
              <a:t>видів</a:t>
            </a:r>
            <a:r>
              <a:rPr lang="ru-RU" dirty="0" smtClean="0"/>
              <a:t>: </a:t>
            </a:r>
            <a:r>
              <a:rPr lang="ru-RU" dirty="0" err="1" smtClean="0"/>
              <a:t>особові</a:t>
            </a:r>
            <a:r>
              <a:rPr lang="ru-RU" dirty="0" smtClean="0"/>
              <a:t>, </a:t>
            </a:r>
            <a:r>
              <a:rPr lang="ru-RU" dirty="0" err="1" smtClean="0"/>
              <a:t>зворотний</a:t>
            </a:r>
            <a:r>
              <a:rPr lang="ru-RU" dirty="0" smtClean="0"/>
              <a:t>, </a:t>
            </a:r>
            <a:r>
              <a:rPr lang="ru-RU" dirty="0" err="1" smtClean="0"/>
              <a:t>питальні</a:t>
            </a:r>
            <a:r>
              <a:rPr lang="ru-RU" dirty="0" smtClean="0"/>
              <a:t>, </a:t>
            </a:r>
            <a:r>
              <a:rPr lang="ru-RU" dirty="0" err="1" smtClean="0"/>
              <a:t>відносні</a:t>
            </a:r>
            <a:r>
              <a:rPr lang="ru-RU" dirty="0" smtClean="0"/>
              <a:t>, </a:t>
            </a:r>
            <a:r>
              <a:rPr lang="ru-RU" dirty="0" err="1" smtClean="0"/>
              <a:t>присвійні</a:t>
            </a:r>
            <a:r>
              <a:rPr lang="ru-RU" dirty="0" smtClean="0"/>
              <a:t>, </a:t>
            </a:r>
            <a:r>
              <a:rPr lang="ru-RU" dirty="0" err="1" smtClean="0"/>
              <a:t>вказівні</a:t>
            </a:r>
            <a:r>
              <a:rPr lang="ru-RU" dirty="0" smtClean="0"/>
              <a:t>, </a:t>
            </a:r>
            <a:r>
              <a:rPr lang="ru-RU" dirty="0" err="1" smtClean="0"/>
              <a:t>означальні</a:t>
            </a:r>
            <a:r>
              <a:rPr lang="ru-RU" dirty="0" smtClean="0"/>
              <a:t>, </a:t>
            </a:r>
            <a:r>
              <a:rPr lang="ru-RU" dirty="0" err="1" smtClean="0"/>
              <a:t>неозначені</a:t>
            </a:r>
            <a:r>
              <a:rPr lang="ru-RU" dirty="0" smtClean="0"/>
              <a:t> та </a:t>
            </a:r>
            <a:r>
              <a:rPr lang="ru-RU" dirty="0" err="1" smtClean="0"/>
              <a:t>заперечні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Прислівники</a:t>
            </a:r>
            <a:r>
              <a:rPr lang="ru-RU" dirty="0" smtClean="0"/>
              <a:t> </a:t>
            </a:r>
            <a:r>
              <a:rPr lang="ru-RU" dirty="0" err="1" smtClean="0"/>
              <a:t>виділяють</a:t>
            </a:r>
            <a:r>
              <a:rPr lang="ru-RU" dirty="0" smtClean="0"/>
              <a:t>: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первинні</a:t>
            </a:r>
            <a:r>
              <a:rPr lang="ru-RU" dirty="0" smtClean="0"/>
              <a:t> та </a:t>
            </a:r>
            <a:r>
              <a:rPr lang="ru-RU" dirty="0" err="1" smtClean="0"/>
              <a:t>вторинні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означальні</a:t>
            </a:r>
            <a:r>
              <a:rPr lang="ru-RU" dirty="0" smtClean="0"/>
              <a:t> та </a:t>
            </a:r>
            <a:r>
              <a:rPr lang="ru-RU" dirty="0" err="1" smtClean="0"/>
              <a:t>обставинні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Означальні</a:t>
            </a:r>
            <a:r>
              <a:rPr lang="ru-RU" dirty="0" smtClean="0"/>
              <a:t> </a:t>
            </a:r>
            <a:r>
              <a:rPr lang="ru-RU" dirty="0" err="1" smtClean="0"/>
              <a:t>прислівники</a:t>
            </a:r>
            <a:r>
              <a:rPr lang="ru-RU" dirty="0" smtClean="0"/>
              <a:t> </a:t>
            </a:r>
            <a:r>
              <a:rPr lang="ru-RU" dirty="0" err="1" smtClean="0"/>
              <a:t>бувають</a:t>
            </a:r>
            <a:r>
              <a:rPr lang="ru-RU" dirty="0" smtClean="0"/>
              <a:t> </a:t>
            </a:r>
            <a:r>
              <a:rPr lang="ru-RU" dirty="0" err="1" smtClean="0"/>
              <a:t>якісно-означальними</a:t>
            </a:r>
            <a:r>
              <a:rPr lang="ru-RU" dirty="0" smtClean="0"/>
              <a:t>, способу </a:t>
            </a:r>
            <a:r>
              <a:rPr lang="ru-RU" dirty="0" err="1" smtClean="0"/>
              <a:t>дії</a:t>
            </a:r>
            <a:r>
              <a:rPr lang="ru-RU" dirty="0" smtClean="0"/>
              <a:t> та </a:t>
            </a:r>
            <a:r>
              <a:rPr lang="ru-RU" dirty="0" err="1" smtClean="0"/>
              <a:t>кількісно-означальними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pPr lvl="0"/>
            <a:r>
              <a:rPr lang="uk-UA" b="1" dirty="0" smtClean="0">
                <a:solidFill>
                  <a:schemeClr val="accent1"/>
                </a:solidFill>
              </a:rPr>
              <a:t>1. Українська морфологія. Особливості використання граматичних категорій самостійних частин 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357188" algn="just">
              <a:buNone/>
            </a:pPr>
            <a:r>
              <a:rPr lang="ru-RU" b="1" dirty="0" err="1" smtClean="0"/>
              <a:t>Прийменники</a:t>
            </a:r>
            <a:r>
              <a:rPr lang="ru-RU" dirty="0" smtClean="0"/>
              <a:t> </a:t>
            </a:r>
            <a:r>
              <a:rPr lang="ru-RU" dirty="0" err="1" smtClean="0"/>
              <a:t>поділяються</a:t>
            </a:r>
            <a:r>
              <a:rPr lang="ru-RU" dirty="0" smtClean="0"/>
              <a:t> на: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прості</a:t>
            </a:r>
            <a:r>
              <a:rPr lang="ru-RU" dirty="0" smtClean="0"/>
              <a:t>, </a:t>
            </a:r>
            <a:r>
              <a:rPr lang="ru-RU" dirty="0" err="1" smtClean="0"/>
              <a:t>складні</a:t>
            </a:r>
            <a:r>
              <a:rPr lang="ru-RU" dirty="0" smtClean="0"/>
              <a:t> та </a:t>
            </a:r>
            <a:r>
              <a:rPr lang="ru-RU" dirty="0" err="1" smtClean="0"/>
              <a:t>складені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просторові</a:t>
            </a:r>
            <a:r>
              <a:rPr lang="ru-RU" dirty="0" smtClean="0"/>
              <a:t>, </a:t>
            </a:r>
            <a:r>
              <a:rPr lang="ru-RU" dirty="0" err="1" smtClean="0"/>
              <a:t>часові</a:t>
            </a:r>
            <a:r>
              <a:rPr lang="ru-RU" dirty="0" smtClean="0"/>
              <a:t>, причини, мети, </a:t>
            </a:r>
            <a:r>
              <a:rPr lang="ru-RU" dirty="0" err="1" smtClean="0"/>
              <a:t>умови</a:t>
            </a:r>
            <a:r>
              <a:rPr lang="ru-RU" dirty="0" smtClean="0"/>
              <a:t> і </a:t>
            </a:r>
            <a:r>
              <a:rPr lang="ru-RU" dirty="0" err="1" smtClean="0"/>
              <a:t>допустові</a:t>
            </a:r>
            <a:r>
              <a:rPr lang="ru-RU" dirty="0" smtClean="0"/>
              <a:t>, способу </a:t>
            </a:r>
            <a:r>
              <a:rPr lang="ru-RU" dirty="0" err="1" smtClean="0"/>
              <a:t>дії</a:t>
            </a:r>
            <a:r>
              <a:rPr lang="ru-RU" dirty="0" smtClean="0"/>
              <a:t>, </a:t>
            </a:r>
            <a:r>
              <a:rPr lang="ru-RU" dirty="0" err="1" smtClean="0"/>
              <a:t>кількісні</a:t>
            </a:r>
            <a:r>
              <a:rPr lang="ru-RU" dirty="0" smtClean="0"/>
              <a:t>, </a:t>
            </a:r>
            <a:r>
              <a:rPr lang="ru-RU" dirty="0" err="1" smtClean="0"/>
              <a:t>означальні</a:t>
            </a:r>
            <a:r>
              <a:rPr lang="ru-RU" dirty="0" smtClean="0"/>
              <a:t>, </a:t>
            </a:r>
            <a:r>
              <a:rPr lang="ru-RU" dirty="0" err="1" smtClean="0"/>
              <a:t>об'єктні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похідні</a:t>
            </a:r>
            <a:r>
              <a:rPr lang="ru-RU" dirty="0" smtClean="0"/>
              <a:t> та </a:t>
            </a:r>
            <a:r>
              <a:rPr lang="ru-RU" dirty="0" err="1" smtClean="0"/>
              <a:t>непохідні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Сполучники</a:t>
            </a:r>
            <a:r>
              <a:rPr lang="ru-RU" dirty="0" smtClean="0"/>
              <a:t> </a:t>
            </a:r>
            <a:r>
              <a:rPr lang="ru-RU" dirty="0" err="1" smtClean="0"/>
              <a:t>бувають</a:t>
            </a:r>
            <a:r>
              <a:rPr lang="ru-RU" dirty="0" smtClean="0"/>
              <a:t> </a:t>
            </a:r>
            <a:r>
              <a:rPr lang="ru-RU" dirty="0" err="1" smtClean="0"/>
              <a:t>похідні</a:t>
            </a:r>
            <a:r>
              <a:rPr lang="ru-RU" dirty="0" smtClean="0"/>
              <a:t> та </a:t>
            </a:r>
            <a:r>
              <a:rPr lang="ru-RU" dirty="0" err="1" smtClean="0"/>
              <a:t>первинні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Частки</a:t>
            </a:r>
            <a:r>
              <a:rPr lang="ru-RU" b="1" dirty="0" smtClean="0"/>
              <a:t>:</a:t>
            </a:r>
            <a:endParaRPr lang="ru-RU" dirty="0" smtClean="0"/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формотворчі</a:t>
            </a:r>
            <a:r>
              <a:rPr lang="ru-RU" dirty="0" smtClean="0"/>
              <a:t> та </a:t>
            </a:r>
            <a:r>
              <a:rPr lang="ru-RU" dirty="0" err="1" smtClean="0"/>
              <a:t>словотворчі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частки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надають</a:t>
            </a:r>
            <a:r>
              <a:rPr lang="ru-RU" dirty="0" smtClean="0"/>
              <a:t> </a:t>
            </a:r>
            <a:r>
              <a:rPr lang="ru-RU" dirty="0" err="1" smtClean="0"/>
              <a:t>смислових</a:t>
            </a:r>
            <a:r>
              <a:rPr lang="ru-RU" dirty="0" smtClean="0"/>
              <a:t> </a:t>
            </a:r>
            <a:r>
              <a:rPr lang="ru-RU" dirty="0" err="1" smtClean="0"/>
              <a:t>відтінків</a:t>
            </a:r>
            <a:r>
              <a:rPr lang="ru-RU" dirty="0" smtClean="0"/>
              <a:t>: </a:t>
            </a:r>
            <a:r>
              <a:rPr lang="ru-RU" dirty="0" err="1" smtClean="0"/>
              <a:t>вказівні</a:t>
            </a:r>
            <a:r>
              <a:rPr lang="ru-RU" dirty="0" smtClean="0"/>
              <a:t>, </a:t>
            </a:r>
            <a:r>
              <a:rPr lang="ru-RU" dirty="0" err="1" smtClean="0"/>
              <a:t>означальні</a:t>
            </a:r>
            <a:r>
              <a:rPr lang="ru-RU" dirty="0" smtClean="0"/>
              <a:t>, </a:t>
            </a:r>
            <a:r>
              <a:rPr lang="ru-RU" dirty="0" err="1" smtClean="0"/>
              <a:t>обмежувально-видільні</a:t>
            </a:r>
            <a:r>
              <a:rPr lang="ru-RU" dirty="0" smtClean="0"/>
              <a:t>, </a:t>
            </a:r>
            <a:r>
              <a:rPr lang="ru-RU" dirty="0" err="1" smtClean="0"/>
              <a:t>підсилювальні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частки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вказують</a:t>
            </a:r>
            <a:r>
              <a:rPr lang="ru-RU" dirty="0" smtClean="0"/>
              <a:t> на </a:t>
            </a:r>
            <a:r>
              <a:rPr lang="ru-RU" dirty="0" err="1" smtClean="0"/>
              <a:t>модальні</a:t>
            </a:r>
            <a:r>
              <a:rPr lang="ru-RU" dirty="0" smtClean="0"/>
              <a:t> слова: </a:t>
            </a:r>
            <a:r>
              <a:rPr lang="ru-RU" dirty="0" err="1" smtClean="0"/>
              <a:t>стверджувальні</a:t>
            </a:r>
            <a:r>
              <a:rPr lang="ru-RU" dirty="0" smtClean="0"/>
              <a:t>, </a:t>
            </a:r>
            <a:r>
              <a:rPr lang="ru-RU" dirty="0" err="1" smtClean="0"/>
              <a:t>заперечні</a:t>
            </a:r>
            <a:r>
              <a:rPr lang="ru-RU" dirty="0" smtClean="0"/>
              <a:t>, </a:t>
            </a:r>
            <a:r>
              <a:rPr lang="ru-RU" dirty="0" err="1" smtClean="0"/>
              <a:t>питальні</a:t>
            </a:r>
            <a:r>
              <a:rPr lang="ru-RU" dirty="0" smtClean="0"/>
              <a:t>, </a:t>
            </a:r>
            <a:r>
              <a:rPr lang="ru-RU" dirty="0" err="1" smtClean="0"/>
              <a:t>спонукальні</a:t>
            </a:r>
            <a:r>
              <a:rPr lang="ru-RU" dirty="0" smtClean="0"/>
              <a:t>, </a:t>
            </a:r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модальні</a:t>
            </a:r>
            <a:r>
              <a:rPr lang="ru-RU" dirty="0" smtClean="0"/>
              <a:t>, </a:t>
            </a:r>
            <a:r>
              <a:rPr lang="ru-RU" dirty="0" err="1" smtClean="0"/>
              <a:t>емоційно-експресивні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Вигуки</a:t>
            </a:r>
            <a:r>
              <a:rPr lang="ru-RU" b="1" dirty="0" smtClean="0"/>
              <a:t>:</a:t>
            </a:r>
            <a:endParaRPr lang="ru-RU" dirty="0" smtClean="0"/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первісні</a:t>
            </a:r>
            <a:r>
              <a:rPr lang="ru-RU" dirty="0" smtClean="0"/>
              <a:t> та </a:t>
            </a:r>
            <a:r>
              <a:rPr lang="ru-RU" dirty="0" err="1" smtClean="0"/>
              <a:t>вторинні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за </a:t>
            </a:r>
            <a:r>
              <a:rPr lang="ru-RU" dirty="0" err="1" smtClean="0"/>
              <a:t>змістом</a:t>
            </a:r>
            <a:r>
              <a:rPr lang="ru-RU" dirty="0" smtClean="0"/>
              <a:t>: </a:t>
            </a:r>
            <a:r>
              <a:rPr lang="ru-RU" dirty="0" err="1" smtClean="0"/>
              <a:t>емоційні</a:t>
            </a:r>
            <a:r>
              <a:rPr lang="ru-RU" dirty="0" smtClean="0"/>
              <a:t>, </a:t>
            </a:r>
            <a:r>
              <a:rPr lang="ru-RU" dirty="0" err="1" smtClean="0"/>
              <a:t>волевиявлення</a:t>
            </a:r>
            <a:r>
              <a:rPr lang="ru-RU" dirty="0" smtClean="0"/>
              <a:t>, </a:t>
            </a:r>
            <a:r>
              <a:rPr lang="ru-RU" dirty="0" err="1" smtClean="0"/>
              <a:t>мовного</a:t>
            </a:r>
            <a:r>
              <a:rPr lang="ru-RU" dirty="0" smtClean="0"/>
              <a:t> </a:t>
            </a:r>
            <a:r>
              <a:rPr lang="ru-RU" dirty="0" err="1" smtClean="0"/>
              <a:t>етикету</a:t>
            </a:r>
            <a:r>
              <a:rPr lang="ru-RU" dirty="0" smtClean="0"/>
              <a:t>, </a:t>
            </a:r>
            <a:r>
              <a:rPr lang="ru-RU" dirty="0" err="1" smtClean="0"/>
              <a:t>звуконаслідувальні</a:t>
            </a:r>
            <a:r>
              <a:rPr lang="ru-RU" dirty="0" smtClean="0"/>
              <a:t> слова.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pPr lvl="0"/>
            <a:r>
              <a:rPr lang="uk-UA" b="1" dirty="0" smtClean="0">
                <a:solidFill>
                  <a:schemeClr val="accent1"/>
                </a:solidFill>
              </a:rPr>
              <a:t>1. Українська морфологія. Особливості використання граматичних категорій самостійних частин 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55000" lnSpcReduction="20000"/>
          </a:bodyPr>
          <a:lstStyle/>
          <a:p>
            <a:pPr marL="0" indent="357188" algn="ctr">
              <a:buNone/>
            </a:pPr>
            <a:r>
              <a:rPr lang="ru-RU" b="1" dirty="0" err="1" smtClean="0"/>
              <a:t>Морфологічні</a:t>
            </a:r>
            <a:r>
              <a:rPr lang="ru-RU" b="1" dirty="0" smtClean="0"/>
              <a:t> </a:t>
            </a:r>
            <a:r>
              <a:rPr lang="ru-RU" b="1" dirty="0" err="1" smtClean="0"/>
              <a:t>ознаки</a:t>
            </a:r>
            <a:r>
              <a:rPr lang="ru-RU" b="1" dirty="0" smtClean="0"/>
              <a:t> </a:t>
            </a:r>
            <a:r>
              <a:rPr lang="ru-RU" b="1" dirty="0" err="1" smtClean="0"/>
              <a:t>частин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smtClean="0"/>
              <a:t>До </a:t>
            </a:r>
            <a:r>
              <a:rPr lang="ru-RU" dirty="0" err="1" smtClean="0"/>
              <a:t>морфологічних</a:t>
            </a:r>
            <a:r>
              <a:rPr lang="ru-RU" dirty="0" smtClean="0"/>
              <a:t> </a:t>
            </a:r>
            <a:r>
              <a:rPr lang="ru-RU" dirty="0" err="1" smtClean="0"/>
              <a:t>ознак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належать </a:t>
            </a:r>
            <a:r>
              <a:rPr lang="ru-RU" dirty="0" err="1" smtClean="0"/>
              <a:t>наступні</a:t>
            </a:r>
            <a:r>
              <a:rPr lang="ru-RU" dirty="0" smtClean="0"/>
              <a:t> характеристики:</a:t>
            </a:r>
          </a:p>
          <a:p>
            <a:pPr marL="0" indent="357188" algn="just"/>
            <a:r>
              <a:rPr lang="ru-RU" dirty="0" smtClean="0"/>
              <a:t>1. </a:t>
            </a:r>
            <a:r>
              <a:rPr lang="ru-RU" dirty="0" err="1" smtClean="0"/>
              <a:t>Особливість</a:t>
            </a:r>
            <a:r>
              <a:rPr lang="ru-RU" dirty="0" smtClean="0"/>
              <a:t> </a:t>
            </a:r>
            <a:r>
              <a:rPr lang="ru-RU" dirty="0" err="1" smtClean="0"/>
              <a:t>творення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dirty="0" smtClean="0"/>
              <a:t>2.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відмінювання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dirty="0" smtClean="0"/>
              <a:t>3. </a:t>
            </a:r>
            <a:r>
              <a:rPr lang="ru-RU" dirty="0" err="1" smtClean="0"/>
              <a:t>Особливості</a:t>
            </a:r>
            <a:r>
              <a:rPr lang="ru-RU" dirty="0" smtClean="0"/>
              <a:t> </a:t>
            </a:r>
            <a:r>
              <a:rPr lang="ru-RU" dirty="0" err="1" smtClean="0"/>
              <a:t>морфологічної</a:t>
            </a:r>
            <a:r>
              <a:rPr lang="ru-RU" dirty="0" smtClean="0"/>
              <a:t> </a:t>
            </a:r>
            <a:r>
              <a:rPr lang="ru-RU" dirty="0" err="1" smtClean="0"/>
              <a:t>будови</a:t>
            </a:r>
            <a:r>
              <a:rPr lang="ru-RU" dirty="0" smtClean="0"/>
              <a:t> слова.</a:t>
            </a:r>
          </a:p>
          <a:p>
            <a:pPr marL="0" indent="357188" algn="just">
              <a:buNone/>
            </a:pP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поділити</a:t>
            </a:r>
            <a:r>
              <a:rPr lang="ru-RU" dirty="0" smtClean="0"/>
              <a:t> на </a:t>
            </a:r>
            <a:r>
              <a:rPr lang="ru-RU" i="1" dirty="0" err="1" smtClean="0"/>
              <a:t>змінювані</a:t>
            </a:r>
            <a:r>
              <a:rPr lang="ru-RU" i="1" dirty="0" smtClean="0"/>
              <a:t> та </a:t>
            </a:r>
            <a:r>
              <a:rPr lang="ru-RU" i="1" dirty="0" err="1" smtClean="0"/>
              <a:t>незмінювані</a:t>
            </a:r>
            <a:r>
              <a:rPr lang="ru-RU" dirty="0" smtClean="0"/>
              <a:t>. До перших належать 5 </a:t>
            </a:r>
            <a:r>
              <a:rPr lang="ru-RU" dirty="0" err="1" smtClean="0"/>
              <a:t>самостійних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– </a:t>
            </a:r>
            <a:r>
              <a:rPr lang="ru-RU" dirty="0" err="1" smtClean="0"/>
              <a:t>іменник</a:t>
            </a:r>
            <a:r>
              <a:rPr lang="ru-RU" dirty="0" smtClean="0"/>
              <a:t>, </a:t>
            </a:r>
            <a:r>
              <a:rPr lang="ru-RU" dirty="0" err="1" smtClean="0"/>
              <a:t>прикметник</a:t>
            </a:r>
            <a:r>
              <a:rPr lang="ru-RU" dirty="0" smtClean="0"/>
              <a:t>, </a:t>
            </a:r>
            <a:r>
              <a:rPr lang="ru-RU" dirty="0" err="1" smtClean="0"/>
              <a:t>дієслово</a:t>
            </a:r>
            <a:r>
              <a:rPr lang="ru-RU" dirty="0" smtClean="0"/>
              <a:t>, </a:t>
            </a:r>
            <a:r>
              <a:rPr lang="ru-RU" dirty="0" err="1" smtClean="0"/>
              <a:t>займенник</a:t>
            </a:r>
            <a:r>
              <a:rPr lang="ru-RU" dirty="0" smtClean="0"/>
              <a:t> та </a:t>
            </a:r>
            <a:r>
              <a:rPr lang="ru-RU" dirty="0" err="1" smtClean="0"/>
              <a:t>числівник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Прислівник</a:t>
            </a:r>
            <a:r>
              <a:rPr lang="ru-RU" dirty="0" smtClean="0"/>
              <a:t>, </a:t>
            </a:r>
            <a:r>
              <a:rPr lang="ru-RU" dirty="0" err="1" smtClean="0"/>
              <a:t>прийменник</a:t>
            </a:r>
            <a:r>
              <a:rPr lang="ru-RU" dirty="0" smtClean="0"/>
              <a:t>, </a:t>
            </a:r>
            <a:r>
              <a:rPr lang="ru-RU" dirty="0" err="1" smtClean="0"/>
              <a:t>сполучник</a:t>
            </a:r>
            <a:r>
              <a:rPr lang="ru-RU" dirty="0" smtClean="0"/>
              <a:t>, </a:t>
            </a:r>
            <a:r>
              <a:rPr lang="ru-RU" dirty="0" err="1" smtClean="0"/>
              <a:t>частка</a:t>
            </a:r>
            <a:r>
              <a:rPr lang="ru-RU" dirty="0" smtClean="0"/>
              <a:t> та </a:t>
            </a:r>
            <a:r>
              <a:rPr lang="ru-RU" dirty="0" err="1" smtClean="0"/>
              <a:t>вигук</a:t>
            </a:r>
            <a:r>
              <a:rPr lang="ru-RU" dirty="0" smtClean="0"/>
              <a:t> – </a:t>
            </a:r>
            <a:r>
              <a:rPr lang="ru-RU" dirty="0" err="1" smtClean="0"/>
              <a:t>незмінювані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Отже</a:t>
            </a:r>
            <a:r>
              <a:rPr lang="ru-RU" dirty="0" smtClean="0"/>
              <a:t>, </a:t>
            </a:r>
            <a:r>
              <a:rPr lang="ru-RU" dirty="0" err="1" smtClean="0"/>
              <a:t>морфологічні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змінюваних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Іменник</a:t>
            </a:r>
            <a:r>
              <a:rPr lang="ru-RU" b="1" dirty="0" smtClean="0"/>
              <a:t>:</a:t>
            </a:r>
            <a:endParaRPr lang="ru-RU" dirty="0" smtClean="0"/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рід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змінюється</a:t>
            </a:r>
            <a:r>
              <a:rPr lang="ru-RU" dirty="0" smtClean="0"/>
              <a:t> за </a:t>
            </a:r>
            <a:r>
              <a:rPr lang="ru-RU" dirty="0" err="1" smtClean="0"/>
              <a:t>відмінками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змінюється</a:t>
            </a:r>
            <a:r>
              <a:rPr lang="ru-RU" dirty="0" smtClean="0"/>
              <a:t> за числами;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початковою</a:t>
            </a:r>
            <a:r>
              <a:rPr lang="ru-RU" dirty="0" smtClean="0"/>
              <a:t> формою </a:t>
            </a:r>
            <a:r>
              <a:rPr lang="ru-RU" dirty="0" err="1" smtClean="0"/>
              <a:t>виступає</a:t>
            </a:r>
            <a:r>
              <a:rPr lang="ru-RU" dirty="0" smtClean="0"/>
              <a:t> </a:t>
            </a:r>
            <a:r>
              <a:rPr lang="ru-RU" dirty="0" err="1" smtClean="0"/>
              <a:t>називний</a:t>
            </a:r>
            <a:r>
              <a:rPr lang="ru-RU" dirty="0" smtClean="0"/>
              <a:t> </a:t>
            </a:r>
            <a:r>
              <a:rPr lang="ru-RU" dirty="0" err="1" smtClean="0"/>
              <a:t>відмінок</a:t>
            </a:r>
            <a:r>
              <a:rPr lang="ru-RU" dirty="0" smtClean="0"/>
              <a:t> </a:t>
            </a:r>
            <a:r>
              <a:rPr lang="ru-RU" dirty="0" err="1" smtClean="0"/>
              <a:t>однини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множини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Прикметник</a:t>
            </a:r>
            <a:r>
              <a:rPr lang="ru-RU" b="1" dirty="0" smtClean="0"/>
              <a:t>:</a:t>
            </a:r>
            <a:endParaRPr lang="ru-RU" dirty="0" smtClean="0"/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змінюється</a:t>
            </a:r>
            <a:r>
              <a:rPr lang="ru-RU" dirty="0" smtClean="0"/>
              <a:t> за </a:t>
            </a:r>
            <a:r>
              <a:rPr lang="ru-RU" dirty="0" err="1" smtClean="0"/>
              <a:t>відмінками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змінюється</a:t>
            </a:r>
            <a:r>
              <a:rPr lang="ru-RU" dirty="0" smtClean="0"/>
              <a:t> за числами;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змінюється</a:t>
            </a:r>
            <a:r>
              <a:rPr lang="ru-RU" dirty="0" smtClean="0"/>
              <a:t> за родами;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якісні</a:t>
            </a:r>
            <a:r>
              <a:rPr lang="ru-RU" dirty="0" smtClean="0"/>
              <a:t> </a:t>
            </a:r>
            <a:r>
              <a:rPr lang="ru-RU" dirty="0" err="1" smtClean="0"/>
              <a:t>прикметники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ступінь</a:t>
            </a:r>
            <a:r>
              <a:rPr lang="ru-RU" dirty="0" smtClean="0"/>
              <a:t> </a:t>
            </a:r>
            <a:r>
              <a:rPr lang="ru-RU" dirty="0" err="1" smtClean="0"/>
              <a:t>порівняння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початковою</a:t>
            </a:r>
            <a:r>
              <a:rPr lang="ru-RU" dirty="0" smtClean="0"/>
              <a:t> формою </a:t>
            </a:r>
            <a:r>
              <a:rPr lang="ru-RU" dirty="0" err="1" smtClean="0"/>
              <a:t>виступає</a:t>
            </a:r>
            <a:r>
              <a:rPr lang="ru-RU" dirty="0" smtClean="0"/>
              <a:t> </a:t>
            </a:r>
            <a:r>
              <a:rPr lang="ru-RU" dirty="0" err="1" smtClean="0"/>
              <a:t>називний</a:t>
            </a:r>
            <a:r>
              <a:rPr lang="ru-RU" dirty="0" smtClean="0"/>
              <a:t> </a:t>
            </a:r>
            <a:r>
              <a:rPr lang="ru-RU" dirty="0" err="1" smtClean="0"/>
              <a:t>відмінок</a:t>
            </a:r>
            <a:r>
              <a:rPr lang="ru-RU" dirty="0" smtClean="0"/>
              <a:t> </a:t>
            </a:r>
            <a:r>
              <a:rPr lang="ru-RU" dirty="0" err="1" smtClean="0"/>
              <a:t>однини</a:t>
            </a:r>
            <a:r>
              <a:rPr lang="ru-RU" dirty="0" smtClean="0"/>
              <a:t> </a:t>
            </a:r>
            <a:r>
              <a:rPr lang="ru-RU" dirty="0" err="1" smtClean="0"/>
              <a:t>чоловічого</a:t>
            </a:r>
            <a:r>
              <a:rPr lang="ru-RU" dirty="0" smtClean="0"/>
              <a:t> роду.</a:t>
            </a:r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pPr lvl="0"/>
            <a:r>
              <a:rPr lang="uk-UA" b="1" dirty="0" smtClean="0">
                <a:solidFill>
                  <a:schemeClr val="accent1"/>
                </a:solidFill>
              </a:rPr>
              <a:t>1. Українська морфологія. Особливості використання граматичних категорій самостійних частин 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0000" lnSpcReduction="20000"/>
          </a:bodyPr>
          <a:lstStyle/>
          <a:p>
            <a:pPr marL="0" indent="357188" algn="just">
              <a:buNone/>
            </a:pPr>
            <a:r>
              <a:rPr lang="ru-RU" b="1" dirty="0" err="1" smtClean="0"/>
              <a:t>Дієслово</a:t>
            </a:r>
            <a:r>
              <a:rPr lang="ru-RU" b="1" dirty="0" smtClean="0"/>
              <a:t>:</a:t>
            </a:r>
            <a:endParaRPr lang="ru-RU" dirty="0" smtClean="0"/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утворювати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дієприкметника</a:t>
            </a:r>
            <a:r>
              <a:rPr lang="ru-RU" dirty="0" smtClean="0"/>
              <a:t> та </a:t>
            </a:r>
            <a:r>
              <a:rPr lang="ru-RU" dirty="0" err="1" smtClean="0"/>
              <a:t>дієприслівника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дієприслівник</a:t>
            </a:r>
            <a:r>
              <a:rPr lang="ru-RU" dirty="0" smtClean="0"/>
              <a:t> – не </a:t>
            </a:r>
            <a:r>
              <a:rPr lang="ru-RU" dirty="0" err="1" smtClean="0"/>
              <a:t>змінюється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дієприкметник</a:t>
            </a:r>
            <a:r>
              <a:rPr lang="ru-RU" dirty="0" smtClean="0"/>
              <a:t> </a:t>
            </a:r>
            <a:r>
              <a:rPr lang="ru-RU" dirty="0" err="1" smtClean="0"/>
              <a:t>змінюють</a:t>
            </a:r>
            <a:r>
              <a:rPr lang="ru-RU" dirty="0" smtClean="0"/>
              <a:t> за родами, числами, </a:t>
            </a:r>
            <a:r>
              <a:rPr lang="ru-RU" dirty="0" err="1" smtClean="0"/>
              <a:t>відмінками</a:t>
            </a:r>
            <a:r>
              <a:rPr lang="ru-RU" dirty="0" smtClean="0"/>
              <a:t>;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властивий</a:t>
            </a:r>
            <a:r>
              <a:rPr lang="ru-RU" dirty="0" smtClean="0"/>
              <a:t> час, стан і вид.</a:t>
            </a:r>
          </a:p>
          <a:p>
            <a:pPr marL="0" indent="357188" algn="just">
              <a:buNone/>
            </a:pPr>
            <a:r>
              <a:rPr lang="ru-RU" b="1" dirty="0" err="1" smtClean="0"/>
              <a:t>Числівник</a:t>
            </a:r>
            <a:r>
              <a:rPr lang="ru-RU" b="1" dirty="0" smtClean="0"/>
              <a:t>:</a:t>
            </a:r>
            <a:endParaRPr lang="ru-RU" dirty="0" smtClean="0"/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змінюється</a:t>
            </a:r>
            <a:r>
              <a:rPr lang="ru-RU" dirty="0" smtClean="0"/>
              <a:t> за </a:t>
            </a:r>
            <a:r>
              <a:rPr lang="ru-RU" dirty="0" err="1" smtClean="0"/>
              <a:t>відмінками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деякі</a:t>
            </a:r>
            <a:r>
              <a:rPr lang="ru-RU" dirty="0" smtClean="0"/>
              <a:t> </a:t>
            </a:r>
            <a:r>
              <a:rPr lang="ru-RU" dirty="0" err="1" smtClean="0"/>
              <a:t>числівника</a:t>
            </a:r>
            <a:r>
              <a:rPr lang="ru-RU" dirty="0" smtClean="0"/>
              <a:t> </a:t>
            </a:r>
            <a:r>
              <a:rPr lang="ru-RU" dirty="0" err="1" smtClean="0"/>
              <a:t>змінюються</a:t>
            </a:r>
            <a:r>
              <a:rPr lang="ru-RU" dirty="0" smtClean="0"/>
              <a:t> за родами;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початкова</a:t>
            </a:r>
            <a:r>
              <a:rPr lang="ru-RU" dirty="0" smtClean="0"/>
              <a:t> форма – </a:t>
            </a:r>
            <a:r>
              <a:rPr lang="ru-RU" dirty="0" err="1" smtClean="0"/>
              <a:t>називний</a:t>
            </a:r>
            <a:r>
              <a:rPr lang="ru-RU" dirty="0" smtClean="0"/>
              <a:t> </a:t>
            </a:r>
            <a:r>
              <a:rPr lang="ru-RU" dirty="0" err="1" smtClean="0"/>
              <a:t>відмінок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b="1" dirty="0" err="1" smtClean="0"/>
              <a:t>Займенник</a:t>
            </a:r>
            <a:r>
              <a:rPr lang="ru-RU" b="1" dirty="0" smtClean="0"/>
              <a:t>:</a:t>
            </a:r>
            <a:endParaRPr lang="ru-RU" dirty="0" smtClean="0"/>
          </a:p>
          <a:p>
            <a:pPr marL="0" indent="357188" algn="just"/>
            <a:r>
              <a:rPr lang="ru-RU" dirty="0" smtClean="0"/>
              <a:t> - </a:t>
            </a:r>
            <a:r>
              <a:rPr lang="ru-RU" dirty="0" err="1" smtClean="0"/>
              <a:t>вказівні</a:t>
            </a:r>
            <a:r>
              <a:rPr lang="ru-RU" dirty="0" smtClean="0"/>
              <a:t> </a:t>
            </a:r>
            <a:r>
              <a:rPr lang="ru-RU" dirty="0" err="1" smtClean="0"/>
              <a:t>займенники</a:t>
            </a:r>
            <a:r>
              <a:rPr lang="ru-RU" dirty="0" smtClean="0"/>
              <a:t> </a:t>
            </a:r>
            <a:r>
              <a:rPr lang="ru-RU" dirty="0" err="1" smtClean="0"/>
              <a:t>змінюються</a:t>
            </a:r>
            <a:r>
              <a:rPr lang="ru-RU" dirty="0" smtClean="0"/>
              <a:t> за </a:t>
            </a:r>
            <a:r>
              <a:rPr lang="ru-RU" dirty="0" err="1" smtClean="0"/>
              <a:t>відмінками</a:t>
            </a:r>
            <a:r>
              <a:rPr lang="ru-RU" dirty="0" smtClean="0"/>
              <a:t>; </a:t>
            </a:r>
            <a:r>
              <a:rPr lang="ru-RU" dirty="0" err="1" smtClean="0"/>
              <a:t>мають</a:t>
            </a:r>
            <a:r>
              <a:rPr lang="ru-RU" dirty="0" smtClean="0"/>
              <a:t> число та </a:t>
            </a:r>
            <a:r>
              <a:rPr lang="ru-RU" dirty="0" err="1" smtClean="0"/>
              <a:t>рід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означальні</a:t>
            </a:r>
            <a:r>
              <a:rPr lang="ru-RU" dirty="0" smtClean="0"/>
              <a:t> </a:t>
            </a:r>
            <a:r>
              <a:rPr lang="ru-RU" dirty="0" err="1" smtClean="0"/>
              <a:t>займенники</a:t>
            </a:r>
            <a:r>
              <a:rPr lang="ru-RU" dirty="0" smtClean="0"/>
              <a:t> </a:t>
            </a:r>
            <a:r>
              <a:rPr lang="ru-RU" dirty="0" err="1" smtClean="0"/>
              <a:t>змінюються</a:t>
            </a:r>
            <a:r>
              <a:rPr lang="ru-RU" dirty="0" smtClean="0"/>
              <a:t> за родами, числами та </a:t>
            </a:r>
            <a:r>
              <a:rPr lang="ru-RU" dirty="0" err="1" smtClean="0"/>
              <a:t>відмінками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кількісні</a:t>
            </a:r>
            <a:r>
              <a:rPr lang="ru-RU" dirty="0" smtClean="0"/>
              <a:t> </a:t>
            </a:r>
            <a:r>
              <a:rPr lang="ru-RU" dirty="0" err="1" smtClean="0"/>
              <a:t>займенники</a:t>
            </a:r>
            <a:r>
              <a:rPr lang="ru-RU" dirty="0" smtClean="0"/>
              <a:t> </a:t>
            </a:r>
            <a:r>
              <a:rPr lang="ru-RU" dirty="0" err="1" smtClean="0"/>
              <a:t>змінюються</a:t>
            </a:r>
            <a:r>
              <a:rPr lang="ru-RU" dirty="0" smtClean="0"/>
              <a:t> за </a:t>
            </a:r>
            <a:r>
              <a:rPr lang="ru-RU" dirty="0" err="1" smtClean="0"/>
              <a:t>відмінками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порядкові</a:t>
            </a:r>
            <a:r>
              <a:rPr lang="ru-RU" dirty="0" smtClean="0"/>
              <a:t> </a:t>
            </a:r>
            <a:r>
              <a:rPr lang="ru-RU" dirty="0" err="1" smtClean="0"/>
              <a:t>займенники</a:t>
            </a:r>
            <a:r>
              <a:rPr lang="ru-RU" dirty="0" smtClean="0"/>
              <a:t> </a:t>
            </a:r>
            <a:r>
              <a:rPr lang="ru-RU" dirty="0" err="1" smtClean="0"/>
              <a:t>змінюються</a:t>
            </a:r>
            <a:r>
              <a:rPr lang="ru-RU" dirty="0" smtClean="0"/>
              <a:t> за родами, числами та </a:t>
            </a:r>
            <a:r>
              <a:rPr lang="ru-RU" dirty="0" err="1" smtClean="0"/>
              <a:t>відмінками</a:t>
            </a:r>
            <a:r>
              <a:rPr lang="ru-RU" dirty="0" smtClean="0"/>
              <a:t>;</a:t>
            </a:r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початкова</a:t>
            </a:r>
            <a:r>
              <a:rPr lang="ru-RU" dirty="0" smtClean="0"/>
              <a:t> форма – </a:t>
            </a:r>
            <a:r>
              <a:rPr lang="ru-RU" dirty="0" err="1" smtClean="0"/>
              <a:t>називний</a:t>
            </a:r>
            <a:r>
              <a:rPr lang="ru-RU" dirty="0" smtClean="0"/>
              <a:t> </a:t>
            </a:r>
            <a:r>
              <a:rPr lang="ru-RU" dirty="0" err="1" smtClean="0"/>
              <a:t>відмінок</a:t>
            </a:r>
            <a:r>
              <a:rPr lang="ru-RU" dirty="0" smtClean="0"/>
              <a:t> </a:t>
            </a:r>
            <a:r>
              <a:rPr lang="ru-RU" dirty="0" err="1" smtClean="0"/>
              <a:t>однини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 Граматичні форми власних назв. Українські традиції номінації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lvl="0" indent="357188" algn="just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поряд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із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географічною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назвою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стоїть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означуване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слово, то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географічна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назва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вживається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називному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відмінку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357188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 проживаю у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місті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Вінниця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я проживаю у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Вінниці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357188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Вийшли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станції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Хрещатик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вийшли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Хрещатику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357188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 селищем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міського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типу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Стрижавка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за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Стрижавкою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357188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Народився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селі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Писарівка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народився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Писарівці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357188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Зупинилися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табором на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горі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Говерла –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зупинилися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табором на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Говерлі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 Граматичні форми власних назв. Українські традиції номінації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lvl="0" indent="357188" algn="ctr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</a:t>
            </a:r>
            <a:r>
              <a:rPr lang="ru-RU" sz="2800" b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узгоджуються</a:t>
            </a:r>
            <a:r>
              <a:rPr lang="ru-RU" sz="2800" b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</a:p>
          <a:p>
            <a:pPr marL="0" lvl="0" indent="357188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1)	перша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частина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складних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географічних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при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творенні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прикметникових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форм: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Кам’янець-Подільський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Кам’янець-Подільського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району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357188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2)	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якщо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друга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частина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числівником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Знам’янка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Друга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Знам’янкодругий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357188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3)	друга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частина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іменником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Кривий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Ріг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–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Криворізький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</a:p>
          <a:p>
            <a:pPr marL="0" lvl="0" indent="357188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складні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географічні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назви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мають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своєму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складі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прийменники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Франкфурт-на-Майні</a:t>
            </a:r>
            <a:r>
              <a:rPr lang="ru-RU" sz="2800" i="1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– </a:t>
            </a:r>
            <a:r>
              <a:rPr lang="ru-RU" sz="2800" i="1" dirty="0" err="1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Франкфуртський-на-Майні</a:t>
            </a: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 Граматичні форми власних назв. Українські традиції номінації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pic>
        <p:nvPicPr>
          <p:cNvPr id="5" name="Picture 2" descr="D:\ІННА\22-23 силабус УМЕК\лекції\лекція 6\58a2e-0000112.jpg"/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accent2">
                <a:tint val="45000"/>
                <a:satMod val="400000"/>
              </a:schemeClr>
            </a:duotone>
            <a:lum bright="9000" contrast="41000"/>
          </a:blip>
          <a:srcRect/>
          <a:stretch>
            <a:fillRect/>
          </a:stretch>
        </p:blipFill>
        <p:spPr bwMode="auto">
          <a:xfrm>
            <a:off x="2544418" y="1441173"/>
            <a:ext cx="7126356" cy="4964050"/>
          </a:xfrm>
          <a:prstGeom prst="rect">
            <a:avLst/>
          </a:prstGeom>
          <a:noFill/>
          <a:effectLst>
            <a:softEdge rad="63500"/>
          </a:effectLst>
        </p:spPr>
      </p:pic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 Граматичні форми власних назв. Українські традиції номінації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10000"/>
          </a:bodyPr>
          <a:lstStyle/>
          <a:p>
            <a:pPr marL="0" indent="357188" algn="just"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Патронімічні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матронімічні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утворені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особових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власних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імен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Ім'я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батька,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матері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трансформувалось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прізвище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нащадків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інколи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прізвисько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потім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прізвище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енк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єнк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(Петренко, Даниленко)</a:t>
            </a:r>
          </a:p>
          <a:p>
            <a:pPr marL="0" indent="357188"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юк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(Петрук, Данилюк)</a:t>
            </a:r>
          </a:p>
          <a:p>
            <a:pPr marL="0" indent="357188"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ич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ович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Петрич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Данилович)</a:t>
            </a:r>
          </a:p>
          <a:p>
            <a:pPr marL="0" indent="357188"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Петрів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Данилів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357188"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Андрюшок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Клименок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357188"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аш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яш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(Петраш,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Андріяш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</a:p>
          <a:p>
            <a:pPr marL="0" indent="357188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зменшувально-пестливі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суфікси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ець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єць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-ко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(Петрусь, Петрик,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Данилець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Данилик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Данилко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 Граматичні форми власних назв. Українські традиції номінації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357188" algn="just">
              <a:buNone/>
            </a:pP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Друга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група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суфікси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вказують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професію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характерну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пішло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прізвисько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357188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-ай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(Тягай, Бугай)</a:t>
            </a:r>
          </a:p>
          <a:p>
            <a:pPr marL="0" indent="357188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(Мовчан,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Рубан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357188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-аль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Скрипаль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Коваль)</a:t>
            </a:r>
          </a:p>
          <a:p>
            <a:pPr marL="0" indent="357188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Кобзар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Кухар)</a:t>
            </a:r>
          </a:p>
          <a:p>
            <a:pPr marL="0" indent="357188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ач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(Копач, Ткач)</a:t>
            </a:r>
          </a:p>
          <a:p>
            <a:pPr marL="0" indent="357188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Палій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Плаксій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357188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Трясило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Покотило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357188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йло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Міняйло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Нечитайло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357188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(Мельник,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Колісник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marL="0" indent="357188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Прядун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Ковтун)</a:t>
            </a:r>
          </a:p>
          <a:p>
            <a:pPr marL="0" indent="357188" algn="ctr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-яр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(Скляр, Маляр)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 Граматичні форми власних назв. Українські традиції номінації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77500" lnSpcReduction="20000"/>
          </a:bodyPr>
          <a:lstStyle/>
          <a:p>
            <a:pPr marL="0" indent="357188" algn="just">
              <a:buNone/>
            </a:pP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утворені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професій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виду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соціальним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станом (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назва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професії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виду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часом ставала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прізвищем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прямих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нащадків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marL="0" indent="357188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бондарі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боднарі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Бондар, Бондаренко, Бондарчук,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Бондарець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Боднар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Боднаренко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Боднарчук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Боднарук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7188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бровари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Бровар,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Броваренко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Броварук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Броварчук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Броварник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Броварський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Бражник; Пивовар; Солодовник;</a:t>
            </a:r>
          </a:p>
          <a:p>
            <a:pPr marL="0" indent="357188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винороби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Винник, Винниченко,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Винничук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Винар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7188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гончарі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Гончар, Гончаренко, Гончарук;</a:t>
            </a:r>
          </a:p>
          <a:p>
            <a:pPr marL="0" indent="357188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гутники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Гутник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Гутненко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Гутниченко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Гутченко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Гутин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7188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грабарі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Грабар,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Грабаренко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Грабарук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Грабарчук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7188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килимарі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Килимник,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Килимниченко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Килимничук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Килимар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7188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ковалі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Коваль, Коваленко,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Ковалюк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Ковальчук, Ковалик,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Ковальський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Ковалевський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Ковалів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Ковальов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Ковальчишин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Ковалишин,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Ковалець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Залізняк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Залізнюк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152940"/>
          </a:xfrm>
        </p:spPr>
        <p:txBody>
          <a:bodyPr rtlCol="0">
            <a:normAutofit fontScale="90000"/>
          </a:bodyPr>
          <a:lstStyle/>
          <a:p>
            <a:r>
              <a:rPr lang="uk-UA" sz="4400" b="1" dirty="0" smtClean="0">
                <a:solidFill>
                  <a:schemeClr val="tx1"/>
                </a:solidFill>
              </a:rPr>
              <a:t>План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/>
          <a:lstStyle/>
          <a:p>
            <a:pPr marL="514350" lvl="0" indent="-514350">
              <a:buAutoNum type="arabicPeriod"/>
            </a:pPr>
            <a:r>
              <a:rPr lang="uk-UA" dirty="0" smtClean="0"/>
              <a:t>Українська морфологія. </a:t>
            </a:r>
            <a:endParaRPr lang="uk-UA" dirty="0" smtClean="0"/>
          </a:p>
          <a:p>
            <a:pPr marL="514350" lvl="0" indent="-514350">
              <a:buAutoNum type="arabicPeriod"/>
            </a:pPr>
            <a:r>
              <a:rPr lang="uk-UA" dirty="0" smtClean="0"/>
              <a:t>Особливості </a:t>
            </a:r>
            <a:r>
              <a:rPr lang="uk-UA" dirty="0" smtClean="0"/>
              <a:t>використання граматичних категорій самостійних частин мови.</a:t>
            </a:r>
            <a:endParaRPr lang="ru-RU" dirty="0" smtClean="0"/>
          </a:p>
          <a:p>
            <a:pPr marL="514350" lvl="0" indent="-514350">
              <a:buAutoNum type="arabicPeriod"/>
            </a:pPr>
            <a:r>
              <a:rPr lang="uk-UA" dirty="0" smtClean="0"/>
              <a:t>Граматичні форми власних назв. </a:t>
            </a:r>
            <a:endParaRPr lang="uk-UA" dirty="0" smtClean="0"/>
          </a:p>
          <a:p>
            <a:pPr marL="514350" lvl="0" indent="-514350">
              <a:buAutoNum type="arabicPeriod"/>
            </a:pPr>
            <a:r>
              <a:rPr lang="uk-UA" dirty="0" smtClean="0"/>
              <a:t>Українські </a:t>
            </a:r>
            <a:r>
              <a:rPr lang="uk-UA" dirty="0" smtClean="0"/>
              <a:t>традиції номінації.</a:t>
            </a:r>
            <a:endParaRPr lang="ru-RU" dirty="0" smtClean="0"/>
          </a:p>
          <a:p>
            <a:endParaRPr lang="uk-UA" dirty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 Граматичні форми власних назв. Українські традиції номінації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походять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назв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тварин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птахів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риб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прийнято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називати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анімальними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англійського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слова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animal –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тварина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).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Такими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Тур,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Ведмідь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Медвідь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Вовк,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Віл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Лисиця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Орел, 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Бик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Тур, Вовк,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Ведмідь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найстаршими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Як правило,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родини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несли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прізвиська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часів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князівської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доби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аж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вони не стали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прізвищами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57188" algn="just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 Граматичні форми власних назв. Українські традиції номінації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Відтопонімічні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Потоцький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Вишневецький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Савицький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Кульчицький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Горецький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Усі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походять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назв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населених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пунктів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57188" algn="just">
              <a:buNone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рідко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давали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назв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річок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Дніпровий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Росьовий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Дніпренко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Дністровий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Узинець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Роставець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 Граматичні форми власних назв. Українські традиції номінації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походять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хатніх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предметів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назв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наїдків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Сковорода,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Макітра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Макогон, Борщ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57188" algn="just">
              <a:buNone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Дуже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численною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групою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українських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прізвищ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походять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вуличних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прізвиськ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особливо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багато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центральній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східній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вони, як правило,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давалися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середовищі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запорозьких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козаків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майстрами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давати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вигадливі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прізвиська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прикладів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Нетудихата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Непийпиво,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Панібудьласка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Прядун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Ропкало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Гопкало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Будяк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Невкипілий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 Граматичні форми власних назв. Українські традиції номінації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Назви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рослин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дали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українцям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прізвищ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Береза, Верба,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Осика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Тополя, Вишня (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Вишнюк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Вишняк,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Вишник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Вишненко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), Грушка (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Грушецький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Грушенко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Грушук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), Дуля (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Дуленко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Дульченко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Дульчук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Дульчак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Дульчик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), Слива (Сливка,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Сливенко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Сливук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Сливчук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Сливчак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Терен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Терененко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Теренюк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Тереняк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), Черешня (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Черешенко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Черешнюк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Яблуненко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Яблученко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Яблонський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Яблонюк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200" i="1" dirty="0" err="1" smtClean="0">
                <a:latin typeface="Times New Roman" pitchFamily="18" charset="0"/>
                <a:cs typeface="Times New Roman" pitchFamily="18" charset="0"/>
              </a:rPr>
              <a:t>Яблончук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357188" algn="just">
              <a:buNone/>
            </a:pPr>
            <a:endParaRPr lang="ru-RU" sz="3200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 Граматичні форми власних назв. Українські традиції номінації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ctr">
              <a:buNone/>
            </a:pP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Прізвища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утворені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індивідуальних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ознак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 особи</a:t>
            </a:r>
          </a:p>
          <a:p>
            <a:pPr marL="0" indent="357188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Характерна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ознака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особи ставала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спочатку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прізвиськом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іноді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іронічним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яке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згодом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закріпилось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нащадками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родове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прізвище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57188" algn="just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Насмішкувато-глузливі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прізвиська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поширені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серед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козаків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війська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Запорозького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 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Азовського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таЧорноморського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характерні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особи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були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давньоукраїнськими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іменами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прізвиськового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типу (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Безнос, Безух, Бухало, Злоба, </a:t>
            </a:r>
            <a:r>
              <a:rPr lang="ru-RU" sz="2400" i="1" dirty="0" err="1" smtClean="0">
                <a:latin typeface="Times New Roman" pitchFamily="18" charset="0"/>
                <a:cs typeface="Times New Roman" pitchFamily="18" charset="0"/>
              </a:rPr>
              <a:t>Кудря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, Куц, Мовчан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 Граматичні форми власних назв. Українські традиції номінації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357188" algn="just"/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Утворені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цивільних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посад:</a:t>
            </a:r>
          </a:p>
          <a:p>
            <a:pPr marL="0" lvl="1" indent="357188"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війт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Війтів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Війтишин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Війтюк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Пустовійт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Пустовіт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Войтюк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Войтенко,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Войтченко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Войченко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Войтчишин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Войчишин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Войтович,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Пустовойтенко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Старовойт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1" indent="357188" algn="just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староста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Старостенко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Старостяк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Старостюк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1" indent="357188" algn="just"/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Десяцький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Мостовий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(Мостовик,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Мостовенко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Присяжний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(Присяжнюк),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Ратушний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Ратушняк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Солтис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Соцький</a:t>
            </a:r>
            <a:endParaRPr lang="ru-RU" sz="2400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соціальну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тематику:</a:t>
            </a:r>
          </a:p>
          <a:p>
            <a:pPr marL="0" lvl="1" indent="357188"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багач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Багач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Богач,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Багацький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Богацький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Багатюк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Багатенко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Богатенко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Богащенко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Богачишин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Скоробогатий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Скоробогацький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1" indent="357188" algn="just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бояр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Бояр,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Бояренко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Бояршин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Бояришин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Боярин,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Боярчук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1" indent="357188"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дука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Дука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Дученко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Дукашенко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Дуканюк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1" indent="357188" algn="just"/>
            <a:r>
              <a:rPr lang="ru-RU" sz="24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дідич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Дідич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Діденко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Дідицький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Дідківський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lvl="1" indent="357188" algn="just"/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пан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Паник,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Панок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Паночко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Паничок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Панич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Паниченко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Паничишин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Мосьпан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Мостіпан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Мостіпаненко</a:t>
            </a: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 Граматичні форми власних назв. Українські традиції номінації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Утворені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церковних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посад та на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релігійну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тематику: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57188" algn="just"/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дяк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Дяк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Дяченко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Дячук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Дякун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Дяків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Дяковський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Дячинський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Дячок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Дячишин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7188" algn="just"/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ігумен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Гумен,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Гуменюк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Гуменяк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Гуменко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Гумінний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Гумінський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7188" algn="just"/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піп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Попенко,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Попенченко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Поповиченко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Попчук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Попович, Попик,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Попів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Попадинець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Попадюк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7188" algn="just"/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пономар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—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Пономаренко,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Пономарів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Пономарчук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Паламар, Паламарчук,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Паламаренко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0" indent="357188" algn="just"/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титар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—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Титар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Титаренко,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Титарук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Титарчук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r>
              <a:rPr lang="uk-UA" b="1" dirty="0" smtClean="0">
                <a:solidFill>
                  <a:schemeClr val="tx1"/>
                </a:solidFill>
              </a:rPr>
              <a:t>2. Граматичні форми власних назв. Українські традиції номінації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ctr">
              <a:buNone/>
            </a:pPr>
            <a:r>
              <a:rPr lang="ru-RU" sz="6000" b="1" dirty="0" err="1" smtClean="0">
                <a:latin typeface="Monotype Corsiva" pitchFamily="66" charset="0"/>
              </a:rPr>
              <a:t>Прізвище</a:t>
            </a:r>
            <a:r>
              <a:rPr lang="ru-RU" sz="6000" b="1" dirty="0" smtClean="0">
                <a:latin typeface="Monotype Corsiva" pitchFamily="66" charset="0"/>
              </a:rPr>
              <a:t> </a:t>
            </a:r>
            <a:r>
              <a:rPr lang="ru-RU" sz="6000" b="1" dirty="0" err="1" smtClean="0">
                <a:latin typeface="Monotype Corsiva" pitchFamily="66" charset="0"/>
              </a:rPr>
              <a:t>є</a:t>
            </a:r>
            <a:r>
              <a:rPr lang="ru-RU" sz="6000" b="1" dirty="0" smtClean="0">
                <a:latin typeface="Monotype Corsiva" pitchFamily="66" charset="0"/>
              </a:rPr>
              <a:t> знаком і кодом </a:t>
            </a:r>
            <a:r>
              <a:rPr lang="ru-RU" sz="6000" b="1" dirty="0" err="1" smtClean="0">
                <a:latin typeface="Monotype Corsiva" pitchFamily="66" charset="0"/>
              </a:rPr>
              <a:t>будь-якого</a:t>
            </a:r>
            <a:r>
              <a:rPr lang="ru-RU" sz="6000" b="1" dirty="0" smtClean="0">
                <a:latin typeface="Monotype Corsiva" pitchFamily="66" charset="0"/>
              </a:rPr>
              <a:t> роду, </a:t>
            </a:r>
            <a:r>
              <a:rPr lang="ru-RU" sz="6000" b="1" dirty="0" err="1" smtClean="0">
                <a:latin typeface="Monotype Corsiva" pitchFamily="66" charset="0"/>
              </a:rPr>
              <a:t>виразником</a:t>
            </a:r>
            <a:r>
              <a:rPr lang="ru-RU" sz="6000" b="1" dirty="0" smtClean="0">
                <a:latin typeface="Monotype Corsiva" pitchFamily="66" charset="0"/>
              </a:rPr>
              <a:t> </a:t>
            </a:r>
            <a:r>
              <a:rPr lang="ru-RU" sz="6000" b="1" dirty="0" err="1" smtClean="0">
                <a:latin typeface="Monotype Corsiva" pitchFamily="66" charset="0"/>
              </a:rPr>
              <a:t>спадкоємності</a:t>
            </a:r>
            <a:r>
              <a:rPr lang="ru-RU" sz="6000" b="1" dirty="0" smtClean="0">
                <a:latin typeface="Monotype Corsiva" pitchFamily="66" charset="0"/>
              </a:rPr>
              <a:t> та </a:t>
            </a:r>
            <a:r>
              <a:rPr lang="ru-RU" sz="6000" b="1" dirty="0" err="1" smtClean="0">
                <a:latin typeface="Monotype Corsiva" pitchFamily="66" charset="0"/>
              </a:rPr>
              <a:t>наступності</a:t>
            </a:r>
            <a:r>
              <a:rPr lang="ru-RU" sz="6000" b="1" dirty="0" smtClean="0">
                <a:latin typeface="Monotype Corsiva" pitchFamily="66" charset="0"/>
              </a:rPr>
              <a:t> </a:t>
            </a:r>
            <a:r>
              <a:rPr lang="ru-RU" sz="6000" b="1" dirty="0" err="1" smtClean="0">
                <a:latin typeface="Monotype Corsiva" pitchFamily="66" charset="0"/>
              </a:rPr>
              <a:t>поколінь</a:t>
            </a:r>
            <a:r>
              <a:rPr lang="ru-RU" sz="6000" b="1" dirty="0" smtClean="0">
                <a:latin typeface="Monotype Corsiva" pitchFamily="66" charset="0"/>
              </a:rPr>
              <a:t> </a:t>
            </a:r>
            <a:endParaRPr lang="en-US" sz="6000" b="1" dirty="0" smtClean="0">
              <a:latin typeface="Monotype Corsiva" pitchFamily="66" charset="0"/>
            </a:endParaRPr>
          </a:p>
          <a:p>
            <a:pPr marL="0" indent="357188" algn="ctr">
              <a:buNone/>
            </a:pPr>
            <a:endParaRPr lang="ru-RU" sz="5400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212574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Практична </a:t>
            </a:r>
            <a:r>
              <a:rPr lang="ru-RU" b="1" dirty="0" err="1" smtClean="0"/>
              <a:t>частина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357188" algn="just">
              <a:buNone/>
            </a:pPr>
            <a:r>
              <a:rPr lang="ru-RU" b="1" dirty="0" smtClean="0"/>
              <a:t>1. </a:t>
            </a:r>
            <a:r>
              <a:rPr lang="ru-RU" b="1" dirty="0" err="1" smtClean="0"/>
              <a:t>Укладання</a:t>
            </a:r>
            <a:r>
              <a:rPr lang="ru-RU" b="1" dirty="0" smtClean="0"/>
              <a:t> </a:t>
            </a:r>
            <a:r>
              <a:rPr lang="ru-RU" b="1" dirty="0" smtClean="0"/>
              <a:t>словника</a:t>
            </a:r>
            <a:r>
              <a:rPr lang="uk-UA" b="1" dirty="0" smtClean="0"/>
              <a:t> ключових термінів Курсу</a:t>
            </a:r>
            <a:r>
              <a:rPr lang="uk-UA" b="1" dirty="0" smtClean="0"/>
              <a:t>.</a:t>
            </a:r>
          </a:p>
          <a:p>
            <a:pPr marL="0" lvl="0" indent="357188" algn="just">
              <a:buAutoNum type="arabicPeriod"/>
            </a:pPr>
            <a:endParaRPr lang="ru-RU" dirty="0" smtClean="0"/>
          </a:p>
          <a:p>
            <a:pPr marL="0" lvl="0" indent="357188" algn="just">
              <a:buNone/>
            </a:pPr>
            <a:r>
              <a:rPr lang="ru-RU" b="1" dirty="0" smtClean="0"/>
              <a:t>2. </a:t>
            </a:r>
            <a:r>
              <a:rPr lang="ru-RU" b="1" dirty="0" err="1" smtClean="0"/>
              <a:t>Утворити</a:t>
            </a:r>
            <a:r>
              <a:rPr lang="ru-RU" b="1" dirty="0" smtClean="0"/>
              <a:t> </a:t>
            </a:r>
            <a:r>
              <a:rPr lang="ru-RU" b="1" dirty="0" err="1" smtClean="0"/>
              <a:t>від</a:t>
            </a:r>
            <a:r>
              <a:rPr lang="ru-RU" b="1" dirty="0" smtClean="0"/>
              <a:t> </a:t>
            </a:r>
            <a:r>
              <a:rPr lang="ru-RU" b="1" dirty="0" err="1" smtClean="0"/>
              <a:t>поданих</a:t>
            </a:r>
            <a:r>
              <a:rPr lang="ru-RU" b="1" dirty="0" smtClean="0"/>
              <a:t> </a:t>
            </a:r>
            <a:r>
              <a:rPr lang="ru-RU" b="1" dirty="0" err="1" smtClean="0"/>
              <a:t>іменників</a:t>
            </a:r>
            <a:r>
              <a:rPr lang="ru-RU" b="1" dirty="0" smtClean="0"/>
              <a:t> форму родового </a:t>
            </a:r>
            <a:r>
              <a:rPr lang="ru-RU" b="1" dirty="0" err="1" smtClean="0"/>
              <a:t>відмінка</a:t>
            </a:r>
            <a:r>
              <a:rPr lang="ru-RU" b="1" dirty="0" smtClean="0"/>
              <a:t> </a:t>
            </a:r>
            <a:r>
              <a:rPr lang="ru-RU" b="1" dirty="0" err="1" smtClean="0"/>
              <a:t>множини</a:t>
            </a:r>
            <a:r>
              <a:rPr lang="ru-RU" b="1" dirty="0" smtClean="0"/>
              <a:t>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i="1" dirty="0" err="1" smtClean="0"/>
              <a:t>Ампери</a:t>
            </a:r>
            <a:r>
              <a:rPr lang="ru-RU" i="1" dirty="0" smtClean="0"/>
              <a:t>, </a:t>
            </a:r>
            <a:r>
              <a:rPr lang="ru-RU" i="1" dirty="0" err="1" smtClean="0"/>
              <a:t>апельсини</a:t>
            </a:r>
            <a:r>
              <a:rPr lang="ru-RU" i="1" dirty="0" smtClean="0"/>
              <a:t>, </a:t>
            </a:r>
            <a:r>
              <a:rPr lang="ru-RU" i="1" dirty="0" err="1" smtClean="0"/>
              <a:t>баклажани</a:t>
            </a:r>
            <a:r>
              <a:rPr lang="ru-RU" i="1" dirty="0" smtClean="0"/>
              <a:t>, брелоки, </a:t>
            </a:r>
            <a:r>
              <a:rPr lang="ru-RU" i="1" dirty="0" err="1" smtClean="0"/>
              <a:t>вільхи</a:t>
            </a:r>
            <a:r>
              <a:rPr lang="ru-RU" i="1" dirty="0" smtClean="0"/>
              <a:t>, </a:t>
            </a:r>
            <a:r>
              <a:rPr lang="ru-RU" i="1" dirty="0" err="1" smtClean="0"/>
              <a:t>вольти</a:t>
            </a:r>
            <a:r>
              <a:rPr lang="ru-RU" i="1" dirty="0" smtClean="0"/>
              <a:t>, </a:t>
            </a:r>
            <a:r>
              <a:rPr lang="ru-RU" i="1" dirty="0" err="1" smtClean="0"/>
              <a:t>галичани</a:t>
            </a:r>
            <a:r>
              <a:rPr lang="ru-RU" i="1" dirty="0" smtClean="0"/>
              <a:t>, </a:t>
            </a:r>
            <a:r>
              <a:rPr lang="ru-RU" i="1" dirty="0" err="1" smtClean="0"/>
              <a:t>гальма</a:t>
            </a:r>
            <a:r>
              <a:rPr lang="ru-RU" i="1" dirty="0" smtClean="0"/>
              <a:t>, </a:t>
            </a:r>
            <a:r>
              <a:rPr lang="ru-RU" i="1" dirty="0" err="1" smtClean="0"/>
              <a:t>городяни</a:t>
            </a:r>
            <a:r>
              <a:rPr lang="ru-RU" i="1" dirty="0" smtClean="0"/>
              <a:t>, </a:t>
            </a:r>
            <a:r>
              <a:rPr lang="ru-RU" i="1" dirty="0" err="1" smtClean="0"/>
              <a:t>грами</a:t>
            </a:r>
            <a:r>
              <a:rPr lang="ru-RU" i="1" dirty="0" smtClean="0"/>
              <a:t>, </a:t>
            </a:r>
            <a:r>
              <a:rPr lang="ru-RU" i="1" dirty="0" err="1" smtClean="0"/>
              <a:t>джинси</a:t>
            </a:r>
            <a:r>
              <a:rPr lang="ru-RU" i="1" dirty="0" smtClean="0"/>
              <a:t>, жита, </a:t>
            </a:r>
            <a:r>
              <a:rPr lang="ru-RU" i="1" dirty="0" err="1" smtClean="0"/>
              <a:t>житла</a:t>
            </a:r>
            <a:r>
              <a:rPr lang="ru-RU" i="1" dirty="0" smtClean="0"/>
              <a:t>, </a:t>
            </a:r>
            <a:r>
              <a:rPr lang="ru-RU" i="1" dirty="0" err="1" smtClean="0"/>
              <a:t>канікули</a:t>
            </a:r>
            <a:r>
              <a:rPr lang="ru-RU" i="1" dirty="0" smtClean="0"/>
              <a:t>, </a:t>
            </a:r>
            <a:r>
              <a:rPr lang="ru-RU" i="1" dirty="0" err="1" smtClean="0"/>
              <a:t>кілограми</a:t>
            </a:r>
            <a:r>
              <a:rPr lang="ru-RU" i="1" dirty="0" smtClean="0"/>
              <a:t>, </a:t>
            </a:r>
            <a:r>
              <a:rPr lang="ru-RU" i="1" dirty="0" err="1" smtClean="0"/>
              <a:t>консерви</a:t>
            </a:r>
            <a:r>
              <a:rPr lang="ru-RU" i="1" dirty="0" smtClean="0"/>
              <a:t>, </a:t>
            </a:r>
            <a:r>
              <a:rPr lang="ru-RU" i="1" dirty="0" err="1" smtClean="0"/>
              <a:t>корективи</a:t>
            </a:r>
            <a:r>
              <a:rPr lang="ru-RU" i="1" dirty="0" smtClean="0"/>
              <a:t>, </a:t>
            </a:r>
            <a:r>
              <a:rPr lang="ru-RU" i="1" dirty="0" err="1" smtClean="0"/>
              <a:t>підошва</a:t>
            </a:r>
            <a:r>
              <a:rPr lang="ru-RU" i="1" dirty="0" smtClean="0"/>
              <a:t>, </a:t>
            </a:r>
            <a:r>
              <a:rPr lang="ru-RU" i="1" dirty="0" err="1" smtClean="0"/>
              <a:t>помідори</a:t>
            </a:r>
            <a:r>
              <a:rPr lang="ru-RU" i="1" dirty="0" smtClean="0"/>
              <a:t>, </a:t>
            </a:r>
            <a:r>
              <a:rPr lang="ru-RU" i="1" dirty="0" err="1" smtClean="0"/>
              <a:t>солдати</a:t>
            </a:r>
            <a:r>
              <a:rPr lang="ru-RU" i="1" dirty="0" smtClean="0"/>
              <a:t>, </a:t>
            </a:r>
            <a:r>
              <a:rPr lang="ru-RU" i="1" dirty="0" err="1" smtClean="0"/>
              <a:t>томати</a:t>
            </a:r>
            <a:r>
              <a:rPr lang="ru-RU" i="1" dirty="0" smtClean="0"/>
              <a:t>, </a:t>
            </a:r>
            <a:r>
              <a:rPr lang="ru-RU" i="1" dirty="0" err="1" smtClean="0"/>
              <a:t>центнери</a:t>
            </a:r>
            <a:r>
              <a:rPr lang="ru-RU" i="1" dirty="0" smtClean="0"/>
              <a:t>.</a:t>
            </a:r>
            <a:endParaRPr lang="ru-RU" dirty="0" smtClean="0"/>
          </a:p>
          <a:p>
            <a:pPr marL="0" lvl="0" indent="357188" algn="just"/>
            <a:endParaRPr lang="ru-RU" b="1" dirty="0" smtClean="0"/>
          </a:p>
          <a:p>
            <a:pPr marL="0" lvl="0" indent="357188" algn="just">
              <a:buNone/>
            </a:pPr>
            <a:r>
              <a:rPr lang="ru-RU" b="1" dirty="0" smtClean="0"/>
              <a:t>3. </a:t>
            </a:r>
            <a:r>
              <a:rPr lang="ru-RU" b="1" dirty="0" err="1" smtClean="0"/>
              <a:t>Записати</a:t>
            </a:r>
            <a:r>
              <a:rPr lang="ru-RU" b="1" dirty="0" smtClean="0"/>
              <a:t> </a:t>
            </a:r>
            <a:r>
              <a:rPr lang="ru-RU" b="1" dirty="0" err="1" smtClean="0"/>
              <a:t>числівники</a:t>
            </a:r>
            <a:r>
              <a:rPr lang="ru-RU" b="1" dirty="0" smtClean="0"/>
              <a:t> словами.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i="1" dirty="0" smtClean="0"/>
              <a:t>У </a:t>
            </a:r>
            <a:r>
              <a:rPr lang="ru-RU" i="1" dirty="0" err="1" smtClean="0"/>
              <a:t>дикій</a:t>
            </a:r>
            <a:r>
              <a:rPr lang="ru-RU" i="1" dirty="0" smtClean="0"/>
              <a:t> і </a:t>
            </a:r>
            <a:r>
              <a:rPr lang="ru-RU" i="1" dirty="0" err="1" smtClean="0"/>
              <a:t>культурній</a:t>
            </a:r>
            <a:r>
              <a:rPr lang="ru-RU" i="1" dirty="0" smtClean="0"/>
              <a:t> </a:t>
            </a:r>
            <a:r>
              <a:rPr lang="ru-RU" i="1" dirty="0" err="1" smtClean="0"/>
              <a:t>флорі</a:t>
            </a:r>
            <a:r>
              <a:rPr lang="ru-RU" i="1" dirty="0" smtClean="0"/>
              <a:t> </a:t>
            </a:r>
            <a:r>
              <a:rPr lang="ru-RU" i="1" dirty="0" err="1" smtClean="0"/>
              <a:t>України</a:t>
            </a:r>
            <a:r>
              <a:rPr lang="ru-RU" i="1" dirty="0" smtClean="0"/>
              <a:t> </a:t>
            </a:r>
            <a:r>
              <a:rPr lang="ru-RU" i="1" dirty="0" err="1" smtClean="0"/>
              <a:t>існує</a:t>
            </a:r>
            <a:r>
              <a:rPr lang="ru-RU" i="1" dirty="0" smtClean="0"/>
              <a:t> </a:t>
            </a:r>
            <a:r>
              <a:rPr lang="ru-RU" i="1" dirty="0" err="1" smtClean="0"/>
              <a:t>близько</a:t>
            </a:r>
            <a:r>
              <a:rPr lang="ru-RU" i="1" dirty="0" smtClean="0"/>
              <a:t> 25,5 тис. </a:t>
            </a:r>
            <a:r>
              <a:rPr lang="ru-RU" i="1" dirty="0" err="1" smtClean="0"/>
              <a:t>видів</a:t>
            </a:r>
            <a:r>
              <a:rPr lang="ru-RU" i="1" dirty="0" smtClean="0"/>
              <a:t> </a:t>
            </a:r>
            <a:r>
              <a:rPr lang="ru-RU" i="1" dirty="0" err="1" smtClean="0"/>
              <a:t>рослин</a:t>
            </a:r>
            <a:r>
              <a:rPr lang="ru-RU" i="1" dirty="0" smtClean="0"/>
              <a:t>, </a:t>
            </a:r>
            <a:r>
              <a:rPr lang="ru-RU" i="1" dirty="0" err="1" smtClean="0"/>
              <a:t>з</a:t>
            </a:r>
            <a:r>
              <a:rPr lang="ru-RU" i="1" dirty="0" smtClean="0"/>
              <a:t> них 850 </a:t>
            </a:r>
            <a:r>
              <a:rPr lang="ru-RU" i="1" dirty="0" err="1" smtClean="0"/>
              <a:t>видів</a:t>
            </a:r>
            <a:r>
              <a:rPr lang="ru-RU" i="1" dirty="0" smtClean="0"/>
              <a:t> – </a:t>
            </a:r>
            <a:r>
              <a:rPr lang="ru-RU" i="1" dirty="0" err="1" smtClean="0"/>
              <a:t>лікарські</a:t>
            </a:r>
            <a:r>
              <a:rPr lang="ru-RU" i="1" dirty="0" smtClean="0"/>
              <a:t>, 1 350 – </a:t>
            </a:r>
            <a:r>
              <a:rPr lang="ru-RU" i="1" dirty="0" err="1" smtClean="0"/>
              <a:t>вітамінні</a:t>
            </a:r>
            <a:r>
              <a:rPr lang="ru-RU" i="1" dirty="0" smtClean="0"/>
              <a:t>, 2 950 – </a:t>
            </a:r>
            <a:r>
              <a:rPr lang="ru-RU" i="1" dirty="0" err="1" smtClean="0"/>
              <a:t>їстівні</a:t>
            </a:r>
            <a:r>
              <a:rPr lang="ru-RU" i="1" dirty="0" smtClean="0"/>
              <a:t>, 950 – </a:t>
            </a:r>
            <a:r>
              <a:rPr lang="ru-RU" i="1" dirty="0" err="1" smtClean="0"/>
              <a:t>кормові</a:t>
            </a:r>
            <a:r>
              <a:rPr lang="ru-RU" i="1" dirty="0" smtClean="0"/>
              <a:t>... </a:t>
            </a:r>
            <a:r>
              <a:rPr lang="ru-RU" i="1" dirty="0" err="1" smtClean="0"/>
              <a:t>Із</a:t>
            </a:r>
            <a:r>
              <a:rPr lang="ru-RU" i="1" dirty="0" smtClean="0"/>
              <a:t> </a:t>
            </a:r>
            <a:r>
              <a:rPr lang="ru-RU" i="1" dirty="0" err="1" smtClean="0"/>
              <a:t>дикорослої</a:t>
            </a:r>
            <a:r>
              <a:rPr lang="ru-RU" i="1" dirty="0" smtClean="0"/>
              <a:t> </a:t>
            </a:r>
            <a:r>
              <a:rPr lang="ru-RU" i="1" dirty="0" err="1" smtClean="0"/>
              <a:t>флори</a:t>
            </a:r>
            <a:r>
              <a:rPr lang="ru-RU" i="1" dirty="0" smtClean="0"/>
              <a:t> </a:t>
            </a:r>
            <a:r>
              <a:rPr lang="ru-RU" i="1" dirty="0" err="1" smtClean="0"/>
              <a:t>застосовують</a:t>
            </a:r>
            <a:r>
              <a:rPr lang="ru-RU" i="1" dirty="0" smtClean="0"/>
              <a:t> </a:t>
            </a:r>
            <a:r>
              <a:rPr lang="ru-RU" i="1" dirty="0" err="1" smtClean="0"/>
              <a:t>близько</a:t>
            </a:r>
            <a:r>
              <a:rPr lang="ru-RU" i="1" dirty="0" smtClean="0"/>
              <a:t> 160 </a:t>
            </a:r>
            <a:r>
              <a:rPr lang="ru-RU" i="1" dirty="0" err="1" smtClean="0"/>
              <a:t>видів</a:t>
            </a:r>
            <a:r>
              <a:rPr lang="ru-RU" i="1" dirty="0" smtClean="0"/>
              <a:t>, у тому </a:t>
            </a:r>
            <a:r>
              <a:rPr lang="ru-RU" i="1" dirty="0" err="1" smtClean="0"/>
              <a:t>числі</a:t>
            </a:r>
            <a:r>
              <a:rPr lang="ru-RU" i="1" dirty="0" smtClean="0"/>
              <a:t> як </a:t>
            </a:r>
            <a:r>
              <a:rPr lang="ru-RU" i="1" dirty="0" err="1" smtClean="0"/>
              <a:t>їстівні</a:t>
            </a:r>
            <a:r>
              <a:rPr lang="ru-RU" i="1" dirty="0" smtClean="0"/>
              <a:t>.</a:t>
            </a:r>
            <a:endParaRPr lang="ru-RU" dirty="0" smtClean="0"/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212574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Практична </a:t>
            </a:r>
            <a:r>
              <a:rPr lang="ru-RU" b="1" dirty="0" err="1" smtClean="0"/>
              <a:t>частина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357188">
              <a:buNone/>
            </a:pPr>
            <a:r>
              <a:rPr lang="ru-RU" b="1" dirty="0" smtClean="0"/>
              <a:t>4. </a:t>
            </a:r>
            <a:r>
              <a:rPr lang="ru-RU" b="1" dirty="0" err="1" smtClean="0"/>
              <a:t>Утворити</a:t>
            </a:r>
            <a:r>
              <a:rPr lang="ru-RU" b="1" dirty="0" smtClean="0"/>
              <a:t> </a:t>
            </a:r>
            <a:r>
              <a:rPr lang="ru-RU" b="1" dirty="0" err="1" smtClean="0"/>
              <a:t>вищий</a:t>
            </a:r>
            <a:r>
              <a:rPr lang="ru-RU" b="1" dirty="0" smtClean="0"/>
              <a:t> і </a:t>
            </a:r>
            <a:r>
              <a:rPr lang="ru-RU" b="1" dirty="0" err="1" smtClean="0"/>
              <a:t>найвищий</a:t>
            </a:r>
            <a:r>
              <a:rPr lang="ru-RU" b="1" dirty="0" smtClean="0"/>
              <a:t> </a:t>
            </a:r>
            <a:r>
              <a:rPr lang="ru-RU" b="1" dirty="0" err="1" smtClean="0"/>
              <a:t>ступені</a:t>
            </a:r>
            <a:r>
              <a:rPr lang="ru-RU" b="1" dirty="0" smtClean="0"/>
              <a:t> </a:t>
            </a:r>
            <a:r>
              <a:rPr lang="ru-RU" b="1" dirty="0" err="1" smtClean="0"/>
              <a:t>порівняння</a:t>
            </a:r>
            <a:r>
              <a:rPr lang="ru-RU" b="1" dirty="0" smtClean="0"/>
              <a:t>. </a:t>
            </a:r>
            <a:r>
              <a:rPr lang="ru-RU" b="1" dirty="0" err="1" smtClean="0"/>
              <a:t>Знайти</a:t>
            </a:r>
            <a:r>
              <a:rPr lang="ru-RU" b="1" dirty="0" smtClean="0"/>
              <a:t> </a:t>
            </a:r>
            <a:r>
              <a:rPr lang="ru-RU" b="1" dirty="0" err="1" smtClean="0"/>
              <a:t>ті</a:t>
            </a:r>
            <a:r>
              <a:rPr lang="ru-RU" b="1" dirty="0" smtClean="0"/>
              <a:t> </a:t>
            </a:r>
            <a:r>
              <a:rPr lang="ru-RU" b="1" dirty="0" err="1" smtClean="0"/>
              <a:t>прикметники</a:t>
            </a:r>
            <a:r>
              <a:rPr lang="ru-RU" b="1" dirty="0" smtClean="0"/>
              <a:t>, </a:t>
            </a:r>
            <a:r>
              <a:rPr lang="ru-RU" b="1" dirty="0" err="1" smtClean="0"/>
              <a:t>що</a:t>
            </a:r>
            <a:r>
              <a:rPr lang="ru-RU" b="1" dirty="0" smtClean="0"/>
              <a:t> не </a:t>
            </a:r>
            <a:r>
              <a:rPr lang="ru-RU" b="1" dirty="0" err="1" smtClean="0"/>
              <a:t>утворюють</a:t>
            </a:r>
            <a:r>
              <a:rPr lang="ru-RU" b="1" dirty="0" smtClean="0"/>
              <a:t> </a:t>
            </a:r>
            <a:r>
              <a:rPr lang="ru-RU" b="1" dirty="0" err="1" smtClean="0"/>
              <a:t>ступенів</a:t>
            </a:r>
            <a:r>
              <a:rPr lang="ru-RU" b="1" dirty="0" smtClean="0"/>
              <a:t> </a:t>
            </a:r>
            <a:r>
              <a:rPr lang="ru-RU" b="1" dirty="0" err="1" smtClean="0"/>
              <a:t>порівняння</a:t>
            </a:r>
            <a:r>
              <a:rPr lang="ru-RU" b="1" dirty="0" smtClean="0"/>
              <a:t>. </a:t>
            </a:r>
            <a:endParaRPr lang="ru-RU" dirty="0" smtClean="0"/>
          </a:p>
          <a:p>
            <a:pPr marL="0" indent="357188">
              <a:buNone/>
            </a:pPr>
            <a:r>
              <a:rPr lang="ru-RU" i="1" dirty="0" smtClean="0"/>
              <a:t>Тонкий, </a:t>
            </a:r>
            <a:r>
              <a:rPr lang="ru-RU" i="1" dirty="0" err="1" smtClean="0"/>
              <a:t>зеленавий</a:t>
            </a:r>
            <a:r>
              <a:rPr lang="ru-RU" i="1" dirty="0" smtClean="0"/>
              <a:t>, широкий, </a:t>
            </a:r>
            <a:r>
              <a:rPr lang="ru-RU" i="1" dirty="0" err="1" smtClean="0"/>
              <a:t>розумний</a:t>
            </a:r>
            <a:r>
              <a:rPr lang="ru-RU" i="1" dirty="0" smtClean="0"/>
              <a:t>, </a:t>
            </a:r>
            <a:r>
              <a:rPr lang="ru-RU" i="1" dirty="0" err="1" smtClean="0"/>
              <a:t>ультрамодний</a:t>
            </a:r>
            <a:r>
              <a:rPr lang="ru-RU" i="1" dirty="0" smtClean="0"/>
              <a:t>, </a:t>
            </a:r>
            <a:r>
              <a:rPr lang="ru-RU" i="1" dirty="0" err="1" smtClean="0"/>
              <a:t>гіркий</a:t>
            </a:r>
            <a:r>
              <a:rPr lang="ru-RU" i="1" dirty="0" smtClean="0"/>
              <a:t>, </a:t>
            </a:r>
            <a:r>
              <a:rPr lang="ru-RU" i="1" dirty="0" err="1" smtClean="0"/>
              <a:t>високий</a:t>
            </a:r>
            <a:r>
              <a:rPr lang="ru-RU" i="1" dirty="0" smtClean="0"/>
              <a:t>, </a:t>
            </a:r>
            <a:r>
              <a:rPr lang="ru-RU" i="1" dirty="0" err="1" smtClean="0"/>
              <a:t>величезний</a:t>
            </a:r>
            <a:r>
              <a:rPr lang="ru-RU" i="1" dirty="0" smtClean="0"/>
              <a:t>, </a:t>
            </a:r>
            <a:r>
              <a:rPr lang="ru-RU" i="1" dirty="0" err="1" smtClean="0"/>
              <a:t>милий</a:t>
            </a:r>
            <a:r>
              <a:rPr lang="ru-RU" i="1" dirty="0" smtClean="0"/>
              <a:t>, </a:t>
            </a:r>
            <a:r>
              <a:rPr lang="ru-RU" i="1" dirty="0" err="1" smtClean="0"/>
              <a:t>сліпий</a:t>
            </a:r>
            <a:r>
              <a:rPr lang="ru-RU" i="1" dirty="0" smtClean="0"/>
              <a:t>, </a:t>
            </a:r>
            <a:r>
              <a:rPr lang="ru-RU" i="1" dirty="0" err="1" smtClean="0"/>
              <a:t>грубуватий</a:t>
            </a:r>
            <a:r>
              <a:rPr lang="ru-RU" i="1" dirty="0" smtClean="0"/>
              <a:t>, </a:t>
            </a:r>
            <a:r>
              <a:rPr lang="ru-RU" i="1" dirty="0" err="1" smtClean="0"/>
              <a:t>голосний</a:t>
            </a:r>
            <a:r>
              <a:rPr lang="ru-RU" i="1" dirty="0" smtClean="0"/>
              <a:t>, далекий, </a:t>
            </a:r>
            <a:r>
              <a:rPr lang="ru-RU" i="1" dirty="0" err="1" smtClean="0"/>
              <a:t>прегарний</a:t>
            </a:r>
            <a:r>
              <a:rPr lang="ru-RU" i="1" dirty="0" smtClean="0"/>
              <a:t>, </a:t>
            </a:r>
            <a:r>
              <a:rPr lang="ru-RU" i="1" dirty="0" err="1" smtClean="0"/>
              <a:t>сміливий</a:t>
            </a:r>
            <a:r>
              <a:rPr lang="ru-RU" i="1" dirty="0" smtClean="0"/>
              <a:t>, тихий, вороний, </a:t>
            </a:r>
            <a:r>
              <a:rPr lang="ru-RU" i="1" dirty="0" err="1" smtClean="0"/>
              <a:t>темний</a:t>
            </a:r>
            <a:r>
              <a:rPr lang="ru-RU" i="1" dirty="0" smtClean="0"/>
              <a:t>, </a:t>
            </a:r>
            <a:r>
              <a:rPr lang="ru-RU" i="1" dirty="0" err="1" smtClean="0"/>
              <a:t>зеленавий</a:t>
            </a:r>
            <a:r>
              <a:rPr lang="ru-RU" i="1" dirty="0" smtClean="0"/>
              <a:t>, </a:t>
            </a:r>
            <a:r>
              <a:rPr lang="ru-RU" i="1" dirty="0" err="1" smtClean="0"/>
              <a:t>вимогливий</a:t>
            </a:r>
            <a:r>
              <a:rPr lang="ru-RU" i="1" dirty="0" smtClean="0"/>
              <a:t>.</a:t>
            </a:r>
            <a:endParaRPr lang="ru-RU" dirty="0" smtClean="0"/>
          </a:p>
          <a:p>
            <a:pPr marL="0" lvl="0" indent="357188">
              <a:buNone/>
            </a:pPr>
            <a:r>
              <a:rPr lang="ru-RU" b="1" dirty="0" smtClean="0"/>
              <a:t>5. </a:t>
            </a:r>
            <a:r>
              <a:rPr lang="ru-RU" b="1" dirty="0" err="1" smtClean="0"/>
              <a:t>Провідміняти</a:t>
            </a:r>
            <a:r>
              <a:rPr lang="ru-RU" b="1" dirty="0" smtClean="0"/>
              <a:t> </a:t>
            </a:r>
            <a:r>
              <a:rPr lang="ru-RU" b="1" dirty="0" err="1" smtClean="0"/>
              <a:t>займенники</a:t>
            </a:r>
            <a:r>
              <a:rPr lang="ru-RU" dirty="0" smtClean="0"/>
              <a:t>. </a:t>
            </a:r>
          </a:p>
          <a:p>
            <a:pPr marL="0" indent="357188">
              <a:buNone/>
            </a:pPr>
            <a:r>
              <a:rPr lang="ru-RU" i="1" dirty="0" err="1" smtClean="0"/>
              <a:t>Мій</a:t>
            </a:r>
            <a:r>
              <a:rPr lang="ru-RU" i="1" dirty="0" smtClean="0"/>
              <a:t>, той, весь, </a:t>
            </a:r>
            <a:r>
              <a:rPr lang="ru-RU" i="1" dirty="0" err="1" smtClean="0"/>
              <a:t>хто</a:t>
            </a:r>
            <a:r>
              <a:rPr lang="ru-RU" i="1" dirty="0" smtClean="0"/>
              <a:t>, чий, те, </a:t>
            </a:r>
            <a:r>
              <a:rPr lang="ru-RU" i="1" dirty="0" err="1" smtClean="0"/>
              <a:t>він</a:t>
            </a:r>
            <a:r>
              <a:rPr lang="ru-RU" i="1" dirty="0" smtClean="0"/>
              <a:t>, </a:t>
            </a:r>
            <a:r>
              <a:rPr lang="ru-RU" i="1" dirty="0" err="1" smtClean="0"/>
              <a:t>ніхто</a:t>
            </a:r>
            <a:r>
              <a:rPr lang="ru-RU" i="1" dirty="0" smtClean="0"/>
              <a:t>.</a:t>
            </a:r>
            <a:endParaRPr lang="ru-RU" dirty="0" smtClean="0"/>
          </a:p>
          <a:p>
            <a:pPr marL="0" indent="357188" algn="just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152940"/>
          </a:xfrm>
        </p:spPr>
        <p:txBody>
          <a:bodyPr rtlCol="0">
            <a:normAutofit/>
          </a:bodyPr>
          <a:lstStyle/>
          <a:p>
            <a:r>
              <a:rPr lang="ru-RU" b="1" dirty="0" err="1" smtClean="0">
                <a:solidFill>
                  <a:schemeClr val="tx1"/>
                </a:solidFill>
              </a:rPr>
              <a:t>Література</a:t>
            </a:r>
            <a:r>
              <a:rPr lang="ru-RU" b="1" dirty="0" smtClean="0">
                <a:solidFill>
                  <a:schemeClr val="tx1"/>
                </a:solidFill>
              </a:rPr>
              <a:t> до теми: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25000" lnSpcReduction="20000"/>
          </a:bodyPr>
          <a:lstStyle/>
          <a:p>
            <a:pPr marL="179388" lvl="0" indent="-179388" algn="just">
              <a:buFont typeface="+mj-lt"/>
              <a:buAutoNum type="arabicPeriod"/>
            </a:pPr>
            <a:r>
              <a:rPr lang="ru-RU" sz="6000" dirty="0" err="1" smtClean="0"/>
              <a:t>Баденкова</a:t>
            </a:r>
            <a:r>
              <a:rPr lang="ru-RU" sz="6000" dirty="0" smtClean="0"/>
              <a:t> В.М., </a:t>
            </a:r>
            <a:r>
              <a:rPr lang="ru-RU" sz="6000" dirty="0" err="1" smtClean="0"/>
              <a:t>Зинякова</a:t>
            </a:r>
            <a:r>
              <a:rPr lang="ru-RU" sz="6000" dirty="0" smtClean="0"/>
              <a:t> А.А. </a:t>
            </a:r>
            <a:r>
              <a:rPr lang="ru-RU" sz="6000" dirty="0" err="1" smtClean="0"/>
              <a:t>Сучасна</a:t>
            </a:r>
            <a:r>
              <a:rPr lang="ru-RU" sz="6000" dirty="0" smtClean="0"/>
              <a:t> </a:t>
            </a:r>
            <a:r>
              <a:rPr lang="ru-RU" sz="6000" dirty="0" err="1" smtClean="0"/>
              <a:t>українська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мова</a:t>
            </a:r>
            <a:r>
              <a:rPr lang="ru-RU" sz="6000" dirty="0" smtClean="0"/>
              <a:t>: Фонетика. </a:t>
            </a:r>
            <a:r>
              <a:rPr lang="ru-RU" sz="6000" dirty="0" err="1" smtClean="0"/>
              <a:t>Фонологія</a:t>
            </a:r>
            <a:r>
              <a:rPr lang="uk-UA" sz="6000" dirty="0" smtClean="0"/>
              <a:t>. </a:t>
            </a:r>
            <a:r>
              <a:rPr lang="ru-RU" sz="6000" dirty="0" err="1" smtClean="0"/>
              <a:t>Морфонологія</a:t>
            </a:r>
            <a:r>
              <a:rPr lang="ru-RU" sz="6000" dirty="0" smtClean="0"/>
              <a:t>. </a:t>
            </a:r>
            <a:r>
              <a:rPr lang="ru-RU" sz="6000" dirty="0" err="1" smtClean="0"/>
              <a:t>Акцентологія</a:t>
            </a:r>
            <a:r>
              <a:rPr lang="ru-RU" sz="6000" dirty="0" smtClean="0"/>
              <a:t>. </a:t>
            </a:r>
            <a:r>
              <a:rPr lang="ru-RU" sz="6000" dirty="0" err="1" smtClean="0"/>
              <a:t>Орфоепія.Графіка</a:t>
            </a:r>
            <a:r>
              <a:rPr lang="ru-RU" sz="6000" dirty="0" smtClean="0"/>
              <a:t>. </a:t>
            </a:r>
            <a:r>
              <a:rPr lang="ru-RU" sz="6000" dirty="0" err="1" smtClean="0"/>
              <a:t>Орфографія</a:t>
            </a:r>
            <a:r>
              <a:rPr lang="ru-RU" sz="6000" dirty="0" smtClean="0"/>
              <a:t> : </a:t>
            </a:r>
            <a:r>
              <a:rPr lang="ru-RU" sz="6000" dirty="0" err="1" smtClean="0"/>
              <a:t>навчальний</a:t>
            </a:r>
            <a:r>
              <a:rPr lang="ru-RU" sz="6000" dirty="0" smtClean="0"/>
              <a:t> </a:t>
            </a:r>
            <a:r>
              <a:rPr lang="ru-RU" sz="6000" dirty="0" err="1" smtClean="0"/>
              <a:t>посібник</a:t>
            </a:r>
            <a:r>
              <a:rPr lang="ru-RU" sz="6000" dirty="0" smtClean="0"/>
              <a:t>. </a:t>
            </a:r>
            <a:r>
              <a:rPr lang="ru-RU" sz="6000" dirty="0" err="1" smtClean="0"/>
              <a:t>Миколаїв</a:t>
            </a:r>
            <a:r>
              <a:rPr lang="ru-RU" sz="6000" dirty="0" smtClean="0"/>
              <a:t>, 2017. 278 с.</a:t>
            </a:r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smtClean="0"/>
              <a:t>Бондар О.І., Карпенко Ю.О., </a:t>
            </a:r>
            <a:r>
              <a:rPr lang="ru-RU" sz="6000" dirty="0" err="1" smtClean="0"/>
              <a:t>Микитин-Дружине</a:t>
            </a:r>
            <a:r>
              <a:rPr lang="ru-RU" sz="6000" baseline="-25000" dirty="0" err="1" smtClean="0"/>
              <a:t>́</a:t>
            </a:r>
            <a:r>
              <a:rPr lang="ru-RU" sz="6000" dirty="0" err="1" smtClean="0"/>
              <a:t>ць</a:t>
            </a:r>
            <a:r>
              <a:rPr lang="ru-RU" sz="6000" dirty="0" smtClean="0"/>
              <a:t> М.Л. </a:t>
            </a:r>
            <a:r>
              <a:rPr lang="ru-RU" sz="6000" dirty="0" err="1" smtClean="0"/>
              <a:t>Сучасна</a:t>
            </a:r>
            <a:r>
              <a:rPr lang="ru-RU" sz="6000" dirty="0" smtClean="0"/>
              <a:t> </a:t>
            </a:r>
            <a:r>
              <a:rPr lang="ru-RU" sz="6000" dirty="0" err="1" smtClean="0"/>
              <a:t>українська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мова</a:t>
            </a:r>
            <a:r>
              <a:rPr lang="ru-RU" sz="6000" dirty="0" smtClean="0"/>
              <a:t> : Фонетика. </a:t>
            </a:r>
            <a:r>
              <a:rPr lang="ru-RU" sz="6000" dirty="0" err="1" smtClean="0"/>
              <a:t>Фонологія</a:t>
            </a:r>
            <a:r>
              <a:rPr lang="ru-RU" sz="6000" dirty="0" smtClean="0"/>
              <a:t>. </a:t>
            </a:r>
            <a:r>
              <a:rPr lang="ru-RU" sz="6000" dirty="0" err="1" smtClean="0"/>
              <a:t>Орфоепія</a:t>
            </a:r>
            <a:r>
              <a:rPr lang="ru-RU" sz="6000" dirty="0" smtClean="0"/>
              <a:t>. </a:t>
            </a:r>
            <a:r>
              <a:rPr lang="ru-RU" sz="6000" dirty="0" err="1" smtClean="0"/>
              <a:t>Графіка</a:t>
            </a:r>
            <a:r>
              <a:rPr lang="ru-RU" sz="6000" dirty="0" smtClean="0"/>
              <a:t>. </a:t>
            </a:r>
            <a:r>
              <a:rPr lang="ru-RU" sz="6000" dirty="0" err="1" smtClean="0"/>
              <a:t>Орфографія</a:t>
            </a:r>
            <a:r>
              <a:rPr lang="ru-RU" sz="6000" dirty="0" smtClean="0"/>
              <a:t>. </a:t>
            </a:r>
            <a:r>
              <a:rPr lang="ru-RU" sz="6000" dirty="0" err="1" smtClean="0"/>
              <a:t>Лексикологія</a:t>
            </a:r>
            <a:r>
              <a:rPr lang="ru-RU" sz="6000" dirty="0" smtClean="0"/>
              <a:t>. </a:t>
            </a:r>
            <a:r>
              <a:rPr lang="ru-RU" sz="6000" dirty="0" err="1" smtClean="0"/>
              <a:t>Лексикографія</a:t>
            </a:r>
            <a:r>
              <a:rPr lang="ru-RU" sz="6000" dirty="0" smtClean="0"/>
              <a:t> : </a:t>
            </a:r>
            <a:r>
              <a:rPr lang="ru-RU" sz="6000" dirty="0" err="1" smtClean="0"/>
              <a:t>навчальний</a:t>
            </a:r>
            <a:r>
              <a:rPr lang="ru-RU" sz="6000" dirty="0" smtClean="0"/>
              <a:t> </a:t>
            </a:r>
            <a:r>
              <a:rPr lang="ru-RU" sz="6000" dirty="0" err="1" smtClean="0"/>
              <a:t>посібник</a:t>
            </a:r>
            <a:r>
              <a:rPr lang="ru-RU" sz="6000" dirty="0" smtClean="0"/>
              <a:t>. К</a:t>
            </a:r>
            <a:r>
              <a:rPr lang="uk-UA" sz="6000" dirty="0" smtClean="0"/>
              <a:t>.</a:t>
            </a:r>
            <a:r>
              <a:rPr lang="ru-RU" sz="6000" dirty="0" smtClean="0"/>
              <a:t> : ВЦ </a:t>
            </a:r>
            <a:r>
              <a:rPr lang="uk-UA" sz="6000" dirty="0" smtClean="0"/>
              <a:t>«</a:t>
            </a:r>
            <a:r>
              <a:rPr lang="ru-RU" sz="6000" dirty="0" err="1" smtClean="0"/>
              <a:t>Академія</a:t>
            </a:r>
            <a:r>
              <a:rPr lang="uk-UA" sz="6000" dirty="0" smtClean="0"/>
              <a:t>»</a:t>
            </a:r>
            <a:r>
              <a:rPr lang="ru-RU" sz="6000" dirty="0" smtClean="0"/>
              <a:t>, 2006.</a:t>
            </a:r>
            <a:r>
              <a:rPr lang="uk-UA" sz="6000" dirty="0" smtClean="0"/>
              <a:t> 368 с.</a:t>
            </a:r>
            <a:endParaRPr lang="ru-RU" sz="6000" dirty="0" smtClean="0"/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err="1" smtClean="0"/>
              <a:t>Від</a:t>
            </a:r>
            <a:r>
              <a:rPr lang="ru-RU" sz="6000" dirty="0" smtClean="0"/>
              <a:t>  звука до тексту: </a:t>
            </a:r>
            <a:r>
              <a:rPr lang="ru-RU" sz="6000" dirty="0" err="1" smtClean="0"/>
              <a:t>Аналіз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мовних</a:t>
            </a:r>
            <a:r>
              <a:rPr lang="ru-RU" sz="6000" dirty="0" smtClean="0"/>
              <a:t> </a:t>
            </a:r>
            <a:r>
              <a:rPr lang="ru-RU" sz="6000" dirty="0" err="1" smtClean="0"/>
              <a:t>одиниць</a:t>
            </a:r>
            <a:r>
              <a:rPr lang="ru-RU" sz="6000" dirty="0" smtClean="0"/>
              <a:t> </a:t>
            </a:r>
            <a:r>
              <a:rPr lang="ru-RU" sz="6000" dirty="0" err="1" smtClean="0"/>
              <a:t>різних</a:t>
            </a:r>
            <a:r>
              <a:rPr lang="ru-RU" sz="6000" dirty="0" smtClean="0"/>
              <a:t> </a:t>
            </a:r>
            <a:r>
              <a:rPr lang="ru-RU" sz="6000" dirty="0" err="1" smtClean="0"/>
              <a:t>рівнів</a:t>
            </a:r>
            <a:r>
              <a:rPr lang="ru-RU" sz="6000" dirty="0" smtClean="0"/>
              <a:t> : </a:t>
            </a:r>
            <a:r>
              <a:rPr lang="ru-RU" sz="6000" dirty="0" err="1" smtClean="0"/>
              <a:t>навч</a:t>
            </a:r>
            <a:r>
              <a:rPr lang="ru-RU" sz="6000" dirty="0" smtClean="0"/>
              <a:t>. </a:t>
            </a:r>
            <a:r>
              <a:rPr lang="ru-RU" sz="6000" dirty="0" err="1" smtClean="0"/>
              <a:t>посібн</a:t>
            </a:r>
            <a:r>
              <a:rPr lang="ru-RU" sz="6000" dirty="0" smtClean="0"/>
              <a:t>.</a:t>
            </a:r>
            <a:r>
              <a:rPr lang="uk-UA" sz="6000" dirty="0" smtClean="0"/>
              <a:t> /</a:t>
            </a:r>
            <a:r>
              <a:rPr lang="ru-RU" sz="6000" dirty="0" smtClean="0"/>
              <a:t> за ред. А.А.</a:t>
            </a:r>
            <a:r>
              <a:rPr lang="uk-UA" sz="6000" dirty="0" smtClean="0"/>
              <a:t> </a:t>
            </a:r>
            <a:r>
              <a:rPr lang="ru-RU" sz="6000" dirty="0" smtClean="0"/>
              <a:t>Силки. Вид. 2-ге, </a:t>
            </a:r>
            <a:r>
              <a:rPr lang="ru-RU" sz="6000" dirty="0" err="1" smtClean="0"/>
              <a:t>випр</a:t>
            </a:r>
            <a:r>
              <a:rPr lang="ru-RU" sz="6000" dirty="0" smtClean="0"/>
              <a:t>. </a:t>
            </a:r>
            <a:r>
              <a:rPr lang="ru-RU" sz="6000" dirty="0" err="1" smtClean="0"/>
              <a:t>і</a:t>
            </a:r>
            <a:r>
              <a:rPr lang="ru-RU" sz="6000" dirty="0" smtClean="0"/>
              <a:t> </a:t>
            </a:r>
            <a:r>
              <a:rPr lang="ru-RU" sz="6000" dirty="0" err="1" smtClean="0"/>
              <a:t>допов</a:t>
            </a:r>
            <a:r>
              <a:rPr lang="ru-RU" sz="6000" dirty="0" smtClean="0"/>
              <a:t>. </a:t>
            </a:r>
            <a:r>
              <a:rPr lang="ru-RU" sz="6000" dirty="0" err="1" smtClean="0"/>
              <a:t>Суми</a:t>
            </a:r>
            <a:r>
              <a:rPr lang="ru-RU" sz="6000" dirty="0" smtClean="0"/>
              <a:t> : </a:t>
            </a:r>
            <a:r>
              <a:rPr lang="ru-RU" sz="6000" dirty="0" err="1" smtClean="0"/>
              <a:t>Університетська</a:t>
            </a:r>
            <a:r>
              <a:rPr lang="ru-RU" sz="6000" dirty="0" smtClean="0"/>
              <a:t> книга, 2013. 348 с.</a:t>
            </a:r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smtClean="0"/>
              <a:t>Грищенко А.П., </a:t>
            </a:r>
            <a:r>
              <a:rPr lang="ru-RU" sz="6000" dirty="0" err="1" smtClean="0"/>
              <a:t>Мацько</a:t>
            </a:r>
            <a:r>
              <a:rPr lang="ru-RU" sz="6000" dirty="0" smtClean="0"/>
              <a:t> Л.І., Плющ М.Я. та </a:t>
            </a:r>
            <a:r>
              <a:rPr lang="ru-RU" sz="6000" dirty="0" err="1" smtClean="0"/>
              <a:t>ін</a:t>
            </a:r>
            <a:r>
              <a:rPr lang="ru-RU" sz="6000" dirty="0" smtClean="0"/>
              <a:t>. </a:t>
            </a:r>
            <a:r>
              <a:rPr lang="ru-RU" sz="6000" dirty="0" err="1" smtClean="0"/>
              <a:t>Сучасна</a:t>
            </a:r>
            <a:r>
              <a:rPr lang="ru-RU" sz="6000" dirty="0" smtClean="0"/>
              <a:t> </a:t>
            </a:r>
            <a:r>
              <a:rPr lang="ru-RU" sz="6000" dirty="0" err="1" smtClean="0"/>
              <a:t>українська</a:t>
            </a:r>
            <a:r>
              <a:rPr lang="ru-RU" sz="6000" dirty="0" smtClean="0"/>
              <a:t> </a:t>
            </a:r>
            <a:r>
              <a:rPr lang="ru-RU" sz="6000" dirty="0" err="1" smtClean="0"/>
              <a:t>літературна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мова</a:t>
            </a:r>
            <a:r>
              <a:rPr lang="ru-RU" sz="6000" dirty="0" smtClean="0"/>
              <a:t> : </a:t>
            </a:r>
            <a:r>
              <a:rPr lang="ru-RU" sz="6000" dirty="0" err="1" smtClean="0"/>
              <a:t>підручник</a:t>
            </a:r>
            <a:r>
              <a:rPr lang="ru-RU" sz="6000" dirty="0" smtClean="0"/>
              <a:t> / за ред. А.П. </a:t>
            </a:r>
            <a:r>
              <a:rPr lang="ru-RU" sz="6000" dirty="0" err="1" smtClean="0"/>
              <a:t>Грищенка</a:t>
            </a:r>
            <a:r>
              <a:rPr lang="ru-RU" sz="6000" dirty="0" smtClean="0"/>
              <a:t>. 3-тє вид., </a:t>
            </a:r>
            <a:r>
              <a:rPr lang="ru-RU" sz="6000" dirty="0" err="1" smtClean="0"/>
              <a:t>допов</a:t>
            </a:r>
            <a:r>
              <a:rPr lang="ru-RU" sz="6000" dirty="0" smtClean="0"/>
              <a:t>. К</a:t>
            </a:r>
            <a:r>
              <a:rPr lang="uk-UA" sz="6000" dirty="0" smtClean="0"/>
              <a:t>.</a:t>
            </a:r>
            <a:r>
              <a:rPr lang="ru-RU" sz="6000" dirty="0" smtClean="0"/>
              <a:t> : </a:t>
            </a:r>
            <a:r>
              <a:rPr lang="ru-RU" sz="6000" dirty="0" err="1" smtClean="0"/>
              <a:t>Вища</a:t>
            </a:r>
            <a:r>
              <a:rPr lang="ru-RU" sz="6000" dirty="0" smtClean="0"/>
              <a:t> </a:t>
            </a:r>
            <a:r>
              <a:rPr lang="ru-RU" sz="6000" dirty="0" err="1" smtClean="0"/>
              <a:t>шк</a:t>
            </a:r>
            <a:r>
              <a:rPr lang="uk-UA" sz="6000" dirty="0" err="1" smtClean="0"/>
              <a:t>ола</a:t>
            </a:r>
            <a:r>
              <a:rPr lang="ru-RU" sz="6000" dirty="0" smtClean="0"/>
              <a:t>, 2002. 439 с.</a:t>
            </a:r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err="1" smtClean="0"/>
              <a:t>Історія</a:t>
            </a:r>
            <a:r>
              <a:rPr lang="ru-RU" sz="6000" dirty="0" smtClean="0"/>
              <a:t> </a:t>
            </a:r>
            <a:r>
              <a:rPr lang="ru-RU" sz="6000" dirty="0" err="1" smtClean="0"/>
              <a:t>українського</a:t>
            </a:r>
            <a:r>
              <a:rPr lang="ru-RU" sz="6000" dirty="0" smtClean="0"/>
              <a:t> </a:t>
            </a:r>
            <a:r>
              <a:rPr lang="ru-RU" sz="6000" dirty="0" err="1" smtClean="0"/>
              <a:t>правопису</a:t>
            </a:r>
            <a:r>
              <a:rPr lang="ru-RU" sz="6000" dirty="0" smtClean="0"/>
              <a:t> ХVІ–XX ст. : </a:t>
            </a:r>
            <a:r>
              <a:rPr lang="ru-RU" sz="6000" dirty="0" err="1" smtClean="0"/>
              <a:t>хрестоматія</a:t>
            </a:r>
            <a:r>
              <a:rPr lang="ru-RU" sz="6000" dirty="0" smtClean="0"/>
              <a:t> / </a:t>
            </a:r>
            <a:r>
              <a:rPr lang="ru-RU" sz="6000" dirty="0" err="1" smtClean="0"/>
              <a:t>упорядники</a:t>
            </a:r>
            <a:r>
              <a:rPr lang="ru-RU" sz="6000" dirty="0" smtClean="0"/>
              <a:t> В.В. </a:t>
            </a:r>
            <a:r>
              <a:rPr lang="ru-RU" sz="6000" dirty="0" err="1" smtClean="0"/>
              <a:t>Німчук</a:t>
            </a:r>
            <a:r>
              <a:rPr lang="ru-RU" sz="6000" dirty="0" smtClean="0"/>
              <a:t>, Н.В.</a:t>
            </a:r>
            <a:r>
              <a:rPr lang="en-US" sz="6000" dirty="0" smtClean="0"/>
              <a:t> </a:t>
            </a:r>
            <a:r>
              <a:rPr lang="ru-RU" sz="6000" dirty="0" err="1" smtClean="0"/>
              <a:t>Пуряєва</a:t>
            </a:r>
            <a:r>
              <a:rPr lang="ru-RU" sz="6000" dirty="0" smtClean="0"/>
              <a:t>. К</a:t>
            </a:r>
            <a:r>
              <a:rPr lang="uk-UA" sz="6000" dirty="0" smtClean="0"/>
              <a:t>.</a:t>
            </a:r>
            <a:r>
              <a:rPr lang="ru-RU" sz="6000" dirty="0" smtClean="0"/>
              <a:t> : </a:t>
            </a:r>
            <a:r>
              <a:rPr lang="ru-RU" sz="6000" dirty="0" err="1" smtClean="0"/>
              <a:t>Наукова</a:t>
            </a:r>
            <a:r>
              <a:rPr lang="ru-RU" sz="6000" dirty="0" smtClean="0"/>
              <a:t> думка, 2004. 582 с.</a:t>
            </a:r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err="1" smtClean="0"/>
              <a:t>Караман</a:t>
            </a:r>
            <a:r>
              <a:rPr lang="ru-RU" sz="6000" dirty="0" smtClean="0"/>
              <a:t> С.О., </a:t>
            </a:r>
            <a:r>
              <a:rPr lang="ru-RU" sz="6000" dirty="0" err="1" smtClean="0"/>
              <a:t>Караман</a:t>
            </a:r>
            <a:r>
              <a:rPr lang="ru-RU" sz="6000" dirty="0" smtClean="0"/>
              <a:t> О.В., Плющ М.Я. </a:t>
            </a:r>
            <a:r>
              <a:rPr lang="ru-RU" sz="6000" dirty="0" err="1" smtClean="0"/>
              <a:t>Сучасна</a:t>
            </a:r>
            <a:r>
              <a:rPr lang="ru-RU" sz="6000" dirty="0" smtClean="0"/>
              <a:t> </a:t>
            </a:r>
            <a:r>
              <a:rPr lang="ru-RU" sz="6000" dirty="0" err="1" smtClean="0"/>
              <a:t>українська</a:t>
            </a:r>
            <a:r>
              <a:rPr lang="ru-RU" sz="6000" dirty="0" smtClean="0"/>
              <a:t> </a:t>
            </a:r>
            <a:r>
              <a:rPr lang="ru-RU" sz="6000" dirty="0" err="1" smtClean="0"/>
              <a:t>літературна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мова</a:t>
            </a:r>
            <a:r>
              <a:rPr lang="ru-RU" sz="6000" dirty="0" smtClean="0"/>
              <a:t> : </a:t>
            </a:r>
            <a:r>
              <a:rPr lang="ru-RU" sz="6000" dirty="0" err="1" smtClean="0"/>
              <a:t>навчальний</a:t>
            </a:r>
            <a:r>
              <a:rPr lang="ru-RU" sz="6000" dirty="0" smtClean="0"/>
              <a:t> </a:t>
            </a:r>
            <a:r>
              <a:rPr lang="ru-RU" sz="6000" dirty="0" err="1" smtClean="0"/>
              <a:t>посібник</a:t>
            </a:r>
            <a:r>
              <a:rPr lang="ru-RU" sz="6000" dirty="0" smtClean="0"/>
              <a:t> / ред. С.О. </a:t>
            </a:r>
            <a:r>
              <a:rPr lang="ru-RU" sz="6000" dirty="0" err="1" smtClean="0"/>
              <a:t>Караман</a:t>
            </a:r>
            <a:r>
              <a:rPr lang="ru-RU" sz="6000" dirty="0" smtClean="0"/>
              <a:t>. К</a:t>
            </a:r>
            <a:r>
              <a:rPr lang="uk-UA" sz="6000" dirty="0" smtClean="0"/>
              <a:t>.</a:t>
            </a:r>
            <a:r>
              <a:rPr lang="ru-RU" sz="6000" dirty="0" smtClean="0"/>
              <a:t> : «</a:t>
            </a:r>
            <a:r>
              <a:rPr lang="ru-RU" sz="6000" dirty="0" err="1" smtClean="0"/>
              <a:t>Літера</a:t>
            </a:r>
            <a:r>
              <a:rPr lang="ru-RU" sz="6000" dirty="0" smtClean="0"/>
              <a:t> ЛТД», 2011. 520 с.</a:t>
            </a:r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err="1" smtClean="0"/>
              <a:t>Ковтюх</a:t>
            </a:r>
            <a:r>
              <a:rPr lang="ru-RU" sz="6000" dirty="0" smtClean="0"/>
              <a:t> С.Л. </a:t>
            </a:r>
            <a:r>
              <a:rPr lang="ru-RU" sz="6000" dirty="0" err="1" smtClean="0"/>
              <a:t>Сучасна</a:t>
            </a:r>
            <a:r>
              <a:rPr lang="ru-RU" sz="6000" dirty="0" smtClean="0"/>
              <a:t> </a:t>
            </a:r>
            <a:r>
              <a:rPr lang="ru-RU" sz="6000" dirty="0" err="1" smtClean="0"/>
              <a:t>українська</a:t>
            </a:r>
            <a:r>
              <a:rPr lang="ru-RU" sz="6000" dirty="0" smtClean="0"/>
              <a:t> </a:t>
            </a:r>
            <a:r>
              <a:rPr lang="ru-RU" sz="6000" dirty="0" err="1" smtClean="0"/>
              <a:t>літературна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мова</a:t>
            </a:r>
            <a:r>
              <a:rPr lang="ru-RU" sz="6000" dirty="0" smtClean="0"/>
              <a:t> (Фонетика. </a:t>
            </a:r>
            <a:r>
              <a:rPr lang="ru-RU" sz="6000" dirty="0" err="1" smtClean="0"/>
              <a:t>Фонологія</a:t>
            </a:r>
            <a:r>
              <a:rPr lang="ru-RU" sz="6000" dirty="0" smtClean="0"/>
              <a:t>. </a:t>
            </a:r>
            <a:r>
              <a:rPr lang="ru-RU" sz="6000" dirty="0" err="1" smtClean="0"/>
              <a:t>Морфонологія</a:t>
            </a:r>
            <a:r>
              <a:rPr lang="ru-RU" sz="6000" dirty="0" smtClean="0"/>
              <a:t>. </a:t>
            </a:r>
            <a:r>
              <a:rPr lang="ru-RU" sz="6000" dirty="0" err="1" smtClean="0"/>
              <a:t>Орфоепія</a:t>
            </a:r>
            <a:r>
              <a:rPr lang="ru-RU" sz="6000" dirty="0" smtClean="0"/>
              <a:t>. </a:t>
            </a:r>
            <a:r>
              <a:rPr lang="ru-RU" sz="6000" dirty="0" err="1" smtClean="0"/>
              <a:t>Графіка</a:t>
            </a:r>
            <a:r>
              <a:rPr lang="ru-RU" sz="6000" dirty="0" smtClean="0"/>
              <a:t>. </a:t>
            </a:r>
            <a:r>
              <a:rPr lang="ru-RU" sz="6000" dirty="0" err="1" smtClean="0"/>
              <a:t>Орфографія</a:t>
            </a:r>
            <a:r>
              <a:rPr lang="ru-RU" sz="6000" dirty="0" smtClean="0"/>
              <a:t>) : </a:t>
            </a:r>
            <a:r>
              <a:rPr lang="ru-RU" sz="6000" dirty="0" err="1" smtClean="0"/>
              <a:t>навчально-методичний</a:t>
            </a:r>
            <a:r>
              <a:rPr lang="ru-RU" sz="6000" dirty="0" smtClean="0"/>
              <a:t> </a:t>
            </a:r>
            <a:r>
              <a:rPr lang="ru-RU" sz="6000" dirty="0" err="1" smtClean="0"/>
              <a:t>посібник</a:t>
            </a:r>
            <a:r>
              <a:rPr lang="ru-RU" sz="6000" dirty="0" smtClean="0"/>
              <a:t>. </a:t>
            </a:r>
            <a:r>
              <a:rPr lang="ru-RU" sz="6000" dirty="0" err="1" smtClean="0"/>
              <a:t>Кіровоград</a:t>
            </a:r>
            <a:r>
              <a:rPr lang="ru-RU" sz="6000" dirty="0" smtClean="0"/>
              <a:t>, 2014. 291 с.</a:t>
            </a:r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err="1" smtClean="0"/>
              <a:t>Мойсієнко</a:t>
            </a:r>
            <a:r>
              <a:rPr lang="ru-RU" sz="6000" dirty="0" smtClean="0"/>
              <a:t> А.К., Бас-Кононенко О.В., </a:t>
            </a:r>
            <a:r>
              <a:rPr lang="ru-RU" sz="6000" dirty="0" err="1" smtClean="0"/>
              <a:t>Берковець</a:t>
            </a:r>
            <a:r>
              <a:rPr lang="ru-RU" sz="6000" dirty="0" smtClean="0"/>
              <a:t> В.В. та </a:t>
            </a:r>
            <a:r>
              <a:rPr lang="ru-RU" sz="6000" dirty="0" err="1" smtClean="0"/>
              <a:t>ін</a:t>
            </a:r>
            <a:r>
              <a:rPr lang="ru-RU" sz="6000" dirty="0" smtClean="0"/>
              <a:t>. </a:t>
            </a:r>
            <a:r>
              <a:rPr lang="ru-RU" sz="6000" dirty="0" err="1" smtClean="0"/>
              <a:t>Сучасна</a:t>
            </a:r>
            <a:r>
              <a:rPr lang="ru-RU" sz="6000" dirty="0" smtClean="0"/>
              <a:t> </a:t>
            </a:r>
            <a:r>
              <a:rPr lang="ru-RU" sz="6000" dirty="0" err="1" smtClean="0"/>
              <a:t>українська</a:t>
            </a:r>
            <a:r>
              <a:rPr lang="ru-RU" sz="6000" dirty="0" smtClean="0"/>
              <a:t> </a:t>
            </a:r>
            <a:r>
              <a:rPr lang="ru-RU" sz="6000" dirty="0" err="1" smtClean="0"/>
              <a:t>літературна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мова</a:t>
            </a:r>
            <a:r>
              <a:rPr lang="ru-RU" sz="6000" dirty="0" smtClean="0"/>
              <a:t>: </a:t>
            </a:r>
            <a:r>
              <a:rPr lang="ru-RU" sz="6000" dirty="0" err="1" smtClean="0"/>
              <a:t>Лексикологія</a:t>
            </a:r>
            <a:r>
              <a:rPr lang="ru-RU" sz="6000" dirty="0" smtClean="0"/>
              <a:t>. Фонетика : </a:t>
            </a:r>
            <a:r>
              <a:rPr lang="ru-RU" sz="6000" dirty="0" err="1" smtClean="0"/>
              <a:t>підручник</a:t>
            </a:r>
            <a:r>
              <a:rPr lang="en-US" sz="6000" dirty="0" smtClean="0"/>
              <a:t>. </a:t>
            </a:r>
            <a:r>
              <a:rPr lang="ru-RU" sz="6000" dirty="0" smtClean="0"/>
              <a:t>К</a:t>
            </a:r>
            <a:r>
              <a:rPr lang="uk-UA" sz="6000" dirty="0" smtClean="0"/>
              <a:t>.</a:t>
            </a:r>
            <a:r>
              <a:rPr lang="ru-RU" sz="6000" dirty="0" smtClean="0"/>
              <a:t> : </a:t>
            </a:r>
            <a:r>
              <a:rPr lang="ru-RU" sz="6000" dirty="0" err="1" smtClean="0"/>
              <a:t>Знання</a:t>
            </a:r>
            <a:r>
              <a:rPr lang="ru-RU" sz="6000" dirty="0" smtClean="0"/>
              <a:t>, 2013. 340 с.</a:t>
            </a:r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err="1" smtClean="0"/>
              <a:t>Сучасна</a:t>
            </a:r>
            <a:r>
              <a:rPr lang="ru-RU" sz="6000" dirty="0" smtClean="0"/>
              <a:t> </a:t>
            </a:r>
            <a:r>
              <a:rPr lang="ru-RU" sz="6000" dirty="0" err="1" smtClean="0"/>
              <a:t>українська</a:t>
            </a:r>
            <a:r>
              <a:rPr lang="ru-RU" sz="6000" dirty="0" smtClean="0"/>
              <a:t> </a:t>
            </a:r>
            <a:r>
              <a:rPr lang="ru-RU" sz="6000" dirty="0" err="1" smtClean="0"/>
              <a:t>літературна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мова</a:t>
            </a:r>
            <a:r>
              <a:rPr lang="ru-RU" sz="6000" dirty="0" smtClean="0"/>
              <a:t>: </a:t>
            </a:r>
            <a:r>
              <a:rPr lang="ru-RU" sz="6000" dirty="0" err="1" smtClean="0"/>
              <a:t>підручник</a:t>
            </a:r>
            <a:r>
              <a:rPr lang="ru-RU" sz="6000" dirty="0" smtClean="0"/>
              <a:t> / ред. М.Я. Плющ. 7-ме вид. К</a:t>
            </a:r>
            <a:r>
              <a:rPr lang="uk-UA" sz="6000" dirty="0" smtClean="0"/>
              <a:t>.</a:t>
            </a:r>
            <a:r>
              <a:rPr lang="ru-RU" sz="6000" dirty="0" smtClean="0"/>
              <a:t> : </a:t>
            </a:r>
            <a:r>
              <a:rPr lang="ru-RU" sz="6000" dirty="0" err="1" smtClean="0"/>
              <a:t>Вища</a:t>
            </a:r>
            <a:r>
              <a:rPr lang="ru-RU" sz="6000" dirty="0" smtClean="0"/>
              <a:t> школа, 2009. 414 с.</a:t>
            </a:r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err="1" smtClean="0"/>
              <a:t>Український</a:t>
            </a:r>
            <a:r>
              <a:rPr lang="ru-RU" sz="6000" dirty="0" smtClean="0"/>
              <a:t> </a:t>
            </a:r>
            <a:r>
              <a:rPr lang="ru-RU" sz="6000" dirty="0" err="1" smtClean="0"/>
              <a:t>правопис</a:t>
            </a:r>
            <a:r>
              <a:rPr lang="ru-RU" sz="6000" dirty="0" smtClean="0"/>
              <a:t> / НАН </a:t>
            </a:r>
            <a:r>
              <a:rPr lang="ru-RU" sz="6000" dirty="0" err="1" smtClean="0"/>
              <a:t>України</a:t>
            </a:r>
            <a:r>
              <a:rPr lang="ru-RU" sz="6000" dirty="0" smtClean="0"/>
              <a:t>, </a:t>
            </a:r>
            <a:r>
              <a:rPr lang="ru-RU" sz="6000" dirty="0" err="1" smtClean="0"/>
              <a:t>Ін</a:t>
            </a:r>
            <a:r>
              <a:rPr lang="uk-UA" sz="6000" dirty="0" err="1" smtClean="0"/>
              <a:t>ститу</a:t>
            </a:r>
            <a:r>
              <a:rPr lang="ru-RU" sz="6000" dirty="0" smtClean="0"/>
              <a:t>т </a:t>
            </a:r>
            <a:r>
              <a:rPr lang="ru-RU" sz="6000" dirty="0" err="1" smtClean="0"/>
              <a:t>мовознавства</a:t>
            </a:r>
            <a:r>
              <a:rPr lang="ru-RU" sz="6000" dirty="0" smtClean="0"/>
              <a:t> </a:t>
            </a:r>
            <a:r>
              <a:rPr lang="ru-RU" sz="6000" dirty="0" err="1" smtClean="0"/>
              <a:t>ім</a:t>
            </a:r>
            <a:r>
              <a:rPr lang="ru-RU" sz="6000" dirty="0" smtClean="0"/>
              <a:t>. О.О. </a:t>
            </a:r>
            <a:r>
              <a:rPr lang="ru-RU" sz="6000" dirty="0" err="1" smtClean="0"/>
              <a:t>Потебні</a:t>
            </a:r>
            <a:r>
              <a:rPr lang="uk-UA" sz="6000" dirty="0" smtClean="0"/>
              <a:t>, </a:t>
            </a:r>
            <a:r>
              <a:rPr lang="ru-RU" sz="6000" dirty="0" err="1" smtClean="0"/>
              <a:t>Ін</a:t>
            </a:r>
            <a:r>
              <a:rPr lang="uk-UA" sz="6000" dirty="0" err="1" smtClean="0"/>
              <a:t>ститу</a:t>
            </a:r>
            <a:r>
              <a:rPr lang="ru-RU" sz="6000" dirty="0" smtClean="0"/>
              <a:t>т </a:t>
            </a:r>
            <a:r>
              <a:rPr lang="ru-RU" sz="6000" dirty="0" err="1" smtClean="0"/>
              <a:t>української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мови</a:t>
            </a:r>
            <a:r>
              <a:rPr lang="uk-UA" sz="6000" dirty="0" smtClean="0"/>
              <a:t>, Український мовно-інформаційний фонд.</a:t>
            </a:r>
            <a:r>
              <a:rPr lang="ru-RU" sz="6000" dirty="0" smtClean="0"/>
              <a:t> К. : </a:t>
            </a:r>
            <a:r>
              <a:rPr lang="uk-UA" sz="6000" dirty="0" smtClean="0"/>
              <a:t>НВП «Видавництво</a:t>
            </a:r>
            <a:r>
              <a:rPr lang="en-US" sz="6000" dirty="0" smtClean="0"/>
              <a:t>“</a:t>
            </a:r>
            <a:r>
              <a:rPr lang="en-US" sz="6000" dirty="0" err="1" smtClean="0"/>
              <a:t>Наукова</a:t>
            </a:r>
            <a:r>
              <a:rPr lang="en-US" sz="6000" dirty="0" smtClean="0"/>
              <a:t> </a:t>
            </a:r>
            <a:r>
              <a:rPr lang="en-US" sz="6000" dirty="0" err="1" smtClean="0"/>
              <a:t>думка</a:t>
            </a:r>
            <a:r>
              <a:rPr lang="en-US" sz="6000" dirty="0" smtClean="0"/>
              <a:t>”</a:t>
            </a:r>
            <a:r>
              <a:rPr lang="uk-UA" sz="6000" dirty="0" smtClean="0"/>
              <a:t> НАН України»</a:t>
            </a:r>
            <a:r>
              <a:rPr lang="ru-RU" sz="6000" dirty="0" smtClean="0"/>
              <a:t>, 20</a:t>
            </a:r>
            <a:r>
              <a:rPr lang="uk-UA" sz="6000" dirty="0" smtClean="0"/>
              <a:t>19</a:t>
            </a:r>
            <a:r>
              <a:rPr lang="ru-RU" sz="6000" dirty="0" smtClean="0"/>
              <a:t>. </a:t>
            </a:r>
            <a:r>
              <a:rPr lang="uk-UA" sz="6000" dirty="0" smtClean="0"/>
              <a:t>393 с.</a:t>
            </a:r>
            <a:endParaRPr lang="ru-RU" sz="6000" dirty="0" smtClean="0"/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err="1" smtClean="0"/>
              <a:t>Шкуратяна</a:t>
            </a:r>
            <a:r>
              <a:rPr lang="ru-RU" sz="6000" dirty="0" smtClean="0"/>
              <a:t> Н.Г., Шевчук С.В. </a:t>
            </a:r>
            <a:r>
              <a:rPr lang="ru-RU" sz="6000" dirty="0" err="1" smtClean="0"/>
              <a:t>Сучасна</a:t>
            </a:r>
            <a:r>
              <a:rPr lang="ru-RU" sz="6000" dirty="0" smtClean="0"/>
              <a:t> </a:t>
            </a:r>
            <a:r>
              <a:rPr lang="ru-RU" sz="6000" dirty="0" err="1" smtClean="0"/>
              <a:t>українська</a:t>
            </a:r>
            <a:r>
              <a:rPr lang="ru-RU" sz="6000" dirty="0" smtClean="0"/>
              <a:t> </a:t>
            </a:r>
            <a:r>
              <a:rPr lang="ru-RU" sz="6000" dirty="0" err="1" smtClean="0"/>
              <a:t>літературна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мова</a:t>
            </a:r>
            <a:r>
              <a:rPr lang="ru-RU" sz="6000" dirty="0" smtClean="0"/>
              <a:t>. </a:t>
            </a:r>
            <a:r>
              <a:rPr lang="ru-RU" sz="6000" dirty="0" err="1" smtClean="0"/>
              <a:t>Модульний</a:t>
            </a:r>
            <a:r>
              <a:rPr lang="ru-RU" sz="6000" dirty="0" smtClean="0"/>
              <a:t> курс</a:t>
            </a:r>
            <a:r>
              <a:rPr lang="uk-UA" sz="6000" dirty="0" smtClean="0"/>
              <a:t> </a:t>
            </a:r>
            <a:r>
              <a:rPr lang="ru-RU" sz="6000" dirty="0" smtClean="0"/>
              <a:t>: </a:t>
            </a:r>
            <a:r>
              <a:rPr lang="ru-RU" sz="6000" dirty="0" err="1" smtClean="0"/>
              <a:t>навч</a:t>
            </a:r>
            <a:r>
              <a:rPr lang="uk-UA" sz="6000" dirty="0" err="1" smtClean="0"/>
              <a:t>альний</a:t>
            </a:r>
            <a:r>
              <a:rPr lang="en-US" sz="6000" dirty="0" smtClean="0"/>
              <a:t> п</a:t>
            </a:r>
            <a:r>
              <a:rPr lang="ru-RU" sz="6000" dirty="0" err="1" smtClean="0"/>
              <a:t>осібник</a:t>
            </a:r>
            <a:r>
              <a:rPr lang="ru-RU" sz="6000" dirty="0" smtClean="0"/>
              <a:t>. К</a:t>
            </a:r>
            <a:r>
              <a:rPr lang="uk-UA" sz="6000" dirty="0" smtClean="0"/>
              <a:t>.</a:t>
            </a:r>
            <a:r>
              <a:rPr lang="ru-RU" sz="6000" dirty="0" smtClean="0"/>
              <a:t> : </a:t>
            </a:r>
            <a:r>
              <a:rPr lang="ru-RU" sz="6000" dirty="0" err="1" smtClean="0"/>
              <a:t>Вища</a:t>
            </a:r>
            <a:r>
              <a:rPr lang="ru-RU" sz="6000" dirty="0" smtClean="0"/>
              <a:t> школа, 2007. 823с</a:t>
            </a:r>
            <a:r>
              <a:rPr lang="uk-UA" sz="6000" dirty="0" smtClean="0"/>
              <a:t>.</a:t>
            </a:r>
            <a:endParaRPr lang="ru-RU" sz="6000" dirty="0" smtClean="0"/>
          </a:p>
          <a:p>
            <a:pPr marL="179388" lvl="0" indent="-179388" algn="just">
              <a:buFont typeface="+mj-lt"/>
              <a:buAutoNum type="arabicPeriod"/>
            </a:pPr>
            <a:r>
              <a:rPr lang="ru-RU" sz="6000" dirty="0" err="1" smtClean="0"/>
              <a:t>Ющук</a:t>
            </a:r>
            <a:r>
              <a:rPr lang="ru-RU" sz="6000" dirty="0" smtClean="0"/>
              <a:t> І.П. </a:t>
            </a:r>
            <a:r>
              <a:rPr lang="ru-RU" sz="6000" dirty="0" err="1" smtClean="0"/>
              <a:t>Українська</a:t>
            </a:r>
            <a:r>
              <a:rPr lang="ru-RU" sz="6000" dirty="0" smtClean="0"/>
              <a:t> </a:t>
            </a:r>
            <a:r>
              <a:rPr lang="ru-RU" sz="6000" dirty="0" err="1" smtClean="0"/>
              <a:t>мова</a:t>
            </a:r>
            <a:r>
              <a:rPr lang="ru-RU" sz="6000" dirty="0" smtClean="0"/>
              <a:t> : </a:t>
            </a:r>
            <a:r>
              <a:rPr lang="ru-RU" sz="6000" dirty="0" err="1" smtClean="0"/>
              <a:t>підручник</a:t>
            </a:r>
            <a:r>
              <a:rPr lang="ru-RU" sz="6000" dirty="0" smtClean="0"/>
              <a:t>. К</a:t>
            </a:r>
            <a:r>
              <a:rPr lang="uk-UA" sz="6000" dirty="0" smtClean="0"/>
              <a:t>.</a:t>
            </a:r>
            <a:r>
              <a:rPr lang="ru-RU" sz="6000" dirty="0" smtClean="0"/>
              <a:t> : </a:t>
            </a:r>
            <a:r>
              <a:rPr lang="ru-RU" sz="6000" dirty="0" err="1" smtClean="0"/>
              <a:t>Либідь</a:t>
            </a:r>
            <a:r>
              <a:rPr lang="ru-RU" sz="6000" dirty="0" smtClean="0"/>
              <a:t>, 2003. 640 с.</a:t>
            </a:r>
          </a:p>
          <a:p>
            <a:pPr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600"/>
            <a:ext cx="11379200" cy="1212574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Практична </a:t>
            </a:r>
            <a:r>
              <a:rPr lang="ru-RU" b="1" dirty="0" err="1" smtClean="0"/>
              <a:t>частина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lvl="0" indent="357188" algn="just">
              <a:buNone/>
            </a:pPr>
            <a:r>
              <a:rPr lang="ru-RU" sz="2800" b="1" dirty="0" smtClean="0"/>
              <a:t>6. </a:t>
            </a:r>
            <a:r>
              <a:rPr lang="ru-RU" sz="2800" b="1" dirty="0" err="1" smtClean="0"/>
              <a:t>Визначити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дієвідміну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дієслів</a:t>
            </a:r>
            <a:r>
              <a:rPr lang="ru-RU" sz="2800" b="1" dirty="0" smtClean="0"/>
              <a:t> та </a:t>
            </a:r>
            <a:r>
              <a:rPr lang="ru-RU" sz="2800" b="1" dirty="0" err="1" smtClean="0"/>
              <a:t>записати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їх</a:t>
            </a:r>
            <a:r>
              <a:rPr lang="ru-RU" sz="2800" b="1" dirty="0" smtClean="0"/>
              <a:t> у </a:t>
            </a:r>
            <a:r>
              <a:rPr lang="ru-RU" sz="2800" b="1" dirty="0" err="1" smtClean="0"/>
              <a:t>дві</a:t>
            </a:r>
            <a:r>
              <a:rPr lang="ru-RU" sz="2800" b="1" dirty="0" smtClean="0"/>
              <a:t> колонки: у першу – </a:t>
            </a:r>
            <a:r>
              <a:rPr lang="ru-RU" sz="2800" b="1" dirty="0" err="1" smtClean="0"/>
              <a:t>дієслова</a:t>
            </a:r>
            <a:r>
              <a:rPr lang="ru-RU" sz="2800" b="1" dirty="0" smtClean="0"/>
              <a:t> I </a:t>
            </a:r>
            <a:r>
              <a:rPr lang="ru-RU" sz="2800" b="1" dirty="0" err="1" smtClean="0"/>
              <a:t>дієвідміни</a:t>
            </a:r>
            <a:r>
              <a:rPr lang="ru-RU" sz="2800" b="1" dirty="0" smtClean="0"/>
              <a:t>, у другу – II </a:t>
            </a:r>
            <a:r>
              <a:rPr lang="ru-RU" sz="2800" b="1" dirty="0" err="1" smtClean="0"/>
              <a:t>дієвідміни</a:t>
            </a:r>
            <a:r>
              <a:rPr lang="ru-RU" sz="2800" b="1" dirty="0" smtClean="0"/>
              <a:t>.</a:t>
            </a:r>
            <a:endParaRPr lang="ru-RU" sz="2800" dirty="0" smtClean="0"/>
          </a:p>
          <a:p>
            <a:pPr marL="0" indent="357188" algn="just">
              <a:buNone/>
            </a:pPr>
            <a:r>
              <a:rPr lang="ru-RU" sz="2800" i="1" dirty="0" smtClean="0"/>
              <a:t>Колоти, </a:t>
            </a:r>
            <a:r>
              <a:rPr lang="ru-RU" sz="2800" i="1" dirty="0" err="1" smtClean="0"/>
              <a:t>домовлятися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мовчати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вірити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терпіти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їздити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казати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здійснювати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переконувати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лити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трусити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радити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ткати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пливти</a:t>
            </a:r>
            <a:r>
              <a:rPr lang="ru-RU" sz="2800" i="1" dirty="0" smtClean="0"/>
              <a:t>, </a:t>
            </a:r>
            <a:r>
              <a:rPr lang="ru-RU" sz="2800" i="1" dirty="0" err="1" smtClean="0"/>
              <a:t>перебирати</a:t>
            </a:r>
            <a:r>
              <a:rPr lang="ru-RU" sz="2800" i="1" dirty="0" smtClean="0"/>
              <a:t>.</a:t>
            </a:r>
            <a:endParaRPr lang="ru-RU" sz="2800" dirty="0" smtClean="0"/>
          </a:p>
          <a:p>
            <a:pPr marL="0" indent="357188" algn="just"/>
            <a:endParaRPr lang="ru-RU" sz="2800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1">
                <a:lumMod val="50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3730" y="2425148"/>
            <a:ext cx="10363200" cy="2024270"/>
          </a:xfrm>
        </p:spPr>
        <p:txBody>
          <a:bodyPr rtlCol="0">
            <a:normAutofit/>
          </a:bodyPr>
          <a:lstStyle/>
          <a:p>
            <a:r>
              <a:rPr lang="uk-UA" sz="7200" i="1" dirty="0" smtClean="0">
                <a:solidFill>
                  <a:srgbClr val="0070C0"/>
                </a:solidFill>
              </a:rPr>
              <a:t>Дякую за увагу!</a:t>
            </a:r>
            <a:endParaRPr lang="uk-UA" sz="7200" i="1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0763" y="351183"/>
            <a:ext cx="1676814" cy="1596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289291677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pPr lvl="0"/>
            <a:r>
              <a:rPr lang="uk-UA" b="1" dirty="0" smtClean="0">
                <a:solidFill>
                  <a:schemeClr val="accent1"/>
                </a:solidFill>
              </a:rPr>
              <a:t>1. Українська </a:t>
            </a:r>
            <a:r>
              <a:rPr lang="uk-UA" b="1" dirty="0" smtClean="0">
                <a:solidFill>
                  <a:schemeClr val="accent1"/>
                </a:solidFill>
              </a:rPr>
              <a:t>морфологія. Особливості використання граматичних категорій самостійних частин 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/>
          </a:bodyPr>
          <a:lstStyle/>
          <a:p>
            <a:pPr marL="0" indent="357188" algn="just">
              <a:buNone/>
            </a:pPr>
            <a:r>
              <a:rPr lang="uk-UA" b="1" i="1" dirty="0" smtClean="0"/>
              <a:t>Морфологія</a:t>
            </a:r>
            <a:r>
              <a:rPr lang="uk-UA" dirty="0" smtClean="0"/>
              <a:t> – це вчення про граматику слова, про його лексико-граматичні класи (частини мови) і граматичні (морфологічні) категорії частин мови, про словозміну, про власне морфеми, аналітичні морфеми, слова-морфеми для вираження морфологічних та синтаксичних значень.</a:t>
            </a:r>
            <a:endParaRPr lang="ru-RU" dirty="0" smtClean="0"/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pPr lvl="0"/>
            <a:r>
              <a:rPr lang="uk-UA" b="1" dirty="0" smtClean="0">
                <a:solidFill>
                  <a:schemeClr val="accent1"/>
                </a:solidFill>
              </a:rPr>
              <a:t>1. Українська </a:t>
            </a:r>
            <a:r>
              <a:rPr lang="uk-UA" b="1" dirty="0" smtClean="0">
                <a:solidFill>
                  <a:schemeClr val="accent1"/>
                </a:solidFill>
              </a:rPr>
              <a:t>морфологія. Особливості використання граматичних категорій самостійних частин 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357188" algn="just">
              <a:buNone/>
            </a:pPr>
            <a:r>
              <a:rPr lang="uk-UA" dirty="0" smtClean="0"/>
              <a:t>У традиційній граматиці української мови виділяють </a:t>
            </a:r>
            <a:r>
              <a:rPr lang="uk-UA" i="1" dirty="0" smtClean="0"/>
              <a:t>десять</a:t>
            </a:r>
            <a:r>
              <a:rPr lang="uk-UA" dirty="0" smtClean="0"/>
              <a:t> частин мови. З них </a:t>
            </a:r>
            <a:r>
              <a:rPr lang="uk-UA" i="1" dirty="0" smtClean="0"/>
              <a:t>6 самостійних</a:t>
            </a:r>
            <a:r>
              <a:rPr lang="uk-UA" dirty="0" smtClean="0"/>
              <a:t>, </a:t>
            </a:r>
            <a:r>
              <a:rPr lang="uk-UA" i="1" dirty="0" smtClean="0"/>
              <a:t>3 – службові і вигук</a:t>
            </a:r>
            <a:r>
              <a:rPr lang="uk-UA" dirty="0" smtClean="0"/>
              <a:t>, який не входить ні до самостійних, ні до службових.</a:t>
            </a:r>
            <a:endParaRPr lang="ru-RU" dirty="0" smtClean="0"/>
          </a:p>
          <a:p>
            <a:pPr marL="0" indent="357188" algn="just">
              <a:buNone/>
            </a:pPr>
            <a:r>
              <a:rPr lang="uk-UA" dirty="0" smtClean="0"/>
              <a:t> </a:t>
            </a:r>
            <a:endParaRPr lang="ru-RU" dirty="0" smtClean="0"/>
          </a:p>
          <a:p>
            <a:pPr marL="0" indent="357188" algn="just">
              <a:buNone/>
            </a:pPr>
            <a:r>
              <a:rPr lang="uk-UA" dirty="0" smtClean="0"/>
              <a:t>Самостійні частини мови можемо згрупувати на </a:t>
            </a:r>
            <a:r>
              <a:rPr lang="uk-UA" b="1" i="1" dirty="0" smtClean="0"/>
              <a:t>іменні і дієслівні</a:t>
            </a:r>
            <a:r>
              <a:rPr lang="uk-UA" dirty="0" smtClean="0"/>
              <a:t>. Іменники й дієслова виникли в мові першими і традиційно становлять граматичну основу речень, оскільки повність висловлюють завершену думку. У такому реченні розповідається, хто і що робить без додаткової інформації, тому інші частини мови об’єднуються навколо них. Наприклад, </a:t>
            </a:r>
            <a:r>
              <a:rPr lang="uk-UA" i="1" dirty="0" smtClean="0"/>
              <a:t>Україна переможе!</a:t>
            </a:r>
            <a:endParaRPr lang="ru-RU" dirty="0" smtClean="0"/>
          </a:p>
          <a:p>
            <a:pPr marL="0" indent="357188" algn="just">
              <a:buNone/>
            </a:pPr>
            <a:r>
              <a:rPr lang="ru-RU" b="1" dirty="0" err="1" smtClean="0"/>
              <a:t>Самостійні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</a:t>
            </a:r>
            <a:r>
              <a:rPr lang="ru-RU" b="1" dirty="0" err="1" smtClean="0"/>
              <a:t>повнозначні</a:t>
            </a:r>
            <a:r>
              <a:rPr lang="ru-RU" b="1" dirty="0" smtClean="0"/>
              <a:t> </a:t>
            </a:r>
            <a:r>
              <a:rPr lang="ru-RU" b="1" dirty="0" err="1" smtClean="0"/>
              <a:t>частини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:</a:t>
            </a:r>
            <a:endParaRPr lang="ru-RU" dirty="0" smtClean="0"/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іменник</a:t>
            </a:r>
            <a:r>
              <a:rPr lang="uk-UA" dirty="0" smtClean="0"/>
              <a:t>;</a:t>
            </a:r>
            <a:endParaRPr lang="ru-RU" dirty="0" smtClean="0"/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прикметник</a:t>
            </a:r>
            <a:r>
              <a:rPr lang="uk-UA" dirty="0" smtClean="0"/>
              <a:t>;</a:t>
            </a:r>
            <a:endParaRPr lang="ru-RU" dirty="0" smtClean="0"/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дієслово</a:t>
            </a:r>
            <a:r>
              <a:rPr lang="uk-UA" dirty="0" smtClean="0"/>
              <a:t>;</a:t>
            </a:r>
            <a:endParaRPr lang="ru-RU" dirty="0" smtClean="0"/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займенник</a:t>
            </a:r>
            <a:r>
              <a:rPr lang="uk-UA" dirty="0" smtClean="0"/>
              <a:t>;</a:t>
            </a:r>
            <a:endParaRPr lang="ru-RU" dirty="0" smtClean="0"/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прислівник</a:t>
            </a:r>
            <a:r>
              <a:rPr lang="uk-UA" dirty="0" smtClean="0"/>
              <a:t>;</a:t>
            </a:r>
            <a:endParaRPr lang="ru-RU" dirty="0" smtClean="0"/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числівник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Самостійні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називати</a:t>
            </a:r>
            <a:r>
              <a:rPr lang="ru-RU" dirty="0" smtClean="0"/>
              <a:t> </a:t>
            </a:r>
            <a:r>
              <a:rPr lang="ru-RU" dirty="0" err="1" smtClean="0"/>
              <a:t>предмети</a:t>
            </a:r>
            <a:r>
              <a:rPr lang="ru-RU" dirty="0" smtClean="0"/>
              <a:t>, </a:t>
            </a:r>
            <a:r>
              <a:rPr lang="ru-RU" dirty="0" err="1" smtClean="0"/>
              <a:t>вказувати</a:t>
            </a:r>
            <a:r>
              <a:rPr lang="ru-RU" dirty="0" smtClean="0"/>
              <a:t> на </a:t>
            </a:r>
            <a:r>
              <a:rPr lang="ru-RU" dirty="0" err="1" smtClean="0"/>
              <a:t>їхні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та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ж </a:t>
            </a:r>
            <a:r>
              <a:rPr lang="ru-RU" dirty="0" err="1" smtClean="0"/>
              <a:t>описувати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. Головною </a:t>
            </a:r>
            <a:r>
              <a:rPr lang="ru-RU" dirty="0" err="1" smtClean="0"/>
              <a:t>ознакою</a:t>
            </a:r>
            <a:r>
              <a:rPr lang="ru-RU" dirty="0" smtClean="0"/>
              <a:t> </a:t>
            </a:r>
            <a:r>
              <a:rPr lang="ru-RU" dirty="0" err="1" smtClean="0"/>
              <a:t>самостійних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те, </a:t>
            </a:r>
            <a:r>
              <a:rPr lang="ru-RU" dirty="0" err="1" smtClean="0"/>
              <a:t>що</a:t>
            </a:r>
            <a:r>
              <a:rPr lang="ru-RU" dirty="0" smtClean="0"/>
              <a:t> </a:t>
            </a:r>
            <a:r>
              <a:rPr lang="ru-RU" b="1" dirty="0" smtClean="0"/>
              <a:t>вони – члени </a:t>
            </a:r>
            <a:r>
              <a:rPr lang="ru-RU" b="1" dirty="0" err="1" smtClean="0"/>
              <a:t>речення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граматичну</a:t>
            </a:r>
            <a:r>
              <a:rPr lang="ru-RU" dirty="0" smtClean="0"/>
              <a:t> вагу та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лексичне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pPr lvl="0"/>
            <a:r>
              <a:rPr lang="uk-UA" b="1" dirty="0" smtClean="0">
                <a:solidFill>
                  <a:schemeClr val="accent1"/>
                </a:solidFill>
              </a:rPr>
              <a:t>1. Українська </a:t>
            </a:r>
            <a:r>
              <a:rPr lang="uk-UA" b="1" dirty="0" smtClean="0">
                <a:solidFill>
                  <a:schemeClr val="accent1"/>
                </a:solidFill>
              </a:rPr>
              <a:t>морфологія. Особливості використання граматичних категорій самостійних частин 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85000" lnSpcReduction="20000"/>
          </a:bodyPr>
          <a:lstStyle/>
          <a:p>
            <a:pPr marL="0" indent="357188" algn="just">
              <a:buNone/>
            </a:pPr>
            <a:r>
              <a:rPr lang="ru-RU" b="1" dirty="0" err="1" smtClean="0"/>
              <a:t>Службові</a:t>
            </a:r>
            <a:r>
              <a:rPr lang="ru-RU" b="1" dirty="0" smtClean="0"/>
              <a:t> </a:t>
            </a:r>
            <a:r>
              <a:rPr lang="ru-RU" b="1" dirty="0" err="1" smtClean="0"/>
              <a:t>частини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:</a:t>
            </a:r>
            <a:endParaRPr lang="ru-RU" dirty="0" smtClean="0"/>
          </a:p>
          <a:p>
            <a:pPr marL="0" indent="357188" algn="just"/>
            <a:r>
              <a:rPr lang="ru-RU" dirty="0" smtClean="0"/>
              <a:t> - </a:t>
            </a:r>
            <a:r>
              <a:rPr lang="ru-RU" dirty="0" err="1" smtClean="0"/>
              <a:t>сполучник</a:t>
            </a:r>
            <a:r>
              <a:rPr lang="uk-UA" dirty="0" smtClean="0"/>
              <a:t>;</a:t>
            </a:r>
            <a:endParaRPr lang="ru-RU" dirty="0" smtClean="0"/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прийменник</a:t>
            </a:r>
            <a:r>
              <a:rPr lang="uk-UA" dirty="0" smtClean="0"/>
              <a:t>;</a:t>
            </a:r>
            <a:endParaRPr lang="ru-RU" dirty="0" smtClean="0"/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частка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smtClean="0"/>
              <a:t>Роль </a:t>
            </a:r>
            <a:r>
              <a:rPr lang="ru-RU" dirty="0" err="1" smtClean="0"/>
              <a:t>службових</a:t>
            </a:r>
            <a:r>
              <a:rPr lang="ru-RU" dirty="0" smtClean="0"/>
              <a:t>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в </a:t>
            </a:r>
            <a:r>
              <a:rPr lang="ru-RU" dirty="0" err="1" smtClean="0"/>
              <a:t>реченні</a:t>
            </a:r>
            <a:r>
              <a:rPr lang="ru-RU" dirty="0" smtClean="0"/>
              <a:t> – </a:t>
            </a:r>
            <a:r>
              <a:rPr lang="ru-RU" b="1" dirty="0" err="1" smtClean="0"/>
              <a:t>зв’язок</a:t>
            </a:r>
            <a:r>
              <a:rPr lang="ru-RU" b="1" dirty="0" smtClean="0"/>
              <a:t> </a:t>
            </a:r>
            <a:r>
              <a:rPr lang="ru-RU" b="1" dirty="0" err="1" smtClean="0"/>
              <a:t>слів</a:t>
            </a:r>
            <a:r>
              <a:rPr lang="ru-RU" b="1" dirty="0" smtClean="0"/>
              <a:t> </a:t>
            </a:r>
            <a:r>
              <a:rPr lang="ru-RU" b="1" dirty="0" err="1" smtClean="0"/>
              <a:t>між</a:t>
            </a:r>
            <a:r>
              <a:rPr lang="ru-RU" b="1" dirty="0" smtClean="0"/>
              <a:t> собою</a:t>
            </a:r>
            <a:r>
              <a:rPr lang="ru-RU" dirty="0" smtClean="0"/>
              <a:t>, </a:t>
            </a:r>
            <a:r>
              <a:rPr lang="ru-RU" dirty="0" err="1" smtClean="0"/>
              <a:t>надання</a:t>
            </a:r>
            <a:r>
              <a:rPr lang="ru-RU" dirty="0" smtClean="0"/>
              <a:t>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емоційних</a:t>
            </a:r>
            <a:r>
              <a:rPr lang="ru-RU" dirty="0" smtClean="0"/>
              <a:t> </a:t>
            </a:r>
            <a:r>
              <a:rPr lang="ru-RU" dirty="0" err="1" smtClean="0"/>
              <a:t>відтінків</a:t>
            </a:r>
            <a:r>
              <a:rPr lang="ru-RU" dirty="0" smtClean="0"/>
              <a:t> членам </a:t>
            </a:r>
            <a:r>
              <a:rPr lang="ru-RU" dirty="0" err="1" smtClean="0"/>
              <a:t>речення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творення</a:t>
            </a:r>
            <a:r>
              <a:rPr lang="ru-RU" dirty="0" smtClean="0"/>
              <a:t> </a:t>
            </a:r>
            <a:r>
              <a:rPr lang="ru-RU" dirty="0" err="1" smtClean="0"/>
              <a:t>нових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 і </a:t>
            </a:r>
            <a:r>
              <a:rPr lang="ru-RU" dirty="0" err="1" smtClean="0"/>
              <a:t>морфологічних</a:t>
            </a:r>
            <a:r>
              <a:rPr lang="ru-RU" dirty="0" smtClean="0"/>
              <a:t> форм.</a:t>
            </a:r>
          </a:p>
          <a:p>
            <a:pPr marL="0" indent="357188" algn="just">
              <a:buNone/>
            </a:pPr>
            <a:r>
              <a:rPr lang="ru-RU" b="1" dirty="0" err="1" smtClean="0"/>
              <a:t>Окрема</a:t>
            </a:r>
            <a:r>
              <a:rPr lang="ru-RU" b="1" dirty="0" smtClean="0"/>
              <a:t> </a:t>
            </a:r>
            <a:r>
              <a:rPr lang="ru-RU" b="1" dirty="0" err="1" smtClean="0"/>
              <a:t>група</a:t>
            </a:r>
            <a:r>
              <a:rPr lang="ru-RU" b="1" dirty="0" smtClean="0"/>
              <a:t> </a:t>
            </a:r>
            <a:r>
              <a:rPr lang="ru-RU" b="1" dirty="0" err="1" smtClean="0"/>
              <a:t>частин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:</a:t>
            </a:r>
            <a:endParaRPr lang="ru-RU" dirty="0" smtClean="0"/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вигук</a:t>
            </a:r>
            <a:r>
              <a:rPr lang="uk-UA" dirty="0" smtClean="0"/>
              <a:t>;</a:t>
            </a:r>
            <a:endParaRPr lang="ru-RU" dirty="0" smtClean="0"/>
          </a:p>
          <a:p>
            <a:pPr marL="0" indent="357188" algn="just"/>
            <a:r>
              <a:rPr lang="ru-RU" dirty="0" smtClean="0"/>
              <a:t>- </a:t>
            </a:r>
            <a:r>
              <a:rPr lang="ru-RU" dirty="0" err="1" smtClean="0"/>
              <a:t>звуконаслідування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слугують</a:t>
            </a:r>
            <a:r>
              <a:rPr lang="ru-RU" dirty="0" smtClean="0"/>
              <a:t> для </a:t>
            </a:r>
            <a:r>
              <a:rPr lang="ru-RU" dirty="0" err="1" smtClean="0"/>
              <a:t>зображення</a:t>
            </a:r>
            <a:r>
              <a:rPr lang="ru-RU" dirty="0" smtClean="0"/>
              <a:t> </a:t>
            </a:r>
            <a:r>
              <a:rPr lang="ru-RU" dirty="0" err="1" smtClean="0"/>
              <a:t>емоцій</a:t>
            </a:r>
            <a:r>
              <a:rPr lang="ru-RU" dirty="0" smtClean="0"/>
              <a:t>, </a:t>
            </a:r>
            <a:r>
              <a:rPr lang="ru-RU" dirty="0" err="1" smtClean="0"/>
              <a:t>волевиявлення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етикету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імітацією</a:t>
            </a:r>
            <a:r>
              <a:rPr lang="ru-RU" dirty="0" smtClean="0"/>
              <a:t> </a:t>
            </a:r>
            <a:r>
              <a:rPr lang="ru-RU" dirty="0" err="1" smtClean="0"/>
              <a:t>звуків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 та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pPr lvl="0"/>
            <a:r>
              <a:rPr lang="uk-UA" b="1" dirty="0" smtClean="0">
                <a:solidFill>
                  <a:schemeClr val="accent1"/>
                </a:solidFill>
              </a:rPr>
              <a:t>1. Українська </a:t>
            </a:r>
            <a:r>
              <a:rPr lang="uk-UA" b="1" dirty="0" smtClean="0">
                <a:solidFill>
                  <a:schemeClr val="accent1"/>
                </a:solidFill>
              </a:rPr>
              <a:t>морфологія. Особливості використання граматичних категорій самостійних частин 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357188" algn="ctr">
              <a:buNone/>
            </a:pPr>
            <a:r>
              <a:rPr lang="ru-RU" b="1" dirty="0" err="1" smtClean="0"/>
              <a:t>Частини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b="1" dirty="0" smtClean="0"/>
              <a:t> та </a:t>
            </a:r>
            <a:r>
              <a:rPr lang="ru-RU" b="1" dirty="0" err="1" smtClean="0"/>
              <a:t>їхнє</a:t>
            </a:r>
            <a:r>
              <a:rPr lang="ru-RU" b="1" dirty="0" smtClean="0"/>
              <a:t> </a:t>
            </a:r>
            <a:r>
              <a:rPr lang="ru-RU" b="1" dirty="0" err="1" smtClean="0"/>
              <a:t>лексичне</a:t>
            </a:r>
            <a:r>
              <a:rPr lang="ru-RU" b="1" dirty="0" smtClean="0"/>
              <a:t> </a:t>
            </a:r>
            <a:r>
              <a:rPr lang="ru-RU" b="1" dirty="0" err="1" smtClean="0"/>
              <a:t>значення</a:t>
            </a:r>
            <a:endParaRPr lang="ru-RU" dirty="0" smtClean="0"/>
          </a:p>
          <a:p>
            <a:pPr marL="0" indent="357188" algn="just">
              <a:buNone/>
            </a:pPr>
            <a:r>
              <a:rPr lang="ru-RU" b="1" dirty="0" err="1" smtClean="0"/>
              <a:t>Самостійні</a:t>
            </a:r>
            <a:r>
              <a:rPr lang="ru-RU" b="1" dirty="0" smtClean="0"/>
              <a:t> </a:t>
            </a:r>
            <a:r>
              <a:rPr lang="ru-RU" b="1" dirty="0" err="1" smtClean="0"/>
              <a:t>частини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endParaRPr lang="ru-RU" dirty="0" smtClean="0"/>
          </a:p>
          <a:p>
            <a:pPr marL="0" indent="357188" algn="just"/>
            <a:r>
              <a:rPr lang="ru-RU" b="1" dirty="0" err="1" smtClean="0"/>
              <a:t>Іменник</a:t>
            </a:r>
            <a:r>
              <a:rPr lang="ru-RU" dirty="0" smtClean="0"/>
              <a:t> –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 та </a:t>
            </a:r>
            <a:r>
              <a:rPr lang="ru-RU" dirty="0" err="1" smtClean="0"/>
              <a:t>будь-яких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. </a:t>
            </a:r>
            <a:r>
              <a:rPr lang="ru-RU" i="1" dirty="0" err="1" smtClean="0"/>
              <a:t>Наприклад</a:t>
            </a:r>
            <a:r>
              <a:rPr lang="ru-RU" i="1" dirty="0" smtClean="0"/>
              <a:t>, </a:t>
            </a:r>
            <a:r>
              <a:rPr lang="ru-RU" i="1" dirty="0" err="1" smtClean="0"/>
              <a:t>стіл</a:t>
            </a:r>
            <a:r>
              <a:rPr lang="ru-RU" i="1" dirty="0" smtClean="0"/>
              <a:t>, </a:t>
            </a:r>
            <a:r>
              <a:rPr lang="ru-RU" i="1" dirty="0" err="1" smtClean="0"/>
              <a:t>вітер</a:t>
            </a:r>
            <a:r>
              <a:rPr lang="ru-RU" i="1" dirty="0" smtClean="0"/>
              <a:t>, Ганна.</a:t>
            </a:r>
            <a:endParaRPr lang="ru-RU" dirty="0" smtClean="0"/>
          </a:p>
          <a:p>
            <a:pPr marL="0" indent="357188" algn="just"/>
            <a:r>
              <a:rPr lang="ru-RU" b="1" dirty="0" err="1" smtClean="0"/>
              <a:t>Прикметник</a:t>
            </a:r>
            <a:r>
              <a:rPr lang="ru-RU" dirty="0" smtClean="0"/>
              <a:t> – </a:t>
            </a:r>
            <a:r>
              <a:rPr lang="ru-RU" dirty="0" err="1" smtClean="0"/>
              <a:t>вираження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. </a:t>
            </a:r>
            <a:r>
              <a:rPr lang="ru-RU" i="1" dirty="0" err="1" smtClean="0"/>
              <a:t>Наприклад</a:t>
            </a:r>
            <a:r>
              <a:rPr lang="ru-RU" i="1" dirty="0" smtClean="0"/>
              <a:t>, </a:t>
            </a:r>
            <a:r>
              <a:rPr lang="ru-RU" i="1" dirty="0" err="1" smtClean="0"/>
              <a:t>високий</a:t>
            </a:r>
            <a:r>
              <a:rPr lang="ru-RU" i="1" dirty="0" smtClean="0"/>
              <a:t>, красива, </a:t>
            </a:r>
            <a:r>
              <a:rPr lang="ru-RU" i="1" dirty="0" err="1" smtClean="0"/>
              <a:t>дерев'яний</a:t>
            </a:r>
            <a:r>
              <a:rPr lang="ru-RU" i="1" dirty="0" smtClean="0"/>
              <a:t>.</a:t>
            </a:r>
            <a:endParaRPr lang="ru-RU" dirty="0" smtClean="0"/>
          </a:p>
          <a:p>
            <a:pPr marL="0" indent="357188" algn="just"/>
            <a:r>
              <a:rPr lang="ru-RU" b="1" dirty="0" err="1" smtClean="0"/>
              <a:t>Дієслово</a:t>
            </a:r>
            <a:r>
              <a:rPr lang="ru-RU" dirty="0" smtClean="0"/>
              <a:t> – </a:t>
            </a:r>
            <a:r>
              <a:rPr lang="ru-RU" dirty="0" err="1" smtClean="0"/>
              <a:t>вказівка</a:t>
            </a:r>
            <a:r>
              <a:rPr lang="ru-RU" dirty="0" smtClean="0"/>
              <a:t> на </a:t>
            </a:r>
            <a:r>
              <a:rPr lang="ru-RU" dirty="0" err="1" smtClean="0"/>
              <a:t>дію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стан </a:t>
            </a:r>
            <a:r>
              <a:rPr lang="ru-RU" dirty="0" err="1" smtClean="0"/>
              <a:t>предметів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. </a:t>
            </a:r>
            <a:r>
              <a:rPr lang="ru-RU" i="1" dirty="0" err="1" smtClean="0"/>
              <a:t>Наприклад</a:t>
            </a:r>
            <a:r>
              <a:rPr lang="ru-RU" i="1" dirty="0" smtClean="0"/>
              <a:t>, </a:t>
            </a:r>
            <a:r>
              <a:rPr lang="ru-RU" i="1" dirty="0" err="1" smtClean="0"/>
              <a:t>біжу</a:t>
            </a:r>
            <a:r>
              <a:rPr lang="ru-RU" i="1" dirty="0" smtClean="0"/>
              <a:t>, </a:t>
            </a:r>
            <a:r>
              <a:rPr lang="ru-RU" i="1" dirty="0" err="1" smtClean="0"/>
              <a:t>переїхав</a:t>
            </a:r>
            <a:r>
              <a:rPr lang="ru-RU" i="1" dirty="0" smtClean="0"/>
              <a:t>, </a:t>
            </a:r>
            <a:r>
              <a:rPr lang="ru-RU" i="1" dirty="0" err="1" smtClean="0"/>
              <a:t>зробити</a:t>
            </a:r>
            <a:r>
              <a:rPr lang="ru-RU" i="1" dirty="0" smtClean="0"/>
              <a:t>.</a:t>
            </a:r>
            <a:endParaRPr lang="ru-RU" dirty="0" smtClean="0"/>
          </a:p>
          <a:p>
            <a:pPr marL="0" indent="357188" algn="just"/>
            <a:r>
              <a:rPr lang="ru-RU" b="1" dirty="0" err="1" smtClean="0"/>
              <a:t>Займенник</a:t>
            </a:r>
            <a:r>
              <a:rPr lang="ru-RU" dirty="0" smtClean="0"/>
              <a:t> – </a:t>
            </a:r>
            <a:r>
              <a:rPr lang="ru-RU" dirty="0" err="1" smtClean="0"/>
              <a:t>вказівка</a:t>
            </a:r>
            <a:r>
              <a:rPr lang="ru-RU" dirty="0" smtClean="0"/>
              <a:t> на особу </a:t>
            </a:r>
            <a:r>
              <a:rPr lang="ru-RU" dirty="0" err="1" smtClean="0"/>
              <a:t>або</a:t>
            </a:r>
            <a:r>
              <a:rPr lang="ru-RU" dirty="0" smtClean="0"/>
              <a:t> предмет. </a:t>
            </a:r>
            <a:r>
              <a:rPr lang="ru-RU" i="1" dirty="0" err="1" smtClean="0"/>
              <a:t>Наприклад</a:t>
            </a:r>
            <a:r>
              <a:rPr lang="ru-RU" i="1" dirty="0" smtClean="0"/>
              <a:t>, я, </a:t>
            </a:r>
            <a:r>
              <a:rPr lang="ru-RU" i="1" dirty="0" err="1" smtClean="0"/>
              <a:t>твій</a:t>
            </a:r>
            <a:r>
              <a:rPr lang="ru-RU" i="1" dirty="0" smtClean="0"/>
              <a:t>, той.</a:t>
            </a:r>
            <a:endParaRPr lang="ru-RU" dirty="0" smtClean="0"/>
          </a:p>
          <a:p>
            <a:pPr marL="0" indent="357188" algn="just"/>
            <a:r>
              <a:rPr lang="ru-RU" b="1" dirty="0" err="1" smtClean="0"/>
              <a:t>Прислівник</a:t>
            </a:r>
            <a:r>
              <a:rPr lang="ru-RU" dirty="0" smtClean="0"/>
              <a:t> – </a:t>
            </a:r>
            <a:r>
              <a:rPr lang="ru-RU" dirty="0" err="1" smtClean="0"/>
              <a:t>виражає</a:t>
            </a:r>
            <a:r>
              <a:rPr lang="ru-RU" dirty="0" smtClean="0"/>
              <a:t> </a:t>
            </a:r>
            <a:r>
              <a:rPr lang="ru-RU" dirty="0" err="1" smtClean="0"/>
              <a:t>ознаку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іншої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. </a:t>
            </a:r>
            <a:r>
              <a:rPr lang="ru-RU" i="1" dirty="0" err="1" smtClean="0"/>
              <a:t>Наприклад</a:t>
            </a:r>
            <a:r>
              <a:rPr lang="ru-RU" i="1" dirty="0" smtClean="0"/>
              <a:t>, холодно, </a:t>
            </a:r>
            <a:r>
              <a:rPr lang="ru-RU" i="1" dirty="0" err="1" smtClean="0"/>
              <a:t>тричі</a:t>
            </a:r>
            <a:r>
              <a:rPr lang="ru-RU" i="1" dirty="0" smtClean="0"/>
              <a:t>, </a:t>
            </a:r>
            <a:r>
              <a:rPr lang="ru-RU" i="1" dirty="0" err="1" smtClean="0"/>
              <a:t>стрімко</a:t>
            </a:r>
            <a:r>
              <a:rPr lang="ru-RU" i="1" dirty="0" smtClean="0"/>
              <a:t>.</a:t>
            </a:r>
            <a:endParaRPr lang="ru-RU" dirty="0" smtClean="0"/>
          </a:p>
          <a:p>
            <a:pPr marL="0" indent="357188" algn="just"/>
            <a:r>
              <a:rPr lang="ru-RU" b="1" dirty="0" err="1" smtClean="0"/>
              <a:t>Числівник</a:t>
            </a:r>
            <a:r>
              <a:rPr lang="ru-RU" dirty="0" smtClean="0"/>
              <a:t> – </a:t>
            </a:r>
            <a:r>
              <a:rPr lang="ru-RU" dirty="0" err="1" smtClean="0"/>
              <a:t>назва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явищ</a:t>
            </a:r>
            <a:r>
              <a:rPr lang="ru-RU" dirty="0" smtClean="0"/>
              <a:t> та </a:t>
            </a:r>
            <a:r>
              <a:rPr lang="ru-RU" dirty="0" err="1" smtClean="0"/>
              <a:t>їхній</a:t>
            </a:r>
            <a:r>
              <a:rPr lang="ru-RU" dirty="0" smtClean="0"/>
              <a:t> </a:t>
            </a:r>
            <a:r>
              <a:rPr lang="ru-RU" dirty="0" err="1" smtClean="0"/>
              <a:t>порядковий</a:t>
            </a:r>
            <a:r>
              <a:rPr lang="ru-RU" dirty="0" smtClean="0"/>
              <a:t> номер. </a:t>
            </a:r>
            <a:r>
              <a:rPr lang="ru-RU" i="1" dirty="0" err="1" smtClean="0"/>
              <a:t>Наприклад</a:t>
            </a:r>
            <a:r>
              <a:rPr lang="ru-RU" i="1" dirty="0" smtClean="0"/>
              <a:t>, сто, перший, десятеро.</a:t>
            </a:r>
            <a:endParaRPr lang="ru-RU" dirty="0" smtClean="0"/>
          </a:p>
          <a:p>
            <a:pPr marL="0" indent="357188" algn="just">
              <a:buNone/>
            </a:pPr>
            <a:r>
              <a:rPr lang="ru-RU" b="1" dirty="0" err="1" smtClean="0"/>
              <a:t>Службові</a:t>
            </a:r>
            <a:r>
              <a:rPr lang="ru-RU" b="1" dirty="0" smtClean="0"/>
              <a:t> </a:t>
            </a:r>
            <a:r>
              <a:rPr lang="ru-RU" b="1" dirty="0" err="1" smtClean="0"/>
              <a:t>частини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endParaRPr lang="ru-RU" dirty="0" smtClean="0"/>
          </a:p>
          <a:p>
            <a:pPr marL="0" indent="357188" algn="just"/>
            <a:r>
              <a:rPr lang="ru-RU" b="1" dirty="0" err="1" smtClean="0"/>
              <a:t>Сполучник</a:t>
            </a:r>
            <a:r>
              <a:rPr lang="ru-RU" dirty="0" smtClean="0"/>
              <a:t> – </a:t>
            </a:r>
            <a:r>
              <a:rPr lang="ru-RU" dirty="0" err="1" smtClean="0"/>
              <a:t>зв’язок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речення</a:t>
            </a:r>
            <a:r>
              <a:rPr lang="ru-RU" dirty="0" smtClean="0"/>
              <a:t> та </a:t>
            </a:r>
            <a:r>
              <a:rPr lang="ru-RU" dirty="0" err="1" smtClean="0"/>
              <a:t>однорідних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речення</a:t>
            </a:r>
            <a:r>
              <a:rPr lang="ru-RU" dirty="0" smtClean="0"/>
              <a:t>. </a:t>
            </a:r>
            <a:r>
              <a:rPr lang="ru-RU" i="1" dirty="0" err="1" smtClean="0"/>
              <a:t>Наприклад</a:t>
            </a:r>
            <a:r>
              <a:rPr lang="ru-RU" i="1" dirty="0" smtClean="0"/>
              <a:t>, і, та, </a:t>
            </a:r>
            <a:r>
              <a:rPr lang="ru-RU" i="1" dirty="0" err="1" smtClean="0"/>
              <a:t>або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b="1" dirty="0" err="1" smtClean="0"/>
              <a:t>Прийменник</a:t>
            </a:r>
            <a:r>
              <a:rPr lang="ru-RU" dirty="0" smtClean="0"/>
              <a:t> –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/>
              <a:t>висловлення</a:t>
            </a:r>
            <a:r>
              <a:rPr lang="ru-RU" dirty="0" smtClean="0"/>
              <a:t> </a:t>
            </a:r>
            <a:r>
              <a:rPr lang="ru-RU" dirty="0" err="1" smtClean="0"/>
              <a:t>відношення</a:t>
            </a:r>
            <a:r>
              <a:rPr lang="ru-RU" dirty="0" smtClean="0"/>
              <a:t> </a:t>
            </a:r>
            <a:r>
              <a:rPr lang="ru-RU" dirty="0" err="1" smtClean="0"/>
              <a:t>іменника</a:t>
            </a:r>
            <a:r>
              <a:rPr lang="ru-RU" dirty="0" smtClean="0"/>
              <a:t> до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слів</a:t>
            </a:r>
            <a:r>
              <a:rPr lang="ru-RU" dirty="0" smtClean="0"/>
              <a:t> у </a:t>
            </a:r>
            <a:r>
              <a:rPr lang="ru-RU" dirty="0" err="1" smtClean="0"/>
              <a:t>реченні</a:t>
            </a:r>
            <a:r>
              <a:rPr lang="ru-RU" dirty="0" smtClean="0"/>
              <a:t>. </a:t>
            </a:r>
            <a:r>
              <a:rPr lang="ru-RU" i="1" dirty="0" err="1" smtClean="0"/>
              <a:t>Наприклад</a:t>
            </a:r>
            <a:r>
              <a:rPr lang="ru-RU" i="1" dirty="0" smtClean="0"/>
              <a:t>, в, </a:t>
            </a:r>
            <a:r>
              <a:rPr lang="ru-RU" i="1" dirty="0" err="1" smtClean="0"/>
              <a:t>під</a:t>
            </a:r>
            <a:r>
              <a:rPr lang="ru-RU" i="1" dirty="0" smtClean="0"/>
              <a:t>, </a:t>
            </a:r>
            <a:r>
              <a:rPr lang="ru-RU" i="1" dirty="0" err="1" smtClean="0"/>
              <a:t>проміж</a:t>
            </a:r>
            <a:r>
              <a:rPr lang="ru-RU" i="1" dirty="0" smtClean="0"/>
              <a:t>.</a:t>
            </a:r>
            <a:endParaRPr lang="ru-RU" dirty="0" smtClean="0"/>
          </a:p>
          <a:p>
            <a:pPr marL="0" indent="357188" algn="just"/>
            <a:r>
              <a:rPr lang="ru-RU" b="1" dirty="0" err="1" smtClean="0"/>
              <a:t>Частка</a:t>
            </a:r>
            <a:r>
              <a:rPr lang="ru-RU" dirty="0" smtClean="0"/>
              <a:t> – </a:t>
            </a:r>
            <a:r>
              <a:rPr lang="ru-RU" dirty="0" err="1" smtClean="0"/>
              <a:t>виражає</a:t>
            </a:r>
            <a:r>
              <a:rPr lang="ru-RU" dirty="0" smtClean="0"/>
              <a:t> </a:t>
            </a:r>
            <a:r>
              <a:rPr lang="ru-RU" dirty="0" err="1" smtClean="0"/>
              <a:t>відтінки</a:t>
            </a:r>
            <a:r>
              <a:rPr lang="ru-RU" dirty="0" smtClean="0"/>
              <a:t> </a:t>
            </a:r>
            <a:r>
              <a:rPr lang="ru-RU" dirty="0" err="1" smtClean="0"/>
              <a:t>мовлення</a:t>
            </a:r>
            <a:r>
              <a:rPr lang="ru-RU" dirty="0" smtClean="0"/>
              <a:t>. </a:t>
            </a:r>
            <a:r>
              <a:rPr lang="ru-RU" i="1" dirty="0" err="1" smtClean="0"/>
              <a:t>Наприклад</a:t>
            </a:r>
            <a:r>
              <a:rPr lang="ru-RU" i="1" dirty="0" smtClean="0"/>
              <a:t>, </a:t>
            </a:r>
            <a:r>
              <a:rPr lang="ru-RU" i="1" dirty="0" err="1" smtClean="0"/>
              <a:t>тільки</a:t>
            </a:r>
            <a:r>
              <a:rPr lang="ru-RU" i="1" dirty="0" smtClean="0"/>
              <a:t>, </a:t>
            </a:r>
            <a:r>
              <a:rPr lang="ru-RU" i="1" dirty="0" err="1" smtClean="0"/>
              <a:t>ледве</a:t>
            </a:r>
            <a:r>
              <a:rPr lang="ru-RU" i="1" dirty="0" smtClean="0"/>
              <a:t>, </a:t>
            </a:r>
            <a:r>
              <a:rPr lang="ru-RU" i="1" dirty="0" err="1" smtClean="0"/>
              <a:t>мов</a:t>
            </a:r>
            <a:r>
              <a:rPr lang="ru-RU" i="1" dirty="0" smtClean="0"/>
              <a:t>.</a:t>
            </a:r>
            <a:endParaRPr lang="ru-RU" dirty="0" smtClean="0"/>
          </a:p>
          <a:p>
            <a:pPr marL="0" indent="357188" algn="just"/>
            <a:r>
              <a:rPr lang="ru-RU" b="1" dirty="0" err="1" smtClean="0"/>
              <a:t>Окрема</a:t>
            </a:r>
            <a:r>
              <a:rPr lang="ru-RU" b="1" dirty="0" smtClean="0"/>
              <a:t> </a:t>
            </a:r>
            <a:r>
              <a:rPr lang="ru-RU" b="1" dirty="0" err="1" smtClean="0"/>
              <a:t>частина</a:t>
            </a:r>
            <a:endParaRPr lang="ru-RU" dirty="0" smtClean="0"/>
          </a:p>
          <a:p>
            <a:pPr marL="0" indent="357188" algn="just"/>
            <a:r>
              <a:rPr lang="ru-RU" b="1" dirty="0" err="1" smtClean="0"/>
              <a:t>Вигук</a:t>
            </a:r>
            <a:r>
              <a:rPr lang="ru-RU" b="1" dirty="0" smtClean="0"/>
              <a:t> та </a:t>
            </a:r>
            <a:r>
              <a:rPr lang="ru-RU" b="1" dirty="0" err="1" smtClean="0"/>
              <a:t>звуконаслідування</a:t>
            </a:r>
            <a:r>
              <a:rPr lang="ru-RU" dirty="0" smtClean="0"/>
              <a:t>  </a:t>
            </a:r>
            <a:r>
              <a:rPr lang="ru-RU" dirty="0" err="1" smtClean="0"/>
              <a:t>виражають</a:t>
            </a:r>
            <a:r>
              <a:rPr lang="ru-RU" dirty="0" smtClean="0"/>
              <a:t> </a:t>
            </a:r>
            <a:r>
              <a:rPr lang="ru-RU" dirty="0" err="1" smtClean="0"/>
              <a:t>почуття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емоції</a:t>
            </a:r>
            <a:r>
              <a:rPr lang="ru-RU" dirty="0" smtClean="0"/>
              <a:t>. </a:t>
            </a:r>
            <a:r>
              <a:rPr lang="ru-RU" i="1" dirty="0" err="1" smtClean="0"/>
              <a:t>Наприклад</a:t>
            </a:r>
            <a:r>
              <a:rPr lang="ru-RU" i="1" dirty="0" smtClean="0"/>
              <a:t>, ой, ах, </a:t>
            </a:r>
            <a:r>
              <a:rPr lang="ru-RU" i="1" dirty="0" err="1" smtClean="0"/>
              <a:t>тьху</a:t>
            </a:r>
            <a:r>
              <a:rPr lang="ru-RU" i="1" dirty="0" smtClean="0"/>
              <a:t>.</a:t>
            </a:r>
            <a:endParaRPr lang="ru-RU" dirty="0" smtClean="0"/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pPr lvl="0"/>
            <a:r>
              <a:rPr lang="uk-UA" b="1" dirty="0" smtClean="0">
                <a:solidFill>
                  <a:schemeClr val="accent1"/>
                </a:solidFill>
              </a:rPr>
              <a:t>1. Українська </a:t>
            </a:r>
            <a:r>
              <a:rPr lang="uk-UA" b="1" dirty="0" smtClean="0">
                <a:solidFill>
                  <a:schemeClr val="accent1"/>
                </a:solidFill>
              </a:rPr>
              <a:t>морфологія. Особливості використання граматичних категорій самостійних частин 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62500" lnSpcReduction="20000"/>
          </a:bodyPr>
          <a:lstStyle/>
          <a:p>
            <a:pPr marL="0" indent="357188" algn="ctr">
              <a:buNone/>
            </a:pPr>
            <a:r>
              <a:rPr lang="ru-RU" b="1" dirty="0" err="1" smtClean="0"/>
              <a:t>Синтаксична</a:t>
            </a:r>
            <a:r>
              <a:rPr lang="ru-RU" b="1" dirty="0" smtClean="0"/>
              <a:t> роль </a:t>
            </a:r>
            <a:r>
              <a:rPr lang="ru-RU" b="1" dirty="0" err="1" smtClean="0"/>
              <a:t>членів</a:t>
            </a:r>
            <a:r>
              <a:rPr lang="ru-RU" b="1" dirty="0" smtClean="0"/>
              <a:t> </a:t>
            </a:r>
            <a:r>
              <a:rPr lang="ru-RU" b="1" dirty="0" err="1" smtClean="0"/>
              <a:t>речення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smtClean="0"/>
              <a:t>Членами </a:t>
            </a:r>
            <a:r>
              <a:rPr lang="ru-RU" dirty="0" err="1" smtClean="0"/>
              <a:t>речення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 </a:t>
            </a:r>
            <a:r>
              <a:rPr lang="ru-RU" b="1" dirty="0" err="1" smtClean="0"/>
              <a:t>тільки</a:t>
            </a:r>
            <a:r>
              <a:rPr lang="ru-RU" b="1" dirty="0" smtClean="0"/>
              <a:t> </a:t>
            </a:r>
            <a:r>
              <a:rPr lang="ru-RU" b="1" dirty="0" err="1" smtClean="0"/>
              <a:t>самостійні</a:t>
            </a:r>
            <a:r>
              <a:rPr lang="ru-RU" b="1" dirty="0" smtClean="0"/>
              <a:t> </a:t>
            </a:r>
            <a:r>
              <a:rPr lang="ru-RU" b="1" dirty="0" err="1" smtClean="0"/>
              <a:t>частини</a:t>
            </a:r>
            <a:r>
              <a:rPr lang="ru-RU" b="1" dirty="0" smtClean="0"/>
              <a:t> </a:t>
            </a:r>
            <a:r>
              <a:rPr lang="ru-RU" b="1" dirty="0" err="1" smtClean="0"/>
              <a:t>мови</a:t>
            </a:r>
            <a:r>
              <a:rPr lang="ru-RU" dirty="0" smtClean="0"/>
              <a:t>, в той час як </a:t>
            </a:r>
            <a:r>
              <a:rPr lang="ru-RU" dirty="0" err="1" smtClean="0"/>
              <a:t>службові</a:t>
            </a:r>
            <a:r>
              <a:rPr lang="ru-RU" dirty="0" smtClean="0"/>
              <a:t> –</a:t>
            </a:r>
            <a:r>
              <a:rPr lang="ru-RU" b="1" dirty="0" smtClean="0"/>
              <a:t> </a:t>
            </a:r>
            <a:r>
              <a:rPr lang="ru-RU" b="1" dirty="0" err="1" smtClean="0"/>
              <a:t>тільки</a:t>
            </a:r>
            <a:r>
              <a:rPr lang="ru-RU" b="1" dirty="0" smtClean="0"/>
              <a:t> </a:t>
            </a:r>
            <a:r>
              <a:rPr lang="ru-RU" b="1" dirty="0" err="1" smtClean="0"/>
              <a:t>виконують</a:t>
            </a:r>
            <a:r>
              <a:rPr lang="ru-RU" b="1" dirty="0" smtClean="0"/>
              <a:t> </a:t>
            </a:r>
            <a:r>
              <a:rPr lang="ru-RU" b="1" dirty="0" err="1" smtClean="0"/>
              <a:t>граматичну</a:t>
            </a:r>
            <a:r>
              <a:rPr lang="ru-RU" b="1" dirty="0" smtClean="0"/>
              <a:t> роль</a:t>
            </a:r>
            <a:r>
              <a:rPr lang="ru-RU" dirty="0" smtClean="0"/>
              <a:t> у </a:t>
            </a:r>
            <a:r>
              <a:rPr lang="ru-RU" dirty="0" err="1" smtClean="0"/>
              <a:t>поєднання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</a:t>
            </a:r>
            <a:r>
              <a:rPr lang="ru-RU" dirty="0" err="1" smtClean="0"/>
              <a:t>речення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b="1" dirty="0" err="1" smtClean="0"/>
              <a:t>Іменник</a:t>
            </a:r>
            <a:r>
              <a:rPr lang="ru-RU" dirty="0" smtClean="0"/>
              <a:t> 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буває</a:t>
            </a:r>
            <a:r>
              <a:rPr lang="ru-RU" dirty="0" smtClean="0"/>
              <a:t> </a:t>
            </a:r>
            <a:r>
              <a:rPr lang="ru-RU" i="1" dirty="0" err="1" smtClean="0"/>
              <a:t>підметом</a:t>
            </a:r>
            <a:r>
              <a:rPr lang="ru-RU" dirty="0" smtClean="0"/>
              <a:t> </a:t>
            </a:r>
            <a:r>
              <a:rPr lang="ru-RU" dirty="0" err="1" smtClean="0"/>
              <a:t>або</a:t>
            </a:r>
            <a:r>
              <a:rPr lang="ru-RU" dirty="0" smtClean="0"/>
              <a:t> </a:t>
            </a:r>
            <a:r>
              <a:rPr lang="ru-RU" i="1" dirty="0" err="1" smtClean="0"/>
              <a:t>додатком</a:t>
            </a:r>
            <a:r>
              <a:rPr lang="ru-RU" dirty="0" smtClean="0"/>
              <a:t> (у </a:t>
            </a:r>
            <a:r>
              <a:rPr lang="ru-RU" dirty="0" err="1" smtClean="0"/>
              <a:t>непрямих</a:t>
            </a:r>
            <a:r>
              <a:rPr lang="ru-RU" dirty="0" smtClean="0"/>
              <a:t> </a:t>
            </a:r>
            <a:r>
              <a:rPr lang="ru-RU" dirty="0" err="1" smtClean="0"/>
              <a:t>відмінках</a:t>
            </a:r>
            <a:r>
              <a:rPr lang="ru-RU" dirty="0" smtClean="0"/>
              <a:t>).</a:t>
            </a:r>
          </a:p>
          <a:p>
            <a:pPr marL="0" indent="357188" algn="just"/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іменник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виступати</a:t>
            </a:r>
            <a:r>
              <a:rPr lang="ru-RU" dirty="0" smtClean="0"/>
              <a:t> в </a:t>
            </a:r>
            <a:r>
              <a:rPr lang="ru-RU" dirty="0" err="1" smtClean="0"/>
              <a:t>ролі</a:t>
            </a:r>
            <a:r>
              <a:rPr lang="ru-RU" dirty="0" smtClean="0"/>
              <a:t> </a:t>
            </a:r>
            <a:r>
              <a:rPr lang="ru-RU" dirty="0" err="1" smtClean="0"/>
              <a:t>неузгодженого</a:t>
            </a:r>
            <a:r>
              <a:rPr lang="ru-RU" dirty="0" smtClean="0"/>
              <a:t> </a:t>
            </a:r>
            <a:r>
              <a:rPr lang="ru-RU" dirty="0" err="1" smtClean="0"/>
              <a:t>означення</a:t>
            </a:r>
            <a:r>
              <a:rPr lang="ru-RU" dirty="0" smtClean="0"/>
              <a:t>, </a:t>
            </a:r>
            <a:r>
              <a:rPr lang="ru-RU" dirty="0" err="1" smtClean="0"/>
              <a:t>обставини</a:t>
            </a:r>
            <a:r>
              <a:rPr lang="ru-RU" dirty="0" smtClean="0"/>
              <a:t> (</a:t>
            </a:r>
            <a:r>
              <a:rPr lang="ru-RU" dirty="0" err="1" smtClean="0"/>
              <a:t>частіше</a:t>
            </a:r>
            <a:r>
              <a:rPr lang="ru-RU" dirty="0" smtClean="0"/>
              <a:t> – у </a:t>
            </a:r>
            <a:r>
              <a:rPr lang="ru-RU" dirty="0" err="1" smtClean="0"/>
              <a:t>місцевому</a:t>
            </a:r>
            <a:r>
              <a:rPr lang="ru-RU" dirty="0" smtClean="0"/>
              <a:t> </a:t>
            </a:r>
            <a:r>
              <a:rPr lang="ru-RU" dirty="0" err="1" smtClean="0"/>
              <a:t>відмінку</a:t>
            </a:r>
            <a:r>
              <a:rPr lang="ru-RU" dirty="0" smtClean="0"/>
              <a:t>), прикладки та </a:t>
            </a:r>
            <a:r>
              <a:rPr lang="ru-RU" dirty="0" err="1" smtClean="0"/>
              <a:t>іменної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неузгодженого</a:t>
            </a:r>
            <a:r>
              <a:rPr lang="ru-RU" dirty="0" smtClean="0"/>
              <a:t> </a:t>
            </a:r>
            <a:r>
              <a:rPr lang="ru-RU" dirty="0" err="1" smtClean="0"/>
              <a:t>присудка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неосновна</a:t>
            </a:r>
            <a:r>
              <a:rPr lang="ru-RU" dirty="0" smtClean="0"/>
              <a:t> </a:t>
            </a:r>
            <a:r>
              <a:rPr lang="ru-RU" dirty="0" err="1" smtClean="0"/>
              <a:t>синтаксична</a:t>
            </a:r>
            <a:r>
              <a:rPr lang="ru-RU" dirty="0" smtClean="0"/>
              <a:t> роль.</a:t>
            </a:r>
          </a:p>
          <a:p>
            <a:pPr marL="0" indent="357188" algn="just"/>
            <a:r>
              <a:rPr lang="ru-RU" b="1" dirty="0" err="1" smtClean="0"/>
              <a:t>Прикметник</a:t>
            </a:r>
            <a:r>
              <a:rPr lang="ru-RU" dirty="0" smtClean="0"/>
              <a:t> 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типове</a:t>
            </a:r>
            <a:r>
              <a:rPr lang="ru-RU" dirty="0" smtClean="0"/>
              <a:t> </a:t>
            </a:r>
            <a:r>
              <a:rPr lang="ru-RU" i="1" dirty="0" err="1" smtClean="0"/>
              <a:t>узгоджене</a:t>
            </a:r>
            <a:r>
              <a:rPr lang="ru-RU" i="1" dirty="0" smtClean="0"/>
              <a:t> </a:t>
            </a:r>
            <a:r>
              <a:rPr lang="ru-RU" i="1" dirty="0" err="1" smtClean="0"/>
              <a:t>означення</a:t>
            </a:r>
            <a:r>
              <a:rPr lang="ru-RU" dirty="0" smtClean="0"/>
              <a:t>. </a:t>
            </a:r>
            <a:r>
              <a:rPr lang="ru-RU" dirty="0" err="1" smtClean="0"/>
              <a:t>Однак</a:t>
            </a:r>
            <a:r>
              <a:rPr lang="ru-RU" dirty="0" smtClean="0"/>
              <a:t> у нетиповому </a:t>
            </a:r>
            <a:r>
              <a:rPr lang="ru-RU" dirty="0" err="1" smtClean="0"/>
              <a:t>варіанті</a:t>
            </a:r>
            <a:r>
              <a:rPr lang="ru-RU" dirty="0" smtClean="0"/>
              <a:t> </a:t>
            </a:r>
            <a:r>
              <a:rPr lang="ru-RU" dirty="0" err="1" smtClean="0"/>
              <a:t>прикметник</a:t>
            </a:r>
            <a:r>
              <a:rPr lang="ru-RU" dirty="0" smtClean="0"/>
              <a:t>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виступати</a:t>
            </a:r>
            <a:r>
              <a:rPr lang="ru-RU" dirty="0" smtClean="0"/>
              <a:t> </a:t>
            </a:r>
            <a:r>
              <a:rPr lang="ru-RU" dirty="0" err="1" smtClean="0"/>
              <a:t>іменною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складеного</a:t>
            </a:r>
            <a:r>
              <a:rPr lang="ru-RU" dirty="0" smtClean="0"/>
              <a:t> </a:t>
            </a:r>
            <a:r>
              <a:rPr lang="ru-RU" dirty="0" err="1" smtClean="0"/>
              <a:t>присудка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b="1" dirty="0" err="1" smtClean="0"/>
              <a:t>Числівник</a:t>
            </a:r>
            <a:r>
              <a:rPr lang="ru-RU" dirty="0" smtClean="0"/>
              <a:t> часто </a:t>
            </a:r>
            <a:r>
              <a:rPr lang="ru-RU" dirty="0" err="1" smtClean="0"/>
              <a:t>буває</a:t>
            </a:r>
            <a:r>
              <a:rPr lang="ru-RU" dirty="0" smtClean="0"/>
              <a:t> </a:t>
            </a:r>
            <a:r>
              <a:rPr lang="ru-RU" i="1" dirty="0" err="1" smtClean="0"/>
              <a:t>підметом</a:t>
            </a:r>
            <a:r>
              <a:rPr lang="ru-RU" dirty="0" smtClean="0"/>
              <a:t> (</a:t>
            </a:r>
            <a:r>
              <a:rPr lang="ru-RU" dirty="0" err="1" smtClean="0"/>
              <a:t>часто</a:t>
            </a:r>
            <a:r>
              <a:rPr lang="ru-RU" dirty="0" smtClean="0"/>
              <a:t> – разом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іменником</a:t>
            </a:r>
            <a:r>
              <a:rPr lang="ru-RU" dirty="0" smtClean="0"/>
              <a:t>), </a:t>
            </a:r>
            <a:r>
              <a:rPr lang="ru-RU" dirty="0" err="1" smtClean="0"/>
              <a:t>але</a:t>
            </a:r>
            <a:r>
              <a:rPr lang="ru-RU" dirty="0" smtClean="0"/>
              <a:t> в </a:t>
            </a:r>
            <a:r>
              <a:rPr lang="ru-RU" dirty="0" err="1" smtClean="0"/>
              <a:t>непрямих</a:t>
            </a:r>
            <a:r>
              <a:rPr lang="ru-RU" dirty="0" smtClean="0"/>
              <a:t> </a:t>
            </a:r>
            <a:r>
              <a:rPr lang="ru-RU" dirty="0" err="1" smtClean="0"/>
              <a:t>відмінках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виступати</a:t>
            </a:r>
            <a:r>
              <a:rPr lang="ru-RU" dirty="0" smtClean="0"/>
              <a:t> </a:t>
            </a:r>
            <a:r>
              <a:rPr lang="ru-RU" dirty="0" err="1" smtClean="0"/>
              <a:t>додатком</a:t>
            </a:r>
            <a:r>
              <a:rPr lang="ru-RU" dirty="0" smtClean="0"/>
              <a:t> та </a:t>
            </a:r>
            <a:r>
              <a:rPr lang="ru-RU" dirty="0" err="1" smtClean="0"/>
              <a:t>означенням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b="1" dirty="0" err="1" smtClean="0"/>
              <a:t>Займенники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вказують</a:t>
            </a:r>
            <a:r>
              <a:rPr lang="ru-RU" dirty="0" smtClean="0"/>
              <a:t> на </a:t>
            </a:r>
            <a:r>
              <a:rPr lang="ru-RU" dirty="0" err="1" smtClean="0"/>
              <a:t>предмети</a:t>
            </a:r>
            <a:r>
              <a:rPr lang="ru-RU" dirty="0" smtClean="0"/>
              <a:t> в </a:t>
            </a:r>
            <a:r>
              <a:rPr lang="ru-RU" dirty="0" err="1" smtClean="0"/>
              <a:t>реченні</a:t>
            </a:r>
            <a:r>
              <a:rPr lang="ru-RU" dirty="0" smtClean="0"/>
              <a:t> </a:t>
            </a:r>
            <a:r>
              <a:rPr lang="ru-RU" dirty="0" err="1" smtClean="0"/>
              <a:t>відіграють</a:t>
            </a:r>
            <a:r>
              <a:rPr lang="ru-RU" dirty="0" smtClean="0"/>
              <a:t> роль </a:t>
            </a:r>
            <a:r>
              <a:rPr lang="ru-RU" i="1" dirty="0" err="1" smtClean="0"/>
              <a:t>підмета</a:t>
            </a:r>
            <a:r>
              <a:rPr lang="ru-RU" dirty="0" smtClean="0"/>
              <a:t> та </a:t>
            </a:r>
            <a:r>
              <a:rPr lang="ru-RU" i="1" dirty="0" err="1" smtClean="0"/>
              <a:t>додатка</a:t>
            </a:r>
            <a:r>
              <a:rPr lang="ru-RU" dirty="0" smtClean="0"/>
              <a:t>. </a:t>
            </a:r>
            <a:r>
              <a:rPr lang="uk-UA" dirty="0" smtClean="0"/>
              <a:t>З</a:t>
            </a:r>
            <a:r>
              <a:rPr lang="ru-RU" dirty="0" err="1" smtClean="0"/>
              <a:t>айменники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вказують</a:t>
            </a:r>
            <a:r>
              <a:rPr lang="ru-RU" dirty="0" smtClean="0"/>
              <a:t> на порядок </a:t>
            </a:r>
            <a:r>
              <a:rPr lang="ru-RU" dirty="0" err="1" smtClean="0"/>
              <a:t>п</a:t>
            </a:r>
            <a:r>
              <a:rPr lang="uk-UA" dirty="0" err="1" smtClean="0"/>
              <a:t>ід</a:t>
            </a:r>
            <a:r>
              <a:rPr lang="uk-UA" dirty="0" smtClean="0"/>
              <a:t> час</a:t>
            </a:r>
            <a:r>
              <a:rPr lang="ru-RU" dirty="0" smtClean="0"/>
              <a:t> </a:t>
            </a:r>
            <a:r>
              <a:rPr lang="ru-RU" dirty="0" err="1" smtClean="0"/>
              <a:t>лічб</a:t>
            </a:r>
            <a:r>
              <a:rPr lang="uk-UA" dirty="0" smtClean="0"/>
              <a:t>и й</a:t>
            </a:r>
            <a:r>
              <a:rPr lang="ru-RU" dirty="0" smtClean="0"/>
              <a:t> </a:t>
            </a:r>
            <a:r>
              <a:rPr lang="ru-RU" dirty="0" err="1" smtClean="0"/>
              <a:t>ознаки</a:t>
            </a:r>
            <a:r>
              <a:rPr lang="ru-RU" dirty="0" smtClean="0"/>
              <a:t>, </a:t>
            </a:r>
            <a:r>
              <a:rPr lang="ru-RU" dirty="0" err="1" smtClean="0"/>
              <a:t>звичайно</a:t>
            </a:r>
            <a:r>
              <a:rPr lang="ru-RU" dirty="0" smtClean="0"/>
              <a:t>, </a:t>
            </a:r>
            <a:r>
              <a:rPr lang="ru-RU" dirty="0" err="1" smtClean="0"/>
              <a:t>стають</a:t>
            </a:r>
            <a:r>
              <a:rPr lang="ru-RU" dirty="0" smtClean="0"/>
              <a:t> </a:t>
            </a:r>
            <a:r>
              <a:rPr lang="ru-RU" i="1" dirty="0" err="1" smtClean="0"/>
              <a:t>означеннями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b="1" dirty="0" err="1" smtClean="0"/>
              <a:t>Дієслово</a:t>
            </a:r>
            <a:r>
              <a:rPr lang="ru-RU" dirty="0" smtClean="0"/>
              <a:t> 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типовий</a:t>
            </a:r>
            <a:r>
              <a:rPr lang="ru-RU" i="1" dirty="0" smtClean="0"/>
              <a:t> </a:t>
            </a:r>
            <a:r>
              <a:rPr lang="ru-RU" i="1" dirty="0" err="1" smtClean="0"/>
              <a:t>присудок</a:t>
            </a:r>
            <a:r>
              <a:rPr lang="ru-RU" dirty="0" smtClean="0"/>
              <a:t>. </a:t>
            </a:r>
            <a:r>
              <a:rPr lang="ru-RU" dirty="0" err="1" smtClean="0"/>
              <a:t>Дієслова</a:t>
            </a:r>
            <a:r>
              <a:rPr lang="ru-RU" dirty="0" smtClean="0"/>
              <a:t> 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виступати</a:t>
            </a:r>
            <a:r>
              <a:rPr lang="ru-RU" dirty="0" smtClean="0"/>
              <a:t> в </a:t>
            </a:r>
            <a:r>
              <a:rPr lang="ru-RU" dirty="0" err="1" smtClean="0"/>
              <a:t>ролі</a:t>
            </a:r>
            <a:r>
              <a:rPr lang="ru-RU" dirty="0" smtClean="0"/>
              <a:t> </a:t>
            </a:r>
            <a:r>
              <a:rPr lang="ru-RU" dirty="0" err="1" smtClean="0"/>
              <a:t>підмета</a:t>
            </a:r>
            <a:r>
              <a:rPr lang="ru-RU" dirty="0" smtClean="0"/>
              <a:t>, </a:t>
            </a:r>
            <a:r>
              <a:rPr lang="ru-RU" dirty="0" err="1" smtClean="0"/>
              <a:t>додатка</a:t>
            </a:r>
            <a:r>
              <a:rPr lang="ru-RU" dirty="0" smtClean="0"/>
              <a:t>, </a:t>
            </a:r>
            <a:r>
              <a:rPr lang="ru-RU" dirty="0" err="1" smtClean="0"/>
              <a:t>обставини</a:t>
            </a:r>
            <a:r>
              <a:rPr lang="ru-RU" dirty="0" smtClean="0"/>
              <a:t> та </a:t>
            </a:r>
            <a:r>
              <a:rPr lang="ru-RU" dirty="0" err="1" smtClean="0"/>
              <a:t>навіть</a:t>
            </a:r>
            <a:r>
              <a:rPr lang="ru-RU" dirty="0" smtClean="0"/>
              <a:t> </a:t>
            </a:r>
            <a:r>
              <a:rPr lang="ru-RU" dirty="0" err="1" smtClean="0"/>
              <a:t>означення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стосується</a:t>
            </a:r>
            <a:r>
              <a:rPr lang="ru-RU" dirty="0" smtClean="0"/>
              <a:t> </a:t>
            </a:r>
            <a:r>
              <a:rPr lang="ru-RU" dirty="0" err="1" smtClean="0"/>
              <a:t>дієслівних</a:t>
            </a:r>
            <a:r>
              <a:rPr lang="ru-RU" dirty="0" smtClean="0"/>
              <a:t> форм, то </a:t>
            </a:r>
            <a:r>
              <a:rPr lang="ru-RU" b="1" dirty="0" err="1" smtClean="0"/>
              <a:t>дієприкметник</a:t>
            </a:r>
            <a:r>
              <a:rPr lang="ru-RU" dirty="0" smtClean="0"/>
              <a:t> у </a:t>
            </a:r>
            <a:r>
              <a:rPr lang="ru-RU" dirty="0" err="1" smtClean="0"/>
              <a:t>реченні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означення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іменна</a:t>
            </a:r>
            <a:r>
              <a:rPr lang="ru-RU" dirty="0" smtClean="0"/>
              <a:t> форма </a:t>
            </a:r>
            <a:r>
              <a:rPr lang="ru-RU" dirty="0" err="1" smtClean="0"/>
              <a:t>складеного</a:t>
            </a:r>
            <a:r>
              <a:rPr lang="ru-RU" dirty="0" smtClean="0"/>
              <a:t> </a:t>
            </a:r>
            <a:r>
              <a:rPr lang="ru-RU" dirty="0" err="1" smtClean="0"/>
              <a:t>присудка</a:t>
            </a:r>
            <a:r>
              <a:rPr lang="ru-RU" dirty="0" smtClean="0"/>
              <a:t>; а </a:t>
            </a:r>
            <a:r>
              <a:rPr lang="ru-RU" b="1" dirty="0" err="1" smtClean="0"/>
              <a:t>дієприслівник</a:t>
            </a:r>
            <a:r>
              <a:rPr lang="ru-RU" dirty="0" smtClean="0"/>
              <a:t> –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обставина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b="1" dirty="0" err="1" smtClean="0"/>
              <a:t>Прислівник</a:t>
            </a:r>
            <a:r>
              <a:rPr lang="ru-RU" dirty="0" smtClean="0"/>
              <a:t> </a:t>
            </a:r>
            <a:r>
              <a:rPr lang="ru-RU" dirty="0" err="1" smtClean="0"/>
              <a:t>частіше</a:t>
            </a:r>
            <a:r>
              <a:rPr lang="ru-RU" dirty="0" smtClean="0"/>
              <a:t> за все </a:t>
            </a:r>
            <a:r>
              <a:rPr lang="ru-RU" dirty="0" err="1" smtClean="0"/>
              <a:t>буває</a:t>
            </a:r>
            <a:r>
              <a:rPr lang="ru-RU" dirty="0" smtClean="0"/>
              <a:t> </a:t>
            </a:r>
            <a:r>
              <a:rPr lang="ru-RU" i="1" dirty="0" err="1" smtClean="0"/>
              <a:t>обставиною</a:t>
            </a:r>
            <a:r>
              <a:rPr lang="ru-RU" dirty="0" smtClean="0"/>
              <a:t> та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іноді</a:t>
            </a:r>
            <a:r>
              <a:rPr lang="ru-RU" dirty="0" smtClean="0"/>
              <a:t> – </a:t>
            </a:r>
            <a:r>
              <a:rPr lang="ru-RU" dirty="0" err="1" smtClean="0"/>
              <a:t>неузгодженим</a:t>
            </a:r>
            <a:r>
              <a:rPr lang="ru-RU" dirty="0" smtClean="0"/>
              <a:t> </a:t>
            </a:r>
            <a:r>
              <a:rPr lang="ru-RU" dirty="0" err="1" smtClean="0"/>
              <a:t>означенням</a:t>
            </a:r>
            <a:r>
              <a:rPr lang="ru-RU" dirty="0" smtClean="0"/>
              <a:t>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2336" y="228599"/>
            <a:ext cx="11379200" cy="1381539"/>
          </a:xfrm>
        </p:spPr>
        <p:txBody>
          <a:bodyPr rtlCol="0">
            <a:normAutofit fontScale="90000"/>
          </a:bodyPr>
          <a:lstStyle/>
          <a:p>
            <a:pPr lvl="0"/>
            <a:r>
              <a:rPr lang="uk-UA" b="1" dirty="0" smtClean="0">
                <a:solidFill>
                  <a:schemeClr val="accent1"/>
                </a:solidFill>
              </a:rPr>
              <a:t>1. Українська </a:t>
            </a:r>
            <a:r>
              <a:rPr lang="uk-UA" b="1" dirty="0" smtClean="0">
                <a:solidFill>
                  <a:schemeClr val="accent1"/>
                </a:solidFill>
              </a:rPr>
              <a:t>морфологія. Особливості використання граматичних категорій самостійних частин мови</a:t>
            </a:r>
            <a:r>
              <a:rPr lang="ru-RU" dirty="0" smtClean="0"/>
              <a:t/>
            </a:r>
            <a:br>
              <a:rPr lang="ru-RU" dirty="0" smtClean="0"/>
            </a:br>
            <a:endParaRPr lang="uk-UA" b="1" dirty="0">
              <a:solidFill>
                <a:schemeClr val="tx1"/>
              </a:solidFill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92500" lnSpcReduction="20000"/>
          </a:bodyPr>
          <a:lstStyle/>
          <a:p>
            <a:pPr marL="0" indent="357188" algn="ctr">
              <a:buNone/>
            </a:pPr>
            <a:r>
              <a:rPr lang="ru-RU" b="1" dirty="0" err="1" smtClean="0"/>
              <a:t>Синтаксична</a:t>
            </a:r>
            <a:r>
              <a:rPr lang="ru-RU" b="1" dirty="0" smtClean="0"/>
              <a:t> роль </a:t>
            </a:r>
            <a:r>
              <a:rPr lang="ru-RU" b="1" dirty="0" err="1" smtClean="0"/>
              <a:t>членів</a:t>
            </a:r>
            <a:r>
              <a:rPr lang="ru-RU" b="1" dirty="0" smtClean="0"/>
              <a:t> </a:t>
            </a:r>
            <a:r>
              <a:rPr lang="ru-RU" b="1" dirty="0" err="1" smtClean="0"/>
              <a:t>речення</a:t>
            </a:r>
            <a:endParaRPr lang="ru-RU" dirty="0" smtClean="0"/>
          </a:p>
          <a:p>
            <a:pPr marL="0" indent="357188" algn="just">
              <a:buNone/>
            </a:pPr>
            <a:r>
              <a:rPr lang="ru-RU" dirty="0" err="1" smtClean="0"/>
              <a:t>Службові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мови</a:t>
            </a:r>
            <a:r>
              <a:rPr lang="ru-RU" dirty="0" smtClean="0"/>
              <a:t> не </a:t>
            </a:r>
            <a:r>
              <a:rPr lang="ru-RU" dirty="0" err="1" smtClean="0"/>
              <a:t>є</a:t>
            </a:r>
            <a:r>
              <a:rPr lang="ru-RU" dirty="0" smtClean="0"/>
              <a:t> членами </a:t>
            </a:r>
            <a:r>
              <a:rPr lang="ru-RU" dirty="0" err="1" smtClean="0"/>
              <a:t>речення</a:t>
            </a:r>
            <a:r>
              <a:rPr lang="uk-UA" dirty="0" smtClean="0"/>
              <a:t>, але:</a:t>
            </a:r>
            <a:endParaRPr lang="ru-RU" dirty="0" smtClean="0"/>
          </a:p>
          <a:p>
            <a:pPr marL="0" indent="357188" algn="just"/>
            <a:r>
              <a:rPr lang="ru-RU" b="1" dirty="0" err="1" smtClean="0"/>
              <a:t>Прийменник</a:t>
            </a:r>
            <a:r>
              <a:rPr lang="ru-RU" dirty="0" smtClean="0"/>
              <a:t> </a:t>
            </a:r>
            <a:r>
              <a:rPr lang="ru-RU" dirty="0" err="1" smtClean="0"/>
              <a:t>слугує</a:t>
            </a:r>
            <a:r>
              <a:rPr lang="ru-RU" dirty="0" smtClean="0"/>
              <a:t> для </a:t>
            </a:r>
            <a:r>
              <a:rPr lang="ru-RU" dirty="0" err="1" smtClean="0"/>
              <a:t>оформлення</a:t>
            </a:r>
            <a:r>
              <a:rPr lang="ru-RU" dirty="0" smtClean="0"/>
              <a:t> </a:t>
            </a:r>
            <a:r>
              <a:rPr lang="ru-RU" dirty="0" err="1" smtClean="0"/>
              <a:t>іменника</a:t>
            </a:r>
            <a:r>
              <a:rPr lang="ru-RU" dirty="0" smtClean="0"/>
              <a:t> як члена </a:t>
            </a:r>
            <a:r>
              <a:rPr lang="ru-RU" dirty="0" err="1" smtClean="0"/>
              <a:t>речення</a:t>
            </a:r>
            <a:r>
              <a:rPr lang="ru-RU" dirty="0" smtClean="0"/>
              <a:t>, </a:t>
            </a:r>
            <a:r>
              <a:rPr lang="uk-UA" dirty="0" smtClean="0"/>
              <a:t>проте </a:t>
            </a:r>
            <a:r>
              <a:rPr lang="ru-RU" dirty="0" err="1" smtClean="0"/>
              <a:t>вживається</a:t>
            </a:r>
            <a:r>
              <a:rPr lang="ru-RU" dirty="0" smtClean="0"/>
              <a:t> у </a:t>
            </a:r>
            <a:r>
              <a:rPr lang="uk-UA" dirty="0" smtClean="0"/>
              <a:t>всіх </a:t>
            </a:r>
            <a:r>
              <a:rPr lang="ru-RU" dirty="0" err="1" smtClean="0"/>
              <a:t>відмінках</a:t>
            </a:r>
            <a:r>
              <a:rPr lang="ru-RU" dirty="0" smtClean="0"/>
              <a:t> </a:t>
            </a:r>
            <a:r>
              <a:rPr lang="ru-RU" dirty="0" err="1" smtClean="0"/>
              <a:t>окрім</a:t>
            </a:r>
            <a:r>
              <a:rPr lang="ru-RU" dirty="0" smtClean="0"/>
              <a:t> </a:t>
            </a:r>
            <a:r>
              <a:rPr lang="ru-RU" dirty="0" err="1" smtClean="0"/>
              <a:t>називного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b="1" dirty="0" err="1" smtClean="0"/>
              <a:t>Сполучники</a:t>
            </a:r>
            <a:r>
              <a:rPr lang="ru-RU" dirty="0" smtClean="0"/>
              <a:t> </a:t>
            </a:r>
            <a:r>
              <a:rPr lang="ru-RU" dirty="0" err="1" smtClean="0"/>
              <a:t>сурядності</a:t>
            </a:r>
            <a:r>
              <a:rPr lang="ru-RU" dirty="0" smtClean="0"/>
              <a:t> </a:t>
            </a:r>
            <a:r>
              <a:rPr lang="ru-RU" dirty="0" err="1" smtClean="0"/>
              <a:t>існують</a:t>
            </a:r>
            <a:r>
              <a:rPr lang="ru-RU" dirty="0" smtClean="0"/>
              <a:t> у </a:t>
            </a:r>
            <a:r>
              <a:rPr lang="ru-RU" dirty="0" err="1" smtClean="0"/>
              <a:t>реченні</a:t>
            </a:r>
            <a:r>
              <a:rPr lang="ru-RU" dirty="0" smtClean="0"/>
              <a:t> для </a:t>
            </a:r>
            <a:r>
              <a:rPr lang="ru-RU" dirty="0" err="1" smtClean="0"/>
              <a:t>приєднання</a:t>
            </a:r>
            <a:r>
              <a:rPr lang="ru-RU" dirty="0" smtClean="0"/>
              <a:t> </a:t>
            </a:r>
            <a:r>
              <a:rPr lang="ru-RU" dirty="0" err="1" smtClean="0"/>
              <a:t>однорідних</a:t>
            </a:r>
            <a:r>
              <a:rPr lang="ru-RU" dirty="0" smtClean="0"/>
              <a:t> </a:t>
            </a:r>
            <a:r>
              <a:rPr lang="ru-RU" dirty="0" err="1" smtClean="0"/>
              <a:t>членів</a:t>
            </a:r>
            <a:r>
              <a:rPr lang="ru-RU" dirty="0" smtClean="0"/>
              <a:t> та </a:t>
            </a:r>
            <a:r>
              <a:rPr lang="ru-RU" dirty="0" err="1" smtClean="0"/>
              <a:t>частин</a:t>
            </a:r>
            <a:r>
              <a:rPr lang="ru-RU" dirty="0" smtClean="0"/>
              <a:t> </a:t>
            </a:r>
            <a:r>
              <a:rPr lang="ru-RU" dirty="0" err="1" smtClean="0"/>
              <a:t>складносурядного</a:t>
            </a:r>
            <a:r>
              <a:rPr lang="ru-RU" dirty="0" smtClean="0"/>
              <a:t> </a:t>
            </a:r>
            <a:r>
              <a:rPr lang="ru-RU" dirty="0" err="1" smtClean="0"/>
              <a:t>речення</a:t>
            </a:r>
            <a:r>
              <a:rPr lang="ru-RU" dirty="0" smtClean="0"/>
              <a:t>. </a:t>
            </a:r>
            <a:r>
              <a:rPr lang="ru-RU" dirty="0" err="1" smtClean="0"/>
              <a:t>Сполучники</a:t>
            </a:r>
            <a:r>
              <a:rPr lang="ru-RU" dirty="0" smtClean="0"/>
              <a:t> </a:t>
            </a:r>
            <a:r>
              <a:rPr lang="ru-RU" dirty="0" err="1" smtClean="0"/>
              <a:t>підрядності</a:t>
            </a:r>
            <a:r>
              <a:rPr lang="ru-RU" dirty="0" smtClean="0"/>
              <a:t> </a:t>
            </a:r>
            <a:r>
              <a:rPr lang="ru-RU" dirty="0" err="1" smtClean="0"/>
              <a:t>єднають</a:t>
            </a:r>
            <a:r>
              <a:rPr lang="ru-RU" dirty="0" smtClean="0"/>
              <a:t> </a:t>
            </a:r>
            <a:r>
              <a:rPr lang="ru-RU" dirty="0" err="1" smtClean="0"/>
              <a:t>підрядне</a:t>
            </a:r>
            <a:r>
              <a:rPr lang="ru-RU" dirty="0" smtClean="0"/>
              <a:t> </a:t>
            </a:r>
            <a:r>
              <a:rPr lang="ru-RU" dirty="0" err="1" smtClean="0"/>
              <a:t>речення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головним</a:t>
            </a:r>
            <a:r>
              <a:rPr lang="ru-RU" dirty="0" smtClean="0"/>
              <a:t> у </a:t>
            </a:r>
            <a:r>
              <a:rPr lang="ru-RU" dirty="0" err="1" smtClean="0"/>
              <a:t>складнопідрядному</a:t>
            </a:r>
            <a:r>
              <a:rPr lang="ru-RU" dirty="0" smtClean="0"/>
              <a:t> </a:t>
            </a:r>
            <a:r>
              <a:rPr lang="ru-RU" dirty="0" err="1" smtClean="0"/>
              <a:t>реченні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b="1" dirty="0" err="1" smtClean="0"/>
              <a:t>Частка</a:t>
            </a:r>
            <a:r>
              <a:rPr lang="ru-RU" dirty="0" smtClean="0"/>
              <a:t> </a:t>
            </a:r>
            <a:r>
              <a:rPr lang="ru-RU" dirty="0" err="1" smtClean="0"/>
              <a:t>потрібна</a:t>
            </a:r>
            <a:r>
              <a:rPr lang="ru-RU" dirty="0" smtClean="0"/>
              <a:t> для </a:t>
            </a:r>
            <a:r>
              <a:rPr lang="ru-RU" dirty="0" err="1" smtClean="0"/>
              <a:t>вираження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підсилення</a:t>
            </a:r>
            <a:r>
              <a:rPr lang="ru-RU" dirty="0" smtClean="0"/>
              <a:t> конкретного слова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словосполучення</a:t>
            </a:r>
            <a:r>
              <a:rPr lang="ru-RU" dirty="0" smtClean="0"/>
              <a:t>. </a:t>
            </a:r>
            <a:r>
              <a:rPr lang="ru-RU" dirty="0" err="1" smtClean="0"/>
              <a:t>Також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частки</a:t>
            </a:r>
            <a:r>
              <a:rPr lang="ru-RU" dirty="0" smtClean="0"/>
              <a:t> </a:t>
            </a:r>
            <a:r>
              <a:rPr lang="ru-RU" dirty="0" err="1" smtClean="0"/>
              <a:t>окреслюється</a:t>
            </a:r>
            <a:r>
              <a:rPr lang="ru-RU" dirty="0" smtClean="0"/>
              <a:t> </a:t>
            </a:r>
            <a:r>
              <a:rPr lang="ru-RU" dirty="0" err="1" smtClean="0"/>
              <a:t>питання</a:t>
            </a:r>
            <a:r>
              <a:rPr lang="ru-RU" dirty="0" smtClean="0"/>
              <a:t>, </a:t>
            </a:r>
            <a:r>
              <a:rPr lang="ru-RU" dirty="0" err="1" smtClean="0"/>
              <a:t>ствердження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заперечення</a:t>
            </a:r>
            <a:r>
              <a:rPr lang="ru-RU" dirty="0" smtClean="0"/>
              <a:t> в </a:t>
            </a:r>
            <a:r>
              <a:rPr lang="ru-RU" dirty="0" err="1" smtClean="0"/>
              <a:t>реченні</a:t>
            </a:r>
            <a:r>
              <a:rPr lang="ru-RU" dirty="0" smtClean="0"/>
              <a:t>.</a:t>
            </a:r>
          </a:p>
          <a:p>
            <a:pPr marL="0" indent="357188" algn="just"/>
            <a:r>
              <a:rPr lang="ru-RU" dirty="0" smtClean="0"/>
              <a:t>А ось </a:t>
            </a:r>
            <a:r>
              <a:rPr lang="ru-RU" b="1" dirty="0" err="1" smtClean="0"/>
              <a:t>вигук</a:t>
            </a:r>
            <a:r>
              <a:rPr lang="ru-RU" dirty="0" smtClean="0"/>
              <a:t> </a:t>
            </a:r>
            <a:r>
              <a:rPr lang="ru-RU" dirty="0" err="1" smtClean="0"/>
              <a:t>іноді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виступати</a:t>
            </a:r>
            <a:r>
              <a:rPr lang="ru-RU" dirty="0" smtClean="0"/>
              <a:t> членом </a:t>
            </a:r>
            <a:r>
              <a:rPr lang="ru-RU" dirty="0" err="1" smtClean="0"/>
              <a:t>речення</a:t>
            </a:r>
            <a:r>
              <a:rPr lang="ru-RU" dirty="0" smtClean="0"/>
              <a:t>, </a:t>
            </a:r>
            <a:r>
              <a:rPr lang="ru-RU" dirty="0" err="1" smtClean="0"/>
              <a:t>якщо</a:t>
            </a:r>
            <a:r>
              <a:rPr lang="ru-RU" dirty="0" smtClean="0"/>
              <a:t> </a:t>
            </a:r>
            <a:r>
              <a:rPr lang="ru-RU" dirty="0" err="1" smtClean="0"/>
              <a:t>замінює</a:t>
            </a:r>
            <a:r>
              <a:rPr lang="ru-RU" dirty="0" smtClean="0"/>
              <a:t> </a:t>
            </a:r>
            <a:r>
              <a:rPr lang="ru-RU" dirty="0" err="1" smtClean="0"/>
              <a:t>самостійне</a:t>
            </a:r>
            <a:r>
              <a:rPr lang="ru-RU" dirty="0" smtClean="0"/>
              <a:t> слово.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рідко</a:t>
            </a:r>
            <a:r>
              <a:rPr lang="ru-RU" dirty="0" smtClean="0"/>
              <a:t>.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частка</a:t>
            </a:r>
            <a:r>
              <a:rPr lang="ru-RU" dirty="0" smtClean="0"/>
              <a:t> просто </a:t>
            </a:r>
            <a:r>
              <a:rPr lang="ru-RU" dirty="0" err="1" smtClean="0"/>
              <a:t>слугує</a:t>
            </a:r>
            <a:r>
              <a:rPr lang="ru-RU" dirty="0" smtClean="0"/>
              <a:t> </a:t>
            </a:r>
            <a:r>
              <a:rPr lang="ru-RU" dirty="0" err="1" smtClean="0"/>
              <a:t>вираженням</a:t>
            </a:r>
            <a:r>
              <a:rPr lang="ru-RU" dirty="0" smtClean="0"/>
              <a:t> </a:t>
            </a:r>
            <a:r>
              <a:rPr lang="ru-RU" dirty="0" err="1" smtClean="0"/>
              <a:t>емоції</a:t>
            </a:r>
            <a:r>
              <a:rPr lang="ru-RU" dirty="0" smtClean="0"/>
              <a:t>, </a:t>
            </a:r>
            <a:r>
              <a:rPr lang="ru-RU" dirty="0" err="1" smtClean="0"/>
              <a:t>спонукання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оклику.</a:t>
            </a:r>
          </a:p>
          <a:p>
            <a:pPr marL="0" indent="357188" algn="just"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772565043"/>
      </p:ext>
    </p:extLst>
  </p:cSld>
  <p:clrMapOvr>
    <a:masterClrMapping/>
  </p:clrMapOvr>
  <p:transition spd="med">
    <p:fade/>
  </p:transition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2_Берлін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Berlin">
      <a:maj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erlin" id="{7B5DBA9E-B069-418E-9360-A61BDD0615A4}" vid="{C7DC10E3-4FF5-456B-A359-A0F378C1E5FB}"/>
    </a:ext>
  </a:extLst>
</a:theme>
</file>

<file path=ppt/theme/theme2.xml><?xml version="1.0" encoding="utf-8"?>
<a:theme xmlns:a="http://schemas.openxmlformats.org/drawingml/2006/main" name="Официальн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514</TotalTime>
  <Words>1557</Words>
  <Application>Microsoft Office PowerPoint</Application>
  <PresentationFormat>Произвольный</PresentationFormat>
  <Paragraphs>282</Paragraphs>
  <Slides>31</Slides>
  <Notes>28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31</vt:i4>
      </vt:variant>
    </vt:vector>
  </HeadingPairs>
  <TitlesOfParts>
    <vt:vector size="33" baseType="lpstr">
      <vt:lpstr>2_Берлін</vt:lpstr>
      <vt:lpstr>Официальная</vt:lpstr>
      <vt:lpstr>Національні традиції сучасної української морфології.  Питання синтаксису української мови.  Українська пунктуація</vt:lpstr>
      <vt:lpstr>План </vt:lpstr>
      <vt:lpstr>Література до теми: </vt:lpstr>
      <vt:lpstr>1. Українська морфологія. Особливості використання граматичних категорій самостійних частин мови </vt:lpstr>
      <vt:lpstr>1. Українська морфологія. Особливості використання граматичних категорій самостійних частин мови </vt:lpstr>
      <vt:lpstr>1. Українська морфологія. Особливості використання граматичних категорій самостійних частин мови </vt:lpstr>
      <vt:lpstr>1. Українська морфологія. Особливості використання граматичних категорій самостійних частин мови </vt:lpstr>
      <vt:lpstr>1. Українська морфологія. Особливості використання граматичних категорій самостійних частин мови </vt:lpstr>
      <vt:lpstr>1. Українська морфологія. Особливості використання граматичних категорій самостійних частин мови </vt:lpstr>
      <vt:lpstr>1. Українська морфологія. Особливості використання граматичних категорій самостійних частин мови </vt:lpstr>
      <vt:lpstr>1. Українська морфологія. Особливості використання граматичних категорій самостійних частин мови </vt:lpstr>
      <vt:lpstr>1. Українська морфологія. Особливості використання граматичних категорій самостійних частин мови </vt:lpstr>
      <vt:lpstr>1. Українська морфологія. Особливості використання граматичних категорій самостійних частин мови </vt:lpstr>
      <vt:lpstr>2. Граматичні форми власних назв. Українські традиції номінації </vt:lpstr>
      <vt:lpstr>2. Граматичні форми власних назв. Українські традиції номінації </vt:lpstr>
      <vt:lpstr>2. Граматичні форми власних назв. Українські традиції номінації </vt:lpstr>
      <vt:lpstr>2. Граматичні форми власних назв. Українські традиції номінації </vt:lpstr>
      <vt:lpstr>2. Граматичні форми власних назв. Українські традиції номінації </vt:lpstr>
      <vt:lpstr>2. Граматичні форми власних назв. Українські традиції номінації </vt:lpstr>
      <vt:lpstr>2. Граматичні форми власних назв. Українські традиції номінації </vt:lpstr>
      <vt:lpstr>2. Граматичні форми власних назв. Українські традиції номінації </vt:lpstr>
      <vt:lpstr>2. Граматичні форми власних назв. Українські традиції номінації </vt:lpstr>
      <vt:lpstr>2. Граматичні форми власних назв. Українські традиції номінації </vt:lpstr>
      <vt:lpstr>2. Граматичні форми власних назв. Українські традиції номінації </vt:lpstr>
      <vt:lpstr>2. Граматичні форми власних назв. Українські традиції номінації </vt:lpstr>
      <vt:lpstr>2. Граматичні форми власних назв. Українські традиції номінації </vt:lpstr>
      <vt:lpstr>2. Граматичні форми власних назв. Українські традиції номінації </vt:lpstr>
      <vt:lpstr>Практична частина </vt:lpstr>
      <vt:lpstr>Практична частина </vt:lpstr>
      <vt:lpstr>Практична частина </vt:lpstr>
      <vt:lpstr>Дякую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 проекту</dc:title>
  <dc:creator/>
  <cp:lastModifiedBy>Администратор</cp:lastModifiedBy>
  <cp:revision>125</cp:revision>
  <dcterms:created xsi:type="dcterms:W3CDTF">2014-04-17T23:07:25Z</dcterms:created>
  <dcterms:modified xsi:type="dcterms:W3CDTF">2023-08-09T22:23:29Z</dcterms:modified>
</cp:coreProperties>
</file>