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741" r:id="rId2"/>
  </p:sldMasterIdLst>
  <p:notesMasterIdLst>
    <p:notesMasterId r:id="rId44"/>
  </p:notesMasterIdLst>
  <p:handoutMasterIdLst>
    <p:handoutMasterId r:id="rId45"/>
  </p:handoutMasterIdLst>
  <p:sldIdLst>
    <p:sldId id="257" r:id="rId3"/>
    <p:sldId id="258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310" r:id="rId19"/>
    <p:sldId id="291" r:id="rId20"/>
    <p:sldId id="311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12" r:id="rId29"/>
    <p:sldId id="300" r:id="rId30"/>
    <p:sldId id="301" r:id="rId31"/>
    <p:sldId id="302" r:id="rId32"/>
    <p:sldId id="303" r:id="rId33"/>
    <p:sldId id="304" r:id="rId34"/>
    <p:sldId id="314" r:id="rId35"/>
    <p:sldId id="305" r:id="rId36"/>
    <p:sldId id="306" r:id="rId37"/>
    <p:sldId id="307" r:id="rId38"/>
    <p:sldId id="308" r:id="rId39"/>
    <p:sldId id="309" r:id="rId40"/>
    <p:sldId id="315" r:id="rId41"/>
    <p:sldId id="316" r:id="rId42"/>
    <p:sldId id="313" r:id="rId43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9" autoAdjust="0"/>
    <p:restoredTop sz="92865" autoAdjust="0"/>
  </p:normalViewPr>
  <p:slideViewPr>
    <p:cSldViewPr snapToGrid="0">
      <p:cViewPr>
        <p:scale>
          <a:sx n="100" d="100"/>
          <a:sy n="100" d="100"/>
        </p:scale>
        <p:origin x="-1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=""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09.08.2023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70722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7072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296BAA-C77B-48B3-982C-0214EC684C2B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C9442-2458-476F-972A-381978A5288F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43EE74-C2AD-40E9-9ECA-EFC22383AA23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CB77F4-C0FE-4F87-8976-C65637FF045C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21975-03EB-4C50-8A44-A871E718493E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B544BF-E8A2-4D66-9B12-FB04A9BAB3D1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38F5B2-F8C4-4AD4-83A1-B80CC8D09D0B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63C6F6-BB6E-48B3-9CBC-02ED40B1CF04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6FF25350-FE8D-4934-B5ED-F1B1304A339C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C4429A-0371-4490-9459-310CE805D8F9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214E01-BD05-41A2-B328-608D52B721B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8FB7C1-1613-43E9-9C1D-5A3735E01BCE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13735-E1FD-47E9-82BC-3E4328FEE16A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1D5AD8-30F7-42B7-BA63-A6088562EDF2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5E49A0-1F6A-4AA4-8712-CCE4038D0735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A329F9-CA07-430E-B1D4-8054C6A7F54A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67BCBE-98E1-497C-876A-A1E8214FC5CC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.nubip.edu.ua/mod/glossary/showentry.php?eid=24301&amp;displayformat=dictionary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learn.nubip.edu.ua/mod/glossary/showentry.php?eid=24258&amp;displayformat=dictionar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hyperlink" Target="http://www.ebk.net.ua/Book/cultural_science/zakovich_kulturologiya/part3/321.htm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/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Вступ. Культура та етнос. Мова як найважливіша етнічна ознака й виразник національної культури</a:t>
            </a: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3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chemeClr val="tx1"/>
                </a:solidFill>
              </a:rPr>
              <a:t>Культура та </a:t>
            </a:r>
            <a:r>
              <a:rPr lang="uk-UA" b="1" dirty="0" smtClean="0">
                <a:solidFill>
                  <a:schemeClr val="tx1"/>
                </a:solidFill>
              </a:rPr>
              <a:t>етнос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lvl="0" indent="357188" algn="just">
              <a:buNone/>
            </a:pPr>
            <a:r>
              <a:rPr lang="ru-RU" b="1" dirty="0" err="1" smtClean="0"/>
              <a:t>Етнос</a:t>
            </a:r>
            <a:r>
              <a:rPr lang="ru-RU" b="1" dirty="0" smtClean="0"/>
              <a:t> </a:t>
            </a:r>
            <a:r>
              <a:rPr lang="ru-RU" dirty="0" smtClean="0"/>
              <a:t>–</a:t>
            </a:r>
            <a:r>
              <a:rPr lang="ru-RU" b="1" dirty="0" smtClean="0"/>
              <a:t> </a:t>
            </a:r>
            <a:r>
              <a:rPr lang="ru-RU" dirty="0" err="1" smtClean="0"/>
              <a:t>це</a:t>
            </a:r>
            <a:r>
              <a:rPr lang="ru-RU" dirty="0" smtClean="0"/>
              <a:t> велика </a:t>
            </a:r>
            <a:r>
              <a:rPr lang="ru-RU" dirty="0" err="1" smtClean="0"/>
              <a:t>і</a:t>
            </a:r>
            <a:r>
              <a:rPr lang="ru-RU" dirty="0" smtClean="0"/>
              <a:t> стала </a:t>
            </a:r>
            <a:r>
              <a:rPr lang="ru-RU" dirty="0" err="1" smtClean="0"/>
              <a:t>спільність</a:t>
            </a:r>
            <a:r>
              <a:rPr lang="ru-RU" dirty="0" smtClean="0"/>
              <a:t> людей, яка </a:t>
            </a:r>
            <a:r>
              <a:rPr lang="ru-RU" dirty="0" err="1" smtClean="0"/>
              <a:t>склалась</a:t>
            </a:r>
            <a:r>
              <a:rPr lang="ru-RU" dirty="0" smtClean="0"/>
              <a:t> у </a:t>
            </a:r>
            <a:r>
              <a:rPr lang="ru-RU" dirty="0" err="1" smtClean="0"/>
              <a:t>результаті</a:t>
            </a:r>
            <a:r>
              <a:rPr lang="ru-RU" dirty="0" smtClean="0"/>
              <a:t> природного та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специфічних</a:t>
            </a:r>
            <a:r>
              <a:rPr lang="ru-RU" dirty="0" smtClean="0"/>
              <a:t> </a:t>
            </a:r>
            <a:r>
              <a:rPr lang="ru-RU" dirty="0" err="1" smtClean="0"/>
              <a:t>стереотипів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 та </a:t>
            </a:r>
            <a:r>
              <a:rPr lang="ru-RU" dirty="0" err="1" smtClean="0"/>
              <a:t>поведінки</a:t>
            </a:r>
            <a:r>
              <a:rPr lang="ru-RU" dirty="0" smtClean="0"/>
              <a:t>. </a:t>
            </a:r>
          </a:p>
          <a:p>
            <a:pPr marL="0" lvl="0" indent="357188" algn="just">
              <a:buNone/>
            </a:pPr>
            <a:r>
              <a:rPr lang="ru-RU" b="1" dirty="0" err="1" smtClean="0"/>
              <a:t>Український</a:t>
            </a:r>
            <a:r>
              <a:rPr lang="ru-RU" b="1" dirty="0" smtClean="0"/>
              <a:t> </a:t>
            </a:r>
            <a:r>
              <a:rPr lang="ru-RU" b="1" dirty="0" err="1" smtClean="0"/>
              <a:t>етнос</a:t>
            </a:r>
            <a:r>
              <a:rPr lang="ru-RU" b="1" dirty="0" smtClean="0"/>
              <a:t> </a:t>
            </a:r>
            <a:r>
              <a:rPr lang="ru-RU" dirty="0" smtClean="0"/>
              <a:t>–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вважає</a:t>
            </a:r>
            <a:r>
              <a:rPr lang="ru-RU" dirty="0" smtClean="0"/>
              <a:t> себе </a:t>
            </a:r>
            <a:r>
              <a:rPr lang="ru-RU" dirty="0" err="1" smtClean="0"/>
              <a:t>українцем</a:t>
            </a:r>
            <a:r>
              <a:rPr lang="ru-RU" dirty="0" smtClean="0"/>
              <a:t>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. </a:t>
            </a:r>
          </a:p>
          <a:p>
            <a:pPr marL="0" lvl="0" indent="357188" algn="just">
              <a:buNone/>
            </a:pPr>
            <a:r>
              <a:rPr lang="ru-RU" b="1" dirty="0" smtClean="0"/>
              <a:t>За формами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етнос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структурувати</a:t>
            </a:r>
            <a:r>
              <a:rPr lang="ru-RU" dirty="0" smtClean="0"/>
              <a:t> так:</a:t>
            </a:r>
          </a:p>
          <a:p>
            <a:pPr algn="just"/>
            <a:r>
              <a:rPr lang="ru-RU" b="1" i="1" dirty="0" err="1" smtClean="0"/>
              <a:t>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мікроетнос</a:t>
            </a:r>
            <a:r>
              <a:rPr lang="ru-RU" dirty="0" smtClean="0"/>
              <a:t> –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українець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особа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 взята;</a:t>
            </a:r>
          </a:p>
          <a:p>
            <a:pPr algn="just"/>
            <a:r>
              <a:rPr lang="ru-RU" b="1" i="1" dirty="0" err="1" smtClean="0"/>
              <a:t>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мезоетнос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особи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(</a:t>
            </a:r>
            <a:r>
              <a:rPr lang="ru-RU" dirty="0" err="1" smtClean="0"/>
              <a:t>українці</a:t>
            </a:r>
            <a:r>
              <a:rPr lang="ru-RU" dirty="0" smtClean="0"/>
              <a:t> США, </a:t>
            </a:r>
            <a:r>
              <a:rPr lang="ru-RU" dirty="0" err="1" smtClean="0"/>
              <a:t>Польщі</a:t>
            </a:r>
            <a:r>
              <a:rPr lang="ru-RU" dirty="0" smtClean="0"/>
              <a:t>,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Австралії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.);</a:t>
            </a:r>
          </a:p>
          <a:p>
            <a:pPr algn="just"/>
            <a:r>
              <a:rPr lang="ru-RU" b="1" i="1" dirty="0" err="1" smtClean="0"/>
              <a:t>українські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субетноси</a:t>
            </a:r>
            <a:r>
              <a:rPr lang="ru-RU" dirty="0" smtClean="0"/>
              <a:t> – </a:t>
            </a:r>
            <a:r>
              <a:rPr lang="ru-RU" dirty="0" err="1" smtClean="0"/>
              <a:t>етнографічні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;</a:t>
            </a:r>
          </a:p>
          <a:p>
            <a:pPr algn="just"/>
            <a:r>
              <a:rPr lang="ru-RU" b="1" i="1" dirty="0" err="1" smtClean="0"/>
              <a:t>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макроетнос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весь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етнос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;</a:t>
            </a:r>
          </a:p>
          <a:p>
            <a:pPr algn="just"/>
            <a:r>
              <a:rPr lang="ru-RU" b="1" i="1" dirty="0" err="1" smtClean="0"/>
              <a:t>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метаетнос</a:t>
            </a:r>
            <a:r>
              <a:rPr lang="ru-RU" b="1" i="1" dirty="0" smtClean="0"/>
              <a:t> (</a:t>
            </a:r>
            <a:r>
              <a:rPr lang="ru-RU" b="1" i="1" dirty="0" err="1" smtClean="0"/>
              <a:t>суперетнос</a:t>
            </a:r>
            <a:r>
              <a:rPr lang="ru-RU" b="1" i="1" dirty="0" smtClean="0"/>
              <a:t>)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народи,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, увесь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етнос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слов’янським</a:t>
            </a:r>
            <a:r>
              <a:rPr lang="ru-RU" dirty="0" smtClean="0"/>
              <a:t> </a:t>
            </a:r>
            <a:r>
              <a:rPr lang="ru-RU" dirty="0" err="1" smtClean="0"/>
              <a:t>етносами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 </a:t>
            </a:r>
            <a:r>
              <a:rPr lang="ru-RU" b="1" i="1" dirty="0" err="1" smtClean="0"/>
              <a:t>слов’янський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мегаетнос</a:t>
            </a:r>
            <a:r>
              <a:rPr lang="ru-RU" dirty="0" smtClean="0"/>
              <a:t>.</a:t>
            </a:r>
          </a:p>
          <a:p>
            <a:pPr marL="0" lv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3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chemeClr val="tx1"/>
                </a:solidFill>
              </a:rPr>
              <a:t>Культура та етнос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Етногенез</a:t>
            </a:r>
            <a:r>
              <a:rPr lang="ru-RU" b="1" dirty="0" smtClean="0"/>
              <a:t> (</a:t>
            </a:r>
            <a:r>
              <a:rPr lang="ru-RU" b="1" dirty="0" err="1" smtClean="0"/>
              <a:t>від</a:t>
            </a:r>
            <a:r>
              <a:rPr lang="ru-RU" b="1" dirty="0" smtClean="0"/>
              <a:t> гр. </a:t>
            </a:r>
            <a:r>
              <a:rPr lang="uk-UA" b="1" dirty="0" smtClean="0"/>
              <a:t>«</a:t>
            </a:r>
            <a:r>
              <a:rPr lang="ru-RU" b="1" i="1" dirty="0" err="1" smtClean="0"/>
              <a:t>етнос</a:t>
            </a:r>
            <a:r>
              <a:rPr lang="uk-UA" b="1" dirty="0" smtClean="0"/>
              <a:t>»</a:t>
            </a:r>
            <a:r>
              <a:rPr lang="ru-RU" b="1" dirty="0" smtClean="0"/>
              <a:t> – народ, </a:t>
            </a:r>
            <a:r>
              <a:rPr lang="uk-UA" b="1" dirty="0" smtClean="0"/>
              <a:t>«</a:t>
            </a:r>
            <a:r>
              <a:rPr lang="ru-RU" b="1" i="1" dirty="0" smtClean="0"/>
              <a:t>генезис</a:t>
            </a:r>
            <a:r>
              <a:rPr lang="uk-UA" b="1" dirty="0" smtClean="0"/>
              <a:t>»</a:t>
            </a:r>
            <a:r>
              <a:rPr lang="ru-RU" b="1" dirty="0" smtClean="0"/>
              <a:t> – </a:t>
            </a:r>
            <a:r>
              <a:rPr lang="ru-RU" b="1" dirty="0" err="1" smtClean="0"/>
              <a:t>походження</a:t>
            </a:r>
            <a:r>
              <a:rPr lang="ru-RU" b="1" dirty="0" smtClean="0"/>
              <a:t>, </a:t>
            </a:r>
            <a:r>
              <a:rPr lang="ru-RU" b="1" dirty="0" err="1" smtClean="0"/>
              <a:t>виникнення</a:t>
            </a:r>
            <a:r>
              <a:rPr lang="ru-RU" b="1" dirty="0" smtClean="0"/>
              <a:t>)</a:t>
            </a:r>
            <a:r>
              <a:rPr lang="ru-RU" b="1" i="1" dirty="0" smtClean="0"/>
              <a:t> 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історичних</a:t>
            </a:r>
            <a:r>
              <a:rPr lang="ru-RU" dirty="0" smtClean="0"/>
              <a:t> та </a:t>
            </a:r>
            <a:r>
              <a:rPr lang="ru-RU" dirty="0" err="1" smtClean="0"/>
              <a:t>природничо-географічних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спричиняють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специфічних</a:t>
            </a:r>
            <a:r>
              <a:rPr lang="ru-RU" dirty="0" smtClean="0"/>
              <a:t> </a:t>
            </a:r>
            <a:r>
              <a:rPr lang="ru-RU" dirty="0" err="1" smtClean="0"/>
              <a:t>людських</a:t>
            </a:r>
            <a:r>
              <a:rPr lang="ru-RU" dirty="0" smtClean="0"/>
              <a:t> </a:t>
            </a:r>
            <a:r>
              <a:rPr lang="ru-RU" dirty="0" err="1" smtClean="0"/>
              <a:t>спільнот</a:t>
            </a:r>
            <a:r>
              <a:rPr lang="ru-RU" dirty="0" smtClean="0"/>
              <a:t> – </a:t>
            </a:r>
            <a:r>
              <a:rPr lang="ru-RU" dirty="0" err="1" smtClean="0"/>
              <a:t>етносів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Етнічна</a:t>
            </a:r>
            <a:r>
              <a:rPr lang="ru-RU" b="1" dirty="0" smtClean="0"/>
              <a:t> </a:t>
            </a:r>
            <a:r>
              <a:rPr lang="ru-RU" b="1" dirty="0" err="1" smtClean="0"/>
              <a:t>група</a:t>
            </a:r>
            <a:r>
              <a:rPr lang="ru-RU" b="1" dirty="0" smtClean="0"/>
              <a:t> </a:t>
            </a:r>
            <a:r>
              <a:rPr lang="ru-RU" dirty="0" smtClean="0"/>
              <a:t>–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якогось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яка через  </a:t>
            </a:r>
            <a:r>
              <a:rPr lang="ru-RU" dirty="0" err="1" smtClean="0"/>
              <a:t>обставини</a:t>
            </a:r>
            <a:r>
              <a:rPr lang="ru-RU" dirty="0" smtClean="0"/>
              <a:t> (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, </a:t>
            </a:r>
            <a:r>
              <a:rPr lang="ru-RU" dirty="0" err="1" smtClean="0"/>
              <a:t>еміграція</a:t>
            </a:r>
            <a:r>
              <a:rPr lang="ru-RU" dirty="0" smtClean="0"/>
              <a:t>, </a:t>
            </a:r>
            <a:r>
              <a:rPr lang="ru-RU" dirty="0" err="1" smtClean="0"/>
              <a:t>депортація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відірвалася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, </a:t>
            </a:r>
            <a:r>
              <a:rPr lang="ru-RU" dirty="0" err="1" smtClean="0"/>
              <a:t>опинилася</a:t>
            </a:r>
            <a:r>
              <a:rPr lang="ru-RU" dirty="0" smtClean="0"/>
              <a:t> в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перебуваючи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етнічному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, </a:t>
            </a:r>
            <a:r>
              <a:rPr lang="ru-RU" dirty="0" err="1" smtClean="0"/>
              <a:t>зберігає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та часто </a:t>
            </a:r>
            <a:r>
              <a:rPr lang="ru-RU" dirty="0" err="1" smtClean="0"/>
              <a:t>діє</a:t>
            </a:r>
            <a:r>
              <a:rPr lang="ru-RU" dirty="0" smtClean="0"/>
              <a:t> як </a:t>
            </a:r>
            <a:r>
              <a:rPr lang="ru-RU" dirty="0" err="1" smtClean="0"/>
              <a:t>організована</a:t>
            </a:r>
            <a:r>
              <a:rPr lang="ru-RU" dirty="0" smtClean="0"/>
              <a:t> </a:t>
            </a:r>
            <a:r>
              <a:rPr lang="ru-RU" dirty="0" err="1" smtClean="0"/>
              <a:t>спільнота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група</a:t>
            </a:r>
            <a:r>
              <a:rPr lang="ru-RU" b="1" dirty="0" smtClean="0"/>
              <a:t> </a:t>
            </a:r>
            <a:r>
              <a:rPr lang="ru-RU" dirty="0" smtClean="0"/>
              <a:t>–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спільність</a:t>
            </a:r>
            <a:r>
              <a:rPr lang="ru-RU" dirty="0" smtClean="0"/>
              <a:t> людей, яка </a:t>
            </a:r>
            <a:r>
              <a:rPr lang="ru-RU" dirty="0" err="1" smtClean="0"/>
              <a:t>відірвалась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основного </a:t>
            </a:r>
            <a:r>
              <a:rPr lang="ru-RU" dirty="0" err="1" smtClean="0"/>
              <a:t>масиву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smtClean="0"/>
              <a:t>свою</a:t>
            </a:r>
            <a:r>
              <a:rPr lang="uk-UA" dirty="0" smtClean="0"/>
              <a:t>»</a:t>
            </a:r>
            <a:r>
              <a:rPr lang="ru-RU" dirty="0" smtClean="0"/>
              <a:t> державу та/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сформував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smtClean="0"/>
              <a:t>свою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націю</a:t>
            </a:r>
            <a:r>
              <a:rPr lang="ru-RU" dirty="0" smtClean="0"/>
              <a:t>.</a:t>
            </a:r>
          </a:p>
          <a:p>
            <a:pPr marL="0" lv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4. Етнологія культури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357188" algn="just">
              <a:buNone/>
            </a:pPr>
            <a:r>
              <a:rPr lang="ru-RU" sz="3100" b="1" dirty="0" err="1" smtClean="0"/>
              <a:t>Національна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меншина</a:t>
            </a:r>
            <a:r>
              <a:rPr lang="ru-RU" sz="3100" dirty="0" smtClean="0"/>
              <a:t> – </a:t>
            </a:r>
            <a:r>
              <a:rPr lang="ru-RU" sz="3100" dirty="0" err="1" smtClean="0"/>
              <a:t>це</a:t>
            </a:r>
            <a:r>
              <a:rPr lang="ru-RU" sz="3100" dirty="0" smtClean="0"/>
              <a:t> </a:t>
            </a:r>
            <a:r>
              <a:rPr lang="ru-RU" sz="3100" dirty="0" err="1" smtClean="0"/>
              <a:t>спільність</a:t>
            </a:r>
            <a:r>
              <a:rPr lang="ru-RU" sz="3100" dirty="0" smtClean="0"/>
              <a:t> </a:t>
            </a:r>
            <a:r>
              <a:rPr lang="ru-RU" sz="3100" dirty="0" err="1" smtClean="0"/>
              <a:t>громадян</a:t>
            </a:r>
            <a:r>
              <a:rPr lang="ru-RU" sz="3100" dirty="0" smtClean="0"/>
              <a:t> </a:t>
            </a:r>
            <a:r>
              <a:rPr lang="ru-RU" sz="3100" dirty="0" err="1" smtClean="0"/>
              <a:t>певної</a:t>
            </a:r>
            <a:r>
              <a:rPr lang="ru-RU" sz="3100" dirty="0" smtClean="0"/>
              <a:t> </a:t>
            </a:r>
            <a:r>
              <a:rPr lang="ru-RU" sz="3100" dirty="0" err="1" smtClean="0"/>
              <a:t>держави</a:t>
            </a:r>
            <a:r>
              <a:rPr lang="ru-RU" sz="3100" dirty="0" smtClean="0"/>
              <a:t>, </a:t>
            </a:r>
            <a:r>
              <a:rPr lang="ru-RU" sz="3100" dirty="0" err="1" smtClean="0"/>
              <a:t>чисельно</a:t>
            </a:r>
            <a:r>
              <a:rPr lang="ru-RU" sz="3100" dirty="0" smtClean="0"/>
              <a:t> </a:t>
            </a:r>
            <a:r>
              <a:rPr lang="ru-RU" sz="3100" dirty="0" err="1" smtClean="0"/>
              <a:t>менша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не </a:t>
            </a:r>
            <a:r>
              <a:rPr lang="ru-RU" sz="3100" dirty="0" err="1" smtClean="0"/>
              <a:t>домінуюча</a:t>
            </a:r>
            <a:r>
              <a:rPr lang="ru-RU" sz="3100" dirty="0" smtClean="0"/>
              <a:t> в </a:t>
            </a:r>
            <a:r>
              <a:rPr lang="ru-RU" sz="3100" dirty="0" err="1" smtClean="0"/>
              <a:t>цій</a:t>
            </a:r>
            <a:r>
              <a:rPr lang="ru-RU" sz="3100" dirty="0" smtClean="0"/>
              <a:t> </a:t>
            </a:r>
            <a:r>
              <a:rPr lang="ru-RU" sz="3100" dirty="0" err="1" smtClean="0"/>
              <a:t>державі</a:t>
            </a:r>
            <a:r>
              <a:rPr lang="ru-RU" sz="3100" dirty="0" smtClean="0"/>
              <a:t>, яка </a:t>
            </a:r>
            <a:r>
              <a:rPr lang="ru-RU" sz="3100" dirty="0" err="1" smtClean="0"/>
              <a:t>має</a:t>
            </a:r>
            <a:r>
              <a:rPr lang="ru-RU" sz="3100" dirty="0" smtClean="0"/>
              <a:t> </a:t>
            </a:r>
            <a:r>
              <a:rPr lang="ru-RU" sz="3100" dirty="0" err="1" smtClean="0"/>
              <a:t>етнічні</a:t>
            </a:r>
            <a:r>
              <a:rPr lang="ru-RU" sz="3100" dirty="0" smtClean="0"/>
              <a:t>, </a:t>
            </a:r>
            <a:r>
              <a:rPr lang="ru-RU" sz="3100" dirty="0" err="1" smtClean="0"/>
              <a:t>релігійні</a:t>
            </a:r>
            <a:r>
              <a:rPr lang="ru-RU" sz="3100" dirty="0" smtClean="0"/>
              <a:t> </a:t>
            </a:r>
            <a:r>
              <a:rPr lang="ru-RU" sz="3100" dirty="0" err="1" smtClean="0"/>
              <a:t>або</a:t>
            </a:r>
            <a:r>
              <a:rPr lang="ru-RU" sz="3100" dirty="0" smtClean="0"/>
              <a:t> </a:t>
            </a:r>
            <a:r>
              <a:rPr lang="ru-RU" sz="3100" dirty="0" err="1" smtClean="0"/>
              <a:t>мовні</a:t>
            </a:r>
            <a:r>
              <a:rPr lang="ru-RU" sz="3100" dirty="0" smtClean="0"/>
              <a:t> </a:t>
            </a:r>
            <a:r>
              <a:rPr lang="ru-RU" sz="3100" dirty="0" err="1" smtClean="0"/>
              <a:t>особливості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цим</a:t>
            </a:r>
            <a:r>
              <a:rPr lang="ru-RU" sz="3100" dirty="0" smtClean="0"/>
              <a:t> </a:t>
            </a:r>
            <a:r>
              <a:rPr lang="ru-RU" sz="3100" dirty="0" err="1" smtClean="0"/>
              <a:t>відрізняється</a:t>
            </a:r>
            <a:r>
              <a:rPr lang="ru-RU" sz="3100" dirty="0" smtClean="0"/>
              <a:t> </a:t>
            </a:r>
            <a:r>
              <a:rPr lang="ru-RU" sz="3100" dirty="0" err="1" smtClean="0"/>
              <a:t>від</a:t>
            </a:r>
            <a:r>
              <a:rPr lang="ru-RU" sz="3100" dirty="0" smtClean="0"/>
              <a:t> </a:t>
            </a:r>
            <a:r>
              <a:rPr lang="ru-RU" sz="3100" dirty="0" err="1" smtClean="0"/>
              <a:t>більшості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населення</a:t>
            </a:r>
            <a:r>
              <a:rPr lang="ru-RU" sz="3100" dirty="0" smtClean="0"/>
              <a:t>, </a:t>
            </a:r>
            <a:r>
              <a:rPr lang="ru-RU" sz="3100" dirty="0" err="1" smtClean="0"/>
              <a:t>але</a:t>
            </a:r>
            <a:r>
              <a:rPr lang="ru-RU" sz="3100" dirty="0" smtClean="0"/>
              <a:t> </a:t>
            </a:r>
            <a:r>
              <a:rPr lang="ru-RU" sz="3100" dirty="0" err="1" smtClean="0"/>
              <a:t>пов’язана</a:t>
            </a:r>
            <a:r>
              <a:rPr lang="ru-RU" sz="3100" dirty="0" smtClean="0"/>
              <a:t> </a:t>
            </a:r>
            <a:r>
              <a:rPr lang="ru-RU" sz="3100" dirty="0" err="1" smtClean="0"/>
              <a:t>з</a:t>
            </a:r>
            <a:r>
              <a:rPr lang="ru-RU" sz="3100" dirty="0" smtClean="0"/>
              <a:t> ним </a:t>
            </a:r>
            <a:r>
              <a:rPr lang="ru-RU" sz="3100" dirty="0" err="1" smtClean="0"/>
              <a:t>спільним</a:t>
            </a:r>
            <a:r>
              <a:rPr lang="ru-RU" sz="3100" dirty="0" smtClean="0"/>
              <a:t> </a:t>
            </a:r>
            <a:r>
              <a:rPr lang="ru-RU" sz="3100" dirty="0" err="1" smtClean="0"/>
              <a:t>життям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ставить </a:t>
            </a:r>
            <a:r>
              <a:rPr lang="ru-RU" sz="3100" dirty="0" err="1" smtClean="0"/>
              <a:t>своєю</a:t>
            </a:r>
            <a:r>
              <a:rPr lang="ru-RU" sz="3100" dirty="0" smtClean="0"/>
              <a:t> метою </a:t>
            </a:r>
            <a:r>
              <a:rPr lang="ru-RU" sz="3100" dirty="0" err="1" smtClean="0"/>
              <a:t>домогтися</a:t>
            </a:r>
            <a:r>
              <a:rPr lang="ru-RU" sz="3100" dirty="0" smtClean="0"/>
              <a:t> </a:t>
            </a:r>
            <a:r>
              <a:rPr lang="ru-RU" sz="3100" dirty="0" err="1" smtClean="0"/>
              <a:t>фактичної</a:t>
            </a:r>
            <a:r>
              <a:rPr lang="ru-RU" sz="3100" dirty="0" smtClean="0"/>
              <a:t> та </a:t>
            </a:r>
            <a:r>
              <a:rPr lang="ru-RU" sz="3100" dirty="0" err="1" smtClean="0"/>
              <a:t>юридичної</a:t>
            </a:r>
            <a:r>
              <a:rPr lang="ru-RU" sz="3100" dirty="0" smtClean="0"/>
              <a:t> </a:t>
            </a:r>
            <a:r>
              <a:rPr lang="ru-RU" sz="3100" dirty="0" err="1" smtClean="0"/>
              <a:t>рівності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із</a:t>
            </a:r>
            <a:r>
              <a:rPr lang="ru-RU" sz="3100" dirty="0" smtClean="0"/>
              <a:t> </a:t>
            </a:r>
            <a:r>
              <a:rPr lang="ru-RU" sz="3100" dirty="0" err="1" smtClean="0"/>
              <a:t>більшістю</a:t>
            </a:r>
            <a:r>
              <a:rPr lang="ru-RU" sz="3100" dirty="0" smtClean="0"/>
              <a:t>.</a:t>
            </a:r>
          </a:p>
          <a:p>
            <a:pPr marL="0" indent="357188" algn="just">
              <a:buNone/>
            </a:pPr>
            <a:r>
              <a:rPr lang="ru-RU" sz="3100" b="1" dirty="0" err="1" smtClean="0"/>
              <a:t>Етнологія</a:t>
            </a:r>
            <a:r>
              <a:rPr lang="ru-RU" sz="3100" dirty="0" smtClean="0"/>
              <a:t> – наука про </a:t>
            </a:r>
            <a:r>
              <a:rPr lang="ru-RU" sz="3100" dirty="0" err="1" smtClean="0"/>
              <a:t>етноси</a:t>
            </a:r>
            <a:r>
              <a:rPr lang="ru-RU" sz="3100" dirty="0" smtClean="0"/>
              <a:t>, народи, </a:t>
            </a:r>
            <a:r>
              <a:rPr lang="ru-RU" sz="3100" dirty="0" err="1" smtClean="0"/>
              <a:t>їх</a:t>
            </a:r>
            <a:r>
              <a:rPr lang="ru-RU" sz="3100" dirty="0" smtClean="0"/>
              <a:t> </a:t>
            </a:r>
            <a:r>
              <a:rPr lang="ru-RU" sz="3100" dirty="0" err="1" smtClean="0"/>
              <a:t>виникнення</a:t>
            </a:r>
            <a:r>
              <a:rPr lang="ru-RU" sz="3100" dirty="0" smtClean="0"/>
              <a:t> та </a:t>
            </a:r>
            <a:r>
              <a:rPr lang="ru-RU" sz="3100" dirty="0" err="1" smtClean="0"/>
              <a:t>розвиток</a:t>
            </a:r>
            <a:r>
              <a:rPr lang="ru-RU" sz="3100" dirty="0" smtClean="0"/>
              <a:t>.</a:t>
            </a:r>
          </a:p>
          <a:p>
            <a:pPr marL="0" indent="357188" algn="just">
              <a:buNone/>
            </a:pPr>
            <a:r>
              <a:rPr lang="ru-RU" sz="3100" b="1" dirty="0" err="1" smtClean="0"/>
              <a:t>Основними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етапами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розвитку</a:t>
            </a:r>
            <a:r>
              <a:rPr lang="ru-RU" sz="3100" b="1" dirty="0" smtClean="0"/>
              <a:t> </a:t>
            </a:r>
            <a:r>
              <a:rPr lang="ru-RU" sz="3100" b="1" dirty="0" err="1" smtClean="0"/>
              <a:t>етнічних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спільнот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вважаються</a:t>
            </a:r>
            <a:r>
              <a:rPr lang="ru-RU" sz="3100" b="1" dirty="0" smtClean="0"/>
              <a:t> </a:t>
            </a:r>
            <a:r>
              <a:rPr lang="ru-RU" sz="3100" b="1" dirty="0" err="1" smtClean="0"/>
              <a:t>такі</a:t>
            </a:r>
            <a:r>
              <a:rPr lang="ru-RU" sz="3100" b="1" dirty="0" smtClean="0"/>
              <a:t>: </a:t>
            </a:r>
            <a:r>
              <a:rPr lang="ru-RU" sz="3100" b="1" dirty="0" err="1" smtClean="0"/>
              <a:t>рід</a:t>
            </a:r>
            <a:r>
              <a:rPr lang="ru-RU" sz="3100" b="1" dirty="0" smtClean="0"/>
              <a:t>, </a:t>
            </a:r>
            <a:r>
              <a:rPr lang="ru-RU" sz="3100" b="1" dirty="0" err="1" smtClean="0"/>
              <a:t>плем’я</a:t>
            </a:r>
            <a:r>
              <a:rPr lang="ru-RU" sz="3100" b="1" dirty="0" smtClean="0"/>
              <a:t>, </a:t>
            </a:r>
            <a:r>
              <a:rPr lang="ru-RU" sz="3100" b="1" dirty="0" err="1" smtClean="0"/>
              <a:t>народність</a:t>
            </a:r>
            <a:r>
              <a:rPr lang="ru-RU" sz="3100" b="1" dirty="0" smtClean="0"/>
              <a:t>, </a:t>
            </a:r>
            <a:r>
              <a:rPr lang="ru-RU" sz="3100" b="1" dirty="0" err="1" smtClean="0"/>
              <a:t>нація</a:t>
            </a:r>
            <a:r>
              <a:rPr lang="ru-RU" sz="3100" b="1" dirty="0" smtClean="0"/>
              <a:t>. </a:t>
            </a:r>
          </a:p>
          <a:p>
            <a:pPr marL="0" indent="357188" algn="just"/>
            <a:r>
              <a:rPr lang="ru-RU" sz="3100" b="1" i="1" dirty="0" err="1" smtClean="0"/>
              <a:t>Рід</a:t>
            </a:r>
            <a:r>
              <a:rPr lang="ru-RU" sz="3100" b="1" i="1" dirty="0" smtClean="0"/>
              <a:t> (</a:t>
            </a:r>
            <a:r>
              <a:rPr lang="ru-RU" sz="3100" b="1" i="1" dirty="0" err="1" smtClean="0"/>
              <a:t>родова</a:t>
            </a:r>
            <a:r>
              <a:rPr lang="ru-RU" sz="3100" b="1" i="1" dirty="0" smtClean="0"/>
              <a:t> община) </a:t>
            </a:r>
            <a:r>
              <a:rPr lang="ru-RU" sz="3100" dirty="0" smtClean="0"/>
              <a:t>– </a:t>
            </a:r>
            <a:r>
              <a:rPr lang="ru-RU" sz="3100" dirty="0" err="1" smtClean="0"/>
              <a:t>є</a:t>
            </a:r>
            <a:r>
              <a:rPr lang="ru-RU" sz="3100" dirty="0" smtClean="0"/>
              <a:t> </a:t>
            </a:r>
            <a:r>
              <a:rPr lang="ru-RU" sz="3100" dirty="0" err="1" smtClean="0"/>
              <a:t>першою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найдавнішою</a:t>
            </a:r>
            <a:r>
              <a:rPr lang="ru-RU" sz="3100" dirty="0" smtClean="0"/>
              <a:t> формою </a:t>
            </a:r>
            <a:r>
              <a:rPr lang="ru-RU" sz="3100" dirty="0" err="1" smtClean="0"/>
              <a:t>людських</a:t>
            </a:r>
            <a:r>
              <a:rPr lang="ru-RU" sz="3100" dirty="0" smtClean="0"/>
              <a:t> </a:t>
            </a:r>
            <a:r>
              <a:rPr lang="ru-RU" sz="3100" dirty="0" err="1" smtClean="0"/>
              <a:t>спільнот</a:t>
            </a:r>
            <a:r>
              <a:rPr lang="ru-RU" sz="3100" dirty="0" smtClean="0"/>
              <a:t>, яка </a:t>
            </a:r>
            <a:r>
              <a:rPr lang="ru-RU" sz="3100" dirty="0" err="1" smtClean="0"/>
              <a:t>характеризується</a:t>
            </a:r>
            <a:r>
              <a:rPr lang="ru-RU" sz="3100" dirty="0" smtClean="0"/>
              <a:t> </a:t>
            </a:r>
            <a:r>
              <a:rPr lang="ru-RU" sz="3100" dirty="0" err="1" smtClean="0"/>
              <a:t>безпосередністю</a:t>
            </a:r>
            <a:r>
              <a:rPr lang="ru-RU" sz="3100" dirty="0" smtClean="0"/>
              <a:t> </a:t>
            </a:r>
            <a:r>
              <a:rPr lang="ru-RU" sz="3100" dirty="0" err="1" smtClean="0"/>
              <a:t>кровно-родинних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зв’язків</a:t>
            </a:r>
            <a:r>
              <a:rPr lang="ru-RU" sz="3100" dirty="0" smtClean="0"/>
              <a:t> </a:t>
            </a:r>
            <a:r>
              <a:rPr lang="ru-RU" sz="3100" dirty="0" err="1" smtClean="0"/>
              <a:t>між</a:t>
            </a:r>
            <a:r>
              <a:rPr lang="ru-RU" sz="3100" dirty="0" smtClean="0"/>
              <a:t> членами роду, </a:t>
            </a:r>
            <a:r>
              <a:rPr lang="ru-RU" sz="3100" dirty="0" err="1" smtClean="0"/>
              <a:t>об’єднаних</a:t>
            </a:r>
            <a:r>
              <a:rPr lang="ru-RU" sz="3100" dirty="0" smtClean="0"/>
              <a:t> по </a:t>
            </a:r>
            <a:r>
              <a:rPr lang="ru-RU" sz="3100" dirty="0" err="1" smtClean="0"/>
              <a:t>материнській</a:t>
            </a:r>
            <a:r>
              <a:rPr lang="ru-RU" sz="3100" dirty="0" smtClean="0"/>
              <a:t> </a:t>
            </a:r>
            <a:r>
              <a:rPr lang="ru-RU" sz="3100" dirty="0" err="1" smtClean="0"/>
              <a:t>або</a:t>
            </a:r>
            <a:r>
              <a:rPr lang="ru-RU" sz="3100" dirty="0" smtClean="0"/>
              <a:t> </a:t>
            </a:r>
            <a:r>
              <a:rPr lang="ru-RU" sz="3100" dirty="0" err="1" smtClean="0"/>
              <a:t>батьківській</a:t>
            </a:r>
            <a:r>
              <a:rPr lang="ru-RU" sz="3100" dirty="0" smtClean="0"/>
              <a:t> </a:t>
            </a:r>
            <a:r>
              <a:rPr lang="ru-RU" sz="3100" dirty="0" err="1" smtClean="0"/>
              <a:t>лінії</a:t>
            </a:r>
            <a:r>
              <a:rPr lang="ru-RU" sz="3100" dirty="0" smtClean="0"/>
              <a:t> </a:t>
            </a:r>
            <a:r>
              <a:rPr lang="ru-RU" sz="3100" dirty="0" err="1" smtClean="0"/>
              <a:t>спадковості</a:t>
            </a:r>
            <a:r>
              <a:rPr lang="ru-RU" sz="3100" dirty="0" smtClean="0"/>
              <a:t>.</a:t>
            </a:r>
          </a:p>
          <a:p>
            <a:pPr marL="0" indent="357188" algn="just"/>
            <a:r>
              <a:rPr lang="ru-RU" sz="3100" b="1" i="1" dirty="0" err="1" smtClean="0"/>
              <a:t>Народність</a:t>
            </a:r>
            <a:r>
              <a:rPr lang="ru-RU" sz="3100" dirty="0" smtClean="0"/>
              <a:t> – </a:t>
            </a:r>
            <a:r>
              <a:rPr lang="ru-RU" sz="3100" dirty="0" err="1" smtClean="0"/>
              <a:t>це</a:t>
            </a:r>
            <a:r>
              <a:rPr lang="ru-RU" sz="3100" dirty="0" smtClean="0"/>
              <a:t> </a:t>
            </a:r>
            <a:r>
              <a:rPr lang="ru-RU" sz="3100" dirty="0" err="1" smtClean="0"/>
              <a:t>така</a:t>
            </a:r>
            <a:r>
              <a:rPr lang="ru-RU" sz="3100" dirty="0" smtClean="0"/>
              <a:t> </a:t>
            </a:r>
            <a:r>
              <a:rPr lang="ru-RU" sz="3100" dirty="0" err="1" smtClean="0"/>
              <a:t>історична</a:t>
            </a:r>
            <a:r>
              <a:rPr lang="ru-RU" sz="3100" dirty="0" smtClean="0"/>
              <a:t> </a:t>
            </a:r>
            <a:r>
              <a:rPr lang="ru-RU" sz="3100" dirty="0" err="1" smtClean="0"/>
              <a:t>спільність</a:t>
            </a:r>
            <a:r>
              <a:rPr lang="ru-RU" sz="3100" dirty="0" smtClean="0"/>
              <a:t> людей, в </a:t>
            </a:r>
            <a:r>
              <a:rPr lang="ru-RU" sz="3100" dirty="0" err="1" smtClean="0"/>
              <a:t>якій</a:t>
            </a:r>
            <a:r>
              <a:rPr lang="ru-RU" sz="3100" dirty="0" smtClean="0"/>
              <a:t> </a:t>
            </a:r>
            <a:r>
              <a:rPr lang="ru-RU" sz="3100" dirty="0" err="1" smtClean="0"/>
              <a:t>кровноспоріднені</a:t>
            </a:r>
            <a:r>
              <a:rPr lang="ru-RU" sz="3100" dirty="0" smtClean="0"/>
              <a:t> </a:t>
            </a:r>
            <a:r>
              <a:rPr lang="ru-RU" sz="3100" dirty="0" err="1" smtClean="0"/>
              <a:t>зв’язки</a:t>
            </a:r>
            <a:r>
              <a:rPr lang="ru-RU" sz="3100" dirty="0" smtClean="0"/>
              <a:t> </a:t>
            </a:r>
            <a:r>
              <a:rPr lang="ru-RU" sz="3100" dirty="0" err="1" smtClean="0"/>
              <a:t>між</a:t>
            </a:r>
            <a:r>
              <a:rPr lang="ru-RU" sz="3100" dirty="0" smtClean="0"/>
              <a:t> людьми остаточно </a:t>
            </a:r>
            <a:r>
              <a:rPr lang="ru-RU" sz="3100" dirty="0" err="1" smtClean="0"/>
              <a:t>поступаються</a:t>
            </a:r>
            <a:r>
              <a:rPr lang="ru-RU" sz="3100" dirty="0" smtClean="0"/>
              <a:t> </a:t>
            </a:r>
            <a:r>
              <a:rPr lang="ru-RU" sz="3100" dirty="0" err="1" smtClean="0"/>
              <a:t>місцем</a:t>
            </a:r>
            <a:r>
              <a:rPr lang="ru-RU" sz="3100" dirty="0" smtClean="0"/>
              <a:t> </a:t>
            </a:r>
            <a:r>
              <a:rPr lang="ru-RU" sz="3100" dirty="0" err="1" smtClean="0"/>
              <a:t>зв’язкам</a:t>
            </a:r>
            <a:r>
              <a:rPr lang="ru-RU" sz="3100" dirty="0" smtClean="0"/>
              <a:t> </a:t>
            </a:r>
            <a:r>
              <a:rPr lang="ru-RU" sz="3100" dirty="0" err="1" smtClean="0"/>
              <a:t>територіальним</a:t>
            </a:r>
            <a:r>
              <a:rPr lang="ru-RU" sz="3100" dirty="0" smtClean="0"/>
              <a:t>, </a:t>
            </a:r>
            <a:r>
              <a:rPr lang="ru-RU" sz="3100" dirty="0" err="1" smtClean="0"/>
              <a:t>економічним</a:t>
            </a:r>
            <a:r>
              <a:rPr lang="ru-RU" sz="3100" dirty="0" smtClean="0"/>
              <a:t>, </a:t>
            </a:r>
            <a:r>
              <a:rPr lang="ru-RU" sz="3100" dirty="0" err="1" smtClean="0"/>
              <a:t>політичним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духовно-культурним</a:t>
            </a:r>
            <a:r>
              <a:rPr lang="ru-RU" sz="3100" dirty="0" smtClean="0"/>
              <a:t>. </a:t>
            </a:r>
          </a:p>
          <a:p>
            <a:pPr marL="0" indent="357188" algn="just"/>
            <a:r>
              <a:rPr lang="ru-RU" sz="3100" b="1" i="1" dirty="0" smtClean="0"/>
              <a:t>Народ</a:t>
            </a:r>
            <a:r>
              <a:rPr lang="ru-RU" sz="3100" dirty="0" smtClean="0"/>
              <a:t> – </a:t>
            </a:r>
            <a:r>
              <a:rPr lang="ru-RU" sz="3100" dirty="0" err="1" smtClean="0"/>
              <a:t>це</a:t>
            </a:r>
            <a:r>
              <a:rPr lang="ru-RU" sz="3100" dirty="0" smtClean="0"/>
              <a:t> </a:t>
            </a:r>
            <a:r>
              <a:rPr lang="ru-RU" sz="3100" dirty="0" err="1" smtClean="0"/>
              <a:t>історично</a:t>
            </a:r>
            <a:r>
              <a:rPr lang="ru-RU" sz="3100" dirty="0" smtClean="0"/>
              <a:t> сформована </a:t>
            </a:r>
            <a:r>
              <a:rPr lang="ru-RU" sz="3100" dirty="0" err="1" smtClean="0"/>
              <a:t>етнічна</a:t>
            </a:r>
            <a:r>
              <a:rPr lang="ru-RU" sz="3100" dirty="0" smtClean="0"/>
              <a:t> </a:t>
            </a:r>
            <a:r>
              <a:rPr lang="ru-RU" sz="3100" dirty="0" err="1" smtClean="0"/>
              <a:t>спільнота</a:t>
            </a:r>
            <a:r>
              <a:rPr lang="ru-RU" sz="3100" dirty="0" smtClean="0"/>
              <a:t> людей, </a:t>
            </a:r>
            <a:r>
              <a:rPr lang="ru-RU" sz="3100" dirty="0" err="1" smtClean="0"/>
              <a:t>що</a:t>
            </a:r>
            <a:r>
              <a:rPr lang="ru-RU" sz="3100" dirty="0" smtClean="0"/>
              <a:t> </a:t>
            </a:r>
            <a:r>
              <a:rPr lang="ru-RU" sz="3100" dirty="0" err="1" smtClean="0"/>
              <a:t>має</a:t>
            </a:r>
            <a:r>
              <a:rPr lang="ru-RU" sz="3100" dirty="0" smtClean="0"/>
              <a:t> </a:t>
            </a:r>
            <a:r>
              <a:rPr lang="ru-RU" sz="3100" dirty="0" err="1" smtClean="0"/>
              <a:t>власну</a:t>
            </a:r>
            <a:r>
              <a:rPr lang="ru-RU" sz="3100" dirty="0" smtClean="0"/>
              <a:t> </a:t>
            </a:r>
            <a:r>
              <a:rPr lang="ru-RU" sz="3100" dirty="0" err="1" smtClean="0"/>
              <a:t>мову</a:t>
            </a:r>
            <a:r>
              <a:rPr lang="ru-RU" sz="3100" dirty="0" smtClean="0"/>
              <a:t>, </a:t>
            </a:r>
            <a:r>
              <a:rPr lang="ru-RU" sz="3100" dirty="0" err="1" smtClean="0"/>
              <a:t>територію</a:t>
            </a:r>
            <a:r>
              <a:rPr lang="ru-RU" sz="3100" dirty="0" smtClean="0"/>
              <a:t>, </a:t>
            </a:r>
            <a:r>
              <a:rPr lang="ru-RU" sz="3100" dirty="0" err="1" smtClean="0"/>
              <a:t>економіку</a:t>
            </a:r>
            <a:r>
              <a:rPr lang="ru-RU" sz="3100" dirty="0" smtClean="0"/>
              <a:t>, культуру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самосвідомість</a:t>
            </a:r>
            <a:r>
              <a:rPr lang="ru-RU" sz="3100" dirty="0" smtClean="0"/>
              <a:t> (як </a:t>
            </a:r>
            <a:r>
              <a:rPr lang="ru-RU" sz="3100" dirty="0" err="1" smtClean="0"/>
              <a:t>особисте</a:t>
            </a:r>
            <a:r>
              <a:rPr lang="ru-RU" sz="3100" dirty="0" smtClean="0"/>
              <a:t> </a:t>
            </a:r>
            <a:r>
              <a:rPr lang="ru-RU" sz="3100" dirty="0" err="1" smtClean="0"/>
              <a:t>відчуття</a:t>
            </a:r>
            <a:r>
              <a:rPr lang="ru-RU" sz="3100" dirty="0" smtClean="0"/>
              <a:t> </a:t>
            </a:r>
            <a:r>
              <a:rPr lang="ru-RU" sz="3100" dirty="0" err="1" smtClean="0"/>
              <a:t>національної</a:t>
            </a:r>
            <a:r>
              <a:rPr lang="ru-RU" sz="3100" dirty="0" smtClean="0"/>
              <a:t> </a:t>
            </a:r>
            <a:r>
              <a:rPr lang="ru-RU" sz="3100" dirty="0" err="1" smtClean="0"/>
              <a:t>ідентичності</a:t>
            </a:r>
            <a:r>
              <a:rPr lang="ru-RU" sz="3100" dirty="0" smtClean="0"/>
              <a:t>, так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колективне</a:t>
            </a:r>
            <a:r>
              <a:rPr lang="ru-RU" sz="3100" dirty="0" smtClean="0"/>
              <a:t> </a:t>
            </a:r>
            <a:r>
              <a:rPr lang="ru-RU" sz="3100" dirty="0" err="1" smtClean="0"/>
              <a:t>усвідомлення</a:t>
            </a:r>
            <a:r>
              <a:rPr lang="ru-RU" sz="3100" dirty="0" smtClean="0"/>
              <a:t> </a:t>
            </a:r>
            <a:r>
              <a:rPr lang="ru-RU" sz="3100" dirty="0" err="1" smtClean="0"/>
              <a:t>своєї</a:t>
            </a:r>
            <a:r>
              <a:rPr lang="ru-RU" sz="3100" dirty="0" smtClean="0"/>
              <a:t> </a:t>
            </a:r>
            <a:r>
              <a:rPr lang="ru-RU" sz="3100" dirty="0" err="1" smtClean="0"/>
              <a:t>єдності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і</a:t>
            </a:r>
            <a:r>
              <a:rPr lang="ru-RU" sz="3100" dirty="0" smtClean="0"/>
              <a:t> </a:t>
            </a:r>
            <a:r>
              <a:rPr lang="ru-RU" sz="3100" dirty="0" err="1" smtClean="0"/>
              <a:t>відмінності</a:t>
            </a:r>
            <a:r>
              <a:rPr lang="ru-RU" sz="3100" dirty="0" smtClean="0"/>
              <a:t> </a:t>
            </a:r>
            <a:r>
              <a:rPr lang="ru-RU" sz="3100" dirty="0" err="1" smtClean="0"/>
              <a:t>від</a:t>
            </a:r>
            <a:r>
              <a:rPr lang="ru-RU" sz="3100" dirty="0" smtClean="0"/>
              <a:t> </a:t>
            </a:r>
            <a:r>
              <a:rPr lang="ru-RU" sz="3100" dirty="0" err="1" smtClean="0"/>
              <a:t>інших</a:t>
            </a:r>
            <a:r>
              <a:rPr lang="ru-RU" sz="3100" dirty="0" smtClean="0"/>
              <a:t>).</a:t>
            </a:r>
          </a:p>
          <a:p>
            <a:pPr marL="0" indent="357188" algn="just"/>
            <a:r>
              <a:rPr lang="ru-RU" sz="3100" b="1" i="1" dirty="0" err="1" smtClean="0"/>
              <a:t>Нація</a:t>
            </a:r>
            <a:r>
              <a:rPr lang="ru-RU" sz="3100" b="1" i="1" dirty="0" smtClean="0"/>
              <a:t> </a:t>
            </a:r>
            <a:r>
              <a:rPr lang="ru-RU" sz="3100" dirty="0" smtClean="0"/>
              <a:t>– </a:t>
            </a:r>
            <a:r>
              <a:rPr lang="ru-RU" sz="3100" dirty="0" err="1" smtClean="0"/>
              <a:t>це</a:t>
            </a:r>
            <a:r>
              <a:rPr lang="ru-RU" sz="3100" dirty="0" smtClean="0"/>
              <a:t> </a:t>
            </a:r>
            <a:r>
              <a:rPr lang="ru-RU" sz="3100" dirty="0" err="1" smtClean="0"/>
              <a:t>така</a:t>
            </a:r>
            <a:r>
              <a:rPr lang="ru-RU" sz="3100" dirty="0" smtClean="0"/>
              <a:t> </a:t>
            </a:r>
            <a:r>
              <a:rPr lang="ru-RU" sz="3100" dirty="0" err="1" smtClean="0"/>
              <a:t>етносоціальна</a:t>
            </a:r>
            <a:r>
              <a:rPr lang="ru-RU" sz="3100" dirty="0" smtClean="0"/>
              <a:t> </a:t>
            </a:r>
            <a:r>
              <a:rPr lang="ru-RU" sz="3100" dirty="0" err="1" smtClean="0"/>
              <a:t>спільність</a:t>
            </a:r>
            <a:r>
              <a:rPr lang="ru-RU" sz="3100" dirty="0" smtClean="0"/>
              <a:t> людей, яка </a:t>
            </a:r>
            <a:r>
              <a:rPr lang="ru-RU" sz="3100" dirty="0" err="1" smtClean="0"/>
              <a:t>характеризується</a:t>
            </a:r>
            <a:r>
              <a:rPr lang="ru-RU" sz="3100" dirty="0" smtClean="0"/>
              <a:t> </a:t>
            </a:r>
            <a:r>
              <a:rPr lang="ru-RU" sz="3100" dirty="0" err="1" smtClean="0"/>
              <a:t>усталеною</a:t>
            </a:r>
            <a:r>
              <a:rPr lang="ru-RU" sz="3100" dirty="0" smtClean="0"/>
              <a:t> </a:t>
            </a:r>
            <a:r>
              <a:rPr lang="ru-RU" sz="3100" dirty="0" err="1" smtClean="0"/>
              <a:t>самосвідомістю</a:t>
            </a:r>
            <a:r>
              <a:rPr lang="ru-RU" sz="3100" dirty="0" smtClean="0"/>
              <a:t>, </a:t>
            </a:r>
            <a:r>
              <a:rPr lang="ru-RU" sz="3100" dirty="0" err="1" smtClean="0"/>
              <a:t>спільністю</a:t>
            </a:r>
            <a:r>
              <a:rPr lang="ru-RU" sz="3100" dirty="0" smtClean="0"/>
              <a:t> </a:t>
            </a:r>
            <a:r>
              <a:rPr lang="ru-RU" sz="3100" dirty="0" err="1" smtClean="0"/>
              <a:t>назви</a:t>
            </a:r>
            <a:r>
              <a:rPr lang="ru-RU" sz="3100" dirty="0" smtClean="0"/>
              <a:t>, </a:t>
            </a:r>
            <a:r>
              <a:rPr lang="ru-RU" sz="3100" dirty="0" err="1" smtClean="0"/>
              <a:t>раси</a:t>
            </a:r>
            <a:r>
              <a:rPr lang="ru-RU" sz="3100" dirty="0" smtClean="0"/>
              <a:t>, </a:t>
            </a:r>
            <a:r>
              <a:rPr lang="ru-RU" sz="3100" dirty="0" err="1" smtClean="0"/>
              <a:t>історичної</a:t>
            </a:r>
            <a:r>
              <a:rPr lang="ru-RU" sz="3100" dirty="0" smtClean="0"/>
              <a:t> </a:t>
            </a:r>
            <a:r>
              <a:rPr lang="ru-RU" sz="3100" dirty="0" err="1" smtClean="0"/>
              <a:t>долі</a:t>
            </a:r>
            <a:r>
              <a:rPr lang="ru-RU" sz="3100" dirty="0" smtClean="0"/>
              <a:t>, </a:t>
            </a:r>
            <a:r>
              <a:rPr lang="ru-RU" sz="3100" dirty="0" err="1" smtClean="0"/>
              <a:t>психології</a:t>
            </a:r>
            <a:r>
              <a:rPr lang="ru-RU" sz="3100" dirty="0" smtClean="0"/>
              <a:t>, характеру, </a:t>
            </a:r>
            <a:r>
              <a:rPr lang="ru-RU" sz="3100" dirty="0" err="1" smtClean="0"/>
              <a:t>території</a:t>
            </a:r>
            <a:r>
              <a:rPr lang="ru-RU" sz="3100" dirty="0" smtClean="0"/>
              <a:t>, </a:t>
            </a:r>
            <a:r>
              <a:rPr lang="ru-RU" sz="3100" dirty="0" err="1" smtClean="0"/>
              <a:t>мови</a:t>
            </a:r>
            <a:r>
              <a:rPr lang="ru-RU" sz="3100" dirty="0" smtClean="0"/>
              <a:t>, </a:t>
            </a:r>
            <a:r>
              <a:rPr lang="ru-RU" sz="3100" dirty="0" err="1" smtClean="0"/>
              <a:t>економіки</a:t>
            </a:r>
            <a:r>
              <a:rPr lang="ru-RU" sz="3100" dirty="0" smtClean="0"/>
              <a:t>, </a:t>
            </a:r>
            <a:r>
              <a:rPr lang="ru-RU" sz="3100" dirty="0" err="1" smtClean="0"/>
              <a:t>прихильністю</a:t>
            </a:r>
            <a:r>
              <a:rPr lang="ru-RU" sz="3100" dirty="0" smtClean="0"/>
              <a:t> до </a:t>
            </a:r>
            <a:r>
              <a:rPr lang="ru-RU" sz="3100" dirty="0" err="1" smtClean="0"/>
              <a:t>певних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національних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матеріальних</a:t>
            </a:r>
            <a:r>
              <a:rPr lang="ru-RU" sz="3100" dirty="0" smtClean="0"/>
              <a:t> та </a:t>
            </a:r>
            <a:r>
              <a:rPr lang="ru-RU" sz="3100" dirty="0" err="1" smtClean="0"/>
              <a:t>духовних</a:t>
            </a:r>
            <a:r>
              <a:rPr lang="ru-RU" sz="3100" dirty="0" smtClean="0"/>
              <a:t> </a:t>
            </a:r>
            <a:r>
              <a:rPr lang="ru-RU" sz="3100" dirty="0" err="1" smtClean="0"/>
              <a:t>цінностей</a:t>
            </a:r>
            <a:r>
              <a:rPr lang="ru-RU" sz="3100" dirty="0" smtClean="0"/>
              <a:t>, </a:t>
            </a:r>
            <a:r>
              <a:rPr lang="ru-RU" sz="3100" dirty="0" err="1" smtClean="0"/>
              <a:t>певної</a:t>
            </a:r>
            <a:r>
              <a:rPr lang="ru-RU" sz="3100" dirty="0" smtClean="0"/>
              <a:t> </a:t>
            </a:r>
            <a:r>
              <a:rPr lang="ru-RU" sz="3100" dirty="0" err="1" smtClean="0"/>
              <a:t>національної</a:t>
            </a:r>
            <a:r>
              <a:rPr lang="ru-RU" sz="3100" dirty="0" smtClean="0"/>
              <a:t> </a:t>
            </a:r>
            <a:r>
              <a:rPr lang="ru-RU" sz="3100" dirty="0" err="1" smtClean="0"/>
              <a:t>символіки</a:t>
            </a:r>
            <a:r>
              <a:rPr lang="ru-RU" sz="3100" dirty="0" smtClean="0"/>
              <a:t> </a:t>
            </a:r>
            <a:r>
              <a:rPr lang="ru-RU" sz="3100" dirty="0" err="1" smtClean="0"/>
              <a:t>та</a:t>
            </a:r>
            <a:r>
              <a:rPr lang="ru-RU" sz="3100" dirty="0" smtClean="0"/>
              <a:t> </a:t>
            </a:r>
            <a:r>
              <a:rPr lang="ru-RU" sz="3100" dirty="0" err="1" smtClean="0"/>
              <a:t>устремлінням</a:t>
            </a:r>
            <a:r>
              <a:rPr lang="ru-RU" sz="3100" dirty="0" smtClean="0"/>
              <a:t> до </a:t>
            </a:r>
            <a:r>
              <a:rPr lang="ru-RU" sz="3100" dirty="0" err="1" smtClean="0"/>
              <a:t>цивілізованості</a:t>
            </a:r>
            <a:r>
              <a:rPr lang="ru-RU" sz="3100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4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chemeClr val="tx1"/>
                </a:solidFill>
              </a:rPr>
              <a:t>Етнологія культури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sz="2900" b="1" dirty="0" err="1" smtClean="0"/>
              <a:t>Основними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чинниками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визначення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нації</a:t>
            </a:r>
            <a:r>
              <a:rPr lang="ru-RU" sz="2900" b="1" dirty="0" smtClean="0"/>
              <a:t> є:</a:t>
            </a:r>
          </a:p>
          <a:p>
            <a:pPr marL="0" indent="357188" algn="just"/>
            <a:r>
              <a:rPr lang="ru-RU" sz="2900" dirty="0" smtClean="0"/>
              <a:t>1.  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походження</a:t>
            </a:r>
            <a:r>
              <a:rPr lang="ru-RU" sz="2900" i="1" dirty="0" smtClean="0"/>
              <a:t>.</a:t>
            </a:r>
          </a:p>
          <a:p>
            <a:pPr marL="0" indent="357188" algn="just"/>
            <a:r>
              <a:rPr lang="ru-RU" sz="2900" i="1" dirty="0" smtClean="0"/>
              <a:t>2.  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території</a:t>
            </a:r>
            <a:r>
              <a:rPr lang="ru-RU" sz="2900" i="1" dirty="0" smtClean="0"/>
              <a:t>.</a:t>
            </a:r>
          </a:p>
          <a:p>
            <a:pPr marL="0" indent="357188" algn="just"/>
            <a:r>
              <a:rPr lang="ru-RU" sz="2900" i="1" dirty="0" smtClean="0"/>
              <a:t>3.  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мови</a:t>
            </a:r>
            <a:r>
              <a:rPr lang="ru-RU" sz="2900" i="1" dirty="0" smtClean="0"/>
              <a:t>. </a:t>
            </a:r>
          </a:p>
          <a:p>
            <a:pPr marL="0" indent="357188" algn="just"/>
            <a:r>
              <a:rPr lang="ru-RU" sz="2900" i="1" dirty="0" smtClean="0"/>
              <a:t>4. 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культури</a:t>
            </a:r>
            <a:r>
              <a:rPr lang="ru-RU" sz="2900" i="1" dirty="0" smtClean="0"/>
              <a:t>. </a:t>
            </a:r>
          </a:p>
          <a:p>
            <a:pPr marL="0" indent="357188" algn="just"/>
            <a:r>
              <a:rPr lang="ru-RU" sz="2900" i="1" dirty="0" smtClean="0"/>
              <a:t>5. </a:t>
            </a:r>
            <a:r>
              <a:rPr lang="ru-RU" sz="2900" i="1" dirty="0" err="1" smtClean="0"/>
              <a:t>Соціально-економічна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. </a:t>
            </a:r>
          </a:p>
          <a:p>
            <a:pPr marL="0" indent="357188" algn="just"/>
            <a:r>
              <a:rPr lang="ru-RU" sz="2900" i="1" dirty="0" smtClean="0"/>
              <a:t>6. </a:t>
            </a:r>
            <a:r>
              <a:rPr lang="ru-RU" sz="2900" i="1" dirty="0" err="1" smtClean="0"/>
              <a:t>Спільність</a:t>
            </a:r>
            <a:r>
              <a:rPr lang="ru-RU" sz="2900" i="1" dirty="0" smtClean="0"/>
              <a:t> </a:t>
            </a:r>
            <a:r>
              <a:rPr lang="ru-RU" sz="2900" i="1" dirty="0" err="1" smtClean="0"/>
              <a:t>політична</a:t>
            </a:r>
            <a:r>
              <a:rPr lang="ru-RU" sz="2900" i="1" dirty="0" smtClean="0"/>
              <a:t> .</a:t>
            </a:r>
          </a:p>
          <a:p>
            <a:pPr marL="0" indent="357188" algn="just"/>
            <a:r>
              <a:rPr lang="ru-RU" sz="2900" dirty="0" err="1" smtClean="0"/>
              <a:t>Отже</a:t>
            </a:r>
            <a:r>
              <a:rPr lang="ru-RU" sz="2900" dirty="0" smtClean="0"/>
              <a:t>, </a:t>
            </a:r>
            <a:r>
              <a:rPr lang="ru-RU" sz="2900" dirty="0" err="1" smtClean="0"/>
              <a:t>нація</a:t>
            </a:r>
            <a:r>
              <a:rPr lang="ru-RU" sz="2900" dirty="0" smtClean="0"/>
              <a:t> – </a:t>
            </a:r>
            <a:r>
              <a:rPr lang="ru-RU" sz="2900" dirty="0" err="1" smtClean="0"/>
              <a:t>ц</a:t>
            </a:r>
            <a:r>
              <a:rPr lang="uk-UA" sz="2900" dirty="0" smtClean="0"/>
              <a:t>е</a:t>
            </a:r>
            <a:r>
              <a:rPr lang="ru-RU" sz="2900" dirty="0" smtClean="0"/>
              <a:t> </a:t>
            </a:r>
            <a:r>
              <a:rPr lang="ru-RU" sz="2900" dirty="0" err="1" smtClean="0"/>
              <a:t>історично</a:t>
            </a:r>
            <a:r>
              <a:rPr lang="ru-RU" sz="2900" dirty="0" smtClean="0"/>
              <a:t> сформована </a:t>
            </a:r>
            <a:r>
              <a:rPr lang="ru-RU" sz="2900" dirty="0" err="1" smtClean="0"/>
              <a:t>етнічна</a:t>
            </a:r>
            <a:r>
              <a:rPr lang="ru-RU" sz="2900" dirty="0" smtClean="0"/>
              <a:t> </a:t>
            </a:r>
            <a:r>
              <a:rPr lang="ru-RU" sz="2900" dirty="0" err="1" smtClean="0"/>
              <a:t>спільнота</a:t>
            </a:r>
            <a:r>
              <a:rPr lang="ru-RU" sz="2900" dirty="0" smtClean="0"/>
              <a:t> людей,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dirty="0" err="1" smtClean="0"/>
              <a:t>мають</a:t>
            </a:r>
            <a:r>
              <a:rPr lang="ru-RU" sz="2900" dirty="0" smtClean="0"/>
              <a:t> свою </a:t>
            </a:r>
            <a:r>
              <a:rPr lang="ru-RU" sz="2900" dirty="0" err="1" smtClean="0"/>
              <a:t>територію</a:t>
            </a:r>
            <a:r>
              <a:rPr lang="ru-RU" sz="2900" dirty="0" smtClean="0"/>
              <a:t>, </a:t>
            </a:r>
            <a:r>
              <a:rPr lang="ru-RU" sz="2900" dirty="0" err="1" smtClean="0"/>
              <a:t>мову</a:t>
            </a:r>
            <a:r>
              <a:rPr lang="ru-RU" sz="2900" dirty="0" smtClean="0"/>
              <a:t>, </a:t>
            </a:r>
            <a:r>
              <a:rPr lang="ru-RU" sz="2900" u="sng" dirty="0" err="1" smtClean="0">
                <a:hlinkClick r:id="rId3" tooltip="Термінологічний словник: ТРАДИЦІЇ"/>
              </a:rPr>
              <a:t>традиції</a:t>
            </a:r>
            <a:r>
              <a:rPr lang="ru-RU" sz="2900" u="sng" dirty="0" smtClean="0"/>
              <a:t> </a:t>
            </a:r>
            <a:r>
              <a:rPr lang="ru-RU" sz="2900" dirty="0" smtClean="0"/>
              <a:t>та </a:t>
            </a:r>
            <a:r>
              <a:rPr lang="ru-RU" sz="2900" dirty="0" err="1" smtClean="0"/>
              <a:t>матеріальну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духовну</a:t>
            </a:r>
            <a:r>
              <a:rPr lang="ru-RU" sz="2900" dirty="0" smtClean="0"/>
              <a:t> культуру, </a:t>
            </a:r>
            <a:r>
              <a:rPr lang="ru-RU" sz="2900" dirty="0" err="1" smtClean="0"/>
              <a:t>соціально-економічну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</a:t>
            </a:r>
            <a:r>
              <a:rPr lang="ru-RU" sz="2900" dirty="0" err="1" smtClean="0"/>
              <a:t>політичну</a:t>
            </a:r>
            <a:r>
              <a:rPr lang="ru-RU" sz="2900" dirty="0" smtClean="0"/>
              <a:t> </a:t>
            </a:r>
            <a:r>
              <a:rPr lang="ru-RU" sz="2900" dirty="0" err="1" smtClean="0"/>
              <a:t>спільність</a:t>
            </a:r>
            <a:r>
              <a:rPr lang="ru-RU" sz="2900" dirty="0" smtClean="0"/>
              <a:t> та </a:t>
            </a:r>
            <a:r>
              <a:rPr lang="ru-RU" sz="2900" dirty="0" err="1" smtClean="0"/>
              <a:t>державний</a:t>
            </a:r>
            <a:r>
              <a:rPr lang="ru-RU" sz="2900" dirty="0" smtClean="0"/>
              <a:t> </a:t>
            </a:r>
            <a:r>
              <a:rPr lang="ru-RU" sz="2900" dirty="0" err="1" smtClean="0"/>
              <a:t>суверенітет</a:t>
            </a:r>
            <a:r>
              <a:rPr lang="ru-RU" sz="2900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5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smtClean="0">
                <a:solidFill>
                  <a:schemeClr val="tx1"/>
                </a:solidFill>
              </a:rPr>
              <a:t>Етнос і </a:t>
            </a:r>
            <a:r>
              <a:rPr lang="uk-UA" sz="3600" b="1" dirty="0" smtClean="0">
                <a:solidFill>
                  <a:schemeClr val="tx1"/>
                </a:solidFill>
              </a:rPr>
              <a:t>мова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ru-RU" b="1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вагомою</a:t>
            </a:r>
            <a:r>
              <a:rPr lang="ru-RU" dirty="0" smtClean="0"/>
              <a:t> </a:t>
            </a:r>
            <a:r>
              <a:rPr lang="ru-RU" dirty="0" err="1" smtClean="0"/>
              <a:t>часткою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відбиває</a:t>
            </a:r>
            <a:r>
              <a:rPr lang="ru-RU" dirty="0" smtClean="0"/>
              <a:t> </a:t>
            </a:r>
            <a:r>
              <a:rPr lang="ru-RU" dirty="0" err="1" smtClean="0"/>
              <a:t>етнокультурні</a:t>
            </a:r>
            <a:r>
              <a:rPr lang="ru-RU" dirty="0" smtClean="0"/>
              <a:t>, </a:t>
            </a:r>
            <a:r>
              <a:rPr lang="ru-RU" dirty="0" err="1" smtClean="0"/>
              <a:t>народно-психологічні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міфологічні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та </a:t>
            </a:r>
            <a:r>
              <a:rPr lang="ru-RU" dirty="0" err="1" smtClean="0"/>
              <a:t>переживання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менталітет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як </a:t>
            </a:r>
            <a:r>
              <a:rPr lang="ru-RU" dirty="0" err="1" smtClean="0"/>
              <a:t>етнічну</a:t>
            </a:r>
            <a:r>
              <a:rPr lang="ru-RU" dirty="0" smtClean="0"/>
              <a:t> </a:t>
            </a:r>
            <a:r>
              <a:rPr lang="ru-RU" dirty="0" err="1" smtClean="0"/>
              <a:t>специфіку</a:t>
            </a:r>
            <a:r>
              <a:rPr lang="ru-RU" dirty="0" smtClean="0"/>
              <a:t> </a:t>
            </a:r>
            <a:r>
              <a:rPr lang="ru-RU" dirty="0" err="1" smtClean="0"/>
              <a:t>людського</a:t>
            </a:r>
            <a:r>
              <a:rPr lang="ru-RU" dirty="0" smtClean="0"/>
              <a:t> </a:t>
            </a:r>
            <a:r>
              <a:rPr lang="ru-RU" dirty="0" err="1" smtClean="0"/>
              <a:t>світосприйняття</a:t>
            </a:r>
            <a:r>
              <a:rPr lang="ru-RU" dirty="0" smtClean="0"/>
              <a:t>.</a:t>
            </a:r>
          </a:p>
          <a:p>
            <a:pPr algn="just"/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та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самоідентифікації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націй</a:t>
            </a:r>
            <a:r>
              <a:rPr lang="ru-RU" dirty="0" smtClean="0"/>
              <a:t>; </a:t>
            </a:r>
            <a:r>
              <a:rPr lang="ru-RU" dirty="0" err="1" smtClean="0"/>
              <a:t>важливий</a:t>
            </a:r>
            <a:r>
              <a:rPr lang="ru-RU" dirty="0" smtClean="0"/>
              <a:t> </a:t>
            </a:r>
            <a:r>
              <a:rPr lang="ru-RU" dirty="0" err="1" smtClean="0"/>
              <a:t>чинник</a:t>
            </a:r>
            <a:r>
              <a:rPr lang="ru-RU" dirty="0" smtClean="0"/>
              <a:t> </a:t>
            </a:r>
            <a:r>
              <a:rPr lang="ru-RU" dirty="0" err="1" smtClean="0"/>
              <a:t>консолідації</a:t>
            </a:r>
            <a:r>
              <a:rPr lang="ru-RU" dirty="0" smtClean="0"/>
              <a:t> </a:t>
            </a:r>
            <a:r>
              <a:rPr lang="ru-RU" dirty="0" err="1" smtClean="0"/>
              <a:t>конкретно-історичного</a:t>
            </a:r>
            <a:r>
              <a:rPr lang="ru-RU" dirty="0" smtClean="0"/>
              <a:t> </a:t>
            </a:r>
            <a:r>
              <a:rPr lang="ru-RU" dirty="0" err="1" smtClean="0"/>
              <a:t>соціуму</a:t>
            </a:r>
            <a:r>
              <a:rPr lang="ru-RU" dirty="0" smtClean="0"/>
              <a:t>  (С. </a:t>
            </a:r>
            <a:r>
              <a:rPr lang="ru-RU" dirty="0" err="1" smtClean="0"/>
              <a:t>Єрмоленко</a:t>
            </a:r>
            <a:r>
              <a:rPr lang="ru-RU" dirty="0" smtClean="0"/>
              <a:t>).</a:t>
            </a:r>
          </a:p>
          <a:p>
            <a:pPr algn="just"/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формує</a:t>
            </a:r>
            <a:r>
              <a:rPr lang="ru-RU" dirty="0" smtClean="0"/>
              <a:t> образ реального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уявного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бачать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носії</a:t>
            </a:r>
            <a:r>
              <a:rPr lang="ru-RU" dirty="0" smtClean="0"/>
              <a:t>, та </a:t>
            </a:r>
            <a:r>
              <a:rPr lang="ru-RU" dirty="0" err="1" smtClean="0"/>
              <a:t>реалізує</a:t>
            </a:r>
            <a:r>
              <a:rPr lang="ru-RU" dirty="0" smtClean="0"/>
              <a:t> </a:t>
            </a:r>
            <a:r>
              <a:rPr lang="ru-RU" b="1" dirty="0" err="1" smtClean="0"/>
              <a:t>національну</a:t>
            </a:r>
            <a:r>
              <a:rPr lang="ru-RU" b="1" dirty="0" smtClean="0"/>
              <a:t> </a:t>
            </a:r>
            <a:r>
              <a:rPr lang="ru-RU" b="1" dirty="0" err="1" smtClean="0"/>
              <a:t>ідею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основоположну</a:t>
            </a:r>
            <a:r>
              <a:rPr lang="ru-RU" dirty="0" smtClean="0"/>
              <a:t> думку </a:t>
            </a:r>
            <a:r>
              <a:rPr lang="ru-RU" dirty="0" err="1" smtClean="0"/>
              <a:t>нації</a:t>
            </a:r>
            <a:r>
              <a:rPr lang="ru-RU" dirty="0" smtClean="0"/>
              <a:t> про </a:t>
            </a:r>
            <a:r>
              <a:rPr lang="ru-RU" dirty="0" err="1" smtClean="0"/>
              <a:t>щось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5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smtClean="0">
                <a:solidFill>
                  <a:schemeClr val="tx1"/>
                </a:solidFill>
              </a:rPr>
              <a:t>Етнос і </a:t>
            </a:r>
            <a:r>
              <a:rPr lang="uk-UA" sz="3600" b="1" dirty="0" smtClean="0">
                <a:solidFill>
                  <a:schemeClr val="tx1"/>
                </a:solidFill>
              </a:rPr>
              <a:t>мова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Тісний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вербальною </a:t>
            </a:r>
            <a:r>
              <a:rPr lang="ru-RU" dirty="0" err="1" smtClean="0"/>
              <a:t>площиною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культурою </a:t>
            </a:r>
            <a:r>
              <a:rPr lang="ru-RU" dirty="0" err="1" smtClean="0"/>
              <a:t>нації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поняттям</a:t>
            </a:r>
            <a:r>
              <a:rPr lang="ru-RU" dirty="0" smtClean="0"/>
              <a:t> «</a:t>
            </a:r>
            <a:r>
              <a:rPr lang="ru-RU" dirty="0" err="1" smtClean="0"/>
              <a:t>рідна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». </a:t>
            </a:r>
          </a:p>
          <a:p>
            <a:pPr marL="0" indent="357188" algn="just"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b="1" i="1" dirty="0" err="1" smtClean="0"/>
              <a:t>рідною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мовою</a:t>
            </a:r>
            <a:r>
              <a:rPr lang="ru-RU" i="1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: </a:t>
            </a:r>
          </a:p>
          <a:p>
            <a:pPr marL="0" indent="357188" algn="just"/>
            <a:r>
              <a:rPr lang="ru-RU" dirty="0" smtClean="0"/>
              <a:t>1)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входить у </a:t>
            </a:r>
            <a:r>
              <a:rPr lang="ru-RU" dirty="0" err="1" smtClean="0"/>
              <a:t>світ</a:t>
            </a:r>
            <a:r>
              <a:rPr lang="ru-RU" dirty="0" smtClean="0"/>
              <a:t>, </a:t>
            </a:r>
            <a:r>
              <a:rPr lang="ru-RU" dirty="0" err="1" smtClean="0"/>
              <a:t>прилучається</a:t>
            </a:r>
            <a:r>
              <a:rPr lang="ru-RU" dirty="0" smtClean="0"/>
              <a:t> до </a:t>
            </a:r>
            <a:r>
              <a:rPr lang="ru-RU" dirty="0" err="1" smtClean="0"/>
              <a:t>загальнолюдських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національній</a:t>
            </a:r>
            <a:r>
              <a:rPr lang="ru-RU" dirty="0" smtClean="0"/>
              <a:t> </a:t>
            </a:r>
            <a:r>
              <a:rPr lang="ru-RU" dirty="0" err="1" smtClean="0"/>
              <a:t>своєрідності</a:t>
            </a:r>
            <a:r>
              <a:rPr lang="ru-RU" dirty="0" smtClean="0"/>
              <a:t>; </a:t>
            </a:r>
          </a:p>
          <a:p>
            <a:pPr marL="0" indent="357188" algn="just"/>
            <a:r>
              <a:rPr lang="ru-RU" dirty="0" smtClean="0"/>
              <a:t>2) першу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почала </a:t>
            </a:r>
            <a:r>
              <a:rPr lang="ru-RU" dirty="0" err="1" smtClean="0"/>
              <a:t>розмовляти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 (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),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індивід</a:t>
            </a:r>
            <a:r>
              <a:rPr lang="ru-RU" dirty="0" smtClean="0"/>
              <a:t> </a:t>
            </a:r>
            <a:r>
              <a:rPr lang="ru-RU" dirty="0" err="1" smtClean="0"/>
              <a:t>увійшов</a:t>
            </a:r>
            <a:r>
              <a:rPr lang="ru-RU" dirty="0" smtClean="0"/>
              <a:t> у культуру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свідомого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Рідна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той шлях, </a:t>
            </a:r>
            <a:r>
              <a:rPr lang="ru-RU" dirty="0" err="1" smtClean="0"/>
              <a:t>прямуючи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здобуває</a:t>
            </a:r>
            <a:r>
              <a:rPr lang="ru-RU" dirty="0" smtClean="0"/>
              <a:t> свою </a:t>
            </a:r>
            <a:r>
              <a:rPr lang="ru-RU" dirty="0" err="1" smtClean="0"/>
              <a:t>громадянську</a:t>
            </a:r>
            <a:r>
              <a:rPr lang="ru-RU" dirty="0" smtClean="0"/>
              <a:t> </a:t>
            </a:r>
            <a:r>
              <a:rPr lang="ru-RU" dirty="0" err="1" smtClean="0"/>
              <a:t>зрілість</a:t>
            </a:r>
            <a:r>
              <a:rPr lang="ru-RU" dirty="0" smtClean="0"/>
              <a:t> та </a:t>
            </a:r>
            <a:r>
              <a:rPr lang="ru-RU" dirty="0" err="1" smtClean="0"/>
              <a:t>осмислює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вона,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народові</a:t>
            </a:r>
            <a:r>
              <a:rPr lang="ru-RU" dirty="0" smtClean="0"/>
              <a:t> </a:t>
            </a:r>
            <a:r>
              <a:rPr lang="ru-RU" dirty="0" err="1" smtClean="0"/>
              <a:t>зобов’язана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самоідентифікує</a:t>
            </a:r>
            <a:r>
              <a:rPr lang="ru-RU" dirty="0" smtClean="0"/>
              <a:t> себе </a:t>
            </a:r>
            <a:r>
              <a:rPr lang="ru-RU" dirty="0" err="1" smtClean="0"/>
              <a:t>етнічно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5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smtClean="0">
                <a:solidFill>
                  <a:schemeClr val="tx1"/>
                </a:solidFill>
              </a:rPr>
              <a:t>Етнос і </a:t>
            </a:r>
            <a:r>
              <a:rPr lang="uk-UA" sz="3600" b="1" dirty="0" smtClean="0">
                <a:solidFill>
                  <a:schemeClr val="tx1"/>
                </a:solidFill>
              </a:rPr>
              <a:t>мова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/>
          </a:bodyPr>
          <a:lstStyle/>
          <a:p>
            <a:pPr marL="0" indent="361950" algn="just"/>
            <a:r>
              <a:rPr lang="ru-RU" dirty="0" err="1" smtClean="0"/>
              <a:t>Реконструкцію</a:t>
            </a:r>
            <a:r>
              <a:rPr lang="ru-RU" dirty="0" smtClean="0"/>
              <a:t> </a:t>
            </a:r>
            <a:r>
              <a:rPr lang="ru-RU" dirty="0" err="1" smtClean="0"/>
              <a:t>традиційного</a:t>
            </a:r>
            <a:r>
              <a:rPr lang="ru-RU" dirty="0" smtClean="0"/>
              <a:t> народного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характер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в </a:t>
            </a:r>
            <a:r>
              <a:rPr lang="ru-RU" dirty="0" err="1" smtClean="0"/>
              <a:t>соціумі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: </a:t>
            </a:r>
            <a:r>
              <a:rPr lang="ru-RU" b="1" dirty="0" err="1" smtClean="0"/>
              <a:t>основні</a:t>
            </a:r>
            <a:r>
              <a:rPr lang="ru-RU" b="1" dirty="0" smtClean="0"/>
              <a:t>,</a:t>
            </a:r>
            <a:r>
              <a:rPr lang="ru-RU" dirty="0" smtClean="0"/>
              <a:t> </a:t>
            </a:r>
            <a:r>
              <a:rPr lang="ru-RU" b="1" dirty="0" err="1" smtClean="0"/>
              <a:t>факультативні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суспільні</a:t>
            </a:r>
            <a:r>
              <a:rPr lang="ru-RU" b="1" dirty="0" smtClean="0"/>
              <a:t> </a:t>
            </a:r>
            <a:endParaRPr lang="ru-RU" dirty="0" smtClean="0"/>
          </a:p>
          <a:p>
            <a:pPr marL="0" indent="361950" algn="just"/>
            <a:r>
              <a:rPr lang="ru-RU" dirty="0" smtClean="0"/>
              <a:t>«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міжнаціонального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інтегрувальну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 –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народу» (Герд).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 у </a:t>
            </a:r>
            <a:r>
              <a:rPr lang="ru-RU" dirty="0" err="1" smtClean="0"/>
              <a:t>поліетнічних</a:t>
            </a:r>
            <a:r>
              <a:rPr lang="ru-RU" dirty="0" smtClean="0"/>
              <a:t> державах, «</a:t>
            </a:r>
            <a:r>
              <a:rPr lang="ru-RU" dirty="0" err="1" smtClean="0"/>
              <a:t>механізми</a:t>
            </a:r>
            <a:r>
              <a:rPr lang="ru-RU" dirty="0" smtClean="0"/>
              <a:t> переходу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dirty="0" err="1" smtClean="0"/>
              <a:t>іншу</a:t>
            </a:r>
            <a:r>
              <a:rPr lang="ru-RU" dirty="0" smtClean="0"/>
              <a:t>, </a:t>
            </a:r>
            <a:r>
              <a:rPr lang="ru-RU" dirty="0" err="1" smtClean="0"/>
              <a:t>білінгвізм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предмет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. Комплексною </a:t>
            </a:r>
            <a:r>
              <a:rPr lang="ru-RU" dirty="0" err="1" smtClean="0"/>
              <a:t>етнолінгвістичною</a:t>
            </a:r>
            <a:r>
              <a:rPr lang="ru-RU" dirty="0" smtClean="0"/>
              <a:t> проблемою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співвіднесення</a:t>
            </a:r>
            <a:r>
              <a:rPr lang="ru-RU" dirty="0" smtClean="0"/>
              <a:t> </a:t>
            </a:r>
            <a:r>
              <a:rPr lang="ru-RU" dirty="0" err="1" smtClean="0"/>
              <a:t>білінгвізму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бікультури</a:t>
            </a:r>
            <a:r>
              <a:rPr lang="ru-RU" dirty="0" smtClean="0"/>
              <a:t>, </a:t>
            </a:r>
            <a:r>
              <a:rPr lang="ru-RU" dirty="0" err="1" smtClean="0"/>
              <a:t>подвійної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» (Герд). </a:t>
            </a:r>
          </a:p>
          <a:p>
            <a:pPr marL="0" indent="361950" algn="just"/>
            <a:r>
              <a:rPr lang="ru-RU" b="1" dirty="0" err="1" smtClean="0"/>
              <a:t>Специфіка</a:t>
            </a:r>
            <a:r>
              <a:rPr lang="ru-RU" b="1" dirty="0" smtClean="0"/>
              <a:t> </a:t>
            </a:r>
            <a:r>
              <a:rPr lang="ru-RU" b="1" dirty="0" err="1" smtClean="0"/>
              <a:t>білінгвізму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своєрідний</a:t>
            </a:r>
            <a:r>
              <a:rPr lang="ru-RU" dirty="0" smtClean="0"/>
              <a:t> </a:t>
            </a:r>
            <a:r>
              <a:rPr lang="ru-RU" dirty="0" err="1" smtClean="0"/>
              <a:t>паралелізм</a:t>
            </a:r>
            <a:r>
              <a:rPr lang="ru-RU" dirty="0" smtClean="0"/>
              <a:t> </a:t>
            </a:r>
            <a:r>
              <a:rPr lang="ru-RU" dirty="0" err="1" smtClean="0"/>
              <a:t>етнокультурних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у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поведінці</a:t>
            </a:r>
            <a:r>
              <a:rPr lang="ru-RU" dirty="0" smtClean="0"/>
              <a:t> людей.</a:t>
            </a:r>
          </a:p>
          <a:p>
            <a:pPr marL="0" indent="357188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 smtClean="0"/>
              <a:t>мови</a:t>
            </a:r>
            <a:endParaRPr lang="ru-RU" dirty="0"/>
          </a:p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3"/>
          </p:nvPr>
        </p:nvSpPr>
        <p:spPr>
          <a:xfrm>
            <a:off x="6388441" y="1066800"/>
            <a:ext cx="5389033" cy="1188720"/>
          </a:xfrm>
        </p:spPr>
        <p:txBody>
          <a:bodyPr/>
          <a:lstStyle/>
          <a:p>
            <a:pPr algn="ctr"/>
            <a:r>
              <a:rPr lang="ru-RU" dirty="0" err="1" smtClean="0"/>
              <a:t>Факультативні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0" indent="361950" algn="just"/>
            <a:r>
              <a:rPr lang="ru-RU" b="1" i="1" dirty="0" err="1" smtClean="0"/>
              <a:t>комунікативна</a:t>
            </a:r>
            <a:r>
              <a:rPr lang="ru-RU" b="1" i="1" dirty="0" smtClean="0"/>
              <a:t>;</a:t>
            </a:r>
            <a:r>
              <a:rPr lang="ru-RU" b="1" dirty="0" smtClean="0"/>
              <a:t> </a:t>
            </a:r>
          </a:p>
          <a:p>
            <a:pPr marL="0" indent="361950" algn="just"/>
            <a:r>
              <a:rPr lang="ru-RU" b="1" i="1" dirty="0" err="1" smtClean="0"/>
              <a:t>пізнавальна</a:t>
            </a:r>
            <a:r>
              <a:rPr lang="ru-RU" b="1" i="1" dirty="0" smtClean="0"/>
              <a:t>;</a:t>
            </a:r>
            <a:r>
              <a:rPr lang="ru-RU" b="1" dirty="0" smtClean="0"/>
              <a:t> </a:t>
            </a:r>
          </a:p>
          <a:p>
            <a:pPr marL="0" indent="361950" algn="just"/>
            <a:r>
              <a:rPr lang="ru-RU" b="1" i="1" dirty="0" err="1" smtClean="0"/>
              <a:t>інформаційна</a:t>
            </a:r>
            <a:r>
              <a:rPr lang="ru-RU" b="1" i="1" dirty="0" smtClean="0"/>
              <a:t>;</a:t>
            </a:r>
            <a:r>
              <a:rPr lang="ru-RU" b="1" dirty="0" smtClean="0"/>
              <a:t> </a:t>
            </a:r>
          </a:p>
          <a:p>
            <a:pPr marL="0" indent="361950" algn="just"/>
            <a:r>
              <a:rPr lang="ru-RU" b="1" i="1" dirty="0" err="1" smtClean="0"/>
              <a:t>мислеоформлювальна</a:t>
            </a:r>
            <a:r>
              <a:rPr lang="ru-RU" b="1" i="1" dirty="0" smtClean="0"/>
              <a:t>;</a:t>
            </a:r>
            <a:r>
              <a:rPr lang="ru-RU" b="1" dirty="0" smtClean="0"/>
              <a:t> </a:t>
            </a:r>
          </a:p>
          <a:p>
            <a:pPr marL="0" indent="361950" algn="just"/>
            <a:r>
              <a:rPr lang="ru-RU" b="1" i="1" dirty="0" err="1" smtClean="0"/>
              <a:t>номінативна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pPr marL="0" indent="361950" algn="just"/>
            <a:r>
              <a:rPr lang="ru-RU" b="1" i="1" dirty="0" err="1" smtClean="0"/>
              <a:t>експресивна</a:t>
            </a:r>
            <a:r>
              <a:rPr lang="ru-RU" b="1" i="1" dirty="0" smtClean="0"/>
              <a:t>;</a:t>
            </a:r>
            <a:r>
              <a:rPr lang="ru-RU" b="1" dirty="0" smtClean="0"/>
              <a:t> </a:t>
            </a:r>
          </a:p>
          <a:p>
            <a:pPr marL="0" indent="361950" algn="just"/>
            <a:r>
              <a:rPr lang="ru-RU" b="1" i="1" dirty="0" err="1" smtClean="0"/>
              <a:t>імпресивна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pPr marL="0" indent="361950" algn="just"/>
            <a:r>
              <a:rPr lang="ru-RU" b="1" i="1" dirty="0" err="1" smtClean="0"/>
              <a:t>емоційна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pPr marL="0" indent="361950" algn="just"/>
            <a:r>
              <a:rPr lang="ru-RU" b="1" i="1" dirty="0" err="1" smtClean="0"/>
              <a:t>естетична</a:t>
            </a:r>
            <a:r>
              <a:rPr lang="ru-RU" b="1" i="1" dirty="0" smtClean="0"/>
              <a:t>;</a:t>
            </a:r>
            <a:endParaRPr lang="ru-RU" b="1" dirty="0" smtClean="0"/>
          </a:p>
          <a:p>
            <a:pPr marL="0" indent="361950" algn="just"/>
            <a:r>
              <a:rPr lang="ru-RU" b="1" i="1" dirty="0" smtClean="0"/>
              <a:t>прагматична.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361950" algn="just"/>
            <a:r>
              <a:rPr lang="ru-RU" sz="2000" b="1" i="1" dirty="0" err="1" smtClean="0"/>
              <a:t>контактовстановлювальна</a:t>
            </a:r>
            <a:r>
              <a:rPr lang="ru-RU" sz="2000" i="1" dirty="0" smtClean="0"/>
              <a:t> ;</a:t>
            </a:r>
          </a:p>
          <a:p>
            <a:pPr marL="0" indent="361950" algn="just"/>
            <a:r>
              <a:rPr lang="ru-RU" sz="2000" b="1" i="1" dirty="0" err="1" smtClean="0"/>
              <a:t>магічна</a:t>
            </a:r>
            <a:r>
              <a:rPr lang="ru-RU" sz="2000" b="1" i="1" dirty="0" smtClean="0"/>
              <a:t>;</a:t>
            </a:r>
          </a:p>
          <a:p>
            <a:pPr marL="0" indent="361950" algn="just"/>
            <a:r>
              <a:rPr lang="ru-RU" sz="2000" b="1" i="1" dirty="0" err="1" smtClean="0"/>
              <a:t>етнотворча</a:t>
            </a:r>
            <a:r>
              <a:rPr lang="ru-RU" sz="2000" b="1" i="1" dirty="0" smtClean="0"/>
              <a:t>;</a:t>
            </a:r>
            <a:r>
              <a:rPr lang="ru-RU" sz="2000" dirty="0" smtClean="0"/>
              <a:t> </a:t>
            </a:r>
            <a:r>
              <a:rPr lang="ru-RU" sz="2000" b="1" i="1" dirty="0" err="1" smtClean="0"/>
              <a:t>націєтворча</a:t>
            </a:r>
            <a:r>
              <a:rPr lang="ru-RU" sz="2000" b="1" i="1" dirty="0" smtClean="0"/>
              <a:t>;</a:t>
            </a:r>
          </a:p>
          <a:p>
            <a:pPr marL="0" indent="361950" algn="just"/>
            <a:r>
              <a:rPr lang="ru-RU" sz="2000" b="1" i="1" dirty="0" err="1" smtClean="0"/>
              <a:t>ідентифікаційна</a:t>
            </a:r>
            <a:r>
              <a:rPr lang="ru-RU" sz="2000" b="1" i="1" dirty="0" smtClean="0"/>
              <a:t>;</a:t>
            </a:r>
            <a:endParaRPr lang="ru-RU" sz="2000" dirty="0" smtClean="0"/>
          </a:p>
          <a:p>
            <a:pPr marL="0" indent="361950" algn="just"/>
            <a:r>
              <a:rPr lang="ru-RU" sz="2000" b="1" i="1" dirty="0" err="1" smtClean="0"/>
              <a:t>культуроносна</a:t>
            </a:r>
            <a:r>
              <a:rPr lang="ru-RU" sz="2000" b="1" i="1" dirty="0" smtClean="0"/>
              <a:t>;</a:t>
            </a:r>
          </a:p>
          <a:p>
            <a:pPr marL="0" indent="361950" algn="just"/>
            <a:r>
              <a:rPr lang="ru-RU" sz="2000" b="1" i="1" dirty="0" err="1" smtClean="0"/>
              <a:t>міжнаціонального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спілкування</a:t>
            </a:r>
            <a:r>
              <a:rPr lang="ru-RU" sz="2000" dirty="0" smtClean="0"/>
              <a:t>;</a:t>
            </a:r>
          </a:p>
          <a:p>
            <a:pPr marL="0" indent="361950" algn="just"/>
            <a:r>
              <a:rPr lang="ru-RU" sz="2000" b="1" i="1" dirty="0" err="1" smtClean="0"/>
              <a:t>міжнародного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спілкування</a:t>
            </a:r>
            <a:r>
              <a:rPr lang="ru-RU" sz="2000" b="1" i="1" dirty="0" smtClean="0"/>
              <a:t>.</a:t>
            </a:r>
            <a:endParaRPr lang="ru-RU" sz="2000" dirty="0" smtClean="0"/>
          </a:p>
          <a:p>
            <a:pPr marL="0" indent="361950" algn="just"/>
            <a:endParaRPr lang="ru-RU" dirty="0" smtClean="0"/>
          </a:p>
          <a:p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02336" y="1"/>
            <a:ext cx="11379200" cy="112395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5</a:t>
            </a:r>
            <a:r>
              <a:rPr lang="uk-UA" sz="3200" b="1" dirty="0" smtClean="0">
                <a:solidFill>
                  <a:schemeClr val="tx1"/>
                </a:solidFill>
              </a:rPr>
              <a:t>. </a:t>
            </a:r>
            <a:r>
              <a:rPr lang="uk-UA" sz="3200" b="1" dirty="0" smtClean="0">
                <a:solidFill>
                  <a:schemeClr val="tx1"/>
                </a:solidFill>
              </a:rPr>
              <a:t>Етнос і </a:t>
            </a:r>
            <a:r>
              <a:rPr lang="uk-UA" sz="3200" b="1" dirty="0" smtClean="0">
                <a:solidFill>
                  <a:schemeClr val="tx1"/>
                </a:solidFill>
              </a:rPr>
              <a:t>мова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69225394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5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smtClean="0">
                <a:solidFill>
                  <a:schemeClr val="tx1"/>
                </a:solidFill>
              </a:rPr>
              <a:t>Етнос і </a:t>
            </a:r>
            <a:r>
              <a:rPr lang="uk-UA" sz="3600" b="1" dirty="0" smtClean="0">
                <a:solidFill>
                  <a:schemeClr val="tx1"/>
                </a:solidFill>
              </a:rPr>
              <a:t>мова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dirty="0" smtClean="0"/>
              <a:t>Культура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фундаментальних</a:t>
            </a:r>
            <a:r>
              <a:rPr lang="ru-RU" dirty="0" smtClean="0"/>
              <a:t> понять </a:t>
            </a:r>
            <a:r>
              <a:rPr lang="ru-RU" dirty="0" err="1" smtClean="0"/>
              <a:t>соціально-гуманітарного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XVIII ст. </a:t>
            </a:r>
          </a:p>
          <a:p>
            <a:pPr marL="0" indent="357188" algn="just">
              <a:buNone/>
            </a:pPr>
            <a:r>
              <a:rPr lang="ru-RU" dirty="0" smtClean="0"/>
              <a:t>У 1960-х </a:t>
            </a:r>
            <a:r>
              <a:rPr lang="ru-RU" dirty="0" err="1" smtClean="0"/>
              <a:t>рр</a:t>
            </a:r>
            <a:r>
              <a:rPr lang="ru-RU" dirty="0" smtClean="0"/>
              <a:t>. як </a:t>
            </a:r>
            <a:r>
              <a:rPr lang="ru-RU" dirty="0" err="1" smtClean="0"/>
              <a:t>самостійна</a:t>
            </a:r>
            <a:r>
              <a:rPr lang="ru-RU" dirty="0" smtClean="0"/>
              <a:t> наука про культуру </a:t>
            </a:r>
            <a:r>
              <a:rPr lang="ru-RU" dirty="0" err="1" smtClean="0"/>
              <a:t>сформувалася</a:t>
            </a:r>
            <a:r>
              <a:rPr lang="ru-RU" dirty="0" smtClean="0"/>
              <a:t> </a:t>
            </a:r>
            <a:r>
              <a:rPr lang="ru-RU" b="1" dirty="0" err="1" smtClean="0"/>
              <a:t>культурологія</a:t>
            </a:r>
            <a:r>
              <a:rPr lang="ru-RU" dirty="0" smtClean="0"/>
              <a:t> на </a:t>
            </a:r>
            <a:r>
              <a:rPr lang="ru-RU" dirty="0" err="1" smtClean="0"/>
              <a:t>стику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, </a:t>
            </a:r>
            <a:r>
              <a:rPr lang="ru-RU" dirty="0" err="1" smtClean="0"/>
              <a:t>історії</a:t>
            </a:r>
            <a:r>
              <a:rPr lang="ru-RU" dirty="0" smtClean="0"/>
              <a:t>, </a:t>
            </a:r>
            <a:r>
              <a:rPr lang="ru-RU" dirty="0" err="1" smtClean="0"/>
              <a:t>антропології</a:t>
            </a:r>
            <a:r>
              <a:rPr lang="ru-RU" dirty="0" smtClean="0"/>
              <a:t>, </a:t>
            </a:r>
            <a:r>
              <a:rPr lang="ru-RU" dirty="0" err="1" smtClean="0"/>
              <a:t>етнології</a:t>
            </a:r>
            <a:r>
              <a:rPr lang="ru-RU" dirty="0" smtClean="0"/>
              <a:t>, </a:t>
            </a:r>
            <a:r>
              <a:rPr lang="ru-RU" dirty="0" err="1" smtClean="0"/>
              <a:t>етнографії</a:t>
            </a:r>
            <a:r>
              <a:rPr lang="ru-RU" dirty="0" smtClean="0"/>
              <a:t>, </a:t>
            </a:r>
            <a:r>
              <a:rPr lang="ru-RU" dirty="0" err="1" smtClean="0"/>
              <a:t>семіотики</a:t>
            </a:r>
            <a:r>
              <a:rPr lang="ru-RU" dirty="0" smtClean="0"/>
              <a:t>, </a:t>
            </a:r>
            <a:r>
              <a:rPr lang="ru-RU" dirty="0" err="1" smtClean="0"/>
              <a:t>лінгвістики</a:t>
            </a:r>
            <a:r>
              <a:rPr lang="ru-RU" dirty="0" smtClean="0"/>
              <a:t>, </a:t>
            </a:r>
            <a:r>
              <a:rPr lang="ru-RU" dirty="0" err="1" smtClean="0"/>
              <a:t>мистецтвознавства</a:t>
            </a:r>
            <a:r>
              <a:rPr lang="ru-RU" dirty="0" smtClean="0"/>
              <a:t>, </a:t>
            </a:r>
            <a:r>
              <a:rPr lang="ru-RU" dirty="0" err="1" smtClean="0"/>
              <a:t>соціології</a:t>
            </a:r>
            <a:r>
              <a:rPr lang="ru-RU" dirty="0" smtClean="0"/>
              <a:t>, </a:t>
            </a:r>
            <a:r>
              <a:rPr lang="ru-RU" dirty="0" err="1" smtClean="0"/>
              <a:t>психології</a:t>
            </a:r>
            <a:r>
              <a:rPr lang="ru-RU" dirty="0" smtClean="0"/>
              <a:t>, </a:t>
            </a:r>
            <a:r>
              <a:rPr lang="ru-RU" dirty="0" err="1" smtClean="0"/>
              <a:t>інформатики</a:t>
            </a:r>
            <a:r>
              <a:rPr lang="ru-RU" dirty="0" smtClean="0"/>
              <a:t>, </a:t>
            </a:r>
            <a:r>
              <a:rPr lang="ru-RU" dirty="0" err="1" smtClean="0"/>
              <a:t>синтезуючи</a:t>
            </a:r>
            <a:r>
              <a:rPr lang="ru-RU" dirty="0" smtClean="0"/>
              <a:t> </a:t>
            </a:r>
            <a:r>
              <a:rPr lang="ru-RU" dirty="0" err="1" smtClean="0"/>
              <a:t>відомості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наук. </a:t>
            </a:r>
          </a:p>
          <a:p>
            <a:pPr marL="0" indent="357188" algn="just">
              <a:buNone/>
            </a:pPr>
            <a:r>
              <a:rPr lang="ru-RU" b="1" dirty="0" err="1" smtClean="0"/>
              <a:t>Початкове</a:t>
            </a:r>
            <a:r>
              <a:rPr lang="ru-RU" b="1" dirty="0" smtClean="0"/>
              <a:t> </a:t>
            </a:r>
            <a:r>
              <a:rPr lang="ru-RU" b="1" dirty="0" err="1" smtClean="0"/>
              <a:t>розуміння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dirty="0" smtClean="0"/>
              <a:t> в </a:t>
            </a:r>
            <a:r>
              <a:rPr lang="ru-RU" dirty="0" err="1" smtClean="0"/>
              <a:t>науковій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b="1" dirty="0" err="1" smtClean="0"/>
              <a:t>Е.Тайлору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розглядав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як комплекс,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вірування</a:t>
            </a:r>
            <a:r>
              <a:rPr lang="ru-RU" dirty="0" smtClean="0"/>
              <a:t>, </a:t>
            </a:r>
            <a:r>
              <a:rPr lang="ru-RU" dirty="0" err="1" smtClean="0"/>
              <a:t>мистецтва</a:t>
            </a:r>
            <a:r>
              <a:rPr lang="ru-RU" dirty="0" smtClean="0"/>
              <a:t>, </a:t>
            </a:r>
            <a:r>
              <a:rPr lang="ru-RU" dirty="0" err="1" smtClean="0"/>
              <a:t>закони</a:t>
            </a:r>
            <a:r>
              <a:rPr lang="ru-RU" dirty="0" smtClean="0"/>
              <a:t>, мораль, </a:t>
            </a:r>
            <a:r>
              <a:rPr lang="ru-RU" dirty="0" err="1" smtClean="0"/>
              <a:t>звичаї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здібності</a:t>
            </a:r>
            <a:r>
              <a:rPr lang="ru-RU" dirty="0" smtClean="0"/>
              <a:t>, </a:t>
            </a:r>
            <a:r>
              <a:rPr lang="ru-RU" dirty="0" err="1" smtClean="0"/>
              <a:t>набуті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як членом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у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культурологічній</a:t>
            </a:r>
            <a:r>
              <a:rPr lang="ru-RU" dirty="0" smtClean="0"/>
              <a:t> </a:t>
            </a:r>
            <a:r>
              <a:rPr lang="ru-RU" dirty="0" err="1" smtClean="0"/>
              <a:t>думці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єдиного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феномену,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шляхів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/>
              <a:t>5</a:t>
            </a:r>
            <a:r>
              <a:rPr lang="uk-UA" sz="3200" b="1" dirty="0" smtClean="0">
                <a:solidFill>
                  <a:schemeClr val="tx1"/>
                </a:solidFill>
              </a:rPr>
              <a:t>. </a:t>
            </a:r>
            <a:r>
              <a:rPr lang="uk-UA" sz="3200" b="1" dirty="0" smtClean="0">
                <a:solidFill>
                  <a:schemeClr val="tx1"/>
                </a:solidFill>
              </a:rPr>
              <a:t>Етнос і </a:t>
            </a:r>
            <a:r>
              <a:rPr lang="uk-UA" sz="3200" b="1" dirty="0" smtClean="0">
                <a:solidFill>
                  <a:schemeClr val="tx1"/>
                </a:solidFill>
              </a:rPr>
              <a:t>мова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660946" y="1924050"/>
            <a:ext cx="3070034" cy="1228725"/>
          </a:xfrm>
        </p:spPr>
        <p:txBody>
          <a:bodyPr/>
          <a:lstStyle/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Підходи</a:t>
            </a:r>
            <a:r>
              <a:rPr lang="ru-RU" b="1" dirty="0" smtClean="0">
                <a:solidFill>
                  <a:schemeClr val="bg1"/>
                </a:solidFill>
              </a:rPr>
              <a:t> до </a:t>
            </a:r>
            <a:r>
              <a:rPr lang="ru-RU" b="1" dirty="0" err="1" smtClean="0">
                <a:solidFill>
                  <a:schemeClr val="bg1"/>
                </a:solidFill>
              </a:rPr>
              <a:t>розуміння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сутності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культури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type="body" sz="half" idx="15"/>
          </p:nvPr>
        </p:nvSpPr>
        <p:spPr>
          <a:xfrm>
            <a:off x="680322" y="2743201"/>
            <a:ext cx="3049702" cy="4114799"/>
          </a:xfrm>
        </p:spPr>
        <p:txBody>
          <a:bodyPr>
            <a:normAutofit lnSpcReduction="10000"/>
          </a:bodyPr>
          <a:lstStyle/>
          <a:p>
            <a:pPr marL="0" indent="361950" algn="just"/>
            <a:endParaRPr lang="ru-RU" dirty="0" smtClean="0"/>
          </a:p>
          <a:p>
            <a:pPr indent="361950" algn="just"/>
            <a:r>
              <a:rPr lang="ru-RU" sz="1700" b="1" i="1" dirty="0" err="1" smtClean="0"/>
              <a:t>описовий</a:t>
            </a:r>
            <a:r>
              <a:rPr lang="ru-RU" sz="1700" b="1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ціннісний</a:t>
            </a:r>
            <a:r>
              <a:rPr lang="ru-RU" sz="1700" i="1" dirty="0" smtClean="0"/>
              <a:t> 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діяльнісний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функціоналістський</a:t>
            </a:r>
            <a:r>
              <a:rPr lang="ru-RU" sz="1700" dirty="0" smtClean="0"/>
              <a:t>;</a:t>
            </a:r>
          </a:p>
          <a:p>
            <a:pPr indent="361950" algn="just"/>
            <a:r>
              <a:rPr lang="ru-RU" sz="1700" b="1" dirty="0" smtClean="0"/>
              <a:t> </a:t>
            </a:r>
            <a:r>
              <a:rPr lang="ru-RU" sz="1700" b="1" i="1" dirty="0" err="1" smtClean="0"/>
              <a:t>герменевтичний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dirty="0" smtClean="0"/>
              <a:t> </a:t>
            </a:r>
            <a:r>
              <a:rPr lang="ru-RU" sz="1700" b="1" i="1" dirty="0" err="1" smtClean="0"/>
              <a:t>нормативний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духовний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діалогічний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інформаційний</a:t>
            </a:r>
            <a:r>
              <a:rPr lang="ru-RU" sz="1700" dirty="0" smtClean="0"/>
              <a:t>; </a:t>
            </a:r>
          </a:p>
          <a:p>
            <a:pPr indent="361950" algn="just"/>
            <a:r>
              <a:rPr lang="ru-RU" sz="1700" b="1" i="1" dirty="0" err="1" smtClean="0"/>
              <a:t>символічний</a:t>
            </a:r>
            <a:r>
              <a:rPr lang="ru-RU" sz="1700" dirty="0" smtClean="0"/>
              <a:t>;</a:t>
            </a:r>
          </a:p>
          <a:p>
            <a:pPr indent="361950" algn="just"/>
            <a:r>
              <a:rPr lang="ru-RU" sz="1700" dirty="0" smtClean="0"/>
              <a:t> </a:t>
            </a:r>
            <a:r>
              <a:rPr lang="ru-RU" sz="1700" b="1" i="1" dirty="0" err="1" smtClean="0"/>
              <a:t>типологічний</a:t>
            </a:r>
            <a:r>
              <a:rPr lang="ru-RU" sz="1700" b="1" i="1" dirty="0" smtClean="0"/>
              <a:t>.</a:t>
            </a:r>
            <a:endParaRPr lang="ru-RU" sz="1900" dirty="0" smtClean="0"/>
          </a:p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sz="2800" dirty="0" smtClean="0">
                <a:solidFill>
                  <a:schemeClr val="bg1"/>
                </a:solidFill>
              </a:rPr>
              <a:t>Аспекти культури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pPr marL="361950" algn="just"/>
            <a:r>
              <a:rPr lang="ru-RU" sz="1800" b="1" i="1" dirty="0" err="1" smtClean="0"/>
              <a:t>концептуальний</a:t>
            </a:r>
            <a:r>
              <a:rPr lang="ru-RU" sz="1800" b="1" i="1" dirty="0" smtClean="0"/>
              <a:t>;</a:t>
            </a:r>
            <a:endParaRPr lang="ru-RU" sz="1800" dirty="0" smtClean="0"/>
          </a:p>
          <a:p>
            <a:pPr marL="361950" algn="just"/>
            <a:r>
              <a:rPr lang="ru-RU" sz="1800" b="1" i="1" dirty="0" err="1" smtClean="0"/>
              <a:t>семіотичний</a:t>
            </a:r>
            <a:r>
              <a:rPr lang="ru-RU" sz="1800" b="1" i="1" dirty="0" smtClean="0"/>
              <a:t>;</a:t>
            </a:r>
            <a:endParaRPr lang="ru-RU" sz="1800" dirty="0" smtClean="0"/>
          </a:p>
          <a:p>
            <a:pPr marL="361950" algn="just"/>
            <a:r>
              <a:rPr lang="ru-RU" sz="1800" b="1" i="1" dirty="0" err="1" smtClean="0"/>
              <a:t>репрезентація</a:t>
            </a:r>
            <a:r>
              <a:rPr lang="ru-RU" sz="1800" i="1" dirty="0" smtClean="0"/>
              <a:t> </a:t>
            </a:r>
            <a:r>
              <a:rPr lang="ru-RU" sz="1800" b="1" i="1" dirty="0" smtClean="0"/>
              <a:t>в </a:t>
            </a:r>
            <a:r>
              <a:rPr lang="ru-RU" sz="1800" b="1" i="1" dirty="0" err="1" smtClean="0"/>
              <a:t>мовних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одиницях</a:t>
            </a:r>
            <a:r>
              <a:rPr lang="ru-RU" sz="1800" dirty="0" smtClean="0"/>
              <a:t>.</a:t>
            </a:r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type="body" sz="quarter" idx="13"/>
          </p:nvPr>
        </p:nvSpPr>
        <p:spPr>
          <a:xfrm>
            <a:off x="7224156" y="1828800"/>
            <a:ext cx="3070025" cy="1084335"/>
          </a:xfrm>
        </p:spPr>
        <p:txBody>
          <a:bodyPr>
            <a:normAutofit fontScale="55000" lnSpcReduction="20000"/>
          </a:bodyPr>
          <a:lstStyle/>
          <a:p>
            <a:pPr marL="0" indent="361950" algn="just"/>
            <a:endParaRPr lang="ru-RU" dirty="0" smtClean="0"/>
          </a:p>
          <a:p>
            <a:pPr algn="ctr"/>
            <a:r>
              <a:rPr lang="uk-UA" sz="6000" dirty="0" smtClean="0">
                <a:solidFill>
                  <a:schemeClr val="bg1"/>
                </a:solidFill>
              </a:rPr>
              <a:t>Функції культури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17"/>
          </p:nvPr>
        </p:nvSpPr>
        <p:spPr/>
        <p:txBody>
          <a:bodyPr>
            <a:normAutofit/>
          </a:bodyPr>
          <a:lstStyle/>
          <a:p>
            <a:pPr marL="361950" algn="just"/>
            <a:r>
              <a:rPr lang="ru-RU" sz="2000" b="1" dirty="0" err="1" smtClean="0"/>
              <a:t>Акумулятивна</a:t>
            </a:r>
            <a:r>
              <a:rPr lang="ru-RU" sz="2000" b="1" dirty="0" smtClean="0"/>
              <a:t> (</a:t>
            </a:r>
            <a:r>
              <a:rPr lang="ru-RU" sz="2000" b="1" dirty="0" err="1" smtClean="0"/>
              <a:t>мнемонічна</a:t>
            </a:r>
            <a:r>
              <a:rPr lang="ru-RU" sz="2000" b="1" dirty="0" smtClean="0"/>
              <a:t>), </a:t>
            </a:r>
          </a:p>
          <a:p>
            <a:pPr marL="361950" algn="just"/>
            <a:r>
              <a:rPr lang="ru-RU" sz="2000" b="1" dirty="0" err="1" smtClean="0"/>
              <a:t>комунікативна</a:t>
            </a:r>
            <a:r>
              <a:rPr lang="ru-RU" sz="2000" b="1" dirty="0" smtClean="0"/>
              <a:t>, </a:t>
            </a:r>
          </a:p>
          <a:p>
            <a:pPr marL="361950" algn="just"/>
            <a:r>
              <a:rPr lang="ru-RU" sz="2000" b="1" dirty="0" err="1" smtClean="0"/>
              <a:t>генеративна</a:t>
            </a:r>
            <a:r>
              <a:rPr lang="ru-RU" sz="2000" b="1" dirty="0" smtClean="0"/>
              <a:t> (</a:t>
            </a:r>
            <a:r>
              <a:rPr lang="ru-RU" sz="2000" b="1" dirty="0" err="1" smtClean="0"/>
              <a:t>креативна</a:t>
            </a:r>
            <a:r>
              <a:rPr lang="ru-RU" sz="2000" b="1" dirty="0" smtClean="0"/>
              <a:t>)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36922539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pPr marL="514350" indent="-514350">
              <a:buAutoNum type="arabicPeriod"/>
            </a:pPr>
            <a:r>
              <a:rPr lang="uk-UA" dirty="0" smtClean="0"/>
              <a:t>Вступ</a:t>
            </a:r>
            <a:r>
              <a:rPr lang="uk-UA" dirty="0" smtClean="0"/>
              <a:t>. </a:t>
            </a:r>
            <a:endParaRPr lang="uk-UA" dirty="0" smtClean="0"/>
          </a:p>
          <a:p>
            <a:pPr marL="514350" indent="-514350">
              <a:buAutoNum type="arabicPeriod"/>
            </a:pPr>
            <a:r>
              <a:rPr lang="uk-UA" dirty="0" smtClean="0"/>
              <a:t>Предмет </a:t>
            </a:r>
            <a:r>
              <a:rPr lang="uk-UA" dirty="0" smtClean="0"/>
              <a:t>і завдання </a:t>
            </a:r>
            <a:r>
              <a:rPr lang="uk-UA" dirty="0" smtClean="0"/>
              <a:t>курсу.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uk-UA" dirty="0" smtClean="0"/>
              <a:t>Культура </a:t>
            </a:r>
            <a:r>
              <a:rPr lang="uk-UA" dirty="0" smtClean="0"/>
              <a:t>та етнос. </a:t>
            </a:r>
            <a:endParaRPr lang="uk-UA" dirty="0" smtClean="0"/>
          </a:p>
          <a:p>
            <a:pPr marL="514350" indent="-514350">
              <a:buAutoNum type="arabicPeriod"/>
            </a:pPr>
            <a:r>
              <a:rPr lang="uk-UA" dirty="0" smtClean="0"/>
              <a:t>Етнологія культури.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uk-UA" dirty="0" smtClean="0"/>
              <a:t>Етнос </a:t>
            </a:r>
            <a:r>
              <a:rPr lang="uk-UA" dirty="0" smtClean="0"/>
              <a:t>і мова</a:t>
            </a:r>
            <a:r>
              <a:rPr lang="uk-UA" dirty="0" smtClean="0"/>
              <a:t>.</a:t>
            </a:r>
          </a:p>
          <a:p>
            <a:pPr marL="514350" indent="-514350">
              <a:buAutoNum type="arabicPeriod"/>
            </a:pPr>
            <a:r>
              <a:rPr lang="uk-UA" dirty="0" smtClean="0"/>
              <a:t> </a:t>
            </a:r>
            <a:r>
              <a:rPr lang="uk-UA" dirty="0" err="1" smtClean="0"/>
              <a:t>Зв</a:t>
            </a:r>
            <a:r>
              <a:rPr lang="ru-RU" dirty="0" smtClean="0"/>
              <a:t>'</a:t>
            </a:r>
            <a:r>
              <a:rPr lang="uk-UA" dirty="0" err="1" smtClean="0"/>
              <a:t>язок</a:t>
            </a:r>
            <a:r>
              <a:rPr lang="uk-UA" dirty="0" smtClean="0"/>
              <a:t> мови з національною </a:t>
            </a:r>
            <a:r>
              <a:rPr lang="uk-UA" dirty="0" smtClean="0"/>
              <a:t>психологією.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uk-UA" dirty="0" smtClean="0"/>
              <a:t>Мова </a:t>
            </a:r>
            <a:r>
              <a:rPr lang="uk-UA" dirty="0" smtClean="0"/>
              <a:t>як виразник національної </a:t>
            </a:r>
            <a:r>
              <a:rPr lang="uk-UA" dirty="0" smtClean="0"/>
              <a:t>культури.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uk-UA" dirty="0" smtClean="0"/>
              <a:t>Мова </a:t>
            </a:r>
            <a:r>
              <a:rPr lang="uk-UA" dirty="0" smtClean="0"/>
              <a:t>– виразник національної культури.</a:t>
            </a:r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6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892802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r>
              <a:rPr lang="ru-RU" sz="1550" b="1" dirty="0" err="1" smtClean="0"/>
              <a:t>Етнічна</a:t>
            </a:r>
            <a:r>
              <a:rPr lang="ru-RU" sz="1550" b="1" dirty="0" smtClean="0"/>
              <a:t> культура </a:t>
            </a:r>
            <a:r>
              <a:rPr lang="ru-RU" sz="1550" dirty="0" smtClean="0"/>
              <a:t>–</a:t>
            </a:r>
            <a:r>
              <a:rPr lang="uk-UA" sz="1550" dirty="0" smtClean="0"/>
              <a:t> це </a:t>
            </a:r>
            <a:r>
              <a:rPr lang="ru-RU" sz="1550" dirty="0" err="1" smtClean="0"/>
              <a:t>складові</a:t>
            </a:r>
            <a:r>
              <a:rPr lang="ru-RU" sz="1550" dirty="0" smtClean="0"/>
              <a:t> </a:t>
            </a:r>
            <a:r>
              <a:rPr lang="ru-RU" sz="1550" dirty="0" err="1" smtClean="0"/>
              <a:t>матеріальної</a:t>
            </a:r>
            <a:r>
              <a:rPr lang="ru-RU" sz="1550" dirty="0" smtClean="0"/>
              <a:t> і </a:t>
            </a:r>
            <a:r>
              <a:rPr lang="ru-RU" sz="1550" dirty="0" err="1" smtClean="0"/>
              <a:t>духовної</a:t>
            </a:r>
            <a:r>
              <a:rPr lang="ru-RU" sz="1550" dirty="0" smtClean="0"/>
              <a:t> культур, </a:t>
            </a:r>
            <a:r>
              <a:rPr lang="ru-RU" sz="1550" dirty="0" err="1" smtClean="0"/>
              <a:t>які</a:t>
            </a:r>
            <a:r>
              <a:rPr lang="ru-RU" sz="1550" dirty="0" smtClean="0"/>
              <a:t> </a:t>
            </a:r>
            <a:r>
              <a:rPr lang="ru-RU" sz="1550" dirty="0" err="1" smtClean="0"/>
              <a:t>виникли</a:t>
            </a:r>
            <a:r>
              <a:rPr lang="ru-RU" sz="1550" dirty="0" smtClean="0"/>
              <a:t> в </a:t>
            </a:r>
            <a:r>
              <a:rPr lang="ru-RU" sz="1550" dirty="0" err="1" smtClean="0"/>
              <a:t>середині</a:t>
            </a:r>
            <a:r>
              <a:rPr lang="ru-RU" sz="1550" dirty="0" smtClean="0"/>
              <a:t> </a:t>
            </a:r>
            <a:r>
              <a:rPr lang="ru-RU" sz="1550" dirty="0" err="1" smtClean="0"/>
              <a:t>певного</a:t>
            </a:r>
            <a:r>
              <a:rPr lang="ru-RU" sz="1550" dirty="0" smtClean="0"/>
              <a:t> </a:t>
            </a:r>
            <a:r>
              <a:rPr lang="ru-RU" sz="1550" dirty="0" err="1" smtClean="0"/>
              <a:t>етносу</a:t>
            </a:r>
            <a:r>
              <a:rPr lang="ru-RU" sz="1550" dirty="0" smtClean="0"/>
              <a:t> </a:t>
            </a:r>
            <a:r>
              <a:rPr lang="ru-RU" sz="1550" dirty="0" err="1" smtClean="0"/>
              <a:t>й</a:t>
            </a:r>
            <a:r>
              <a:rPr lang="ru-RU" sz="1550" dirty="0" smtClean="0"/>
              <a:t> </a:t>
            </a:r>
            <a:r>
              <a:rPr lang="ru-RU" sz="1550" dirty="0" err="1" smtClean="0"/>
              <a:t>відрізняють</a:t>
            </a:r>
            <a:r>
              <a:rPr lang="ru-RU" sz="1550" dirty="0" smtClean="0"/>
              <a:t> </a:t>
            </a:r>
            <a:r>
              <a:rPr lang="ru-RU" sz="1550" dirty="0" err="1" smtClean="0"/>
              <a:t>їх</a:t>
            </a:r>
            <a:r>
              <a:rPr lang="ru-RU" sz="1550" dirty="0" smtClean="0"/>
              <a:t> </a:t>
            </a:r>
            <a:r>
              <a:rPr lang="ru-RU" sz="1550" dirty="0" err="1" smtClean="0"/>
              <a:t>від</a:t>
            </a:r>
            <a:r>
              <a:rPr lang="ru-RU" sz="1550" dirty="0" smtClean="0"/>
              <a:t> </a:t>
            </a:r>
            <a:r>
              <a:rPr lang="ru-RU" sz="1550" dirty="0" err="1" smtClean="0"/>
              <a:t>інших</a:t>
            </a:r>
            <a:r>
              <a:rPr lang="ru-RU" sz="1550" dirty="0" smtClean="0"/>
              <a:t> </a:t>
            </a:r>
            <a:r>
              <a:rPr lang="ru-RU" sz="1550" dirty="0" err="1" smtClean="0"/>
              <a:t>етнічних</a:t>
            </a:r>
            <a:r>
              <a:rPr lang="ru-RU" sz="1550" dirty="0" smtClean="0"/>
              <a:t> і </a:t>
            </a:r>
            <a:r>
              <a:rPr lang="ru-RU" sz="1550" dirty="0" err="1" smtClean="0"/>
              <a:t>поліетнічних</a:t>
            </a:r>
            <a:r>
              <a:rPr lang="ru-RU" sz="1550" dirty="0" smtClean="0"/>
              <a:t> культур; </a:t>
            </a:r>
            <a:r>
              <a:rPr lang="ru-RU" sz="1550" dirty="0" err="1" smtClean="0"/>
              <a:t>це</a:t>
            </a:r>
            <a:r>
              <a:rPr lang="ru-RU" sz="1550" dirty="0" smtClean="0"/>
              <a:t> </a:t>
            </a:r>
            <a:r>
              <a:rPr lang="ru-RU" sz="1550" dirty="0" err="1" smtClean="0"/>
              <a:t>світогляд</a:t>
            </a:r>
            <a:r>
              <a:rPr lang="ru-RU" sz="1550" dirty="0" smtClean="0"/>
              <a:t> народу, </a:t>
            </a:r>
            <a:r>
              <a:rPr lang="ru-RU" sz="1550" dirty="0" err="1" smtClean="0"/>
              <a:t>який</a:t>
            </a:r>
            <a:r>
              <a:rPr lang="ru-RU" sz="1550" dirty="0" smtClean="0"/>
              <a:t> </a:t>
            </a:r>
            <a:r>
              <a:rPr lang="ru-RU" sz="1550" dirty="0" err="1" smtClean="0"/>
              <a:t>історично</a:t>
            </a:r>
            <a:r>
              <a:rPr lang="ru-RU" sz="1550" dirty="0" smtClean="0"/>
              <a:t> </a:t>
            </a:r>
            <a:r>
              <a:rPr lang="ru-RU" sz="1550" dirty="0" err="1" smtClean="0"/>
              <a:t>склався</a:t>
            </a:r>
            <a:r>
              <a:rPr lang="ru-RU" sz="1550" dirty="0" smtClean="0"/>
              <a:t> і регулярно </a:t>
            </a:r>
            <a:r>
              <a:rPr lang="ru-RU" sz="1550" dirty="0" err="1" smtClean="0"/>
              <a:t>відтворюється</a:t>
            </a:r>
            <a:r>
              <a:rPr lang="ru-RU" sz="1550" dirty="0" smtClean="0"/>
              <a:t> у </a:t>
            </a:r>
            <a:r>
              <a:rPr lang="ru-RU" sz="1550" dirty="0" err="1" smtClean="0"/>
              <a:t>мові</a:t>
            </a:r>
            <a:r>
              <a:rPr lang="ru-RU" sz="1550" dirty="0" smtClean="0"/>
              <a:t>, </a:t>
            </a:r>
            <a:r>
              <a:rPr lang="ru-RU" sz="1550" dirty="0" err="1" smtClean="0"/>
              <a:t>віруваннях</a:t>
            </a:r>
            <a:r>
              <a:rPr lang="ru-RU" sz="1550" dirty="0" smtClean="0"/>
              <a:t>, </a:t>
            </a:r>
            <a:r>
              <a:rPr lang="ru-RU" sz="1550" dirty="0" err="1" smtClean="0"/>
              <a:t>міфотворчості</a:t>
            </a:r>
            <a:r>
              <a:rPr lang="ru-RU" sz="1550" dirty="0" smtClean="0"/>
              <a:t>, </a:t>
            </a:r>
            <a:r>
              <a:rPr lang="ru-RU" sz="1550" dirty="0" err="1" smtClean="0"/>
              <a:t>традиціях</a:t>
            </a:r>
            <a:r>
              <a:rPr lang="ru-RU" sz="1550" dirty="0" smtClean="0"/>
              <a:t>, «</a:t>
            </a:r>
            <a:r>
              <a:rPr lang="ru-RU" sz="1550" dirty="0" err="1" smtClean="0"/>
              <a:t>культурних</a:t>
            </a:r>
            <a:r>
              <a:rPr lang="ru-RU" sz="1550" dirty="0" smtClean="0"/>
              <a:t> предметах» </a:t>
            </a:r>
            <a:r>
              <a:rPr lang="ru-RU" sz="1550" dirty="0" err="1" smtClean="0"/>
              <a:t>тощо</a:t>
            </a:r>
            <a:r>
              <a:rPr lang="ru-RU" sz="1550" dirty="0" smtClean="0"/>
              <a:t>.</a:t>
            </a:r>
          </a:p>
          <a:p>
            <a:pPr marL="0" indent="357188" algn="just">
              <a:buNone/>
            </a:pPr>
            <a:r>
              <a:rPr lang="ru-RU" sz="1550" dirty="0" err="1" smtClean="0"/>
              <a:t>Завдяки</a:t>
            </a:r>
            <a:r>
              <a:rPr lang="ru-RU" sz="1550" dirty="0" smtClean="0"/>
              <a:t> </a:t>
            </a:r>
            <a:r>
              <a:rPr lang="ru-RU" sz="1550" dirty="0" err="1" smtClean="0"/>
              <a:t>розвиткові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культури</a:t>
            </a:r>
            <a:r>
              <a:rPr lang="ru-RU" sz="1550" dirty="0" smtClean="0"/>
              <a:t> в </a:t>
            </a:r>
            <a:r>
              <a:rPr lang="ru-RU" sz="1550" dirty="0" err="1" smtClean="0"/>
              <a:t>її</a:t>
            </a:r>
            <a:r>
              <a:rPr lang="ru-RU" sz="1550" dirty="0" smtClean="0"/>
              <a:t> </a:t>
            </a:r>
            <a:r>
              <a:rPr lang="ru-RU" sz="1550" dirty="0" err="1" smtClean="0"/>
              <a:t>своєрідності</a:t>
            </a:r>
            <a:r>
              <a:rPr lang="ru-RU" sz="1550" dirty="0" smtClean="0"/>
              <a:t> </a:t>
            </a:r>
            <a:r>
              <a:rPr lang="ru-RU" sz="1550" dirty="0" err="1" smtClean="0"/>
              <a:t>протягом</a:t>
            </a:r>
            <a:r>
              <a:rPr lang="ru-RU" sz="1550" dirty="0" smtClean="0"/>
              <a:t> </a:t>
            </a:r>
            <a:r>
              <a:rPr lang="ru-RU" sz="1550" dirty="0" err="1" smtClean="0"/>
              <a:t>історії</a:t>
            </a:r>
            <a:r>
              <a:rPr lang="ru-RU" sz="1550" dirty="0" smtClean="0"/>
              <a:t> народу, </a:t>
            </a:r>
            <a:r>
              <a:rPr lang="ru-RU" sz="1550" dirty="0" err="1" smtClean="0"/>
              <a:t>формується</a:t>
            </a:r>
            <a:r>
              <a:rPr lang="ru-RU" sz="1550" dirty="0" smtClean="0"/>
              <a:t> </a:t>
            </a:r>
            <a:r>
              <a:rPr lang="ru-RU" sz="1550" b="1" dirty="0" err="1" smtClean="0"/>
              <a:t>національний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менталітет</a:t>
            </a:r>
            <a:r>
              <a:rPr lang="ru-RU" sz="1550" dirty="0" smtClean="0"/>
              <a:t>.</a:t>
            </a:r>
          </a:p>
          <a:p>
            <a:pPr marL="0" indent="357188" algn="just">
              <a:buNone/>
            </a:pPr>
            <a:endParaRPr lang="ru-RU" sz="1550" b="1" dirty="0" smtClean="0"/>
          </a:p>
          <a:p>
            <a:pPr marL="0" indent="357188" algn="just">
              <a:buNone/>
            </a:pPr>
            <a:r>
              <a:rPr lang="ru-RU" sz="1550" b="1" dirty="0" err="1" smtClean="0"/>
              <a:t>Варто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відрізняти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культури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спільноти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від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культури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спадку</a:t>
            </a:r>
            <a:r>
              <a:rPr lang="ru-RU" sz="1550" b="1" dirty="0" smtClean="0"/>
              <a:t>, яка </a:t>
            </a:r>
            <a:r>
              <a:rPr lang="ru-RU" sz="1550" b="1" dirty="0" err="1" smtClean="0"/>
              <a:t>передається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наступному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поколінню</a:t>
            </a:r>
            <a:r>
              <a:rPr lang="ru-RU" sz="1550" b="1" dirty="0" smtClean="0"/>
              <a:t>.</a:t>
            </a:r>
            <a:r>
              <a:rPr lang="ru-RU" sz="1550" dirty="0" smtClean="0"/>
              <a:t> </a:t>
            </a:r>
          </a:p>
          <a:p>
            <a:pPr marL="0" indent="357188" algn="just">
              <a:buNone/>
            </a:pPr>
            <a:r>
              <a:rPr lang="ru-RU" sz="1550" b="1" i="1" dirty="0" smtClean="0"/>
              <a:t>Культура </a:t>
            </a:r>
            <a:r>
              <a:rPr lang="ru-RU" sz="1550" b="1" i="1" dirty="0" err="1" smtClean="0"/>
              <a:t>спільноти</a:t>
            </a:r>
            <a:r>
              <a:rPr lang="ru-RU" sz="1550" b="1" i="1" dirty="0" smtClean="0"/>
              <a:t> </a:t>
            </a:r>
            <a:r>
              <a:rPr lang="ru-RU" sz="1550" b="1" dirty="0" smtClean="0"/>
              <a:t>– </a:t>
            </a:r>
            <a:r>
              <a:rPr lang="ru-RU" sz="1550" dirty="0" err="1" smtClean="0"/>
              <a:t>це</a:t>
            </a:r>
            <a:r>
              <a:rPr lang="ru-RU" sz="1550" dirty="0" smtClean="0"/>
              <a:t> </a:t>
            </a:r>
            <a:r>
              <a:rPr lang="ru-RU" sz="1550" dirty="0" err="1" smtClean="0"/>
              <a:t>сукупність</a:t>
            </a:r>
            <a:r>
              <a:rPr lang="ru-RU" sz="1550" dirty="0" smtClean="0"/>
              <a:t> </a:t>
            </a:r>
            <a:r>
              <a:rPr lang="ru-RU" sz="1550" dirty="0" err="1" smtClean="0"/>
              <a:t>живих</a:t>
            </a:r>
            <a:r>
              <a:rPr lang="ru-RU" sz="1550" dirty="0" smtClean="0"/>
              <a:t>, </a:t>
            </a:r>
            <a:r>
              <a:rPr lang="ru-RU" sz="1550" dirty="0" err="1" smtClean="0"/>
              <a:t>актуальних</a:t>
            </a:r>
            <a:r>
              <a:rPr lang="ru-RU" sz="1550" dirty="0" smtClean="0"/>
              <a:t> </a:t>
            </a:r>
            <a:r>
              <a:rPr lang="ru-RU" sz="1550" dirty="0" err="1" smtClean="0"/>
              <a:t>творів</a:t>
            </a:r>
            <a:r>
              <a:rPr lang="ru-RU" sz="1550" dirty="0" smtClean="0"/>
              <a:t> і </a:t>
            </a:r>
            <a:r>
              <a:rPr lang="ru-RU" sz="1550" dirty="0" err="1" smtClean="0"/>
              <a:t>зразків</a:t>
            </a:r>
            <a:r>
              <a:rPr lang="ru-RU" sz="1550" dirty="0" smtClean="0"/>
              <a:t>, </a:t>
            </a:r>
            <a:r>
              <a:rPr lang="ru-RU" sz="1550" dirty="0" err="1" smtClean="0"/>
              <a:t>що</a:t>
            </a:r>
            <a:r>
              <a:rPr lang="ru-RU" sz="1550" dirty="0" smtClean="0"/>
              <a:t> </a:t>
            </a:r>
            <a:r>
              <a:rPr lang="ru-RU" sz="1550" dirty="0" err="1" smtClean="0"/>
              <a:t>функціонують</a:t>
            </a:r>
            <a:r>
              <a:rPr lang="ru-RU" sz="1550" dirty="0" smtClean="0"/>
              <a:t>, </a:t>
            </a:r>
            <a:r>
              <a:rPr lang="ru-RU" sz="1550" dirty="0" err="1" smtClean="0"/>
              <a:t>відіграють</a:t>
            </a:r>
            <a:r>
              <a:rPr lang="ru-RU" sz="1550" dirty="0" smtClean="0"/>
              <a:t> </a:t>
            </a:r>
            <a:r>
              <a:rPr lang="ru-RU" sz="1550" dirty="0" err="1" smtClean="0"/>
              <a:t>визначну</a:t>
            </a:r>
            <a:r>
              <a:rPr lang="ru-RU" sz="1550" dirty="0" smtClean="0"/>
              <a:t> роль в </a:t>
            </a:r>
            <a:r>
              <a:rPr lang="ru-RU" sz="1550" dirty="0" err="1" smtClean="0"/>
              <a:t>житті</a:t>
            </a:r>
            <a:r>
              <a:rPr lang="ru-RU" sz="1550" dirty="0" smtClean="0"/>
              <a:t> </a:t>
            </a:r>
            <a:r>
              <a:rPr lang="ru-RU" sz="1550" dirty="0" err="1" smtClean="0"/>
              <a:t>всіх</a:t>
            </a:r>
            <a:r>
              <a:rPr lang="ru-RU" sz="1550" dirty="0" smtClean="0"/>
              <a:t> </a:t>
            </a:r>
            <a:r>
              <a:rPr lang="ru-RU" sz="1550" dirty="0" err="1" smtClean="0"/>
              <a:t>членів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спільноти</a:t>
            </a:r>
            <a:r>
              <a:rPr lang="ru-RU" sz="1550" dirty="0" smtClean="0"/>
              <a:t>.</a:t>
            </a:r>
          </a:p>
          <a:p>
            <a:pPr marL="0" indent="357188" algn="just">
              <a:buNone/>
            </a:pPr>
            <a:r>
              <a:rPr lang="ru-RU" sz="1550" b="1" i="1" dirty="0" err="1" smtClean="0"/>
              <a:t>Культурний</a:t>
            </a:r>
            <a:r>
              <a:rPr lang="ru-RU" sz="1550" b="1" i="1" dirty="0" smtClean="0"/>
              <a:t> </a:t>
            </a:r>
            <a:r>
              <a:rPr lang="ru-RU" sz="1550" b="1" i="1" dirty="0" err="1" smtClean="0"/>
              <a:t>спадок</a:t>
            </a:r>
            <a:r>
              <a:rPr lang="ru-RU" sz="1550" b="1" i="1" dirty="0" smtClean="0"/>
              <a:t> </a:t>
            </a:r>
            <a:r>
              <a:rPr lang="ru-RU" sz="1550" dirty="0" smtClean="0"/>
              <a:t>– </a:t>
            </a:r>
            <a:r>
              <a:rPr lang="ru-RU" sz="1550" dirty="0" err="1" smtClean="0"/>
              <a:t>це</a:t>
            </a:r>
            <a:r>
              <a:rPr lang="ru-RU" sz="1550" dirty="0" smtClean="0"/>
              <a:t> </a:t>
            </a:r>
            <a:r>
              <a:rPr lang="ru-RU" sz="1550" dirty="0" err="1" smtClean="0"/>
              <a:t>лише</a:t>
            </a:r>
            <a:r>
              <a:rPr lang="ru-RU" sz="1550" dirty="0" smtClean="0"/>
              <a:t> </a:t>
            </a:r>
            <a:r>
              <a:rPr lang="ru-RU" sz="1550" dirty="0" err="1" smtClean="0"/>
              <a:t>частина</a:t>
            </a:r>
            <a:r>
              <a:rPr lang="ru-RU" sz="1550" dirty="0" smtClean="0"/>
              <a:t> систем, яка </a:t>
            </a:r>
            <a:r>
              <a:rPr lang="ru-RU" sz="1550" dirty="0" err="1" smtClean="0"/>
              <a:t>була</a:t>
            </a:r>
            <a:r>
              <a:rPr lang="ru-RU" sz="1550" dirty="0" smtClean="0"/>
              <a:t> передана </a:t>
            </a:r>
            <a:r>
              <a:rPr lang="ru-RU" sz="1550" dirty="0" err="1" smtClean="0"/>
              <a:t>наступним</a:t>
            </a:r>
            <a:r>
              <a:rPr lang="ru-RU" sz="1550" dirty="0" smtClean="0"/>
              <a:t> </a:t>
            </a:r>
            <a:r>
              <a:rPr lang="ru-RU" sz="1550" dirty="0" err="1" smtClean="0"/>
              <a:t>поколінням</a:t>
            </a:r>
            <a:r>
              <a:rPr lang="ru-RU" sz="1550" dirty="0" smtClean="0"/>
              <a:t> </a:t>
            </a:r>
            <a:r>
              <a:rPr lang="ru-RU" sz="1550" dirty="0" err="1" smtClean="0"/>
              <a:t>й</a:t>
            </a:r>
            <a:r>
              <a:rPr lang="ru-RU" sz="1550" dirty="0" smtClean="0"/>
              <a:t> </a:t>
            </a:r>
            <a:r>
              <a:rPr lang="ru-RU" sz="1550" dirty="0" err="1" smtClean="0"/>
              <a:t>витримала</a:t>
            </a:r>
            <a:r>
              <a:rPr lang="ru-RU" sz="1550" dirty="0" smtClean="0"/>
              <a:t> </a:t>
            </a:r>
            <a:r>
              <a:rPr lang="ru-RU" sz="1550" dirty="0" err="1" smtClean="0"/>
              <a:t>випробування</a:t>
            </a:r>
            <a:r>
              <a:rPr lang="ru-RU" sz="1550" dirty="0" smtClean="0"/>
              <a:t> часом на </a:t>
            </a:r>
            <a:r>
              <a:rPr lang="ru-RU" sz="1550" dirty="0" err="1" smtClean="0"/>
              <a:t>стійкість</a:t>
            </a:r>
            <a:r>
              <a:rPr lang="ru-RU" sz="1550" dirty="0" smtClean="0"/>
              <a:t>; </a:t>
            </a:r>
            <a:r>
              <a:rPr lang="ru-RU" sz="1550" dirty="0" err="1" smtClean="0"/>
              <a:t>реалізується</a:t>
            </a:r>
            <a:r>
              <a:rPr lang="ru-RU" sz="1550" dirty="0" smtClean="0"/>
              <a:t>, </a:t>
            </a:r>
            <a:r>
              <a:rPr lang="ru-RU" sz="1550" dirty="0" err="1" smtClean="0"/>
              <a:t>стає</a:t>
            </a:r>
            <a:r>
              <a:rPr lang="ru-RU" sz="1550" dirty="0" smtClean="0"/>
              <a:t> комплексом </a:t>
            </a:r>
            <a:r>
              <a:rPr lang="ru-RU" sz="1550" dirty="0" err="1" smtClean="0"/>
              <a:t>священних</a:t>
            </a:r>
            <a:r>
              <a:rPr lang="ru-RU" sz="1550" dirty="0" smtClean="0"/>
              <a:t> </a:t>
            </a:r>
            <a:r>
              <a:rPr lang="ru-RU" sz="1550" dirty="0" err="1" smtClean="0"/>
              <a:t>цінностей</a:t>
            </a:r>
            <a:r>
              <a:rPr lang="ru-RU" sz="1550" dirty="0" smtClean="0"/>
              <a:t>, </a:t>
            </a:r>
            <a:r>
              <a:rPr lang="ru-RU" sz="1550" dirty="0" err="1" smtClean="0"/>
              <a:t>символів</a:t>
            </a:r>
            <a:r>
              <a:rPr lang="ru-RU" sz="1550" dirty="0" smtClean="0"/>
              <a:t>, </a:t>
            </a:r>
            <a:r>
              <a:rPr lang="ru-RU" sz="1550" dirty="0" err="1" smtClean="0"/>
              <a:t>що</a:t>
            </a:r>
            <a:r>
              <a:rPr lang="ru-RU" sz="1550" dirty="0" smtClean="0"/>
              <a:t> </a:t>
            </a:r>
            <a:r>
              <a:rPr lang="ru-RU" sz="1550" dirty="0" err="1" smtClean="0"/>
              <a:t>викликають</a:t>
            </a:r>
            <a:r>
              <a:rPr lang="ru-RU" sz="1550" dirty="0" smtClean="0"/>
              <a:t> </a:t>
            </a:r>
            <a:r>
              <a:rPr lang="ru-RU" sz="1550" dirty="0" err="1" smtClean="0"/>
              <a:t>емоційні</a:t>
            </a:r>
            <a:r>
              <a:rPr lang="ru-RU" sz="1550" dirty="0" smtClean="0"/>
              <a:t> </a:t>
            </a:r>
            <a:r>
              <a:rPr lang="ru-RU" sz="1550" dirty="0" err="1" smtClean="0"/>
              <a:t>ставлення</a:t>
            </a:r>
            <a:r>
              <a:rPr lang="ru-RU" sz="1550" dirty="0" smtClean="0"/>
              <a:t>, фактором </a:t>
            </a:r>
            <a:r>
              <a:rPr lang="ru-RU" sz="1550" dirty="0" err="1" smtClean="0"/>
              <a:t>інтеграції</a:t>
            </a:r>
            <a:r>
              <a:rPr lang="ru-RU" sz="1550" dirty="0" smtClean="0"/>
              <a:t> </a:t>
            </a:r>
            <a:r>
              <a:rPr lang="ru-RU" sz="1550" dirty="0" err="1" smtClean="0"/>
              <a:t>груп</a:t>
            </a:r>
            <a:r>
              <a:rPr lang="ru-RU" sz="1550" dirty="0" smtClean="0"/>
              <a:t>, </a:t>
            </a:r>
            <a:r>
              <a:rPr lang="ru-RU" sz="1550" dirty="0" err="1" smtClean="0"/>
              <a:t>засобом</a:t>
            </a:r>
            <a:r>
              <a:rPr lang="ru-RU" sz="1550" dirty="0" smtClean="0"/>
              <a:t> </a:t>
            </a:r>
            <a:r>
              <a:rPr lang="ru-RU" sz="1550" dirty="0" err="1" smtClean="0"/>
              <a:t>об’єднання</a:t>
            </a:r>
            <a:r>
              <a:rPr lang="ru-RU" sz="1550" dirty="0" smtClean="0"/>
              <a:t>, </a:t>
            </a:r>
            <a:r>
              <a:rPr lang="ru-RU" sz="1550" dirty="0" err="1" smtClean="0"/>
              <a:t>фактором</a:t>
            </a:r>
            <a:r>
              <a:rPr lang="ru-RU" sz="1550" dirty="0" smtClean="0"/>
              <a:t> </a:t>
            </a:r>
            <a:r>
              <a:rPr lang="ru-RU" sz="1550" dirty="0" err="1" smtClean="0"/>
              <a:t>їх</a:t>
            </a:r>
            <a:r>
              <a:rPr lang="ru-RU" sz="1550" dirty="0" smtClean="0"/>
              <a:t> </a:t>
            </a:r>
            <a:r>
              <a:rPr lang="ru-RU" sz="1550" dirty="0" err="1" smtClean="0"/>
              <a:t>відносної</a:t>
            </a:r>
            <a:r>
              <a:rPr lang="ru-RU" sz="1550" dirty="0" smtClean="0"/>
              <a:t> </a:t>
            </a:r>
            <a:r>
              <a:rPr lang="ru-RU" sz="1550" dirty="0" err="1" smtClean="0"/>
              <a:t>незмінності</a:t>
            </a:r>
            <a:r>
              <a:rPr lang="ru-RU" sz="1550" dirty="0" smtClean="0"/>
              <a:t> і </a:t>
            </a:r>
            <a:r>
              <a:rPr lang="ru-RU" sz="1550" dirty="0" err="1" smtClean="0"/>
              <a:t>стійкості</a:t>
            </a:r>
            <a:r>
              <a:rPr lang="ru-RU" sz="1550" dirty="0" smtClean="0"/>
              <a:t> в </a:t>
            </a:r>
            <a:r>
              <a:rPr lang="ru-RU" sz="1550" dirty="0" err="1" smtClean="0"/>
              <a:t>періоди</a:t>
            </a:r>
            <a:r>
              <a:rPr lang="ru-RU" sz="1550" dirty="0" smtClean="0"/>
              <a:t> криз.</a:t>
            </a:r>
          </a:p>
          <a:p>
            <a:pPr marL="0" indent="357188" algn="just">
              <a:buNone/>
            </a:pPr>
            <a:endParaRPr lang="ru-RU" sz="1550" dirty="0" smtClean="0"/>
          </a:p>
          <a:p>
            <a:pPr marL="0" indent="357188" algn="just">
              <a:buNone/>
            </a:pPr>
            <a:r>
              <a:rPr lang="ru-RU" sz="1550" dirty="0" err="1" smtClean="0"/>
              <a:t>Слідування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культурі</a:t>
            </a:r>
            <a:r>
              <a:rPr lang="ru-RU" sz="1550" dirty="0" smtClean="0"/>
              <a:t> (</a:t>
            </a:r>
            <a:r>
              <a:rPr lang="ru-RU" sz="1550" b="1" dirty="0" smtClean="0"/>
              <a:t>архетипам</a:t>
            </a:r>
            <a:r>
              <a:rPr lang="ru-RU" sz="1550" dirty="0" smtClean="0"/>
              <a:t>) </a:t>
            </a:r>
            <a:r>
              <a:rPr lang="ru-RU" sz="1550" dirty="0" err="1" smtClean="0"/>
              <a:t>свого</a:t>
            </a:r>
            <a:r>
              <a:rPr lang="ru-RU" sz="1550" dirty="0" smtClean="0"/>
              <a:t> </a:t>
            </a:r>
            <a:r>
              <a:rPr lang="ru-RU" sz="1550" dirty="0" err="1" smtClean="0"/>
              <a:t>етносу</a:t>
            </a:r>
            <a:r>
              <a:rPr lang="ru-RU" sz="1550" dirty="0" smtClean="0"/>
              <a:t> </a:t>
            </a:r>
            <a:r>
              <a:rPr lang="ru-RU" sz="1550" dirty="0" err="1" smtClean="0"/>
              <a:t>є</a:t>
            </a:r>
            <a:r>
              <a:rPr lang="ru-RU" sz="1550" dirty="0" smtClean="0"/>
              <a:t> </a:t>
            </a:r>
            <a:r>
              <a:rPr lang="ru-RU" sz="1550" dirty="0" err="1" smtClean="0"/>
              <a:t>складовою</a:t>
            </a:r>
            <a:r>
              <a:rPr lang="ru-RU" sz="1550" dirty="0" smtClean="0"/>
              <a:t> </a:t>
            </a:r>
            <a:r>
              <a:rPr lang="ru-RU" sz="1550" dirty="0" err="1" smtClean="0"/>
              <a:t>його</a:t>
            </a:r>
            <a:r>
              <a:rPr lang="ru-RU" sz="1550" dirty="0" smtClean="0"/>
              <a:t> </a:t>
            </a:r>
            <a:r>
              <a:rPr lang="ru-RU" sz="1550" dirty="0" err="1" smtClean="0"/>
              <a:t>розвитку</a:t>
            </a:r>
            <a:r>
              <a:rPr lang="ru-RU" sz="1550" dirty="0" smtClean="0"/>
              <a:t>. </a:t>
            </a:r>
          </a:p>
          <a:p>
            <a:pPr marL="0" indent="357188" algn="just">
              <a:buNone/>
            </a:pPr>
            <a:r>
              <a:rPr lang="ru-RU" sz="1550" b="1" dirty="0" err="1" smtClean="0"/>
              <a:t>Духовне</a:t>
            </a:r>
            <a:r>
              <a:rPr lang="ru-RU" sz="1550" b="1" dirty="0" smtClean="0"/>
              <a:t> </a:t>
            </a:r>
            <a:r>
              <a:rPr lang="ru-RU" sz="1550" b="1" dirty="0" err="1" smtClean="0"/>
              <a:t>багатство</a:t>
            </a:r>
            <a:r>
              <a:rPr lang="ru-RU" sz="1550" dirty="0" smtClean="0"/>
              <a:t>, так само як і </a:t>
            </a:r>
            <a:r>
              <a:rPr lang="ru-RU" sz="1550" dirty="0" err="1" smtClean="0"/>
              <a:t>мова</a:t>
            </a:r>
            <a:r>
              <a:rPr lang="ru-RU" sz="1550" dirty="0" smtClean="0"/>
              <a:t>, наука, </a:t>
            </a:r>
            <a:r>
              <a:rPr lang="ru-RU" sz="1550" dirty="0" err="1" smtClean="0"/>
              <a:t>передаються</a:t>
            </a:r>
            <a:r>
              <a:rPr lang="ru-RU" sz="1550" dirty="0" smtClean="0"/>
              <a:t> </a:t>
            </a:r>
            <a:r>
              <a:rPr lang="ru-RU" sz="1550" dirty="0" err="1" smtClean="0"/>
              <a:t>із</a:t>
            </a:r>
            <a:r>
              <a:rPr lang="ru-RU" sz="1550" dirty="0" smtClean="0"/>
              <a:t> </a:t>
            </a:r>
            <a:r>
              <a:rPr lang="ru-RU" sz="1550" dirty="0" err="1" smtClean="0"/>
              <a:t>покоління</a:t>
            </a:r>
            <a:r>
              <a:rPr lang="ru-RU" sz="1550" dirty="0" smtClean="0"/>
              <a:t> в </a:t>
            </a:r>
            <a:r>
              <a:rPr lang="ru-RU" sz="1550" dirty="0" err="1" smtClean="0"/>
              <a:t>покоління</a:t>
            </a:r>
            <a:r>
              <a:rPr lang="ru-RU" sz="1550" dirty="0" smtClean="0"/>
              <a:t> і </a:t>
            </a:r>
            <a:r>
              <a:rPr lang="ru-RU" sz="1550" dirty="0" err="1" smtClean="0"/>
              <a:t>зберігаються</a:t>
            </a:r>
            <a:r>
              <a:rPr lang="ru-RU" sz="1550" dirty="0" smtClean="0"/>
              <a:t>, а тому не </a:t>
            </a:r>
            <a:r>
              <a:rPr lang="ru-RU" sz="1550" dirty="0" err="1" smtClean="0"/>
              <a:t>може</a:t>
            </a:r>
            <a:r>
              <a:rPr lang="ru-RU" sz="1550" dirty="0" smtClean="0"/>
              <a:t> </a:t>
            </a:r>
            <a:r>
              <a:rPr lang="ru-RU" sz="1550" dirty="0" err="1" smtClean="0"/>
              <a:t>самостійно</a:t>
            </a:r>
            <a:r>
              <a:rPr lang="ru-RU" sz="1550" dirty="0" smtClean="0"/>
              <a:t> </a:t>
            </a:r>
            <a:r>
              <a:rPr lang="ru-RU" sz="1550" dirty="0" err="1" smtClean="0"/>
              <a:t>еволюціонувати</a:t>
            </a:r>
            <a:r>
              <a:rPr lang="ru-RU" sz="1550" dirty="0" smtClean="0"/>
              <a:t>. </a:t>
            </a:r>
            <a:r>
              <a:rPr lang="ru-RU" sz="1550" dirty="0" err="1" smtClean="0"/>
              <a:t>Духовне</a:t>
            </a:r>
            <a:r>
              <a:rPr lang="ru-RU" sz="1550" dirty="0" smtClean="0"/>
              <a:t> </a:t>
            </a:r>
            <a:r>
              <a:rPr lang="ru-RU" sz="1550" dirty="0" err="1" smtClean="0"/>
              <a:t>багатство</a:t>
            </a:r>
            <a:r>
              <a:rPr lang="ru-RU" sz="1550" dirty="0" smtClean="0"/>
              <a:t> не </a:t>
            </a:r>
            <a:r>
              <a:rPr lang="ru-RU" sz="1550" dirty="0" err="1" smtClean="0"/>
              <a:t>має</a:t>
            </a:r>
            <a:r>
              <a:rPr lang="ru-RU" sz="1550" dirty="0" smtClean="0"/>
              <a:t> </a:t>
            </a:r>
            <a:r>
              <a:rPr lang="ru-RU" sz="1550" dirty="0" err="1" smtClean="0"/>
              <a:t>обмежень</a:t>
            </a:r>
            <a:r>
              <a:rPr lang="ru-RU" sz="1550" dirty="0" smtClean="0"/>
              <a:t>, на </a:t>
            </a:r>
            <a:r>
              <a:rPr lang="ru-RU" sz="1550" dirty="0" err="1" smtClean="0"/>
              <a:t>відміну</a:t>
            </a:r>
            <a:r>
              <a:rPr lang="ru-RU" sz="1550" dirty="0" smtClean="0"/>
              <a:t> </a:t>
            </a:r>
            <a:r>
              <a:rPr lang="ru-RU" sz="1550" dirty="0" err="1" smtClean="0"/>
              <a:t>від</a:t>
            </a:r>
            <a:r>
              <a:rPr lang="ru-RU" sz="1550" dirty="0" smtClean="0"/>
              <a:t> </a:t>
            </a:r>
            <a:r>
              <a:rPr lang="ru-RU" sz="1550" dirty="0" err="1" smtClean="0"/>
              <a:t>матеріальної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культури</a:t>
            </a:r>
            <a:r>
              <a:rPr lang="ru-RU" sz="1550" dirty="0" smtClean="0"/>
              <a:t>. </a:t>
            </a:r>
          </a:p>
          <a:p>
            <a:pPr marL="0" indent="357188" algn="just">
              <a:buNone/>
            </a:pPr>
            <a:r>
              <a:rPr lang="ru-RU" sz="1550" dirty="0" err="1" smtClean="0"/>
              <a:t>Вплив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культури</a:t>
            </a:r>
            <a:r>
              <a:rPr lang="ru-RU" sz="1550" dirty="0" smtClean="0"/>
              <a:t> на </a:t>
            </a:r>
            <a:r>
              <a:rPr lang="ru-RU" sz="1550" dirty="0" err="1" smtClean="0"/>
              <a:t>етнічну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спільноту</a:t>
            </a:r>
            <a:r>
              <a:rPr lang="ru-RU" sz="1550" dirty="0" smtClean="0"/>
              <a:t> </a:t>
            </a:r>
            <a:r>
              <a:rPr lang="ru-RU" sz="1550" dirty="0" err="1" smtClean="0"/>
              <a:t>залежить</a:t>
            </a:r>
            <a:r>
              <a:rPr lang="ru-RU" sz="1550" dirty="0" smtClean="0"/>
              <a:t> </a:t>
            </a:r>
            <a:r>
              <a:rPr lang="ru-RU" sz="1550" dirty="0" err="1" smtClean="0"/>
              <a:t>від</a:t>
            </a:r>
            <a:r>
              <a:rPr lang="ru-RU" sz="1550" dirty="0" smtClean="0"/>
              <a:t> </a:t>
            </a:r>
            <a:r>
              <a:rPr lang="ru-RU" sz="1550" dirty="0" err="1" smtClean="0"/>
              <a:t>якості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культури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спільноти</a:t>
            </a:r>
            <a:r>
              <a:rPr lang="ru-RU" sz="1550" dirty="0" smtClean="0"/>
              <a:t> </a:t>
            </a:r>
            <a:r>
              <a:rPr lang="ru-RU" sz="1550" dirty="0" err="1" smtClean="0"/>
              <a:t>й</a:t>
            </a:r>
            <a:r>
              <a:rPr lang="ru-RU" sz="1550" dirty="0" smtClean="0"/>
              <a:t> </a:t>
            </a:r>
            <a:r>
              <a:rPr lang="ru-RU" sz="1550" dirty="0" err="1" smtClean="0"/>
              <a:t>ступеня</a:t>
            </a:r>
            <a:r>
              <a:rPr lang="ru-RU" sz="1550" dirty="0" smtClean="0"/>
              <a:t> </a:t>
            </a:r>
            <a:r>
              <a:rPr lang="ru-RU" sz="1550" dirty="0" err="1" smtClean="0"/>
              <a:t>гармонійності</a:t>
            </a:r>
            <a:r>
              <a:rPr lang="ru-RU" sz="1550" dirty="0" smtClean="0"/>
              <a:t> </a:t>
            </a:r>
            <a:r>
              <a:rPr lang="ru-RU" sz="1550" dirty="0" err="1" smtClean="0"/>
              <a:t>розвитку</a:t>
            </a:r>
            <a:r>
              <a:rPr lang="ru-RU" sz="1550" dirty="0" smtClean="0"/>
              <a:t> конкретного </a:t>
            </a:r>
            <a:r>
              <a:rPr lang="ru-RU" sz="1550" dirty="0" err="1" smtClean="0"/>
              <a:t>індивіда</a:t>
            </a:r>
            <a:r>
              <a:rPr lang="ru-RU" sz="1550" dirty="0" smtClean="0"/>
              <a:t>.</a:t>
            </a:r>
          </a:p>
          <a:p>
            <a:pPr marL="0" indent="357188" algn="just">
              <a:buNone/>
            </a:pPr>
            <a:endParaRPr lang="ru-RU" sz="155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6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b="1" dirty="0" smtClean="0"/>
              <a:t>два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різновиди</a:t>
            </a:r>
            <a:r>
              <a:rPr lang="ru-RU" b="1" dirty="0" smtClean="0"/>
              <a:t> </a:t>
            </a:r>
            <a:r>
              <a:rPr lang="ru-RU" b="1" dirty="0" err="1" smtClean="0"/>
              <a:t>неповноти</a:t>
            </a:r>
            <a:r>
              <a:rPr lang="ru-RU" b="1" dirty="0" smtClean="0"/>
              <a:t> </a:t>
            </a:r>
            <a:r>
              <a:rPr lang="ru-RU" b="1" dirty="0" err="1" smtClean="0"/>
              <a:t>нації</a:t>
            </a:r>
            <a:r>
              <a:rPr lang="ru-RU" b="1" dirty="0" smtClean="0"/>
              <a:t>: 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поверхнева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або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започаткована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неповнота</a:t>
            </a:r>
            <a:r>
              <a:rPr lang="ru-RU" b="1" i="1" dirty="0" smtClean="0"/>
              <a:t> (</a:t>
            </a:r>
            <a:r>
              <a:rPr lang="ru-RU" b="1" i="1" dirty="0" err="1" smtClean="0"/>
              <a:t>менш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типово</a:t>
            </a:r>
            <a:r>
              <a:rPr lang="ru-RU" b="1" i="1" dirty="0" smtClean="0"/>
              <a:t>);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доглибна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або</a:t>
            </a:r>
            <a:r>
              <a:rPr lang="ru-RU" b="1" i="1" dirty="0" smtClean="0"/>
              <a:t> завершена </a:t>
            </a:r>
            <a:r>
              <a:rPr lang="ru-RU" b="1" i="1" dirty="0" err="1" smtClean="0"/>
              <a:t>неповнота</a:t>
            </a:r>
            <a:r>
              <a:rPr lang="ru-RU" b="1" i="1" dirty="0" smtClean="0"/>
              <a:t> (</a:t>
            </a:r>
            <a:r>
              <a:rPr lang="ru-RU" b="1" i="1" dirty="0" err="1" smtClean="0"/>
              <a:t>найтиповіше</a:t>
            </a:r>
            <a:r>
              <a:rPr lang="ru-RU" b="1" i="1" dirty="0" smtClean="0"/>
              <a:t>).</a:t>
            </a:r>
          </a:p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мовну</a:t>
            </a:r>
            <a:r>
              <a:rPr lang="ru-RU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 народу </a:t>
            </a:r>
            <a:r>
              <a:rPr lang="ru-RU" dirty="0" err="1" smtClean="0"/>
              <a:t>живлять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джерела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становлять</a:t>
            </a:r>
            <a:r>
              <a:rPr lang="ru-RU" b="1" dirty="0" smtClean="0"/>
              <a:t> </a:t>
            </a:r>
            <a:r>
              <a:rPr lang="ru-RU" b="1" dirty="0" err="1" smtClean="0"/>
              <a:t>умови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національного</a:t>
            </a:r>
            <a:r>
              <a:rPr lang="ru-RU" b="1" dirty="0" smtClean="0"/>
              <a:t>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: 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національна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традиція</a:t>
            </a:r>
            <a:r>
              <a:rPr lang="ru-RU" b="1" i="1" dirty="0" smtClean="0"/>
              <a:t> (</a:t>
            </a:r>
            <a:r>
              <a:rPr lang="ru-RU" b="1" i="1" dirty="0" err="1" smtClean="0"/>
              <a:t>історична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пам’ять</a:t>
            </a:r>
            <a:r>
              <a:rPr lang="ru-RU" b="1" i="1" dirty="0" smtClean="0"/>
              <a:t>); 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національна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свідомість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солідарність</a:t>
            </a:r>
            <a:r>
              <a:rPr lang="ru-RU" i="1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становити</a:t>
            </a:r>
            <a:r>
              <a:rPr lang="ru-RU" dirty="0" smtClean="0"/>
              <a:t> </a:t>
            </a:r>
            <a:r>
              <a:rPr lang="ru-RU" dirty="0" err="1" smtClean="0"/>
              <a:t>взаємопов’язану</a:t>
            </a:r>
            <a:r>
              <a:rPr lang="ru-RU" dirty="0" smtClean="0"/>
              <a:t> </a:t>
            </a:r>
            <a:r>
              <a:rPr lang="ru-RU" dirty="0" err="1" smtClean="0"/>
              <a:t>нерозривну</a:t>
            </a:r>
            <a:r>
              <a:rPr lang="ru-RU" dirty="0" smtClean="0"/>
              <a:t> пару; 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національна</a:t>
            </a:r>
            <a:r>
              <a:rPr lang="ru-RU" b="1" i="1" dirty="0" smtClean="0"/>
              <a:t> культура</a:t>
            </a:r>
            <a:r>
              <a:rPr lang="ru-RU" i="1" dirty="0" smtClean="0"/>
              <a:t> </a:t>
            </a:r>
            <a:r>
              <a:rPr lang="ru-RU" dirty="0" smtClean="0"/>
              <a:t>– духовна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матеріальна</a:t>
            </a:r>
            <a:r>
              <a:rPr lang="ru-RU" dirty="0" smtClean="0"/>
              <a:t>; </a:t>
            </a:r>
          </a:p>
          <a:p>
            <a:pPr marL="0" indent="357188" algn="just">
              <a:buAutoNum type="arabicParenR"/>
            </a:pPr>
            <a:r>
              <a:rPr lang="ru-RU" b="1" i="1" dirty="0" err="1" smtClean="0"/>
              <a:t>національний</a:t>
            </a:r>
            <a:r>
              <a:rPr lang="ru-RU" b="1" i="1" dirty="0" smtClean="0"/>
              <a:t> мир і </a:t>
            </a:r>
            <a:r>
              <a:rPr lang="ru-RU" b="1" i="1" dirty="0" err="1" smtClean="0"/>
              <a:t>співробітництво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іншими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етносами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народами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3. Етнос і мова.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just">
              <a:buNone/>
            </a:pPr>
            <a:endParaRPr lang="ru-RU" dirty="0" smtClean="0"/>
          </a:p>
          <a:p>
            <a:pPr marL="0" indent="361950" algn="just">
              <a:buNone/>
            </a:pPr>
            <a:r>
              <a:rPr lang="ru-RU" b="1" dirty="0" err="1" smtClean="0"/>
              <a:t>Стійкість</a:t>
            </a:r>
            <a:r>
              <a:rPr lang="ru-RU" b="1" dirty="0" smtClean="0"/>
              <a:t>, </a:t>
            </a:r>
            <a:r>
              <a:rPr lang="ru-RU" b="1" dirty="0" err="1" smtClean="0"/>
              <a:t>життєздатність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низки </a:t>
            </a:r>
            <a:r>
              <a:rPr lang="ru-RU" dirty="0" err="1" smtClean="0"/>
              <a:t>чинників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давності</a:t>
            </a:r>
            <a:r>
              <a:rPr lang="ru-RU" dirty="0" smtClean="0"/>
              <a:t> </a:t>
            </a:r>
            <a:r>
              <a:rPr lang="ru-RU" dirty="0" err="1" smtClean="0"/>
              <a:t>писемних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, числа </a:t>
            </a:r>
            <a:r>
              <a:rPr lang="ru-RU" dirty="0" err="1" smtClean="0"/>
              <a:t>мовців</a:t>
            </a:r>
            <a:r>
              <a:rPr lang="ru-RU" dirty="0" smtClean="0"/>
              <a:t>, </a:t>
            </a:r>
            <a:r>
              <a:rPr lang="ru-RU" dirty="0" err="1" smtClean="0"/>
              <a:t>конкретної</a:t>
            </a:r>
            <a:r>
              <a:rPr lang="ru-RU" dirty="0" smtClean="0"/>
              <a:t> </a:t>
            </a:r>
            <a:r>
              <a:rPr lang="ru-RU" dirty="0" err="1" smtClean="0"/>
              <a:t>соціополітичної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волі</a:t>
            </a:r>
            <a:r>
              <a:rPr lang="ru-RU" dirty="0" smtClean="0"/>
              <a:t> народу. </a:t>
            </a:r>
          </a:p>
          <a:p>
            <a:pPr marL="0" indent="361950" algn="just">
              <a:buNone/>
            </a:pPr>
            <a:r>
              <a:rPr lang="ru-RU" dirty="0" smtClean="0"/>
              <a:t>Є </a:t>
            </a:r>
            <a:r>
              <a:rPr lang="ru-RU" b="1" dirty="0" smtClean="0"/>
              <a:t>два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стоять на </a:t>
            </a:r>
            <a:r>
              <a:rPr lang="ru-RU" b="1" dirty="0" err="1" smtClean="0"/>
              <a:t>заваді</a:t>
            </a:r>
            <a:r>
              <a:rPr lang="ru-RU" b="1" dirty="0" smtClean="0"/>
              <a:t> </a:t>
            </a:r>
            <a:r>
              <a:rPr lang="ru-RU" b="1" dirty="0" err="1" smtClean="0"/>
              <a:t>зростанню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стійкості</a:t>
            </a:r>
            <a:r>
              <a:rPr lang="ru-RU" b="1" dirty="0" smtClean="0"/>
              <a:t>: </a:t>
            </a:r>
          </a:p>
          <a:p>
            <a:pPr marL="0" indent="361950" algn="just"/>
            <a:r>
              <a:rPr lang="ru-RU" b="1" i="1" dirty="0" err="1" smtClean="0"/>
              <a:t>зовнішні</a:t>
            </a:r>
            <a:r>
              <a:rPr lang="ru-RU" b="1" i="1" dirty="0" smtClean="0"/>
              <a:t>,</a:t>
            </a:r>
            <a:r>
              <a:rPr lang="ru-RU" i="1" dirty="0" smtClean="0"/>
              <a:t> </a:t>
            </a:r>
            <a:r>
              <a:rPr lang="ru-RU" dirty="0" err="1" smtClean="0"/>
              <a:t>матеріальні</a:t>
            </a:r>
            <a:r>
              <a:rPr lang="ru-RU" dirty="0" smtClean="0"/>
              <a:t> </a:t>
            </a:r>
            <a:r>
              <a:rPr lang="ru-RU" dirty="0" err="1" smtClean="0"/>
              <a:t>перешкоди</a:t>
            </a:r>
            <a:r>
              <a:rPr lang="ru-RU" dirty="0" smtClean="0"/>
              <a:t> (</a:t>
            </a:r>
            <a:r>
              <a:rPr lang="ru-RU" dirty="0" err="1" smtClean="0"/>
              <a:t>антинаціональна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репресій</a:t>
            </a:r>
            <a:r>
              <a:rPr lang="ru-RU" dirty="0" smtClean="0"/>
              <a:t> і </a:t>
            </a:r>
            <a:r>
              <a:rPr lang="ru-RU" dirty="0" err="1" smtClean="0"/>
              <a:t>терору</a:t>
            </a:r>
            <a:r>
              <a:rPr lang="ru-RU" dirty="0" smtClean="0"/>
              <a:t>);</a:t>
            </a:r>
          </a:p>
          <a:p>
            <a:pPr marL="0" indent="361950" algn="just"/>
            <a:r>
              <a:rPr lang="ru-RU" b="1" i="1" dirty="0" err="1" smtClean="0"/>
              <a:t>внутрішні</a:t>
            </a:r>
            <a:r>
              <a:rPr lang="ru-RU" b="1" i="1" dirty="0" smtClean="0"/>
              <a:t>,</a:t>
            </a:r>
            <a:r>
              <a:rPr lang="ru-RU" dirty="0" smtClean="0"/>
              <a:t> </a:t>
            </a:r>
            <a:r>
              <a:rPr lang="ru-RU" dirty="0" err="1" smtClean="0"/>
              <a:t>ідейні</a:t>
            </a:r>
            <a:r>
              <a:rPr lang="ru-RU" dirty="0" smtClean="0"/>
              <a:t> </a:t>
            </a:r>
            <a:r>
              <a:rPr lang="ru-RU" dirty="0" err="1" smtClean="0"/>
              <a:t>перешкоди</a:t>
            </a:r>
            <a:r>
              <a:rPr lang="ru-RU" dirty="0" smtClean="0"/>
              <a:t> (</a:t>
            </a:r>
            <a:r>
              <a:rPr lang="ru-RU" dirty="0" err="1" smtClean="0"/>
              <a:t>антинаціональна</a:t>
            </a:r>
            <a:r>
              <a:rPr lang="ru-RU" dirty="0" smtClean="0"/>
              <a:t> </a:t>
            </a:r>
            <a:r>
              <a:rPr lang="ru-RU" dirty="0" err="1" smtClean="0"/>
              <a:t>ідеологія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поглядів</a:t>
            </a:r>
            <a:r>
              <a:rPr lang="ru-RU" dirty="0" smtClean="0"/>
              <a:t> і </a:t>
            </a:r>
            <a:r>
              <a:rPr lang="ru-RU" dirty="0" err="1" smtClean="0"/>
              <a:t>теорій</a:t>
            </a:r>
            <a:r>
              <a:rPr lang="ru-RU" dirty="0" smtClean="0"/>
              <a:t>).</a:t>
            </a:r>
          </a:p>
          <a:p>
            <a:pPr marL="0" indent="361950" algn="just">
              <a:buNone/>
            </a:pPr>
            <a:r>
              <a:rPr lang="ru-RU" b="1" dirty="0" err="1" smtClean="0"/>
              <a:t>Мовна</a:t>
            </a:r>
            <a:r>
              <a:rPr lang="ru-RU" b="1" dirty="0" smtClean="0"/>
              <a:t> </a:t>
            </a:r>
            <a:r>
              <a:rPr lang="ru-RU" b="1" dirty="0" err="1" smtClean="0"/>
              <a:t>стабільність</a:t>
            </a:r>
            <a:r>
              <a:rPr lang="ru-RU" b="1" dirty="0" smtClean="0"/>
              <a:t> і </a:t>
            </a:r>
            <a:r>
              <a:rPr lang="ru-RU" b="1" dirty="0" err="1" smtClean="0"/>
              <a:t>мовна</a:t>
            </a:r>
            <a:r>
              <a:rPr lang="ru-RU" b="1" dirty="0" smtClean="0"/>
              <a:t> </a:t>
            </a:r>
            <a:r>
              <a:rPr lang="ru-RU" b="1" dirty="0" err="1" smtClean="0"/>
              <a:t>стійкість</a:t>
            </a:r>
            <a:r>
              <a:rPr lang="ru-RU" b="1" dirty="0" smtClean="0"/>
              <a:t> народу</a:t>
            </a:r>
            <a:r>
              <a:rPr lang="uk-UA" b="1" dirty="0" smtClean="0"/>
              <a:t> </a:t>
            </a:r>
            <a:r>
              <a:rPr lang="uk-UA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. Утративши свою </a:t>
            </a:r>
            <a:r>
              <a:rPr lang="ru-RU" dirty="0" err="1" smtClean="0"/>
              <a:t>мовну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, народ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мовній</a:t>
            </a:r>
            <a:r>
              <a:rPr lang="ru-RU" dirty="0" smtClean="0"/>
              <a:t> </a:t>
            </a:r>
            <a:r>
              <a:rPr lang="ru-RU" dirty="0" err="1" smtClean="0"/>
              <a:t>стійкості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повернути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свою </a:t>
            </a:r>
            <a:r>
              <a:rPr lang="ru-RU" dirty="0" err="1" smtClean="0"/>
              <a:t>мовну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зміцнити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. </a:t>
            </a:r>
          </a:p>
          <a:p>
            <a:pPr marL="0" indent="361950" algn="just">
              <a:buNone/>
            </a:pPr>
            <a:r>
              <a:rPr lang="ru-RU" b="1" dirty="0" err="1" smtClean="0"/>
              <a:t>Важливими</a:t>
            </a:r>
            <a:r>
              <a:rPr lang="ru-RU" b="1" dirty="0" smtClean="0"/>
              <a:t> </a:t>
            </a:r>
            <a:r>
              <a:rPr lang="ru-RU" b="1" dirty="0" err="1" smtClean="0"/>
              <a:t>передумовами</a:t>
            </a:r>
            <a:r>
              <a:rPr lang="ru-RU" b="1" dirty="0" smtClean="0"/>
              <a:t> </a:t>
            </a:r>
            <a:r>
              <a:rPr lang="ru-RU" b="1" dirty="0" err="1" smtClean="0"/>
              <a:t>усунення</a:t>
            </a:r>
            <a:r>
              <a:rPr lang="ru-RU" b="1" dirty="0" smtClean="0"/>
              <a:t> </a:t>
            </a:r>
            <a:r>
              <a:rPr lang="ru-RU" b="1" dirty="0" err="1" smtClean="0"/>
              <a:t>двох</a:t>
            </a:r>
            <a:r>
              <a:rPr lang="ru-RU" b="1" dirty="0" smtClean="0"/>
              <a:t> </a:t>
            </a:r>
            <a:r>
              <a:rPr lang="ru-RU" b="1" dirty="0" err="1" smtClean="0"/>
              <a:t>різновидів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</a:t>
            </a:r>
            <a:r>
              <a:rPr lang="ru-RU" b="1" dirty="0" smtClean="0"/>
              <a:t> (</a:t>
            </a:r>
            <a:r>
              <a:rPr lang="ru-RU" b="1" dirty="0" err="1" smtClean="0"/>
              <a:t>деформацій</a:t>
            </a:r>
            <a:r>
              <a:rPr lang="ru-RU" b="1" dirty="0" smtClean="0"/>
              <a:t>)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такі</a:t>
            </a:r>
            <a:r>
              <a:rPr lang="ru-RU" b="1" dirty="0" smtClean="0"/>
              <a:t>: </a:t>
            </a:r>
          </a:p>
          <a:p>
            <a:pPr marL="0" indent="361950" algn="just"/>
            <a:r>
              <a:rPr lang="ru-RU" b="1" i="1" dirty="0" err="1" smtClean="0"/>
              <a:t>з’ясування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усунення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ганебного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зловживання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поняттям</a:t>
            </a:r>
            <a:r>
              <a:rPr lang="ru-RU" b="1" i="1" dirty="0" smtClean="0"/>
              <a:t> «</a:t>
            </a:r>
            <a:r>
              <a:rPr lang="ru-RU" b="1" i="1" dirty="0" err="1" smtClean="0"/>
              <a:t>націоналізм</a:t>
            </a:r>
            <a:r>
              <a:rPr lang="ru-RU" b="1" i="1" dirty="0" smtClean="0"/>
              <a:t>»; </a:t>
            </a:r>
          </a:p>
          <a:p>
            <a:pPr marL="0" indent="361950" algn="just"/>
            <a:r>
              <a:rPr lang="ru-RU" b="1" i="1" dirty="0" err="1" smtClean="0"/>
              <a:t>врахування</a:t>
            </a:r>
            <a:r>
              <a:rPr lang="ru-RU" b="1" i="1" dirty="0" smtClean="0"/>
              <a:t> того,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інтернаціоналізм</a:t>
            </a:r>
            <a:r>
              <a:rPr lang="ru-RU" b="1" i="1" dirty="0" smtClean="0"/>
              <a:t> </a:t>
            </a:r>
            <a:r>
              <a:rPr lang="ru-RU" dirty="0" err="1" smtClean="0"/>
              <a:t>можливий</a:t>
            </a:r>
            <a:r>
              <a:rPr lang="ru-RU" dirty="0" smtClean="0"/>
              <a:t> на </a:t>
            </a:r>
            <a:r>
              <a:rPr lang="ru-RU" dirty="0" err="1" smtClean="0"/>
              <a:t>ґрунті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а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;</a:t>
            </a:r>
          </a:p>
          <a:p>
            <a:pPr marL="0" indent="361950" algn="just"/>
            <a:r>
              <a:rPr lang="ru-RU" b="1" i="1" dirty="0" smtClean="0"/>
              <a:t> </a:t>
            </a:r>
            <a:r>
              <a:rPr lang="ru-RU" b="1" i="1" dirty="0" err="1" smtClean="0"/>
              <a:t>боротьба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виявів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будь-якого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шовінізму</a:t>
            </a:r>
            <a:r>
              <a:rPr lang="ru-RU" b="1" i="1" dirty="0" smtClean="0"/>
              <a:t>; </a:t>
            </a:r>
          </a:p>
          <a:p>
            <a:pPr marL="0" indent="361950" algn="just"/>
            <a:r>
              <a:rPr lang="ru-RU" b="1" i="1" dirty="0" err="1" smtClean="0"/>
              <a:t>поширення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знання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української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мови</a:t>
            </a:r>
            <a:r>
              <a:rPr lang="ru-RU" b="1" i="1" dirty="0" smtClean="0"/>
              <a:t> як </a:t>
            </a:r>
            <a:r>
              <a:rPr lang="ru-RU" b="1" i="1" dirty="0" err="1" smtClean="0"/>
              <a:t>державної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серед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усіх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етносів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України</a:t>
            </a:r>
            <a:r>
              <a:rPr lang="ru-RU" b="1" i="1" dirty="0" smtClean="0"/>
              <a:t>, </a:t>
            </a:r>
            <a:r>
              <a:rPr lang="ru-RU" dirty="0" err="1" smtClean="0"/>
              <a:t>передусім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, при </a:t>
            </a:r>
            <a:r>
              <a:rPr lang="ru-RU" dirty="0" err="1" smtClean="0"/>
              <a:t>повному</a:t>
            </a:r>
            <a:r>
              <a:rPr lang="ru-RU" dirty="0" smtClean="0"/>
              <a:t> </a:t>
            </a:r>
            <a:r>
              <a:rPr lang="ru-RU" dirty="0" err="1" smtClean="0"/>
              <a:t>протегуванні</a:t>
            </a:r>
            <a:r>
              <a:rPr lang="ru-RU" dirty="0" smtClean="0"/>
              <a:t> </a:t>
            </a:r>
            <a:r>
              <a:rPr lang="ru-RU" dirty="0" err="1" smtClean="0"/>
              <a:t>культурно-мовним</a:t>
            </a:r>
            <a:r>
              <a:rPr lang="ru-RU" dirty="0" smtClean="0"/>
              <a:t>, </a:t>
            </a:r>
            <a:r>
              <a:rPr lang="ru-RU" dirty="0" err="1" smtClean="0"/>
              <a:t>політичним</a:t>
            </a:r>
            <a:r>
              <a:rPr lang="ru-RU" dirty="0" smtClean="0"/>
              <a:t>, </a:t>
            </a:r>
            <a:r>
              <a:rPr lang="ru-RU" dirty="0" err="1" smtClean="0"/>
              <a:t>соціальним</a:t>
            </a:r>
            <a:r>
              <a:rPr lang="ru-RU" dirty="0" smtClean="0"/>
              <a:t> та </a:t>
            </a:r>
            <a:r>
              <a:rPr lang="ru-RU" dirty="0" err="1" smtClean="0"/>
              <a:t>економічним</a:t>
            </a:r>
            <a:r>
              <a:rPr lang="ru-RU" dirty="0" smtClean="0"/>
              <a:t> потребам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; </a:t>
            </a:r>
          </a:p>
          <a:p>
            <a:pPr marL="0" indent="361950" algn="just"/>
            <a:r>
              <a:rPr lang="ru-RU" b="1" i="1" dirty="0" err="1" smtClean="0"/>
              <a:t>урахування</a:t>
            </a:r>
            <a:r>
              <a:rPr lang="ru-RU" b="1" i="1" dirty="0" smtClean="0"/>
              <a:t> потреб </a:t>
            </a:r>
            <a:r>
              <a:rPr lang="ru-RU" b="1" i="1" dirty="0" err="1" smtClean="0"/>
              <a:t>усіх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шкіл</a:t>
            </a:r>
            <a:r>
              <a:rPr lang="ru-RU" b="1" i="1" dirty="0" smtClean="0"/>
              <a:t>.</a:t>
            </a:r>
          </a:p>
          <a:p>
            <a:pPr marL="0" indent="357188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6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085851"/>
            <a:ext cx="11338560" cy="5648324"/>
          </a:xfrm>
        </p:spPr>
        <p:txBody>
          <a:bodyPr rtlCol="0">
            <a:noAutofit/>
          </a:bodyPr>
          <a:lstStyle/>
          <a:p>
            <a:pPr marL="0" indent="357188" algn="just">
              <a:buNone/>
            </a:pPr>
            <a:endParaRPr lang="ru-RU" sz="1050" dirty="0" smtClean="0"/>
          </a:p>
          <a:p>
            <a:pPr marL="0" indent="357188" algn="just">
              <a:buNone/>
            </a:pPr>
            <a:endParaRPr lang="ru-RU" sz="1400" dirty="0" smtClean="0"/>
          </a:p>
          <a:p>
            <a:pPr marL="0" indent="357188" algn="just">
              <a:buNone/>
            </a:pPr>
            <a:r>
              <a:rPr lang="ru-RU" sz="1400" dirty="0" smtClean="0"/>
              <a:t>Проблематика </a:t>
            </a:r>
            <a:r>
              <a:rPr lang="ru-RU" sz="1400" dirty="0" err="1" smtClean="0"/>
              <a:t>взаємозв’язку</a:t>
            </a:r>
            <a:r>
              <a:rPr lang="ru-RU" sz="1400" dirty="0" smtClean="0"/>
              <a:t> </a:t>
            </a:r>
            <a:r>
              <a:rPr lang="ru-RU" sz="1400" dirty="0" err="1" smtClean="0"/>
              <a:t>тріади</a:t>
            </a:r>
            <a:r>
              <a:rPr lang="ru-RU" sz="1400" dirty="0" smtClean="0"/>
              <a:t> «</a:t>
            </a:r>
            <a:r>
              <a:rPr lang="ru-RU" sz="1400" dirty="0" err="1" smtClean="0"/>
              <a:t>мова</a:t>
            </a:r>
            <a:r>
              <a:rPr lang="ru-RU" sz="1400" dirty="0" smtClean="0"/>
              <a:t> – </a:t>
            </a:r>
            <a:r>
              <a:rPr lang="ru-RU" sz="1400" dirty="0" err="1" smtClean="0"/>
              <a:t>нація</a:t>
            </a:r>
            <a:r>
              <a:rPr lang="ru-RU" sz="1400" dirty="0" smtClean="0"/>
              <a:t> – культура» </a:t>
            </a:r>
            <a:r>
              <a:rPr lang="ru-RU" sz="1400" dirty="0" err="1" smtClean="0"/>
              <a:t>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змогу</a:t>
            </a:r>
            <a:r>
              <a:rPr lang="ru-RU" sz="1400" dirty="0" smtClean="0"/>
              <a:t> </a:t>
            </a:r>
            <a:r>
              <a:rPr lang="ru-RU" sz="1400" dirty="0" err="1" smtClean="0"/>
              <a:t>зрозуміти</a:t>
            </a:r>
            <a:r>
              <a:rPr lang="ru-RU" sz="1400" dirty="0" smtClean="0"/>
              <a:t> дух </a:t>
            </a:r>
            <a:r>
              <a:rPr lang="ru-RU" sz="1400" dirty="0" err="1" smtClean="0"/>
              <a:t>рідної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вихід</a:t>
            </a:r>
            <a:r>
              <a:rPr lang="ru-RU" sz="1400" dirty="0" smtClean="0"/>
              <a:t> у </a:t>
            </a:r>
            <a:r>
              <a:rPr lang="ru-RU" sz="1400" dirty="0" err="1" smtClean="0"/>
              <a:t>неповторну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мовну</a:t>
            </a:r>
            <a:r>
              <a:rPr lang="ru-RU" sz="1400" dirty="0" smtClean="0"/>
              <a:t> картину </a:t>
            </a:r>
            <a:r>
              <a:rPr lang="ru-RU" sz="1400" dirty="0" err="1" smtClean="0"/>
              <a:t>світу</a:t>
            </a:r>
            <a:r>
              <a:rPr lang="ru-RU" sz="1400" dirty="0" smtClean="0"/>
              <a:t> – </a:t>
            </a:r>
            <a:r>
              <a:rPr lang="ru-RU" sz="1400" b="1" dirty="0" err="1" smtClean="0"/>
              <a:t>національну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особистісну</a:t>
            </a:r>
            <a:r>
              <a:rPr lang="ru-RU" sz="1400" dirty="0" smtClean="0"/>
              <a:t>. </a:t>
            </a:r>
          </a:p>
          <a:p>
            <a:pPr marL="0" indent="357188" algn="just">
              <a:buNone/>
            </a:pPr>
            <a:r>
              <a:rPr lang="ru-RU" sz="1400" b="1" i="1" dirty="0" err="1" smtClean="0"/>
              <a:t>Національна</a:t>
            </a:r>
            <a:r>
              <a:rPr lang="ru-RU" sz="1400" b="1" i="1" dirty="0" smtClean="0"/>
              <a:t> культура </a:t>
            </a:r>
            <a:r>
              <a:rPr lang="ru-RU" sz="1400" dirty="0" smtClean="0"/>
              <a:t>як </a:t>
            </a:r>
            <a:r>
              <a:rPr lang="ru-RU" sz="1400" dirty="0" err="1" smtClean="0"/>
              <a:t>багатогранне</a:t>
            </a:r>
            <a:r>
              <a:rPr lang="ru-RU" sz="1400" dirty="0" smtClean="0"/>
              <a:t> </a:t>
            </a:r>
            <a:r>
              <a:rPr lang="ru-RU" sz="1400" dirty="0" err="1" smtClean="0"/>
              <a:t>явище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комунікативно-діяльнісну</a:t>
            </a:r>
            <a:r>
              <a:rPr lang="ru-RU" sz="1400" dirty="0" smtClean="0"/>
              <a:t>, </a:t>
            </a:r>
            <a:r>
              <a:rPr lang="ru-RU" sz="1400" dirty="0" err="1" smtClean="0"/>
              <a:t>ціннісну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символічну</a:t>
            </a:r>
            <a:r>
              <a:rPr lang="ru-RU" sz="1400" dirty="0" smtClean="0"/>
              <a:t> природу. Вона </a:t>
            </a:r>
            <a:r>
              <a:rPr lang="ru-RU" sz="1400" dirty="0" err="1" smtClean="0"/>
              <a:t>визначає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місце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в </a:t>
            </a:r>
            <a:r>
              <a:rPr lang="ru-RU" sz="1400" dirty="0" err="1" smtClean="0"/>
              <a:t>системі</a:t>
            </a:r>
            <a:r>
              <a:rPr lang="ru-RU" sz="1400" dirty="0" smtClean="0"/>
              <a:t> </a:t>
            </a:r>
            <a:r>
              <a:rPr lang="ru-RU" sz="1400" dirty="0" err="1" smtClean="0"/>
              <a:t>суспільного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розподілу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цінностей</a:t>
            </a:r>
            <a:r>
              <a:rPr lang="ru-RU" sz="1400" dirty="0" smtClean="0"/>
              <a:t>. </a:t>
            </a:r>
          </a:p>
          <a:p>
            <a:pPr marL="0" indent="357188" algn="just">
              <a:buNone/>
            </a:pPr>
            <a:r>
              <a:rPr lang="ru-RU" sz="1400" b="1" i="1" dirty="0" err="1" smtClean="0"/>
              <a:t>Етнічна</a:t>
            </a:r>
            <a:r>
              <a:rPr lang="ru-RU" sz="1400" b="1" i="1" dirty="0" smtClean="0"/>
              <a:t> культура </a:t>
            </a:r>
            <a:r>
              <a:rPr lang="ru-RU" sz="1400" dirty="0" err="1" smtClean="0"/>
              <a:t>фіксується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мові</a:t>
            </a:r>
            <a:r>
              <a:rPr lang="ru-RU" sz="1400" dirty="0" smtClean="0"/>
              <a:t>, </a:t>
            </a:r>
            <a:r>
              <a:rPr lang="ru-RU" sz="1400" dirty="0" err="1" smtClean="0"/>
              <a:t>виявляється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</a:t>
            </a:r>
            <a:r>
              <a:rPr lang="ru-RU" sz="1400" dirty="0" err="1" smtClean="0"/>
              <a:t>етносвідомості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специфіці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комунікації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dirty="0" err="1" smtClean="0"/>
              <a:t>Явище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насильного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впровадження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єдиної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офіційної</a:t>
            </a:r>
            <a:r>
              <a:rPr lang="ru-RU" sz="1400" dirty="0" smtClean="0"/>
              <a:t> (</a:t>
            </a:r>
            <a:r>
              <a:rPr lang="ru-RU" sz="1400" dirty="0" err="1" smtClean="0"/>
              <a:t>чи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державної</a:t>
            </a:r>
            <a:r>
              <a:rPr lang="ru-RU" sz="1400" dirty="0" smtClean="0"/>
              <a:t>)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отримало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назву</a:t>
            </a:r>
            <a:r>
              <a:rPr lang="ru-RU" sz="1400" dirty="0" smtClean="0"/>
              <a:t> – </a:t>
            </a:r>
            <a:r>
              <a:rPr lang="ru-RU" sz="1400" b="1" dirty="0" err="1" smtClean="0"/>
              <a:t>лінґвократія</a:t>
            </a:r>
            <a:r>
              <a:rPr lang="ru-RU" sz="1400" dirty="0" smtClean="0"/>
              <a:t>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мововладдя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dirty="0" smtClean="0"/>
              <a:t>Там, де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лінґвократія</a:t>
            </a:r>
            <a:r>
              <a:rPr lang="ru-RU" sz="1400" dirty="0" smtClean="0"/>
              <a:t>, як правило, </a:t>
            </a:r>
            <a:r>
              <a:rPr lang="ru-RU" sz="1400" dirty="0" err="1" smtClean="0"/>
              <a:t>наявний</a:t>
            </a:r>
            <a:r>
              <a:rPr lang="ru-RU" sz="1400" dirty="0" smtClean="0"/>
              <a:t> </a:t>
            </a:r>
            <a:r>
              <a:rPr lang="ru-RU" sz="1400" b="1" dirty="0" err="1" smtClean="0"/>
              <a:t>лінґвоцид</a:t>
            </a:r>
            <a:r>
              <a:rPr lang="ru-RU" sz="1400" b="1" dirty="0" smtClean="0"/>
              <a:t> </a:t>
            </a:r>
            <a:r>
              <a:rPr lang="ru-RU" sz="1400" dirty="0" smtClean="0"/>
              <a:t>(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lingua</a:t>
            </a:r>
            <a:r>
              <a:rPr lang="ru-RU" sz="1400" dirty="0" smtClean="0"/>
              <a:t> – </a:t>
            </a:r>
            <a:r>
              <a:rPr lang="ru-RU" sz="1400" dirty="0" err="1" smtClean="0"/>
              <a:t>мова</a:t>
            </a:r>
            <a:r>
              <a:rPr lang="ru-RU" sz="1400" dirty="0" smtClean="0"/>
              <a:t>, </a:t>
            </a:r>
            <a:r>
              <a:rPr lang="ru-RU" sz="1400" dirty="0" err="1" smtClean="0"/>
              <a:t>caedo</a:t>
            </a:r>
            <a:r>
              <a:rPr lang="ru-RU" sz="1400" dirty="0" smtClean="0"/>
              <a:t> – вбиваю),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мововбивство</a:t>
            </a:r>
            <a:r>
              <a:rPr lang="ru-RU" sz="1400" dirty="0" smtClean="0"/>
              <a:t>. </a:t>
            </a:r>
            <a:r>
              <a:rPr lang="ru-RU" sz="1400" dirty="0" err="1" smtClean="0"/>
              <a:t>Лінґвоцид</a:t>
            </a:r>
            <a:r>
              <a:rPr lang="ru-RU" sz="1400" dirty="0" smtClean="0"/>
              <a:t> </a:t>
            </a:r>
            <a:r>
              <a:rPr lang="ru-RU" sz="1400" dirty="0" err="1" smtClean="0"/>
              <a:t>спрямовується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переважно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писемної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форми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мовлення</a:t>
            </a:r>
            <a:r>
              <a:rPr lang="ru-RU" sz="1400" dirty="0" smtClean="0"/>
              <a:t>: </a:t>
            </a:r>
            <a:r>
              <a:rPr lang="ru-RU" sz="1400" dirty="0" err="1" smtClean="0"/>
              <a:t>державна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документація</a:t>
            </a:r>
            <a:r>
              <a:rPr lang="ru-RU" sz="1400" dirty="0" smtClean="0"/>
              <a:t>, </a:t>
            </a:r>
            <a:r>
              <a:rPr lang="ru-RU" sz="1400" dirty="0" err="1" smtClean="0"/>
              <a:t>засоби</a:t>
            </a:r>
            <a:r>
              <a:rPr lang="ru-RU" sz="1400" dirty="0" smtClean="0"/>
              <a:t> </a:t>
            </a:r>
            <a:r>
              <a:rPr lang="ru-RU" sz="1400" dirty="0" err="1" smtClean="0"/>
              <a:t>масової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інформації</a:t>
            </a:r>
            <a:r>
              <a:rPr lang="ru-RU" sz="1400" dirty="0" smtClean="0"/>
              <a:t>, наука, </a:t>
            </a:r>
            <a:r>
              <a:rPr lang="ru-RU" sz="1400" dirty="0" err="1" smtClean="0"/>
              <a:t>література</a:t>
            </a:r>
            <a:r>
              <a:rPr lang="ru-RU" sz="1400" dirty="0" smtClean="0"/>
              <a:t>, культура. </a:t>
            </a:r>
          </a:p>
          <a:p>
            <a:pPr marL="0" indent="357188" algn="just">
              <a:buNone/>
            </a:pPr>
            <a:r>
              <a:rPr lang="ru-RU" sz="1400" dirty="0" err="1" smtClean="0"/>
              <a:t>Засилля</a:t>
            </a:r>
            <a:r>
              <a:rPr lang="ru-RU" sz="1400" dirty="0" smtClean="0"/>
              <a:t> </a:t>
            </a:r>
            <a:r>
              <a:rPr lang="ru-RU" sz="1400" dirty="0" err="1" smtClean="0"/>
              <a:t>однієї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в </a:t>
            </a:r>
            <a:r>
              <a:rPr lang="ru-RU" sz="1400" dirty="0" err="1" smtClean="0"/>
              <a:t>середовищі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ще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прийнято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називати</a:t>
            </a:r>
            <a:r>
              <a:rPr lang="ru-RU" sz="1400" dirty="0" smtClean="0"/>
              <a:t> </a:t>
            </a:r>
            <a:r>
              <a:rPr lang="ru-RU" sz="1400" b="1" dirty="0" err="1" smtClean="0"/>
              <a:t>лінґвістичним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імперіалізмом</a:t>
            </a:r>
            <a:r>
              <a:rPr lang="ru-RU" sz="1400" b="1" dirty="0" smtClean="0"/>
              <a:t>.</a:t>
            </a:r>
            <a:r>
              <a:rPr lang="ru-RU" sz="1400" dirty="0" smtClean="0"/>
              <a:t> </a:t>
            </a:r>
            <a:r>
              <a:rPr lang="ru-RU" sz="1400" dirty="0" err="1" smtClean="0"/>
              <a:t>Панування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імперіалістичної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досягається</a:t>
            </a:r>
            <a:r>
              <a:rPr lang="ru-RU" sz="1400" dirty="0" smtClean="0"/>
              <a:t> великим </a:t>
            </a:r>
            <a:r>
              <a:rPr lang="ru-RU" sz="1400" dirty="0" err="1" smtClean="0"/>
              <a:t>рівнем</a:t>
            </a:r>
            <a:r>
              <a:rPr lang="ru-RU" sz="1400" dirty="0" smtClean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інформативності</a:t>
            </a:r>
            <a:r>
              <a:rPr lang="ru-RU" sz="1400" dirty="0" smtClean="0"/>
              <a:t> (напр., </a:t>
            </a:r>
            <a:r>
              <a:rPr lang="ru-RU" sz="1400" dirty="0" err="1" smtClean="0"/>
              <a:t>сьогодні</a:t>
            </a:r>
            <a:r>
              <a:rPr lang="ru-RU" sz="1400" dirty="0" smtClean="0"/>
              <a:t> 70 % </a:t>
            </a:r>
            <a:r>
              <a:rPr lang="ru-RU" sz="1400" dirty="0" err="1" smtClean="0"/>
              <a:t>наукової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інформації</a:t>
            </a:r>
            <a:r>
              <a:rPr lang="ru-RU" sz="1400" dirty="0" smtClean="0"/>
              <a:t> в </a:t>
            </a:r>
            <a:r>
              <a:rPr lang="ru-RU" sz="1400" dirty="0" err="1" smtClean="0"/>
              <a:t>світі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англійською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мовою</a:t>
            </a:r>
            <a:r>
              <a:rPr lang="ru-RU" sz="1400" dirty="0" smtClean="0"/>
              <a:t>). Часто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сприяє</a:t>
            </a:r>
            <a:r>
              <a:rPr lang="ru-RU" sz="1400" dirty="0" smtClean="0"/>
              <a:t> </a:t>
            </a:r>
            <a:r>
              <a:rPr lang="ru-RU" sz="1400" dirty="0" err="1" smtClean="0"/>
              <a:t>національне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нахабство</a:t>
            </a:r>
            <a:r>
              <a:rPr lang="ru-RU" sz="1400" dirty="0" smtClean="0"/>
              <a:t> як ментальна риса народу (пор. </a:t>
            </a:r>
            <a:r>
              <a:rPr lang="ru-RU" sz="1400" dirty="0" err="1" smtClean="0"/>
              <a:t>засилля</a:t>
            </a:r>
            <a:r>
              <a:rPr lang="ru-RU" sz="1400" dirty="0" smtClean="0"/>
              <a:t> </a:t>
            </a:r>
            <a:r>
              <a:rPr lang="ru-RU" sz="1400" dirty="0" err="1" smtClean="0"/>
              <a:t>російської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 в </a:t>
            </a:r>
            <a:r>
              <a:rPr lang="ru-RU" sz="1400" dirty="0" err="1" smtClean="0"/>
              <a:t>радянській</a:t>
            </a:r>
            <a:r>
              <a:rPr lang="ru-RU" sz="1400" dirty="0" smtClean="0"/>
              <a:t> </a:t>
            </a:r>
            <a:r>
              <a:rPr lang="ru-RU" sz="1400" dirty="0" err="1" smtClean="0"/>
              <a:t>імперії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у </a:t>
            </a:r>
            <a:r>
              <a:rPr lang="ru-RU" sz="1400" dirty="0" err="1" smtClean="0"/>
              <a:t>сучасному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пострадянському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просторі</a:t>
            </a:r>
            <a:r>
              <a:rPr lang="ru-RU" sz="1400" dirty="0" smtClean="0"/>
              <a:t>).  </a:t>
            </a:r>
          </a:p>
          <a:p>
            <a:pPr marL="0" indent="357188" algn="just">
              <a:buNone/>
            </a:pPr>
            <a:r>
              <a:rPr lang="ru-RU" sz="1400" b="1" dirty="0" err="1" smtClean="0"/>
              <a:t>Лінґвоцид</a:t>
            </a:r>
            <a:r>
              <a:rPr lang="ru-RU" sz="1400" dirty="0" smtClean="0"/>
              <a:t> – не перша </a:t>
            </a:r>
            <a:r>
              <a:rPr lang="ru-RU" sz="1400" dirty="0" err="1" smtClean="0"/>
              <a:t>стадія</a:t>
            </a:r>
            <a:r>
              <a:rPr lang="ru-RU" sz="1400" dirty="0" smtClean="0"/>
              <a:t> </a:t>
            </a:r>
            <a:r>
              <a:rPr lang="ru-RU" sz="1400" dirty="0" err="1" smtClean="0"/>
              <a:t>знищення</a:t>
            </a:r>
            <a:r>
              <a:rPr lang="ru-RU" sz="1400" dirty="0" smtClean="0"/>
              <a:t> народу. </a:t>
            </a:r>
            <a:r>
              <a:rPr lang="ru-RU" sz="1400" dirty="0" err="1" smtClean="0"/>
              <a:t>Йому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найчастіше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передує</a:t>
            </a:r>
            <a:r>
              <a:rPr lang="ru-RU" sz="1400" dirty="0" smtClean="0"/>
              <a:t> </a:t>
            </a:r>
            <a:r>
              <a:rPr lang="ru-RU" sz="1400" b="1" dirty="0" err="1" smtClean="0"/>
              <a:t>деіцид</a:t>
            </a:r>
            <a:r>
              <a:rPr lang="ru-RU" sz="1400" dirty="0" smtClean="0"/>
              <a:t> (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лат. </a:t>
            </a:r>
            <a:r>
              <a:rPr lang="ru-RU" sz="1400" dirty="0" err="1" smtClean="0"/>
              <a:t>Deus</a:t>
            </a:r>
            <a:r>
              <a:rPr lang="ru-RU" sz="1400" dirty="0" smtClean="0"/>
              <a:t> – Бог, і </a:t>
            </a:r>
            <a:r>
              <a:rPr lang="ru-RU" sz="1400" dirty="0" err="1" smtClean="0"/>
              <a:t>caedo</a:t>
            </a:r>
            <a:r>
              <a:rPr lang="ru-RU" sz="1400" dirty="0" smtClean="0"/>
              <a:t> – </a:t>
            </a:r>
            <a:r>
              <a:rPr lang="ru-RU" sz="1400" dirty="0" err="1" smtClean="0"/>
              <a:t>знищую</a:t>
            </a:r>
            <a:r>
              <a:rPr lang="ru-RU" sz="1400" dirty="0" smtClean="0"/>
              <a:t>),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</a:t>
            </a:r>
            <a:r>
              <a:rPr lang="ru-RU" sz="1400" dirty="0" err="1" smtClean="0"/>
              <a:t>боговбивство</a:t>
            </a:r>
            <a:r>
              <a:rPr lang="ru-RU" sz="1400" dirty="0" smtClean="0"/>
              <a:t>,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знищення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етнічної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релігії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dirty="0" smtClean="0"/>
              <a:t>Як правило, за </a:t>
            </a:r>
            <a:r>
              <a:rPr lang="ru-RU" sz="1400" dirty="0" err="1" smtClean="0"/>
              <a:t>деіцидом</a:t>
            </a:r>
            <a:r>
              <a:rPr lang="ru-RU" sz="1400" dirty="0" smtClean="0"/>
              <a:t> і </a:t>
            </a:r>
            <a:r>
              <a:rPr lang="ru-RU" sz="1400" dirty="0" err="1" smtClean="0"/>
              <a:t>лінґвоцидом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слідує</a:t>
            </a:r>
            <a:r>
              <a:rPr lang="ru-RU" sz="1400" dirty="0" smtClean="0"/>
              <a:t> </a:t>
            </a:r>
            <a:r>
              <a:rPr lang="ru-RU" sz="1400" b="1" dirty="0" smtClean="0"/>
              <a:t>геноцид</a:t>
            </a:r>
            <a:r>
              <a:rPr lang="ru-RU" sz="1400" dirty="0" smtClean="0"/>
              <a:t> (</a:t>
            </a:r>
            <a:r>
              <a:rPr lang="ru-RU" sz="1400" dirty="0" err="1" smtClean="0"/>
              <a:t>фізичне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знищення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певного</a:t>
            </a:r>
            <a:r>
              <a:rPr lang="ru-RU" sz="1400" dirty="0" smtClean="0"/>
              <a:t> народу) і </a:t>
            </a:r>
            <a:r>
              <a:rPr lang="ru-RU" sz="1400" dirty="0" err="1" smtClean="0"/>
              <a:t>етноцид</a:t>
            </a:r>
            <a:r>
              <a:rPr lang="ru-RU" sz="1400" dirty="0" smtClean="0"/>
              <a:t> – </a:t>
            </a:r>
            <a:r>
              <a:rPr lang="ru-RU" sz="1400" dirty="0" err="1" smtClean="0"/>
              <a:t>ліквідація</a:t>
            </a:r>
            <a:r>
              <a:rPr lang="ru-RU" sz="1400" dirty="0" smtClean="0"/>
              <a:t> народу як </a:t>
            </a:r>
            <a:r>
              <a:rPr lang="ru-RU" sz="1400" dirty="0" err="1" smtClean="0"/>
              <a:t>окремої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культурно-історичної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спільноти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b="1" dirty="0" err="1" smtClean="0"/>
              <a:t>Етноцид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відрізняється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геноциду </a:t>
            </a:r>
            <a:r>
              <a:rPr lang="ru-RU" sz="1400" dirty="0" err="1" smtClean="0"/>
              <a:t>тим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фізичному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знищенні</a:t>
            </a:r>
            <a:r>
              <a:rPr lang="ru-RU" sz="1400" dirty="0" smtClean="0"/>
              <a:t> </a:t>
            </a:r>
            <a:r>
              <a:rPr lang="ru-RU" sz="1400" dirty="0" err="1" smtClean="0"/>
              <a:t>цілого</a:t>
            </a:r>
            <a:r>
              <a:rPr lang="ru-RU" sz="1400" dirty="0" smtClean="0"/>
              <a:t> народу </a:t>
            </a:r>
            <a:r>
              <a:rPr lang="ru-RU" sz="1400" dirty="0" err="1" smtClean="0"/>
              <a:t>іноді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можуть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пам´ятки</a:t>
            </a:r>
            <a:r>
              <a:rPr lang="ru-RU" sz="1400" dirty="0" smtClean="0"/>
              <a:t> </a:t>
            </a:r>
            <a:r>
              <a:rPr lang="ru-RU" sz="1400" dirty="0" err="1" smtClean="0"/>
              <a:t>культури</a:t>
            </a:r>
            <a:r>
              <a:rPr lang="ru-RU" sz="1400" dirty="0" smtClean="0"/>
              <a:t>, </a:t>
            </a:r>
            <a:r>
              <a:rPr lang="ru-RU" sz="1400" dirty="0" err="1" smtClean="0"/>
              <a:t>писемності</a:t>
            </a:r>
            <a:r>
              <a:rPr lang="ru-RU" sz="1400" dirty="0" smtClean="0"/>
              <a:t> і т. под.,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зберігати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пам´ять</a:t>
            </a:r>
            <a:r>
              <a:rPr lang="ru-RU" sz="1400" dirty="0" smtClean="0"/>
              <a:t> про народ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високою</a:t>
            </a:r>
            <a:r>
              <a:rPr lang="ru-RU" sz="1400" dirty="0" smtClean="0"/>
              <a:t> культурою,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колись </a:t>
            </a:r>
            <a:r>
              <a:rPr lang="ru-RU" sz="1400" dirty="0" err="1" smtClean="0"/>
              <a:t>існував</a:t>
            </a:r>
            <a:r>
              <a:rPr lang="ru-RU" sz="1400" dirty="0" smtClean="0"/>
              <a:t>, а </a:t>
            </a:r>
            <a:r>
              <a:rPr lang="ru-RU" sz="1400" dirty="0" err="1" smtClean="0"/>
              <a:t>внаслідок</a:t>
            </a:r>
            <a:r>
              <a:rPr lang="ru-RU" sz="1400" dirty="0" smtClean="0"/>
              <a:t> </a:t>
            </a:r>
            <a:r>
              <a:rPr lang="ru-RU" sz="1400" dirty="0" err="1" smtClean="0"/>
              <a:t>ліквідації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етно-культурних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пам´яток</a:t>
            </a:r>
            <a:r>
              <a:rPr lang="ru-RU" sz="1400" dirty="0" smtClean="0"/>
              <a:t> не </a:t>
            </a:r>
            <a:r>
              <a:rPr lang="ru-RU" sz="1400" dirty="0" err="1" smtClean="0"/>
              <a:t>залишається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навіть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пам´яті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якийсь</a:t>
            </a:r>
            <a:r>
              <a:rPr lang="ru-RU" sz="1400" dirty="0" smtClean="0"/>
              <a:t> </a:t>
            </a:r>
            <a:r>
              <a:rPr lang="ru-RU" sz="1400" dirty="0" err="1" smtClean="0"/>
              <a:t>етнос</a:t>
            </a:r>
            <a:r>
              <a:rPr lang="ru-RU" sz="1400" dirty="0" smtClean="0"/>
              <a:t>.</a:t>
            </a:r>
          </a:p>
          <a:p>
            <a:pPr marL="0" indent="357188" algn="just">
              <a:buNone/>
            </a:pPr>
            <a:r>
              <a:rPr lang="ru-RU" sz="1400" dirty="0" smtClean="0"/>
              <a:t>На </a:t>
            </a:r>
            <a:r>
              <a:rPr lang="ru-RU" sz="1400" dirty="0" err="1" smtClean="0"/>
              <a:t>противагу</a:t>
            </a:r>
            <a:r>
              <a:rPr lang="ru-RU" sz="1400" dirty="0" smtClean="0"/>
              <a:t> </a:t>
            </a:r>
            <a:r>
              <a:rPr lang="ru-RU" sz="1400" dirty="0" err="1" smtClean="0"/>
              <a:t>лінґвістичному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імперіалізму</a:t>
            </a:r>
            <a:r>
              <a:rPr lang="ru-RU" sz="1400" dirty="0" smtClean="0"/>
              <a:t> </a:t>
            </a:r>
            <a:r>
              <a:rPr lang="ru-RU" sz="1400" dirty="0" err="1" smtClean="0"/>
              <a:t>виступає</a:t>
            </a:r>
            <a:r>
              <a:rPr lang="ru-RU" sz="1400" dirty="0" smtClean="0"/>
              <a:t> </a:t>
            </a:r>
            <a:r>
              <a:rPr lang="ru-RU" sz="1400" dirty="0" err="1" smtClean="0"/>
              <a:t>новий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напрямок</a:t>
            </a:r>
            <a:r>
              <a:rPr lang="ru-RU" sz="1400" dirty="0" smtClean="0"/>
              <a:t> – </a:t>
            </a:r>
            <a:r>
              <a:rPr lang="ru-RU" sz="1400" b="1" dirty="0" err="1" smtClean="0"/>
              <a:t>мовна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екологія</a:t>
            </a:r>
            <a:r>
              <a:rPr lang="ru-RU" sz="1400" dirty="0" smtClean="0"/>
              <a:t> (</a:t>
            </a:r>
            <a:r>
              <a:rPr lang="ru-RU" sz="1400" dirty="0" err="1" smtClean="0"/>
              <a:t>наприклад</a:t>
            </a:r>
            <a:r>
              <a:rPr lang="ru-RU" sz="1400" dirty="0" smtClean="0"/>
              <a:t>, у </a:t>
            </a:r>
            <a:r>
              <a:rPr lang="ru-RU" sz="1400" dirty="0" err="1" smtClean="0"/>
              <a:t>багатьох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країнах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приймаються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закони</a:t>
            </a:r>
            <a:r>
              <a:rPr lang="ru-RU" sz="1400" dirty="0" smtClean="0"/>
              <a:t> про </a:t>
            </a:r>
            <a:r>
              <a:rPr lang="ru-RU" sz="1400" dirty="0" err="1" smtClean="0"/>
              <a:t>захист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своїх</a:t>
            </a:r>
            <a:r>
              <a:rPr lang="ru-RU" sz="1400" dirty="0" smtClean="0"/>
              <a:t> </a:t>
            </a:r>
            <a:r>
              <a:rPr lang="ru-RU" sz="1400" dirty="0" err="1" smtClean="0"/>
              <a:t>мов</a:t>
            </a:r>
            <a:r>
              <a:rPr lang="ru-RU" sz="1400" dirty="0" smtClean="0"/>
              <a:t>).</a:t>
            </a: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6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b="1" i="1" dirty="0" smtClean="0"/>
              <a:t>У </a:t>
            </a:r>
            <a:r>
              <a:rPr lang="ru-RU" b="1" i="1" dirty="0" err="1" smtClean="0"/>
              <a:t>мові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відображається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психологія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мислення</a:t>
            </a:r>
            <a:r>
              <a:rPr lang="ru-RU" b="1" i="1" dirty="0" smtClean="0"/>
              <a:t>, тому в </a:t>
            </a:r>
            <a:r>
              <a:rPr lang="ru-RU" b="1" i="1" dirty="0" err="1" smtClean="0"/>
              <a:t>таємниці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душі</a:t>
            </a:r>
            <a:r>
              <a:rPr lang="ru-RU" b="1" i="1" dirty="0" smtClean="0"/>
              <a:t> ми </a:t>
            </a:r>
            <a:r>
              <a:rPr lang="ru-RU" b="1" i="1" dirty="0" err="1" smtClean="0"/>
              <a:t>можемо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проникнути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тільки</a:t>
            </a:r>
            <a:r>
              <a:rPr lang="ru-RU" b="1" i="1" dirty="0" smtClean="0"/>
              <a:t> через </a:t>
            </a:r>
            <a:r>
              <a:rPr lang="ru-RU" b="1" i="1" dirty="0" err="1" smtClean="0"/>
              <a:t>її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мову</a:t>
            </a:r>
            <a:r>
              <a:rPr lang="ru-RU" b="1" i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Висловлюючи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думку,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користується</a:t>
            </a:r>
            <a:r>
              <a:rPr lang="ru-RU" dirty="0" smtClean="0"/>
              <a:t> словами </a:t>
            </a:r>
            <a:r>
              <a:rPr lang="ru-RU" dirty="0" err="1" smtClean="0"/>
              <a:t>несвідомо</a:t>
            </a:r>
            <a:r>
              <a:rPr lang="ru-RU" dirty="0" smtClean="0"/>
              <a:t>, </a:t>
            </a:r>
            <a:r>
              <a:rPr lang="ru-RU" dirty="0" err="1" smtClean="0"/>
              <a:t>концентруючи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змісті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думки.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err="1" smtClean="0"/>
              <a:t>автоматичність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користування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звичкою</a:t>
            </a:r>
            <a:r>
              <a:rPr lang="ru-RU" dirty="0" smtClean="0"/>
              <a:t>, як, </a:t>
            </a:r>
            <a:r>
              <a:rPr lang="ru-RU" dirty="0" err="1" smtClean="0"/>
              <a:t>скажімо</a:t>
            </a:r>
            <a:r>
              <a:rPr lang="ru-RU" dirty="0" smtClean="0"/>
              <a:t>, ходьба, </a:t>
            </a:r>
            <a:r>
              <a:rPr lang="ru-RU" dirty="0" err="1" smtClean="0"/>
              <a:t>жестикуляція</a:t>
            </a:r>
            <a:r>
              <a:rPr lang="ru-RU" dirty="0" smtClean="0"/>
              <a:t>, </a:t>
            </a:r>
            <a:r>
              <a:rPr lang="ru-RU" dirty="0" err="1" smtClean="0"/>
              <a:t>міміка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На думку </a:t>
            </a:r>
            <a:r>
              <a:rPr lang="ru-RU" dirty="0" err="1" smtClean="0"/>
              <a:t>Дмитра</a:t>
            </a:r>
            <a:r>
              <a:rPr lang="ru-RU" dirty="0" smtClean="0"/>
              <a:t> </a:t>
            </a:r>
            <a:r>
              <a:rPr lang="ru-RU" dirty="0" err="1" smtClean="0"/>
              <a:t>Овсянико-Куликівського</a:t>
            </a:r>
            <a:r>
              <a:rPr lang="ru-RU" dirty="0" smtClean="0"/>
              <a:t>, все,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функціонує</a:t>
            </a:r>
            <a:r>
              <a:rPr lang="ru-RU" dirty="0" smtClean="0"/>
              <a:t> в </a:t>
            </a:r>
            <a:r>
              <a:rPr lang="ru-RU" dirty="0" err="1" smtClean="0"/>
              <a:t>несвідомій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, </a:t>
            </a:r>
            <a:r>
              <a:rPr lang="ru-RU" dirty="0" err="1" smtClean="0"/>
              <a:t>економить</a:t>
            </a:r>
            <a:r>
              <a:rPr lang="ru-RU" dirty="0" smtClean="0"/>
              <a:t> нашу </a:t>
            </a:r>
            <a:r>
              <a:rPr lang="ru-RU" dirty="0" err="1" smtClean="0"/>
              <a:t>енерґію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національність</a:t>
            </a:r>
            <a:r>
              <a:rPr lang="ru-RU" b="1" i="1" dirty="0" smtClean="0"/>
              <a:t>, </a:t>
            </a:r>
            <a:r>
              <a:rPr lang="ru-RU" b="1" i="1" dirty="0" err="1" smtClean="0"/>
              <a:t>які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діють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несвідомо</a:t>
            </a:r>
            <a:r>
              <a:rPr lang="ru-RU" b="1" i="1" dirty="0" smtClean="0"/>
              <a:t>, автоматично, </a:t>
            </a:r>
            <a:r>
              <a:rPr lang="ru-RU" b="1" i="1" dirty="0" err="1" smtClean="0"/>
              <a:t>виступають</a:t>
            </a:r>
            <a:r>
              <a:rPr lang="ru-RU" b="1" i="1" dirty="0" smtClean="0"/>
              <a:t> як </a:t>
            </a:r>
            <a:r>
              <a:rPr lang="ru-RU" b="1" i="1" dirty="0" err="1" smtClean="0"/>
              <a:t>особлива</a:t>
            </a:r>
            <a:r>
              <a:rPr lang="ru-RU" b="1" i="1" dirty="0" smtClean="0"/>
              <a:t> форма </a:t>
            </a:r>
            <a:r>
              <a:rPr lang="ru-RU" b="1" i="1" dirty="0" err="1" smtClean="0"/>
              <a:t>збереження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накопичення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психічної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енерґії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нації</a:t>
            </a:r>
            <a:r>
              <a:rPr lang="ru-RU" b="1" i="1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Думка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висловлена</a:t>
            </a:r>
            <a:r>
              <a:rPr lang="ru-RU" dirty="0" smtClean="0"/>
              <a:t> </a:t>
            </a:r>
            <a:r>
              <a:rPr lang="ru-RU" dirty="0" err="1" smtClean="0"/>
              <a:t>рідною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,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логічнішою</a:t>
            </a:r>
            <a:r>
              <a:rPr lang="ru-RU" dirty="0" smtClean="0"/>
              <a:t>, </a:t>
            </a:r>
            <a:r>
              <a:rPr lang="ru-RU" dirty="0" err="1" smtClean="0"/>
              <a:t>глибшою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висловлювання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словника і форм </a:t>
            </a:r>
            <a:r>
              <a:rPr lang="ru-RU" dirty="0" err="1" smtClean="0"/>
              <a:t>чужої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600" b="1" dirty="0" smtClean="0">
                <a:solidFill>
                  <a:schemeClr val="tx1"/>
                </a:solidFill>
              </a:rPr>
              <a:t>6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b="1" dirty="0" err="1" smtClean="0"/>
              <a:t>визначає</a:t>
            </a:r>
            <a:r>
              <a:rPr lang="ru-RU" b="1" dirty="0" smtClean="0"/>
              <a:t> </a:t>
            </a:r>
            <a:r>
              <a:rPr lang="ru-RU" b="1" dirty="0" err="1" smtClean="0"/>
              <a:t>особливості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національного</a:t>
            </a:r>
            <a:r>
              <a:rPr lang="ru-RU" b="1" dirty="0" smtClean="0"/>
              <a:t> характеру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самосвідомості</a:t>
            </a:r>
            <a:r>
              <a:rPr lang="ru-RU" b="1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інформаційному</a:t>
            </a:r>
            <a:r>
              <a:rPr lang="ru-RU" dirty="0" smtClean="0"/>
              <a:t> </a:t>
            </a:r>
            <a:r>
              <a:rPr lang="ru-RU" dirty="0" err="1" smtClean="0"/>
              <a:t>суспільстві</a:t>
            </a:r>
            <a:r>
              <a:rPr lang="ru-RU" dirty="0" smtClean="0"/>
              <a:t>, де </a:t>
            </a:r>
            <a:r>
              <a:rPr lang="ru-RU" dirty="0" err="1" smtClean="0"/>
              <a:t>переважає</a:t>
            </a:r>
            <a:r>
              <a:rPr lang="ru-RU" dirty="0" smtClean="0"/>
              <a:t> </a:t>
            </a:r>
            <a:r>
              <a:rPr lang="ru-RU" dirty="0" err="1" smtClean="0"/>
              <a:t>урбанізоване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Національний</a:t>
            </a:r>
            <a:r>
              <a:rPr lang="ru-RU" b="1" dirty="0" smtClean="0"/>
              <a:t> характер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стійких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заломлюються</a:t>
            </a:r>
            <a:r>
              <a:rPr lang="ru-RU" dirty="0" smtClean="0"/>
              <a:t> в </a:t>
            </a:r>
            <a:r>
              <a:rPr lang="ru-RU" dirty="0" err="1" smtClean="0"/>
              <a:t>етнічних</a:t>
            </a:r>
            <a:r>
              <a:rPr lang="ru-RU" dirty="0" smtClean="0"/>
              <a:t> стереотипах, </a:t>
            </a:r>
            <a:r>
              <a:rPr lang="ru-RU" dirty="0" err="1" smtClean="0"/>
              <a:t>особистісного</a:t>
            </a:r>
            <a:r>
              <a:rPr lang="ru-RU" dirty="0" smtClean="0"/>
              <a:t> </a:t>
            </a:r>
            <a:r>
              <a:rPr lang="ru-RU" dirty="0" err="1" smtClean="0"/>
              <a:t>самовизначення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і </a:t>
            </a:r>
            <a:r>
              <a:rPr lang="ru-RU" dirty="0" err="1" smtClean="0"/>
              <a:t>якостей</a:t>
            </a:r>
            <a:r>
              <a:rPr lang="ru-RU" dirty="0" smtClean="0"/>
              <a:t> характеру,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вищу</a:t>
            </a:r>
            <a:r>
              <a:rPr lang="ru-RU" dirty="0" smtClean="0"/>
              <a:t> </a:t>
            </a:r>
            <a:r>
              <a:rPr lang="ru-RU" dirty="0" err="1" smtClean="0"/>
              <a:t>доброчинність</a:t>
            </a:r>
            <a:r>
              <a:rPr lang="ru-RU" dirty="0" smtClean="0"/>
              <a:t> і пороках,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в </a:t>
            </a:r>
            <a:r>
              <a:rPr lang="ru-RU" dirty="0" err="1" smtClean="0"/>
              <a:t>типових</a:t>
            </a:r>
            <a:r>
              <a:rPr lang="ru-RU" dirty="0" smtClean="0"/>
              <a:t> способах </a:t>
            </a:r>
            <a:r>
              <a:rPr lang="ru-RU" dirty="0" err="1" smtClean="0"/>
              <a:t>поведінки</a:t>
            </a:r>
            <a:r>
              <a:rPr lang="ru-RU" dirty="0" smtClean="0"/>
              <a:t> і </a:t>
            </a:r>
            <a:r>
              <a:rPr lang="ru-RU" dirty="0" err="1" smtClean="0"/>
              <a:t>спілкування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Національний</a:t>
            </a:r>
            <a:r>
              <a:rPr lang="ru-RU" b="1" i="1" dirty="0" smtClean="0"/>
              <a:t> характер – </a:t>
            </a:r>
            <a:r>
              <a:rPr lang="ru-RU" b="1" i="1" dirty="0" err="1" smtClean="0"/>
              <a:t>це</a:t>
            </a:r>
            <a:r>
              <a:rPr lang="ru-RU" b="1" i="1" dirty="0" smtClean="0"/>
              <a:t> сума </a:t>
            </a:r>
            <a:r>
              <a:rPr lang="ru-RU" b="1" i="1" dirty="0" err="1" smtClean="0"/>
              <a:t>ознак</a:t>
            </a:r>
            <a:r>
              <a:rPr lang="ru-RU" b="1" i="1" dirty="0" smtClean="0"/>
              <a:t>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відрізняє</a:t>
            </a:r>
            <a:r>
              <a:rPr lang="ru-RU" b="1" i="1" dirty="0" smtClean="0"/>
              <a:t> людей </a:t>
            </a:r>
            <a:r>
              <a:rPr lang="ru-RU" b="1" i="1" dirty="0" err="1" smtClean="0"/>
              <a:t>однієї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національності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від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іншої</a:t>
            </a:r>
            <a:r>
              <a:rPr lang="ru-RU" b="1" i="1" dirty="0" smtClean="0"/>
              <a:t>, комплекс </a:t>
            </a:r>
            <a:r>
              <a:rPr lang="ru-RU" b="1" i="1" dirty="0" err="1" smtClean="0"/>
              <a:t>фізичних</a:t>
            </a:r>
            <a:r>
              <a:rPr lang="ru-RU" b="1" i="1" dirty="0" smtClean="0"/>
              <a:t> і </a:t>
            </a:r>
            <a:r>
              <a:rPr lang="ru-RU" b="1" i="1" dirty="0" err="1" smtClean="0"/>
              <a:t>духовних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якостей</a:t>
            </a:r>
            <a:r>
              <a:rPr lang="ru-RU" b="1" i="1" dirty="0" smtClean="0"/>
              <a:t>, </a:t>
            </a:r>
            <a:r>
              <a:rPr lang="ru-RU" b="1" i="1" dirty="0" err="1" smtClean="0"/>
              <a:t>які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позиціонує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націю</a:t>
            </a:r>
            <a:r>
              <a:rPr lang="ru-RU" b="1" i="1" dirty="0" smtClean="0"/>
              <a:t> </a:t>
            </a:r>
            <a:r>
              <a:rPr lang="ru-RU" dirty="0" smtClean="0"/>
              <a:t>(</a:t>
            </a:r>
            <a:r>
              <a:rPr lang="ru-RU" i="1" dirty="0" smtClean="0"/>
              <a:t>О. </a:t>
            </a:r>
            <a:r>
              <a:rPr lang="ru-RU" i="1" dirty="0" err="1" smtClean="0"/>
              <a:t>Брауер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характер не </a:t>
            </a:r>
            <a:r>
              <a:rPr lang="ru-RU" dirty="0" err="1" smtClean="0"/>
              <a:t>є</a:t>
            </a:r>
            <a:r>
              <a:rPr lang="ru-RU" dirty="0" smtClean="0"/>
              <a:t> сумою </a:t>
            </a:r>
            <a:r>
              <a:rPr lang="ru-RU" dirty="0" err="1" smtClean="0"/>
              <a:t>характерів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. </a:t>
            </a:r>
            <a:r>
              <a:rPr lang="ru-RU" dirty="0" err="1" smtClean="0"/>
              <a:t>Задля</a:t>
            </a:r>
            <a:r>
              <a:rPr lang="ru-RU" dirty="0" smtClean="0"/>
              <a:t>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характер народу, треба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історію</a:t>
            </a:r>
            <a:r>
              <a:rPr lang="ru-RU" dirty="0" smtClean="0"/>
              <a:t>, </a:t>
            </a:r>
            <a:r>
              <a:rPr lang="ru-RU" dirty="0" err="1" smtClean="0"/>
              <a:t>суспільний</a:t>
            </a:r>
            <a:r>
              <a:rPr lang="ru-RU" dirty="0" smtClean="0"/>
              <a:t> лад </a:t>
            </a:r>
            <a:r>
              <a:rPr lang="ru-RU" dirty="0" err="1" smtClean="0"/>
              <a:t>й</a:t>
            </a:r>
            <a:r>
              <a:rPr lang="ru-RU" dirty="0" smtClean="0"/>
              <a:t> культуру. </a:t>
            </a:r>
            <a:r>
              <a:rPr lang="ru-RU" dirty="0" err="1" smtClean="0"/>
              <a:t>Унікальними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не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сума, а структура, </a:t>
            </a:r>
            <a:r>
              <a:rPr lang="ru-RU" dirty="0" err="1" smtClean="0"/>
              <a:t>специфіка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вияву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характер,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конкретним</a:t>
            </a:r>
            <a:r>
              <a:rPr lang="ru-RU" dirty="0" smtClean="0"/>
              <a:t> </a:t>
            </a:r>
            <a:r>
              <a:rPr lang="ru-RU" dirty="0" err="1" smtClean="0"/>
              <a:t>вираженням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в </a:t>
            </a:r>
            <a:r>
              <a:rPr lang="ru-RU" dirty="0" err="1" smtClean="0"/>
              <a:t>психічному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</a:t>
            </a:r>
            <a:r>
              <a:rPr lang="ru-RU" dirty="0" err="1" smtClean="0"/>
              <a:t>заломлюється</a:t>
            </a:r>
            <a:r>
              <a:rPr lang="ru-RU" dirty="0" smtClean="0"/>
              <a:t> через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вияву</a:t>
            </a:r>
            <a:r>
              <a:rPr lang="ru-RU" dirty="0" smtClean="0"/>
              <a:t> способу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становить те </a:t>
            </a:r>
            <a:r>
              <a:rPr lang="ru-RU" dirty="0" err="1" smtClean="0"/>
              <a:t>особливе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іншій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6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361950" algn="just">
              <a:buNone/>
            </a:pPr>
            <a:r>
              <a:rPr lang="ru-RU" b="1" dirty="0" smtClean="0"/>
              <a:t>В </a:t>
            </a:r>
            <a:r>
              <a:rPr lang="ru-RU" b="1" dirty="0" err="1" smtClean="0"/>
              <a:t>українському</a:t>
            </a:r>
            <a:r>
              <a:rPr lang="ru-RU" b="1" dirty="0" smtClean="0"/>
              <a:t> </a:t>
            </a:r>
            <a:r>
              <a:rPr lang="ru-RU" b="1" dirty="0" err="1" smtClean="0"/>
              <a:t>соціумі</a:t>
            </a:r>
            <a:r>
              <a:rPr lang="ru-RU" b="1" dirty="0" smtClean="0"/>
              <a:t> </a:t>
            </a:r>
            <a:r>
              <a:rPr lang="ru-RU" b="1" dirty="0" err="1" smtClean="0"/>
              <a:t>завжди</a:t>
            </a:r>
            <a:r>
              <a:rPr lang="ru-RU" b="1" dirty="0" smtClean="0"/>
              <a:t> </a:t>
            </a:r>
            <a:r>
              <a:rPr lang="ru-RU" b="1" dirty="0" err="1" smtClean="0"/>
              <a:t>відбувалася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поляризація</a:t>
            </a:r>
            <a:r>
              <a:rPr lang="ru-RU" b="1" dirty="0" smtClean="0"/>
              <a:t> за </a:t>
            </a:r>
            <a:r>
              <a:rPr lang="ru-RU" b="1" dirty="0" err="1" smtClean="0"/>
              <a:t>регіональною</a:t>
            </a:r>
            <a:r>
              <a:rPr lang="ru-RU" b="1" dirty="0" smtClean="0"/>
              <a:t> </a:t>
            </a:r>
            <a:r>
              <a:rPr lang="ru-RU" b="1" dirty="0" err="1" smtClean="0"/>
              <a:t>належністю</a:t>
            </a:r>
            <a:r>
              <a:rPr lang="ru-RU" b="1" dirty="0" smtClean="0"/>
              <a:t> </a:t>
            </a:r>
            <a:r>
              <a:rPr lang="ru-RU" b="1" i="1" dirty="0" err="1" smtClean="0"/>
              <a:t>схід</a:t>
            </a:r>
            <a:r>
              <a:rPr lang="ru-RU" b="1" i="1" dirty="0" smtClean="0"/>
              <a:t>–</a:t>
            </a:r>
            <a:r>
              <a:rPr lang="ru-RU" b="1" i="1" dirty="0" err="1" smtClean="0"/>
              <a:t>захід</a:t>
            </a:r>
            <a:r>
              <a:rPr lang="ru-RU" dirty="0" smtClean="0"/>
              <a:t>. </a:t>
            </a:r>
          </a:p>
          <a:p>
            <a:pPr marL="0" indent="361950" algn="just"/>
            <a:r>
              <a:rPr lang="ru-RU" dirty="0" smtClean="0"/>
              <a:t>В </a:t>
            </a:r>
            <a:r>
              <a:rPr lang="ru-RU" dirty="0" err="1" smtClean="0"/>
              <a:t>етносвідомості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так </a:t>
            </a:r>
            <a:r>
              <a:rPr lang="ru-RU" dirty="0" err="1" smtClean="0"/>
              <a:t>усталилося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b="1" i="1" dirty="0" err="1" smtClean="0"/>
              <a:t>схід</a:t>
            </a:r>
            <a:r>
              <a:rPr lang="ru-RU" dirty="0" smtClean="0"/>
              <a:t>: </a:t>
            </a:r>
          </a:p>
          <a:p>
            <a:pPr marL="0" indent="361950" algn="just"/>
            <a:r>
              <a:rPr lang="ru-RU" dirty="0" smtClean="0"/>
              <a:t>1.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протилежне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(</a:t>
            </a:r>
            <a:r>
              <a:rPr lang="ru-RU" dirty="0" err="1" smtClean="0"/>
              <a:t>здавна</a:t>
            </a:r>
            <a:r>
              <a:rPr lang="ru-RU" dirty="0" smtClean="0"/>
              <a:t> </a:t>
            </a:r>
            <a:r>
              <a:rPr lang="ru-RU" dirty="0" err="1" smtClean="0"/>
              <a:t>вірили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сторона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звідки</a:t>
            </a:r>
            <a:r>
              <a:rPr lang="ru-RU" dirty="0" smtClean="0"/>
              <a:t> сходить </a:t>
            </a:r>
            <a:r>
              <a:rPr lang="ru-RU" dirty="0" err="1" smtClean="0"/>
              <a:t>сонце</a:t>
            </a:r>
            <a:r>
              <a:rPr lang="ru-RU" dirty="0" smtClean="0"/>
              <a:t> (</a:t>
            </a:r>
            <a:r>
              <a:rPr lang="ru-RU" dirty="0" err="1" smtClean="0"/>
              <a:t>бог-сонце</a:t>
            </a:r>
            <a:r>
              <a:rPr lang="ru-RU" dirty="0" smtClean="0"/>
              <a:t>),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започаткування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); </a:t>
            </a:r>
          </a:p>
          <a:p>
            <a:pPr marL="0" indent="361950" algn="just"/>
            <a:r>
              <a:rPr lang="ru-RU" dirty="0" smtClean="0"/>
              <a:t>а) </a:t>
            </a:r>
            <a:r>
              <a:rPr lang="ru-RU" dirty="0" err="1" smtClean="0"/>
              <a:t>це</a:t>
            </a:r>
            <a:r>
              <a:rPr lang="ru-RU" dirty="0" smtClean="0"/>
              <a:t> блаженна сторона, де </a:t>
            </a:r>
            <a:r>
              <a:rPr lang="ru-RU" dirty="0" err="1" smtClean="0"/>
              <a:t>вічна</a:t>
            </a:r>
            <a:r>
              <a:rPr lang="ru-RU" dirty="0" smtClean="0"/>
              <a:t> весна, </a:t>
            </a:r>
            <a:r>
              <a:rPr lang="ru-RU" dirty="0" err="1" smtClean="0"/>
              <a:t>вічне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тепло; </a:t>
            </a:r>
          </a:p>
          <a:p>
            <a:pPr marL="0" indent="361950" algn="just"/>
            <a:r>
              <a:rPr lang="ru-RU" dirty="0" smtClean="0"/>
              <a:t>в) </a:t>
            </a:r>
            <a:r>
              <a:rPr lang="ru-RU" dirty="0" err="1" smtClean="0"/>
              <a:t>це</a:t>
            </a:r>
            <a:r>
              <a:rPr lang="ru-RU" dirty="0" smtClean="0"/>
              <a:t> рай (</a:t>
            </a:r>
            <a:r>
              <a:rPr lang="ru-RU" dirty="0" err="1" smtClean="0"/>
              <a:t>ирій</a:t>
            </a:r>
            <a:r>
              <a:rPr lang="ru-RU" dirty="0" smtClean="0"/>
              <a:t>, </a:t>
            </a:r>
            <a:r>
              <a:rPr lang="ru-RU" dirty="0" err="1" smtClean="0"/>
              <a:t>ірій</a:t>
            </a:r>
            <a:r>
              <a:rPr lang="ru-RU" dirty="0" smtClean="0"/>
              <a:t>, </a:t>
            </a:r>
            <a:r>
              <a:rPr lang="ru-RU" dirty="0" err="1" smtClean="0"/>
              <a:t>вирій</a:t>
            </a:r>
            <a:r>
              <a:rPr lang="ru-RU" dirty="0" smtClean="0"/>
              <a:t>) –  тут </a:t>
            </a:r>
            <a:r>
              <a:rPr lang="ru-RU" dirty="0" err="1" smtClean="0"/>
              <a:t>мешкають</a:t>
            </a:r>
            <a:r>
              <a:rPr lang="ru-RU" dirty="0" smtClean="0"/>
              <a:t> </a:t>
            </a:r>
            <a:r>
              <a:rPr lang="ru-RU" dirty="0" err="1" smtClean="0"/>
              <a:t>померлі</a:t>
            </a:r>
            <a:r>
              <a:rPr lang="ru-RU" dirty="0" smtClean="0"/>
              <a:t> (</a:t>
            </a:r>
            <a:r>
              <a:rPr lang="ru-RU" i="1" dirty="0" smtClean="0"/>
              <a:t>див. </a:t>
            </a:r>
            <a:r>
              <a:rPr lang="ru-RU" i="1" dirty="0" err="1" smtClean="0"/>
              <a:t>рахмани</a:t>
            </a:r>
            <a:r>
              <a:rPr lang="ru-RU" dirty="0" smtClean="0"/>
              <a:t>); </a:t>
            </a:r>
          </a:p>
          <a:p>
            <a:pPr marL="0" indent="361950" algn="just"/>
            <a:r>
              <a:rPr lang="ru-RU" dirty="0" smtClean="0"/>
              <a:t>г)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молитися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(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прийняла</a:t>
            </a:r>
            <a:r>
              <a:rPr lang="ru-RU" dirty="0" smtClean="0"/>
              <a:t> і </a:t>
            </a:r>
            <a:r>
              <a:rPr lang="ru-RU" dirty="0" err="1" smtClean="0"/>
              <a:t>християнська</a:t>
            </a:r>
            <a:r>
              <a:rPr lang="ru-RU" dirty="0" smtClean="0"/>
              <a:t> </a:t>
            </a:r>
            <a:r>
              <a:rPr lang="ru-RU" dirty="0" err="1" smtClean="0"/>
              <a:t>церква</a:t>
            </a:r>
            <a:r>
              <a:rPr lang="ru-RU" dirty="0" smtClean="0"/>
              <a:t>),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вранці</a:t>
            </a:r>
            <a:r>
              <a:rPr lang="ru-RU" dirty="0" smtClean="0"/>
              <a:t>, коли </a:t>
            </a:r>
            <a:r>
              <a:rPr lang="ru-RU" dirty="0" err="1" smtClean="0"/>
              <a:t>сонце</a:t>
            </a:r>
            <a:r>
              <a:rPr lang="ru-RU" dirty="0" smtClean="0"/>
              <a:t>, </a:t>
            </a:r>
            <a:r>
              <a:rPr lang="ru-RU" dirty="0" err="1" smtClean="0"/>
              <a:t>викупане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виспане</a:t>
            </a:r>
            <a:r>
              <a:rPr lang="ru-RU" dirty="0" smtClean="0"/>
              <a:t>, особливо </a:t>
            </a:r>
            <a:r>
              <a:rPr lang="ru-RU" dirty="0" err="1" smtClean="0"/>
              <a:t>милостиве</a:t>
            </a:r>
            <a:r>
              <a:rPr lang="ru-RU" dirty="0" smtClean="0"/>
              <a:t>;</a:t>
            </a:r>
          </a:p>
          <a:p>
            <a:pPr marL="0" indent="361950" algn="just"/>
            <a:r>
              <a:rPr lang="ru-RU" dirty="0" smtClean="0"/>
              <a:t>д) </a:t>
            </a:r>
            <a:r>
              <a:rPr lang="ru-RU" dirty="0" err="1" smtClean="0"/>
              <a:t>звертаючись</a:t>
            </a:r>
            <a:r>
              <a:rPr lang="ru-RU" dirty="0" smtClean="0"/>
              <a:t> </a:t>
            </a:r>
            <a:r>
              <a:rPr lang="ru-RU" dirty="0" err="1" smtClean="0"/>
              <a:t>обличчям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, </a:t>
            </a:r>
            <a:r>
              <a:rPr lang="ru-RU" dirty="0" err="1" smtClean="0"/>
              <a:t>проказують</a:t>
            </a:r>
            <a:r>
              <a:rPr lang="ru-RU" dirty="0" smtClean="0"/>
              <a:t> і </a:t>
            </a:r>
            <a:r>
              <a:rPr lang="ru-RU" dirty="0" err="1" smtClean="0"/>
              <a:t>різні</a:t>
            </a:r>
            <a:r>
              <a:rPr lang="ru-RU" dirty="0" smtClean="0"/>
              <a:t> заговори та </a:t>
            </a:r>
            <a:r>
              <a:rPr lang="ru-RU" dirty="0" err="1" smtClean="0"/>
              <a:t>заклинання</a:t>
            </a:r>
            <a:r>
              <a:rPr lang="ru-RU" dirty="0" smtClean="0"/>
              <a:t>; </a:t>
            </a:r>
            <a:r>
              <a:rPr lang="ru-RU" dirty="0" err="1" smtClean="0"/>
              <a:t>храми</a:t>
            </a:r>
            <a:r>
              <a:rPr lang="ru-RU" dirty="0" smtClean="0"/>
              <a:t> </a:t>
            </a:r>
            <a:r>
              <a:rPr lang="ru-RU" dirty="0" err="1" smtClean="0"/>
              <a:t>будують</a:t>
            </a:r>
            <a:r>
              <a:rPr lang="ru-RU" dirty="0" smtClean="0"/>
              <a:t> </a:t>
            </a:r>
            <a:r>
              <a:rPr lang="ru-RU" dirty="0" err="1" smtClean="0"/>
              <a:t>вівтарем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(до </a:t>
            </a:r>
            <a:r>
              <a:rPr lang="ru-RU" dirty="0" err="1" smtClean="0"/>
              <a:t>Єрусалима</a:t>
            </a:r>
            <a:r>
              <a:rPr lang="ru-RU" dirty="0" smtClean="0"/>
              <a:t>, </a:t>
            </a:r>
            <a:r>
              <a:rPr lang="ru-RU" dirty="0" err="1" smtClean="0"/>
              <a:t>до</a:t>
            </a:r>
            <a:r>
              <a:rPr lang="ru-RU" dirty="0" smtClean="0"/>
              <a:t> Христа, </a:t>
            </a:r>
            <a:r>
              <a:rPr lang="ru-RU" i="1" dirty="0" err="1" smtClean="0"/>
              <a:t>Сонця</a:t>
            </a:r>
            <a:r>
              <a:rPr lang="ru-RU" i="1" dirty="0" smtClean="0"/>
              <a:t> </a:t>
            </a:r>
            <a:r>
              <a:rPr lang="ru-RU" i="1" dirty="0" err="1" smtClean="0"/>
              <a:t>Правди</a:t>
            </a:r>
            <a:r>
              <a:rPr lang="ru-RU" dirty="0" smtClean="0"/>
              <a:t>); </a:t>
            </a:r>
          </a:p>
          <a:p>
            <a:pPr marL="0" indent="361950" algn="just"/>
            <a:r>
              <a:rPr lang="ru-RU" dirty="0" smtClean="0"/>
              <a:t>ж) </a:t>
            </a:r>
            <a:r>
              <a:rPr lang="ru-RU" dirty="0" err="1" smtClean="0"/>
              <a:t>покійника</a:t>
            </a:r>
            <a:r>
              <a:rPr lang="ru-RU" dirty="0" smtClean="0"/>
              <a:t> </a:t>
            </a:r>
            <a:r>
              <a:rPr lang="ru-RU" dirty="0" err="1" smtClean="0"/>
              <a:t>ховають</a:t>
            </a:r>
            <a:r>
              <a:rPr lang="ru-RU" dirty="0" smtClean="0"/>
              <a:t> так,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дивився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; </a:t>
            </a:r>
          </a:p>
          <a:p>
            <a:pPr marL="0" indent="361950" algn="just"/>
            <a:r>
              <a:rPr lang="ru-RU" dirty="0" smtClean="0"/>
              <a:t>з) </a:t>
            </a:r>
            <a:r>
              <a:rPr lang="ru-RU" dirty="0" err="1" smtClean="0"/>
              <a:t>дім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мазати</a:t>
            </a:r>
            <a:r>
              <a:rPr lang="ru-RU" dirty="0" smtClean="0"/>
              <a:t> </a:t>
            </a:r>
            <a:r>
              <a:rPr lang="ru-RU" dirty="0" err="1" smtClean="0"/>
              <a:t>єлеєм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; </a:t>
            </a:r>
          </a:p>
          <a:p>
            <a:pPr marL="0" indent="361950" algn="just"/>
            <a:r>
              <a:rPr lang="ru-RU" dirty="0" smtClean="0"/>
              <a:t>й) </a:t>
            </a:r>
            <a:r>
              <a:rPr lang="ru-RU" dirty="0" err="1" smtClean="0"/>
              <a:t>освячення</a:t>
            </a:r>
            <a:r>
              <a:rPr lang="ru-RU" dirty="0" smtClean="0"/>
              <a:t> нового </a:t>
            </a:r>
            <a:r>
              <a:rPr lang="ru-RU" dirty="0" err="1" smtClean="0"/>
              <a:t>колодязя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в </a:t>
            </a:r>
            <a:r>
              <a:rPr lang="ru-RU" dirty="0" err="1" smtClean="0"/>
              <a:t>дворі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поверненими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</a:t>
            </a:r>
            <a:r>
              <a:rPr lang="ru-RU" dirty="0" err="1" smtClean="0"/>
              <a:t>обличчями</a:t>
            </a:r>
            <a:r>
              <a:rPr lang="ru-RU" dirty="0" smtClean="0"/>
              <a:t>. </a:t>
            </a:r>
            <a:r>
              <a:rPr lang="ru-RU" i="1" dirty="0" smtClean="0"/>
              <a:t>І на </a:t>
            </a:r>
            <a:r>
              <a:rPr lang="ru-RU" i="1" dirty="0" err="1" smtClean="0"/>
              <a:t>схід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</a:t>
            </a:r>
            <a:r>
              <a:rPr lang="ru-RU" i="1" dirty="0" smtClean="0"/>
              <a:t> </a:t>
            </a:r>
            <a:r>
              <a:rPr lang="ru-RU" i="1" dirty="0" err="1" smtClean="0"/>
              <a:t>захід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</a:t>
            </a:r>
            <a:r>
              <a:rPr lang="ru-RU" i="1" dirty="0" smtClean="0"/>
              <a:t> </a:t>
            </a:r>
            <a:r>
              <a:rPr lang="ru-RU" i="1" dirty="0" err="1" smtClean="0"/>
              <a:t>південь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</a:t>
            </a:r>
            <a:r>
              <a:rPr lang="ru-RU" i="1" dirty="0" smtClean="0"/>
              <a:t> </a:t>
            </a:r>
            <a:r>
              <a:rPr lang="ru-RU" i="1" dirty="0" err="1" smtClean="0"/>
              <a:t>північ</a:t>
            </a:r>
            <a:r>
              <a:rPr lang="ru-RU" i="1" dirty="0" smtClean="0"/>
              <a:t>, хмари, </a:t>
            </a:r>
            <a:r>
              <a:rPr lang="ru-RU" i="1" dirty="0" err="1" smtClean="0"/>
              <a:t>розійдітесь</a:t>
            </a:r>
            <a:r>
              <a:rPr lang="ru-RU" i="1" dirty="0" smtClean="0"/>
              <a:t> </a:t>
            </a:r>
            <a:r>
              <a:rPr lang="ru-RU" dirty="0" smtClean="0"/>
              <a:t>(М. </a:t>
            </a:r>
            <a:r>
              <a:rPr lang="ru-RU" dirty="0" err="1" smtClean="0"/>
              <a:t>Кропивницький</a:t>
            </a:r>
            <a:r>
              <a:rPr lang="ru-RU" dirty="0" smtClean="0"/>
              <a:t>); </a:t>
            </a:r>
          </a:p>
          <a:p>
            <a:pPr marL="0" indent="361950" algn="just"/>
            <a:r>
              <a:rPr lang="ru-RU" dirty="0" smtClean="0"/>
              <a:t>2) </a:t>
            </a:r>
            <a:r>
              <a:rPr lang="ru-RU" dirty="0" err="1" smtClean="0"/>
              <a:t>Поява</a:t>
            </a:r>
            <a:r>
              <a:rPr lang="ru-RU" dirty="0" smtClean="0"/>
              <a:t> над </a:t>
            </a:r>
            <a:r>
              <a:rPr lang="ru-RU" dirty="0" err="1" smtClean="0"/>
              <a:t>обрієм</a:t>
            </a:r>
            <a:r>
              <a:rPr lang="ru-RU" dirty="0" smtClean="0"/>
              <a:t> небесного </a:t>
            </a:r>
            <a:r>
              <a:rPr lang="ru-RU" dirty="0" err="1" smtClean="0"/>
              <a:t>світила</a:t>
            </a:r>
            <a:r>
              <a:rPr lang="ru-RU" dirty="0" smtClean="0"/>
              <a:t>;</a:t>
            </a:r>
          </a:p>
          <a:p>
            <a:pPr marL="0" indent="361950" algn="just"/>
            <a:r>
              <a:rPr lang="ru-RU" dirty="0" smtClean="0"/>
              <a:t> а) </a:t>
            </a:r>
            <a:r>
              <a:rPr lang="ru-RU" dirty="0" err="1" smtClean="0"/>
              <a:t>помічено</a:t>
            </a:r>
            <a:r>
              <a:rPr lang="ru-RU" dirty="0" smtClean="0"/>
              <a:t>, – «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сонце</a:t>
            </a:r>
            <a:r>
              <a:rPr lang="ru-RU" dirty="0" smtClean="0"/>
              <a:t> при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яскраво-червоне</a:t>
            </a:r>
            <a:r>
              <a:rPr lang="ru-RU" dirty="0" smtClean="0"/>
              <a:t>, а </a:t>
            </a:r>
            <a:r>
              <a:rPr lang="ru-RU" dirty="0" err="1" smtClean="0"/>
              <a:t>невдовзі</a:t>
            </a:r>
            <a:r>
              <a:rPr lang="ru-RU" dirty="0" smtClean="0"/>
              <a:t> </a:t>
            </a:r>
            <a:r>
              <a:rPr lang="ru-RU" dirty="0" err="1" smtClean="0"/>
              <a:t>сховається</a:t>
            </a:r>
            <a:r>
              <a:rPr lang="ru-RU" dirty="0" smtClean="0"/>
              <a:t> за </a:t>
            </a:r>
            <a:r>
              <a:rPr lang="ru-RU" dirty="0" err="1" smtClean="0"/>
              <a:t>хмару</a:t>
            </a:r>
            <a:r>
              <a:rPr lang="ru-RU" dirty="0" smtClean="0"/>
              <a:t>, – скоро </a:t>
            </a:r>
            <a:r>
              <a:rPr lang="ru-RU" dirty="0" err="1" smtClean="0"/>
              <a:t>занегодить</a:t>
            </a:r>
            <a:r>
              <a:rPr lang="ru-RU" dirty="0" smtClean="0"/>
              <a:t>», «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сходу </a:t>
            </a:r>
            <a:r>
              <a:rPr lang="ru-RU" dirty="0" err="1" smtClean="0"/>
              <a:t>сонця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духота,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вечір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чекати</a:t>
            </a:r>
            <a:r>
              <a:rPr lang="ru-RU" dirty="0" smtClean="0"/>
              <a:t> </a:t>
            </a:r>
            <a:r>
              <a:rPr lang="ru-RU" dirty="0" err="1" smtClean="0"/>
              <a:t>дощу</a:t>
            </a:r>
            <a:r>
              <a:rPr lang="ru-RU" dirty="0" smtClean="0"/>
              <a:t>». </a:t>
            </a:r>
            <a:r>
              <a:rPr lang="ru-RU" i="1" dirty="0" smtClean="0"/>
              <a:t>До сходу </a:t>
            </a:r>
            <a:r>
              <a:rPr lang="ru-RU" i="1" dirty="0" err="1" smtClean="0"/>
              <a:t>сонця</a:t>
            </a:r>
            <a:r>
              <a:rPr lang="ru-RU" i="1" dirty="0" smtClean="0"/>
              <a:t>, рано- рано! У </a:t>
            </a:r>
            <a:r>
              <a:rPr lang="ru-RU" i="1" dirty="0" err="1" smtClean="0"/>
              <a:t>Віфліємі</a:t>
            </a:r>
            <a:r>
              <a:rPr lang="ru-RU" i="1" dirty="0" smtClean="0"/>
              <a:t> </a:t>
            </a:r>
            <a:r>
              <a:rPr lang="ru-RU" i="1" dirty="0" err="1" smtClean="0"/>
              <a:t>намайдані</a:t>
            </a:r>
            <a:r>
              <a:rPr lang="ru-RU" i="1" dirty="0" smtClean="0"/>
              <a:t> </a:t>
            </a:r>
            <a:r>
              <a:rPr lang="ru-RU" i="1" dirty="0" err="1" smtClean="0"/>
              <a:t>Зійшовся</a:t>
            </a:r>
            <a:r>
              <a:rPr lang="ru-RU" i="1" dirty="0" smtClean="0"/>
              <a:t> люд </a:t>
            </a:r>
            <a:r>
              <a:rPr lang="ru-RU" dirty="0" smtClean="0"/>
              <a:t>(Т.</a:t>
            </a:r>
            <a:r>
              <a:rPr lang="uk-UA" dirty="0" smtClean="0"/>
              <a:t> </a:t>
            </a:r>
            <a:r>
              <a:rPr lang="ru-RU" dirty="0" smtClean="0"/>
              <a:t>Шевченко); </a:t>
            </a:r>
          </a:p>
          <a:p>
            <a:pPr marL="0" indent="361950" algn="just"/>
            <a:r>
              <a:rPr lang="ru-RU" dirty="0" smtClean="0"/>
              <a:t>б) у </a:t>
            </a:r>
            <a:r>
              <a:rPr lang="ru-RU" dirty="0" err="1" smtClean="0"/>
              <a:t>сполученнях</a:t>
            </a:r>
            <a:r>
              <a:rPr lang="ru-RU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схід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з</a:t>
            </a:r>
            <a:r>
              <a:rPr lang="ru-RU" dirty="0" smtClean="0"/>
              <a:t> того боку, де сходить </a:t>
            </a:r>
            <a:r>
              <a:rPr lang="ru-RU" dirty="0" err="1" smtClean="0"/>
              <a:t>сонце</a:t>
            </a:r>
            <a:r>
              <a:rPr lang="ru-RU" dirty="0" smtClean="0"/>
              <a:t>; </a:t>
            </a:r>
            <a:r>
              <a:rPr lang="ru-RU" i="1" dirty="0" smtClean="0"/>
              <a:t>до </a:t>
            </a:r>
            <a:r>
              <a:rPr lang="ru-RU" i="1" dirty="0" err="1" smtClean="0"/>
              <a:t>схід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 – </a:t>
            </a:r>
            <a:r>
              <a:rPr lang="ru-RU" dirty="0" smtClean="0"/>
              <a:t>на </a:t>
            </a:r>
            <a:r>
              <a:rPr lang="ru-RU" dirty="0" err="1" smtClean="0"/>
              <a:t>світанку</a:t>
            </a:r>
            <a:r>
              <a:rPr lang="ru-RU" dirty="0" smtClean="0"/>
              <a:t>, перед сходом </a:t>
            </a:r>
            <a:r>
              <a:rPr lang="ru-RU" dirty="0" err="1" smtClean="0"/>
              <a:t>сонця</a:t>
            </a:r>
            <a:r>
              <a:rPr lang="ru-RU" i="1" dirty="0" smtClean="0"/>
              <a:t>. </a:t>
            </a:r>
            <a:r>
              <a:rPr lang="ru-RU" i="1" dirty="0" err="1" smtClean="0"/>
              <a:t>Повій</a:t>
            </a:r>
            <a:r>
              <a:rPr lang="ru-RU" i="1" dirty="0" smtClean="0"/>
              <a:t>, </a:t>
            </a:r>
            <a:r>
              <a:rPr lang="ru-RU" i="1" dirty="0" err="1" smtClean="0"/>
              <a:t>вітре</a:t>
            </a:r>
            <a:r>
              <a:rPr lang="ru-RU" i="1" dirty="0" smtClean="0"/>
              <a:t>, до </a:t>
            </a:r>
            <a:r>
              <a:rPr lang="ru-RU" i="1" dirty="0" err="1" smtClean="0"/>
              <a:t>схід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, До </a:t>
            </a:r>
            <a:r>
              <a:rPr lang="ru-RU" i="1" dirty="0" err="1" smtClean="0"/>
              <a:t>схід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, край </a:t>
            </a:r>
            <a:r>
              <a:rPr lang="ru-RU" i="1" dirty="0" err="1" smtClean="0"/>
              <a:t>віконця</a:t>
            </a:r>
            <a:r>
              <a:rPr lang="ru-RU" i="1" dirty="0" smtClean="0"/>
              <a:t> </a:t>
            </a:r>
            <a:r>
              <a:rPr lang="ru-RU" dirty="0" smtClean="0"/>
              <a:t>(С.</a:t>
            </a:r>
            <a:r>
              <a:rPr lang="uk-UA" dirty="0" smtClean="0"/>
              <a:t> </a:t>
            </a:r>
            <a:r>
              <a:rPr lang="ru-RU" dirty="0" err="1" smtClean="0"/>
              <a:t>Руданський</a:t>
            </a:r>
            <a:r>
              <a:rPr lang="ru-RU" dirty="0" smtClean="0"/>
              <a:t>); </a:t>
            </a:r>
            <a:r>
              <a:rPr lang="ru-RU" i="1" dirty="0" smtClean="0"/>
              <a:t>на </a:t>
            </a:r>
            <a:r>
              <a:rPr lang="ru-RU" i="1" dirty="0" err="1" smtClean="0"/>
              <a:t>схід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 </a:t>
            </a:r>
            <a:r>
              <a:rPr lang="ru-RU" dirty="0" smtClean="0"/>
              <a:t>– у той </a:t>
            </a:r>
            <a:r>
              <a:rPr lang="ru-RU" dirty="0" err="1" smtClean="0"/>
              <a:t>бік</a:t>
            </a:r>
            <a:r>
              <a:rPr lang="ru-RU" dirty="0" smtClean="0"/>
              <a:t>, де сходить </a:t>
            </a:r>
            <a:r>
              <a:rPr lang="ru-RU" dirty="0" err="1" smtClean="0"/>
              <a:t>сонце</a:t>
            </a:r>
            <a:r>
              <a:rPr lang="ru-RU" dirty="0" smtClean="0"/>
              <a:t>».</a:t>
            </a:r>
          </a:p>
          <a:p>
            <a:pPr marL="0" indent="36195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6</a:t>
            </a:r>
            <a:r>
              <a:rPr lang="uk-UA" sz="3600" b="1" dirty="0" smtClean="0">
                <a:solidFill>
                  <a:schemeClr val="tx1"/>
                </a:solidFill>
              </a:rPr>
              <a:t>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61950" algn="just"/>
            <a:r>
              <a:rPr lang="ru-RU" dirty="0" err="1" smtClean="0"/>
              <a:t>Порівняємо</a:t>
            </a:r>
            <a:r>
              <a:rPr lang="ru-RU" dirty="0" smtClean="0"/>
              <a:t>: </a:t>
            </a:r>
            <a:r>
              <a:rPr lang="ru-RU" b="1" dirty="0" err="1" smtClean="0"/>
              <a:t>захід</a:t>
            </a:r>
            <a:r>
              <a:rPr lang="ru-RU" dirty="0" smtClean="0"/>
              <a:t> :</a:t>
            </a:r>
          </a:p>
          <a:p>
            <a:pPr marL="0" indent="361950" algn="just"/>
            <a:r>
              <a:rPr lang="ru-RU" dirty="0" smtClean="0"/>
              <a:t>1)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; </a:t>
            </a:r>
          </a:p>
          <a:p>
            <a:pPr marL="0" indent="361950" algn="just"/>
            <a:r>
              <a:rPr lang="ru-RU" dirty="0" err="1" smtClean="0"/>
              <a:t>протилежне</a:t>
            </a:r>
            <a:r>
              <a:rPr lang="ru-RU" dirty="0" smtClean="0"/>
              <a:t> </a:t>
            </a:r>
            <a:r>
              <a:rPr lang="ru-RU" dirty="0" err="1" smtClean="0"/>
              <a:t>схід</a:t>
            </a:r>
            <a:r>
              <a:rPr lang="ru-RU" dirty="0" smtClean="0"/>
              <a:t>;</a:t>
            </a:r>
          </a:p>
          <a:p>
            <a:pPr marL="0" indent="361950" algn="just"/>
            <a:r>
              <a:rPr lang="ru-RU" dirty="0" smtClean="0"/>
              <a:t> </a:t>
            </a:r>
            <a:r>
              <a:rPr lang="ru-RU" dirty="0" err="1" smtClean="0"/>
              <a:t>здавна</a:t>
            </a:r>
            <a:r>
              <a:rPr lang="ru-RU" dirty="0" smtClean="0"/>
              <a:t>, за </a:t>
            </a:r>
            <a:r>
              <a:rPr lang="ru-RU" dirty="0" err="1" smtClean="0"/>
              <a:t>повір’ям</a:t>
            </a:r>
            <a:r>
              <a:rPr lang="ru-RU" dirty="0" smtClean="0"/>
              <a:t>, </a:t>
            </a:r>
            <a:r>
              <a:rPr lang="ru-RU" dirty="0" err="1" smtClean="0"/>
              <a:t>недобре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,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вічної</a:t>
            </a:r>
            <a:r>
              <a:rPr lang="ru-RU" dirty="0" smtClean="0"/>
              <a:t> </a:t>
            </a:r>
            <a:r>
              <a:rPr lang="ru-RU" dirty="0" err="1" smtClean="0"/>
              <a:t>темряви</a:t>
            </a:r>
            <a:r>
              <a:rPr lang="ru-RU" dirty="0" smtClean="0"/>
              <a:t>, пекло, тому коли </a:t>
            </a:r>
            <a:r>
              <a:rPr lang="ru-RU" dirty="0" err="1" smtClean="0"/>
              <a:t>сонце</a:t>
            </a:r>
            <a:r>
              <a:rPr lang="ru-RU" dirty="0" smtClean="0"/>
              <a:t> заходило,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проводжали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сумом</a:t>
            </a:r>
            <a:r>
              <a:rPr lang="ru-RU" dirty="0" smtClean="0"/>
              <a:t> і страхом,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зійде</a:t>
            </a:r>
            <a:r>
              <a:rPr lang="ru-RU" dirty="0" smtClean="0"/>
              <a:t> </a:t>
            </a:r>
            <a:r>
              <a:rPr lang="ru-RU" dirty="0" err="1" smtClean="0"/>
              <a:t>знову</a:t>
            </a:r>
            <a:r>
              <a:rPr lang="ru-RU" dirty="0" smtClean="0"/>
              <a:t>;</a:t>
            </a:r>
          </a:p>
          <a:p>
            <a:pPr marL="0" indent="361950" algn="just"/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сонце</a:t>
            </a:r>
            <a:r>
              <a:rPr lang="ru-RU" dirty="0" smtClean="0"/>
              <a:t>, </a:t>
            </a:r>
            <a:r>
              <a:rPr lang="ru-RU" dirty="0" err="1" smtClean="0"/>
              <a:t>заходячи</a:t>
            </a:r>
            <a:r>
              <a:rPr lang="ru-RU" dirty="0" smtClean="0"/>
              <a:t>, </a:t>
            </a:r>
            <a:r>
              <a:rPr lang="ru-RU" dirty="0" err="1" smtClean="0"/>
              <a:t>ніби</a:t>
            </a:r>
            <a:r>
              <a:rPr lang="ru-RU" dirty="0" smtClean="0"/>
              <a:t> помирало; </a:t>
            </a:r>
          </a:p>
          <a:p>
            <a:pPr marL="0" indent="361950" algn="just"/>
            <a:r>
              <a:rPr lang="ru-RU" dirty="0" smtClean="0"/>
              <a:t>2)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i="1" dirty="0" smtClean="0"/>
              <a:t>– </a:t>
            </a:r>
            <a:r>
              <a:rPr lang="ru-RU" dirty="0" smtClean="0"/>
              <a:t>спуск небесного </a:t>
            </a:r>
            <a:r>
              <a:rPr lang="ru-RU" dirty="0" err="1" smtClean="0"/>
              <a:t>світила</a:t>
            </a:r>
            <a:r>
              <a:rPr lang="ru-RU" dirty="0" smtClean="0"/>
              <a:t> за </a:t>
            </a:r>
            <a:r>
              <a:rPr lang="ru-RU" dirty="0" err="1" smtClean="0"/>
              <a:t>обрій</a:t>
            </a:r>
            <a:r>
              <a:rPr lang="ru-RU" dirty="0" smtClean="0"/>
              <a:t>,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обрію</a:t>
            </a:r>
            <a:r>
              <a:rPr lang="ru-RU" dirty="0" smtClean="0"/>
              <a:t>, де заходить </a:t>
            </a:r>
            <a:r>
              <a:rPr lang="ru-RU" dirty="0" err="1" smtClean="0"/>
              <a:t>сонце</a:t>
            </a:r>
            <a:r>
              <a:rPr lang="ru-RU" dirty="0" smtClean="0"/>
              <a:t>. </a:t>
            </a:r>
            <a:r>
              <a:rPr lang="ru-RU" i="1" dirty="0" smtClean="0"/>
              <a:t>Видно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гори увесь </a:t>
            </a:r>
            <a:r>
              <a:rPr lang="ru-RU" i="1" dirty="0" err="1" smtClean="0"/>
              <a:t>захід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: </a:t>
            </a:r>
            <a:r>
              <a:rPr lang="ru-RU" i="1" dirty="0" err="1" smtClean="0"/>
              <a:t>і</a:t>
            </a:r>
            <a:r>
              <a:rPr lang="ru-RU" i="1" dirty="0" smtClean="0"/>
              <a:t> як </a:t>
            </a:r>
            <a:r>
              <a:rPr lang="ru-RU" i="1" dirty="0" err="1" smtClean="0"/>
              <a:t>воно</a:t>
            </a:r>
            <a:r>
              <a:rPr lang="ru-RU" i="1" dirty="0" smtClean="0"/>
              <a:t> </a:t>
            </a:r>
            <a:r>
              <a:rPr lang="ru-RU" i="1" dirty="0" err="1" smtClean="0"/>
              <a:t>спускалося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як</a:t>
            </a:r>
            <a:r>
              <a:rPr lang="ru-RU" i="1" dirty="0" smtClean="0"/>
              <a:t> западало </a:t>
            </a:r>
            <a:r>
              <a:rPr lang="ru-RU" dirty="0" smtClean="0"/>
              <a:t>(П. </a:t>
            </a:r>
            <a:r>
              <a:rPr lang="ru-RU" dirty="0" err="1" smtClean="0"/>
              <a:t>Мирний</a:t>
            </a:r>
            <a:r>
              <a:rPr lang="ru-RU" dirty="0" smtClean="0"/>
              <a:t>);</a:t>
            </a:r>
          </a:p>
          <a:p>
            <a:pPr marL="0" indent="361950" algn="just"/>
            <a:r>
              <a:rPr lang="ru-RU" dirty="0" smtClean="0"/>
              <a:t>а) </a:t>
            </a:r>
            <a:r>
              <a:rPr lang="ru-RU" dirty="0" err="1" smtClean="0"/>
              <a:t>передвечірній</a:t>
            </a:r>
            <a:r>
              <a:rPr lang="ru-RU" dirty="0" smtClean="0"/>
              <a:t> час,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сповіщає</a:t>
            </a:r>
            <a:r>
              <a:rPr lang="ru-RU" dirty="0" smtClean="0"/>
              <a:t> </a:t>
            </a:r>
            <a:r>
              <a:rPr lang="ru-RU" dirty="0" err="1" smtClean="0"/>
              <a:t>близький</a:t>
            </a:r>
            <a:r>
              <a:rPr lang="ru-RU" dirty="0" smtClean="0"/>
              <a:t> </a:t>
            </a:r>
            <a:r>
              <a:rPr lang="ru-RU" dirty="0" err="1" smtClean="0"/>
              <a:t>прихід</a:t>
            </a:r>
            <a:r>
              <a:rPr lang="ru-RU" dirty="0" smtClean="0"/>
              <a:t> </a:t>
            </a:r>
            <a:r>
              <a:rPr lang="ru-RU" dirty="0" err="1" smtClean="0"/>
              <a:t>ночі</a:t>
            </a:r>
            <a:r>
              <a:rPr lang="ru-RU" dirty="0" smtClean="0"/>
              <a:t>, коли </a:t>
            </a:r>
            <a:r>
              <a:rPr lang="ru-RU" dirty="0" err="1" smtClean="0"/>
              <a:t>панує</a:t>
            </a:r>
            <a:r>
              <a:rPr lang="ru-RU" dirty="0" smtClean="0"/>
              <a:t> </a:t>
            </a:r>
            <a:r>
              <a:rPr lang="ru-RU" dirty="0" err="1" smtClean="0"/>
              <a:t>темрява</a:t>
            </a:r>
            <a:r>
              <a:rPr lang="ru-RU" dirty="0" smtClean="0"/>
              <a:t> і нечиста сила (“</a:t>
            </a:r>
            <a:r>
              <a:rPr lang="ru-RU" i="1" dirty="0" smtClean="0"/>
              <a:t>По </a:t>
            </a:r>
            <a:r>
              <a:rPr lang="ru-RU" i="1" dirty="0" err="1" smtClean="0"/>
              <a:t>заході</a:t>
            </a:r>
            <a:r>
              <a:rPr lang="ru-RU" i="1" dirty="0" smtClean="0"/>
              <a:t> </a:t>
            </a:r>
            <a:r>
              <a:rPr lang="ru-RU" i="1" dirty="0" err="1" smtClean="0"/>
              <a:t>сонця</a:t>
            </a:r>
            <a:r>
              <a:rPr lang="ru-RU" i="1" dirty="0" smtClean="0"/>
              <a:t> – </a:t>
            </a:r>
            <a:r>
              <a:rPr lang="ru-RU" i="1" dirty="0" err="1" smtClean="0"/>
              <a:t>дідьча</a:t>
            </a:r>
            <a:r>
              <a:rPr lang="ru-RU" i="1" dirty="0" smtClean="0"/>
              <a:t> година</a:t>
            </a:r>
            <a:r>
              <a:rPr lang="ru-RU" dirty="0" smtClean="0"/>
              <a:t>”); </a:t>
            </a:r>
          </a:p>
          <a:p>
            <a:pPr marL="0" indent="361950" algn="just"/>
            <a:r>
              <a:rPr lang="ru-RU" dirty="0" smtClean="0"/>
              <a:t>б)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порою (по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) </a:t>
            </a:r>
            <a:r>
              <a:rPr lang="ru-RU" dirty="0" err="1" smtClean="0"/>
              <a:t>пов’язано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заборонних</a:t>
            </a:r>
            <a:r>
              <a:rPr lang="ru-RU" dirty="0" smtClean="0"/>
              <a:t> </a:t>
            </a:r>
            <a:r>
              <a:rPr lang="ru-RU" dirty="0" err="1" smtClean="0"/>
              <a:t>прикмет</a:t>
            </a:r>
            <a:r>
              <a:rPr lang="ru-RU" dirty="0" smtClean="0"/>
              <a:t> –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виливати</a:t>
            </a:r>
            <a:r>
              <a:rPr lang="ru-RU" dirty="0" smtClean="0"/>
              <a:t> </a:t>
            </a:r>
            <a:r>
              <a:rPr lang="ru-RU" dirty="0" err="1" smtClean="0"/>
              <a:t>надвір</a:t>
            </a:r>
            <a:r>
              <a:rPr lang="ru-RU" dirty="0" smtClean="0"/>
              <a:t> воду, в </a:t>
            </a:r>
            <a:r>
              <a:rPr lang="ru-RU" dirty="0" err="1" smtClean="0"/>
              <a:t>якій</a:t>
            </a:r>
            <a:r>
              <a:rPr lang="ru-RU" dirty="0" smtClean="0"/>
              <a:t> купали </a:t>
            </a:r>
            <a:r>
              <a:rPr lang="ru-RU" dirty="0" err="1" smtClean="0"/>
              <a:t>дитину</a:t>
            </a:r>
            <a:r>
              <a:rPr lang="ru-RU" dirty="0" smtClean="0"/>
              <a:t>; не годиться </a:t>
            </a:r>
            <a:r>
              <a:rPr lang="ru-RU" dirty="0" err="1" smtClean="0"/>
              <a:t>виносити</a:t>
            </a:r>
            <a:r>
              <a:rPr lang="ru-RU" dirty="0" smtClean="0"/>
              <a:t> </a:t>
            </a:r>
            <a:r>
              <a:rPr lang="ru-RU" dirty="0" err="1" smtClean="0"/>
              <a:t>сміття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хати</a:t>
            </a:r>
            <a:r>
              <a:rPr lang="ru-RU" dirty="0" smtClean="0"/>
              <a:t>;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жати</a:t>
            </a:r>
            <a:r>
              <a:rPr lang="ru-RU" dirty="0" smtClean="0"/>
              <a:t> </a:t>
            </a:r>
            <a:r>
              <a:rPr lang="ru-RU" dirty="0" err="1" smtClean="0"/>
              <a:t>пшениці</a:t>
            </a:r>
            <a:r>
              <a:rPr lang="ru-RU" dirty="0" smtClean="0"/>
              <a:t>;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їсти</a:t>
            </a:r>
            <a:r>
              <a:rPr lang="ru-RU" dirty="0" smtClean="0"/>
              <a:t> свяченого;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купатися</a:t>
            </a:r>
            <a:r>
              <a:rPr lang="ru-RU" dirty="0" smtClean="0"/>
              <a:t> </a:t>
            </a:r>
            <a:r>
              <a:rPr lang="ru-RU" dirty="0" err="1" smtClean="0"/>
              <a:t>вагітній</a:t>
            </a:r>
            <a:r>
              <a:rPr lang="ru-RU" dirty="0" smtClean="0"/>
              <a:t> </a:t>
            </a:r>
            <a:r>
              <a:rPr lang="ru-RU" dirty="0" err="1" smtClean="0"/>
              <a:t>жінці</a:t>
            </a:r>
            <a:r>
              <a:rPr lang="ru-RU" dirty="0" smtClean="0"/>
              <a:t>. </a:t>
            </a:r>
          </a:p>
          <a:p>
            <a:pPr marL="0" indent="361950" algn="just"/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 </a:t>
            </a:r>
            <a:r>
              <a:rPr lang="ru-RU" dirty="0" err="1" smtClean="0"/>
              <a:t>репрезентує</a:t>
            </a:r>
            <a:r>
              <a:rPr lang="ru-RU" dirty="0" smtClean="0"/>
              <a:t> </a:t>
            </a:r>
            <a:r>
              <a:rPr lang="ru-RU" dirty="0" err="1" smtClean="0"/>
              <a:t>традиційні</a:t>
            </a:r>
            <a:r>
              <a:rPr lang="ru-RU" dirty="0" smtClean="0"/>
              <a:t> </a:t>
            </a:r>
            <a:r>
              <a:rPr lang="ru-RU" dirty="0" err="1" smtClean="0"/>
              <a:t>світоглядні</a:t>
            </a:r>
            <a:r>
              <a:rPr lang="ru-RU" dirty="0" smtClean="0"/>
              <a:t>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тому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етнотекстах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і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соціокультурної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399"/>
            <a:ext cx="3149600" cy="1285875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1300" b="1" dirty="0" smtClean="0"/>
              <a:t/>
            </a:r>
            <a:br>
              <a:rPr lang="uk-UA" sz="1300" b="1" dirty="0" smtClean="0"/>
            </a:br>
            <a:r>
              <a:rPr lang="uk-UA" sz="1300" b="1" dirty="0" smtClean="0"/>
              <a:t/>
            </a:r>
            <a:br>
              <a:rPr lang="uk-UA" sz="1300" b="1" dirty="0" smtClean="0"/>
            </a:br>
            <a:r>
              <a:rPr lang="uk-UA" sz="1300" dirty="0" smtClean="0"/>
              <a:t/>
            </a:r>
            <a:br>
              <a:rPr lang="uk-UA" sz="1300" dirty="0" smtClean="0"/>
            </a:br>
            <a:r>
              <a:rPr lang="uk-UA" sz="2000" dirty="0" smtClean="0">
                <a:solidFill>
                  <a:schemeClr val="tx1"/>
                </a:solidFill>
              </a:rPr>
              <a:t>6</a:t>
            </a:r>
            <a:r>
              <a:rPr lang="uk-UA" sz="2000" b="1" dirty="0" smtClean="0">
                <a:solidFill>
                  <a:schemeClr val="tx1"/>
                </a:solidFill>
              </a:rPr>
              <a:t>. </a:t>
            </a:r>
            <a:r>
              <a:rPr lang="uk-UA" sz="2000" b="1" dirty="0" err="1" smtClean="0">
                <a:solidFill>
                  <a:schemeClr val="tx1"/>
                </a:solidFill>
              </a:rPr>
              <a:t>Зв</a:t>
            </a:r>
            <a:r>
              <a:rPr lang="ru-RU" sz="2000" b="1" dirty="0" smtClean="0">
                <a:solidFill>
                  <a:schemeClr val="tx1"/>
                </a:solidFill>
              </a:rPr>
              <a:t>'</a:t>
            </a:r>
            <a:r>
              <a:rPr lang="uk-UA" sz="2000" b="1" dirty="0" err="1" smtClean="0">
                <a:solidFill>
                  <a:schemeClr val="tx1"/>
                </a:solidFill>
              </a:rPr>
              <a:t>язок</a:t>
            </a:r>
            <a:r>
              <a:rPr lang="uk-UA" sz="20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indent="361950" algn="just"/>
            <a:r>
              <a:rPr lang="ru-RU" dirty="0" err="1" smtClean="0"/>
              <a:t>Національний</a:t>
            </a:r>
            <a:r>
              <a:rPr lang="ru-RU" dirty="0" smtClean="0"/>
              <a:t> характер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структурувати</a:t>
            </a:r>
            <a:r>
              <a:rPr lang="ru-RU" dirty="0" smtClean="0"/>
              <a:t> за </a:t>
            </a:r>
            <a:r>
              <a:rPr lang="ru-RU" b="1" dirty="0" err="1" smtClean="0"/>
              <a:t>трьома</a:t>
            </a:r>
            <a:r>
              <a:rPr lang="ru-RU" b="1" dirty="0" smtClean="0"/>
              <a:t> </a:t>
            </a:r>
            <a:r>
              <a:rPr lang="ru-RU" b="1" dirty="0" err="1" smtClean="0"/>
              <a:t>ознаками</a:t>
            </a:r>
            <a:r>
              <a:rPr lang="ru-RU" b="1" dirty="0" smtClean="0"/>
              <a:t>: </a:t>
            </a:r>
          </a:p>
          <a:p>
            <a:pPr indent="361950" algn="just"/>
            <a:r>
              <a:rPr lang="ru-RU" b="1" dirty="0" smtClean="0"/>
              <a:t>1) </a:t>
            </a:r>
            <a:r>
              <a:rPr lang="ru-RU" b="1" dirty="0" err="1" smtClean="0"/>
              <a:t>соціальною</a:t>
            </a:r>
            <a:r>
              <a:rPr lang="ru-RU" b="1" dirty="0" smtClean="0"/>
              <a:t>;</a:t>
            </a:r>
          </a:p>
          <a:p>
            <a:pPr indent="361950" algn="just"/>
            <a:r>
              <a:rPr lang="ru-RU" b="1" dirty="0" smtClean="0"/>
              <a:t>2) культурною;</a:t>
            </a:r>
          </a:p>
          <a:p>
            <a:pPr indent="361950" algn="just"/>
            <a:r>
              <a:rPr lang="ru-RU" b="1" dirty="0" smtClean="0"/>
              <a:t>3) </a:t>
            </a:r>
            <a:r>
              <a:rPr lang="ru-RU" b="1" dirty="0" err="1" smtClean="0"/>
              <a:t>власне</a:t>
            </a:r>
            <a:r>
              <a:rPr lang="ru-RU" b="1" dirty="0" smtClean="0"/>
              <a:t> </a:t>
            </a:r>
            <a:r>
              <a:rPr lang="ru-RU" b="1" dirty="0" err="1" smtClean="0"/>
              <a:t>етнічною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361950" algn="just">
              <a:buNone/>
            </a:pPr>
            <a:r>
              <a:rPr lang="ru-RU" sz="5600" b="1" dirty="0" err="1" smtClean="0"/>
              <a:t>Національний</a:t>
            </a:r>
            <a:r>
              <a:rPr lang="ru-RU" sz="5600" b="1" dirty="0" smtClean="0"/>
              <a:t> характер </a:t>
            </a:r>
            <a:r>
              <a:rPr lang="ru-RU" sz="5600" dirty="0" err="1" smtClean="0"/>
              <a:t>визначається</a:t>
            </a:r>
            <a:r>
              <a:rPr lang="ru-RU" sz="5600" dirty="0" smtClean="0"/>
              <a:t> </a:t>
            </a:r>
            <a:r>
              <a:rPr lang="ru-RU" sz="5600" dirty="0" err="1" smtClean="0"/>
              <a:t>також</a:t>
            </a:r>
            <a:r>
              <a:rPr lang="ru-RU" sz="5600" dirty="0" smtClean="0"/>
              <a:t> у </a:t>
            </a:r>
            <a:r>
              <a:rPr lang="ru-RU" sz="5600" dirty="0" err="1" smtClean="0"/>
              <a:t>світлі</a:t>
            </a:r>
            <a:r>
              <a:rPr lang="ru-RU" sz="5600" dirty="0" smtClean="0"/>
              <a:t> </a:t>
            </a:r>
            <a:r>
              <a:rPr lang="ru-RU" sz="5600" dirty="0" err="1" smtClean="0"/>
              <a:t>концепції</a:t>
            </a:r>
            <a:r>
              <a:rPr lang="ru-RU" sz="5600" dirty="0" smtClean="0"/>
              <a:t> </a:t>
            </a:r>
            <a:r>
              <a:rPr lang="ru-RU" sz="5600" dirty="0" err="1" smtClean="0"/>
              <a:t>психологічних</a:t>
            </a:r>
            <a:r>
              <a:rPr lang="ru-RU" sz="5600" dirty="0" smtClean="0"/>
              <a:t> </a:t>
            </a:r>
            <a:r>
              <a:rPr lang="ru-RU" sz="5600" dirty="0" err="1" smtClean="0"/>
              <a:t>типів</a:t>
            </a:r>
            <a:r>
              <a:rPr lang="ru-RU" sz="5600" dirty="0" smtClean="0"/>
              <a:t> К. Юнга. </a:t>
            </a:r>
            <a:r>
              <a:rPr lang="ru-RU" sz="5600" dirty="0" err="1" smtClean="0"/>
              <a:t>Згідно</a:t>
            </a:r>
            <a:r>
              <a:rPr lang="ru-RU" sz="5600" dirty="0" smtClean="0"/>
              <a:t> </a:t>
            </a:r>
            <a:r>
              <a:rPr lang="ru-RU" sz="5600" dirty="0" err="1" smtClean="0"/>
              <a:t>з</a:t>
            </a:r>
            <a:r>
              <a:rPr lang="ru-RU" sz="5600" dirty="0" smtClean="0"/>
              <a:t> нею, </a:t>
            </a:r>
            <a:r>
              <a:rPr lang="ru-RU" sz="5600" dirty="0" err="1" smtClean="0"/>
              <a:t>будь-яка</a:t>
            </a:r>
            <a:r>
              <a:rPr lang="ru-RU" sz="5600" dirty="0" smtClean="0"/>
              <a:t> </a:t>
            </a:r>
            <a:r>
              <a:rPr lang="ru-RU" sz="5600" dirty="0" err="1" smtClean="0"/>
              <a:t>людина</a:t>
            </a:r>
            <a:r>
              <a:rPr lang="ru-RU" sz="5600" dirty="0" smtClean="0"/>
              <a:t>, а </a:t>
            </a:r>
            <a:r>
              <a:rPr lang="ru-RU" sz="5600" dirty="0" err="1" smtClean="0"/>
              <a:t>відповідно</a:t>
            </a:r>
            <a:r>
              <a:rPr lang="ru-RU" sz="5600" dirty="0" smtClean="0"/>
              <a:t> </a:t>
            </a:r>
            <a:r>
              <a:rPr lang="ru-RU" sz="5600" dirty="0" err="1" smtClean="0"/>
              <a:t>й</a:t>
            </a:r>
            <a:r>
              <a:rPr lang="ru-RU" sz="5600" dirty="0" smtClean="0"/>
              <a:t> </a:t>
            </a:r>
            <a:r>
              <a:rPr lang="ru-RU" sz="5600" dirty="0" err="1" smtClean="0"/>
              <a:t>будь-яка</a:t>
            </a:r>
            <a:r>
              <a:rPr lang="ru-RU" sz="5600" dirty="0" smtClean="0"/>
              <a:t> </a:t>
            </a:r>
            <a:r>
              <a:rPr lang="ru-RU" sz="5600" dirty="0" err="1" smtClean="0"/>
              <a:t>етнічна</a:t>
            </a:r>
            <a:r>
              <a:rPr lang="ru-RU" sz="5600" dirty="0" smtClean="0"/>
              <a:t> </a:t>
            </a:r>
            <a:r>
              <a:rPr lang="ru-RU" sz="5600" dirty="0" err="1" smtClean="0"/>
              <a:t>спільнота</a:t>
            </a:r>
            <a:r>
              <a:rPr lang="ru-RU" sz="5600" dirty="0" smtClean="0"/>
              <a:t>, </a:t>
            </a:r>
            <a:r>
              <a:rPr lang="ru-RU" sz="5600" dirty="0" err="1" smtClean="0"/>
              <a:t>містять</a:t>
            </a:r>
            <a:r>
              <a:rPr lang="ru-RU" sz="5600" dirty="0" smtClean="0"/>
              <a:t> </a:t>
            </a:r>
            <a:r>
              <a:rPr lang="ru-RU" sz="5600" dirty="0" err="1" smtClean="0"/>
              <a:t>усі</a:t>
            </a:r>
            <a:r>
              <a:rPr lang="ru-RU" sz="5600" dirty="0" smtClean="0"/>
              <a:t> </a:t>
            </a:r>
            <a:r>
              <a:rPr lang="ru-RU" sz="5600" dirty="0" err="1" smtClean="0"/>
              <a:t>основні</a:t>
            </a:r>
            <a:r>
              <a:rPr lang="ru-RU" sz="5600" dirty="0" smtClean="0"/>
              <a:t> </a:t>
            </a:r>
            <a:r>
              <a:rPr lang="ru-RU" sz="5600" dirty="0" err="1" smtClean="0"/>
              <a:t>психічні</a:t>
            </a:r>
            <a:r>
              <a:rPr lang="ru-RU" sz="5600" dirty="0" smtClean="0"/>
              <a:t> </a:t>
            </a:r>
            <a:r>
              <a:rPr lang="ru-RU" sz="5600" dirty="0" err="1" smtClean="0"/>
              <a:t>функції</a:t>
            </a:r>
            <a:r>
              <a:rPr lang="ru-RU" sz="5600" dirty="0" smtClean="0"/>
              <a:t>, </a:t>
            </a:r>
            <a:r>
              <a:rPr lang="ru-RU" sz="5600" dirty="0" err="1" smtClean="0"/>
              <a:t>однак</a:t>
            </a:r>
            <a:r>
              <a:rPr lang="ru-RU" sz="5600" dirty="0" smtClean="0"/>
              <a:t> </a:t>
            </a:r>
            <a:r>
              <a:rPr lang="ru-RU" sz="5600" dirty="0" err="1" smtClean="0"/>
              <a:t>завжди</a:t>
            </a:r>
            <a:r>
              <a:rPr lang="ru-RU" sz="5600" dirty="0" smtClean="0"/>
              <a:t> одна </a:t>
            </a:r>
            <a:r>
              <a:rPr lang="ru-RU" sz="5600" dirty="0" err="1" smtClean="0"/>
              <a:t>з</a:t>
            </a:r>
            <a:r>
              <a:rPr lang="ru-RU" sz="5600" dirty="0" smtClean="0"/>
              <a:t> </a:t>
            </a:r>
            <a:r>
              <a:rPr lang="ru-RU" sz="5600" dirty="0" err="1" smtClean="0"/>
              <a:t>функцій</a:t>
            </a:r>
            <a:r>
              <a:rPr lang="ru-RU" sz="5600" dirty="0" smtClean="0"/>
              <a:t> </a:t>
            </a:r>
            <a:r>
              <a:rPr lang="ru-RU" sz="5600" dirty="0" err="1" smtClean="0"/>
              <a:t>завжди</a:t>
            </a:r>
            <a:r>
              <a:rPr lang="ru-RU" sz="5600" dirty="0" smtClean="0"/>
              <a:t> </a:t>
            </a:r>
            <a:r>
              <a:rPr lang="ru-RU" sz="5600" dirty="0" err="1" smtClean="0"/>
              <a:t>превалює</a:t>
            </a:r>
            <a:r>
              <a:rPr lang="ru-RU" sz="5600" dirty="0" smtClean="0"/>
              <a:t>, </a:t>
            </a:r>
            <a:r>
              <a:rPr lang="ru-RU" sz="5600" dirty="0" err="1" smtClean="0"/>
              <a:t>що</a:t>
            </a:r>
            <a:r>
              <a:rPr lang="ru-RU" sz="5600" dirty="0" smtClean="0"/>
              <a:t> </a:t>
            </a:r>
            <a:r>
              <a:rPr lang="ru-RU" sz="5600" dirty="0" err="1" smtClean="0"/>
              <a:t>надає</a:t>
            </a:r>
            <a:r>
              <a:rPr lang="ru-RU" sz="5600" dirty="0" smtClean="0"/>
              <a:t> </a:t>
            </a:r>
            <a:r>
              <a:rPr lang="ru-RU" sz="5600" dirty="0" err="1" smtClean="0"/>
              <a:t>специфічних</a:t>
            </a:r>
            <a:r>
              <a:rPr lang="ru-RU" sz="5600" dirty="0" smtClean="0"/>
              <a:t> </a:t>
            </a:r>
            <a:r>
              <a:rPr lang="ru-RU" sz="5600" dirty="0" err="1" smtClean="0"/>
              <a:t>особливостей</a:t>
            </a:r>
            <a:r>
              <a:rPr lang="ru-RU" sz="5600" dirty="0" smtClean="0"/>
              <a:t> </a:t>
            </a:r>
            <a:r>
              <a:rPr lang="ru-RU" sz="5600" dirty="0" err="1" smtClean="0"/>
              <a:t>окремій</a:t>
            </a:r>
            <a:r>
              <a:rPr lang="ru-RU" sz="5600" dirty="0" smtClean="0"/>
              <a:t> </a:t>
            </a:r>
            <a:r>
              <a:rPr lang="ru-RU" sz="5600" dirty="0" err="1" smtClean="0"/>
              <a:t>спільноті</a:t>
            </a:r>
            <a:r>
              <a:rPr lang="ru-RU" sz="5600" dirty="0" smtClean="0"/>
              <a:t>. </a:t>
            </a:r>
          </a:p>
          <a:p>
            <a:pPr marL="0" indent="361950" algn="just">
              <a:buNone/>
            </a:pPr>
            <a:r>
              <a:rPr lang="ru-RU" sz="4000" b="1" dirty="0" smtClean="0"/>
              <a:t>.</a:t>
            </a:r>
            <a:r>
              <a:rPr lang="ru-RU" sz="4000" dirty="0" smtClean="0"/>
              <a:t> </a:t>
            </a:r>
          </a:p>
          <a:p>
            <a:pPr marL="0" indent="361950" algn="ctr">
              <a:buNone/>
            </a:pPr>
            <a:r>
              <a:rPr lang="ru-RU" sz="5600" b="1" dirty="0" err="1" smtClean="0"/>
              <a:t>Фактори</a:t>
            </a:r>
            <a:r>
              <a:rPr lang="ru-RU" sz="5600" b="1" dirty="0" smtClean="0"/>
              <a:t> </a:t>
            </a:r>
            <a:r>
              <a:rPr lang="ru-RU" sz="5600" b="1" dirty="0" err="1" smtClean="0"/>
              <a:t>розвитку</a:t>
            </a:r>
            <a:r>
              <a:rPr lang="ru-RU" sz="5600" b="1" dirty="0" smtClean="0"/>
              <a:t> </a:t>
            </a:r>
            <a:r>
              <a:rPr lang="ru-RU" sz="5600" b="1" dirty="0" err="1" smtClean="0"/>
              <a:t>національного</a:t>
            </a:r>
            <a:r>
              <a:rPr lang="ru-RU" sz="5600" b="1" dirty="0" smtClean="0"/>
              <a:t> характеру:</a:t>
            </a:r>
            <a:endParaRPr lang="ru-RU" sz="4000" dirty="0" smtClean="0"/>
          </a:p>
          <a:p>
            <a:pPr marL="0" lvl="0" indent="361950" algn="just"/>
            <a:r>
              <a:rPr lang="ru-RU" sz="6400" b="1" i="1" dirty="0" err="1" smtClean="0"/>
              <a:t>історичні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умови</a:t>
            </a:r>
            <a:r>
              <a:rPr lang="ru-RU" sz="6400" dirty="0" smtClean="0"/>
              <a:t>, </a:t>
            </a:r>
            <a:r>
              <a:rPr lang="ru-RU" sz="6400" dirty="0" err="1" smtClean="0"/>
              <a:t>під</a:t>
            </a:r>
            <a:r>
              <a:rPr lang="ru-RU" sz="6400" dirty="0" smtClean="0"/>
              <a:t> </a:t>
            </a:r>
            <a:r>
              <a:rPr lang="ru-RU" sz="6400" dirty="0" err="1" smtClean="0"/>
              <a:t>впливом</a:t>
            </a:r>
            <a:r>
              <a:rPr lang="ru-RU" sz="6400" dirty="0" smtClean="0"/>
              <a:t> </a:t>
            </a:r>
            <a:r>
              <a:rPr lang="ru-RU" sz="6400" dirty="0" err="1" smtClean="0"/>
              <a:t>яких</a:t>
            </a:r>
            <a:r>
              <a:rPr lang="ru-RU" sz="6400" dirty="0" smtClean="0"/>
              <a:t> </a:t>
            </a:r>
            <a:r>
              <a:rPr lang="ru-RU" sz="6400" dirty="0" err="1" smtClean="0"/>
              <a:t>може</a:t>
            </a:r>
            <a:r>
              <a:rPr lang="ru-RU" sz="6400" dirty="0" smtClean="0"/>
              <a:t> </a:t>
            </a:r>
            <a:r>
              <a:rPr lang="ru-RU" sz="6400" dirty="0" err="1" smtClean="0"/>
              <a:t>змінюватися</a:t>
            </a:r>
            <a:r>
              <a:rPr lang="ru-RU" sz="6400" dirty="0" smtClean="0"/>
              <a:t> </a:t>
            </a:r>
            <a:r>
              <a:rPr lang="ru-RU" sz="6400" dirty="0" err="1" smtClean="0"/>
              <a:t>ментальність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нації</a:t>
            </a:r>
            <a:r>
              <a:rPr lang="ru-RU" sz="6400" dirty="0" smtClean="0"/>
              <a:t> (</a:t>
            </a:r>
            <a:r>
              <a:rPr lang="ru-RU" sz="6400" dirty="0" err="1" smtClean="0"/>
              <a:t>наприклад</a:t>
            </a:r>
            <a:r>
              <a:rPr lang="ru-RU" sz="6400" dirty="0" smtClean="0"/>
              <a:t>, в </a:t>
            </a:r>
            <a:r>
              <a:rPr lang="ru-RU" sz="6400" dirty="0" err="1" smtClean="0"/>
              <a:t>українців</a:t>
            </a:r>
            <a:r>
              <a:rPr lang="ru-RU" sz="6400" dirty="0" smtClean="0"/>
              <a:t> – </a:t>
            </a:r>
            <a:r>
              <a:rPr lang="ru-RU" sz="6400" dirty="0" err="1" smtClean="0"/>
              <a:t>від</a:t>
            </a:r>
            <a:r>
              <a:rPr lang="ru-RU" sz="6400" dirty="0" smtClean="0"/>
              <a:t> </a:t>
            </a:r>
            <a:r>
              <a:rPr lang="ru-RU" sz="6400" dirty="0" err="1" smtClean="0"/>
              <a:t>матріархату</a:t>
            </a:r>
            <a:r>
              <a:rPr lang="ru-RU" sz="6400" dirty="0" smtClean="0"/>
              <a:t> до </a:t>
            </a:r>
            <a:r>
              <a:rPr lang="ru-RU" sz="6400" dirty="0" err="1" smtClean="0"/>
              <a:t>патріархату</a:t>
            </a:r>
            <a:r>
              <a:rPr lang="ru-RU" sz="6400" dirty="0" smtClean="0"/>
              <a:t>)</a:t>
            </a:r>
            <a:r>
              <a:rPr lang="uk-UA" sz="6400" dirty="0" smtClean="0"/>
              <a:t>. </a:t>
            </a:r>
            <a:endParaRPr lang="ru-RU" sz="6400" dirty="0" smtClean="0"/>
          </a:p>
          <a:p>
            <a:pPr marL="0" lvl="0" indent="361950" algn="just"/>
            <a:r>
              <a:rPr lang="ru-RU" sz="6400" b="1" i="1" dirty="0" err="1" smtClean="0"/>
              <a:t>культурні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фактори</a:t>
            </a:r>
            <a:r>
              <a:rPr lang="ru-RU" sz="6400" dirty="0" smtClean="0"/>
              <a:t>, </a:t>
            </a:r>
            <a:r>
              <a:rPr lang="ru-RU" sz="6400" dirty="0" err="1" smtClean="0"/>
              <a:t>адже</a:t>
            </a:r>
            <a:r>
              <a:rPr lang="ru-RU" sz="6400" dirty="0" smtClean="0"/>
              <a:t> </a:t>
            </a:r>
            <a:r>
              <a:rPr lang="ru-RU" sz="6400" dirty="0" err="1" smtClean="0"/>
              <a:t>різні</a:t>
            </a:r>
            <a:r>
              <a:rPr lang="ru-RU" sz="6400" dirty="0" smtClean="0"/>
              <a:t> народи </a:t>
            </a:r>
            <a:r>
              <a:rPr lang="ru-RU" sz="6400" dirty="0" err="1" smtClean="0"/>
              <a:t>протягом</a:t>
            </a:r>
            <a:r>
              <a:rPr lang="ru-RU" sz="6400" dirty="0" smtClean="0"/>
              <a:t> </a:t>
            </a:r>
            <a:r>
              <a:rPr lang="ru-RU" sz="6400" dirty="0" err="1" smtClean="0"/>
              <a:t>етногенезу</a:t>
            </a:r>
            <a:r>
              <a:rPr lang="ru-RU" sz="6400" dirty="0" smtClean="0"/>
              <a:t> </a:t>
            </a:r>
            <a:r>
              <a:rPr lang="ru-RU" sz="6400" dirty="0" err="1" smtClean="0"/>
              <a:t>зазнають</a:t>
            </a:r>
            <a:r>
              <a:rPr lang="ru-RU" sz="6400" dirty="0" smtClean="0"/>
              <a:t> </a:t>
            </a:r>
            <a:r>
              <a:rPr lang="ru-RU" sz="6400" dirty="0" err="1" smtClean="0"/>
              <a:t>певних</a:t>
            </a:r>
            <a:r>
              <a:rPr lang="ru-RU" sz="6400" dirty="0" smtClean="0"/>
              <a:t> </a:t>
            </a:r>
            <a:r>
              <a:rPr lang="ru-RU" sz="6400" dirty="0" err="1" smtClean="0"/>
              <a:t>культурних</a:t>
            </a:r>
            <a:r>
              <a:rPr lang="ru-RU" sz="6400" dirty="0" smtClean="0"/>
              <a:t> </a:t>
            </a:r>
            <a:r>
              <a:rPr lang="ru-RU" sz="6400" dirty="0" err="1" smtClean="0"/>
              <a:t>впливів</a:t>
            </a:r>
            <a:r>
              <a:rPr lang="ru-RU" sz="6400" dirty="0" smtClean="0"/>
              <a:t>, як правило, </a:t>
            </a:r>
            <a:r>
              <a:rPr lang="ru-RU" sz="6400" dirty="0" err="1" smtClean="0"/>
              <a:t>від</a:t>
            </a:r>
            <a:r>
              <a:rPr lang="ru-RU" sz="6400" dirty="0" smtClean="0"/>
              <a:t> </a:t>
            </a:r>
            <a:r>
              <a:rPr lang="ru-RU" sz="6400" dirty="0" err="1" smtClean="0"/>
              <a:t>сусідніх</a:t>
            </a:r>
            <a:r>
              <a:rPr lang="ru-RU" sz="6400" dirty="0" smtClean="0"/>
              <a:t> </a:t>
            </a:r>
            <a:r>
              <a:rPr lang="ru-RU" sz="6400" dirty="0" err="1" smtClean="0"/>
              <a:t>народів</a:t>
            </a:r>
            <a:r>
              <a:rPr lang="ru-RU" sz="6400" dirty="0" smtClean="0"/>
              <a:t>, </a:t>
            </a:r>
            <a:r>
              <a:rPr lang="ru-RU" sz="6400" dirty="0" err="1" smtClean="0"/>
              <a:t>що</a:t>
            </a:r>
            <a:r>
              <a:rPr lang="ru-RU" sz="6400" dirty="0" smtClean="0"/>
              <a:t> </a:t>
            </a:r>
            <a:r>
              <a:rPr lang="ru-RU" sz="6400" dirty="0" err="1" smtClean="0"/>
              <a:t>зрештою</a:t>
            </a:r>
            <a:r>
              <a:rPr lang="ru-RU" sz="6400" dirty="0" smtClean="0"/>
              <a:t> </a:t>
            </a:r>
            <a:r>
              <a:rPr lang="ru-RU" sz="6400" dirty="0" err="1" smtClean="0"/>
              <a:t>відбивається</a:t>
            </a:r>
            <a:r>
              <a:rPr lang="ru-RU" sz="6400" dirty="0" smtClean="0"/>
              <a:t> на </a:t>
            </a:r>
            <a:r>
              <a:rPr lang="ru-RU" sz="6400" dirty="0" err="1" smtClean="0"/>
              <a:t>формуванні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національного</a:t>
            </a:r>
            <a:r>
              <a:rPr lang="ru-RU" sz="6400" dirty="0" smtClean="0"/>
              <a:t> характеру (</a:t>
            </a:r>
            <a:r>
              <a:rPr lang="ru-RU" sz="6400" dirty="0" err="1" smtClean="0"/>
              <a:t>наприклад</a:t>
            </a:r>
            <a:r>
              <a:rPr lang="ru-RU" sz="6400" dirty="0" smtClean="0"/>
              <a:t>, </a:t>
            </a:r>
            <a:r>
              <a:rPr lang="ru-RU" sz="6400" dirty="0" err="1" smtClean="0"/>
              <a:t>мовні</a:t>
            </a:r>
            <a:r>
              <a:rPr lang="ru-RU" sz="6400" dirty="0" smtClean="0"/>
              <a:t> </a:t>
            </a:r>
            <a:r>
              <a:rPr lang="ru-RU" sz="6400" dirty="0" err="1" smtClean="0"/>
              <a:t>елементи</a:t>
            </a:r>
            <a:r>
              <a:rPr lang="ru-RU" sz="6400" dirty="0" smtClean="0"/>
              <a:t>, </a:t>
            </a:r>
            <a:r>
              <a:rPr lang="ru-RU" sz="6400" dirty="0" err="1" smtClean="0"/>
              <a:t>запозичені</a:t>
            </a:r>
            <a:r>
              <a:rPr lang="ru-RU" sz="6400" dirty="0" smtClean="0"/>
              <a:t> </a:t>
            </a:r>
            <a:r>
              <a:rPr lang="ru-RU" sz="6400" dirty="0" err="1" smtClean="0"/>
              <a:t>українцями</a:t>
            </a:r>
            <a:r>
              <a:rPr lang="ru-RU" sz="6400" dirty="0" smtClean="0"/>
              <a:t> </a:t>
            </a:r>
            <a:r>
              <a:rPr lang="ru-RU" sz="6400" dirty="0" err="1" smtClean="0"/>
              <a:t>від</a:t>
            </a:r>
            <a:r>
              <a:rPr lang="ru-RU" sz="6400" dirty="0" smtClean="0"/>
              <a:t> </a:t>
            </a:r>
            <a:r>
              <a:rPr lang="ru-RU" sz="6400" dirty="0" err="1" smtClean="0"/>
              <a:t>татаро-монголів</a:t>
            </a:r>
            <a:r>
              <a:rPr lang="ru-RU" sz="6400" dirty="0" smtClean="0"/>
              <a:t> (</a:t>
            </a:r>
            <a:r>
              <a:rPr lang="ru-RU" sz="6400" dirty="0" err="1" smtClean="0"/>
              <a:t>лексеми</a:t>
            </a:r>
            <a:r>
              <a:rPr lang="ru-RU" sz="6400" dirty="0" smtClean="0"/>
              <a:t> </a:t>
            </a:r>
            <a:r>
              <a:rPr lang="ru-RU" sz="6400" i="1" dirty="0" err="1" smtClean="0"/>
              <a:t>козак</a:t>
            </a:r>
            <a:r>
              <a:rPr lang="ru-RU" sz="6400" dirty="0" smtClean="0"/>
              <a:t>, </a:t>
            </a:r>
            <a:r>
              <a:rPr lang="ru-RU" sz="6400" i="1" dirty="0" smtClean="0"/>
              <a:t>диван </a:t>
            </a:r>
            <a:r>
              <a:rPr lang="ru-RU" sz="6400" dirty="0" err="1" smtClean="0"/>
              <a:t>й</a:t>
            </a:r>
            <a:r>
              <a:rPr lang="ru-RU" sz="6400" dirty="0" smtClean="0"/>
              <a:t> </a:t>
            </a:r>
            <a:r>
              <a:rPr lang="ru-RU" sz="6400" dirty="0" err="1" smtClean="0"/>
              <a:t>ін</a:t>
            </a:r>
            <a:r>
              <a:rPr lang="ru-RU" sz="6400" dirty="0" smtClean="0"/>
              <a:t>.);</a:t>
            </a:r>
          </a:p>
          <a:p>
            <a:pPr marL="0" lvl="0" indent="361950" algn="just"/>
            <a:r>
              <a:rPr lang="ru-RU" sz="6400" b="1" i="1" dirty="0" err="1" smtClean="0"/>
              <a:t>внутрішній</a:t>
            </a:r>
            <a:r>
              <a:rPr lang="ru-RU" sz="6400" b="1" i="1" dirty="0" smtClean="0"/>
              <a:t> характер </a:t>
            </a:r>
            <a:r>
              <a:rPr lang="ru-RU" sz="6400" b="1" i="1" dirty="0" err="1" smtClean="0"/>
              <a:t>представників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нації</a:t>
            </a:r>
            <a:r>
              <a:rPr lang="ru-RU" sz="6400" dirty="0" smtClean="0"/>
              <a:t>. </a:t>
            </a:r>
            <a:r>
              <a:rPr lang="ru-RU" sz="6400" dirty="0" err="1" smtClean="0"/>
              <a:t>Риси</a:t>
            </a:r>
            <a:r>
              <a:rPr lang="ru-RU" sz="6400" dirty="0" smtClean="0"/>
              <a:t>, </a:t>
            </a:r>
            <a:r>
              <a:rPr lang="ru-RU" sz="6400" dirty="0" err="1" smtClean="0"/>
              <a:t>носіями</a:t>
            </a:r>
            <a:r>
              <a:rPr lang="ru-RU" sz="6400" dirty="0" smtClean="0"/>
              <a:t> </a:t>
            </a:r>
            <a:r>
              <a:rPr lang="ru-RU" sz="6400" dirty="0" err="1" smtClean="0"/>
              <a:t>яких</a:t>
            </a:r>
            <a:r>
              <a:rPr lang="ru-RU" sz="6400" dirty="0" smtClean="0"/>
              <a:t> </a:t>
            </a:r>
            <a:r>
              <a:rPr lang="ru-RU" sz="6400" dirty="0" err="1" smtClean="0"/>
              <a:t>були</a:t>
            </a:r>
            <a:r>
              <a:rPr lang="ru-RU" sz="6400" dirty="0" smtClean="0"/>
              <a:t> </a:t>
            </a:r>
            <a:r>
              <a:rPr lang="ru-RU" sz="6400" dirty="0" err="1" smtClean="0"/>
              <a:t>окремі</a:t>
            </a:r>
            <a:r>
              <a:rPr lang="ru-RU" sz="6400" dirty="0" smtClean="0"/>
              <a:t> </a:t>
            </a:r>
            <a:r>
              <a:rPr lang="ru-RU" sz="6400" dirty="0" err="1" smtClean="0"/>
              <a:t>особистості</a:t>
            </a:r>
            <a:r>
              <a:rPr lang="ru-RU" sz="6400" dirty="0" smtClean="0"/>
              <a:t> – </a:t>
            </a:r>
            <a:r>
              <a:rPr lang="ru-RU" sz="6400" dirty="0" err="1" smtClean="0"/>
              <a:t>представники</a:t>
            </a:r>
            <a:r>
              <a:rPr lang="ru-RU" sz="6400" dirty="0" smtClean="0"/>
              <a:t> </a:t>
            </a:r>
            <a:r>
              <a:rPr lang="ru-RU" sz="6400" dirty="0" err="1" smtClean="0"/>
              <a:t>різних</a:t>
            </a:r>
            <a:r>
              <a:rPr lang="ru-RU" sz="6400" dirty="0" smtClean="0"/>
              <a:t> племен, </a:t>
            </a:r>
            <a:r>
              <a:rPr lang="ru-RU" sz="6400" dirty="0" err="1" smtClean="0"/>
              <a:t>згодом</a:t>
            </a:r>
            <a:r>
              <a:rPr lang="ru-RU" sz="6400" dirty="0" smtClean="0"/>
              <a:t> </a:t>
            </a:r>
            <a:r>
              <a:rPr lang="ru-RU" sz="6400" dirty="0" err="1" smtClean="0"/>
              <a:t>трансформувалися</a:t>
            </a:r>
            <a:r>
              <a:rPr lang="ru-RU" sz="6400" dirty="0" smtClean="0"/>
              <a:t> у </a:t>
            </a:r>
            <a:r>
              <a:rPr lang="ru-RU" sz="6400" dirty="0" err="1" smtClean="0"/>
              <a:t>психічні</a:t>
            </a:r>
            <a:r>
              <a:rPr lang="ru-RU" sz="6400" dirty="0" smtClean="0"/>
              <a:t> </a:t>
            </a:r>
            <a:r>
              <a:rPr lang="ru-RU" sz="6400" dirty="0" err="1" smtClean="0"/>
              <a:t>особливості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етносу</a:t>
            </a:r>
            <a:r>
              <a:rPr lang="ru-RU" sz="6400" dirty="0" smtClean="0"/>
              <a:t>;</a:t>
            </a:r>
          </a:p>
          <a:p>
            <a:pPr marL="0" lvl="0" indent="361950" algn="just"/>
            <a:r>
              <a:rPr lang="ru-RU" sz="6400" b="1" i="1" dirty="0" err="1" smtClean="0"/>
              <a:t>природно-кліматичні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фактори</a:t>
            </a:r>
            <a:r>
              <a:rPr lang="ru-RU" sz="6400" dirty="0" smtClean="0"/>
              <a:t>, </a:t>
            </a:r>
            <a:r>
              <a:rPr lang="ru-RU" sz="6400" dirty="0" err="1" smtClean="0"/>
              <a:t>які</a:t>
            </a:r>
            <a:r>
              <a:rPr lang="ru-RU" sz="6400" dirty="0" smtClean="0"/>
              <a:t> </a:t>
            </a:r>
            <a:r>
              <a:rPr lang="ru-RU" sz="6400" dirty="0" err="1" smtClean="0"/>
              <a:t>зумовлюють</a:t>
            </a:r>
            <a:r>
              <a:rPr lang="ru-RU" sz="6400" dirty="0" smtClean="0"/>
              <a:t> характер </a:t>
            </a:r>
            <a:r>
              <a:rPr lang="ru-RU" sz="6400" dirty="0" err="1" smtClean="0"/>
              <a:t>провідної</a:t>
            </a:r>
            <a:r>
              <a:rPr lang="ru-RU" sz="6400" dirty="0" smtClean="0"/>
              <a:t> </a:t>
            </a:r>
            <a:r>
              <a:rPr lang="ru-RU" sz="6400" dirty="0" err="1" smtClean="0"/>
              <a:t>діяльності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нації</a:t>
            </a:r>
            <a:r>
              <a:rPr lang="ru-RU" sz="6400" dirty="0" smtClean="0"/>
              <a:t> (</a:t>
            </a:r>
            <a:r>
              <a:rPr lang="ru-RU" sz="6400" dirty="0" err="1" smtClean="0"/>
              <a:t>аграрна</a:t>
            </a:r>
            <a:r>
              <a:rPr lang="ru-RU" sz="6400" dirty="0" smtClean="0"/>
              <a:t>, </a:t>
            </a:r>
            <a:r>
              <a:rPr lang="ru-RU" sz="6400" dirty="0" err="1" smtClean="0"/>
              <a:t>скотарницька</a:t>
            </a:r>
            <a:r>
              <a:rPr lang="ru-RU" sz="6400" dirty="0" smtClean="0"/>
              <a:t> </a:t>
            </a:r>
            <a:r>
              <a:rPr lang="ru-RU" sz="6400" dirty="0" err="1" smtClean="0"/>
              <a:t>тощо</a:t>
            </a:r>
            <a:r>
              <a:rPr lang="ru-RU" sz="6400" dirty="0" smtClean="0"/>
              <a:t>), </a:t>
            </a:r>
            <a:r>
              <a:rPr lang="ru-RU" sz="6400" dirty="0" err="1" smtClean="0"/>
              <a:t>що</a:t>
            </a:r>
            <a:r>
              <a:rPr lang="ru-RU" sz="6400" dirty="0" smtClean="0"/>
              <a:t> </a:t>
            </a:r>
            <a:r>
              <a:rPr lang="ru-RU" sz="6400" dirty="0" err="1" smtClean="0"/>
              <a:t>впливає</a:t>
            </a:r>
            <a:r>
              <a:rPr lang="ru-RU" sz="6400" dirty="0" smtClean="0"/>
              <a:t> на </a:t>
            </a:r>
            <a:r>
              <a:rPr lang="ru-RU" sz="6400" dirty="0" err="1" smtClean="0"/>
              <a:t>формування</a:t>
            </a:r>
            <a:r>
              <a:rPr lang="ru-RU" sz="6400" dirty="0" smtClean="0"/>
              <a:t> </a:t>
            </a:r>
            <a:r>
              <a:rPr lang="ru-RU" sz="6400" dirty="0" err="1" smtClean="0"/>
              <a:t>матеріальної</a:t>
            </a:r>
            <a:r>
              <a:rPr lang="ru-RU" sz="6400" dirty="0" smtClean="0"/>
              <a:t> (</a:t>
            </a:r>
            <a:r>
              <a:rPr lang="ru-RU" sz="6400" dirty="0" err="1" smtClean="0"/>
              <a:t>житло</a:t>
            </a:r>
            <a:r>
              <a:rPr lang="ru-RU" sz="6400" dirty="0" smtClean="0"/>
              <a:t>, </a:t>
            </a:r>
            <a:r>
              <a:rPr lang="ru-RU" sz="6400" dirty="0" err="1" smtClean="0"/>
              <a:t>одяг</a:t>
            </a:r>
            <a:r>
              <a:rPr lang="ru-RU" sz="6400" dirty="0" smtClean="0"/>
              <a:t>, посуд – </a:t>
            </a:r>
            <a:r>
              <a:rPr lang="ru-RU" sz="6400" dirty="0" err="1" smtClean="0"/>
              <a:t>більш</a:t>
            </a:r>
            <a:r>
              <a:rPr lang="ru-RU" sz="6400" dirty="0" smtClean="0"/>
              <a:t> </a:t>
            </a:r>
            <a:r>
              <a:rPr lang="ru-RU" sz="6400" dirty="0" err="1" smtClean="0"/>
              <a:t>оздоблений</a:t>
            </a:r>
            <a:r>
              <a:rPr lang="ru-RU" sz="6400" dirty="0" smtClean="0"/>
              <a:t> в </a:t>
            </a:r>
            <a:r>
              <a:rPr lang="ru-RU" sz="6400" dirty="0" err="1" smtClean="0"/>
              <a:t>осілих</a:t>
            </a:r>
            <a:r>
              <a:rPr lang="ru-RU" sz="6400" dirty="0" smtClean="0"/>
              <a:t> племенах; </a:t>
            </a:r>
            <a:r>
              <a:rPr lang="ru-RU" sz="6400" dirty="0" err="1" smtClean="0"/>
              <a:t>грубий</a:t>
            </a:r>
            <a:r>
              <a:rPr lang="ru-RU" sz="6400" dirty="0" smtClean="0"/>
              <a:t> у </a:t>
            </a:r>
            <a:r>
              <a:rPr lang="ru-RU" sz="6400" dirty="0" err="1" smtClean="0"/>
              <a:t>кочових</a:t>
            </a:r>
            <a:r>
              <a:rPr lang="ru-RU" sz="6400" dirty="0" smtClean="0"/>
              <a:t>; </a:t>
            </a:r>
            <a:r>
              <a:rPr lang="ru-RU" sz="6400" dirty="0" err="1" smtClean="0"/>
              <a:t>виточений</a:t>
            </a:r>
            <a:r>
              <a:rPr lang="ru-RU" sz="6400" dirty="0" smtClean="0"/>
              <a:t> в </a:t>
            </a:r>
            <a:r>
              <a:rPr lang="ru-RU" sz="6400" dirty="0" err="1" smtClean="0"/>
              <a:t>ізольованих</a:t>
            </a:r>
            <a:r>
              <a:rPr lang="ru-RU" sz="6400" dirty="0" smtClean="0"/>
              <a:t>) та </a:t>
            </a:r>
            <a:r>
              <a:rPr lang="ru-RU" sz="6400" dirty="0" err="1" smtClean="0"/>
              <a:t>духовної</a:t>
            </a:r>
            <a:r>
              <a:rPr lang="ru-RU" sz="6400" dirty="0" smtClean="0"/>
              <a:t> </a:t>
            </a:r>
            <a:r>
              <a:rPr lang="ru-RU" sz="6400" dirty="0" err="1" smtClean="0"/>
              <a:t>культури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нації</a:t>
            </a:r>
            <a:r>
              <a:rPr lang="ru-RU" sz="6400" dirty="0" smtClean="0"/>
              <a:t>, </a:t>
            </a:r>
            <a:r>
              <a:rPr lang="ru-RU" sz="6400" dirty="0" err="1" smtClean="0"/>
              <a:t>особливості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її</a:t>
            </a:r>
            <a:r>
              <a:rPr lang="ru-RU" sz="6400" dirty="0" smtClean="0"/>
              <a:t> </a:t>
            </a:r>
            <a:r>
              <a:rPr lang="ru-RU" sz="6400" dirty="0" err="1" smtClean="0"/>
              <a:t>економічних</a:t>
            </a:r>
            <a:r>
              <a:rPr lang="ru-RU" sz="6400" dirty="0" smtClean="0"/>
              <a:t> </a:t>
            </a:r>
            <a:r>
              <a:rPr lang="ru-RU" sz="6400" dirty="0" err="1" smtClean="0"/>
              <a:t>зв’язків</a:t>
            </a:r>
            <a:r>
              <a:rPr lang="ru-RU" sz="6400" dirty="0" smtClean="0"/>
              <a:t> </a:t>
            </a:r>
            <a:r>
              <a:rPr lang="ru-RU" sz="6400" dirty="0" err="1" smtClean="0"/>
              <a:t>з</a:t>
            </a:r>
            <a:r>
              <a:rPr lang="ru-RU" sz="6400" dirty="0" smtClean="0"/>
              <a:t> </a:t>
            </a:r>
            <a:r>
              <a:rPr lang="ru-RU" sz="6400" dirty="0" err="1" smtClean="0"/>
              <a:t>іншими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націями</a:t>
            </a:r>
            <a:r>
              <a:rPr lang="ru-RU" sz="6400" dirty="0" smtClean="0"/>
              <a:t>;</a:t>
            </a:r>
          </a:p>
          <a:p>
            <a:pPr marL="0" lvl="0" indent="361950" algn="just"/>
            <a:r>
              <a:rPr lang="ru-RU" sz="6400" dirty="0" smtClean="0"/>
              <a:t> </a:t>
            </a:r>
            <a:r>
              <a:rPr lang="ru-RU" sz="6400" b="1" i="1" dirty="0" err="1" smtClean="0"/>
              <a:t>економічні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фактори</a:t>
            </a:r>
            <a:r>
              <a:rPr lang="ru-RU" sz="6400" dirty="0" smtClean="0"/>
              <a:t>. </a:t>
            </a:r>
            <a:r>
              <a:rPr lang="ru-RU" sz="6400" dirty="0" err="1" smtClean="0"/>
              <a:t>Тривала</a:t>
            </a:r>
            <a:r>
              <a:rPr lang="ru-RU" sz="6400" dirty="0" smtClean="0"/>
              <a:t> </a:t>
            </a:r>
            <a:r>
              <a:rPr lang="ru-RU" sz="6400" dirty="0" err="1" smtClean="0"/>
              <a:t>економічна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стабільність</a:t>
            </a:r>
            <a:r>
              <a:rPr lang="ru-RU" sz="6400" dirty="0" smtClean="0"/>
              <a:t> </a:t>
            </a:r>
            <a:r>
              <a:rPr lang="ru-RU" sz="6400" dirty="0" err="1" smtClean="0"/>
              <a:t>формує</a:t>
            </a:r>
            <a:r>
              <a:rPr lang="ru-RU" sz="6400" dirty="0" smtClean="0"/>
              <a:t> у </a:t>
            </a:r>
            <a:r>
              <a:rPr lang="ru-RU" sz="6400" dirty="0" err="1" smtClean="0"/>
              <a:t>національному</a:t>
            </a:r>
            <a:r>
              <a:rPr lang="ru-RU" sz="6400" dirty="0" smtClean="0"/>
              <a:t> </a:t>
            </a:r>
            <a:r>
              <a:rPr lang="ru-RU" sz="6400" dirty="0" err="1" smtClean="0"/>
              <a:t>характері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риси</a:t>
            </a:r>
            <a:r>
              <a:rPr lang="ru-RU" sz="6400" dirty="0" smtClean="0"/>
              <a:t> </a:t>
            </a:r>
            <a:r>
              <a:rPr lang="ru-RU" sz="6400" dirty="0" err="1" smtClean="0"/>
              <a:t>самовпевненості</a:t>
            </a:r>
            <a:r>
              <a:rPr lang="ru-RU" sz="6400" dirty="0" smtClean="0"/>
              <a:t>, </a:t>
            </a:r>
            <a:r>
              <a:rPr lang="ru-RU" sz="6400" dirty="0" err="1" smtClean="0"/>
              <a:t>урівноваженість</a:t>
            </a:r>
            <a:r>
              <a:rPr lang="ru-RU" sz="6400" dirty="0" smtClean="0"/>
              <a:t>, </a:t>
            </a:r>
            <a:r>
              <a:rPr lang="ru-RU" sz="6400" dirty="0" err="1" smtClean="0"/>
              <a:t>усвідомлення</a:t>
            </a:r>
            <a:r>
              <a:rPr lang="ru-RU" sz="6400" dirty="0" smtClean="0"/>
              <a:t> </a:t>
            </a:r>
            <a:r>
              <a:rPr lang="ru-RU" sz="6400" dirty="0" err="1" smtClean="0"/>
              <a:t>своєї</a:t>
            </a:r>
            <a:r>
              <a:rPr lang="ru-RU" sz="6400" dirty="0" smtClean="0"/>
              <a:t> </a:t>
            </a:r>
            <a:r>
              <a:rPr lang="ru-RU" sz="6400" dirty="0" err="1" smtClean="0"/>
              <a:t>значущості</a:t>
            </a:r>
            <a:r>
              <a:rPr lang="ru-RU" sz="6400" dirty="0" smtClean="0"/>
              <a:t>, </a:t>
            </a:r>
            <a:r>
              <a:rPr lang="ru-RU" sz="6400" dirty="0" err="1" smtClean="0"/>
              <a:t>відсутність</a:t>
            </a:r>
            <a:r>
              <a:rPr lang="ru-RU" sz="6400" dirty="0" smtClean="0"/>
              <a:t> </a:t>
            </a:r>
            <a:r>
              <a:rPr lang="ru-RU" sz="6400" dirty="0" err="1" smtClean="0"/>
              <a:t>економічної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стабільності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впливає</a:t>
            </a:r>
            <a:r>
              <a:rPr lang="ru-RU" sz="6400" dirty="0" smtClean="0"/>
              <a:t> на </a:t>
            </a:r>
            <a:r>
              <a:rPr lang="ru-RU" sz="6400" dirty="0" err="1" smtClean="0"/>
              <a:t>самооцінку</a:t>
            </a:r>
            <a:r>
              <a:rPr lang="ru-RU" sz="6400" dirty="0" smtClean="0"/>
              <a:t> </a:t>
            </a:r>
            <a:r>
              <a:rPr lang="ru-RU" sz="6400" dirty="0" err="1" smtClean="0"/>
              <a:t>нації</a:t>
            </a:r>
            <a:r>
              <a:rPr lang="ru-RU" sz="6400" dirty="0" smtClean="0"/>
              <a:t>;</a:t>
            </a:r>
          </a:p>
          <a:p>
            <a:pPr marL="0" lvl="0" indent="361950" algn="just"/>
            <a:r>
              <a:rPr lang="ru-RU" sz="6400" b="1" i="1" dirty="0" err="1" smtClean="0"/>
              <a:t>соціально-політичні</a:t>
            </a:r>
            <a:r>
              <a:rPr lang="ru-RU" sz="6400" b="1" i="1" dirty="0" smtClean="0"/>
              <a:t> </a:t>
            </a:r>
            <a:r>
              <a:rPr lang="ru-RU" sz="6400" b="1" i="1" dirty="0" err="1" smtClean="0"/>
              <a:t>фактори</a:t>
            </a:r>
            <a:r>
              <a:rPr lang="ru-RU" sz="6400" dirty="0" smtClean="0"/>
              <a:t> (</a:t>
            </a:r>
            <a:r>
              <a:rPr lang="ru-RU" sz="6400" dirty="0" err="1" smtClean="0"/>
              <a:t>наприклад</a:t>
            </a:r>
            <a:r>
              <a:rPr lang="ru-RU" sz="6400" dirty="0" smtClean="0"/>
              <a:t>, комплекс </a:t>
            </a:r>
            <a:r>
              <a:rPr lang="ru-RU" sz="6400" dirty="0" err="1" smtClean="0"/>
              <a:t>меншовартості</a:t>
            </a:r>
            <a:r>
              <a:rPr lang="ru-RU" sz="6400" dirty="0" smtClean="0"/>
              <a:t> у народу як </a:t>
            </a:r>
            <a:r>
              <a:rPr lang="ru-RU" sz="6400" dirty="0" err="1" smtClean="0"/>
              <a:t>наслідок</a:t>
            </a:r>
            <a:r>
              <a:rPr lang="ru-RU" sz="6400" dirty="0" smtClean="0"/>
              <a:t> </a:t>
            </a:r>
            <a:r>
              <a:rPr lang="ru-RU" sz="6400" dirty="0" err="1" smtClean="0"/>
              <a:t>тривалої</a:t>
            </a:r>
            <a:r>
              <a:rPr lang="ru-RU" sz="6400" dirty="0" smtClean="0"/>
              <a:t> </a:t>
            </a:r>
            <a:r>
              <a:rPr lang="ru-RU" sz="6400" dirty="0" err="1" smtClean="0"/>
              <a:t>відсутності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власної</a:t>
            </a:r>
            <a:r>
              <a:rPr lang="ru-RU" sz="6400" dirty="0" smtClean="0"/>
              <a:t> </a:t>
            </a:r>
            <a:r>
              <a:rPr lang="ru-RU" sz="6400" dirty="0" err="1" smtClean="0"/>
              <a:t>державності</a:t>
            </a:r>
            <a:r>
              <a:rPr lang="ru-RU" sz="6400" dirty="0" smtClean="0"/>
              <a:t> </a:t>
            </a:r>
            <a:r>
              <a:rPr lang="ru-RU" sz="6400" dirty="0" err="1" smtClean="0"/>
              <a:t>тощо</a:t>
            </a:r>
            <a:r>
              <a:rPr lang="ru-RU" sz="6400" dirty="0" smtClean="0"/>
              <a:t>).</a:t>
            </a:r>
          </a:p>
          <a:p>
            <a:pPr marL="0" indent="357188" algn="just">
              <a:buNone/>
            </a:pPr>
            <a:endParaRPr lang="ru-RU" sz="48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437239" cy="732974"/>
          </a:xfrm>
        </p:spPr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праці</a:t>
            </a:r>
            <a:r>
              <a:rPr lang="ru-RU" dirty="0"/>
              <a:t> «</a:t>
            </a:r>
            <a:r>
              <a:rPr lang="ru-RU" dirty="0" err="1"/>
              <a:t>Нариси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 на </a:t>
            </a:r>
            <a:r>
              <a:rPr lang="ru-RU" dirty="0" err="1"/>
              <a:t>Україні</a:t>
            </a:r>
            <a:r>
              <a:rPr lang="ru-RU" dirty="0"/>
              <a:t>» Д.</a:t>
            </a:r>
            <a:r>
              <a:rPr lang="uk-UA" dirty="0"/>
              <a:t> </a:t>
            </a:r>
            <a:r>
              <a:rPr lang="ru-RU" dirty="0" err="1"/>
              <a:t>Чижевський</a:t>
            </a:r>
            <a:r>
              <a:rPr lang="ru-RU" dirty="0"/>
              <a:t>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характеру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розмежуванням</a:t>
            </a:r>
            <a:r>
              <a:rPr lang="ru-RU" dirty="0"/>
              <a:t> </a:t>
            </a:r>
            <a:r>
              <a:rPr lang="ru-RU" dirty="0" smtClean="0"/>
              <a:t>на: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704851" y="4705350"/>
            <a:ext cx="11134724" cy="1562100"/>
          </a:xfrm>
        </p:spPr>
        <p:txBody>
          <a:bodyPr/>
          <a:lstStyle/>
          <a:p>
            <a:endParaRPr lang="ru-RU" sz="1100" dirty="0" smtClean="0">
              <a:solidFill>
                <a:schemeClr val="tx1"/>
              </a:solidFill>
            </a:endParaRPr>
          </a:p>
          <a:p>
            <a:endParaRPr lang="ru-RU" sz="1100" dirty="0" smtClean="0">
              <a:solidFill>
                <a:schemeClr val="tx1"/>
              </a:solidFill>
            </a:endParaRPr>
          </a:p>
          <a:p>
            <a:endParaRPr lang="ru-RU" sz="1100" dirty="0" smtClean="0">
              <a:solidFill>
                <a:schemeClr val="tx1"/>
              </a:solidFill>
            </a:endParaRPr>
          </a:p>
          <a:p>
            <a:endParaRPr lang="ru-RU" sz="1100" dirty="0" smtClean="0">
              <a:solidFill>
                <a:schemeClr val="tx1"/>
              </a:solidFill>
            </a:endParaRPr>
          </a:p>
          <a:p>
            <a:endParaRPr lang="ru-RU" sz="1100" dirty="0" smtClean="0">
              <a:solidFill>
                <a:schemeClr val="tx1"/>
              </a:solidFill>
            </a:endParaRPr>
          </a:p>
          <a:p>
            <a:endParaRPr lang="ru-RU" sz="1200" dirty="0" smtClean="0">
              <a:solidFill>
                <a:schemeClr val="tx1"/>
              </a:solidFill>
            </a:endParaRPr>
          </a:p>
          <a:p>
            <a:pPr indent="361950"/>
            <a:endParaRPr lang="ru-RU" sz="1200" dirty="0" smtClean="0">
              <a:solidFill>
                <a:schemeClr val="tx1"/>
              </a:solidFill>
            </a:endParaRPr>
          </a:p>
          <a:p>
            <a:pPr indent="361950"/>
            <a:endParaRPr lang="ru-RU" sz="1200" dirty="0" smtClean="0">
              <a:solidFill>
                <a:schemeClr val="tx1"/>
              </a:solidFill>
            </a:endParaRPr>
          </a:p>
          <a:p>
            <a:pPr indent="361950"/>
            <a:r>
              <a:rPr lang="ru-RU" sz="1200" dirty="0" err="1" smtClean="0">
                <a:solidFill>
                  <a:schemeClr val="tx1"/>
                </a:solidFill>
              </a:rPr>
              <a:t>Згідно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із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сучасними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теоріями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успадкування</a:t>
            </a:r>
            <a:r>
              <a:rPr lang="ru-RU" sz="1200" dirty="0" smtClean="0">
                <a:solidFill>
                  <a:schemeClr val="tx1"/>
                </a:solidFill>
              </a:rPr>
              <a:t> рис </a:t>
            </a:r>
            <a:r>
              <a:rPr lang="ru-RU" sz="1200" dirty="0" err="1" smtClean="0">
                <a:solidFill>
                  <a:schemeClr val="tx1"/>
                </a:solidFill>
              </a:rPr>
              <a:t>національного</a:t>
            </a:r>
            <a:r>
              <a:rPr lang="ru-RU" sz="1200" dirty="0" smtClean="0">
                <a:solidFill>
                  <a:schemeClr val="tx1"/>
                </a:solidFill>
              </a:rPr>
              <a:t> характеру, </a:t>
            </a:r>
            <a:r>
              <a:rPr lang="ru-RU" sz="1200" dirty="0" err="1" smtClean="0">
                <a:solidFill>
                  <a:schemeClr val="tx1"/>
                </a:solidFill>
              </a:rPr>
              <a:t>ці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ознаки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можуть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передаватися</a:t>
            </a:r>
            <a:r>
              <a:rPr lang="ru-RU" sz="1200" dirty="0" smtClean="0">
                <a:solidFill>
                  <a:schemeClr val="tx1"/>
                </a:solidFill>
              </a:rPr>
              <a:t> такими способами: </a:t>
            </a:r>
          </a:p>
          <a:p>
            <a:pPr marL="228600" indent="-228600">
              <a:buAutoNum type="arabicParenR"/>
            </a:pPr>
            <a:r>
              <a:rPr lang="ru-RU" sz="1200" i="1" dirty="0" err="1" smtClean="0">
                <a:solidFill>
                  <a:schemeClr val="tx1"/>
                </a:solidFill>
              </a:rPr>
              <a:t>генетичним</a:t>
            </a:r>
            <a:r>
              <a:rPr lang="ru-RU" sz="1200" i="1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</a:rPr>
              <a:t>ідеться</a:t>
            </a:r>
            <a:r>
              <a:rPr lang="ru-RU" sz="1200" dirty="0" smtClean="0">
                <a:solidFill>
                  <a:schemeClr val="tx1"/>
                </a:solidFill>
              </a:rPr>
              <a:t> про </a:t>
            </a:r>
            <a:r>
              <a:rPr lang="ru-RU" sz="1200" dirty="0" err="1" smtClean="0">
                <a:solidFill>
                  <a:schemeClr val="tx1"/>
                </a:solidFill>
              </a:rPr>
              <a:t>успадкування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історичної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й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культурної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пам’яті</a:t>
            </a:r>
            <a:r>
              <a:rPr lang="ru-RU" sz="1200" dirty="0" smtClean="0">
                <a:solidFill>
                  <a:schemeClr val="tx1"/>
                </a:solidFill>
              </a:rPr>
              <a:t>; </a:t>
            </a:r>
            <a:r>
              <a:rPr lang="ru-RU" sz="1200" dirty="0" err="1" smtClean="0">
                <a:solidFill>
                  <a:schemeClr val="tx1"/>
                </a:solidFill>
              </a:rPr>
              <a:t>генетична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пам’ять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містить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відбитки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історичного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досвіду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нації</a:t>
            </a:r>
            <a:r>
              <a:rPr lang="ru-RU" sz="1200" dirty="0" smtClean="0">
                <a:solidFill>
                  <a:schemeClr val="tx1"/>
                </a:solidFill>
              </a:rPr>
              <a:t>); </a:t>
            </a:r>
          </a:p>
          <a:p>
            <a:pPr marL="228600" indent="-228600">
              <a:buAutoNum type="arabicParenR"/>
            </a:pP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i="1" dirty="0" err="1" smtClean="0">
                <a:solidFill>
                  <a:schemeClr val="tx1"/>
                </a:solidFill>
              </a:rPr>
              <a:t>соціально</a:t>
            </a:r>
            <a:r>
              <a:rPr lang="ru-RU" sz="1200" dirty="0" smtClean="0">
                <a:solidFill>
                  <a:schemeClr val="tx1"/>
                </a:solidFill>
              </a:rPr>
              <a:t>- </a:t>
            </a:r>
            <a:r>
              <a:rPr lang="ru-RU" sz="1200" i="1" dirty="0" err="1" smtClean="0">
                <a:solidFill>
                  <a:schemeClr val="tx1"/>
                </a:solidFill>
              </a:rPr>
              <a:t>психологічним</a:t>
            </a:r>
            <a:r>
              <a:rPr lang="ru-RU" sz="1200" i="1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– </a:t>
            </a:r>
            <a:r>
              <a:rPr lang="ru-RU" sz="1200" dirty="0" err="1" smtClean="0">
                <a:solidFill>
                  <a:schemeClr val="tx1"/>
                </a:solidFill>
              </a:rPr>
              <a:t>звичаєвим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або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традиційним</a:t>
            </a:r>
            <a:r>
              <a:rPr lang="ru-RU" sz="1200" dirty="0" smtClean="0">
                <a:solidFill>
                  <a:schemeClr val="tx1"/>
                </a:solidFill>
              </a:rPr>
              <a:t> (</a:t>
            </a:r>
            <a:r>
              <a:rPr lang="ru-RU" sz="1200" dirty="0" err="1" smtClean="0">
                <a:solidFill>
                  <a:schemeClr val="tx1"/>
                </a:solidFill>
              </a:rPr>
              <a:t>забезпечується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дією</a:t>
            </a:r>
            <a:r>
              <a:rPr lang="ru-RU" sz="1200" dirty="0" smtClean="0">
                <a:solidFill>
                  <a:schemeClr val="tx1"/>
                </a:solidFill>
              </a:rPr>
              <a:t> таких </a:t>
            </a:r>
            <a:r>
              <a:rPr lang="ru-RU" sz="1200" dirty="0" err="1" smtClean="0">
                <a:solidFill>
                  <a:schemeClr val="tx1"/>
                </a:solidFill>
              </a:rPr>
              <a:t>механізмів</a:t>
            </a:r>
            <a:r>
              <a:rPr lang="ru-RU" sz="1200" dirty="0" smtClean="0">
                <a:solidFill>
                  <a:schemeClr val="tx1"/>
                </a:solidFill>
              </a:rPr>
              <a:t>, як </a:t>
            </a:r>
            <a:r>
              <a:rPr lang="ru-RU" sz="1200" dirty="0" err="1" smtClean="0">
                <a:solidFill>
                  <a:schemeClr val="tx1"/>
                </a:solidFill>
              </a:rPr>
              <a:t>наслідування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навіювання</a:t>
            </a:r>
            <a:r>
              <a:rPr lang="ru-RU" sz="1200" dirty="0" smtClean="0">
                <a:solidFill>
                  <a:schemeClr val="tx1"/>
                </a:solidFill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</a:rPr>
              <a:t>переконання</a:t>
            </a:r>
            <a:r>
              <a:rPr lang="ru-RU" sz="1200" dirty="0" smtClean="0">
                <a:solidFill>
                  <a:schemeClr val="tx1"/>
                </a:solidFill>
              </a:rPr>
              <a:t> та </a:t>
            </a:r>
            <a:r>
              <a:rPr lang="ru-RU" sz="1200" dirty="0" err="1" smtClean="0">
                <a:solidFill>
                  <a:schemeClr val="tx1"/>
                </a:solidFill>
              </a:rPr>
              <a:t>емоційність</a:t>
            </a:r>
            <a:r>
              <a:rPr lang="ru-RU" sz="1200" dirty="0" smtClean="0">
                <a:solidFill>
                  <a:schemeClr val="tx1"/>
                </a:solidFill>
              </a:rPr>
              <a:t>). </a:t>
            </a:r>
            <a:r>
              <a:rPr lang="ru-RU" sz="1200" dirty="0" err="1" smtClean="0">
                <a:solidFill>
                  <a:schemeClr val="tx1"/>
                </a:solidFill>
              </a:rPr>
              <a:t>Традиції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є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основним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механізмом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інтеграції</a:t>
            </a:r>
            <a:r>
              <a:rPr lang="ru-RU" sz="1200" dirty="0" smtClean="0">
                <a:solidFill>
                  <a:schemeClr val="tx1"/>
                </a:solidFill>
              </a:rPr>
              <a:t> народу в </a:t>
            </a:r>
            <a:r>
              <a:rPr lang="ru-RU" sz="1200" dirty="0" err="1" smtClean="0">
                <a:solidFill>
                  <a:schemeClr val="tx1"/>
                </a:solidFill>
              </a:rPr>
              <a:t>єдине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ціле</a:t>
            </a:r>
            <a:r>
              <a:rPr lang="ru-RU" sz="1200" dirty="0" smtClean="0">
                <a:solidFill>
                  <a:schemeClr val="tx1"/>
                </a:solidFill>
              </a:rPr>
              <a:t>. </a:t>
            </a:r>
          </a:p>
          <a:p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2"/>
          </p:nvPr>
        </p:nvSpPr>
        <p:spPr>
          <a:xfrm>
            <a:off x="402336" y="2314574"/>
            <a:ext cx="5388864" cy="3324225"/>
          </a:xfrm>
        </p:spPr>
        <p:txBody>
          <a:bodyPr rtlCol="0">
            <a:normAutofit fontScale="40000" lnSpcReduction="20000"/>
          </a:bodyPr>
          <a:lstStyle/>
          <a:p>
            <a:pPr algn="ctr">
              <a:buNone/>
            </a:pPr>
            <a:r>
              <a:rPr lang="ru-RU" sz="6000" b="1" i="1" dirty="0" err="1" smtClean="0"/>
              <a:t>позитивні</a:t>
            </a:r>
            <a:r>
              <a:rPr lang="ru-RU" sz="6000" b="1" i="1" dirty="0" smtClean="0"/>
              <a:t> </a:t>
            </a:r>
            <a:r>
              <a:rPr lang="ru-RU" sz="6000" b="1" i="1" dirty="0" err="1" smtClean="0"/>
              <a:t>риси</a:t>
            </a:r>
            <a:r>
              <a:rPr lang="ru-RU" sz="6000" i="1" dirty="0" smtClean="0"/>
              <a:t> </a:t>
            </a:r>
            <a:endParaRPr lang="ru-RU" sz="6000" dirty="0" smtClean="0"/>
          </a:p>
          <a:p>
            <a:r>
              <a:rPr lang="ru-RU" sz="3500" dirty="0" err="1" smtClean="0"/>
              <a:t>емоційність</a:t>
            </a:r>
            <a:r>
              <a:rPr lang="ru-RU" sz="3500" dirty="0" smtClean="0"/>
              <a:t>,</a:t>
            </a:r>
          </a:p>
          <a:p>
            <a:r>
              <a:rPr lang="ru-RU" sz="3500" dirty="0" err="1" smtClean="0"/>
              <a:t>ліризм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чуттєвість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сентиментальність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працелюбність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гостинність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прагнення</a:t>
            </a:r>
            <a:r>
              <a:rPr lang="ru-RU" sz="3500" dirty="0" smtClean="0"/>
              <a:t> до </a:t>
            </a:r>
            <a:r>
              <a:rPr lang="ru-RU" sz="3500" dirty="0" err="1" smtClean="0"/>
              <a:t>освіти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статичність</a:t>
            </a:r>
            <a:r>
              <a:rPr lang="ru-RU" sz="3500" dirty="0" smtClean="0"/>
              <a:t> у </a:t>
            </a:r>
            <a:r>
              <a:rPr lang="ru-RU" sz="3500" dirty="0" err="1" smtClean="0"/>
              <a:t>сімейних</a:t>
            </a:r>
            <a:r>
              <a:rPr lang="ru-RU" sz="3500" dirty="0" smtClean="0"/>
              <a:t> </a:t>
            </a:r>
            <a:r>
              <a:rPr lang="ru-RU" sz="3500" dirty="0" err="1" smtClean="0"/>
              <a:t>взаєминах</a:t>
            </a:r>
            <a:r>
              <a:rPr lang="ru-RU" sz="3500" dirty="0" smtClean="0"/>
              <a:t>,</a:t>
            </a:r>
          </a:p>
          <a:p>
            <a:r>
              <a:rPr lang="ru-RU" sz="3500" dirty="0" smtClean="0"/>
              <a:t> </a:t>
            </a:r>
            <a:r>
              <a:rPr lang="ru-RU" sz="3500" dirty="0" err="1" smtClean="0"/>
              <a:t>прагнення</a:t>
            </a:r>
            <a:r>
              <a:rPr lang="ru-RU" sz="3500" dirty="0" smtClean="0"/>
              <a:t> до духовного </a:t>
            </a:r>
            <a:r>
              <a:rPr lang="ru-RU" sz="3500" dirty="0" err="1" smtClean="0"/>
              <a:t>життя</a:t>
            </a:r>
            <a:r>
              <a:rPr lang="ru-RU" sz="3500" dirty="0" smtClean="0"/>
              <a:t>, </a:t>
            </a:r>
          </a:p>
          <a:p>
            <a:r>
              <a:rPr lang="ru-RU" sz="3500" dirty="0" err="1" smtClean="0"/>
              <a:t>повага</a:t>
            </a:r>
            <a:r>
              <a:rPr lang="ru-RU" sz="3500" dirty="0" smtClean="0"/>
              <a:t> до старших, </a:t>
            </a:r>
          </a:p>
          <a:p>
            <a:r>
              <a:rPr lang="ru-RU" sz="3500" dirty="0" err="1" smtClean="0"/>
              <a:t>мужність</a:t>
            </a:r>
            <a:r>
              <a:rPr lang="ru-RU" sz="3500" dirty="0" smtClean="0"/>
              <a:t>,</a:t>
            </a:r>
          </a:p>
          <a:p>
            <a:r>
              <a:rPr lang="ru-RU" sz="3500" dirty="0" smtClean="0"/>
              <a:t> здоровий </a:t>
            </a:r>
            <a:r>
              <a:rPr lang="ru-RU" sz="3500" dirty="0" err="1" smtClean="0"/>
              <a:t>оптимізм</a:t>
            </a:r>
            <a:r>
              <a:rPr lang="ru-RU" sz="3500" dirty="0" smtClean="0"/>
              <a:t>,</a:t>
            </a:r>
          </a:p>
          <a:p>
            <a:r>
              <a:rPr lang="ru-RU" sz="3500" dirty="0" smtClean="0"/>
              <a:t> </a:t>
            </a:r>
            <a:r>
              <a:rPr lang="ru-RU" sz="3500" dirty="0" err="1" smtClean="0"/>
              <a:t>прагнення</a:t>
            </a:r>
            <a:r>
              <a:rPr lang="ru-RU" sz="3500" dirty="0" smtClean="0"/>
              <a:t> до </a:t>
            </a:r>
            <a:r>
              <a:rPr lang="ru-RU" sz="3500" dirty="0" err="1" smtClean="0"/>
              <a:t>незалежності</a:t>
            </a:r>
            <a:r>
              <a:rPr lang="ru-RU" sz="3500" dirty="0" smtClean="0"/>
              <a:t>.</a:t>
            </a:r>
          </a:p>
          <a:p>
            <a:pPr marL="0" indent="357188" algn="just">
              <a:buNone/>
            </a:pPr>
            <a:endParaRPr lang="uk-UA" dirty="0" smtClean="0"/>
          </a:p>
          <a:p>
            <a:pPr marL="0" indent="357188" algn="just">
              <a:buNone/>
            </a:pPr>
            <a:endParaRPr lang="uk-UA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400800" y="2324099"/>
            <a:ext cx="5384800" cy="300037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i="1" dirty="0" err="1" smtClean="0"/>
              <a:t>негативні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риси</a:t>
            </a:r>
            <a:r>
              <a:rPr lang="ru-RU" i="1" dirty="0" smtClean="0"/>
              <a:t> </a:t>
            </a:r>
          </a:p>
          <a:p>
            <a:r>
              <a:rPr lang="ru-RU" dirty="0" err="1" smtClean="0"/>
              <a:t>взаємне</a:t>
            </a:r>
            <a:r>
              <a:rPr lang="ru-RU" dirty="0" smtClean="0"/>
              <a:t> </a:t>
            </a:r>
            <a:r>
              <a:rPr lang="ru-RU" dirty="0" err="1" smtClean="0"/>
              <a:t>нерозуміння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схильність</a:t>
            </a:r>
            <a:r>
              <a:rPr lang="ru-RU" dirty="0" smtClean="0"/>
              <a:t> до </a:t>
            </a:r>
            <a:r>
              <a:rPr lang="ru-RU" dirty="0" err="1" smtClean="0"/>
              <a:t>анархізму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неузгодженість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словом і </a:t>
            </a:r>
            <a:r>
              <a:rPr lang="ru-RU" dirty="0" err="1" smtClean="0"/>
              <a:t>ділом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невизначеність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мрійливість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імпульсивність</a:t>
            </a:r>
            <a:r>
              <a:rPr lang="ru-RU" dirty="0" smtClean="0"/>
              <a:t>, </a:t>
            </a:r>
          </a:p>
          <a:p>
            <a:r>
              <a:rPr lang="ru-RU" dirty="0" err="1" smtClean="0"/>
              <a:t>індивідуалізм</a:t>
            </a:r>
            <a:r>
              <a:rPr lang="ru-RU" dirty="0" smtClean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-114300"/>
            <a:ext cx="11379200" cy="1333500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100" b="1" dirty="0" smtClean="0">
                <a:solidFill>
                  <a:schemeClr val="tx1"/>
                </a:solidFill>
              </a:rPr>
              <a:t>6. </a:t>
            </a:r>
            <a:r>
              <a:rPr lang="uk-UA" sz="3100" b="1" dirty="0" err="1" smtClean="0">
                <a:solidFill>
                  <a:schemeClr val="tx1"/>
                </a:solidFill>
              </a:rPr>
              <a:t>Зв</a:t>
            </a:r>
            <a:r>
              <a:rPr lang="ru-RU" sz="3100" b="1" dirty="0" smtClean="0">
                <a:solidFill>
                  <a:schemeClr val="tx1"/>
                </a:solidFill>
              </a:rPr>
              <a:t>'</a:t>
            </a:r>
            <a:r>
              <a:rPr lang="uk-UA" sz="3100" b="1" dirty="0" err="1" smtClean="0">
                <a:solidFill>
                  <a:schemeClr val="tx1"/>
                </a:solidFill>
              </a:rPr>
              <a:t>язок</a:t>
            </a:r>
            <a:r>
              <a:rPr lang="uk-UA" sz="31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47500" lnSpcReduction="20000"/>
          </a:bodyPr>
          <a:lstStyle/>
          <a:p>
            <a:pPr>
              <a:buNone/>
            </a:pP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Білецький</a:t>
            </a:r>
            <a:r>
              <a:rPr lang="ru-RU" sz="2800" dirty="0" smtClean="0"/>
              <a:t> А. Про </a:t>
            </a:r>
            <a:r>
              <a:rPr lang="ru-RU" sz="2800" dirty="0" err="1" smtClean="0"/>
              <a:t>мову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мовознавство</a:t>
            </a:r>
            <a:r>
              <a:rPr lang="uk-UA" sz="2800" dirty="0" smtClean="0"/>
              <a:t> : навчальний посібник.</a:t>
            </a:r>
            <a:r>
              <a:rPr lang="ru-RU" sz="2800" dirty="0" smtClean="0"/>
              <a:t> К.</a:t>
            </a:r>
            <a:r>
              <a:rPr lang="uk-UA" sz="2800" dirty="0" smtClean="0"/>
              <a:t> : </a:t>
            </a:r>
            <a:r>
              <a:rPr lang="ru-RU" sz="2800" dirty="0" err="1" smtClean="0"/>
              <a:t>АртЕк</a:t>
            </a:r>
            <a:r>
              <a:rPr lang="ru-RU" sz="2800" dirty="0" smtClean="0"/>
              <a:t>, 1997.</a:t>
            </a:r>
            <a:r>
              <a:rPr lang="uk-UA" sz="2800" dirty="0" smtClean="0"/>
              <a:t> 114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Білик</a:t>
            </a:r>
            <a:r>
              <a:rPr lang="ru-RU" sz="2800" dirty="0" smtClean="0"/>
              <a:t> Б.І. </a:t>
            </a:r>
            <a:r>
              <a:rPr lang="ru-RU" sz="2800" dirty="0" err="1" smtClean="0"/>
              <a:t>Етнокультурологія</a:t>
            </a:r>
            <a:r>
              <a:rPr lang="ru-RU" sz="2800" dirty="0" smtClean="0"/>
              <a:t> : </a:t>
            </a:r>
            <a:r>
              <a:rPr lang="ru-RU" sz="2800" dirty="0" err="1" smtClean="0"/>
              <a:t>навчальний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посібник</a:t>
            </a:r>
            <a:r>
              <a:rPr lang="ru-RU" sz="2800" dirty="0" smtClean="0"/>
              <a:t>. К. : </a:t>
            </a:r>
            <a:r>
              <a:rPr lang="ru-RU" sz="2800" dirty="0" err="1" smtClean="0"/>
              <a:t>ДАКККіМ</a:t>
            </a:r>
            <a:r>
              <a:rPr lang="ru-RU" sz="2800" dirty="0" smtClean="0"/>
              <a:t>, 2005. 160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 err="1" smtClean="0"/>
              <a:t>Голубовська</a:t>
            </a:r>
            <a:r>
              <a:rPr lang="uk-UA" sz="2800" dirty="0" smtClean="0"/>
              <a:t> І.О. Етнічні особливості мовних картин світу. К. : Логос, 2004. 282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Гриценко</a:t>
            </a:r>
            <a:r>
              <a:rPr lang="ru-RU" sz="2800" dirty="0" smtClean="0"/>
              <a:t> В. Людина 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u="sng" dirty="0" smtClean="0">
                <a:hlinkClick r:id="rId3" tooltip="Термінологічний словник: КУЛЬТУРА"/>
              </a:rPr>
              <a:t>культура</a:t>
            </a:r>
            <a:r>
              <a:rPr lang="ru-RU" sz="2800" dirty="0" smtClean="0"/>
              <a:t> : </a:t>
            </a:r>
            <a:r>
              <a:rPr lang="uk-UA" sz="2800" dirty="0" smtClean="0"/>
              <a:t>н</a:t>
            </a:r>
            <a:r>
              <a:rPr lang="ru-RU" sz="2800" dirty="0" err="1" smtClean="0"/>
              <a:t>авч</a:t>
            </a:r>
            <a:r>
              <a:rPr lang="ru-RU" sz="2800" dirty="0" smtClean="0"/>
              <a:t>. </a:t>
            </a:r>
            <a:r>
              <a:rPr lang="uk-UA" sz="2800" dirty="0" smtClean="0"/>
              <a:t>п</a:t>
            </a:r>
            <a:r>
              <a:rPr lang="ru-RU" sz="2800" dirty="0" err="1" smtClean="0"/>
              <a:t>осібник</a:t>
            </a:r>
            <a:r>
              <a:rPr lang="ru-RU" sz="2800" dirty="0" smtClean="0"/>
              <a:t>. К.</a:t>
            </a:r>
            <a:r>
              <a:rPr lang="uk-UA" sz="2800" dirty="0" smtClean="0"/>
              <a:t> </a:t>
            </a:r>
            <a:r>
              <a:rPr lang="ru-RU" sz="2800" dirty="0" smtClean="0"/>
              <a:t>: </a:t>
            </a:r>
            <a:r>
              <a:rPr lang="ru-RU" sz="2800" dirty="0" err="1" smtClean="0"/>
              <a:t>Либідь</a:t>
            </a:r>
            <a:r>
              <a:rPr lang="ru-RU" sz="2800" dirty="0" smtClean="0"/>
              <a:t>, 2001.</a:t>
            </a:r>
            <a:r>
              <a:rPr lang="uk-UA" sz="2800" dirty="0" smtClean="0"/>
              <a:t> 368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Губерський</a:t>
            </a:r>
            <a:r>
              <a:rPr lang="ru-RU" sz="2800" dirty="0" smtClean="0"/>
              <a:t> Л., </a:t>
            </a:r>
            <a:r>
              <a:rPr lang="ru-RU" sz="2800" dirty="0" err="1" smtClean="0"/>
              <a:t>Андрущенко</a:t>
            </a:r>
            <a:r>
              <a:rPr lang="ru-RU" sz="2800" dirty="0" smtClean="0"/>
              <a:t> В., Михальченко М. </a:t>
            </a:r>
            <a:r>
              <a:rPr lang="ru-RU" sz="2800" dirty="0" err="1" smtClean="0"/>
              <a:t>Культурні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виміри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цивілізації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рубежі</a:t>
            </a:r>
            <a:r>
              <a:rPr lang="ru-RU" sz="2800" dirty="0" smtClean="0"/>
              <a:t> </a:t>
            </a:r>
            <a:r>
              <a:rPr lang="ru-RU" sz="2800" dirty="0" err="1" smtClean="0"/>
              <a:t>століть</a:t>
            </a:r>
            <a:r>
              <a:rPr lang="ru-RU" sz="2800" dirty="0" smtClean="0"/>
              <a:t>: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визначення</a:t>
            </a:r>
            <a:r>
              <a:rPr lang="ru-RU" sz="2800" dirty="0" smtClean="0"/>
              <a:t>. К</a:t>
            </a:r>
            <a:r>
              <a:rPr lang="uk-UA" sz="2800" dirty="0" smtClean="0"/>
              <a:t>. </a:t>
            </a:r>
            <a:r>
              <a:rPr lang="ru-RU" sz="2800" dirty="0" smtClean="0"/>
              <a:t>: </a:t>
            </a:r>
            <a:r>
              <a:rPr lang="ru-RU" sz="2800" dirty="0" err="1" smtClean="0"/>
              <a:t>Знання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, 2002. 580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 smtClean="0"/>
              <a:t>Жайворонок В.В. Етнолінгвістика в колі суміжних наук.</a:t>
            </a:r>
            <a:r>
              <a:rPr lang="uk-UA" sz="2800" i="1" dirty="0" smtClean="0"/>
              <a:t> Мовознавство</a:t>
            </a:r>
            <a:r>
              <a:rPr lang="uk-UA" sz="2800" dirty="0" smtClean="0"/>
              <a:t>. № 5-6, 2004. С. 23–25.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Закович</a:t>
            </a:r>
            <a:r>
              <a:rPr lang="ru-RU" sz="2800" dirty="0" smtClean="0"/>
              <a:t> М. </a:t>
            </a:r>
            <a:r>
              <a:rPr lang="ru-RU" sz="2800" dirty="0" err="1" smtClean="0"/>
              <a:t>Культурологія</a:t>
            </a:r>
            <a:r>
              <a:rPr lang="ru-RU" sz="2800" dirty="0" smtClean="0"/>
              <a:t>: 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 та </a:t>
            </a:r>
            <a:r>
              <a:rPr lang="ru-RU" sz="2800" dirty="0" err="1" smtClean="0"/>
              <a:t>зарубіжна</a:t>
            </a:r>
            <a:r>
              <a:rPr lang="ru-RU" sz="2800" dirty="0" smtClean="0"/>
              <a:t> культура. URL:</a:t>
            </a:r>
            <a:r>
              <a:rPr lang="uk-UA" sz="2800" dirty="0" smtClean="0"/>
              <a:t> </a:t>
            </a:r>
            <a:r>
              <a:rPr lang="ru-RU" sz="2800" dirty="0" smtClean="0"/>
              <a:t>http:</a:t>
            </a:r>
            <a:r>
              <a:rPr lang="uk-UA" sz="2800" dirty="0" smtClean="0"/>
              <a:t> </a:t>
            </a:r>
            <a:r>
              <a:rPr lang="ru-RU" sz="2800" dirty="0" smtClean="0"/>
              <a:t>//</a:t>
            </a:r>
            <a:r>
              <a:rPr lang="uk-UA" sz="2800" dirty="0" smtClean="0"/>
              <a:t> </a:t>
            </a:r>
            <a:r>
              <a:rPr lang="ru-RU" sz="2800" dirty="0" err="1" smtClean="0">
                <a:hlinkClick r:id="rId4"/>
              </a:rPr>
              <a:t>www.ebk.net.ua</a:t>
            </a:r>
            <a:r>
              <a:rPr lang="ru-RU" sz="2800" dirty="0" smtClean="0">
                <a:hlinkClick r:id="rId4"/>
              </a:rPr>
              <a:t>/</a:t>
            </a:r>
            <a:r>
              <a:rPr lang="ru-RU" sz="2800" dirty="0" err="1" smtClean="0">
                <a:hlinkClick r:id="rId4"/>
              </a:rPr>
              <a:t>Book</a:t>
            </a:r>
            <a:r>
              <a:rPr lang="ru-RU" sz="2800" dirty="0" smtClean="0">
                <a:hlinkClick r:id="rId4"/>
              </a:rPr>
              <a:t>/</a:t>
            </a:r>
            <a:r>
              <a:rPr lang="ru-RU" sz="2800" dirty="0" err="1" smtClean="0">
                <a:hlinkClick r:id="rId4"/>
              </a:rPr>
              <a:t>cultural_science</a:t>
            </a:r>
            <a:r>
              <a:rPr lang="ru-RU" sz="2800" dirty="0" smtClean="0">
                <a:hlinkClick r:id="rId4"/>
              </a:rPr>
              <a:t>/</a:t>
            </a:r>
            <a:r>
              <a:rPr lang="ru-RU" sz="2800" dirty="0" err="1" smtClean="0">
                <a:hlinkClick r:id="rId4"/>
              </a:rPr>
              <a:t>zakovich_kulturologiya</a:t>
            </a:r>
            <a:r>
              <a:rPr lang="ru-RU" sz="2800" dirty="0" smtClean="0">
                <a:hlinkClick r:id="rId4"/>
              </a:rPr>
              <a:t>/part3/321.htm</a:t>
            </a:r>
            <a:r>
              <a:rPr lang="uk-UA" sz="2800" dirty="0" smtClean="0"/>
              <a:t>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Етнографія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: </a:t>
            </a:r>
            <a:r>
              <a:rPr lang="ru-RU" sz="2800" dirty="0" err="1" smtClean="0"/>
              <a:t>навч.посіб</a:t>
            </a:r>
            <a:r>
              <a:rPr lang="ru-RU" sz="2800" dirty="0" smtClean="0"/>
              <a:t>. Л. : </a:t>
            </a:r>
            <a:r>
              <a:rPr lang="ru-RU" sz="2800" dirty="0" err="1" smtClean="0"/>
              <a:t>Світ</a:t>
            </a:r>
            <a:r>
              <a:rPr lang="ru-RU" sz="2800" dirty="0" smtClean="0"/>
              <a:t>, 2004. 520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Історія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 : </a:t>
            </a:r>
            <a:r>
              <a:rPr lang="ru-RU" sz="2800" dirty="0" err="1" smtClean="0"/>
              <a:t>навч.посібник</a:t>
            </a:r>
            <a:r>
              <a:rPr lang="ru-RU" sz="2800" dirty="0" smtClean="0"/>
              <a:t> / </a:t>
            </a:r>
            <a:r>
              <a:rPr lang="uk-UA" sz="2800" dirty="0" err="1" smtClean="0"/>
              <a:t>укл</a:t>
            </a:r>
            <a:r>
              <a:rPr lang="uk-UA" sz="2800" dirty="0" smtClean="0"/>
              <a:t>. </a:t>
            </a:r>
            <a:r>
              <a:rPr lang="ru-RU" sz="2800" dirty="0" smtClean="0"/>
              <a:t>Л.Т.</a:t>
            </a:r>
            <a:r>
              <a:rPr lang="uk-UA" sz="2800" dirty="0" smtClean="0"/>
              <a:t> </a:t>
            </a:r>
            <a:r>
              <a:rPr lang="ru-RU" sz="2800" dirty="0" smtClean="0"/>
              <a:t>Левчук. К.</a:t>
            </a:r>
            <a:r>
              <a:rPr lang="uk-UA" sz="2800" dirty="0" smtClean="0"/>
              <a:t> </a:t>
            </a:r>
            <a:r>
              <a:rPr lang="ru-RU" sz="2800" dirty="0" smtClean="0"/>
              <a:t>: Центр </a:t>
            </a:r>
            <a:r>
              <a:rPr lang="ru-RU" sz="2800" dirty="0" err="1" smtClean="0"/>
              <a:t>учбової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літератури</a:t>
            </a:r>
            <a:r>
              <a:rPr lang="ru-RU" sz="2800" dirty="0" smtClean="0"/>
              <a:t>, 2010.</a:t>
            </a:r>
            <a:r>
              <a:rPr lang="uk-UA" sz="2800" dirty="0" smtClean="0"/>
              <a:t> 400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Коваль А. Слово про слово. К., 1986.</a:t>
            </a:r>
            <a:r>
              <a:rPr lang="uk-UA" sz="2800" dirty="0" smtClean="0"/>
              <a:t> 384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sz="2800" dirty="0" smtClean="0"/>
              <a:t>Кононенко В.І. Мова у контексті культури : монографія. </a:t>
            </a:r>
            <a:r>
              <a:rPr lang="uk-UA" sz="2800" dirty="0" err="1" smtClean="0"/>
              <a:t>К.–Івано-Франківськ</a:t>
            </a:r>
            <a:r>
              <a:rPr lang="uk-UA" sz="2800" dirty="0" smtClean="0"/>
              <a:t>, 2008. 390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Макарчук</a:t>
            </a:r>
            <a:r>
              <a:rPr lang="ru-RU" sz="2800" dirty="0" smtClean="0"/>
              <a:t> С.А. </a:t>
            </a:r>
            <a:r>
              <a:rPr lang="ru-RU" sz="2800" dirty="0" err="1" smtClean="0"/>
              <a:t>Етнічна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історія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dirty="0" smtClean="0"/>
              <a:t> : </a:t>
            </a:r>
            <a:r>
              <a:rPr lang="ru-RU" sz="2800" dirty="0" err="1" smtClean="0"/>
              <a:t>навч.посібник</a:t>
            </a:r>
            <a:r>
              <a:rPr lang="ru-RU" sz="2800" dirty="0" smtClean="0"/>
              <a:t>. К. : </a:t>
            </a:r>
            <a:r>
              <a:rPr lang="ru-RU" sz="2800" dirty="0" err="1" smtClean="0"/>
              <a:t>Знання</a:t>
            </a:r>
            <a:r>
              <a:rPr lang="ru-RU" sz="2800" dirty="0" smtClean="0"/>
              <a:t>, 2008. 471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Масе</a:t>
            </a:r>
            <a:r>
              <a:rPr lang="uk-UA" sz="2800" dirty="0" smtClean="0"/>
              <a:t>н</a:t>
            </a:r>
            <a:r>
              <a:rPr lang="ru-RU" sz="2800" dirty="0" smtClean="0"/>
              <a:t>ко Л. </a:t>
            </a:r>
            <a:r>
              <a:rPr lang="ru-RU" sz="2800" dirty="0" err="1" smtClean="0"/>
              <a:t>Мова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політика</a:t>
            </a:r>
            <a:r>
              <a:rPr lang="ru-RU" sz="2800" dirty="0" smtClean="0"/>
              <a:t>. К.</a:t>
            </a:r>
            <a:r>
              <a:rPr lang="uk-UA" sz="2800" dirty="0" smtClean="0"/>
              <a:t> : Соняшник</a:t>
            </a:r>
            <a:r>
              <a:rPr lang="ru-RU" sz="2800" dirty="0" smtClean="0"/>
              <a:t>, 1999.</a:t>
            </a:r>
            <a:r>
              <a:rPr lang="uk-UA" sz="2800" dirty="0" smtClean="0"/>
              <a:t> 120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Огієнко</a:t>
            </a:r>
            <a:r>
              <a:rPr lang="ru-RU" sz="2800" dirty="0" smtClean="0"/>
              <a:t> І. Наука про </a:t>
            </a:r>
            <a:r>
              <a:rPr lang="ru-RU" sz="2800" dirty="0" err="1" smtClean="0"/>
              <a:t>рідномовні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обов'язки</a:t>
            </a:r>
            <a:r>
              <a:rPr lang="ru-RU" sz="2800" dirty="0" smtClean="0"/>
              <a:t>. Л.</a:t>
            </a:r>
            <a:r>
              <a:rPr lang="uk-UA" sz="2800" dirty="0" smtClean="0"/>
              <a:t> : Фенікс: Відродження</a:t>
            </a:r>
            <a:r>
              <a:rPr lang="ru-RU" sz="2800" dirty="0" smtClean="0"/>
              <a:t>, 1995.</a:t>
            </a:r>
            <a:r>
              <a:rPr lang="uk-UA" sz="2800" dirty="0" smtClean="0"/>
              <a:t> 46 с.</a:t>
            </a:r>
            <a:endParaRPr lang="ru-RU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Олікова</a:t>
            </a:r>
            <a:r>
              <a:rPr lang="ru-RU" sz="2800" dirty="0" smtClean="0"/>
              <a:t> М.О.Словник </a:t>
            </a:r>
            <a:r>
              <a:rPr lang="ru-RU" sz="2800" dirty="0" err="1" smtClean="0"/>
              <a:t>соціолінгвістичних</a:t>
            </a:r>
            <a:r>
              <a:rPr lang="uk-UA" sz="2800" dirty="0" smtClean="0"/>
              <a:t> </a:t>
            </a:r>
            <a:r>
              <a:rPr lang="ru-RU" sz="2800" dirty="0" smtClean="0"/>
              <a:t>та</a:t>
            </a:r>
            <a:r>
              <a:rPr lang="uk-UA" sz="2800" dirty="0" smtClean="0"/>
              <a:t> </a:t>
            </a:r>
            <a:r>
              <a:rPr lang="ru-RU" sz="2800" dirty="0" err="1" smtClean="0"/>
              <a:t>етнолінгвістич</a:t>
            </a:r>
            <a:r>
              <a:rPr lang="uk-UA" sz="2800" dirty="0" smtClean="0"/>
              <a:t>-</a:t>
            </a:r>
            <a:r>
              <a:rPr lang="ru-RU" sz="2800" dirty="0" smtClean="0"/>
              <a:t>них </a:t>
            </a:r>
            <a:r>
              <a:rPr lang="ru-RU" sz="2800" dirty="0" err="1" smtClean="0"/>
              <a:t>термінів</a:t>
            </a:r>
            <a:r>
              <a:rPr lang="ru-RU" sz="2800" dirty="0" smtClean="0"/>
              <a:t> = A </a:t>
            </a:r>
            <a:r>
              <a:rPr lang="ru-RU" sz="2800" dirty="0" err="1" smtClean="0"/>
              <a:t>Dictionary</a:t>
            </a:r>
            <a:r>
              <a:rPr lang="ru-RU" sz="2800" dirty="0" smtClean="0"/>
              <a:t> </a:t>
            </a:r>
            <a:r>
              <a:rPr lang="ru-RU" sz="2800" dirty="0" err="1" smtClean="0"/>
              <a:t>of</a:t>
            </a:r>
            <a:r>
              <a:rPr lang="ru-RU" sz="2800" dirty="0" smtClean="0"/>
              <a:t> </a:t>
            </a:r>
            <a:r>
              <a:rPr lang="ru-RU" sz="2800" dirty="0" err="1" smtClean="0"/>
              <a:t>Sociolinguistic</a:t>
            </a:r>
            <a:r>
              <a:rPr lang="ru-RU" sz="2800" dirty="0" smtClean="0"/>
              <a:t> </a:t>
            </a:r>
            <a:r>
              <a:rPr lang="ru-RU" sz="2800" dirty="0" err="1" smtClean="0"/>
              <a:t>and</a:t>
            </a:r>
            <a:r>
              <a:rPr lang="ru-RU" sz="2800" dirty="0" smtClean="0"/>
              <a:t> </a:t>
            </a:r>
            <a:r>
              <a:rPr lang="ru-RU" sz="2800" dirty="0" err="1" smtClean="0"/>
              <a:t>Ethnolinguistic</a:t>
            </a:r>
            <a:r>
              <a:rPr lang="ru-RU" sz="2800" dirty="0" smtClean="0"/>
              <a:t> </a:t>
            </a:r>
            <a:r>
              <a:rPr lang="ru-RU" sz="2800" dirty="0" err="1" smtClean="0"/>
              <a:t>Terms</a:t>
            </a:r>
            <a:r>
              <a:rPr lang="ru-RU" sz="2800" dirty="0" smtClean="0"/>
              <a:t> / </a:t>
            </a:r>
            <a:r>
              <a:rPr lang="ru-RU" sz="2800" dirty="0" err="1" smtClean="0"/>
              <a:t>М.О.Олікова</a:t>
            </a:r>
            <a:r>
              <a:rPr lang="ru-RU" sz="2800" dirty="0" smtClean="0"/>
              <a:t>, А.А. </a:t>
            </a:r>
            <a:r>
              <a:rPr lang="ru-RU" sz="2800" dirty="0" err="1" smtClean="0"/>
              <a:t>Семенюк</a:t>
            </a:r>
            <a:r>
              <a:rPr lang="ru-RU" sz="2800" dirty="0" smtClean="0"/>
              <a:t>, О.М. </a:t>
            </a:r>
            <a:r>
              <a:rPr lang="ru-RU" sz="2800" dirty="0" err="1" smtClean="0"/>
              <a:t>Тарнавська</a:t>
            </a:r>
            <a:r>
              <a:rPr lang="ru-RU" sz="2800" dirty="0" smtClean="0"/>
              <a:t>. </a:t>
            </a:r>
            <a:r>
              <a:rPr lang="ru-RU" sz="2800" dirty="0" err="1" smtClean="0"/>
              <a:t>Луцьк</a:t>
            </a:r>
            <a:r>
              <a:rPr lang="ru-RU" sz="2800" dirty="0" smtClean="0"/>
              <a:t>, 2010. 364 </a:t>
            </a:r>
            <a:r>
              <a:rPr lang="ru-RU" sz="2800" dirty="0" err="1" smtClean="0"/>
              <a:t>c</a:t>
            </a:r>
            <a:r>
              <a:rPr lang="ru-RU" sz="2800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2800" dirty="0" smtClean="0"/>
              <a:t> </a:t>
            </a:r>
            <a:r>
              <a:rPr lang="ru-RU" sz="2800" dirty="0" err="1" smtClean="0"/>
              <a:t>Проблеми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ментальності</a:t>
            </a:r>
            <a:r>
              <a:rPr lang="ru-RU" sz="2800" dirty="0" smtClean="0"/>
              <a:t> / ред. М.В. Попович. К</a:t>
            </a:r>
            <a:r>
              <a:rPr lang="uk-UA" sz="2800" dirty="0" smtClean="0"/>
              <a:t>. </a:t>
            </a:r>
            <a:r>
              <a:rPr lang="ru-RU" sz="2800" dirty="0" smtClean="0"/>
              <a:t>: </a:t>
            </a:r>
            <a:r>
              <a:rPr lang="ru-RU" sz="2800" dirty="0" err="1" smtClean="0"/>
              <a:t>Наукова</a:t>
            </a:r>
            <a:r>
              <a:rPr lang="ru-RU" sz="2800" dirty="0" smtClean="0"/>
              <a:t> думка, 2006. 407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Шинкарук</a:t>
            </a:r>
            <a:r>
              <a:rPr lang="ru-RU" sz="2800" dirty="0" smtClean="0"/>
              <a:t> С.Б. </a:t>
            </a:r>
            <a:r>
              <a:rPr lang="ru-RU" sz="2800" dirty="0" err="1" smtClean="0"/>
              <a:t>Поняття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. </a:t>
            </a:r>
            <a:r>
              <a:rPr lang="ru-RU" sz="2800" dirty="0" err="1" smtClean="0"/>
              <a:t>Філософські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аспекти</a:t>
            </a:r>
            <a:r>
              <a:rPr lang="ru-RU" sz="2800" dirty="0" smtClean="0"/>
              <a:t> . Феномен </a:t>
            </a:r>
            <a:r>
              <a:rPr lang="ru-RU" sz="2800" dirty="0" err="1" smtClean="0"/>
              <a:t>української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культури</a:t>
            </a:r>
            <a:r>
              <a:rPr lang="ru-RU" sz="2800" dirty="0" smtClean="0"/>
              <a:t> : </a:t>
            </a:r>
            <a:r>
              <a:rPr lang="ru-RU" sz="2800" dirty="0" err="1" smtClean="0"/>
              <a:t>методологічні</a:t>
            </a:r>
            <a:r>
              <a:rPr lang="ru-RU" sz="2800" dirty="0" smtClean="0"/>
              <a:t> засади </a:t>
            </a:r>
            <a:r>
              <a:rPr lang="ru-RU" sz="2800" dirty="0" err="1" smtClean="0"/>
              <a:t>осмислення</a:t>
            </a:r>
            <a:r>
              <a:rPr lang="ru-RU" sz="2800" dirty="0" smtClean="0"/>
              <a:t>. К., 1996. С.8–61.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err="1" smtClean="0"/>
              <a:t>Юрій</a:t>
            </a:r>
            <a:r>
              <a:rPr lang="ru-RU" sz="2800" dirty="0" smtClean="0"/>
              <a:t> М.Ф. </a:t>
            </a:r>
            <a:r>
              <a:rPr lang="ru-RU" sz="2800" dirty="0" err="1" smtClean="0"/>
              <a:t>Антропологія</a:t>
            </a:r>
            <a:r>
              <a:rPr lang="ru-RU" sz="2800" dirty="0" smtClean="0"/>
              <a:t> : </a:t>
            </a:r>
            <a:r>
              <a:rPr lang="ru-RU" sz="2800" dirty="0" err="1" smtClean="0"/>
              <a:t>навчальний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посібник</a:t>
            </a:r>
            <a:r>
              <a:rPr lang="ru-RU" sz="2800" dirty="0" smtClean="0"/>
              <a:t>. К</a:t>
            </a:r>
            <a:r>
              <a:rPr lang="uk-UA" sz="2800" dirty="0" smtClean="0"/>
              <a:t>. </a:t>
            </a:r>
            <a:r>
              <a:rPr lang="ru-RU" sz="2800" dirty="0" smtClean="0"/>
              <a:t>: </a:t>
            </a:r>
            <a:r>
              <a:rPr lang="ru-RU" sz="2800" dirty="0" err="1" smtClean="0"/>
              <a:t>Дакор</a:t>
            </a:r>
            <a:r>
              <a:rPr lang="ru-RU" sz="2800" dirty="0" smtClean="0"/>
              <a:t>, 2008. 421 с.</a:t>
            </a:r>
          </a:p>
          <a:p>
            <a:pPr rtl="0"/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6.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61950" algn="just">
              <a:buNone/>
            </a:pPr>
            <a:r>
              <a:rPr lang="ru-RU" dirty="0" err="1" smtClean="0"/>
              <a:t>Останнім</a:t>
            </a:r>
            <a:r>
              <a:rPr lang="ru-RU" dirty="0" smtClean="0"/>
              <a:t> часом </a:t>
            </a:r>
            <a:r>
              <a:rPr lang="ru-RU" b="1" dirty="0" err="1" smtClean="0"/>
              <a:t>поняття</a:t>
            </a:r>
            <a:r>
              <a:rPr lang="ru-RU" b="1" dirty="0" smtClean="0"/>
              <a:t> «</a:t>
            </a:r>
            <a:r>
              <a:rPr lang="ru-RU" b="1" dirty="0" err="1" smtClean="0"/>
              <a:t>національний</a:t>
            </a:r>
            <a:r>
              <a:rPr lang="ru-RU" b="1" dirty="0" smtClean="0"/>
              <a:t> характер» </a:t>
            </a:r>
            <a:r>
              <a:rPr lang="ru-RU" dirty="0" err="1" smtClean="0"/>
              <a:t>менш</a:t>
            </a:r>
            <a:r>
              <a:rPr lang="uk-UA" dirty="0" smtClean="0"/>
              <a:t>е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у </a:t>
            </a:r>
            <a:r>
              <a:rPr lang="ru-RU" dirty="0" err="1" smtClean="0"/>
              <a:t>науковому</a:t>
            </a:r>
            <a:r>
              <a:rPr lang="ru-RU" dirty="0" smtClean="0"/>
              <a:t> </a:t>
            </a:r>
            <a:r>
              <a:rPr lang="ru-RU" dirty="0" err="1" smtClean="0"/>
              <a:t>обігу</a:t>
            </a:r>
            <a:r>
              <a:rPr lang="uk-UA" dirty="0" smtClean="0"/>
              <a:t>,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 </a:t>
            </a:r>
            <a:r>
              <a:rPr lang="ru-RU" dirty="0" err="1" smtClean="0"/>
              <a:t>психологічних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спільнот</a:t>
            </a:r>
            <a:r>
              <a:rPr lang="ru-RU" dirty="0" smtClean="0"/>
              <a:t> </a:t>
            </a:r>
            <a:r>
              <a:rPr lang="ru-RU" dirty="0" err="1" smtClean="0"/>
              <a:t>уживають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b="1" dirty="0" smtClean="0"/>
              <a:t>«</a:t>
            </a:r>
            <a:r>
              <a:rPr lang="ru-RU" b="1" dirty="0" err="1" smtClean="0"/>
              <a:t>ментальність</a:t>
            </a:r>
            <a:r>
              <a:rPr lang="ru-RU" b="1" dirty="0" smtClean="0"/>
              <a:t>» і «</a:t>
            </a:r>
            <a:r>
              <a:rPr lang="ru-RU" b="1" dirty="0" err="1" smtClean="0"/>
              <a:t>менталітет</a:t>
            </a:r>
            <a:r>
              <a:rPr lang="ru-RU" b="1" dirty="0" smtClean="0"/>
              <a:t>».</a:t>
            </a:r>
          </a:p>
          <a:p>
            <a:pPr marL="0" indent="361950" algn="just"/>
            <a:r>
              <a:rPr lang="ru-RU" b="1" i="1" dirty="0" err="1" smtClean="0"/>
              <a:t>Ментальність</a:t>
            </a:r>
            <a:r>
              <a:rPr lang="ru-RU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система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про </a:t>
            </a:r>
            <a:r>
              <a:rPr lang="ru-RU" dirty="0" err="1" smtClean="0"/>
              <a:t>світ</a:t>
            </a:r>
            <a:r>
              <a:rPr lang="ru-RU" dirty="0" smtClean="0"/>
              <a:t> і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вчинки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поведінку</a:t>
            </a:r>
            <a:r>
              <a:rPr lang="ru-RU" dirty="0" smtClean="0"/>
              <a:t> людей (за </a:t>
            </a:r>
            <a:r>
              <a:rPr lang="ru-RU" dirty="0" err="1" smtClean="0"/>
              <a:t>Ж.Дюбі</a:t>
            </a:r>
            <a:r>
              <a:rPr lang="ru-RU" dirty="0" smtClean="0"/>
              <a:t>). </a:t>
            </a: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дефініцію</a:t>
            </a:r>
            <a:r>
              <a:rPr lang="ru-RU" dirty="0" smtClean="0"/>
              <a:t> «</a:t>
            </a:r>
            <a:r>
              <a:rPr lang="ru-RU" dirty="0" err="1" smtClean="0"/>
              <a:t>ментальність</a:t>
            </a:r>
            <a:r>
              <a:rPr lang="ru-RU" dirty="0" smtClean="0"/>
              <a:t>» у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обіг</a:t>
            </a:r>
            <a:r>
              <a:rPr lang="ru-RU" dirty="0" smtClean="0"/>
              <a:t> </a:t>
            </a:r>
            <a:r>
              <a:rPr lang="ru-RU" dirty="0" err="1" smtClean="0"/>
              <a:t>запровадили</a:t>
            </a:r>
            <a:r>
              <a:rPr lang="ru-RU" dirty="0" smtClean="0"/>
              <a:t> в </a:t>
            </a:r>
            <a:r>
              <a:rPr lang="ru-RU" dirty="0" err="1" smtClean="0"/>
              <a:t>середині</a:t>
            </a:r>
            <a:r>
              <a:rPr lang="ru-RU" dirty="0" smtClean="0"/>
              <a:t> 1950-х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французькі</a:t>
            </a:r>
            <a:r>
              <a:rPr lang="ru-RU" dirty="0" smtClean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 Ж. </a:t>
            </a:r>
            <a:r>
              <a:rPr lang="ru-RU" dirty="0" err="1" smtClean="0"/>
              <a:t>Люб’є</a:t>
            </a:r>
            <a:r>
              <a:rPr lang="ru-RU" dirty="0" smtClean="0"/>
              <a:t> та Р. </a:t>
            </a:r>
            <a:r>
              <a:rPr lang="ru-RU" dirty="0" err="1" smtClean="0"/>
              <a:t>Мандру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r>
              <a:rPr lang="ru-RU" dirty="0" err="1" smtClean="0"/>
              <a:t>Відтак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характеру </a:t>
            </a:r>
            <a:r>
              <a:rPr lang="ru-RU" dirty="0" err="1" smtClean="0"/>
              <a:t>розкриваються</a:t>
            </a:r>
            <a:r>
              <a:rPr lang="ru-RU" dirty="0" smtClean="0"/>
              <a:t> в </a:t>
            </a:r>
            <a:r>
              <a:rPr lang="ru-RU" dirty="0" err="1" smtClean="0"/>
              <a:t>етнолінгвістиці</a:t>
            </a:r>
            <a:r>
              <a:rPr lang="ru-RU" dirty="0" smtClean="0"/>
              <a:t> через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наріжні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як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етнічний</a:t>
            </a:r>
            <a:r>
              <a:rPr lang="ru-RU" b="1" i="1" dirty="0" smtClean="0"/>
              <a:t> характер», «</a:t>
            </a:r>
            <a:r>
              <a:rPr lang="ru-RU" b="1" i="1" dirty="0" err="1" smtClean="0"/>
              <a:t>етнічний</a:t>
            </a:r>
            <a:r>
              <a:rPr lang="ru-RU" b="1" i="1" dirty="0" smtClean="0"/>
              <a:t> темперамент», «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ментальність</a:t>
            </a:r>
            <a:r>
              <a:rPr lang="ru-RU" b="1" i="1" dirty="0" smtClean="0"/>
              <a:t>», «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свідомість</a:t>
            </a:r>
            <a:r>
              <a:rPr lang="ru-RU" b="1" i="1" dirty="0" smtClean="0"/>
              <a:t> (</a:t>
            </a:r>
            <a:r>
              <a:rPr lang="ru-RU" b="1" i="1" dirty="0" err="1" smtClean="0"/>
              <a:t>самосвідомість</a:t>
            </a:r>
            <a:r>
              <a:rPr lang="ru-RU" b="1" i="1" dirty="0" smtClean="0"/>
              <a:t>)», «</a:t>
            </a:r>
            <a:r>
              <a:rPr lang="ru-RU" b="1" i="1" dirty="0" err="1" smtClean="0"/>
              <a:t>етнічні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інтереси</a:t>
            </a:r>
            <a:r>
              <a:rPr lang="ru-RU" b="1" i="1" dirty="0" smtClean="0"/>
              <a:t>», «</a:t>
            </a:r>
            <a:r>
              <a:rPr lang="ru-RU" b="1" i="1" dirty="0" err="1" smtClean="0"/>
              <a:t>етнічні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традиції</a:t>
            </a:r>
            <a:r>
              <a:rPr lang="ru-RU" b="1" i="1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психічні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стабільними</a:t>
            </a:r>
            <a:r>
              <a:rPr lang="ru-RU" dirty="0" smtClean="0"/>
              <a:t>, вони </a:t>
            </a:r>
            <a:r>
              <a:rPr lang="ru-RU" dirty="0" err="1" smtClean="0"/>
              <a:t>змінюються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докорінної</a:t>
            </a:r>
            <a:r>
              <a:rPr lang="ru-RU" dirty="0" smtClean="0"/>
              <a:t> </a:t>
            </a:r>
            <a:r>
              <a:rPr lang="ru-RU" dirty="0" err="1" smtClean="0"/>
              <a:t>деформації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народу </a:t>
            </a:r>
            <a:r>
              <a:rPr lang="ru-RU" dirty="0" err="1" smtClean="0"/>
              <a:t>й</a:t>
            </a:r>
            <a:r>
              <a:rPr lang="ru-RU" dirty="0" smtClean="0"/>
              <a:t> через </a:t>
            </a:r>
            <a:r>
              <a:rPr lang="ru-RU" dirty="0" err="1" smtClean="0"/>
              <a:t>взаємовідносини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етнічними</a:t>
            </a:r>
            <a:r>
              <a:rPr lang="ru-RU" dirty="0" smtClean="0"/>
              <a:t> </a:t>
            </a:r>
            <a:r>
              <a:rPr lang="ru-RU" dirty="0" err="1" smtClean="0"/>
              <a:t>спільнотами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6.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7"/>
            <a:ext cx="11338560" cy="4768977"/>
          </a:xfrm>
        </p:spPr>
        <p:txBody>
          <a:bodyPr rtlCol="0">
            <a:normAutofit fontScale="55000" lnSpcReduction="20000"/>
          </a:bodyPr>
          <a:lstStyle/>
          <a:p>
            <a:pPr marL="0" indent="361950" algn="just">
              <a:buNone/>
            </a:pPr>
            <a:r>
              <a:rPr lang="ru-RU" sz="3600" b="1" dirty="0" err="1" smtClean="0"/>
              <a:t>Український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етнічний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менталітет</a:t>
            </a:r>
            <a:r>
              <a:rPr lang="ru-RU" sz="3600" b="1" dirty="0" smtClean="0"/>
              <a:t> </a:t>
            </a:r>
            <a:r>
              <a:rPr lang="ru-RU" sz="3600" dirty="0" err="1" smtClean="0"/>
              <a:t>визначається</a:t>
            </a:r>
            <a:r>
              <a:rPr lang="ru-RU" sz="3600" dirty="0" smtClean="0"/>
              <a:t> «</a:t>
            </a:r>
            <a:r>
              <a:rPr lang="ru-RU" sz="3600" dirty="0" err="1" smtClean="0"/>
              <a:t>домінуванням</a:t>
            </a:r>
            <a:r>
              <a:rPr lang="ru-RU" sz="3600" dirty="0" smtClean="0"/>
              <a:t> </a:t>
            </a:r>
            <a:r>
              <a:rPr lang="ru-RU" sz="3600" dirty="0" err="1" smtClean="0"/>
              <a:t>емоцій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почуттів</a:t>
            </a:r>
            <a:r>
              <a:rPr lang="ru-RU" sz="3600" dirty="0" smtClean="0"/>
              <a:t> над волею та </a:t>
            </a:r>
            <a:r>
              <a:rPr lang="ru-RU" sz="3600" dirty="0" err="1" smtClean="0"/>
              <a:t>інтелектом</a:t>
            </a:r>
            <a:r>
              <a:rPr lang="ru-RU" sz="3600" dirty="0" smtClean="0"/>
              <a:t>, </a:t>
            </a:r>
            <a:r>
              <a:rPr lang="ru-RU" sz="3600" dirty="0" err="1" smtClean="0"/>
              <a:t>індивідуалістичним</a:t>
            </a:r>
            <a:r>
              <a:rPr lang="ru-RU" sz="3600" dirty="0" smtClean="0"/>
              <a:t> кодом </a:t>
            </a:r>
            <a:r>
              <a:rPr lang="ru-RU" sz="3600" dirty="0" err="1" smtClean="0"/>
              <a:t>цінностей</a:t>
            </a:r>
            <a:r>
              <a:rPr lang="ru-RU" sz="3600" dirty="0" smtClean="0"/>
              <a:t>, </a:t>
            </a:r>
            <a:r>
              <a:rPr lang="ru-RU" sz="3600" dirty="0" err="1" smtClean="0"/>
              <a:t>який</a:t>
            </a:r>
            <a:r>
              <a:rPr lang="ru-RU" sz="3600" dirty="0" smtClean="0"/>
              <a:t> </a:t>
            </a:r>
            <a:r>
              <a:rPr lang="ru-RU" sz="3600" dirty="0" err="1" smtClean="0"/>
              <a:t>стимулює</a:t>
            </a:r>
            <a:r>
              <a:rPr lang="ru-RU" sz="3600" dirty="0" smtClean="0"/>
              <a:t> </a:t>
            </a:r>
            <a:r>
              <a:rPr lang="ru-RU" sz="3600" dirty="0" err="1" smtClean="0"/>
              <a:t>мотивацію</a:t>
            </a:r>
            <a:r>
              <a:rPr lang="ru-RU" sz="3600" dirty="0" smtClean="0"/>
              <a:t> </a:t>
            </a:r>
            <a:r>
              <a:rPr lang="ru-RU" sz="3600" dirty="0" err="1" smtClean="0"/>
              <a:t>досягнень</a:t>
            </a:r>
            <a:r>
              <a:rPr lang="ru-RU" sz="3600" dirty="0" smtClean="0"/>
              <a:t>, </a:t>
            </a:r>
            <a:r>
              <a:rPr lang="ru-RU" sz="3600" dirty="0" err="1" smtClean="0"/>
              <a:t>особисту</a:t>
            </a:r>
            <a:r>
              <a:rPr lang="ru-RU" sz="3600" dirty="0" smtClean="0"/>
              <a:t> </a:t>
            </a:r>
            <a:r>
              <a:rPr lang="ru-RU" sz="3600" dirty="0" err="1" smtClean="0"/>
              <a:t>незалежність</a:t>
            </a:r>
            <a:r>
              <a:rPr lang="ru-RU" sz="3600" dirty="0" smtClean="0"/>
              <a:t>, </a:t>
            </a:r>
            <a:r>
              <a:rPr lang="ru-RU" sz="3600" dirty="0" err="1" smtClean="0"/>
              <a:t>автономність</a:t>
            </a:r>
            <a:r>
              <a:rPr lang="ru-RU" sz="3600" dirty="0" smtClean="0"/>
              <a:t>, </a:t>
            </a:r>
            <a:r>
              <a:rPr lang="ru-RU" sz="3600" dirty="0" err="1" smtClean="0"/>
              <a:t>прагнення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спиратися</a:t>
            </a:r>
            <a:r>
              <a:rPr lang="ru-RU" sz="3600" dirty="0" smtClean="0"/>
              <a:t> </a:t>
            </a:r>
            <a:r>
              <a:rPr lang="ru-RU" sz="3600" dirty="0" err="1" smtClean="0"/>
              <a:t>лише</a:t>
            </a:r>
            <a:r>
              <a:rPr lang="ru-RU" sz="3600" dirty="0" smtClean="0"/>
              <a:t> на </a:t>
            </a:r>
            <a:r>
              <a:rPr lang="ru-RU" sz="3600" dirty="0" err="1" smtClean="0"/>
              <a:t>власні</a:t>
            </a:r>
            <a:r>
              <a:rPr lang="ru-RU" sz="3600" dirty="0" smtClean="0"/>
              <a:t> </a:t>
            </a:r>
            <a:r>
              <a:rPr lang="ru-RU" sz="3600" dirty="0" err="1" smtClean="0"/>
              <a:t>сили</a:t>
            </a:r>
            <a:r>
              <a:rPr lang="ru-RU" sz="3600" dirty="0" smtClean="0"/>
              <a:t>, </a:t>
            </a:r>
            <a:r>
              <a:rPr lang="ru-RU" sz="3600" dirty="0" err="1" smtClean="0"/>
              <a:t>впевненість</a:t>
            </a:r>
            <a:r>
              <a:rPr lang="ru-RU" sz="3600" dirty="0" smtClean="0"/>
              <a:t> у </a:t>
            </a:r>
            <a:r>
              <a:rPr lang="ru-RU" sz="3600" dirty="0" err="1" smtClean="0"/>
              <a:t>собі</a:t>
            </a:r>
            <a:r>
              <a:rPr lang="ru-RU" sz="3600" dirty="0" smtClean="0"/>
              <a:t>.</a:t>
            </a:r>
          </a:p>
          <a:p>
            <a:pPr marL="0" indent="361950" algn="just">
              <a:buNone/>
            </a:pPr>
            <a:r>
              <a:rPr lang="ru-RU" sz="3600" dirty="0" err="1" smtClean="0"/>
              <a:t>Виокремлюють</a:t>
            </a:r>
            <a:r>
              <a:rPr lang="ru-RU" sz="3600" dirty="0" smtClean="0"/>
              <a:t> </a:t>
            </a:r>
            <a:r>
              <a:rPr lang="ru-RU" sz="3600" b="1" dirty="0" err="1" smtClean="0"/>
              <a:t>чотири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системотворчі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ознаки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менталітету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українського</a:t>
            </a:r>
            <a:r>
              <a:rPr lang="ru-RU" sz="3600" b="1" dirty="0" smtClean="0"/>
              <a:t> народу:</a:t>
            </a:r>
            <a:endParaRPr lang="ru-RU" sz="3600" dirty="0" smtClean="0"/>
          </a:p>
          <a:p>
            <a:pPr marL="0" lvl="0" indent="361950" algn="just"/>
            <a:r>
              <a:rPr lang="ru-RU" sz="3600" b="1" i="1" dirty="0" smtClean="0"/>
              <a:t>1) </a:t>
            </a:r>
            <a:r>
              <a:rPr lang="ru-RU" sz="3600" b="1" i="1" dirty="0" err="1" smtClean="0"/>
              <a:t>інтровертованість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вищих</a:t>
            </a:r>
            <a:r>
              <a:rPr lang="ru-RU" sz="3600" dirty="0" smtClean="0"/>
              <a:t> </a:t>
            </a:r>
            <a:r>
              <a:rPr lang="ru-RU" sz="3600" dirty="0" err="1" smtClean="0"/>
              <a:t>психічних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функцій</a:t>
            </a:r>
            <a:r>
              <a:rPr lang="ru-RU" sz="3600" dirty="0" smtClean="0"/>
              <a:t> у </a:t>
            </a:r>
            <a:r>
              <a:rPr lang="ru-RU" sz="3600" dirty="0" err="1" smtClean="0"/>
              <a:t>сприйнятті</a:t>
            </a:r>
            <a:r>
              <a:rPr lang="ru-RU" sz="3600" dirty="0" smtClean="0"/>
              <a:t> </a:t>
            </a:r>
            <a:r>
              <a:rPr lang="ru-RU" sz="3600" dirty="0" err="1" smtClean="0"/>
              <a:t>навколишньої</a:t>
            </a:r>
            <a:r>
              <a:rPr lang="ru-RU" sz="3600" dirty="0" smtClean="0"/>
              <a:t> </a:t>
            </a:r>
            <a:r>
              <a:rPr lang="ru-RU" sz="3600" dirty="0" err="1" smtClean="0"/>
              <a:t>дійсності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виявляється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у</a:t>
            </a:r>
            <a:r>
              <a:rPr lang="ru-RU" sz="3600" dirty="0" smtClean="0"/>
              <a:t> </a:t>
            </a:r>
            <a:r>
              <a:rPr lang="ru-RU" sz="3600" dirty="0" err="1" smtClean="0"/>
              <a:t>зосередженості</a:t>
            </a:r>
            <a:r>
              <a:rPr lang="ru-RU" sz="3600" dirty="0" smtClean="0"/>
              <a:t> на фактах, проблемах </a:t>
            </a:r>
            <a:r>
              <a:rPr lang="ru-RU" sz="3600" dirty="0" err="1" smtClean="0"/>
              <a:t>внутрішнього</a:t>
            </a:r>
            <a:r>
              <a:rPr lang="ru-RU" sz="3600" dirty="0" smtClean="0"/>
              <a:t>, </a:t>
            </a:r>
            <a:r>
              <a:rPr lang="ru-RU" sz="3600" dirty="0" err="1" smtClean="0"/>
              <a:t>особистісно-індивідуального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світу</a:t>
            </a:r>
            <a:r>
              <a:rPr lang="ru-RU" sz="3600" dirty="0" smtClean="0"/>
              <a:t>;</a:t>
            </a:r>
          </a:p>
          <a:p>
            <a:pPr marL="0" lvl="0" indent="361950" algn="just"/>
            <a:r>
              <a:rPr lang="ru-RU" sz="3600" b="1" i="1" dirty="0" smtClean="0"/>
              <a:t>2) </a:t>
            </a:r>
            <a:r>
              <a:rPr lang="ru-RU" sz="3600" b="1" i="1" dirty="0" err="1" smtClean="0"/>
              <a:t>кордоцентричність</a:t>
            </a:r>
            <a:r>
              <a:rPr lang="ru-RU" sz="3600" dirty="0" smtClean="0"/>
              <a:t> – </a:t>
            </a:r>
            <a:r>
              <a:rPr lang="ru-RU" sz="3600" dirty="0" err="1" smtClean="0"/>
              <a:t>сентименталізм</a:t>
            </a:r>
            <a:r>
              <a:rPr lang="ru-RU" sz="3600" dirty="0" smtClean="0"/>
              <a:t>, </a:t>
            </a:r>
            <a:r>
              <a:rPr lang="ru-RU" sz="3600" dirty="0" err="1" smtClean="0"/>
              <a:t>чутливість</a:t>
            </a:r>
            <a:r>
              <a:rPr lang="ru-RU" sz="3600" dirty="0" smtClean="0"/>
              <a:t>, </a:t>
            </a:r>
            <a:r>
              <a:rPr lang="ru-RU" sz="3600" dirty="0" err="1" smtClean="0"/>
              <a:t>емпатія</a:t>
            </a:r>
            <a:r>
              <a:rPr lang="ru-RU" sz="3600" dirty="0" smtClean="0"/>
              <a:t>, </a:t>
            </a:r>
            <a:r>
              <a:rPr lang="ru-RU" sz="3600" dirty="0" err="1" smtClean="0"/>
              <a:t>любов</a:t>
            </a:r>
            <a:r>
              <a:rPr lang="ru-RU" sz="3600" dirty="0" smtClean="0"/>
              <a:t> до </a:t>
            </a:r>
            <a:r>
              <a:rPr lang="ru-RU" sz="3600" dirty="0" err="1" smtClean="0"/>
              <a:t>природи</a:t>
            </a:r>
            <a:r>
              <a:rPr lang="ru-RU" sz="3600" dirty="0" smtClean="0"/>
              <a:t>, </a:t>
            </a:r>
            <a:r>
              <a:rPr lang="ru-RU" sz="3600" dirty="0" err="1" smtClean="0"/>
              <a:t>яскрава</a:t>
            </a:r>
            <a:r>
              <a:rPr lang="ru-RU" sz="3600" dirty="0" smtClean="0"/>
              <a:t> </a:t>
            </a:r>
            <a:r>
              <a:rPr lang="ru-RU" sz="3600" dirty="0" err="1" smtClean="0"/>
              <a:t>обрядовість</a:t>
            </a:r>
            <a:r>
              <a:rPr lang="ru-RU" sz="3600" dirty="0" smtClean="0"/>
              <a:t>, </a:t>
            </a:r>
            <a:r>
              <a:rPr lang="ru-RU" sz="3600" dirty="0" err="1" smtClean="0"/>
              <a:t>естетичність</a:t>
            </a:r>
            <a:r>
              <a:rPr lang="ru-RU" sz="3600" dirty="0" smtClean="0"/>
              <a:t> народного </a:t>
            </a:r>
            <a:r>
              <a:rPr lang="ru-RU" sz="3600" dirty="0" err="1" smtClean="0"/>
              <a:t>побуту</a:t>
            </a:r>
            <a:r>
              <a:rPr lang="ru-RU" sz="3600" dirty="0" smtClean="0"/>
              <a:t>;</a:t>
            </a:r>
          </a:p>
          <a:p>
            <a:pPr marL="0" lvl="0" indent="361950" algn="just"/>
            <a:r>
              <a:rPr lang="ru-RU" sz="3600" b="1" i="1" dirty="0" smtClean="0"/>
              <a:t>3) </a:t>
            </a:r>
            <a:r>
              <a:rPr lang="ru-RU" sz="3600" b="1" i="1" dirty="0" err="1" smtClean="0"/>
              <a:t>анархічний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індивідуалізм</a:t>
            </a:r>
            <a:r>
              <a:rPr lang="ru-RU" sz="3600" dirty="0" smtClean="0"/>
              <a:t>, </a:t>
            </a:r>
            <a:r>
              <a:rPr lang="ru-RU" sz="3600" dirty="0" err="1" smtClean="0"/>
              <a:t>проявами</a:t>
            </a:r>
            <a:r>
              <a:rPr lang="ru-RU" sz="3600" dirty="0" smtClean="0"/>
              <a:t> </a:t>
            </a:r>
            <a:r>
              <a:rPr lang="ru-RU" sz="3600" dirty="0" err="1" smtClean="0"/>
              <a:t>якого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виступають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різноманітні</a:t>
            </a:r>
            <a:r>
              <a:rPr lang="ru-RU" sz="3600" dirty="0" smtClean="0"/>
              <a:t> </a:t>
            </a:r>
            <a:r>
              <a:rPr lang="ru-RU" sz="3600" dirty="0" err="1" smtClean="0"/>
              <a:t>форми</a:t>
            </a:r>
            <a:r>
              <a:rPr lang="ru-RU" sz="3600" dirty="0" smtClean="0"/>
              <a:t> </a:t>
            </a:r>
            <a:r>
              <a:rPr lang="ru-RU" sz="3600" dirty="0" err="1" smtClean="0"/>
              <a:t>опосередкованого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прагнення</a:t>
            </a:r>
            <a:r>
              <a:rPr lang="ru-RU" sz="3600" dirty="0" smtClean="0"/>
              <a:t> до </a:t>
            </a:r>
            <a:r>
              <a:rPr lang="ru-RU" sz="3600" dirty="0" err="1" smtClean="0"/>
              <a:t>особистої</a:t>
            </a:r>
            <a:r>
              <a:rPr lang="ru-RU" sz="3600" dirty="0" smtClean="0"/>
              <a:t> </a:t>
            </a:r>
            <a:r>
              <a:rPr lang="ru-RU" sz="3600" dirty="0" err="1" smtClean="0"/>
              <a:t>свободи</a:t>
            </a:r>
            <a:r>
              <a:rPr lang="ru-RU" sz="3600" dirty="0" smtClean="0"/>
              <a:t> за </a:t>
            </a:r>
            <a:r>
              <a:rPr lang="ru-RU" sz="3600" dirty="0" err="1" smtClean="0"/>
              <a:t>умови</a:t>
            </a:r>
            <a:r>
              <a:rPr lang="ru-RU" sz="3600" dirty="0" smtClean="0"/>
              <a:t> </a:t>
            </a:r>
            <a:r>
              <a:rPr lang="ru-RU" sz="3600" dirty="0" err="1" smtClean="0"/>
              <a:t>відсутності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організації</a:t>
            </a:r>
            <a:r>
              <a:rPr lang="ru-RU" sz="3600" dirty="0" smtClean="0"/>
              <a:t>, </a:t>
            </a:r>
            <a:r>
              <a:rPr lang="ru-RU" sz="3600" dirty="0" err="1" smtClean="0"/>
              <a:t>стійкості</a:t>
            </a:r>
            <a:r>
              <a:rPr lang="ru-RU" sz="3600" dirty="0" smtClean="0"/>
              <a:t> та </a:t>
            </a:r>
            <a:r>
              <a:rPr lang="ru-RU" sz="3600" dirty="0" err="1" smtClean="0"/>
              <a:t>дисципліни</a:t>
            </a:r>
            <a:r>
              <a:rPr lang="ru-RU" sz="3600" dirty="0" smtClean="0"/>
              <a:t>;</a:t>
            </a:r>
          </a:p>
          <a:p>
            <a:pPr marL="0" lvl="0" indent="361950" algn="just"/>
            <a:r>
              <a:rPr lang="ru-RU" sz="3600" b="1" i="1" dirty="0" smtClean="0"/>
              <a:t>4) </a:t>
            </a:r>
            <a:r>
              <a:rPr lang="ru-RU" sz="3600" b="1" i="1" dirty="0" err="1" smtClean="0"/>
              <a:t>перевага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емоційного</a:t>
            </a:r>
            <a:r>
              <a:rPr lang="ru-RU" sz="3600" b="1" i="1" dirty="0" smtClean="0"/>
              <a:t>, </a:t>
            </a:r>
            <a:r>
              <a:rPr lang="ru-RU" sz="3600" b="1" i="1" dirty="0" err="1" smtClean="0"/>
              <a:t>почуттєвого</a:t>
            </a:r>
            <a:r>
              <a:rPr lang="ru-RU" sz="3600" b="1" i="1" dirty="0" smtClean="0"/>
              <a:t> </a:t>
            </a:r>
            <a:r>
              <a:rPr lang="ru-RU" sz="3600" dirty="0" smtClean="0"/>
              <a:t>над волею та </a:t>
            </a:r>
            <a:r>
              <a:rPr lang="ru-RU" sz="3600" dirty="0" err="1" smtClean="0"/>
              <a:t>інтелектом</a:t>
            </a:r>
            <a:r>
              <a:rPr lang="ru-RU" sz="3600" dirty="0" smtClean="0"/>
              <a:t>. </a:t>
            </a:r>
          </a:p>
          <a:p>
            <a:pPr marL="0" indent="361950" algn="just">
              <a:buNone/>
            </a:pPr>
            <a:r>
              <a:rPr lang="ru-RU" sz="3600" b="1" dirty="0" err="1" smtClean="0"/>
              <a:t>Значущими</a:t>
            </a:r>
            <a:r>
              <a:rPr lang="ru-RU" sz="3600" b="1" dirty="0" smtClean="0"/>
              <a:t> для </a:t>
            </a:r>
            <a:r>
              <a:rPr lang="ru-RU" sz="3600" b="1" dirty="0" err="1" smtClean="0"/>
              <a:t>українців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є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такі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цінності</a:t>
            </a:r>
            <a:r>
              <a:rPr lang="ru-RU" sz="3600" dirty="0" smtClean="0"/>
              <a:t>: </a:t>
            </a:r>
            <a:r>
              <a:rPr lang="ru-RU" sz="3600" dirty="0" err="1" smtClean="0"/>
              <a:t>ставлення</a:t>
            </a:r>
            <a:r>
              <a:rPr lang="ru-RU" sz="3600" dirty="0" smtClean="0"/>
              <a:t> до </a:t>
            </a:r>
            <a:r>
              <a:rPr lang="ru-RU" sz="3600" dirty="0" err="1" smtClean="0"/>
              <a:t>землі</a:t>
            </a:r>
            <a:r>
              <a:rPr lang="ru-RU" sz="3600" dirty="0" smtClean="0"/>
              <a:t> як до </a:t>
            </a:r>
            <a:r>
              <a:rPr lang="ru-RU" sz="3600" dirty="0" err="1" smtClean="0"/>
              <a:t>Батьківщини-матері</a:t>
            </a:r>
            <a:r>
              <a:rPr lang="ru-RU" sz="3600" dirty="0" smtClean="0"/>
              <a:t>, </a:t>
            </a:r>
            <a:r>
              <a:rPr lang="ru-RU" sz="3600" dirty="0" err="1" smtClean="0"/>
              <a:t>до</a:t>
            </a:r>
            <a:r>
              <a:rPr lang="ru-RU" sz="3600" dirty="0" smtClean="0"/>
              <a:t> </a:t>
            </a:r>
            <a:r>
              <a:rPr lang="ru-RU" sz="3600" dirty="0" err="1" smtClean="0"/>
              <a:t>своїх</a:t>
            </a:r>
            <a:r>
              <a:rPr lang="ru-RU" sz="3600" dirty="0" smtClean="0"/>
              <a:t> </a:t>
            </a:r>
            <a:r>
              <a:rPr lang="ru-RU" sz="3600" dirty="0" err="1" smtClean="0"/>
              <a:t>культурно-історичних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цінностей</a:t>
            </a:r>
            <a:r>
              <a:rPr lang="ru-RU" sz="3600" dirty="0" smtClean="0"/>
              <a:t>, </a:t>
            </a:r>
            <a:r>
              <a:rPr lang="ru-RU" sz="3600" dirty="0" err="1" smtClean="0"/>
              <a:t>толерантність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щодо</a:t>
            </a:r>
            <a:r>
              <a:rPr lang="ru-RU" sz="3600" dirty="0" smtClean="0"/>
              <a:t> </a:t>
            </a:r>
            <a:r>
              <a:rPr lang="ru-RU" sz="3600" dirty="0" err="1" smtClean="0"/>
              <a:t>інших</a:t>
            </a:r>
            <a:r>
              <a:rPr lang="ru-RU" sz="3600" dirty="0" smtClean="0"/>
              <a:t> культур, </a:t>
            </a:r>
            <a:r>
              <a:rPr lang="ru-RU" sz="3600" dirty="0" err="1" smtClean="0"/>
              <a:t>релігій</a:t>
            </a:r>
            <a:r>
              <a:rPr lang="ru-RU" sz="3600" dirty="0" smtClean="0"/>
              <a:t>; </a:t>
            </a:r>
            <a:r>
              <a:rPr lang="ru-RU" sz="3600" dirty="0" err="1" smtClean="0"/>
              <a:t>волелюбність</a:t>
            </a:r>
            <a:r>
              <a:rPr lang="ru-RU" sz="3600" dirty="0" smtClean="0"/>
              <a:t>; </a:t>
            </a:r>
            <a:r>
              <a:rPr lang="ru-RU" sz="3600" dirty="0" err="1" smtClean="0"/>
              <a:t>перевага</a:t>
            </a:r>
            <a:r>
              <a:rPr lang="ru-RU" sz="3600" dirty="0" smtClean="0"/>
              <a:t> </a:t>
            </a:r>
            <a:r>
              <a:rPr lang="ru-RU" sz="3600" dirty="0" err="1" smtClean="0"/>
              <a:t>чуттєвого</a:t>
            </a:r>
            <a:r>
              <a:rPr lang="ru-RU" sz="3600" dirty="0" smtClean="0"/>
              <a:t> над </a:t>
            </a:r>
            <a:r>
              <a:rPr lang="ru-RU" sz="3600" dirty="0" err="1" smtClean="0"/>
              <a:t>раціональним</a:t>
            </a:r>
            <a:r>
              <a:rPr lang="uk-UA" sz="3600" dirty="0" smtClean="0"/>
              <a:t>.</a:t>
            </a:r>
            <a:endParaRPr lang="ru-RU" sz="3600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6.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 marL="0" indent="361950" algn="just">
              <a:buNone/>
            </a:pPr>
            <a:r>
              <a:rPr lang="ru-RU" b="1" dirty="0" err="1" smtClean="0"/>
              <a:t>Найглибше</a:t>
            </a:r>
            <a:r>
              <a:rPr lang="ru-RU" b="1" dirty="0" smtClean="0"/>
              <a:t> </a:t>
            </a:r>
            <a:r>
              <a:rPr lang="ru-RU" b="1" dirty="0" err="1" smtClean="0"/>
              <a:t>розкривається</a:t>
            </a:r>
            <a:r>
              <a:rPr lang="ru-RU" b="1" dirty="0" smtClean="0"/>
              <a:t> </a:t>
            </a:r>
            <a:r>
              <a:rPr lang="ru-RU" b="1" dirty="0" err="1" smtClean="0"/>
              <a:t>етнічний</a:t>
            </a:r>
            <a:r>
              <a:rPr lang="ru-RU" b="1" dirty="0" smtClean="0"/>
              <a:t> </a:t>
            </a:r>
            <a:r>
              <a:rPr lang="ru-RU" b="1" dirty="0" err="1" smtClean="0"/>
              <a:t>менталітет</a:t>
            </a:r>
            <a:r>
              <a:rPr lang="ru-RU" b="1" dirty="0" smtClean="0"/>
              <a:t> у МОВІ як </a:t>
            </a:r>
            <a:r>
              <a:rPr lang="ru-RU" b="1" dirty="0" err="1" smtClean="0"/>
              <a:t>однієї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найважливіших</a:t>
            </a:r>
            <a:r>
              <a:rPr lang="ru-RU" b="1" dirty="0" smtClean="0"/>
              <a:t> </a:t>
            </a:r>
            <a:r>
              <a:rPr lang="ru-RU" b="1" dirty="0" err="1" smtClean="0"/>
              <a:t>ознак</a:t>
            </a:r>
            <a:r>
              <a:rPr lang="ru-RU" b="1" dirty="0" smtClean="0"/>
              <a:t> </a:t>
            </a:r>
            <a:r>
              <a:rPr lang="ru-RU" b="1" dirty="0" err="1" smtClean="0"/>
              <a:t>етносу</a:t>
            </a:r>
            <a:r>
              <a:rPr lang="ru-RU" dirty="0" smtClean="0"/>
              <a:t>, духовному </a:t>
            </a:r>
            <a:r>
              <a:rPr lang="ru-RU" dirty="0" err="1" smtClean="0"/>
              <a:t>мірилові</a:t>
            </a:r>
            <a:r>
              <a:rPr lang="ru-RU" dirty="0" smtClean="0"/>
              <a:t>,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ґрунтується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культурного </a:t>
            </a:r>
            <a:r>
              <a:rPr lang="ru-RU" dirty="0" err="1" smtClean="0"/>
              <a:t>життя</a:t>
            </a:r>
            <a:r>
              <a:rPr lang="ru-RU" dirty="0" smtClean="0"/>
              <a:t> народу,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звичаєвого</a:t>
            </a:r>
            <a:r>
              <a:rPr lang="ru-RU" dirty="0" smtClean="0"/>
              <a:t> устрою, </a:t>
            </a:r>
            <a:r>
              <a:rPr lang="ru-RU" dirty="0" err="1" smtClean="0"/>
              <a:t>чуттєвої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ментальних</a:t>
            </a:r>
            <a:r>
              <a:rPr lang="ru-RU" dirty="0" smtClean="0"/>
              <a:t> і </a:t>
            </a:r>
            <a:r>
              <a:rPr lang="ru-RU" dirty="0" err="1" smtClean="0"/>
              <a:t>поведінкових</a:t>
            </a:r>
            <a:r>
              <a:rPr lang="ru-RU" dirty="0" smtClean="0"/>
              <a:t> </a:t>
            </a:r>
            <a:r>
              <a:rPr lang="ru-RU" dirty="0" err="1" smtClean="0"/>
              <a:t>стереотипів</a:t>
            </a:r>
            <a:r>
              <a:rPr lang="ru-RU" dirty="0" smtClean="0"/>
              <a:t>. </a:t>
            </a:r>
            <a:r>
              <a:rPr lang="ru-RU" dirty="0" err="1" smtClean="0"/>
              <a:t>Етнічна</a:t>
            </a:r>
            <a:r>
              <a:rPr lang="ru-RU" dirty="0" smtClean="0"/>
              <a:t> </a:t>
            </a:r>
            <a:r>
              <a:rPr lang="ru-RU" dirty="0" err="1" smtClean="0"/>
              <a:t>специфіка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психотипом</a:t>
            </a:r>
            <a:r>
              <a:rPr lang="ru-RU" dirty="0" smtClean="0"/>
              <a:t> </a:t>
            </a:r>
            <a:r>
              <a:rPr lang="ru-RU" dirty="0" err="1" smtClean="0"/>
              <a:t>носія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</a:t>
            </a:r>
            <a:r>
              <a:rPr lang="ru-RU" i="1" dirty="0" smtClean="0"/>
              <a:t>Видно, </a:t>
            </a:r>
            <a:r>
              <a:rPr lang="ru-RU" i="1" dirty="0" err="1" smtClean="0"/>
              <a:t>кожна</a:t>
            </a:r>
            <a:r>
              <a:rPr lang="ru-RU" i="1" dirty="0" smtClean="0"/>
              <a:t> </a:t>
            </a:r>
            <a:r>
              <a:rPr lang="ru-RU" i="1" dirty="0" err="1" smtClean="0"/>
              <a:t>епоха</a:t>
            </a:r>
            <a:r>
              <a:rPr lang="ru-RU" i="1" dirty="0" smtClean="0"/>
              <a:t>, </a:t>
            </a:r>
            <a:r>
              <a:rPr lang="ru-RU" i="1" dirty="0" err="1" smtClean="0"/>
              <a:t>навіть</a:t>
            </a:r>
            <a:r>
              <a:rPr lang="ru-RU" i="1" dirty="0" smtClean="0"/>
              <a:t> </a:t>
            </a:r>
            <a:r>
              <a:rPr lang="ru-RU" i="1" dirty="0" err="1" smtClean="0"/>
              <a:t>зовнішньо</a:t>
            </a:r>
            <a:r>
              <a:rPr lang="ru-RU" i="1" dirty="0" smtClean="0"/>
              <a:t>, </a:t>
            </a:r>
            <a:r>
              <a:rPr lang="ru-RU" i="1" dirty="0" err="1" smtClean="0"/>
              <a:t>ліпить</a:t>
            </a:r>
            <a:r>
              <a:rPr lang="ru-RU" i="1" dirty="0" smtClean="0"/>
              <a:t> </a:t>
            </a:r>
            <a:r>
              <a:rPr lang="ru-RU" i="1" dirty="0" err="1" smtClean="0"/>
              <a:t>свій</a:t>
            </a:r>
            <a:r>
              <a:rPr lang="ru-RU" i="1" dirty="0" smtClean="0"/>
              <a:t> тип  </a:t>
            </a:r>
            <a:r>
              <a:rPr lang="ru-RU" dirty="0" smtClean="0"/>
              <a:t>(</a:t>
            </a:r>
            <a:r>
              <a:rPr lang="ru-RU" i="1" dirty="0" smtClean="0"/>
              <a:t>О.Гонча</a:t>
            </a:r>
            <a:r>
              <a:rPr lang="ru-RU" dirty="0" smtClean="0"/>
              <a:t>р).</a:t>
            </a:r>
          </a:p>
          <a:p>
            <a:pPr marL="0" indent="361950" algn="just">
              <a:buNone/>
            </a:pPr>
            <a:r>
              <a:rPr lang="ru-RU" b="1" dirty="0" err="1" smtClean="0"/>
              <a:t>Ментальність</a:t>
            </a:r>
            <a:r>
              <a:rPr lang="ru-RU" b="1" dirty="0" smtClean="0"/>
              <a:t> народу </a:t>
            </a:r>
            <a:r>
              <a:rPr lang="ru-RU" dirty="0" smtClean="0"/>
              <a:t>в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конденсованому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нагромаджувала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найрізноманітнішої</a:t>
            </a:r>
            <a:r>
              <a:rPr lang="ru-RU" dirty="0" smtClean="0"/>
              <a:t> як </a:t>
            </a:r>
            <a:r>
              <a:rPr lang="ru-RU" dirty="0" err="1" smtClean="0"/>
              <a:t>духовної</a:t>
            </a:r>
            <a:r>
              <a:rPr lang="ru-RU" dirty="0" smtClean="0"/>
              <a:t>, так і 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відчуттів</a:t>
            </a:r>
            <a:r>
              <a:rPr lang="ru-RU" dirty="0" smtClean="0"/>
              <a:t>, </a:t>
            </a:r>
            <a:r>
              <a:rPr lang="ru-RU" dirty="0" err="1" smtClean="0"/>
              <a:t>мислення</a:t>
            </a:r>
            <a:r>
              <a:rPr lang="ru-RU" dirty="0" smtClean="0"/>
              <a:t>, а все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відбивалося</a:t>
            </a:r>
            <a:r>
              <a:rPr lang="ru-RU" i="1" dirty="0" smtClean="0"/>
              <a:t> у </a:t>
            </a:r>
            <a:r>
              <a:rPr lang="ru-RU" i="1" dirty="0" err="1" smtClean="0"/>
              <a:t>мові</a:t>
            </a:r>
            <a:r>
              <a:rPr lang="ru-RU" i="1" dirty="0" smtClean="0"/>
              <a:t>, </a:t>
            </a:r>
            <a:r>
              <a:rPr lang="ru-RU" i="1" dirty="0" err="1" smtClean="0"/>
              <a:t>її</a:t>
            </a:r>
            <a:r>
              <a:rPr lang="ru-RU" i="1" dirty="0" smtClean="0"/>
              <a:t> </a:t>
            </a:r>
            <a:r>
              <a:rPr lang="ru-RU" i="1" dirty="0" err="1" smtClean="0"/>
              <a:t>національній</a:t>
            </a:r>
            <a:r>
              <a:rPr lang="ru-RU" i="1" dirty="0" smtClean="0"/>
              <a:t> </a:t>
            </a:r>
            <a:r>
              <a:rPr lang="ru-RU" i="1" dirty="0" err="1" smtClean="0"/>
              <a:t>своєрідності</a:t>
            </a:r>
            <a:r>
              <a:rPr lang="uk-UA" dirty="0" smtClean="0"/>
              <a:t>. </a:t>
            </a:r>
            <a:endParaRPr lang="ru-RU" dirty="0" smtClean="0"/>
          </a:p>
          <a:p>
            <a:pPr marL="0" indent="361950" algn="just">
              <a:buNone/>
            </a:pP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ментальністю</a:t>
            </a:r>
            <a:r>
              <a:rPr lang="ru-RU" b="1" dirty="0" smtClean="0"/>
              <a:t>, </a:t>
            </a:r>
            <a:r>
              <a:rPr lang="ru-RU" b="1" dirty="0" err="1" smtClean="0"/>
              <a:t>обійнятою</a:t>
            </a:r>
            <a:r>
              <a:rPr lang="ru-RU" b="1" dirty="0" smtClean="0"/>
              <a:t> </a:t>
            </a:r>
            <a:r>
              <a:rPr lang="ru-RU" b="1" dirty="0" err="1" smtClean="0"/>
              <a:t>мовною</a:t>
            </a:r>
            <a:r>
              <a:rPr lang="ru-RU" b="1" dirty="0" smtClean="0"/>
              <a:t> </a:t>
            </a:r>
            <a:r>
              <a:rPr lang="ru-RU" b="1" dirty="0" err="1" smtClean="0"/>
              <a:t>оболонкою</a:t>
            </a:r>
            <a:r>
              <a:rPr lang="ru-RU" b="1" dirty="0" smtClean="0"/>
              <a:t>, </a:t>
            </a:r>
            <a:r>
              <a:rPr lang="ru-RU" b="1" dirty="0" err="1" smtClean="0"/>
              <a:t>втіленою</a:t>
            </a:r>
            <a:r>
              <a:rPr lang="ru-RU" b="1" dirty="0" smtClean="0"/>
              <a:t> в </a:t>
            </a:r>
            <a:r>
              <a:rPr lang="ru-RU" b="1" dirty="0" err="1" smtClean="0"/>
              <a:t>мові</a:t>
            </a:r>
            <a:r>
              <a:rPr lang="ru-RU" b="1" dirty="0" smtClean="0"/>
              <a:t>, і культурою </a:t>
            </a:r>
            <a:r>
              <a:rPr lang="ru-RU" b="1" dirty="0" err="1" smtClean="0"/>
              <a:t>існує</a:t>
            </a:r>
            <a:r>
              <a:rPr lang="ru-RU" b="1" dirty="0" smtClean="0"/>
              <a:t> </a:t>
            </a:r>
            <a:r>
              <a:rPr lang="ru-RU" b="1" dirty="0" err="1" smtClean="0"/>
              <a:t>тісний</a:t>
            </a:r>
            <a:r>
              <a:rPr lang="ru-RU" b="1" dirty="0" smtClean="0"/>
              <a:t> </a:t>
            </a:r>
            <a:r>
              <a:rPr lang="ru-RU" b="1" dirty="0" err="1" smtClean="0"/>
              <a:t>зв’язок</a:t>
            </a:r>
            <a:r>
              <a:rPr lang="ru-RU" dirty="0" smtClean="0"/>
              <a:t>. </a:t>
            </a:r>
          </a:p>
          <a:p>
            <a:pPr marL="0" indent="361950" algn="just"/>
            <a:r>
              <a:rPr lang="ru-RU" dirty="0" smtClean="0"/>
              <a:t>З одного боку, </a:t>
            </a:r>
            <a:r>
              <a:rPr lang="ru-RU" dirty="0" err="1" smtClean="0"/>
              <a:t>ментальність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продуктом, плодом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у </a:t>
            </a:r>
            <a:r>
              <a:rPr lang="ru-RU" dirty="0" err="1" smtClean="0"/>
              <a:t>прадавні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 і у </a:t>
            </a:r>
            <a:r>
              <a:rPr lang="ru-RU" dirty="0" err="1" smtClean="0"/>
              <a:t>найвіддаленіші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тому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відбила</a:t>
            </a:r>
            <a:r>
              <a:rPr lang="ru-RU" dirty="0" smtClean="0"/>
              <a:t> </a:t>
            </a:r>
            <a:r>
              <a:rPr lang="ru-RU" dirty="0" err="1" smtClean="0"/>
              <a:t>обставини</a:t>
            </a:r>
            <a:r>
              <a:rPr lang="ru-RU" dirty="0" smtClean="0"/>
              <a:t> </a:t>
            </a:r>
            <a:r>
              <a:rPr lang="ru-RU" dirty="0" err="1" smtClean="0"/>
              <a:t>ранньої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сукупностям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, </a:t>
            </a:r>
            <a:r>
              <a:rPr lang="ru-RU" dirty="0" err="1" smtClean="0"/>
              <a:t>належних</a:t>
            </a:r>
            <a:r>
              <a:rPr lang="ru-RU" dirty="0" smtClean="0"/>
              <a:t> до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, </a:t>
            </a:r>
            <a:r>
              <a:rPr lang="ru-RU" dirty="0" err="1" smtClean="0"/>
              <a:t>учені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проникнути</a:t>
            </a:r>
            <a:r>
              <a:rPr lang="ru-RU" dirty="0" smtClean="0"/>
              <a:t> в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доісторичні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, про </a:t>
            </a:r>
            <a:r>
              <a:rPr lang="ru-RU" dirty="0" err="1" smtClean="0"/>
              <a:t>які</a:t>
            </a:r>
            <a:r>
              <a:rPr lang="ru-RU" dirty="0" smtClean="0"/>
              <a:t> нам </a:t>
            </a:r>
            <a:r>
              <a:rPr lang="ru-RU" dirty="0" err="1" smtClean="0"/>
              <a:t>нічого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(</a:t>
            </a:r>
            <a:r>
              <a:rPr lang="ru-RU" dirty="0" err="1" smtClean="0"/>
              <a:t>писані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),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археологія</a:t>
            </a:r>
            <a:r>
              <a:rPr lang="ru-RU" dirty="0" smtClean="0"/>
              <a:t> і </a:t>
            </a:r>
            <a:r>
              <a:rPr lang="ru-RU" dirty="0" err="1" smtClean="0"/>
              <a:t>антропологія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учені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довідатися</a:t>
            </a:r>
            <a:r>
              <a:rPr lang="ru-RU" dirty="0" smtClean="0"/>
              <a:t>, у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кліматичній</a:t>
            </a:r>
            <a:r>
              <a:rPr lang="ru-RU" dirty="0" smtClean="0"/>
              <a:t> </a:t>
            </a:r>
            <a:r>
              <a:rPr lang="ru-RU" dirty="0" err="1" smtClean="0"/>
              <a:t>зоні</a:t>
            </a:r>
            <a:r>
              <a:rPr lang="ru-RU" dirty="0" smtClean="0"/>
              <a:t> могли </a:t>
            </a:r>
            <a:r>
              <a:rPr lang="ru-RU" dirty="0" err="1" smtClean="0"/>
              <a:t>жити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слов’яни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росли </a:t>
            </a:r>
            <a:r>
              <a:rPr lang="ru-RU" dirty="0" err="1" smtClean="0"/>
              <a:t>рослини</a:t>
            </a:r>
            <a:r>
              <a:rPr lang="ru-RU" dirty="0" smtClean="0"/>
              <a:t> на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жили </a:t>
            </a:r>
            <a:r>
              <a:rPr lang="ru-RU" dirty="0" err="1" smtClean="0"/>
              <a:t>звірі</a:t>
            </a:r>
            <a:r>
              <a:rPr lang="ru-RU" dirty="0" smtClean="0"/>
              <a:t>, </a:t>
            </a:r>
            <a:r>
              <a:rPr lang="ru-RU" dirty="0" err="1" smtClean="0"/>
              <a:t>риби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птахи,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найдавніші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 </a:t>
            </a:r>
            <a:r>
              <a:rPr lang="ru-RU" dirty="0" err="1" smtClean="0"/>
              <a:t>давніх</a:t>
            </a:r>
            <a:r>
              <a:rPr lang="ru-RU" dirty="0" smtClean="0"/>
              <a:t> </a:t>
            </a:r>
            <a:r>
              <a:rPr lang="ru-RU" dirty="0" err="1" smtClean="0"/>
              <a:t>слов’ян</a:t>
            </a:r>
            <a:r>
              <a:rPr lang="ru-RU" dirty="0" smtClean="0"/>
              <a:t>, </a:t>
            </a:r>
            <a:r>
              <a:rPr lang="ru-RU" dirty="0" err="1" smtClean="0"/>
              <a:t>їхній</a:t>
            </a:r>
            <a:r>
              <a:rPr lang="ru-RU" dirty="0" smtClean="0"/>
              <a:t> </a:t>
            </a:r>
            <a:r>
              <a:rPr lang="ru-RU" dirty="0" err="1" smtClean="0"/>
              <a:t>побут</a:t>
            </a:r>
            <a:r>
              <a:rPr lang="ru-RU" dirty="0" smtClean="0"/>
              <a:t>, </a:t>
            </a:r>
            <a:r>
              <a:rPr lang="ru-RU" dirty="0" err="1" smtClean="0"/>
              <a:t>матеріальна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духовна культура.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розвиткові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своєрідності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народу, </a:t>
            </a:r>
            <a:r>
              <a:rPr lang="ru-RU" dirty="0" err="1" smtClean="0"/>
              <a:t>формувалася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ментальність</a:t>
            </a:r>
            <a:r>
              <a:rPr lang="ru-RU" dirty="0" smtClean="0"/>
              <a:t>, а разом </a:t>
            </a:r>
            <a:r>
              <a:rPr lang="ru-RU" dirty="0" err="1" smtClean="0"/>
              <a:t>із</a:t>
            </a:r>
            <a:r>
              <a:rPr lang="ru-RU" dirty="0" smtClean="0"/>
              <a:t> нею і </a:t>
            </a:r>
            <a:r>
              <a:rPr lang="ru-RU" dirty="0" err="1" smtClean="0"/>
              <a:t>мова</a:t>
            </a:r>
            <a:r>
              <a:rPr lang="uk-UA" dirty="0" smtClean="0"/>
              <a:t>. </a:t>
            </a:r>
            <a:endParaRPr lang="ru-RU" dirty="0" smtClean="0"/>
          </a:p>
          <a:p>
            <a:pPr marL="0" indent="361950" algn="just"/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етно</a:t>
            </a:r>
            <a:r>
              <a:rPr lang="ru-RU" dirty="0" smtClean="0"/>
              <a:t>-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лінгвогенезу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в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самобутності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знаряддям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за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міжособистісна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міжкультурна</a:t>
            </a:r>
            <a:r>
              <a:rPr lang="ru-RU" dirty="0" smtClean="0"/>
              <a:t> </a:t>
            </a:r>
            <a:r>
              <a:rPr lang="ru-RU" dirty="0" err="1" smtClean="0"/>
              <a:t>комунікація</a:t>
            </a:r>
            <a:r>
              <a:rPr lang="ru-RU" dirty="0" smtClean="0"/>
              <a:t>, результатом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потреб і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царинах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буття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0"/>
            <a:ext cx="11379200" cy="1590261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6. </a:t>
            </a:r>
            <a:r>
              <a:rPr lang="uk-UA" sz="3600" b="1" dirty="0" err="1" smtClean="0">
                <a:solidFill>
                  <a:schemeClr val="tx1"/>
                </a:solidFill>
              </a:rPr>
              <a:t>Зв</a:t>
            </a:r>
            <a:r>
              <a:rPr lang="ru-RU" sz="3600" b="1" dirty="0" smtClean="0">
                <a:solidFill>
                  <a:schemeClr val="tx1"/>
                </a:solidFill>
              </a:rPr>
              <a:t>'</a:t>
            </a:r>
            <a:r>
              <a:rPr lang="uk-UA" sz="3600" b="1" dirty="0" err="1" smtClean="0">
                <a:solidFill>
                  <a:schemeClr val="tx1"/>
                </a:solidFill>
              </a:rPr>
              <a:t>язок</a:t>
            </a:r>
            <a:r>
              <a:rPr lang="uk-UA" sz="3600" b="1" dirty="0" smtClean="0">
                <a:solidFill>
                  <a:schemeClr val="tx1"/>
                </a:solidFill>
              </a:rPr>
              <a:t> мови з національною психологією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61950" algn="just"/>
            <a:r>
              <a:rPr lang="ru-RU" dirty="0" err="1" smtClean="0"/>
              <a:t>Отож</a:t>
            </a:r>
            <a:r>
              <a:rPr lang="uk-UA" dirty="0" smtClean="0"/>
              <a:t>:</a:t>
            </a:r>
            <a:endParaRPr lang="ru-RU" dirty="0" smtClean="0"/>
          </a:p>
          <a:p>
            <a:pPr marL="0" indent="361950" algn="just"/>
            <a:r>
              <a:rPr lang="ru-RU" dirty="0" smtClean="0"/>
              <a:t>1.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складових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dirty="0" smtClean="0"/>
              <a:t>2.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dirty="0" smtClean="0"/>
              <a:t>3.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пов´язана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національним</a:t>
            </a:r>
            <a:r>
              <a:rPr lang="ru-RU" dirty="0" smtClean="0"/>
              <a:t> характером та </a:t>
            </a:r>
            <a:r>
              <a:rPr lang="ru-RU" dirty="0" err="1" smtClean="0"/>
              <a:t>менталітетом</a:t>
            </a:r>
            <a:r>
              <a:rPr lang="ru-RU" dirty="0" smtClean="0"/>
              <a:t>. </a:t>
            </a:r>
          </a:p>
          <a:p>
            <a:pPr marL="0" indent="361950" algn="just"/>
            <a:r>
              <a:rPr lang="ru-RU" dirty="0" smtClean="0"/>
              <a:t>4.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рідною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стандартизації</a:t>
            </a:r>
            <a:r>
              <a:rPr lang="ru-RU" dirty="0" smtClean="0"/>
              <a:t> та </a:t>
            </a:r>
            <a:r>
              <a:rPr lang="ru-RU" dirty="0" err="1" smtClean="0"/>
              <a:t>уніфікації</a:t>
            </a:r>
            <a:r>
              <a:rPr lang="ru-RU" dirty="0" smtClean="0"/>
              <a:t>; </a:t>
            </a:r>
            <a:r>
              <a:rPr lang="ru-RU" dirty="0" err="1" smtClean="0"/>
              <a:t>перемога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над </a:t>
            </a:r>
            <a:r>
              <a:rPr lang="ru-RU" dirty="0" err="1" smtClean="0"/>
              <a:t>технократизмом</a:t>
            </a:r>
            <a:r>
              <a:rPr lang="ru-RU" dirty="0" smtClean="0"/>
              <a:t>; </a:t>
            </a:r>
            <a:r>
              <a:rPr lang="ru-RU" dirty="0" err="1" smtClean="0"/>
              <a:t>боротьба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smtClean="0"/>
              <a:t>я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інтернаціонального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знеособлення</a:t>
            </a:r>
            <a:r>
              <a:rPr lang="ru-RU" dirty="0" smtClean="0"/>
              <a:t> і </a:t>
            </a:r>
            <a:r>
              <a:rPr lang="ru-RU" dirty="0" err="1" smtClean="0"/>
              <a:t>бездуховності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dirty="0" smtClean="0"/>
              <a:t>5.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свідомий</a:t>
            </a:r>
            <a:r>
              <a:rPr lang="ru-RU" dirty="0" smtClean="0"/>
              <a:t> </a:t>
            </a:r>
            <a:r>
              <a:rPr lang="ru-RU" dirty="0" err="1" smtClean="0"/>
              <a:t>громадянин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рідномовні</a:t>
            </a:r>
            <a:r>
              <a:rPr lang="ru-RU" dirty="0" smtClean="0"/>
              <a:t> </a:t>
            </a:r>
            <a:r>
              <a:rPr lang="ru-RU" dirty="0" err="1" smtClean="0"/>
              <a:t>обов</a:t>
            </a:r>
            <a:r>
              <a:rPr lang="en-US" dirty="0" smtClean="0"/>
              <a:t>’</a:t>
            </a:r>
            <a:r>
              <a:rPr lang="ru-RU" dirty="0" err="1" smtClean="0"/>
              <a:t>язки</a:t>
            </a:r>
            <a:r>
              <a:rPr lang="ru-RU" dirty="0" smtClean="0"/>
              <a:t>: </a:t>
            </a:r>
            <a:r>
              <a:rPr lang="ru-RU" dirty="0" err="1" smtClean="0"/>
              <a:t>їх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ігнорувати</a:t>
            </a:r>
            <a:r>
              <a:rPr lang="uk-UA" dirty="0" smtClean="0"/>
              <a:t>,</a:t>
            </a:r>
            <a:r>
              <a:rPr lang="ru-RU" dirty="0" smtClean="0"/>
              <a:t>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поступатися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мовними</a:t>
            </a:r>
            <a:r>
              <a:rPr lang="ru-RU" dirty="0" smtClean="0"/>
              <a:t> правами,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ми </a:t>
            </a:r>
            <a:r>
              <a:rPr lang="ru-RU" dirty="0" err="1" smtClean="0"/>
              <a:t>ослаблюємо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народ, </a:t>
            </a:r>
            <a:r>
              <a:rPr lang="ru-RU" dirty="0" err="1" smtClean="0"/>
              <a:t>віддаємо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життєву</a:t>
            </a:r>
            <a:r>
              <a:rPr lang="ru-RU" dirty="0" smtClean="0"/>
              <a:t> силу на </a:t>
            </a:r>
            <a:r>
              <a:rPr lang="ru-RU" dirty="0" err="1" smtClean="0"/>
              <a:t>користь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етносів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dirty="0" smtClean="0"/>
              <a:t>6.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етнозберігаючих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397565"/>
            <a:ext cx="11379200" cy="167971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>
                <a:solidFill>
                  <a:schemeClr val="tx1"/>
                </a:solidFill>
              </a:rPr>
              <a:t> </a:t>
            </a:r>
            <a:r>
              <a:rPr lang="uk-UA" sz="3200" b="1" dirty="0" smtClean="0">
                <a:solidFill>
                  <a:schemeClr val="tx1"/>
                </a:solidFill>
              </a:rPr>
              <a:t>7. </a:t>
            </a:r>
            <a:r>
              <a:rPr lang="ru-RU" sz="3200" b="1" dirty="0" err="1" smtClean="0">
                <a:solidFill>
                  <a:schemeClr val="tx1"/>
                </a:solidFill>
              </a:rPr>
              <a:t>Мова</a:t>
            </a:r>
            <a:r>
              <a:rPr lang="ru-RU" sz="3200" b="1" dirty="0" smtClean="0">
                <a:solidFill>
                  <a:schemeClr val="tx1"/>
                </a:solidFill>
              </a:rPr>
              <a:t> як репрезентант </a:t>
            </a:r>
            <a:r>
              <a:rPr lang="ru-RU" sz="3200" b="1" dirty="0" err="1" smtClean="0">
                <a:solidFill>
                  <a:schemeClr val="tx1"/>
                </a:solidFill>
              </a:rPr>
              <a:t>етнічної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самосвідомості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61950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осмисленні</a:t>
            </a:r>
            <a:r>
              <a:rPr lang="ru-RU" dirty="0" smtClean="0"/>
              <a:t> </a:t>
            </a:r>
            <a:r>
              <a:rPr lang="ru-RU" dirty="0" err="1" smtClean="0"/>
              <a:t>етнокультурної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 </a:t>
            </a:r>
            <a:r>
              <a:rPr lang="ru-RU" dirty="0" err="1" smtClean="0"/>
              <a:t>провідним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О.О. </a:t>
            </a:r>
            <a:r>
              <a:rPr lang="ru-RU" dirty="0" err="1" smtClean="0"/>
              <a:t>Потебні</a:t>
            </a:r>
            <a:r>
              <a:rPr lang="ru-RU" dirty="0" smtClean="0"/>
              <a:t> про </a:t>
            </a:r>
            <a:r>
              <a:rPr lang="ru-RU" dirty="0" err="1" smtClean="0"/>
              <a:t>національну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як </a:t>
            </a:r>
            <a:r>
              <a:rPr lang="ru-RU" dirty="0" err="1" smtClean="0"/>
              <a:t>першопочаток</a:t>
            </a:r>
            <a:r>
              <a:rPr lang="ru-RU" dirty="0" smtClean="0"/>
              <a:t> та </a:t>
            </a:r>
            <a:r>
              <a:rPr lang="ru-RU" dirty="0" err="1" smtClean="0"/>
              <a:t>підґрунтя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етнічність</a:t>
            </a:r>
            <a:r>
              <a:rPr lang="ru-RU" b="1" i="1" dirty="0" smtClean="0"/>
              <a:t>», «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ідентичність</a:t>
            </a:r>
            <a:r>
              <a:rPr lang="ru-RU" b="1" i="1" dirty="0" smtClean="0"/>
              <a:t>», «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самоідентифікація</a:t>
            </a:r>
            <a:r>
              <a:rPr lang="ru-RU" b="1" i="1" dirty="0" smtClean="0"/>
              <a:t>», «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самосвідомість</a:t>
            </a:r>
            <a:r>
              <a:rPr lang="ru-RU" b="1" i="1" dirty="0" smtClean="0"/>
              <a:t>» </a:t>
            </a:r>
            <a:r>
              <a:rPr lang="ru-RU" dirty="0" err="1" smtClean="0"/>
              <a:t>увійшли</a:t>
            </a:r>
            <a:r>
              <a:rPr lang="ru-RU" dirty="0" smtClean="0"/>
              <a:t> в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обіг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XX ст. (</a:t>
            </a:r>
            <a:r>
              <a:rPr lang="ru-RU" dirty="0" err="1" smtClean="0"/>
              <a:t>термін</a:t>
            </a:r>
            <a:r>
              <a:rPr lang="ru-RU" dirty="0" smtClean="0"/>
              <a:t> «</a:t>
            </a:r>
            <a:r>
              <a:rPr lang="ru-RU" i="1" dirty="0" err="1" smtClean="0"/>
              <a:t>етнічність</a:t>
            </a:r>
            <a:r>
              <a:rPr lang="ru-RU" dirty="0" smtClean="0"/>
              <a:t>» першим </a:t>
            </a:r>
            <a:r>
              <a:rPr lang="ru-RU" dirty="0" err="1" smtClean="0"/>
              <a:t>ужив</a:t>
            </a:r>
            <a:r>
              <a:rPr lang="ru-RU" dirty="0" smtClean="0"/>
              <a:t>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соціолог</a:t>
            </a:r>
            <a:r>
              <a:rPr lang="ru-RU" dirty="0" smtClean="0"/>
              <a:t> Д. </a:t>
            </a:r>
            <a:r>
              <a:rPr lang="ru-RU" dirty="0" err="1" smtClean="0"/>
              <a:t>Рісману</a:t>
            </a:r>
            <a:r>
              <a:rPr lang="ru-RU" dirty="0" smtClean="0"/>
              <a:t> в 1953 р.).</a:t>
            </a:r>
          </a:p>
          <a:p>
            <a:pPr marL="0" indent="361950" algn="just"/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b="1" dirty="0" err="1" smtClean="0"/>
              <a:t>етнічною</a:t>
            </a:r>
            <a:r>
              <a:rPr lang="ru-RU" b="1" dirty="0" smtClean="0"/>
              <a:t> </a:t>
            </a:r>
            <a:r>
              <a:rPr lang="ru-RU" b="1" dirty="0" err="1" smtClean="0"/>
              <a:t>ідентичністю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складову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ідентичності</a:t>
            </a:r>
            <a:r>
              <a:rPr lang="ru-RU" dirty="0" smtClean="0"/>
              <a:t>,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про себе як про </a:t>
            </a:r>
            <a:r>
              <a:rPr lang="ru-RU" dirty="0" err="1" smtClean="0"/>
              <a:t>представника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</a:p>
          <a:p>
            <a:pPr marL="0" indent="361950" algn="just"/>
            <a:r>
              <a:rPr lang="ru-RU" b="1" dirty="0" err="1" smtClean="0"/>
              <a:t>Етнічна</a:t>
            </a:r>
            <a:r>
              <a:rPr lang="ru-RU" b="1" dirty="0" smtClean="0"/>
              <a:t> </a:t>
            </a:r>
            <a:r>
              <a:rPr lang="ru-RU" b="1" dirty="0" err="1" smtClean="0"/>
              <a:t>самосвідомість</a:t>
            </a:r>
            <a:r>
              <a:rPr lang="ru-RU" b="1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оточує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397565"/>
            <a:ext cx="11379200" cy="167971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>
                <a:solidFill>
                  <a:schemeClr val="tx1"/>
                </a:solidFill>
              </a:rPr>
              <a:t> </a:t>
            </a:r>
            <a:r>
              <a:rPr lang="uk-UA" sz="3200" b="1" dirty="0" smtClean="0">
                <a:solidFill>
                  <a:schemeClr val="tx1"/>
                </a:solidFill>
              </a:rPr>
              <a:t>7. </a:t>
            </a:r>
            <a:r>
              <a:rPr lang="ru-RU" sz="3200" b="1" dirty="0" err="1" smtClean="0">
                <a:solidFill>
                  <a:schemeClr val="tx1"/>
                </a:solidFill>
              </a:rPr>
              <a:t>Мова</a:t>
            </a:r>
            <a:r>
              <a:rPr lang="ru-RU" sz="3200" b="1" dirty="0" smtClean="0">
                <a:solidFill>
                  <a:schemeClr val="tx1"/>
                </a:solidFill>
              </a:rPr>
              <a:t> як репрезентант </a:t>
            </a:r>
            <a:r>
              <a:rPr lang="ru-RU" sz="3200" b="1" dirty="0" err="1" smtClean="0">
                <a:solidFill>
                  <a:schemeClr val="tx1"/>
                </a:solidFill>
              </a:rPr>
              <a:t>етнічної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самосвідомості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61950" algn="just">
              <a:buNone/>
            </a:pPr>
            <a:r>
              <a:rPr lang="ru-RU" dirty="0" err="1" smtClean="0"/>
              <a:t>Етнічна</a:t>
            </a:r>
            <a:r>
              <a:rPr lang="ru-RU" dirty="0" smtClean="0"/>
              <a:t> </a:t>
            </a:r>
            <a:r>
              <a:rPr lang="ru-RU" dirty="0" err="1" smtClean="0"/>
              <a:t>самосвідомість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усвідомлення</a:t>
            </a:r>
            <a:r>
              <a:rPr lang="ru-RU" dirty="0" smtClean="0"/>
              <a:t> себе як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. </a:t>
            </a:r>
            <a:r>
              <a:rPr lang="ru-RU" dirty="0" err="1" smtClean="0"/>
              <a:t>Виокремлюють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b="1" dirty="0" err="1" smtClean="0"/>
              <a:t>типи</a:t>
            </a:r>
            <a:r>
              <a:rPr lang="ru-RU" b="1" dirty="0" smtClean="0"/>
              <a:t> </a:t>
            </a:r>
            <a:r>
              <a:rPr lang="ru-RU" b="1" dirty="0" err="1" smtClean="0"/>
              <a:t>етнічної</a:t>
            </a:r>
            <a:r>
              <a:rPr lang="ru-RU" b="1" dirty="0" smtClean="0"/>
              <a:t> </a:t>
            </a:r>
            <a:r>
              <a:rPr lang="ru-RU" b="1" dirty="0" err="1" smtClean="0"/>
              <a:t>ідентичності</a:t>
            </a:r>
            <a:r>
              <a:rPr lang="ru-RU" b="1" dirty="0" smtClean="0"/>
              <a:t>: </a:t>
            </a:r>
          </a:p>
          <a:p>
            <a:pPr marL="0" indent="361950" algn="just"/>
            <a:r>
              <a:rPr lang="ru-RU" b="1" i="1" dirty="0" err="1" smtClean="0"/>
              <a:t>етнонігілізм</a:t>
            </a:r>
            <a:r>
              <a:rPr lang="ru-RU" i="1" dirty="0" smtClean="0"/>
              <a:t> </a:t>
            </a:r>
            <a:r>
              <a:rPr lang="ru-RU" dirty="0" smtClean="0"/>
              <a:t>(одна </a:t>
            </a:r>
            <a:r>
              <a:rPr lang="ru-RU" dirty="0" err="1" smtClean="0"/>
              <a:t>з</a:t>
            </a:r>
            <a:r>
              <a:rPr lang="ru-RU" dirty="0" smtClean="0"/>
              <a:t> форм </a:t>
            </a:r>
            <a:r>
              <a:rPr lang="ru-RU" dirty="0" err="1" smtClean="0"/>
              <a:t>гіпоідентичності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сутністю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відходом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самоідентифікацією</a:t>
            </a:r>
            <a:r>
              <a:rPr lang="ru-RU" dirty="0" smtClean="0"/>
              <a:t> не за </a:t>
            </a:r>
            <a:r>
              <a:rPr lang="ru-RU" dirty="0" err="1" smtClean="0"/>
              <a:t>етнічним</a:t>
            </a:r>
            <a:r>
              <a:rPr lang="ru-RU" dirty="0" smtClean="0"/>
              <a:t> </a:t>
            </a:r>
            <a:r>
              <a:rPr lang="ru-RU" dirty="0" err="1" smtClean="0"/>
              <a:t>критерієм</a:t>
            </a:r>
            <a:r>
              <a:rPr lang="ru-RU" dirty="0" smtClean="0"/>
              <a:t>), </a:t>
            </a:r>
          </a:p>
          <a:p>
            <a:pPr marL="0" indent="361950" algn="just"/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індиферентність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невизначеність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належності</a:t>
            </a:r>
            <a:r>
              <a:rPr lang="ru-RU" dirty="0" smtClean="0"/>
              <a:t>, </a:t>
            </a:r>
            <a:r>
              <a:rPr lang="ru-RU" dirty="0" err="1" smtClean="0"/>
              <a:t>неактуальність</a:t>
            </a:r>
            <a:r>
              <a:rPr lang="ru-RU" dirty="0" smtClean="0"/>
              <a:t> </a:t>
            </a:r>
            <a:r>
              <a:rPr lang="ru-RU" dirty="0" err="1" smtClean="0"/>
              <a:t>етнічності</a:t>
            </a:r>
            <a:r>
              <a:rPr lang="ru-RU" dirty="0" smtClean="0"/>
              <a:t>), </a:t>
            </a:r>
          </a:p>
          <a:p>
            <a:pPr marL="0" indent="361950" algn="just"/>
            <a:r>
              <a:rPr lang="ru-RU" b="1" i="1" dirty="0" smtClean="0"/>
              <a:t>позитивна </a:t>
            </a: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ідентичність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поєднання</a:t>
            </a:r>
            <a:r>
              <a:rPr lang="ru-RU" dirty="0" smtClean="0"/>
              <a:t> позитивного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власного</a:t>
            </a:r>
            <a:r>
              <a:rPr lang="ru-RU" dirty="0" smtClean="0"/>
              <a:t> народу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позитивним</a:t>
            </a:r>
            <a:r>
              <a:rPr lang="ru-RU" dirty="0" smtClean="0"/>
              <a:t> </a:t>
            </a:r>
            <a:r>
              <a:rPr lang="ru-RU" dirty="0" err="1" smtClean="0"/>
              <a:t>відношенням</a:t>
            </a:r>
            <a:r>
              <a:rPr lang="ru-RU" dirty="0" smtClean="0"/>
              <a:t> до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; норма в </a:t>
            </a:r>
            <a:r>
              <a:rPr lang="ru-RU" dirty="0" err="1" smtClean="0"/>
              <a:t>поліетнічному</a:t>
            </a:r>
            <a:r>
              <a:rPr lang="ru-RU" dirty="0" smtClean="0"/>
              <a:t> </a:t>
            </a:r>
            <a:r>
              <a:rPr lang="ru-RU" dirty="0" err="1" smtClean="0"/>
              <a:t>суспільстві</a:t>
            </a:r>
            <a:r>
              <a:rPr lang="ru-RU" dirty="0" smtClean="0"/>
              <a:t>), </a:t>
            </a:r>
          </a:p>
          <a:p>
            <a:pPr marL="0" indent="361950" algn="just"/>
            <a:r>
              <a:rPr lang="ru-RU" b="1" i="1" dirty="0" err="1" smtClean="0"/>
              <a:t>етноегоїзм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виявляється</a:t>
            </a:r>
            <a:r>
              <a:rPr lang="ru-RU" dirty="0" smtClean="0"/>
              <a:t> на вербальному </a:t>
            </a:r>
            <a:r>
              <a:rPr lang="ru-RU" dirty="0" err="1" smtClean="0"/>
              <a:t>рівні</a:t>
            </a:r>
            <a:r>
              <a:rPr lang="ru-RU" dirty="0" smtClean="0"/>
              <a:t> як результат </a:t>
            </a:r>
            <a:r>
              <a:rPr lang="ru-RU" dirty="0" err="1" smtClean="0"/>
              <a:t>сприймання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етносів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кліше</a:t>
            </a:r>
            <a:r>
              <a:rPr lang="ru-RU" dirty="0" smtClean="0"/>
              <a:t> </a:t>
            </a:r>
            <a:r>
              <a:rPr lang="ru-RU" i="1" dirty="0" err="1" smtClean="0"/>
              <a:t>мій</a:t>
            </a:r>
            <a:r>
              <a:rPr lang="ru-RU" i="1" dirty="0" smtClean="0"/>
              <a:t> народ</a:t>
            </a:r>
            <a:r>
              <a:rPr lang="ru-RU" dirty="0" smtClean="0"/>
              <a:t>), </a:t>
            </a:r>
          </a:p>
          <a:p>
            <a:pPr marL="0" indent="361950" algn="just"/>
            <a:r>
              <a:rPr lang="ru-RU" b="1" i="1" dirty="0" err="1" smtClean="0"/>
              <a:t>етноізоляціонізм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упевненість</a:t>
            </a:r>
            <a:r>
              <a:rPr lang="ru-RU" dirty="0" smtClean="0"/>
              <a:t> у </a:t>
            </a:r>
            <a:r>
              <a:rPr lang="ru-RU" dirty="0" err="1" smtClean="0"/>
              <a:t>перевагах</a:t>
            </a:r>
            <a:r>
              <a:rPr lang="ru-RU" dirty="0" smtClean="0"/>
              <a:t> народу над </a:t>
            </a:r>
            <a:r>
              <a:rPr lang="ru-RU" dirty="0" err="1" smtClean="0"/>
              <a:t>іншими</a:t>
            </a:r>
            <a:r>
              <a:rPr lang="ru-RU" dirty="0" smtClean="0"/>
              <a:t>, у </a:t>
            </a:r>
            <a:r>
              <a:rPr lang="ru-RU" dirty="0" err="1" smtClean="0"/>
              <a:t>потребі</a:t>
            </a:r>
            <a:r>
              <a:rPr lang="ru-RU" dirty="0" smtClean="0"/>
              <a:t> «</a:t>
            </a:r>
            <a:r>
              <a:rPr lang="ru-RU" dirty="0" err="1" smtClean="0"/>
              <a:t>очищення</a:t>
            </a:r>
            <a:r>
              <a:rPr lang="ru-RU" dirty="0" smtClean="0"/>
              <a:t>»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; </a:t>
            </a:r>
            <a:r>
              <a:rPr lang="ru-RU" dirty="0" err="1" smtClean="0"/>
              <a:t>ксенофобія</a:t>
            </a:r>
            <a:r>
              <a:rPr lang="ru-RU" dirty="0" smtClean="0"/>
              <a:t>), </a:t>
            </a:r>
          </a:p>
          <a:p>
            <a:pPr marL="0" indent="361950" algn="just"/>
            <a:r>
              <a:rPr lang="ru-RU" b="1" i="1" dirty="0" err="1" smtClean="0"/>
              <a:t>етнофанатизм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готовність</a:t>
            </a:r>
            <a:r>
              <a:rPr lang="ru-RU" dirty="0" smtClean="0"/>
              <a:t> </a:t>
            </a:r>
            <a:r>
              <a:rPr lang="ru-RU" dirty="0" err="1" smtClean="0"/>
              <a:t>вдаватися</a:t>
            </a:r>
            <a:r>
              <a:rPr lang="ru-RU" dirty="0" smtClean="0"/>
              <a:t> до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задля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чином </a:t>
            </a:r>
            <a:r>
              <a:rPr lang="ru-RU" dirty="0" err="1" smtClean="0"/>
              <a:t>витлумачених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, аж до т. </a:t>
            </a:r>
            <a:r>
              <a:rPr lang="ru-RU" dirty="0" err="1" smtClean="0"/>
              <a:t>зв</a:t>
            </a:r>
            <a:r>
              <a:rPr lang="ru-RU" dirty="0" smtClean="0"/>
              <a:t>. </a:t>
            </a:r>
            <a:r>
              <a:rPr lang="ru-RU" dirty="0" err="1" smtClean="0"/>
              <a:t>етнічних</a:t>
            </a:r>
            <a:r>
              <a:rPr lang="ru-RU" dirty="0" smtClean="0"/>
              <a:t> «чисток»).</a:t>
            </a:r>
          </a:p>
          <a:p>
            <a:pPr marL="0" indent="361950" algn="just"/>
            <a:endParaRPr lang="ru-RU" b="1" dirty="0" smtClean="0"/>
          </a:p>
          <a:p>
            <a:pPr marL="0" indent="361950" algn="just">
              <a:buNone/>
            </a:pPr>
            <a:r>
              <a:rPr lang="ru-RU" b="1" dirty="0" err="1" smtClean="0"/>
              <a:t>Етнічна</a:t>
            </a:r>
            <a:r>
              <a:rPr lang="ru-RU" b="1" dirty="0" smtClean="0"/>
              <a:t> </a:t>
            </a:r>
            <a:r>
              <a:rPr lang="ru-RU" b="1" dirty="0" err="1" smtClean="0"/>
              <a:t>самоідентифікація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ототожнення</a:t>
            </a:r>
            <a:r>
              <a:rPr lang="ru-RU" dirty="0" smtClean="0"/>
              <a:t> себе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певною</a:t>
            </a:r>
            <a:r>
              <a:rPr lang="ru-RU" dirty="0" smtClean="0"/>
              <a:t> </a:t>
            </a:r>
            <a:r>
              <a:rPr lang="ru-RU" dirty="0" err="1" smtClean="0"/>
              <a:t>етнічною</a:t>
            </a:r>
            <a:r>
              <a:rPr lang="ru-RU" dirty="0" smtClean="0"/>
              <a:t> </a:t>
            </a:r>
            <a:r>
              <a:rPr lang="ru-RU" dirty="0" err="1" smtClean="0"/>
              <a:t>групою</a:t>
            </a:r>
            <a:r>
              <a:rPr lang="ru-RU" dirty="0" smtClean="0"/>
              <a:t>. Коли </a:t>
            </a:r>
            <a:r>
              <a:rPr lang="ru-RU" dirty="0" err="1" smtClean="0"/>
              <a:t>ототожнення</a:t>
            </a:r>
            <a:r>
              <a:rPr lang="ru-RU" dirty="0" smtClean="0"/>
              <a:t> </a:t>
            </a:r>
            <a:r>
              <a:rPr lang="ru-RU" dirty="0" err="1" smtClean="0"/>
              <a:t>ускладнюється</a:t>
            </a:r>
            <a:r>
              <a:rPr lang="ru-RU" dirty="0" smtClean="0"/>
              <a:t> через </a:t>
            </a:r>
            <a:r>
              <a:rPr lang="ru-RU" dirty="0" err="1" smtClean="0"/>
              <a:t>певні</a:t>
            </a:r>
            <a:r>
              <a:rPr lang="ru-RU" dirty="0" smtClean="0"/>
              <a:t> причини (у </a:t>
            </a:r>
            <a:r>
              <a:rPr lang="ru-RU" dirty="0" err="1" smtClean="0"/>
              <a:t>визначенні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національності</a:t>
            </a:r>
            <a:r>
              <a:rPr lang="ru-RU" dirty="0" smtClean="0"/>
              <a:t>, </a:t>
            </a:r>
            <a:r>
              <a:rPr lang="ru-RU" dirty="0" err="1" smtClean="0"/>
              <a:t>незнанні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), </a:t>
            </a:r>
            <a:r>
              <a:rPr lang="ru-RU" dirty="0" err="1" smtClean="0"/>
              <a:t>людина</a:t>
            </a:r>
            <a:r>
              <a:rPr lang="ru-RU" dirty="0" smtClean="0"/>
              <a:t> сама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в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. </a:t>
            </a:r>
          </a:p>
          <a:p>
            <a:pPr marL="0" indent="361950" algn="just">
              <a:buNone/>
            </a:pP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етнічної</a:t>
            </a:r>
            <a:r>
              <a:rPr lang="ru-RU" b="1" dirty="0" smtClean="0"/>
              <a:t> </a:t>
            </a:r>
            <a:r>
              <a:rPr lang="ru-RU" b="1" dirty="0" err="1" smtClean="0"/>
              <a:t>самосвідомості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і на </a:t>
            </a:r>
            <a:r>
              <a:rPr lang="ru-RU" dirty="0" err="1" smtClean="0"/>
              <a:t>соціалізацію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формує</a:t>
            </a:r>
            <a:r>
              <a:rPr lang="ru-RU" dirty="0" smtClean="0"/>
              <a:t> </a:t>
            </a:r>
            <a:r>
              <a:rPr lang="ru-RU" dirty="0" err="1" smtClean="0"/>
              <a:t>національну</a:t>
            </a:r>
            <a:r>
              <a:rPr lang="ru-RU" dirty="0" smtClean="0"/>
              <a:t> </a:t>
            </a:r>
            <a:r>
              <a:rPr lang="ru-RU" dirty="0" err="1" smtClean="0"/>
              <a:t>самосвідомість</a:t>
            </a:r>
            <a:r>
              <a:rPr lang="ru-RU" dirty="0" smtClean="0"/>
              <a:t> як </a:t>
            </a:r>
            <a:r>
              <a:rPr lang="ru-RU" dirty="0" err="1" smtClean="0"/>
              <a:t>вищу</a:t>
            </a:r>
            <a:r>
              <a:rPr lang="ru-RU" dirty="0" smtClean="0"/>
              <a:t> форму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397565"/>
            <a:ext cx="11379200" cy="1679713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>
                <a:solidFill>
                  <a:schemeClr val="tx1"/>
                </a:solidFill>
              </a:rPr>
              <a:t> </a:t>
            </a:r>
            <a:r>
              <a:rPr lang="uk-UA" sz="3200" b="1" dirty="0" smtClean="0">
                <a:solidFill>
                  <a:schemeClr val="tx1"/>
                </a:solidFill>
              </a:rPr>
              <a:t>7. </a:t>
            </a:r>
            <a:r>
              <a:rPr lang="ru-RU" sz="3200" b="1" dirty="0" err="1" smtClean="0">
                <a:solidFill>
                  <a:schemeClr val="tx1"/>
                </a:solidFill>
              </a:rPr>
              <a:t>Мова</a:t>
            </a:r>
            <a:r>
              <a:rPr lang="ru-RU" sz="3200" b="1" dirty="0" smtClean="0">
                <a:solidFill>
                  <a:schemeClr val="tx1"/>
                </a:solidFill>
              </a:rPr>
              <a:t> як репрезентант </a:t>
            </a:r>
            <a:r>
              <a:rPr lang="ru-RU" sz="3200" b="1" dirty="0" err="1" smtClean="0">
                <a:solidFill>
                  <a:schemeClr val="tx1"/>
                </a:solidFill>
              </a:rPr>
              <a:t>етнічної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самосвідомості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endParaRPr lang="ru-RU" dirty="0" smtClean="0"/>
          </a:p>
          <a:p>
            <a:pPr marL="0" indent="361950" algn="just">
              <a:buNone/>
            </a:pPr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свідомість</a:t>
            </a:r>
            <a:r>
              <a:rPr lang="ru-RU" b="1" dirty="0" smtClean="0"/>
              <a:t> </a:t>
            </a:r>
            <a:r>
              <a:rPr lang="ru-RU" i="1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стійка</a:t>
            </a:r>
            <a:r>
              <a:rPr lang="ru-RU" dirty="0" smtClean="0"/>
              <a:t>, </a:t>
            </a:r>
            <a:r>
              <a:rPr lang="ru-RU" dirty="0" err="1" smtClean="0"/>
              <a:t>усвідомлена</a:t>
            </a:r>
            <a:r>
              <a:rPr lang="ru-RU" dirty="0" smtClean="0"/>
              <a:t>, система </a:t>
            </a:r>
            <a:r>
              <a:rPr lang="ru-RU" dirty="0" err="1" smtClean="0"/>
              <a:t>уявлень</a:t>
            </a:r>
            <a:r>
              <a:rPr lang="ru-RU" dirty="0" smtClean="0"/>
              <a:t> </a:t>
            </a:r>
            <a:r>
              <a:rPr lang="ru-RU" dirty="0" err="1" smtClean="0"/>
              <a:t>індивіда</a:t>
            </a:r>
            <a:r>
              <a:rPr lang="ru-RU" dirty="0" smtClean="0"/>
              <a:t> про себе як про </a:t>
            </a:r>
            <a:r>
              <a:rPr lang="ru-RU" dirty="0" err="1" smtClean="0"/>
              <a:t>представника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сприймається</a:t>
            </a:r>
            <a:r>
              <a:rPr lang="ru-RU" dirty="0" smtClean="0"/>
              <a:t> ним як </a:t>
            </a:r>
            <a:r>
              <a:rPr lang="ru-RU" dirty="0" err="1" smtClean="0"/>
              <a:t>унікальна</a:t>
            </a:r>
            <a:r>
              <a:rPr lang="ru-RU" dirty="0" smtClean="0"/>
              <a:t>, </a:t>
            </a:r>
            <a:r>
              <a:rPr lang="ru-RU" dirty="0" err="1" smtClean="0"/>
              <a:t>неповторна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r>
              <a:rPr lang="ru-RU" dirty="0" smtClean="0"/>
              <a:t>До </a:t>
            </a:r>
            <a:r>
              <a:rPr lang="ru-RU" b="1" dirty="0" err="1" smtClean="0"/>
              <a:t>компонентів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самосвідомості</a:t>
            </a:r>
            <a:r>
              <a:rPr lang="ru-RU" b="1" dirty="0" smtClean="0"/>
              <a:t> </a:t>
            </a:r>
            <a:r>
              <a:rPr lang="ru-RU" dirty="0" smtClean="0"/>
              <a:t>належать: </a:t>
            </a:r>
          </a:p>
          <a:p>
            <a:pPr marL="0" indent="361950" algn="just">
              <a:buNone/>
            </a:pPr>
            <a:r>
              <a:rPr lang="ru-RU" b="1" i="1" dirty="0" smtClean="0"/>
              <a:t>1) </a:t>
            </a:r>
            <a:r>
              <a:rPr lang="ru-RU" b="1" i="1" dirty="0" err="1" smtClean="0"/>
              <a:t>традиційна</a:t>
            </a:r>
            <a:r>
              <a:rPr lang="ru-RU" b="1" i="1" dirty="0" smtClean="0"/>
              <a:t> народна духовна </a:t>
            </a:r>
            <a:r>
              <a:rPr lang="ru-RU" b="1" i="1" dirty="0" err="1" smtClean="0"/>
              <a:t>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матеріальна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культури</a:t>
            </a:r>
            <a:r>
              <a:rPr lang="ru-RU" b="1" i="1" dirty="0" smtClean="0"/>
              <a:t>, </a:t>
            </a:r>
          </a:p>
          <a:p>
            <a:pPr marL="0" indent="361950" algn="just">
              <a:buNone/>
            </a:pPr>
            <a:r>
              <a:rPr lang="ru-RU" b="1" i="1" dirty="0" smtClean="0"/>
              <a:t>2) </a:t>
            </a:r>
            <a:r>
              <a:rPr lang="ru-RU" b="1" i="1" dirty="0" err="1" smtClean="0"/>
              <a:t>професійна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національна</a:t>
            </a:r>
            <a:r>
              <a:rPr lang="ru-RU" b="1" i="1" dirty="0" smtClean="0"/>
              <a:t> культура, </a:t>
            </a:r>
          </a:p>
          <a:p>
            <a:pPr marL="0" indent="361950" algn="just">
              <a:buNone/>
            </a:pPr>
            <a:r>
              <a:rPr lang="ru-RU" b="1" i="1" dirty="0" smtClean="0"/>
              <a:t>3)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, </a:t>
            </a:r>
          </a:p>
          <a:p>
            <a:pPr marL="0" indent="361950" algn="just">
              <a:buNone/>
            </a:pPr>
            <a:r>
              <a:rPr lang="ru-RU" b="1" i="1" dirty="0" smtClean="0"/>
              <a:t>4) </a:t>
            </a:r>
            <a:r>
              <a:rPr lang="ru-RU" b="1" i="1" dirty="0" err="1" smtClean="0"/>
              <a:t>спільність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походження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історичної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долі</a:t>
            </a:r>
            <a:r>
              <a:rPr lang="ru-RU" b="1" i="1" dirty="0" smtClean="0"/>
              <a:t>,</a:t>
            </a:r>
          </a:p>
          <a:p>
            <a:pPr marL="0" indent="361950" algn="just">
              <a:buNone/>
            </a:pPr>
            <a:r>
              <a:rPr lang="ru-RU" b="1" i="1" dirty="0" smtClean="0"/>
              <a:t>5) </a:t>
            </a:r>
            <a:r>
              <a:rPr lang="ru-RU" b="1" i="1" dirty="0" err="1" smtClean="0"/>
              <a:t>риси</a:t>
            </a:r>
            <a:r>
              <a:rPr lang="ru-RU" b="1" i="1" dirty="0" smtClean="0"/>
              <a:t> характеру, </a:t>
            </a:r>
          </a:p>
          <a:p>
            <a:pPr marL="0" indent="361950" algn="just">
              <a:buNone/>
            </a:pPr>
            <a:r>
              <a:rPr lang="ru-RU" b="1" i="1" dirty="0" smtClean="0"/>
              <a:t>6) </a:t>
            </a:r>
            <a:r>
              <a:rPr lang="ru-RU" b="1" i="1" dirty="0" err="1" smtClean="0"/>
              <a:t>віра</a:t>
            </a:r>
            <a:r>
              <a:rPr lang="ru-RU" i="1" dirty="0" smtClean="0"/>
              <a:t>. </a:t>
            </a:r>
          </a:p>
          <a:p>
            <a:pPr marL="0" indent="361950" algn="just">
              <a:buNone/>
            </a:pPr>
            <a:r>
              <a:rPr lang="ru-RU" b="1" dirty="0" smtClean="0"/>
              <a:t>Народна </a:t>
            </a:r>
            <a:r>
              <a:rPr lang="ru-RU" b="1" dirty="0" err="1" smtClean="0"/>
              <a:t>обрядовість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джерелом</a:t>
            </a:r>
            <a:r>
              <a:rPr lang="ru-RU" b="1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, </a:t>
            </a:r>
            <a:r>
              <a:rPr lang="ru-RU" b="1" dirty="0" smtClean="0"/>
              <a:t>а </a:t>
            </a:r>
            <a:r>
              <a:rPr lang="ru-RU" b="1" dirty="0" err="1" smtClean="0"/>
              <a:t>її</a:t>
            </a:r>
            <a:r>
              <a:rPr lang="ru-RU" b="1" dirty="0" smtClean="0"/>
              <a:t> основою – </a:t>
            </a:r>
            <a:r>
              <a:rPr lang="ru-RU" b="1" dirty="0" err="1" smtClean="0"/>
              <a:t>мова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символіка</a:t>
            </a:r>
            <a:r>
              <a:rPr lang="ru-RU" b="1" dirty="0" smtClean="0"/>
              <a:t> </a:t>
            </a:r>
            <a:r>
              <a:rPr lang="ru-RU" dirty="0" err="1" smtClean="0"/>
              <a:t>виступає</a:t>
            </a:r>
            <a:r>
              <a:rPr lang="ru-RU" dirty="0" smtClean="0"/>
              <a:t> </a:t>
            </a:r>
            <a:r>
              <a:rPr lang="ru-RU" dirty="0" err="1" smtClean="0"/>
              <a:t>консолідуючим</a:t>
            </a:r>
            <a:r>
              <a:rPr lang="ru-RU" dirty="0" smtClean="0"/>
              <a:t> фактором </a:t>
            </a:r>
            <a:r>
              <a:rPr lang="ru-RU" dirty="0" err="1" smtClean="0"/>
              <a:t>нації</a:t>
            </a:r>
            <a:r>
              <a:rPr lang="ru-RU" dirty="0" smtClean="0"/>
              <a:t>, і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b="1" dirty="0" err="1" smtClean="0"/>
              <a:t>елементи</a:t>
            </a:r>
            <a:r>
              <a:rPr lang="ru-RU" b="1" dirty="0" smtClean="0"/>
              <a:t> </a:t>
            </a:r>
            <a:r>
              <a:rPr lang="ru-RU" b="1" dirty="0" err="1" smtClean="0"/>
              <a:t>самоідентифікації</a:t>
            </a:r>
            <a:r>
              <a:rPr lang="ru-RU" b="1" dirty="0" smtClean="0"/>
              <a:t> народу</a:t>
            </a:r>
            <a:r>
              <a:rPr lang="ru-RU" dirty="0" smtClean="0"/>
              <a:t>, як </a:t>
            </a:r>
            <a:r>
              <a:rPr lang="ru-RU" i="1" dirty="0" err="1" smtClean="0"/>
              <a:t>орнаментальна</a:t>
            </a:r>
            <a:r>
              <a:rPr lang="ru-RU" i="1" dirty="0" smtClean="0"/>
              <a:t> </a:t>
            </a:r>
            <a:r>
              <a:rPr lang="ru-RU" i="1" dirty="0" err="1" smtClean="0"/>
              <a:t>колористика</a:t>
            </a:r>
            <a:r>
              <a:rPr lang="ru-RU" i="1" dirty="0" smtClean="0"/>
              <a:t>, </a:t>
            </a:r>
            <a:r>
              <a:rPr lang="ru-RU" i="1" dirty="0" err="1" smtClean="0"/>
              <a:t>символи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виразним</a:t>
            </a:r>
            <a:r>
              <a:rPr lang="ru-RU" i="1" dirty="0" smtClean="0"/>
              <a:t> </a:t>
            </a:r>
            <a:r>
              <a:rPr lang="ru-RU" i="1" dirty="0" err="1" smtClean="0"/>
              <a:t>етнополітичним</a:t>
            </a:r>
            <a:r>
              <a:rPr lang="ru-RU" i="1" dirty="0" smtClean="0"/>
              <a:t> </a:t>
            </a:r>
            <a:r>
              <a:rPr lang="ru-RU" i="1" dirty="0" err="1" smtClean="0"/>
              <a:t>забарвленням</a:t>
            </a:r>
            <a:r>
              <a:rPr lang="ru-RU" dirty="0" smtClean="0"/>
              <a:t>.</a:t>
            </a:r>
          </a:p>
          <a:p>
            <a:pPr marL="0" indent="361950" algn="just"/>
            <a:r>
              <a:rPr lang="ru-RU" b="1" dirty="0" err="1" smtClean="0"/>
              <a:t>Національна</a:t>
            </a:r>
            <a:r>
              <a:rPr lang="ru-RU" b="1" dirty="0" smtClean="0"/>
              <a:t> культура </a:t>
            </a:r>
            <a:r>
              <a:rPr lang="ru-RU" dirty="0" smtClean="0"/>
              <a:t>(</a:t>
            </a:r>
            <a:r>
              <a:rPr lang="ru-RU" dirty="0" err="1" smtClean="0"/>
              <a:t>аграрна</a:t>
            </a:r>
            <a:r>
              <a:rPr lang="ru-RU" dirty="0" smtClean="0"/>
              <a:t>, </a:t>
            </a:r>
            <a:r>
              <a:rPr lang="ru-RU" dirty="0" err="1" smtClean="0"/>
              <a:t>урбаністична</a:t>
            </a:r>
            <a:r>
              <a:rPr lang="ru-RU" dirty="0" smtClean="0"/>
              <a:t>) </a:t>
            </a:r>
            <a:r>
              <a:rPr lang="ru-RU" dirty="0" err="1" smtClean="0"/>
              <a:t>постає</a:t>
            </a:r>
            <a:r>
              <a:rPr lang="ru-RU" dirty="0" smtClean="0"/>
              <a:t> </a:t>
            </a:r>
            <a:r>
              <a:rPr lang="ru-RU" dirty="0" err="1" smtClean="0"/>
              <a:t>необхідним</a:t>
            </a:r>
            <a:r>
              <a:rPr lang="ru-RU" dirty="0" smtClean="0"/>
              <a:t> </a:t>
            </a:r>
            <a:r>
              <a:rPr lang="ru-RU" dirty="0" err="1" smtClean="0"/>
              <a:t>чинником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397565"/>
            <a:ext cx="11379200" cy="2117035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 </a:t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chemeClr val="tx1"/>
                </a:solidFill>
              </a:rPr>
              <a:t>8</a:t>
            </a:r>
            <a:r>
              <a:rPr lang="uk-UA" b="1" dirty="0" smtClean="0">
                <a:solidFill>
                  <a:schemeClr val="tx1"/>
                </a:solidFill>
              </a:rPr>
              <a:t>. </a:t>
            </a:r>
            <a:r>
              <a:rPr lang="uk-UA" b="1" dirty="0" smtClean="0">
                <a:solidFill>
                  <a:schemeClr val="tx1"/>
                </a:solidFill>
              </a:rPr>
              <a:t>Мова –  виразник національної культури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ru-RU" dirty="0" smtClean="0"/>
              <a:t>Ю.С.</a:t>
            </a:r>
            <a:r>
              <a:rPr lang="uk-UA" dirty="0" smtClean="0"/>
              <a:t> </a:t>
            </a:r>
            <a:r>
              <a:rPr lang="ru-RU" dirty="0" smtClean="0"/>
              <a:t>Степанов </a:t>
            </a:r>
            <a:r>
              <a:rPr lang="ru-RU" dirty="0" err="1" smtClean="0"/>
              <a:t>подає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відобразивши</a:t>
            </a:r>
            <a:r>
              <a:rPr lang="ru-RU" dirty="0" smtClean="0"/>
              <a:t> </a:t>
            </a:r>
            <a:r>
              <a:rPr lang="ru-RU" dirty="0" err="1" smtClean="0"/>
              <a:t>найскладнішу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:</a:t>
            </a:r>
          </a:p>
          <a:p>
            <a:pPr marL="0" indent="361950" algn="just"/>
            <a:r>
              <a:rPr lang="ru-RU" dirty="0" smtClean="0"/>
              <a:t> </a:t>
            </a:r>
            <a:r>
              <a:rPr lang="ru-RU" b="1" dirty="0" smtClean="0"/>
              <a:t>1)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індивіда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2)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член </a:t>
            </a:r>
            <a:r>
              <a:rPr lang="ru-RU" b="1" i="1" dirty="0" err="1" smtClean="0"/>
              <a:t>мовної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сім’ї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3)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структура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4)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система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5)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тип і характер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6)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err="1" smtClean="0"/>
              <a:t>комп’ютер</a:t>
            </a:r>
            <a:r>
              <a:rPr lang="ru-RU" b="1" dirty="0" smtClean="0"/>
              <a:t>; </a:t>
            </a:r>
          </a:p>
          <a:p>
            <a:pPr marL="0" indent="361950" algn="just"/>
            <a:r>
              <a:rPr lang="ru-RU" b="1" dirty="0" smtClean="0"/>
              <a:t>7)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err="1" smtClean="0"/>
              <a:t>простір</a:t>
            </a:r>
            <a:r>
              <a:rPr lang="ru-RU" b="1" i="1" dirty="0" smtClean="0"/>
              <a:t> думки </a:t>
            </a:r>
            <a:r>
              <a:rPr lang="ru-RU" b="1" i="1" dirty="0" err="1" smtClean="0"/>
              <a:t>й</a:t>
            </a:r>
            <a:r>
              <a:rPr lang="ru-RU" b="1" i="1" dirty="0" smtClean="0"/>
              <a:t> </a:t>
            </a:r>
            <a:r>
              <a:rPr lang="ru-RU" b="1" dirty="0" smtClean="0"/>
              <a:t>«</a:t>
            </a:r>
            <a:r>
              <a:rPr lang="ru-RU" b="1" i="1" dirty="0" err="1" smtClean="0"/>
              <a:t>оселя</a:t>
            </a:r>
            <a:r>
              <a:rPr lang="ru-RU" b="1" i="1" dirty="0" smtClean="0"/>
              <a:t> духу, </a:t>
            </a:r>
            <a:r>
              <a:rPr lang="ru-RU" b="1" i="1" dirty="0" err="1" smtClean="0"/>
              <a:t>буття</a:t>
            </a:r>
            <a:r>
              <a:rPr lang="ru-RU" b="1" dirty="0" smtClean="0"/>
              <a:t>»</a:t>
            </a:r>
            <a:r>
              <a:rPr lang="ru-RU" dirty="0" smtClean="0"/>
              <a:t> (М. Хайдеггер), </a:t>
            </a:r>
            <a:r>
              <a:rPr lang="ru-RU" dirty="0" err="1" smtClean="0"/>
              <a:t>тобто</a:t>
            </a:r>
            <a:r>
              <a:rPr lang="ru-RU" dirty="0" smtClean="0"/>
              <a:t> як результат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когнітивної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</a:p>
          <a:p>
            <a:pPr marL="0" indent="361950" algn="just">
              <a:buNone/>
            </a:pPr>
            <a:r>
              <a:rPr lang="ru-RU" dirty="0" err="1" smtClean="0"/>
              <a:t>Наприкінці</a:t>
            </a:r>
            <a:r>
              <a:rPr lang="ru-RU" dirty="0" smtClean="0"/>
              <a:t> ХХ – початку ХХІ </a:t>
            </a:r>
            <a:r>
              <a:rPr lang="ru-RU" dirty="0" err="1" smtClean="0"/>
              <a:t>століття</a:t>
            </a:r>
            <a:r>
              <a:rPr lang="ru-RU" dirty="0" smtClean="0"/>
              <a:t> до </a:t>
            </a:r>
            <a:r>
              <a:rPr lang="ru-RU" dirty="0" err="1" smtClean="0"/>
              <a:t>наведених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додалися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: </a:t>
            </a:r>
          </a:p>
          <a:p>
            <a:pPr marL="0" indent="361950" algn="just"/>
            <a:r>
              <a:rPr lang="ru-RU" b="1" dirty="0" smtClean="0"/>
              <a:t>8)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продукт </a:t>
            </a:r>
            <a:r>
              <a:rPr lang="ru-RU" b="1" i="1" dirty="0" err="1" smtClean="0"/>
              <a:t>культури</a:t>
            </a:r>
            <a:r>
              <a:rPr lang="ru-RU" b="1" dirty="0" smtClean="0"/>
              <a:t>,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важлива</a:t>
            </a:r>
            <a:r>
              <a:rPr lang="ru-RU" b="1" dirty="0" smtClean="0"/>
              <a:t> </a:t>
            </a:r>
            <a:r>
              <a:rPr lang="ru-RU" b="1" dirty="0" err="1" smtClean="0"/>
              <a:t>частина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умова</a:t>
            </a:r>
            <a:r>
              <a:rPr lang="ru-RU" b="1" dirty="0" smtClean="0"/>
              <a:t>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, </a:t>
            </a:r>
          </a:p>
          <a:p>
            <a:pPr marL="0" indent="361950" algn="just"/>
            <a:r>
              <a:rPr lang="ru-RU" b="1" dirty="0" smtClean="0"/>
              <a:t>9) </a:t>
            </a:r>
            <a:r>
              <a:rPr lang="ru-RU" b="1" dirty="0" err="1" smtClean="0"/>
              <a:t>мова</a:t>
            </a:r>
            <a:r>
              <a:rPr lang="ru-RU" b="1" dirty="0" smtClean="0"/>
              <a:t> як </a:t>
            </a:r>
            <a:r>
              <a:rPr lang="ru-RU" b="1" i="1" dirty="0" smtClean="0"/>
              <a:t>фактор </a:t>
            </a:r>
            <a:r>
              <a:rPr lang="ru-RU" b="1" i="1" dirty="0" err="1" smtClean="0"/>
              <a:t>формування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культурних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кодів</a:t>
            </a:r>
            <a:r>
              <a:rPr lang="ru-RU" i="1" dirty="0" smtClean="0"/>
              <a:t>. </a:t>
            </a:r>
            <a:endParaRPr lang="ru-RU" dirty="0" smtClean="0"/>
          </a:p>
          <a:p>
            <a:pPr marL="0" indent="361950" algn="just">
              <a:buNone/>
            </a:pPr>
            <a:r>
              <a:rPr lang="ru-RU" dirty="0" err="1" smtClean="0"/>
              <a:t>Таїна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найголовніша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таїн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: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розкрити</a:t>
            </a:r>
            <a:r>
              <a:rPr lang="ru-RU" dirty="0" smtClean="0"/>
              <a:t>, то </a:t>
            </a:r>
            <a:r>
              <a:rPr lang="ru-RU" dirty="0" err="1" smtClean="0"/>
              <a:t>відкриється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прихованих</a:t>
            </a:r>
            <a:r>
              <a:rPr lang="ru-RU" dirty="0" smtClean="0"/>
              <a:t> у </a:t>
            </a:r>
            <a:r>
              <a:rPr lang="ru-RU" dirty="0" err="1" smtClean="0"/>
              <a:t>віках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утрачених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жоден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вищеподаних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 не в </a:t>
            </a:r>
            <a:r>
              <a:rPr lang="ru-RU" dirty="0" err="1" smtClean="0"/>
              <a:t>змозі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передати</a:t>
            </a:r>
            <a:r>
              <a:rPr lang="ru-RU" dirty="0" smtClean="0"/>
              <a:t> суть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397565"/>
            <a:ext cx="11379200" cy="2117035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 </a:t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chemeClr val="tx1"/>
                </a:solidFill>
              </a:rPr>
              <a:t>8</a:t>
            </a:r>
            <a:r>
              <a:rPr lang="uk-UA" b="1" dirty="0" smtClean="0">
                <a:solidFill>
                  <a:schemeClr val="tx1"/>
                </a:solidFill>
              </a:rPr>
              <a:t>. </a:t>
            </a:r>
            <a:r>
              <a:rPr lang="uk-UA" b="1" dirty="0" smtClean="0">
                <a:solidFill>
                  <a:schemeClr val="tx1"/>
                </a:solidFill>
              </a:rPr>
              <a:t>Мова – виразник національної культури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200" b="1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61950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сучасному</a:t>
            </a:r>
            <a:r>
              <a:rPr lang="ru-RU" dirty="0" smtClean="0"/>
              <a:t> </a:t>
            </a:r>
            <a:r>
              <a:rPr lang="ru-RU" dirty="0" err="1" smtClean="0"/>
              <a:t>мовознавстві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b="1" i="1" dirty="0" err="1" smtClean="0"/>
              <a:t>сакральність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мови</a:t>
            </a:r>
            <a:r>
              <a:rPr lang="ru-RU" dirty="0" smtClean="0"/>
              <a:t>. Так, у 1992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мовознавець</a:t>
            </a:r>
            <a:r>
              <a:rPr lang="ru-RU" dirty="0" smtClean="0"/>
              <a:t> </a:t>
            </a:r>
            <a:r>
              <a:rPr lang="ru-RU" i="1" dirty="0" err="1" smtClean="0"/>
              <a:t>В.Німчук</a:t>
            </a:r>
            <a:r>
              <a:rPr lang="ru-RU" dirty="0" smtClean="0"/>
              <a:t> </a:t>
            </a:r>
            <a:r>
              <a:rPr lang="ru-RU" dirty="0" err="1" smtClean="0"/>
              <a:t>друкує</a:t>
            </a:r>
            <a:r>
              <a:rPr lang="ru-RU" dirty="0" smtClean="0"/>
              <a:t> низку </a:t>
            </a:r>
            <a:r>
              <a:rPr lang="ru-RU" dirty="0" err="1" smtClean="0"/>
              <a:t>публікацій</a:t>
            </a:r>
            <a:r>
              <a:rPr lang="ru-RU" dirty="0" smtClean="0"/>
              <a:t> у </a:t>
            </a:r>
            <a:r>
              <a:rPr lang="ru-RU" dirty="0" err="1" smtClean="0"/>
              <a:t>часописах</a:t>
            </a:r>
            <a:r>
              <a:rPr lang="ru-RU" dirty="0" smtClean="0"/>
              <a:t> «Слово» і «Людина і </a:t>
            </a:r>
            <a:r>
              <a:rPr lang="ru-RU" dirty="0" err="1" smtClean="0"/>
              <a:t>світ</a:t>
            </a:r>
            <a:r>
              <a:rPr lang="ru-RU" dirty="0" smtClean="0"/>
              <a:t>»,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розкриває</a:t>
            </a:r>
            <a:r>
              <a:rPr lang="ru-RU" dirty="0" smtClean="0"/>
              <a:t> </a:t>
            </a:r>
            <a:r>
              <a:rPr lang="ru-RU" dirty="0" err="1" smtClean="0"/>
              <a:t>сакральність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називаючи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b="1" dirty="0" smtClean="0"/>
              <a:t>священною</a:t>
            </a:r>
            <a:r>
              <a:rPr lang="ru-RU" dirty="0" smtClean="0"/>
              <a:t>.</a:t>
            </a:r>
          </a:p>
          <a:p>
            <a:pPr marL="0" indent="361950" algn="just">
              <a:buNone/>
            </a:pPr>
            <a:r>
              <a:rPr lang="ru-RU" dirty="0" smtClean="0"/>
              <a:t>Про </a:t>
            </a:r>
            <a:r>
              <a:rPr lang="ru-RU" dirty="0" err="1" smtClean="0"/>
              <a:t>сакральність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часу писав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i="1" dirty="0" err="1" smtClean="0"/>
              <a:t>І.Огієнко</a:t>
            </a:r>
            <a:r>
              <a:rPr lang="ru-RU" dirty="0" smtClean="0"/>
              <a:t>.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відомим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хрестоматійний</a:t>
            </a:r>
            <a:r>
              <a:rPr lang="ru-RU" dirty="0" smtClean="0"/>
              <a:t> </a:t>
            </a:r>
            <a:r>
              <a:rPr lang="ru-RU" dirty="0" err="1" smtClean="0"/>
              <a:t>вислів</a:t>
            </a:r>
            <a:r>
              <a:rPr lang="ru-RU" dirty="0" smtClean="0"/>
              <a:t>: </a:t>
            </a:r>
            <a:r>
              <a:rPr lang="ru-RU" i="1" dirty="0" smtClean="0"/>
              <a:t>«</a:t>
            </a:r>
            <a:r>
              <a:rPr lang="ru-RU" i="1" dirty="0" err="1" smtClean="0"/>
              <a:t>Мова</a:t>
            </a:r>
            <a:r>
              <a:rPr lang="ru-RU" i="1" dirty="0" smtClean="0"/>
              <a:t> – </a:t>
            </a:r>
            <a:r>
              <a:rPr lang="ru-RU" i="1" dirty="0" err="1" smtClean="0"/>
              <a:t>це</a:t>
            </a:r>
            <a:r>
              <a:rPr lang="ru-RU" i="1" dirty="0" smtClean="0"/>
              <a:t> наша </a:t>
            </a:r>
            <a:r>
              <a:rPr lang="ru-RU" i="1" dirty="0" err="1" smtClean="0"/>
              <a:t>національна</a:t>
            </a:r>
            <a:r>
              <a:rPr lang="ru-RU" i="1" dirty="0" smtClean="0"/>
              <a:t> </a:t>
            </a:r>
            <a:r>
              <a:rPr lang="ru-RU" i="1" dirty="0" err="1" smtClean="0"/>
              <a:t>ознака</a:t>
            </a:r>
            <a:r>
              <a:rPr lang="ru-RU" i="1" dirty="0" smtClean="0"/>
              <a:t>, в </a:t>
            </a:r>
            <a:r>
              <a:rPr lang="ru-RU" i="1" dirty="0" err="1" smtClean="0"/>
              <a:t>мові</a:t>
            </a:r>
            <a:r>
              <a:rPr lang="ru-RU" i="1" dirty="0" smtClean="0"/>
              <a:t> – наша культура, </a:t>
            </a:r>
            <a:r>
              <a:rPr lang="ru-RU" i="1" dirty="0" err="1" smtClean="0"/>
              <a:t>ступінь</a:t>
            </a:r>
            <a:r>
              <a:rPr lang="ru-RU" i="1" dirty="0" smtClean="0"/>
              <a:t> </a:t>
            </a:r>
            <a:r>
              <a:rPr lang="ru-RU" i="1" dirty="0" err="1" smtClean="0"/>
              <a:t>нашої</a:t>
            </a:r>
            <a:r>
              <a:rPr lang="ru-RU" i="1" dirty="0" smtClean="0"/>
              <a:t> </a:t>
            </a:r>
            <a:r>
              <a:rPr lang="ru-RU" i="1" dirty="0" err="1" smtClean="0"/>
              <a:t>свідомості</a:t>
            </a:r>
            <a:r>
              <a:rPr lang="ru-RU" i="1" dirty="0" smtClean="0"/>
              <a:t>. </a:t>
            </a:r>
            <a:r>
              <a:rPr lang="ru-RU" i="1" dirty="0" err="1" smtClean="0"/>
              <a:t>Мова</a:t>
            </a:r>
            <a:r>
              <a:rPr lang="uk-UA" i="1" dirty="0" smtClean="0"/>
              <a:t> – </a:t>
            </a:r>
            <a:r>
              <a:rPr lang="ru-RU" i="1" dirty="0" err="1" smtClean="0"/>
              <a:t>це</a:t>
            </a:r>
            <a:r>
              <a:rPr lang="ru-RU" i="1" dirty="0" smtClean="0"/>
              <a:t> форма </a:t>
            </a:r>
            <a:r>
              <a:rPr lang="ru-RU" i="1" dirty="0" err="1" smtClean="0"/>
              <a:t>нашого</a:t>
            </a:r>
            <a:r>
              <a:rPr lang="ru-RU" i="1" dirty="0" smtClean="0"/>
              <a:t> </a:t>
            </a:r>
            <a:r>
              <a:rPr lang="ru-RU" i="1" dirty="0" err="1" smtClean="0"/>
              <a:t>життя</a:t>
            </a:r>
            <a:r>
              <a:rPr lang="ru-RU" i="1" dirty="0" smtClean="0"/>
              <a:t>, </a:t>
            </a:r>
            <a:r>
              <a:rPr lang="ru-RU" i="1" dirty="0" err="1" smtClean="0"/>
              <a:t>життя</a:t>
            </a:r>
            <a:r>
              <a:rPr lang="ru-RU" i="1" dirty="0" smtClean="0"/>
              <a:t> культурного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національного</a:t>
            </a:r>
            <a:r>
              <a:rPr lang="ru-RU" i="1" dirty="0" smtClean="0"/>
              <a:t>, </a:t>
            </a:r>
            <a:r>
              <a:rPr lang="ru-RU" i="1" dirty="0" err="1" smtClean="0"/>
              <a:t>це</a:t>
            </a:r>
            <a:r>
              <a:rPr lang="ru-RU" i="1" dirty="0" smtClean="0"/>
              <a:t> форма </a:t>
            </a:r>
            <a:r>
              <a:rPr lang="ru-RU" i="1" dirty="0" err="1" smtClean="0"/>
              <a:t>національного</a:t>
            </a:r>
            <a:r>
              <a:rPr lang="ru-RU" i="1" dirty="0" smtClean="0"/>
              <a:t> </a:t>
            </a:r>
            <a:r>
              <a:rPr lang="ru-RU" i="1" dirty="0" err="1" smtClean="0"/>
              <a:t>організування</a:t>
            </a:r>
            <a:r>
              <a:rPr lang="ru-RU" i="1" dirty="0" smtClean="0"/>
              <a:t>… І </a:t>
            </a:r>
            <a:r>
              <a:rPr lang="ru-RU" i="1" dirty="0" err="1" smtClean="0"/>
              <a:t>поки</a:t>
            </a:r>
            <a:r>
              <a:rPr lang="ru-RU" i="1" dirty="0" smtClean="0"/>
              <a:t> </a:t>
            </a:r>
            <a:r>
              <a:rPr lang="ru-RU" i="1" dirty="0" err="1" smtClean="0"/>
              <a:t>живе</a:t>
            </a:r>
            <a:r>
              <a:rPr lang="ru-RU" i="1" dirty="0" smtClean="0"/>
              <a:t> </a:t>
            </a:r>
            <a:r>
              <a:rPr lang="ru-RU" i="1" dirty="0" err="1" smtClean="0"/>
              <a:t>мова</a:t>
            </a:r>
            <a:r>
              <a:rPr lang="ru-RU" i="1" dirty="0" smtClean="0"/>
              <a:t> – </a:t>
            </a:r>
            <a:r>
              <a:rPr lang="ru-RU" i="1" dirty="0" err="1" smtClean="0"/>
              <a:t>житиме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народ яко </a:t>
            </a:r>
            <a:r>
              <a:rPr lang="ru-RU" i="1" dirty="0" err="1" smtClean="0"/>
              <a:t>національність</a:t>
            </a:r>
            <a:r>
              <a:rPr lang="ru-RU" i="1" dirty="0" smtClean="0"/>
              <a:t>. Не стане </a:t>
            </a:r>
            <a:r>
              <a:rPr lang="ru-RU" i="1" dirty="0" err="1" smtClean="0"/>
              <a:t>мови</a:t>
            </a:r>
            <a:r>
              <a:rPr lang="ru-RU" i="1" dirty="0" smtClean="0"/>
              <a:t> – не стане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національності</a:t>
            </a:r>
            <a:r>
              <a:rPr lang="ru-RU" i="1" dirty="0" smtClean="0"/>
              <a:t>: вона </a:t>
            </a:r>
            <a:r>
              <a:rPr lang="ru-RU" i="1" dirty="0" err="1" smtClean="0"/>
              <a:t>геть</a:t>
            </a:r>
            <a:r>
              <a:rPr lang="ru-RU" i="1" dirty="0" smtClean="0"/>
              <a:t> </a:t>
            </a:r>
            <a:r>
              <a:rPr lang="ru-RU" i="1" dirty="0" err="1" smtClean="0"/>
              <a:t>розпорошиться</a:t>
            </a:r>
            <a:r>
              <a:rPr lang="ru-RU" i="1" dirty="0" smtClean="0"/>
              <a:t> </a:t>
            </a:r>
            <a:r>
              <a:rPr lang="ru-RU" i="1" dirty="0" err="1" smtClean="0"/>
              <a:t>поміж</a:t>
            </a:r>
            <a:r>
              <a:rPr lang="ru-RU" i="1" dirty="0" smtClean="0"/>
              <a:t> </a:t>
            </a:r>
            <a:r>
              <a:rPr lang="ru-RU" i="1" dirty="0" err="1" smtClean="0"/>
              <a:t>дужчим</a:t>
            </a:r>
            <a:r>
              <a:rPr lang="ru-RU" i="1" dirty="0" smtClean="0"/>
              <a:t> народом»</a:t>
            </a:r>
            <a:r>
              <a:rPr lang="ru-RU" dirty="0" smtClean="0"/>
              <a:t>. </a:t>
            </a:r>
          </a:p>
          <a:p>
            <a:pPr marL="0" indent="361950" algn="just">
              <a:buNone/>
            </a:pPr>
            <a:r>
              <a:rPr lang="ru-RU" dirty="0" smtClean="0"/>
              <a:t>Актуально звучать </a:t>
            </a:r>
            <a:r>
              <a:rPr lang="ru-RU" dirty="0" err="1" smtClean="0"/>
              <a:t>ці</a:t>
            </a:r>
            <a:r>
              <a:rPr lang="ru-RU" dirty="0" smtClean="0"/>
              <a:t> слова, </a:t>
            </a:r>
            <a:r>
              <a:rPr lang="ru-RU" dirty="0" err="1" smtClean="0"/>
              <a:t>підносячи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вимірах</a:t>
            </a:r>
            <a:r>
              <a:rPr lang="ru-RU" dirty="0" smtClean="0"/>
              <a:t> – </a:t>
            </a:r>
            <a:r>
              <a:rPr lang="ru-RU" dirty="0" err="1" smtClean="0"/>
              <a:t>національна</a:t>
            </a:r>
            <a:r>
              <a:rPr lang="ru-RU" dirty="0" smtClean="0"/>
              <a:t>, </a:t>
            </a:r>
            <a:r>
              <a:rPr lang="ru-RU" dirty="0" err="1" smtClean="0"/>
              <a:t>рідна</a:t>
            </a:r>
            <a:r>
              <a:rPr lang="ru-RU" dirty="0" smtClean="0"/>
              <a:t>, </a:t>
            </a:r>
            <a:r>
              <a:rPr lang="ru-RU" dirty="0" err="1" smtClean="0"/>
              <a:t>державна</a:t>
            </a:r>
            <a:r>
              <a:rPr lang="ru-RU" dirty="0" smtClean="0"/>
              <a:t> – </a:t>
            </a:r>
            <a:r>
              <a:rPr lang="ru-RU" dirty="0" err="1" smtClean="0"/>
              <a:t>єднає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формує</a:t>
            </a:r>
            <a:r>
              <a:rPr lang="ru-RU" dirty="0" smtClean="0"/>
              <a:t> </a:t>
            </a:r>
            <a:r>
              <a:rPr lang="ru-RU" dirty="0" err="1" smtClean="0"/>
              <a:t>етнічну</a:t>
            </a:r>
            <a:r>
              <a:rPr lang="ru-RU" dirty="0" smtClean="0"/>
              <a:t> </a:t>
            </a:r>
            <a:r>
              <a:rPr lang="ru-RU" dirty="0" err="1" smtClean="0"/>
              <a:t>свідомість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382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err="1" smtClean="0"/>
              <a:t>Укладання</a:t>
            </a:r>
            <a:r>
              <a:rPr lang="ru-RU" b="1" dirty="0" smtClean="0"/>
              <a:t> словника</a:t>
            </a:r>
            <a:r>
              <a:rPr lang="uk-UA" b="1" dirty="0" smtClean="0"/>
              <a:t> ключових термінів Курсу.</a:t>
            </a:r>
            <a:endParaRPr lang="ru-RU" dirty="0" smtClean="0"/>
          </a:p>
          <a:p>
            <a:pPr lvl="0"/>
            <a:r>
              <a:rPr lang="ru-RU" b="1" dirty="0" err="1" smtClean="0"/>
              <a:t>Прочита</a:t>
            </a:r>
            <a:r>
              <a:rPr lang="uk-UA" b="1" dirty="0" smtClean="0"/>
              <a:t>ти</a:t>
            </a:r>
            <a:r>
              <a:rPr lang="ru-RU" b="1" dirty="0" smtClean="0"/>
              <a:t> </a:t>
            </a:r>
            <a:r>
              <a:rPr lang="ru-RU" b="1" dirty="0" err="1" smtClean="0"/>
              <a:t>афоризми</a:t>
            </a:r>
            <a:r>
              <a:rPr lang="ru-RU" b="1" dirty="0" smtClean="0"/>
              <a:t> про </a:t>
            </a:r>
            <a:r>
              <a:rPr lang="ru-RU" b="1" dirty="0" err="1" smtClean="0"/>
              <a:t>мову</a:t>
            </a:r>
            <a:r>
              <a:rPr lang="ru-RU" b="1" dirty="0" smtClean="0"/>
              <a:t>, </a:t>
            </a:r>
            <a:r>
              <a:rPr lang="ru-RU" b="1" dirty="0" err="1" smtClean="0"/>
              <a:t>розгорн</a:t>
            </a:r>
            <a:r>
              <a:rPr lang="uk-UA" b="1" dirty="0" err="1" smtClean="0"/>
              <a:t>ути</a:t>
            </a:r>
            <a:r>
              <a:rPr lang="ru-RU" b="1" dirty="0" smtClean="0"/>
              <a:t> один </a:t>
            </a:r>
            <a:r>
              <a:rPr lang="ru-RU" b="1" dirty="0" err="1" smtClean="0"/>
              <a:t>із</a:t>
            </a:r>
            <a:r>
              <a:rPr lang="ru-RU" b="1" dirty="0" smtClean="0"/>
              <a:t> них у </a:t>
            </a:r>
            <a:r>
              <a:rPr lang="ru-RU" b="1" dirty="0" err="1" smtClean="0"/>
              <a:t>власне</a:t>
            </a:r>
            <a:r>
              <a:rPr lang="ru-RU" b="1" dirty="0" smtClean="0"/>
              <a:t> </a:t>
            </a:r>
            <a:r>
              <a:rPr lang="ru-RU" b="1" dirty="0" err="1" smtClean="0"/>
              <a:t>міркування</a:t>
            </a:r>
            <a:r>
              <a:rPr lang="ru-RU" b="1" dirty="0" smtClean="0"/>
              <a:t> про </a:t>
            </a:r>
            <a:r>
              <a:rPr lang="ru-RU" b="1" dirty="0" err="1" smtClean="0"/>
              <a:t>вплив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на </a:t>
            </a:r>
            <a:r>
              <a:rPr lang="ru-RU" b="1" dirty="0" err="1" smtClean="0"/>
              <a:t>духовний</a:t>
            </a:r>
            <a:r>
              <a:rPr lang="ru-RU" b="1" dirty="0" smtClean="0"/>
              <a:t> </a:t>
            </a:r>
            <a:r>
              <a:rPr lang="ru-RU" b="1" dirty="0" err="1" smtClean="0"/>
              <a:t>потенціал</a:t>
            </a:r>
            <a:r>
              <a:rPr lang="ru-RU" b="1" dirty="0" smtClean="0"/>
              <a:t> і </a:t>
            </a:r>
            <a:r>
              <a:rPr lang="ru-RU" b="1" dirty="0" err="1" smtClean="0"/>
              <a:t>життя</a:t>
            </a:r>
            <a:r>
              <a:rPr lang="ru-RU" b="1" dirty="0" smtClean="0"/>
              <a:t> </a:t>
            </a:r>
            <a:r>
              <a:rPr lang="ru-RU" b="1" dirty="0" err="1" smtClean="0"/>
              <a:t>етносу</a:t>
            </a:r>
            <a:r>
              <a:rPr lang="ru-RU" b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i="1" dirty="0" err="1" smtClean="0"/>
              <a:t>Мова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засобом</a:t>
            </a:r>
            <a:r>
              <a:rPr lang="ru-RU" i="1" dirty="0" smtClean="0"/>
              <a:t> не </a:t>
            </a:r>
            <a:r>
              <a:rPr lang="ru-RU" i="1" dirty="0" err="1" smtClean="0"/>
              <a:t>виражати</a:t>
            </a:r>
            <a:r>
              <a:rPr lang="ru-RU" i="1" dirty="0" smtClean="0"/>
              <a:t> </a:t>
            </a:r>
            <a:r>
              <a:rPr lang="ru-RU" i="1" dirty="0" err="1" smtClean="0"/>
              <a:t>вже</a:t>
            </a:r>
            <a:r>
              <a:rPr lang="ru-RU" i="1" dirty="0" smtClean="0"/>
              <a:t> </a:t>
            </a:r>
            <a:r>
              <a:rPr lang="ru-RU" i="1" dirty="0" err="1" smtClean="0"/>
              <a:t>готову</a:t>
            </a:r>
            <a:r>
              <a:rPr lang="ru-RU" i="1" dirty="0" smtClean="0"/>
              <a:t> думку, а </a:t>
            </a:r>
            <a:r>
              <a:rPr lang="ru-RU" i="1" dirty="0" err="1" smtClean="0"/>
              <a:t>створювати</a:t>
            </a:r>
            <a:r>
              <a:rPr lang="ru-RU" i="1" dirty="0" smtClean="0"/>
              <a:t> </a:t>
            </a:r>
            <a:r>
              <a:rPr lang="ru-RU" i="1" dirty="0" err="1" smtClean="0"/>
              <a:t>її</a:t>
            </a:r>
            <a:r>
              <a:rPr lang="ru-RU" i="1" dirty="0" smtClean="0"/>
              <a:t>, вона </a:t>
            </a:r>
            <a:r>
              <a:rPr lang="ru-RU" i="1" dirty="0" err="1" smtClean="0"/>
              <a:t>є</a:t>
            </a:r>
            <a:r>
              <a:rPr lang="ru-RU" i="1" dirty="0" smtClean="0"/>
              <a:t> не </a:t>
            </a:r>
            <a:r>
              <a:rPr lang="ru-RU" i="1" dirty="0" err="1" smtClean="0"/>
              <a:t>відображенням</a:t>
            </a:r>
            <a:r>
              <a:rPr lang="ru-RU" i="1" dirty="0" smtClean="0"/>
              <a:t> </a:t>
            </a:r>
            <a:r>
              <a:rPr lang="ru-RU" i="1" dirty="0" err="1" smtClean="0"/>
              <a:t>сформованого</a:t>
            </a:r>
            <a:r>
              <a:rPr lang="ru-RU" i="1" dirty="0" smtClean="0"/>
              <a:t> </a:t>
            </a:r>
            <a:r>
              <a:rPr lang="ru-RU" i="1" dirty="0" err="1" smtClean="0"/>
              <a:t>світогляду</a:t>
            </a:r>
            <a:r>
              <a:rPr lang="ru-RU" i="1" dirty="0" smtClean="0"/>
              <a:t>, а основою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формування</a:t>
            </a:r>
            <a:r>
              <a:rPr lang="ru-RU" i="1" dirty="0" smtClean="0"/>
              <a:t>. </a:t>
            </a:r>
            <a:r>
              <a:rPr lang="ru-RU" i="1" dirty="0" err="1" smtClean="0"/>
              <a:t>Жоден</a:t>
            </a:r>
            <a:r>
              <a:rPr lang="ru-RU" i="1" dirty="0" smtClean="0"/>
              <a:t> народ </a:t>
            </a:r>
            <a:r>
              <a:rPr lang="ru-RU" i="1" dirty="0" err="1" smtClean="0"/>
              <a:t>добровільно</a:t>
            </a:r>
            <a:r>
              <a:rPr lang="ru-RU" i="1" dirty="0" smtClean="0"/>
              <a:t> не </a:t>
            </a:r>
            <a:r>
              <a:rPr lang="ru-RU" i="1" dirty="0" err="1" smtClean="0"/>
              <a:t>відмовляється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своєї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 (О. </a:t>
            </a:r>
            <a:r>
              <a:rPr lang="ru-RU" i="1" dirty="0" err="1" smtClean="0"/>
              <a:t>Потебня</a:t>
            </a:r>
            <a:r>
              <a:rPr lang="ru-RU" i="1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ru-RU" i="1" dirty="0" err="1" smtClean="0"/>
              <a:t>Мова</a:t>
            </a:r>
            <a:r>
              <a:rPr lang="ru-RU" i="1" dirty="0" smtClean="0"/>
              <a:t> – </a:t>
            </a:r>
            <a:r>
              <a:rPr lang="ru-RU" i="1" dirty="0" err="1" smtClean="0"/>
              <a:t>явище</a:t>
            </a:r>
            <a:r>
              <a:rPr lang="ru-RU" i="1" dirty="0" smtClean="0"/>
              <a:t> </a:t>
            </a:r>
            <a:r>
              <a:rPr lang="ru-RU" i="1" dirty="0" err="1" smtClean="0"/>
              <a:t>космічне</a:t>
            </a:r>
            <a:r>
              <a:rPr lang="ru-RU" i="1" dirty="0" smtClean="0"/>
              <a:t> (П. Мовчан).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Яка </a:t>
            </a:r>
            <a:r>
              <a:rPr lang="ru-RU" i="1" dirty="0" err="1" smtClean="0"/>
              <a:t>людина</a:t>
            </a:r>
            <a:r>
              <a:rPr lang="ru-RU" i="1" dirty="0" smtClean="0"/>
              <a:t>, </a:t>
            </a:r>
            <a:r>
              <a:rPr lang="ru-RU" i="1" dirty="0" err="1" smtClean="0"/>
              <a:t>така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мова</a:t>
            </a:r>
            <a:r>
              <a:rPr lang="ru-RU" i="1" dirty="0" smtClean="0"/>
              <a:t> (Сенека).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1. </a:t>
            </a:r>
            <a:r>
              <a:rPr lang="uk-UA" b="1" dirty="0" smtClean="0">
                <a:solidFill>
                  <a:schemeClr val="tx1"/>
                </a:solidFill>
              </a:rPr>
              <a:t>Вступ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357188" algn="just">
              <a:buNone/>
            </a:pPr>
            <a:r>
              <a:rPr lang="uk-UA" b="1" dirty="0" smtClean="0"/>
              <a:t>Д</a:t>
            </a:r>
            <a:r>
              <a:rPr lang="ru-RU" b="1" dirty="0" err="1" smtClean="0"/>
              <a:t>исципліна</a:t>
            </a:r>
            <a:r>
              <a:rPr lang="ru-RU" b="1" dirty="0" smtClean="0"/>
              <a:t> «</a:t>
            </a:r>
            <a:r>
              <a:rPr lang="ru-RU" b="1" dirty="0" err="1" smtClean="0"/>
              <a:t>Українська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та </a:t>
            </a:r>
            <a:r>
              <a:rPr lang="ru-RU" b="1" dirty="0" err="1" smtClean="0"/>
              <a:t>етнокультурологія</a:t>
            </a:r>
            <a:r>
              <a:rPr lang="ru-RU" b="1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обов’язковою</a:t>
            </a:r>
            <a:r>
              <a:rPr lang="ru-RU" dirty="0" smtClean="0"/>
              <a:t>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академічної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uk-UA" dirty="0" smtClean="0"/>
              <a:t>, а також </a:t>
            </a:r>
            <a:r>
              <a:rPr lang="ru-RU" dirty="0" err="1" smtClean="0"/>
              <a:t>є</a:t>
            </a:r>
            <a:r>
              <a:rPr lang="ru-RU" dirty="0" smtClean="0"/>
              <a:t> пограничною, </a:t>
            </a:r>
            <a:r>
              <a:rPr lang="uk-UA" dirty="0" smtClean="0"/>
              <a:t>адже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суміжжі</a:t>
            </a:r>
            <a:r>
              <a:rPr lang="ru-RU" dirty="0" smtClean="0"/>
              <a:t> </a:t>
            </a:r>
            <a:r>
              <a:rPr lang="ru-RU" dirty="0" err="1" smtClean="0"/>
              <a:t>власне</a:t>
            </a:r>
            <a:r>
              <a:rPr lang="uk-UA" dirty="0" smtClean="0"/>
              <a:t> мовознавства</a:t>
            </a:r>
            <a:r>
              <a:rPr lang="ru-RU" dirty="0" smtClean="0"/>
              <a:t>, </a:t>
            </a:r>
            <a:r>
              <a:rPr lang="ru-RU" dirty="0" err="1" smtClean="0"/>
              <a:t>етнографії</a:t>
            </a:r>
            <a:r>
              <a:rPr lang="ru-RU" dirty="0" smtClean="0"/>
              <a:t>, фольклористики, </a:t>
            </a:r>
            <a:r>
              <a:rPr lang="ru-RU" dirty="0" err="1" smtClean="0"/>
              <a:t>культурології</a:t>
            </a:r>
            <a:r>
              <a:rPr lang="ru-RU" dirty="0" smtClean="0"/>
              <a:t>,  </a:t>
            </a:r>
            <a:r>
              <a:rPr lang="ru-RU" dirty="0" err="1" smtClean="0"/>
              <a:t>соціології</a:t>
            </a:r>
            <a:r>
              <a:rPr lang="uk-UA" dirty="0" smtClean="0"/>
              <a:t>. </a:t>
            </a:r>
            <a:r>
              <a:rPr lang="ru-RU" b="1" dirty="0" err="1" smtClean="0"/>
              <a:t>Її</a:t>
            </a:r>
            <a:r>
              <a:rPr lang="ru-RU" b="1" dirty="0" smtClean="0"/>
              <a:t> предмет</a:t>
            </a:r>
            <a:r>
              <a:rPr lang="ru-RU" dirty="0" smtClean="0"/>
              <a:t> – </a:t>
            </a:r>
            <a:r>
              <a:rPr lang="uk-UA" dirty="0" smtClean="0"/>
              <a:t>українська </a:t>
            </a:r>
            <a:r>
              <a:rPr lang="ru-RU" dirty="0" err="1" smtClean="0"/>
              <a:t>мова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uk-UA" dirty="0" smtClean="0"/>
              <a:t>українським </a:t>
            </a:r>
            <a:r>
              <a:rPr lang="ru-RU" dirty="0" err="1" smtClean="0"/>
              <a:t>етносом</a:t>
            </a:r>
            <a:r>
              <a:rPr lang="ru-RU" dirty="0" smtClean="0"/>
              <a:t> та </a:t>
            </a:r>
            <a:r>
              <a:rPr lang="uk-UA" dirty="0" smtClean="0"/>
              <a:t>український </a:t>
            </a:r>
            <a:r>
              <a:rPr lang="ru-RU" dirty="0" err="1" smtClean="0"/>
              <a:t>етнос</a:t>
            </a:r>
            <a:r>
              <a:rPr lang="ru-RU" dirty="0" smtClean="0"/>
              <a:t>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ставленні</a:t>
            </a:r>
            <a:r>
              <a:rPr lang="ru-RU" dirty="0" smtClean="0"/>
              <a:t> до </a:t>
            </a:r>
            <a:r>
              <a:rPr lang="ru-RU" dirty="0" err="1" smtClean="0"/>
              <a:t>мови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smtClean="0"/>
              <a:t>У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основі</a:t>
            </a:r>
            <a:r>
              <a:rPr lang="ru-RU" dirty="0" smtClean="0"/>
              <a:t> –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в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загальнонаціональної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етнічна</a:t>
            </a:r>
            <a:r>
              <a:rPr lang="ru-RU" dirty="0" smtClean="0"/>
              <a:t> культура» </a:t>
            </a:r>
            <a:r>
              <a:rPr lang="ru-RU" dirty="0" err="1" smtClean="0"/>
              <a:t>містить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мова</a:t>
            </a:r>
            <a:r>
              <a:rPr lang="ru-RU" dirty="0" smtClean="0"/>
              <a:t>» як </a:t>
            </a:r>
            <a:r>
              <a:rPr lang="ru-RU" dirty="0" err="1" smtClean="0"/>
              <a:t>основну</a:t>
            </a:r>
            <a:r>
              <a:rPr lang="ru-RU" dirty="0" smtClean="0"/>
              <a:t> </a:t>
            </a:r>
            <a:r>
              <a:rPr lang="ru-RU" dirty="0" err="1" smtClean="0"/>
              <a:t>абстрактну</a:t>
            </a:r>
            <a:r>
              <a:rPr lang="ru-RU" dirty="0" smtClean="0"/>
              <a:t>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культурної</a:t>
            </a:r>
            <a:r>
              <a:rPr lang="ru-RU" dirty="0" smtClean="0"/>
              <a:t> </a:t>
            </a:r>
            <a:r>
              <a:rPr lang="ru-RU" dirty="0" err="1" smtClean="0"/>
              <a:t>спадщини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uk-UA" dirty="0" smtClean="0"/>
              <a:t>Курс </a:t>
            </a:r>
            <a:r>
              <a:rPr lang="ru-RU" dirty="0" smtClean="0"/>
              <a:t>«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та </a:t>
            </a:r>
            <a:r>
              <a:rPr lang="ru-RU" dirty="0" err="1" smtClean="0"/>
              <a:t>етнокультурологія</a:t>
            </a:r>
            <a:r>
              <a:rPr lang="ru-RU" dirty="0" smtClean="0"/>
              <a:t>» </a:t>
            </a:r>
            <a:r>
              <a:rPr lang="ru-RU" dirty="0" err="1" smtClean="0"/>
              <a:t>транслює</a:t>
            </a:r>
            <a:r>
              <a:rPr lang="ru-RU" dirty="0" smtClean="0"/>
              <a:t> образ </a:t>
            </a:r>
            <a:r>
              <a:rPr lang="uk-UA" dirty="0" smtClean="0"/>
              <a:t>української мови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смисловим</a:t>
            </a:r>
            <a:r>
              <a:rPr lang="ru-RU" dirty="0" smtClean="0"/>
              <a:t> центром «Людина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» (Л. Г. </a:t>
            </a:r>
            <a:r>
              <a:rPr lang="ru-RU" dirty="0" err="1" smtClean="0"/>
              <a:t>Золотих</a:t>
            </a:r>
            <a:r>
              <a:rPr lang="ru-RU" dirty="0" smtClean="0"/>
              <a:t>). За такого </a:t>
            </a:r>
            <a:r>
              <a:rPr lang="ru-RU" dirty="0" err="1" smtClean="0"/>
              <a:t>підходу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у </a:t>
            </a:r>
            <a:r>
              <a:rPr lang="ru-RU" dirty="0" err="1" smtClean="0"/>
              <a:t>контексті</a:t>
            </a:r>
            <a:r>
              <a:rPr lang="ru-RU" dirty="0" smtClean="0"/>
              <a:t> духовного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відтворюваною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духу, </a:t>
            </a:r>
            <a:r>
              <a:rPr lang="ru-RU" dirty="0" err="1" smtClean="0"/>
              <a:t>скерованою</a:t>
            </a:r>
            <a:r>
              <a:rPr lang="ru-RU" dirty="0" smtClean="0"/>
              <a:t> на </a:t>
            </a:r>
            <a:r>
              <a:rPr lang="ru-RU" dirty="0" err="1" smtClean="0"/>
              <a:t>вираження</a:t>
            </a:r>
            <a:r>
              <a:rPr lang="ru-RU" dirty="0" smtClean="0"/>
              <a:t> думки.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dirty="0" err="1" smtClean="0"/>
              <a:t>Написа</a:t>
            </a:r>
            <a:r>
              <a:rPr lang="uk-UA" b="1" dirty="0" err="1" smtClean="0"/>
              <a:t>ння</a:t>
            </a:r>
            <a:r>
              <a:rPr lang="ru-RU" b="1" dirty="0" smtClean="0"/>
              <a:t> </a:t>
            </a:r>
            <a:r>
              <a:rPr lang="ru-RU" b="1" dirty="0" err="1" smtClean="0"/>
              <a:t>есе</a:t>
            </a:r>
            <a:r>
              <a:rPr lang="ru-RU" b="1" dirty="0" smtClean="0"/>
              <a:t> (</a:t>
            </a:r>
            <a:r>
              <a:rPr lang="ru-RU" b="1" dirty="0" err="1" smtClean="0"/>
              <a:t>одне</a:t>
            </a:r>
            <a:r>
              <a:rPr lang="ru-RU" b="1" dirty="0" smtClean="0"/>
              <a:t> на </a:t>
            </a:r>
            <a:r>
              <a:rPr lang="ru-RU" b="1" dirty="0" err="1" smtClean="0"/>
              <a:t>вибір</a:t>
            </a:r>
            <a:r>
              <a:rPr lang="ru-RU" b="1" dirty="0" smtClean="0"/>
              <a:t>, 2-3 </a:t>
            </a:r>
            <a:r>
              <a:rPr lang="ru-RU" b="1" dirty="0" err="1" smtClean="0"/>
              <a:t>стор</a:t>
            </a:r>
            <a:r>
              <a:rPr lang="ru-RU" b="1" dirty="0" smtClean="0"/>
              <a:t>.)</a:t>
            </a:r>
            <a:r>
              <a:rPr lang="uk-UA" b="1" dirty="0" smtClean="0"/>
              <a:t> (</a:t>
            </a:r>
            <a:r>
              <a:rPr lang="uk-UA" b="1" dirty="0" err="1" smtClean="0"/>
              <a:t>ІНДЗ</a:t>
            </a:r>
            <a:r>
              <a:rPr lang="uk-UA" b="1" dirty="0" smtClean="0"/>
              <a:t>)</a:t>
            </a:r>
            <a:r>
              <a:rPr lang="ru-RU" b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1. </a:t>
            </a:r>
            <a:r>
              <a:rPr lang="ru-RU" i="1" dirty="0" err="1" smtClean="0"/>
              <a:t>Релігія</a:t>
            </a:r>
            <a:r>
              <a:rPr lang="ru-RU" i="1" dirty="0" smtClean="0"/>
              <a:t> </a:t>
            </a:r>
            <a:r>
              <a:rPr lang="uk-UA" i="1" dirty="0" smtClean="0"/>
              <a:t>у</a:t>
            </a:r>
            <a:r>
              <a:rPr lang="ru-RU" i="1" dirty="0" smtClean="0"/>
              <a:t> </a:t>
            </a:r>
            <a:r>
              <a:rPr lang="ru-RU" i="1" dirty="0" err="1" smtClean="0"/>
              <a:t>процесі</a:t>
            </a:r>
            <a:r>
              <a:rPr lang="ru-RU" i="1" dirty="0" smtClean="0"/>
              <a:t> </a:t>
            </a:r>
            <a:r>
              <a:rPr lang="ru-RU" i="1" dirty="0" err="1" smtClean="0"/>
              <a:t>формування</a:t>
            </a:r>
            <a:r>
              <a:rPr lang="ru-RU" i="1" dirty="0" smtClean="0"/>
              <a:t> та </a:t>
            </a:r>
            <a:r>
              <a:rPr lang="ru-RU" i="1" dirty="0" err="1" smtClean="0"/>
              <a:t>функціонування</a:t>
            </a:r>
            <a:r>
              <a:rPr lang="ru-RU" i="1" dirty="0" smtClean="0"/>
              <a:t> </a:t>
            </a:r>
            <a:r>
              <a:rPr lang="ru-RU" i="1" dirty="0" err="1" smtClean="0"/>
              <a:t>етнічної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2. </a:t>
            </a:r>
            <a:r>
              <a:rPr lang="ru-RU" i="1" dirty="0" err="1" smtClean="0"/>
              <a:t>Етнічні</a:t>
            </a:r>
            <a:r>
              <a:rPr lang="ru-RU" i="1" dirty="0" smtClean="0"/>
              <a:t> </a:t>
            </a:r>
            <a:r>
              <a:rPr lang="ru-RU" i="1" dirty="0" err="1" smtClean="0"/>
              <a:t>процеси</a:t>
            </a:r>
            <a:r>
              <a:rPr lang="ru-RU" i="1" dirty="0" smtClean="0"/>
              <a:t> </a:t>
            </a:r>
            <a:r>
              <a:rPr lang="uk-UA" i="1" dirty="0" smtClean="0"/>
              <a:t>у</a:t>
            </a:r>
            <a:r>
              <a:rPr lang="ru-RU" i="1" dirty="0" smtClean="0"/>
              <a:t> </a:t>
            </a:r>
            <a:r>
              <a:rPr lang="ru-RU" i="1" dirty="0" err="1" smtClean="0"/>
              <a:t>сучасному</a:t>
            </a:r>
            <a:r>
              <a:rPr lang="ru-RU" i="1" dirty="0" smtClean="0"/>
              <a:t> </a:t>
            </a:r>
            <a:r>
              <a:rPr lang="ru-RU" i="1" dirty="0" err="1" smtClean="0"/>
              <a:t>світі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3. </a:t>
            </a:r>
            <a:r>
              <a:rPr lang="ru-RU" i="1" dirty="0" err="1" smtClean="0"/>
              <a:t>Характерні</a:t>
            </a:r>
            <a:r>
              <a:rPr lang="ru-RU" i="1" dirty="0" smtClean="0"/>
              <a:t> </a:t>
            </a:r>
            <a:r>
              <a:rPr lang="ru-RU" i="1" dirty="0" err="1" smtClean="0"/>
              <a:t>ознаки</a:t>
            </a:r>
            <a:r>
              <a:rPr lang="ru-RU" i="1" dirty="0" smtClean="0"/>
              <a:t> </a:t>
            </a:r>
            <a:r>
              <a:rPr lang="ru-RU" i="1" dirty="0" err="1" smtClean="0"/>
              <a:t>етнічної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4. </a:t>
            </a:r>
            <a:r>
              <a:rPr lang="ru-RU" i="1" dirty="0" err="1" smtClean="0"/>
              <a:t>Етнолінгвістика</a:t>
            </a:r>
            <a:r>
              <a:rPr lang="ru-RU" i="1" dirty="0" smtClean="0"/>
              <a:t> 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: </a:t>
            </a:r>
            <a:r>
              <a:rPr lang="ru-RU" i="1" dirty="0" err="1" smtClean="0"/>
              <a:t>витоки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сьогодення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uk-UA" b="1" dirty="0" smtClean="0"/>
              <a:t>Есе –</a:t>
            </a:r>
            <a:r>
              <a:rPr lang="uk-UA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 невеликий </a:t>
            </a:r>
            <a:r>
              <a:rPr lang="ru-RU" dirty="0" err="1" smtClean="0"/>
              <a:t>прозовий</a:t>
            </a:r>
            <a:r>
              <a:rPr lang="ru-RU" dirty="0" smtClean="0"/>
              <a:t> текст,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презентує</a:t>
            </a:r>
            <a:r>
              <a:rPr lang="ru-RU" dirty="0" smtClean="0"/>
              <a:t> </a:t>
            </a:r>
            <a:r>
              <a:rPr lang="ru-RU" dirty="0" err="1" smtClean="0"/>
              <a:t>емоції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міркування</a:t>
            </a:r>
            <a:r>
              <a:rPr lang="ru-RU" dirty="0" smtClean="0"/>
              <a:t> автора,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вільну</a:t>
            </a:r>
            <a:r>
              <a:rPr lang="ru-RU" dirty="0" smtClean="0"/>
              <a:t> </a:t>
            </a:r>
            <a:r>
              <a:rPr lang="ru-RU" dirty="0" err="1" smtClean="0"/>
              <a:t>композицію</a:t>
            </a:r>
            <a:r>
              <a:rPr lang="ru-RU" dirty="0" smtClean="0"/>
              <a:t> та не </a:t>
            </a:r>
            <a:r>
              <a:rPr lang="ru-RU" dirty="0" err="1" smtClean="0"/>
              <a:t>претендує</a:t>
            </a:r>
            <a:r>
              <a:rPr lang="ru-RU" dirty="0" smtClean="0"/>
              <a:t> на </a:t>
            </a:r>
            <a:r>
              <a:rPr lang="ru-RU" dirty="0" err="1" smtClean="0"/>
              <a:t>вичерпне</a:t>
            </a:r>
            <a:r>
              <a:rPr lang="ru-RU" dirty="0" smtClean="0"/>
              <a:t> </a:t>
            </a:r>
            <a:r>
              <a:rPr lang="ru-RU" dirty="0" err="1" smtClean="0"/>
              <a:t>викладення</a:t>
            </a:r>
            <a:r>
              <a:rPr lang="ru-RU" dirty="0" smtClean="0"/>
              <a:t> теми.</a:t>
            </a:r>
          </a:p>
          <a:p>
            <a:pPr>
              <a:buNone/>
            </a:pPr>
            <a:r>
              <a:rPr lang="ru-RU" dirty="0" err="1" smtClean="0"/>
              <a:t>Зазвичай</a:t>
            </a:r>
            <a:r>
              <a:rPr lang="ru-RU" dirty="0" smtClean="0"/>
              <a:t> </a:t>
            </a:r>
            <a:r>
              <a:rPr lang="ru-RU" dirty="0" err="1" smtClean="0"/>
              <a:t>есе</a:t>
            </a:r>
            <a:r>
              <a:rPr lang="ru-RU" dirty="0" smtClean="0"/>
              <a:t> 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b="1" dirty="0" err="1" smtClean="0"/>
              <a:t>трьох</a:t>
            </a:r>
            <a:r>
              <a:rPr lang="ru-RU" b="1" dirty="0" smtClean="0"/>
              <a:t> </a:t>
            </a:r>
            <a:r>
              <a:rPr lang="ru-RU" b="1" dirty="0" err="1" smtClean="0"/>
              <a:t>основних</a:t>
            </a:r>
            <a:r>
              <a:rPr lang="ru-RU" b="1" dirty="0" smtClean="0"/>
              <a:t> </a:t>
            </a:r>
            <a:r>
              <a:rPr lang="ru-RU" b="1" dirty="0" err="1" smtClean="0"/>
              <a:t>частин</a:t>
            </a:r>
            <a:r>
              <a:rPr lang="ru-RU" dirty="0" smtClean="0"/>
              <a:t>:</a:t>
            </a:r>
          </a:p>
          <a:p>
            <a:r>
              <a:rPr lang="ru-RU" b="1" i="1" dirty="0" smtClean="0"/>
              <a:t>Вступ.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теза, яка буде </a:t>
            </a:r>
            <a:r>
              <a:rPr lang="ru-RU" dirty="0" err="1" smtClean="0"/>
              <a:t>розкриватися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у </a:t>
            </a:r>
            <a:r>
              <a:rPr lang="ru-RU" dirty="0" err="1" smtClean="0"/>
              <a:t>тексті</a:t>
            </a:r>
            <a:r>
              <a:rPr lang="ru-RU" dirty="0" smtClean="0"/>
              <a:t>. </a:t>
            </a:r>
          </a:p>
          <a:p>
            <a:r>
              <a:rPr lang="ru-RU" b="1" i="1" dirty="0" err="1" smtClean="0"/>
              <a:t>Аргументи</a:t>
            </a:r>
            <a:r>
              <a:rPr lang="ru-RU" b="1" i="1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рекомендацій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того, як правильно </a:t>
            </a:r>
            <a:r>
              <a:rPr lang="ru-RU" dirty="0" err="1" smtClean="0"/>
              <a:t>писати</a:t>
            </a:r>
            <a:r>
              <a:rPr lang="ru-RU" dirty="0" smtClean="0"/>
              <a:t> </a:t>
            </a:r>
            <a:r>
              <a:rPr lang="ru-RU" b="1" dirty="0" err="1" smtClean="0"/>
              <a:t>есе</a:t>
            </a:r>
            <a:r>
              <a:rPr lang="ru-RU" dirty="0" smtClean="0"/>
              <a:t>,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достовірних</a:t>
            </a:r>
            <a:r>
              <a:rPr lang="ru-RU" dirty="0" smtClean="0"/>
              <a:t> </a:t>
            </a:r>
            <a:r>
              <a:rPr lang="ru-RU" dirty="0" err="1" smtClean="0"/>
              <a:t>аргументів</a:t>
            </a:r>
            <a:r>
              <a:rPr lang="ru-RU" dirty="0" smtClean="0"/>
              <a:t>. ...</a:t>
            </a:r>
          </a:p>
          <a:p>
            <a:r>
              <a:rPr lang="ru-RU" b="1" i="1" dirty="0" err="1" smtClean="0"/>
              <a:t>Виснов</a:t>
            </a:r>
            <a:r>
              <a:rPr lang="uk-UA" b="1" i="1" dirty="0" err="1" smtClean="0"/>
              <a:t>ки</a:t>
            </a:r>
            <a:r>
              <a:rPr lang="ru-RU" b="1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0070C0"/>
                </a:solidFill>
              </a:rPr>
              <a:t>Дякую за увагу!</a:t>
            </a:r>
            <a:endParaRPr lang="uk-UA" sz="72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1. Вступ. Предмет 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dirty="0" smtClean="0"/>
              <a:t>У </a:t>
            </a:r>
            <a:r>
              <a:rPr lang="ru-RU" b="1" dirty="0" err="1" smtClean="0"/>
              <a:t>центрі</a:t>
            </a:r>
            <a:r>
              <a:rPr lang="ru-RU" b="1" dirty="0" smtClean="0"/>
              <a:t> </a:t>
            </a:r>
            <a:r>
              <a:rPr lang="uk-UA" b="1" dirty="0" smtClean="0"/>
              <a:t>курсу</a:t>
            </a:r>
            <a:r>
              <a:rPr lang="uk-UA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uk-UA" dirty="0" smtClean="0"/>
              <a:t>й української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етнокультурних</a:t>
            </a:r>
            <a:r>
              <a:rPr lang="ru-RU" dirty="0" smtClean="0"/>
              <a:t>, </a:t>
            </a:r>
            <a:r>
              <a:rPr lang="ru-RU" dirty="0" err="1" smtClean="0"/>
              <a:t>етнопсихологічних</a:t>
            </a:r>
            <a:r>
              <a:rPr lang="ru-RU" dirty="0" smtClean="0"/>
              <a:t> </a:t>
            </a:r>
            <a:r>
              <a:rPr lang="ru-RU" dirty="0" err="1" smtClean="0"/>
              <a:t>чинників</a:t>
            </a:r>
            <a:r>
              <a:rPr lang="ru-RU" dirty="0" smtClean="0"/>
              <a:t> на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uk-UA" b="1" dirty="0" smtClean="0"/>
              <a:t>О</a:t>
            </a:r>
            <a:r>
              <a:rPr lang="ru-RU" b="1" dirty="0" err="1" smtClean="0"/>
              <a:t>сновни</a:t>
            </a:r>
            <a:r>
              <a:rPr lang="uk-UA" b="1" dirty="0" smtClean="0"/>
              <a:t>ми </a:t>
            </a:r>
            <a:r>
              <a:rPr lang="ru-RU" b="1" dirty="0" smtClean="0"/>
              <a:t>аспект</a:t>
            </a:r>
            <a:r>
              <a:rPr lang="uk-UA" b="1" dirty="0" err="1" smtClean="0"/>
              <a:t>ами</a:t>
            </a:r>
            <a:r>
              <a:rPr lang="uk-UA" b="1" dirty="0" smtClean="0"/>
              <a:t> курсу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відношенні</a:t>
            </a:r>
            <a:r>
              <a:rPr lang="ru-RU" dirty="0" smtClean="0"/>
              <a:t> до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установлення</a:t>
            </a:r>
            <a:r>
              <a:rPr lang="ru-RU" dirty="0" smtClean="0"/>
              <a:t> </a:t>
            </a:r>
            <a:r>
              <a:rPr lang="ru-RU" dirty="0" err="1" smtClean="0"/>
              <a:t>взаємозв’язків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взаємозумовленості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uk-UA" b="1" dirty="0" smtClean="0"/>
              <a:t>Студенти </a:t>
            </a:r>
            <a:r>
              <a:rPr lang="ru-RU" b="1" dirty="0" err="1" smtClean="0"/>
              <a:t>вивча</a:t>
            </a:r>
            <a:r>
              <a:rPr lang="uk-UA" b="1" dirty="0" err="1" smtClean="0"/>
              <a:t>тимуть</a:t>
            </a:r>
            <a:r>
              <a:rPr lang="uk-UA" b="1" dirty="0" smtClean="0"/>
              <a:t> </a:t>
            </a:r>
            <a:r>
              <a:rPr lang="uk-UA" dirty="0" smtClean="0"/>
              <a:t>українську </a:t>
            </a:r>
            <a:r>
              <a:rPr lang="ru-RU" dirty="0" err="1" smtClean="0"/>
              <a:t>мову</a:t>
            </a:r>
            <a:r>
              <a:rPr lang="ru-RU" dirty="0" smtClean="0"/>
              <a:t> як </a:t>
            </a:r>
            <a:r>
              <a:rPr lang="ru-RU" dirty="0" err="1" smtClean="0"/>
              <a:t>творчий</a:t>
            </a:r>
            <a:r>
              <a:rPr lang="ru-RU" dirty="0" smtClean="0"/>
              <a:t> продукт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носія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етносоціуму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породив </a:t>
            </a:r>
            <a:r>
              <a:rPr lang="ru-RU" dirty="0" err="1" smtClean="0"/>
              <a:t>мовний</a:t>
            </a:r>
            <a:r>
              <a:rPr lang="ru-RU" dirty="0" smtClean="0"/>
              <a:t> феномен як </a:t>
            </a:r>
            <a:r>
              <a:rPr lang="ru-RU" dirty="0" err="1" smtClean="0"/>
              <a:t>ключовий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рушій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/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2. </a:t>
            </a:r>
            <a:r>
              <a:rPr lang="uk-UA" b="1" dirty="0" smtClean="0">
                <a:solidFill>
                  <a:schemeClr val="tx1"/>
                </a:solidFill>
              </a:rPr>
              <a:t>Предмет </a:t>
            </a:r>
            <a:r>
              <a:rPr lang="uk-UA" b="1" dirty="0" smtClean="0">
                <a:solidFill>
                  <a:schemeClr val="tx1"/>
                </a:solidFill>
              </a:rPr>
              <a:t>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Етно</a:t>
            </a:r>
            <a:r>
              <a:rPr lang="uk-UA" dirty="0" smtClean="0"/>
              <a:t>культурологічний </a:t>
            </a:r>
            <a:r>
              <a:rPr lang="ru-RU" dirty="0" err="1" smtClean="0"/>
              <a:t>напрям</a:t>
            </a:r>
            <a:r>
              <a:rPr lang="uk-UA" dirty="0" smtClean="0"/>
              <a:t> вивчення мови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</a:t>
            </a:r>
            <a:r>
              <a:rPr lang="uk-UA" dirty="0" err="1" smtClean="0"/>
              <a:t>ою</a:t>
            </a:r>
            <a:r>
              <a:rPr lang="uk-UA" dirty="0" smtClean="0"/>
              <a:t> мету, </a:t>
            </a:r>
            <a:r>
              <a:rPr lang="ru-RU" dirty="0" err="1" smtClean="0"/>
              <a:t>завдання</a:t>
            </a:r>
            <a:r>
              <a:rPr lang="uk-UA" dirty="0" smtClean="0"/>
              <a:t> й</a:t>
            </a:r>
            <a:r>
              <a:rPr lang="ru-RU" dirty="0" smtClean="0"/>
              <a:t> </a:t>
            </a:r>
            <a:r>
              <a:rPr lang="ru-RU" dirty="0" err="1" smtClean="0"/>
              <a:t>понятійну</a:t>
            </a:r>
            <a:r>
              <a:rPr lang="ru-RU" dirty="0" smtClean="0"/>
              <a:t> баз</a:t>
            </a:r>
            <a:r>
              <a:rPr lang="uk-UA" dirty="0" smtClean="0"/>
              <a:t>у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smtClean="0"/>
              <a:t>Мета курсу</a:t>
            </a:r>
            <a:r>
              <a:rPr lang="ru-RU" dirty="0" smtClean="0"/>
              <a:t> «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та </a:t>
            </a:r>
            <a:r>
              <a:rPr lang="ru-RU" dirty="0" err="1" smtClean="0"/>
              <a:t>етнокультурологія</a:t>
            </a:r>
            <a:r>
              <a:rPr lang="ru-RU" dirty="0" smtClean="0"/>
              <a:t>»</a:t>
            </a:r>
            <a:r>
              <a:rPr lang="uk-UA" dirty="0" smtClean="0"/>
              <a:t> – формування високого рівня комунікативної культури та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самобутність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та </a:t>
            </a:r>
            <a:r>
              <a:rPr lang="ru-RU" dirty="0" err="1" smtClean="0"/>
              <a:t>ідеалів</a:t>
            </a:r>
            <a:r>
              <a:rPr lang="ru-RU" dirty="0" smtClean="0"/>
              <a:t> </a:t>
            </a:r>
            <a:r>
              <a:rPr lang="uk-UA" dirty="0" smtClean="0"/>
              <a:t>українського </a:t>
            </a:r>
            <a:r>
              <a:rPr lang="ru-RU" dirty="0" err="1" smtClean="0"/>
              <a:t>етносу</a:t>
            </a:r>
            <a:r>
              <a:rPr lang="uk-UA" dirty="0" smtClean="0"/>
              <a:t>; </a:t>
            </a:r>
            <a:r>
              <a:rPr lang="ru-RU" dirty="0" err="1" smtClean="0"/>
              <a:t>визначення</a:t>
            </a:r>
            <a:r>
              <a:rPr lang="ru-RU" dirty="0" smtClean="0"/>
              <a:t> кола засад </a:t>
            </a:r>
            <a:r>
              <a:rPr lang="ru-RU" dirty="0" err="1" smtClean="0"/>
              <a:t>інтерпретації</a:t>
            </a:r>
            <a:r>
              <a:rPr lang="ru-RU" dirty="0" smtClean="0"/>
              <a:t> </a:t>
            </a:r>
            <a:r>
              <a:rPr lang="ru-RU" dirty="0" err="1" smtClean="0"/>
              <a:t>етно</a:t>
            </a:r>
            <a:r>
              <a:rPr lang="uk-UA" dirty="0" smtClean="0"/>
              <a:t>культурних </a:t>
            </a:r>
            <a:r>
              <a:rPr lang="ru-RU" dirty="0" err="1" smtClean="0"/>
              <a:t>явищ</a:t>
            </a:r>
            <a:r>
              <a:rPr lang="ru-RU" dirty="0" smtClean="0"/>
              <a:t> в </a:t>
            </a:r>
            <a:r>
              <a:rPr lang="ru-RU" dirty="0" err="1" smtClean="0"/>
              <a:t>аспекті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uk-UA" dirty="0" smtClean="0"/>
              <a:t> 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Завдання</a:t>
            </a:r>
            <a:r>
              <a:rPr lang="ru-RU" b="1" dirty="0" smtClean="0"/>
              <a:t> курсу: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уведення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 у суть проблематики </a:t>
            </a:r>
            <a:r>
              <a:rPr lang="uk-UA" dirty="0" smtClean="0"/>
              <a:t>української мови та </a:t>
            </a:r>
            <a:r>
              <a:rPr lang="uk-UA" dirty="0" err="1" smtClean="0"/>
              <a:t>етнокультурології</a:t>
            </a:r>
            <a:r>
              <a:rPr lang="uk-UA" dirty="0" smtClean="0"/>
              <a:t> </a:t>
            </a:r>
            <a:r>
              <a:rPr lang="ru-RU" dirty="0" smtClean="0"/>
              <a:t>як науки</a:t>
            </a:r>
            <a:r>
              <a:rPr lang="uk-UA" dirty="0" smtClean="0"/>
              <a:t>, </a:t>
            </a:r>
            <a:r>
              <a:rPr lang="ru-RU" dirty="0" smtClean="0"/>
              <a:t>а</a:t>
            </a:r>
            <a:r>
              <a:rPr lang="uk-UA" dirty="0" smtClean="0"/>
              <a:t> також </a:t>
            </a:r>
            <a:r>
              <a:rPr lang="ru-RU" dirty="0" err="1" smtClean="0"/>
              <a:t>з’ясування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uk-UA" dirty="0" smtClean="0"/>
              <a:t>останньої </a:t>
            </a:r>
            <a:r>
              <a:rPr lang="ru-RU" dirty="0" smtClean="0"/>
              <a:t>для </a:t>
            </a:r>
            <a:r>
              <a:rPr lang="ru-RU" dirty="0" err="1" smtClean="0"/>
              <a:t>досліджень</a:t>
            </a:r>
            <a:r>
              <a:rPr lang="uk-UA" dirty="0" smtClean="0"/>
              <a:t> української мови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осмислення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uk-UA" dirty="0" smtClean="0"/>
              <a:t>мови та </a:t>
            </a:r>
            <a:r>
              <a:rPr lang="ru-RU" dirty="0" err="1" smtClean="0"/>
              <a:t>етно</a:t>
            </a:r>
            <a:r>
              <a:rPr lang="uk-UA" dirty="0" smtClean="0"/>
              <a:t>культурології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наук;</a:t>
            </a:r>
          </a:p>
          <a:p>
            <a:pPr marL="0" lvl="0" indent="357188" algn="just"/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про </a:t>
            </a:r>
            <a:r>
              <a:rPr lang="ru-RU" dirty="0" err="1" smtClean="0"/>
              <a:t>етно</a:t>
            </a:r>
            <a:r>
              <a:rPr lang="uk-UA" dirty="0" smtClean="0"/>
              <a:t>культурологічну </a:t>
            </a:r>
            <a:r>
              <a:rPr lang="ru-RU" dirty="0" err="1" smtClean="0"/>
              <a:t>інтерпретацію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uk-UA" dirty="0" smtClean="0"/>
              <a:t> в українській мові</a:t>
            </a:r>
            <a:r>
              <a:rPr lang="ru-RU" dirty="0" smtClean="0"/>
              <a:t>,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умінь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навичок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uk-UA" dirty="0" smtClean="0"/>
              <a:t>нього </a:t>
            </a:r>
            <a:r>
              <a:rPr lang="ru-RU" dirty="0" err="1" smtClean="0"/>
              <a:t>етнолінгвістичного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етнокультурної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простору</a:t>
            </a:r>
            <a:r>
              <a:rPr lang="uk-UA" dirty="0" smtClean="0"/>
              <a:t> української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;</a:t>
            </a:r>
          </a:p>
          <a:p>
            <a:pPr marL="0" indent="357188" algn="just"/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</a:t>
            </a:r>
            <a:r>
              <a:rPr lang="uk-UA" b="1" dirty="0" smtClean="0">
                <a:solidFill>
                  <a:schemeClr val="tx1"/>
                </a:solidFill>
              </a:rPr>
              <a:t>. </a:t>
            </a:r>
            <a:r>
              <a:rPr lang="uk-UA" b="1" dirty="0" smtClean="0">
                <a:solidFill>
                  <a:schemeClr val="tx1"/>
                </a:solidFill>
              </a:rPr>
              <a:t>Предмет 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lvl="0" indent="357188"/>
            <a:r>
              <a:rPr lang="ru-RU" dirty="0" err="1" smtClean="0"/>
              <a:t>формування</a:t>
            </a:r>
            <a:r>
              <a:rPr lang="ru-RU" dirty="0" smtClean="0"/>
              <a:t> у </a:t>
            </a:r>
            <a:r>
              <a:rPr lang="ru-RU" dirty="0" err="1" smtClean="0"/>
              <a:t>студентів</a:t>
            </a:r>
            <a:r>
              <a:rPr lang="ru-RU" dirty="0" smtClean="0"/>
              <a:t> </a:t>
            </a:r>
            <a:r>
              <a:rPr lang="ru-RU" dirty="0" err="1" smtClean="0"/>
              <a:t>психоментального</a:t>
            </a:r>
            <a:r>
              <a:rPr lang="ru-RU" dirty="0" smtClean="0"/>
              <a:t> </a:t>
            </a:r>
            <a:r>
              <a:rPr lang="ru-RU" dirty="0" err="1" smtClean="0"/>
              <a:t>етнічного</a:t>
            </a:r>
            <a:r>
              <a:rPr lang="ru-RU" dirty="0" smtClean="0"/>
              <a:t> типу </a:t>
            </a:r>
            <a:r>
              <a:rPr lang="ru-RU" dirty="0" err="1" smtClean="0"/>
              <a:t>мислення</a:t>
            </a:r>
            <a:r>
              <a:rPr lang="uk-UA" dirty="0" smtClean="0"/>
              <a:t>, а також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самобутність</a:t>
            </a:r>
            <a:r>
              <a:rPr lang="ru-RU" dirty="0" smtClean="0"/>
              <a:t> </a:t>
            </a:r>
            <a:r>
              <a:rPr lang="uk-UA" dirty="0" smtClean="0"/>
              <a:t>української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та </a:t>
            </a:r>
            <a:r>
              <a:rPr lang="ru-RU" dirty="0" err="1" smtClean="0"/>
              <a:t>ідеалів</a:t>
            </a:r>
            <a:r>
              <a:rPr lang="ru-RU" dirty="0" smtClean="0"/>
              <a:t> </a:t>
            </a:r>
            <a:r>
              <a:rPr lang="uk-UA" dirty="0" smtClean="0"/>
              <a:t>українського </a:t>
            </a:r>
            <a:r>
              <a:rPr lang="ru-RU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призму </a:t>
            </a:r>
            <a:r>
              <a:rPr lang="ru-RU" dirty="0" err="1" smtClean="0"/>
              <a:t>лексичної</a:t>
            </a:r>
            <a:r>
              <a:rPr lang="ru-RU" dirty="0" smtClean="0"/>
              <a:t>, </a:t>
            </a:r>
            <a:r>
              <a:rPr lang="ru-RU" dirty="0" err="1" smtClean="0"/>
              <a:t>фразеологічної</a:t>
            </a:r>
            <a:r>
              <a:rPr lang="ru-RU" dirty="0" smtClean="0"/>
              <a:t> та </a:t>
            </a:r>
            <a:r>
              <a:rPr lang="ru-RU" dirty="0" err="1" smtClean="0"/>
              <a:t>пареміологічної</a:t>
            </a:r>
            <a:r>
              <a:rPr lang="ru-RU" dirty="0" smtClean="0"/>
              <a:t> систем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;</a:t>
            </a:r>
          </a:p>
          <a:p>
            <a:pPr marL="0" lvl="0" indent="357188"/>
            <a:r>
              <a:rPr lang="ru-RU" dirty="0" err="1" smtClean="0"/>
              <a:t>установлення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стереотипів</a:t>
            </a:r>
            <a:r>
              <a:rPr lang="ru-RU" dirty="0" smtClean="0"/>
              <a:t>, </a:t>
            </a:r>
            <a:r>
              <a:rPr lang="ru-RU" dirty="0" err="1" smtClean="0"/>
              <a:t>прецедентних</a:t>
            </a:r>
            <a:r>
              <a:rPr lang="ru-RU" dirty="0" smtClean="0"/>
              <a:t> </a:t>
            </a:r>
            <a:r>
              <a:rPr lang="ru-RU" dirty="0" err="1" smtClean="0"/>
              <a:t>феноменів</a:t>
            </a:r>
            <a:r>
              <a:rPr lang="ru-RU" dirty="0" smtClean="0"/>
              <a:t> та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відтворення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;</a:t>
            </a:r>
          </a:p>
          <a:p>
            <a:pPr marL="0" lvl="0" indent="357188"/>
            <a:r>
              <a:rPr lang="uk-UA" dirty="0" smtClean="0"/>
              <a:t>набуття чіткого розуміння ролі державної мови у житті її носія;</a:t>
            </a:r>
            <a:endParaRPr lang="ru-RU" dirty="0" smtClean="0"/>
          </a:p>
          <a:p>
            <a:pPr marL="0" lvl="0" indent="357188"/>
            <a:r>
              <a:rPr lang="uk-UA" dirty="0" smtClean="0"/>
              <a:t>сприяння оволодінню особливостями української літературної мови, дотриманню вимог усного і писемного мовлення, навичок комунікативно виправданого користування засобами української мови в різних ситуаціях під час створення висловлювань з дотриманням українського мовного етикету;</a:t>
            </a:r>
            <a:endParaRPr lang="ru-RU" dirty="0" smtClean="0"/>
          </a:p>
          <a:p>
            <a:pPr marL="0" lvl="0" indent="357188"/>
            <a:r>
              <a:rPr lang="uk-UA" dirty="0" smtClean="0"/>
              <a:t>вироблення вміння сприймати українську мову як мистецьке явище, що має етичну й естетичну цінність;</a:t>
            </a:r>
            <a:endParaRPr lang="ru-RU" dirty="0" smtClean="0"/>
          </a:p>
          <a:p>
            <a:pPr marL="0" lvl="0" indent="357188"/>
            <a:r>
              <a:rPr lang="uk-UA" dirty="0" smtClean="0"/>
              <a:t>розвиток творчого мислення студентів;</a:t>
            </a:r>
            <a:endParaRPr lang="ru-RU" dirty="0" smtClean="0"/>
          </a:p>
          <a:p>
            <a:pPr marL="0" lvl="0" indent="357188"/>
            <a:r>
              <a:rPr lang="uk-UA" dirty="0" smtClean="0"/>
              <a:t>виховання поваги до української мови та українського народу, його культури й традицій.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</a:t>
            </a:r>
            <a:r>
              <a:rPr lang="uk-UA" b="1" dirty="0" smtClean="0">
                <a:solidFill>
                  <a:schemeClr val="tx1"/>
                </a:solidFill>
              </a:rPr>
              <a:t>. Предмет </a:t>
            </a:r>
            <a:r>
              <a:rPr lang="uk-UA" b="1" dirty="0" smtClean="0">
                <a:solidFill>
                  <a:schemeClr val="tx1"/>
                </a:solidFill>
              </a:rPr>
              <a:t>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just">
              <a:buNone/>
            </a:pPr>
            <a:r>
              <a:rPr lang="uk-UA" b="1" dirty="0" smtClean="0"/>
              <a:t>Результатом вивчення </a:t>
            </a:r>
            <a:r>
              <a:rPr lang="uk-UA" dirty="0" smtClean="0"/>
              <a:t>навчальної дисципліни</a:t>
            </a:r>
            <a:r>
              <a:rPr lang="uk-UA" b="1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та </a:t>
            </a:r>
            <a:r>
              <a:rPr lang="ru-RU" dirty="0" err="1" smtClean="0"/>
              <a:t>етнокультурологія</a:t>
            </a:r>
            <a:r>
              <a:rPr lang="ru-RU" dirty="0" smtClean="0"/>
              <a:t>»</a:t>
            </a:r>
            <a:r>
              <a:rPr lang="uk-UA" dirty="0" smtClean="0"/>
              <a:t> повинні стати:</a:t>
            </a:r>
            <a:endParaRPr lang="ru-RU" dirty="0" smtClean="0"/>
          </a:p>
          <a:p>
            <a:pPr marL="0" indent="357188" algn="just">
              <a:buNone/>
            </a:pPr>
            <a:r>
              <a:rPr lang="uk-UA" b="1" dirty="0" smtClean="0"/>
              <a:t>знання</a:t>
            </a:r>
            <a:r>
              <a:rPr lang="uk-UA" dirty="0" smtClean="0"/>
              <a:t> студентів про:</a:t>
            </a:r>
            <a:endParaRPr lang="ru-RU" dirty="0" smtClean="0"/>
          </a:p>
          <a:p>
            <a:pPr marL="0" lvl="0" indent="357188" algn="just"/>
            <a:r>
              <a:rPr lang="uk-UA" dirty="0" smtClean="0"/>
              <a:t>з</a:t>
            </a:r>
            <a:r>
              <a:rPr lang="ru-RU" dirty="0" err="1" smtClean="0"/>
              <a:t>в’язки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та </a:t>
            </a:r>
            <a:r>
              <a:rPr lang="ru-RU" dirty="0" err="1" smtClean="0"/>
              <a:t>різними</a:t>
            </a:r>
            <a:r>
              <a:rPr lang="ru-RU" dirty="0" smtClean="0"/>
              <a:t> сторонами </a:t>
            </a:r>
            <a:r>
              <a:rPr lang="ru-RU" dirty="0" err="1" smtClean="0"/>
              <a:t>матеріальної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духовної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– </a:t>
            </a:r>
            <a:r>
              <a:rPr lang="ru-RU" dirty="0" err="1" smtClean="0"/>
              <a:t>міфологією</a:t>
            </a:r>
            <a:r>
              <a:rPr lang="ru-RU" dirty="0" smtClean="0"/>
              <a:t>, </a:t>
            </a:r>
            <a:r>
              <a:rPr lang="ru-RU" dirty="0" err="1" smtClean="0"/>
              <a:t>релігією</a:t>
            </a:r>
            <a:r>
              <a:rPr lang="ru-RU" dirty="0" smtClean="0"/>
              <a:t>, </a:t>
            </a:r>
            <a:r>
              <a:rPr lang="ru-RU" dirty="0" err="1" smtClean="0"/>
              <a:t>звичаями</a:t>
            </a:r>
            <a:r>
              <a:rPr lang="ru-RU" dirty="0" smtClean="0"/>
              <a:t>, </a:t>
            </a:r>
            <a:r>
              <a:rPr lang="ru-RU" dirty="0" err="1" smtClean="0"/>
              <a:t>мистецтвом</a:t>
            </a:r>
            <a:r>
              <a:rPr lang="ru-RU" dirty="0" smtClean="0"/>
              <a:t>, </a:t>
            </a:r>
            <a:r>
              <a:rPr lang="ru-RU" dirty="0" err="1" smtClean="0"/>
              <a:t>етнопсихологією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теоретичну</a:t>
            </a:r>
            <a:r>
              <a:rPr lang="ru-RU" dirty="0" smtClean="0"/>
              <a:t> базу</a:t>
            </a:r>
            <a:r>
              <a:rPr lang="uk-UA" dirty="0" smtClean="0"/>
              <a:t> української мови та </a:t>
            </a:r>
            <a:r>
              <a:rPr lang="uk-UA" dirty="0" err="1" smtClean="0"/>
              <a:t>етнокультурології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uk-UA" dirty="0" smtClean="0"/>
              <a:t> історію </a:t>
            </a:r>
            <a:r>
              <a:rPr lang="ru-RU" dirty="0" err="1" smtClean="0"/>
              <a:t>розвит</a:t>
            </a:r>
            <a:r>
              <a:rPr lang="uk-UA" dirty="0" err="1" smtClean="0"/>
              <a:t>ку</a:t>
            </a:r>
            <a:r>
              <a:rPr lang="uk-UA" dirty="0" smtClean="0"/>
              <a:t> й становлення української мови та </a:t>
            </a:r>
            <a:r>
              <a:rPr lang="uk-UA" dirty="0" err="1" smtClean="0"/>
              <a:t>етнокультурології</a:t>
            </a:r>
            <a:r>
              <a:rPr lang="ru-RU" dirty="0" smtClean="0"/>
              <a:t>; </a:t>
            </a:r>
          </a:p>
          <a:p>
            <a:pPr marL="0" lvl="0" indent="357188" algn="just"/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uk-UA" dirty="0" smtClean="0"/>
              <a:t>української мови та </a:t>
            </a:r>
            <a:r>
              <a:rPr lang="uk-UA" dirty="0" err="1" smtClean="0"/>
              <a:t>етнокультурології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smtClean="0"/>
              <a:t> </a:t>
            </a:r>
            <a:r>
              <a:rPr lang="ru-RU" dirty="0" err="1" smtClean="0"/>
              <a:t>своєрідність</a:t>
            </a:r>
            <a:r>
              <a:rPr lang="ru-RU" dirty="0" smtClean="0"/>
              <a:t> </a:t>
            </a:r>
            <a:r>
              <a:rPr lang="uk-UA" dirty="0" smtClean="0"/>
              <a:t>української мови та </a:t>
            </a:r>
            <a:r>
              <a:rPr lang="uk-UA" dirty="0" err="1" smtClean="0"/>
              <a:t>етнокультурології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>; </a:t>
            </a:r>
          </a:p>
          <a:p>
            <a:pPr marL="0" lvl="0" indent="357188" algn="just"/>
            <a:r>
              <a:rPr lang="ru-RU" dirty="0" err="1" smtClean="0"/>
              <a:t>відомості</a:t>
            </a:r>
            <a:r>
              <a:rPr lang="ru-RU" dirty="0" smtClean="0"/>
              <a:t> про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на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концептів</a:t>
            </a:r>
            <a:r>
              <a:rPr lang="ru-RU" dirty="0" smtClean="0"/>
              <a:t> та </a:t>
            </a:r>
            <a:r>
              <a:rPr lang="ru-RU" dirty="0" err="1" smtClean="0"/>
              <a:t>національно-культурний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лексичного</a:t>
            </a:r>
            <a:r>
              <a:rPr lang="ru-RU" dirty="0" smtClean="0"/>
              <a:t>, </a:t>
            </a:r>
            <a:r>
              <a:rPr lang="ru-RU" dirty="0" err="1" smtClean="0"/>
              <a:t>пареміологічного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фразеологічного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символи</a:t>
            </a:r>
            <a:r>
              <a:rPr lang="ru-RU" dirty="0" smtClean="0"/>
              <a:t> як </a:t>
            </a:r>
            <a:r>
              <a:rPr lang="ru-RU" dirty="0" err="1" smtClean="0"/>
              <a:t>одиниці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ru-RU" dirty="0" smtClean="0"/>
              <a:t> </a:t>
            </a:r>
            <a:r>
              <a:rPr lang="ru-RU" dirty="0" err="1" smtClean="0"/>
              <a:t>репрезентацію</a:t>
            </a:r>
            <a:r>
              <a:rPr lang="ru-RU" dirty="0" smtClean="0"/>
              <a:t> в </a:t>
            </a:r>
            <a:r>
              <a:rPr lang="ru-RU" dirty="0" err="1" smtClean="0"/>
              <a:t>мовних</a:t>
            </a:r>
            <a:r>
              <a:rPr lang="ru-RU" dirty="0" smtClean="0"/>
              <a:t> фактах </a:t>
            </a:r>
            <a:r>
              <a:rPr lang="ru-RU" dirty="0" err="1" smtClean="0"/>
              <a:t>стереотипів</a:t>
            </a:r>
            <a:r>
              <a:rPr lang="ru-RU" dirty="0" smtClean="0"/>
              <a:t> як </a:t>
            </a:r>
            <a:r>
              <a:rPr lang="ru-RU" dirty="0" err="1" smtClean="0"/>
              <a:t>соціокультурно</a:t>
            </a:r>
            <a:r>
              <a:rPr lang="uk-UA" dirty="0" smtClean="0"/>
              <a:t>-</a:t>
            </a:r>
            <a:r>
              <a:rPr lang="ru-RU" dirty="0" err="1" smtClean="0"/>
              <a:t>маркованих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ментально- </a:t>
            </a:r>
            <a:r>
              <a:rPr lang="ru-RU" dirty="0" err="1" smtClean="0"/>
              <a:t>лінгвального</a:t>
            </a:r>
            <a:r>
              <a:rPr lang="ru-RU" dirty="0" smtClean="0"/>
              <a:t> комплексу;</a:t>
            </a:r>
          </a:p>
          <a:p>
            <a:pPr marL="0" lvl="0" indent="357188" algn="just"/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про </a:t>
            </a:r>
            <a:r>
              <a:rPr lang="ru-RU" dirty="0" err="1" smtClean="0"/>
              <a:t>коди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uk-UA" dirty="0" err="1" smtClean="0"/>
              <a:t>ню</a:t>
            </a:r>
            <a:r>
              <a:rPr lang="ru-RU" dirty="0" smtClean="0"/>
              <a:t> </a:t>
            </a:r>
            <a:r>
              <a:rPr lang="ru-RU" dirty="0" err="1" smtClean="0"/>
              <a:t>класифікацію</a:t>
            </a:r>
            <a:r>
              <a:rPr lang="ru-RU" dirty="0" smtClean="0"/>
              <a:t> та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репрезентації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.</a:t>
            </a:r>
          </a:p>
          <a:p>
            <a:pPr marL="0" lvl="0" indent="357188"/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24948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2</a:t>
            </a:r>
            <a:r>
              <a:rPr lang="uk-UA" b="1" dirty="0" smtClean="0">
                <a:solidFill>
                  <a:schemeClr val="tx1"/>
                </a:solidFill>
              </a:rPr>
              <a:t>. </a:t>
            </a:r>
            <a:r>
              <a:rPr lang="uk-UA" b="1" dirty="0" smtClean="0">
                <a:solidFill>
                  <a:schemeClr val="tx1"/>
                </a:solidFill>
              </a:rPr>
              <a:t>Предмет і завдання курсу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lvl="0" indent="357188" algn="just">
              <a:buNone/>
            </a:pPr>
            <a:r>
              <a:rPr lang="uk-UA" b="1" dirty="0" smtClean="0"/>
              <a:t>уміння</a:t>
            </a:r>
            <a:r>
              <a:rPr lang="uk-UA" dirty="0" smtClean="0"/>
              <a:t> студентів: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орієнтуватися</a:t>
            </a:r>
            <a:r>
              <a:rPr lang="ru-RU" dirty="0" smtClean="0"/>
              <a:t> в </a:t>
            </a:r>
            <a:r>
              <a:rPr lang="ru-RU" dirty="0" err="1" smtClean="0"/>
              <a:t>колі</a:t>
            </a:r>
            <a:r>
              <a:rPr lang="ru-RU" dirty="0" smtClean="0"/>
              <a:t> проблем </a:t>
            </a:r>
            <a:r>
              <a:rPr lang="uk-UA" dirty="0" smtClean="0"/>
              <a:t>української мови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концентрів</a:t>
            </a:r>
            <a:r>
              <a:rPr lang="ru-RU" dirty="0" smtClean="0"/>
              <a:t> </a:t>
            </a:r>
            <a:r>
              <a:rPr lang="ru-RU" dirty="0" err="1" smtClean="0"/>
              <a:t>етно</a:t>
            </a:r>
            <a:r>
              <a:rPr lang="uk-UA" dirty="0" smtClean="0"/>
              <a:t>культурології;</a:t>
            </a:r>
            <a:endParaRPr lang="ru-RU" dirty="0" smtClean="0"/>
          </a:p>
          <a:p>
            <a:pPr marL="0" lvl="0" indent="357188" algn="just"/>
            <a:r>
              <a:rPr lang="uk-UA" dirty="0" smtClean="0"/>
              <a:t>давати визначення основних понять української мови та </a:t>
            </a:r>
            <a:r>
              <a:rPr lang="uk-UA" dirty="0" err="1" smtClean="0"/>
              <a:t>етнокультурології</a:t>
            </a:r>
            <a:r>
              <a:rPr lang="uk-UA" dirty="0" smtClean="0"/>
              <a:t>; 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визначати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uk-UA" dirty="0" smtClean="0"/>
              <a:t>української мови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національною</a:t>
            </a:r>
            <a:r>
              <a:rPr lang="ru-RU" dirty="0" smtClean="0"/>
              <a:t> </a:t>
            </a:r>
            <a:r>
              <a:rPr lang="ru-RU" dirty="0" err="1" smtClean="0"/>
              <a:t>психологією</a:t>
            </a:r>
            <a:r>
              <a:rPr lang="ru-RU" dirty="0" smtClean="0"/>
              <a:t>,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сутність</a:t>
            </a:r>
            <a:r>
              <a:rPr lang="ru-RU" dirty="0" smtClean="0"/>
              <a:t> </a:t>
            </a:r>
            <a:r>
              <a:rPr lang="ru-RU" dirty="0" err="1" smtClean="0"/>
              <a:t>відбиття</a:t>
            </a:r>
            <a:r>
              <a:rPr lang="ru-RU" dirty="0" smtClean="0"/>
              <a:t> </a:t>
            </a:r>
            <a:r>
              <a:rPr lang="uk-UA" dirty="0" smtClean="0"/>
              <a:t>в українській мові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характеру та </a:t>
            </a:r>
            <a:r>
              <a:rPr lang="ru-RU" dirty="0" err="1" smtClean="0"/>
              <a:t>менталітету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uk-UA" dirty="0" err="1" smtClean="0"/>
              <a:t>увати</a:t>
            </a:r>
            <a:r>
              <a:rPr lang="ru-RU" dirty="0" smtClean="0"/>
              <a:t> </a:t>
            </a:r>
            <a:r>
              <a:rPr lang="ru-RU" dirty="0" err="1" smtClean="0"/>
              <a:t>мовн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одиниц</a:t>
            </a:r>
            <a:r>
              <a:rPr lang="uk-UA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ru-RU" dirty="0" err="1" smtClean="0"/>
              <a:t>інтерпретувати</a:t>
            </a:r>
            <a:r>
              <a:rPr lang="ru-RU" dirty="0" smtClean="0"/>
              <a:t>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; </a:t>
            </a:r>
            <a:r>
              <a:rPr lang="ru-RU" dirty="0" err="1" smtClean="0"/>
              <a:t>осмислювати</a:t>
            </a:r>
            <a:r>
              <a:rPr lang="ru-RU" dirty="0" smtClean="0"/>
              <a:t> </a:t>
            </a:r>
            <a:r>
              <a:rPr lang="ru-RU" dirty="0" err="1" smtClean="0"/>
              <a:t>лексичний</a:t>
            </a:r>
            <a:r>
              <a:rPr lang="ru-RU" dirty="0" smtClean="0"/>
              <a:t>, </a:t>
            </a:r>
            <a:r>
              <a:rPr lang="ru-RU" dirty="0" err="1" smtClean="0"/>
              <a:t>фразеологічний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паремійний</a:t>
            </a:r>
            <a:r>
              <a:rPr lang="ru-RU" dirty="0" smtClean="0"/>
              <a:t> </a:t>
            </a:r>
            <a:r>
              <a:rPr lang="ru-RU" dirty="0" err="1" smtClean="0"/>
              <a:t>фонди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народного </a:t>
            </a:r>
            <a:r>
              <a:rPr lang="ru-RU" dirty="0" err="1" smtClean="0"/>
              <a:t>світогляду</a:t>
            </a:r>
            <a:r>
              <a:rPr lang="ru-RU" dirty="0" smtClean="0"/>
              <a:t>, </a:t>
            </a:r>
            <a:r>
              <a:rPr lang="ru-RU" dirty="0" err="1" smtClean="0"/>
              <a:t>екзистенційних</a:t>
            </a:r>
            <a:r>
              <a:rPr lang="ru-RU" dirty="0" smtClean="0"/>
              <a:t> понять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ціннісної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родинного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природи</a:t>
            </a:r>
            <a:r>
              <a:rPr lang="ru-RU" dirty="0" smtClean="0"/>
              <a:t>, </a:t>
            </a:r>
            <a:r>
              <a:rPr lang="ru-RU" dirty="0" err="1" smtClean="0"/>
              <a:t>споконвічних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ідеалів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моралі</a:t>
            </a:r>
            <a:r>
              <a:rPr lang="ru-RU" dirty="0" smtClean="0"/>
              <a:t>, </a:t>
            </a:r>
            <a:r>
              <a:rPr lang="ru-RU" dirty="0" err="1" smtClean="0"/>
              <a:t>естетичних</a:t>
            </a:r>
            <a:r>
              <a:rPr lang="ru-RU" dirty="0" smtClean="0"/>
              <a:t> </a:t>
            </a:r>
            <a:r>
              <a:rPr lang="ru-RU" dirty="0" err="1" smtClean="0"/>
              <a:t>смаків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</a:t>
            </a:r>
          </a:p>
          <a:p>
            <a:pPr marL="0" lvl="0" indent="357188" algn="just"/>
            <a:r>
              <a:rPr lang="ru-RU" dirty="0" err="1" smtClean="0"/>
              <a:t>досліджувати</a:t>
            </a:r>
            <a:r>
              <a:rPr lang="ru-RU" dirty="0" smtClean="0"/>
              <a:t> </a:t>
            </a:r>
            <a:r>
              <a:rPr lang="uk-UA" dirty="0" smtClean="0"/>
              <a:t>українську мову </a:t>
            </a:r>
            <a:r>
              <a:rPr lang="ru-RU" dirty="0" smtClean="0"/>
              <a:t>в </a:t>
            </a:r>
            <a:r>
              <a:rPr lang="ru-RU" dirty="0" err="1" smtClean="0"/>
              <a:t>аспекті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носіїв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;</a:t>
            </a:r>
            <a:endParaRPr lang="ru-RU" dirty="0" smtClean="0"/>
          </a:p>
          <a:p>
            <a:pPr marL="0" lvl="0" indent="357188" algn="just"/>
            <a:r>
              <a:rPr lang="uk-UA" dirty="0" smtClean="0"/>
              <a:t>вільно володіти мовними засобами функціональних стилів української літературної мови, зокрема наукового та офіційно-ділового, а також основними одиницями таких розділів українського мовознавства, як: морфологія, синтаксис, графіка, орфографія, пунктуація.</a:t>
            </a:r>
            <a:endParaRPr lang="ru-RU" dirty="0" smtClean="0"/>
          </a:p>
          <a:p>
            <a:pPr marL="0" lvl="0" indent="357188"/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Берлі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</TotalTime>
  <Words>4882</Words>
  <Application>Microsoft Office PowerPoint</Application>
  <PresentationFormat>Произвольный</PresentationFormat>
  <Paragraphs>450</Paragraphs>
  <Slides>41</Slides>
  <Notes>39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41</vt:i4>
      </vt:variant>
    </vt:vector>
  </HeadingPairs>
  <TitlesOfParts>
    <vt:vector size="43" baseType="lpstr">
      <vt:lpstr>Берлін</vt:lpstr>
      <vt:lpstr>Официальная</vt:lpstr>
      <vt:lpstr>Вступ. Культура та етнос. Мова як найважливіша етнічна ознака й виразник національної культури</vt:lpstr>
      <vt:lpstr>План </vt:lpstr>
      <vt:lpstr>Література до теми: </vt:lpstr>
      <vt:lpstr>1. Вступ</vt:lpstr>
      <vt:lpstr>1. Вступ. Предмет і завдання курсу</vt:lpstr>
      <vt:lpstr>2. Предмет і завдання курсу</vt:lpstr>
      <vt:lpstr>2. Предмет і завдання курсу</vt:lpstr>
      <vt:lpstr>2. Предмет і завдання курсу</vt:lpstr>
      <vt:lpstr>2. Предмет і завдання курсу</vt:lpstr>
      <vt:lpstr>3. Культура та етнос</vt:lpstr>
      <vt:lpstr>3. Культура та етнос</vt:lpstr>
      <vt:lpstr>4. Етнологія культури</vt:lpstr>
      <vt:lpstr>4. Етнологія культури</vt:lpstr>
      <vt:lpstr>   5. Етнос і мова </vt:lpstr>
      <vt:lpstr>   5. Етнос і мова </vt:lpstr>
      <vt:lpstr>   5. Етнос і мова </vt:lpstr>
      <vt:lpstr>5. Етнос і мова</vt:lpstr>
      <vt:lpstr>   5. Етнос і мова </vt:lpstr>
      <vt:lpstr>5. Етнос і мова</vt:lpstr>
      <vt:lpstr>   6. Зв'язок мови з національною психологією </vt:lpstr>
      <vt:lpstr>   6. Зв'язок мови з національною психологією </vt:lpstr>
      <vt:lpstr>   3. Етнос і мова. Зв'язок мови з національною психологією </vt:lpstr>
      <vt:lpstr>   6. Зв'язок мови з національною психологією </vt:lpstr>
      <vt:lpstr>   6. Зв'язок мови з національною психологією </vt:lpstr>
      <vt:lpstr>   6. Зв'язок мови з національною психологією </vt:lpstr>
      <vt:lpstr>   6. Зв'язок мови з національною психологією </vt:lpstr>
      <vt:lpstr>   6. Зв'язок мови з національною психологією </vt:lpstr>
      <vt:lpstr>     6. Зв'язок мови з національною психологією </vt:lpstr>
      <vt:lpstr>  6. Зв'язок мови з національною психологією </vt:lpstr>
      <vt:lpstr>   6. Зв'язок мови з національною психологією </vt:lpstr>
      <vt:lpstr>   6. Зв'язок мови з національною психологією </vt:lpstr>
      <vt:lpstr>   6. Зв'язок мови з національною психологією </vt:lpstr>
      <vt:lpstr>   6. Зв'язок мови з національною психологією </vt:lpstr>
      <vt:lpstr>    7. Мова як репрезентант етнічної самосвідомості  </vt:lpstr>
      <vt:lpstr>    7. Мова як репрезентант етнічної самосвідомості  </vt:lpstr>
      <vt:lpstr>    7. Мова як репрезентант етнічної самосвідомості  </vt:lpstr>
      <vt:lpstr>      8. Мова –  виразник національної культури    </vt:lpstr>
      <vt:lpstr>      8. Мова – виразник національної культури    </vt:lpstr>
      <vt:lpstr>  Практична частина </vt:lpstr>
      <vt:lpstr>Практична частина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104</cp:revision>
  <dcterms:created xsi:type="dcterms:W3CDTF">2014-04-17T23:07:25Z</dcterms:created>
  <dcterms:modified xsi:type="dcterms:W3CDTF">2023-08-09T14:26:43Z</dcterms:modified>
</cp:coreProperties>
</file>