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  <p:sldMasterId id="2147483741" r:id="rId2"/>
  </p:sldMasterIdLst>
  <p:notesMasterIdLst>
    <p:notesMasterId r:id="rId61"/>
  </p:notesMasterIdLst>
  <p:handoutMasterIdLst>
    <p:handoutMasterId r:id="rId62"/>
  </p:handoutMasterIdLst>
  <p:sldIdLst>
    <p:sldId id="257" r:id="rId3"/>
    <p:sldId id="258" r:id="rId4"/>
    <p:sldId id="277" r:id="rId5"/>
    <p:sldId id="278" r:id="rId6"/>
    <p:sldId id="310" r:id="rId7"/>
    <p:sldId id="378" r:id="rId8"/>
    <p:sldId id="311" r:id="rId9"/>
    <p:sldId id="313" r:id="rId10"/>
    <p:sldId id="379" r:id="rId11"/>
    <p:sldId id="316" r:id="rId12"/>
    <p:sldId id="380" r:id="rId13"/>
    <p:sldId id="315" r:id="rId14"/>
    <p:sldId id="381" r:id="rId15"/>
    <p:sldId id="330" r:id="rId16"/>
    <p:sldId id="331" r:id="rId17"/>
    <p:sldId id="332" r:id="rId18"/>
    <p:sldId id="333" r:id="rId19"/>
    <p:sldId id="335" r:id="rId20"/>
    <p:sldId id="334" r:id="rId21"/>
    <p:sldId id="338" r:id="rId22"/>
    <p:sldId id="337" r:id="rId23"/>
    <p:sldId id="336" r:id="rId24"/>
    <p:sldId id="339" r:id="rId25"/>
    <p:sldId id="340" r:id="rId26"/>
    <p:sldId id="341" r:id="rId27"/>
    <p:sldId id="343" r:id="rId28"/>
    <p:sldId id="342" r:id="rId29"/>
    <p:sldId id="344" r:id="rId30"/>
    <p:sldId id="345" r:id="rId31"/>
    <p:sldId id="346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6" r:id="rId40"/>
    <p:sldId id="357" r:id="rId41"/>
    <p:sldId id="360" r:id="rId42"/>
    <p:sldId id="359" r:id="rId43"/>
    <p:sldId id="363" r:id="rId44"/>
    <p:sldId id="362" r:id="rId45"/>
    <p:sldId id="361" r:id="rId46"/>
    <p:sldId id="366" r:id="rId47"/>
    <p:sldId id="365" r:id="rId48"/>
    <p:sldId id="369" r:id="rId49"/>
    <p:sldId id="382" r:id="rId50"/>
    <p:sldId id="368" r:id="rId51"/>
    <p:sldId id="367" r:id="rId52"/>
    <p:sldId id="370" r:id="rId53"/>
    <p:sldId id="371" r:id="rId54"/>
    <p:sldId id="372" r:id="rId55"/>
    <p:sldId id="375" r:id="rId56"/>
    <p:sldId id="374" r:id="rId57"/>
    <p:sldId id="373" r:id="rId58"/>
    <p:sldId id="376" r:id="rId59"/>
    <p:sldId id="377" r:id="rId60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10.08.2023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58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4068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89016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311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3734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1886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1220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12462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83159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80988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84746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5074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31050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093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72705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89113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9263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121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442" y="2584175"/>
            <a:ext cx="11310732" cy="1620078"/>
          </a:xfrm>
        </p:spPr>
        <p:txBody>
          <a:bodyPr rtlCol="0">
            <a:normAutofit/>
          </a:bodyPr>
          <a:lstStyle/>
          <a:p>
            <a:r>
              <a:rPr lang="uk-UA" sz="2800" b="1" dirty="0" smtClean="0"/>
              <a:t>Національні традиції сучасної української морфології. </a:t>
            </a:r>
            <a:br>
              <a:rPr lang="uk-UA" sz="2800" b="1" dirty="0" smtClean="0"/>
            </a:br>
            <a:r>
              <a:rPr lang="uk-UA" sz="2800" b="1" dirty="0" smtClean="0"/>
              <a:t>Питання синтаксису української мови.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dirty="0" smtClean="0"/>
              <a:t>Українська пунктуація</a:t>
            </a:r>
            <a:endParaRPr lang="uk-UA" sz="2800" dirty="0"/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частин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слова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за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в </a:t>
            </a:r>
            <a:r>
              <a:rPr lang="ru-RU" dirty="0" err="1" smtClean="0"/>
              <a:t>мовознавстві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i="1" dirty="0" err="1" smtClean="0"/>
              <a:t>розрядами</a:t>
            </a:r>
            <a:r>
              <a:rPr lang="ru-RU" i="1" dirty="0" smtClean="0"/>
              <a:t> </a:t>
            </a:r>
            <a:r>
              <a:rPr lang="ru-RU" i="1" dirty="0" err="1" smtClean="0"/>
              <a:t>частин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i="1" dirty="0" err="1" smtClean="0"/>
              <a:t>лексико-граматичними</a:t>
            </a:r>
            <a:r>
              <a:rPr lang="ru-RU" i="1" dirty="0" smtClean="0"/>
              <a:t> </a:t>
            </a:r>
            <a:r>
              <a:rPr lang="ru-RU" i="1" dirty="0" err="1" smtClean="0"/>
              <a:t>розрядами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Іменники</a:t>
            </a:r>
            <a:r>
              <a:rPr lang="ru-RU" b="1" dirty="0" smtClean="0"/>
              <a:t> </a:t>
            </a:r>
            <a:r>
              <a:rPr lang="ru-RU" dirty="0" err="1" smtClean="0"/>
              <a:t>бувають</a:t>
            </a:r>
            <a:r>
              <a:rPr lang="ru-RU" dirty="0" smtClean="0"/>
              <a:t>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 та </a:t>
            </a:r>
            <a:r>
              <a:rPr lang="ru-RU" dirty="0" err="1" smtClean="0"/>
              <a:t>неістот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конкретні</a:t>
            </a:r>
            <a:r>
              <a:rPr lang="ru-RU" dirty="0" smtClean="0"/>
              <a:t> та </a:t>
            </a:r>
            <a:r>
              <a:rPr lang="ru-RU" dirty="0" err="1" smtClean="0"/>
              <a:t>абстрактні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власні</a:t>
            </a:r>
            <a:r>
              <a:rPr lang="ru-RU" dirty="0" smtClean="0"/>
              <a:t> та </a:t>
            </a:r>
            <a:r>
              <a:rPr lang="ru-RU" dirty="0" err="1" smtClean="0"/>
              <a:t>загальні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іменники</a:t>
            </a:r>
            <a:r>
              <a:rPr lang="ru-RU" dirty="0" smtClean="0"/>
              <a:t> 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речовинні</a:t>
            </a:r>
            <a:r>
              <a:rPr lang="ru-RU" dirty="0" smtClean="0"/>
              <a:t> та </a:t>
            </a:r>
            <a:r>
              <a:rPr lang="ru-RU" dirty="0" err="1" smtClean="0"/>
              <a:t>збірні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Прикметники</a:t>
            </a:r>
            <a:r>
              <a:rPr lang="ru-RU" dirty="0" smtClean="0"/>
              <a:t> 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якісні</a:t>
            </a:r>
            <a:r>
              <a:rPr lang="ru-RU" dirty="0" smtClean="0"/>
              <a:t>, </a:t>
            </a:r>
            <a:r>
              <a:rPr lang="ru-RU" dirty="0" err="1" smtClean="0"/>
              <a:t>присвійні</a:t>
            </a:r>
            <a:r>
              <a:rPr lang="ru-RU" dirty="0" smtClean="0"/>
              <a:t> та </a:t>
            </a:r>
            <a:r>
              <a:rPr lang="ru-RU" dirty="0" err="1" smtClean="0"/>
              <a:t>відносні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прикметники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Дієслова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перехідними</a:t>
            </a:r>
            <a:r>
              <a:rPr lang="ru-RU" dirty="0" smtClean="0"/>
              <a:t> та </a:t>
            </a:r>
            <a:r>
              <a:rPr lang="ru-RU" dirty="0" err="1" smtClean="0"/>
              <a:t>неперехідними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Числівники</a:t>
            </a:r>
            <a:r>
              <a:rPr lang="ru-RU" dirty="0" smtClean="0"/>
              <a:t> </a:t>
            </a:r>
            <a:r>
              <a:rPr lang="ru-RU" dirty="0" err="1" smtClean="0"/>
              <a:t>поділяють</a:t>
            </a:r>
            <a:r>
              <a:rPr lang="ru-RU" dirty="0" smtClean="0"/>
              <a:t> на 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порядкові</a:t>
            </a:r>
            <a:r>
              <a:rPr lang="ru-RU" dirty="0" smtClean="0"/>
              <a:t> та </a:t>
            </a:r>
            <a:r>
              <a:rPr lang="ru-RU" dirty="0" err="1" smtClean="0"/>
              <a:t>кількісні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прості</a:t>
            </a:r>
            <a:r>
              <a:rPr lang="ru-RU" dirty="0" smtClean="0"/>
              <a:t>, </a:t>
            </a:r>
            <a:r>
              <a:rPr lang="ru-RU" dirty="0" err="1" smtClean="0"/>
              <a:t>складні</a:t>
            </a:r>
            <a:r>
              <a:rPr lang="ru-RU" dirty="0" smtClean="0"/>
              <a:t> та </a:t>
            </a:r>
            <a:r>
              <a:rPr lang="ru-RU" dirty="0" err="1" smtClean="0"/>
              <a:t>складені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Займенники</a:t>
            </a:r>
            <a:r>
              <a:rPr lang="ru-RU" dirty="0" smtClean="0"/>
              <a:t> </a:t>
            </a:r>
            <a:r>
              <a:rPr lang="ru-RU" dirty="0" err="1" smtClean="0"/>
              <a:t>розрізняють</a:t>
            </a:r>
            <a:r>
              <a:rPr lang="ru-RU" dirty="0" smtClean="0"/>
              <a:t> 9 </a:t>
            </a:r>
            <a:r>
              <a:rPr lang="ru-RU" dirty="0" err="1" smtClean="0"/>
              <a:t>видів</a:t>
            </a:r>
            <a:r>
              <a:rPr lang="ru-RU" dirty="0" smtClean="0"/>
              <a:t>: </a:t>
            </a:r>
            <a:r>
              <a:rPr lang="ru-RU" dirty="0" err="1" smtClean="0"/>
              <a:t>особові</a:t>
            </a:r>
            <a:r>
              <a:rPr lang="ru-RU" dirty="0" smtClean="0"/>
              <a:t>, </a:t>
            </a:r>
            <a:r>
              <a:rPr lang="ru-RU" dirty="0" err="1" smtClean="0"/>
              <a:t>зворотний</a:t>
            </a:r>
            <a:r>
              <a:rPr lang="ru-RU" dirty="0" smtClean="0"/>
              <a:t>, </a:t>
            </a:r>
            <a:r>
              <a:rPr lang="ru-RU" dirty="0" err="1" smtClean="0"/>
              <a:t>питальні</a:t>
            </a:r>
            <a:r>
              <a:rPr lang="ru-RU" dirty="0" smtClean="0"/>
              <a:t>, </a:t>
            </a:r>
            <a:r>
              <a:rPr lang="ru-RU" dirty="0" err="1" smtClean="0"/>
              <a:t>відносні</a:t>
            </a:r>
            <a:r>
              <a:rPr lang="ru-RU" dirty="0" smtClean="0"/>
              <a:t>, </a:t>
            </a:r>
            <a:r>
              <a:rPr lang="ru-RU" dirty="0" err="1" smtClean="0"/>
              <a:t>присвійні</a:t>
            </a:r>
            <a:r>
              <a:rPr lang="ru-RU" dirty="0" smtClean="0"/>
              <a:t>, </a:t>
            </a:r>
            <a:r>
              <a:rPr lang="ru-RU" dirty="0" err="1" smtClean="0"/>
              <a:t>вказівні</a:t>
            </a:r>
            <a:r>
              <a:rPr lang="ru-RU" dirty="0" smtClean="0"/>
              <a:t>, </a:t>
            </a:r>
            <a:r>
              <a:rPr lang="ru-RU" dirty="0" err="1" smtClean="0"/>
              <a:t>означальні</a:t>
            </a:r>
            <a:r>
              <a:rPr lang="ru-RU" dirty="0" smtClean="0"/>
              <a:t>, </a:t>
            </a:r>
            <a:r>
              <a:rPr lang="ru-RU" dirty="0" err="1" smtClean="0"/>
              <a:t>неозначені</a:t>
            </a:r>
            <a:r>
              <a:rPr lang="ru-RU" dirty="0" smtClean="0"/>
              <a:t> та </a:t>
            </a:r>
            <a:r>
              <a:rPr lang="ru-RU" dirty="0" err="1" smtClean="0"/>
              <a:t>заперечні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Прислівники</a:t>
            </a:r>
            <a:r>
              <a:rPr lang="ru-RU" dirty="0" smtClean="0"/>
              <a:t> </a:t>
            </a:r>
            <a:r>
              <a:rPr lang="ru-RU" dirty="0" err="1" smtClean="0"/>
              <a:t>виділяють</a:t>
            </a:r>
            <a:r>
              <a:rPr lang="ru-RU" dirty="0" smtClean="0"/>
              <a:t>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первинні</a:t>
            </a:r>
            <a:r>
              <a:rPr lang="ru-RU" dirty="0" smtClean="0"/>
              <a:t> та </a:t>
            </a:r>
            <a:r>
              <a:rPr lang="ru-RU" dirty="0" err="1" smtClean="0"/>
              <a:t>вторинні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означальні</a:t>
            </a:r>
            <a:r>
              <a:rPr lang="ru-RU" dirty="0" smtClean="0"/>
              <a:t> та </a:t>
            </a:r>
            <a:r>
              <a:rPr lang="ru-RU" dirty="0" err="1" smtClean="0"/>
              <a:t>обставинні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Означальні</a:t>
            </a:r>
            <a:r>
              <a:rPr lang="ru-RU" dirty="0" smtClean="0"/>
              <a:t> </a:t>
            </a:r>
            <a:r>
              <a:rPr lang="ru-RU" dirty="0" err="1" smtClean="0"/>
              <a:t>прислівники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якісно-означальними</a:t>
            </a:r>
            <a:r>
              <a:rPr lang="ru-RU" dirty="0" smtClean="0"/>
              <a:t>, способу </a:t>
            </a:r>
            <a:r>
              <a:rPr lang="ru-RU" dirty="0" err="1" smtClean="0"/>
              <a:t>дії</a:t>
            </a:r>
            <a:r>
              <a:rPr lang="ru-RU" dirty="0" smtClean="0"/>
              <a:t> та </a:t>
            </a:r>
            <a:r>
              <a:rPr lang="ru-RU" dirty="0" err="1" smtClean="0"/>
              <a:t>кількісно-означальними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Прийменники</a:t>
            </a:r>
            <a:r>
              <a:rPr lang="ru-RU" dirty="0" smtClean="0"/>
              <a:t> </a:t>
            </a:r>
            <a:r>
              <a:rPr lang="ru-RU" dirty="0" err="1" smtClean="0"/>
              <a:t>поділяються</a:t>
            </a:r>
            <a:r>
              <a:rPr lang="ru-RU" dirty="0" smtClean="0"/>
              <a:t> на: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прості</a:t>
            </a:r>
            <a:r>
              <a:rPr lang="ru-RU" dirty="0" smtClean="0"/>
              <a:t>, </a:t>
            </a:r>
            <a:r>
              <a:rPr lang="ru-RU" dirty="0" err="1" smtClean="0"/>
              <a:t>складні</a:t>
            </a:r>
            <a:r>
              <a:rPr lang="ru-RU" dirty="0" smtClean="0"/>
              <a:t> та </a:t>
            </a:r>
            <a:r>
              <a:rPr lang="ru-RU" dirty="0" err="1" smtClean="0"/>
              <a:t>складені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просторові</a:t>
            </a:r>
            <a:r>
              <a:rPr lang="ru-RU" dirty="0" smtClean="0"/>
              <a:t>, </a:t>
            </a:r>
            <a:r>
              <a:rPr lang="ru-RU" dirty="0" err="1" smtClean="0"/>
              <a:t>часові</a:t>
            </a:r>
            <a:r>
              <a:rPr lang="ru-RU" dirty="0" smtClean="0"/>
              <a:t>, причини, мети, </a:t>
            </a:r>
            <a:r>
              <a:rPr lang="ru-RU" dirty="0" err="1" smtClean="0"/>
              <a:t>умови</a:t>
            </a:r>
            <a:r>
              <a:rPr lang="ru-RU" dirty="0" smtClean="0"/>
              <a:t> і </a:t>
            </a:r>
            <a:r>
              <a:rPr lang="ru-RU" dirty="0" err="1" smtClean="0"/>
              <a:t>допустові</a:t>
            </a:r>
            <a:r>
              <a:rPr lang="ru-RU" dirty="0" smtClean="0"/>
              <a:t>, способу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кількісні</a:t>
            </a:r>
            <a:r>
              <a:rPr lang="ru-RU" dirty="0" smtClean="0"/>
              <a:t>, </a:t>
            </a:r>
            <a:r>
              <a:rPr lang="ru-RU" dirty="0" err="1" smtClean="0"/>
              <a:t>означальні</a:t>
            </a:r>
            <a:r>
              <a:rPr lang="ru-RU" dirty="0" smtClean="0"/>
              <a:t>, </a:t>
            </a:r>
            <a:r>
              <a:rPr lang="ru-RU" dirty="0" err="1" smtClean="0"/>
              <a:t>об'єктні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похідні</a:t>
            </a:r>
            <a:r>
              <a:rPr lang="ru-RU" dirty="0" smtClean="0"/>
              <a:t> та </a:t>
            </a:r>
            <a:r>
              <a:rPr lang="ru-RU" dirty="0" err="1" smtClean="0"/>
              <a:t>непохідні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Сполучники</a:t>
            </a:r>
            <a:r>
              <a:rPr lang="ru-RU" dirty="0" smtClean="0"/>
              <a:t> 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похідні</a:t>
            </a:r>
            <a:r>
              <a:rPr lang="ru-RU" dirty="0" smtClean="0"/>
              <a:t> та </a:t>
            </a:r>
            <a:r>
              <a:rPr lang="ru-RU" dirty="0" err="1" smtClean="0"/>
              <a:t>первинні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Частки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формотворчі</a:t>
            </a:r>
            <a:r>
              <a:rPr lang="ru-RU" dirty="0" smtClean="0"/>
              <a:t> та </a:t>
            </a:r>
            <a:r>
              <a:rPr lang="ru-RU" dirty="0" err="1" smtClean="0"/>
              <a:t>словотворчі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частки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смислових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: </a:t>
            </a:r>
            <a:r>
              <a:rPr lang="ru-RU" dirty="0" err="1" smtClean="0"/>
              <a:t>вказівні</a:t>
            </a:r>
            <a:r>
              <a:rPr lang="ru-RU" dirty="0" smtClean="0"/>
              <a:t>, </a:t>
            </a:r>
            <a:r>
              <a:rPr lang="ru-RU" dirty="0" err="1" smtClean="0"/>
              <a:t>означальні</a:t>
            </a:r>
            <a:r>
              <a:rPr lang="ru-RU" dirty="0" smtClean="0"/>
              <a:t>, </a:t>
            </a:r>
            <a:r>
              <a:rPr lang="ru-RU" dirty="0" err="1" smtClean="0"/>
              <a:t>обмежувально-видільні</a:t>
            </a:r>
            <a:r>
              <a:rPr lang="ru-RU" dirty="0" smtClean="0"/>
              <a:t>, </a:t>
            </a:r>
            <a:r>
              <a:rPr lang="ru-RU" dirty="0" err="1" smtClean="0"/>
              <a:t>підсилювальні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частки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</a:t>
            </a:r>
            <a:r>
              <a:rPr lang="ru-RU" dirty="0" err="1" smtClean="0"/>
              <a:t>модальні</a:t>
            </a:r>
            <a:r>
              <a:rPr lang="ru-RU" dirty="0" smtClean="0"/>
              <a:t> слова: </a:t>
            </a:r>
            <a:r>
              <a:rPr lang="ru-RU" dirty="0" err="1" smtClean="0"/>
              <a:t>стверджувальні</a:t>
            </a:r>
            <a:r>
              <a:rPr lang="ru-RU" dirty="0" smtClean="0"/>
              <a:t>, </a:t>
            </a:r>
            <a:r>
              <a:rPr lang="ru-RU" dirty="0" err="1" smtClean="0"/>
              <a:t>заперечні</a:t>
            </a:r>
            <a:r>
              <a:rPr lang="ru-RU" dirty="0" smtClean="0"/>
              <a:t>, </a:t>
            </a:r>
            <a:r>
              <a:rPr lang="ru-RU" dirty="0" err="1" smtClean="0"/>
              <a:t>питальні</a:t>
            </a:r>
            <a:r>
              <a:rPr lang="ru-RU" dirty="0" smtClean="0"/>
              <a:t>, </a:t>
            </a:r>
            <a:r>
              <a:rPr lang="ru-RU" dirty="0" err="1" smtClean="0"/>
              <a:t>спонукальні</a:t>
            </a:r>
            <a:r>
              <a:rPr lang="ru-RU" dirty="0" smtClean="0"/>
              <a:t>,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модальні</a:t>
            </a:r>
            <a:r>
              <a:rPr lang="ru-RU" dirty="0" smtClean="0"/>
              <a:t>, </a:t>
            </a:r>
            <a:r>
              <a:rPr lang="ru-RU" dirty="0" err="1" smtClean="0"/>
              <a:t>емоційно-експресивні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Вигуки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первісні</a:t>
            </a:r>
            <a:r>
              <a:rPr lang="ru-RU" dirty="0" smtClean="0"/>
              <a:t> та </a:t>
            </a:r>
            <a:r>
              <a:rPr lang="ru-RU" dirty="0" err="1" smtClean="0"/>
              <a:t>вторинні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за </a:t>
            </a:r>
            <a:r>
              <a:rPr lang="ru-RU" dirty="0" err="1" smtClean="0"/>
              <a:t>змістом</a:t>
            </a:r>
            <a:r>
              <a:rPr lang="ru-RU" dirty="0" smtClean="0"/>
              <a:t>: </a:t>
            </a:r>
            <a:r>
              <a:rPr lang="ru-RU" dirty="0" err="1" smtClean="0"/>
              <a:t>емоційні</a:t>
            </a:r>
            <a:r>
              <a:rPr lang="ru-RU" dirty="0" smtClean="0"/>
              <a:t>, </a:t>
            </a:r>
            <a:r>
              <a:rPr lang="ru-RU" dirty="0" err="1" smtClean="0"/>
              <a:t>волевиявлення</a:t>
            </a:r>
            <a:r>
              <a:rPr lang="ru-RU" dirty="0" smtClean="0"/>
              <a:t>,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, </a:t>
            </a:r>
            <a:r>
              <a:rPr lang="ru-RU" dirty="0" err="1" smtClean="0"/>
              <a:t>звуконаслідувальні</a:t>
            </a:r>
            <a:r>
              <a:rPr lang="ru-RU" dirty="0" smtClean="0"/>
              <a:t> слова.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Морфологічні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ознаки</a:t>
            </a:r>
            <a:r>
              <a:rPr lang="ru-RU" b="1" dirty="0" smtClean="0"/>
              <a:t> </a:t>
            </a:r>
            <a:r>
              <a:rPr lang="ru-RU" b="1" dirty="0" err="1" smtClean="0"/>
              <a:t>частин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належать </a:t>
            </a:r>
            <a:r>
              <a:rPr lang="ru-RU" dirty="0" err="1" smtClean="0"/>
              <a:t>наступні</a:t>
            </a:r>
            <a:r>
              <a:rPr lang="ru-RU" dirty="0" smtClean="0"/>
              <a:t> характеристики:</a:t>
            </a:r>
          </a:p>
          <a:p>
            <a:pPr marL="0" indent="357188" algn="just"/>
            <a:r>
              <a:rPr lang="ru-RU" dirty="0" smtClean="0"/>
              <a:t>1.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2.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відмінювання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3.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морфологічної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слова.</a:t>
            </a:r>
          </a:p>
          <a:p>
            <a:pPr marL="0" indent="357188" algn="just">
              <a:buNone/>
            </a:pP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 </a:t>
            </a:r>
            <a:r>
              <a:rPr lang="ru-RU" i="1" dirty="0" err="1" smtClean="0"/>
              <a:t>змінювані</a:t>
            </a:r>
            <a:r>
              <a:rPr lang="ru-RU" i="1" dirty="0" smtClean="0"/>
              <a:t> та </a:t>
            </a:r>
            <a:r>
              <a:rPr lang="ru-RU" i="1" dirty="0" err="1" smtClean="0"/>
              <a:t>незмінювані</a:t>
            </a:r>
            <a:r>
              <a:rPr lang="ru-RU" dirty="0" smtClean="0"/>
              <a:t>. До перших належать 5 </a:t>
            </a:r>
            <a:r>
              <a:rPr lang="ru-RU" dirty="0" err="1" smtClean="0"/>
              <a:t>самостійних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іменник</a:t>
            </a:r>
            <a:r>
              <a:rPr lang="ru-RU" dirty="0" smtClean="0"/>
              <a:t>, </a:t>
            </a:r>
            <a:r>
              <a:rPr lang="ru-RU" dirty="0" err="1" smtClean="0"/>
              <a:t>прикметник</a:t>
            </a:r>
            <a:r>
              <a:rPr lang="ru-RU" dirty="0" smtClean="0"/>
              <a:t>, </a:t>
            </a:r>
            <a:r>
              <a:rPr lang="ru-RU" dirty="0" err="1" smtClean="0"/>
              <a:t>дієслово</a:t>
            </a:r>
            <a:r>
              <a:rPr lang="ru-RU" dirty="0" smtClean="0"/>
              <a:t>, </a:t>
            </a:r>
            <a:r>
              <a:rPr lang="ru-RU" dirty="0" err="1" smtClean="0"/>
              <a:t>займенник</a:t>
            </a:r>
            <a:r>
              <a:rPr lang="ru-RU" dirty="0" smtClean="0"/>
              <a:t> та </a:t>
            </a:r>
            <a:r>
              <a:rPr lang="ru-RU" dirty="0" err="1" smtClean="0"/>
              <a:t>числівник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Прислівник</a:t>
            </a:r>
            <a:r>
              <a:rPr lang="ru-RU" dirty="0" smtClean="0"/>
              <a:t>, </a:t>
            </a:r>
            <a:r>
              <a:rPr lang="ru-RU" dirty="0" err="1" smtClean="0"/>
              <a:t>прийменник</a:t>
            </a:r>
            <a:r>
              <a:rPr lang="ru-RU" dirty="0" smtClean="0"/>
              <a:t>, </a:t>
            </a:r>
            <a:r>
              <a:rPr lang="ru-RU" dirty="0" err="1" smtClean="0"/>
              <a:t>сполучник</a:t>
            </a:r>
            <a:r>
              <a:rPr lang="ru-RU" dirty="0" smtClean="0"/>
              <a:t>, </a:t>
            </a:r>
            <a:r>
              <a:rPr lang="ru-RU" dirty="0" err="1" smtClean="0"/>
              <a:t>частка</a:t>
            </a:r>
            <a:r>
              <a:rPr lang="ru-RU" dirty="0" smtClean="0"/>
              <a:t> та </a:t>
            </a:r>
            <a:r>
              <a:rPr lang="ru-RU" dirty="0" err="1" smtClean="0"/>
              <a:t>вигук</a:t>
            </a:r>
            <a:r>
              <a:rPr lang="ru-RU" dirty="0" smtClean="0"/>
              <a:t> – </a:t>
            </a:r>
            <a:r>
              <a:rPr lang="ru-RU" dirty="0" err="1" smtClean="0"/>
              <a:t>незмінювані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морфологічні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змінюваних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Іменник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рід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числами;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початковою</a:t>
            </a:r>
            <a:r>
              <a:rPr lang="ru-RU" dirty="0" smtClean="0"/>
              <a:t> формою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 </a:t>
            </a:r>
            <a:r>
              <a:rPr lang="ru-RU" dirty="0" err="1" smtClean="0"/>
              <a:t>однини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множини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Прикметник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числами;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родами;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прикметники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початковою</a:t>
            </a:r>
            <a:r>
              <a:rPr lang="ru-RU" dirty="0" smtClean="0"/>
              <a:t> формою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 </a:t>
            </a:r>
            <a:r>
              <a:rPr lang="ru-RU" dirty="0" err="1" smtClean="0"/>
              <a:t>однини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роду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Дієслово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дієприкметника</a:t>
            </a:r>
            <a:r>
              <a:rPr lang="ru-RU" dirty="0" smtClean="0"/>
              <a:t> та </a:t>
            </a:r>
            <a:r>
              <a:rPr lang="ru-RU" dirty="0" err="1" smtClean="0"/>
              <a:t>дієприслівника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дієприслівник</a:t>
            </a:r>
            <a:r>
              <a:rPr lang="ru-RU" dirty="0" smtClean="0"/>
              <a:t> – не </a:t>
            </a:r>
            <a:r>
              <a:rPr lang="ru-RU" dirty="0" err="1" smtClean="0"/>
              <a:t>змінюється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дієприкметник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за родами, числами, </a:t>
            </a:r>
            <a:r>
              <a:rPr lang="ru-RU" dirty="0" err="1" smtClean="0"/>
              <a:t>відмінками</a:t>
            </a:r>
            <a:r>
              <a:rPr lang="ru-RU" dirty="0" smtClean="0"/>
              <a:t>;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властивий</a:t>
            </a:r>
            <a:r>
              <a:rPr lang="ru-RU" dirty="0" smtClean="0"/>
              <a:t> час, стан і вид.</a:t>
            </a:r>
          </a:p>
          <a:p>
            <a:pPr marL="0" indent="357188" algn="just">
              <a:buNone/>
            </a:pPr>
            <a:r>
              <a:rPr lang="ru-RU" b="1" dirty="0" err="1" smtClean="0"/>
              <a:t>Числівник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числівника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родами;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початкова</a:t>
            </a:r>
            <a:r>
              <a:rPr lang="ru-RU" dirty="0" smtClean="0"/>
              <a:t> форма –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Займенник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 - </a:t>
            </a:r>
            <a:r>
              <a:rPr lang="ru-RU" dirty="0" err="1" smtClean="0"/>
              <a:t>вказівні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 </a:t>
            </a:r>
            <a:r>
              <a:rPr lang="ru-RU" dirty="0" err="1" smtClean="0"/>
              <a:t>мають</a:t>
            </a:r>
            <a:r>
              <a:rPr lang="ru-RU" dirty="0" smtClean="0"/>
              <a:t> число та </a:t>
            </a:r>
            <a:r>
              <a:rPr lang="ru-RU" dirty="0" err="1" smtClean="0"/>
              <a:t>рід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означальні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родами, числами та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порядкові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родами, числами та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початкова</a:t>
            </a:r>
            <a:r>
              <a:rPr lang="ru-RU" dirty="0" smtClean="0"/>
              <a:t> форма –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 </a:t>
            </a:r>
            <a:r>
              <a:rPr lang="ru-RU" dirty="0" err="1" smtClean="0"/>
              <a:t>однини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географічною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назвою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означуване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слово, то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вживається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називному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відмінку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проживаю у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Вінниця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я проживаю у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Вінниці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Вийшли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станції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Хрещатик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вийшли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Хрещатику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селищем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міського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типу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Стрижавка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Стрижавкою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Писарівка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Писарівці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Зупинилися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табором на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Говерла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зупинилися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табором на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Говерлі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lvl="0" indent="357188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узгоджуються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	перша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географічних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творенні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прикметникових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Кам’янець-Подільський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Кам’янець-Подільського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	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числівником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Знам’янка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Друга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Знам’янкодругий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	друга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іменником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Кривий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Ріг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Криворізький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своєму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прийменники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Франкфурт-на-Майні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Франкфуртський-на-Майні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D:\ІННА\22-23 силабус УМЕК\лекції\лекція 6\58a2e-0000112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41000"/>
          </a:blip>
          <a:srcRect/>
          <a:stretch>
            <a:fillRect/>
          </a:stretch>
        </p:blipFill>
        <p:spPr bwMode="auto">
          <a:xfrm>
            <a:off x="2544418" y="1441173"/>
            <a:ext cx="7126356" cy="4964050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Патронімічні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матронімічні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батька,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трансформувалось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енк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єнк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(Петренко, Даниленко)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юк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(Петрук, Данилюк)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Петрич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Данилович)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Андрюшок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Клименок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(Петраш,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Андріяш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35718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зменшувально-пестливі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суфікси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єць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(Петрусь, Петрик,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Друга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суфікси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професію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пішло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(Тягай, Бугай)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(Мовчан,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Рубан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Скрипаль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Коваль)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Кобзар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Кухар)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(Копач, Ткач)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Плаксій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Трясило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Покотило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Міняйло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Нечитайло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(Мельник,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Колісник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Прядун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Ковтун)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-яр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(Скляр, Маляр)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професій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виду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соціальним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станом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часом ставала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прізвищем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бондарі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боднарі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Бондар, Бондаренко, Бондарчук,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Бондарець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бровари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Бровар,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Броварник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Бражник; Пивовар;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Солодовник;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винороби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Винник, Винниченко,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Винничук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Винар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гончарі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Гончар, Гончаренко,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Гончарук;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гутники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Гутник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Гутненко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Гутниченко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Гутин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грабарі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Грабар,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Грабаренко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Грабарук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Грабарчук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килимарі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Килимник,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Килимниченко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Килимничук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Килимар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ковалі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Коваль, Коваленко,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Ковальчук, Ковалик,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Ковальський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Ковалевський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Ковальов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Ковальчишин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Ковалишин,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Ковалець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Залізняк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Залізнюк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514350" lvl="0" indent="-514350">
              <a:buAutoNum type="arabicPeriod"/>
            </a:pPr>
            <a:r>
              <a:rPr lang="uk-UA" dirty="0" smtClean="0"/>
              <a:t>Українська морфологія. Особливості використання граматичних категорій самостійних частин мови.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Граматичні форми власних назв. Українські традиції номінації.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Синтаксис української мови як лінгвістичне вчення. Основні синтаксичні одиниці.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Зв’язок</a:t>
            </a:r>
            <a:r>
              <a:rPr lang="ru-RU" dirty="0" smtClean="0"/>
              <a:t> синтаксису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розділами</a:t>
            </a:r>
            <a:r>
              <a:rPr lang="ru-RU" dirty="0" smtClean="0"/>
              <a:t> науки про </a:t>
            </a:r>
            <a:r>
              <a:rPr lang="ru-RU" dirty="0" err="1" smtClean="0"/>
              <a:t>мову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Порівняльний синтаксис української та інших індоєвропейських мов.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Принципи української пунктуації. Висновки курсу.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птахів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анімальними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англійського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animal –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тварина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Тур,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Ведмідь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Медвідь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Вовк,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Лисиця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Орел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Тур, Вовк,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Ведмідь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найстаршими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Як правило,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князівської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аж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не стали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Відтопонімічні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Потоцький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Вишневецький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Савицький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Кульчицький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Горецький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рідко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давали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Дніпровий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Росьовий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Дніпренко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Дністровий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Узинець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Роставець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хатніх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наїдків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Сковорода,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Макітра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Макогон, Борщ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численною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вуличних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східній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вони, як правило,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запорозьких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майстрами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вигадливі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прикладів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Нетудихата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Непийпиво,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Панібудьласка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Прядун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Ропкало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Гопкало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Невкипілий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українцям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прізвищ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Береза, Верба,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Осика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Тополя, Вишня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Вишняк,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Вишник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Грушка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Грушецький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Грушенко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Грушук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Дуля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Дульчак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Дульчик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Слива (Сливка,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Сливчук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Сливчак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Тереняк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Черешня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Черешенко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Черешнюк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Яблуненко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Яблученко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Яблонський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Яблонюк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Яблончук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57188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особи</a:t>
            </a: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 ставала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іронічним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закріпилось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нащадками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родове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Насмішкувато-глузливі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Запорозького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Азовського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таЧорноморського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давньоукраїнськими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типу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Безнос, Безух, Бухало, Злоба,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Кудря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Куц, Мовчан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цивільних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посад:</a:t>
            </a: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Війтів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Пустовійт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Пустовіт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Войтенко,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Войтович,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Пустовойтенко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Старовойт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57188"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Старостяк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57188" algn="just"/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Десяцький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Мостовий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(Мостовик,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Мостовенко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Присяжний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(Присяжнюк),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Ратушний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Ратушняк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Солтис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Соцький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тематику:</a:t>
            </a: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багач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Багач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Богач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Богащенко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Скоробогатий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Скоробогацький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57188"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ояр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Боярин,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Боярчук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Дукашенко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Дуканюк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ідич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Дідич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Дідицький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Дідківський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57188"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Паник,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Панок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Паночко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Паничок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Мосьпан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Мостіпан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Мостіпаненко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церковних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посад та на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релігійну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тематику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дяк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Дякун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Дяковський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Дячинський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Дячишин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ігумен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Гумен,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Гуменюк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Гуменяк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Гумінний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Гумінський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піп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Попенко,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Попенченко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Поповиченко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Попович, Попик,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Попадинець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Попадюк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пономар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Пономаренко,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Пономарів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Пономарчук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Паламар, Паламарчук,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Паламаренко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титар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Титар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Титаренко,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Титарук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Титарчук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6000" b="1" dirty="0" err="1" smtClean="0">
                <a:latin typeface="Monotype Corsiva" pitchFamily="66" charset="0"/>
              </a:rPr>
              <a:t>Прізвище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r>
              <a:rPr lang="ru-RU" sz="6000" b="1" dirty="0" err="1" smtClean="0">
                <a:latin typeface="Monotype Corsiva" pitchFamily="66" charset="0"/>
              </a:rPr>
              <a:t>є</a:t>
            </a:r>
            <a:r>
              <a:rPr lang="ru-RU" sz="6000" b="1" dirty="0" smtClean="0">
                <a:latin typeface="Monotype Corsiva" pitchFamily="66" charset="0"/>
              </a:rPr>
              <a:t> знаком і кодом </a:t>
            </a:r>
            <a:r>
              <a:rPr lang="ru-RU" sz="6000" b="1" dirty="0" err="1" smtClean="0">
                <a:latin typeface="Monotype Corsiva" pitchFamily="66" charset="0"/>
              </a:rPr>
              <a:t>будь-якого</a:t>
            </a:r>
            <a:r>
              <a:rPr lang="ru-RU" sz="6000" b="1" dirty="0" smtClean="0">
                <a:latin typeface="Monotype Corsiva" pitchFamily="66" charset="0"/>
              </a:rPr>
              <a:t> роду, </a:t>
            </a:r>
            <a:r>
              <a:rPr lang="ru-RU" sz="6000" b="1" dirty="0" err="1" smtClean="0">
                <a:latin typeface="Monotype Corsiva" pitchFamily="66" charset="0"/>
              </a:rPr>
              <a:t>виразником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r>
              <a:rPr lang="ru-RU" sz="6000" b="1" dirty="0" err="1" smtClean="0">
                <a:latin typeface="Monotype Corsiva" pitchFamily="66" charset="0"/>
              </a:rPr>
              <a:t>спадкоємності</a:t>
            </a:r>
            <a:r>
              <a:rPr lang="ru-RU" sz="6000" b="1" dirty="0" smtClean="0">
                <a:latin typeface="Monotype Corsiva" pitchFamily="66" charset="0"/>
              </a:rPr>
              <a:t> та </a:t>
            </a:r>
            <a:r>
              <a:rPr lang="ru-RU" sz="6000" b="1" dirty="0" err="1" smtClean="0">
                <a:latin typeface="Monotype Corsiva" pitchFamily="66" charset="0"/>
              </a:rPr>
              <a:t>наступності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r>
              <a:rPr lang="ru-RU" sz="6000" b="1" dirty="0" err="1" smtClean="0">
                <a:latin typeface="Monotype Corsiva" pitchFamily="66" charset="0"/>
              </a:rPr>
              <a:t>поколінь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endParaRPr lang="en-US" sz="6000" b="1" dirty="0" smtClean="0">
              <a:latin typeface="Monotype Corsiva" pitchFamily="66" charset="0"/>
            </a:endParaRPr>
          </a:p>
          <a:p>
            <a:pPr marL="0" indent="357188" algn="ctr">
              <a:buNone/>
            </a:pP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порядок)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словосполученнях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нечленореченнєві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Предметом синтаксису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семантика і структура,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семантико-синтаксичні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Синтаксис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практика синтаксису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члени (член)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нечленореченнєві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абзаци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непряме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напівпряме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Баденкова</a:t>
            </a:r>
            <a:r>
              <a:rPr lang="ru-RU" sz="6000" dirty="0" smtClean="0"/>
              <a:t> В.М., </a:t>
            </a:r>
            <a:r>
              <a:rPr lang="ru-RU" sz="6000" dirty="0" err="1" smtClean="0"/>
              <a:t>Зинякова</a:t>
            </a:r>
            <a:r>
              <a:rPr lang="ru-RU" sz="6000" dirty="0" smtClean="0"/>
              <a:t> А.А.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Фонетика. </a:t>
            </a:r>
            <a:r>
              <a:rPr lang="ru-RU" sz="6000" dirty="0" err="1" smtClean="0"/>
              <a:t>Фонологія</a:t>
            </a:r>
            <a:r>
              <a:rPr lang="uk-UA" sz="6000" dirty="0" smtClean="0"/>
              <a:t>. </a:t>
            </a:r>
            <a:r>
              <a:rPr lang="ru-RU" sz="6000" dirty="0" err="1" smtClean="0"/>
              <a:t>Морфонологія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Акцентологія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Орфоепія.Графіка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</a:t>
            </a:r>
            <a:r>
              <a:rPr lang="ru-RU" sz="6000" dirty="0" err="1" smtClean="0"/>
              <a:t>Миколаїв</a:t>
            </a:r>
            <a:r>
              <a:rPr lang="ru-RU" sz="6000" dirty="0" smtClean="0"/>
              <a:t>, 2017. 278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smtClean="0"/>
              <a:t>Бондар О.І., Карпенко Ю.О., </a:t>
            </a:r>
            <a:r>
              <a:rPr lang="ru-RU" sz="6000" dirty="0" err="1" smtClean="0"/>
              <a:t>Микитин-Дружине</a:t>
            </a:r>
            <a:r>
              <a:rPr lang="ru-RU" sz="6000" baseline="-25000" dirty="0" err="1" smtClean="0"/>
              <a:t>́</a:t>
            </a:r>
            <a:r>
              <a:rPr lang="ru-RU" sz="6000" dirty="0" err="1" smtClean="0"/>
              <a:t>ць</a:t>
            </a:r>
            <a:r>
              <a:rPr lang="ru-RU" sz="6000" dirty="0" smtClean="0"/>
              <a:t> М.Л.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Фонетика. </a:t>
            </a:r>
            <a:r>
              <a:rPr lang="ru-RU" sz="6000" dirty="0" err="1" smtClean="0"/>
              <a:t>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</a:t>
            </a:r>
            <a:r>
              <a:rPr lang="ru-RU" sz="6000" dirty="0" smtClean="0"/>
              <a:t>. </a:t>
            </a:r>
            <a:r>
              <a:rPr lang="ru-RU" sz="6000" dirty="0" err="1" smtClean="0"/>
              <a:t>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. </a:t>
            </a:r>
            <a:r>
              <a:rPr lang="ru-RU" sz="6000" dirty="0" err="1" smtClean="0"/>
              <a:t>Лексикологія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Лексикографія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ВЦ </a:t>
            </a:r>
            <a:r>
              <a:rPr lang="uk-UA" sz="6000" dirty="0" smtClean="0"/>
              <a:t>«</a:t>
            </a:r>
            <a:r>
              <a:rPr lang="ru-RU" sz="6000" dirty="0" err="1" smtClean="0"/>
              <a:t>Академія</a:t>
            </a:r>
            <a:r>
              <a:rPr lang="uk-UA" sz="6000" dirty="0" smtClean="0"/>
              <a:t>»</a:t>
            </a:r>
            <a:r>
              <a:rPr lang="ru-RU" sz="6000" dirty="0" smtClean="0"/>
              <a:t>, 2006.</a:t>
            </a:r>
            <a:r>
              <a:rPr lang="uk-UA" sz="6000" dirty="0" smtClean="0"/>
              <a:t> 368 с.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Від</a:t>
            </a:r>
            <a:r>
              <a:rPr lang="ru-RU" sz="6000" dirty="0" smtClean="0"/>
              <a:t>  звука до тексту: </a:t>
            </a:r>
            <a:r>
              <a:rPr lang="ru-RU" sz="6000" dirty="0" err="1" smtClean="0"/>
              <a:t>Аналіз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мовних</a:t>
            </a:r>
            <a:r>
              <a:rPr lang="ru-RU" sz="6000" dirty="0" smtClean="0"/>
              <a:t> </a:t>
            </a:r>
            <a:r>
              <a:rPr lang="ru-RU" sz="6000" dirty="0" err="1" smtClean="0"/>
              <a:t>одиниць</a:t>
            </a:r>
            <a:r>
              <a:rPr lang="ru-RU" sz="6000" dirty="0" smtClean="0"/>
              <a:t> </a:t>
            </a:r>
            <a:r>
              <a:rPr lang="ru-RU" sz="6000" dirty="0" err="1" smtClean="0"/>
              <a:t>різних</a:t>
            </a:r>
            <a:r>
              <a:rPr lang="ru-RU" sz="6000" dirty="0" smtClean="0"/>
              <a:t> </a:t>
            </a:r>
            <a:r>
              <a:rPr lang="ru-RU" sz="6000" dirty="0" err="1" smtClean="0"/>
              <a:t>рівнів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</a:t>
            </a:r>
            <a:r>
              <a:rPr lang="ru-RU" sz="6000" dirty="0" smtClean="0"/>
              <a:t>. </a:t>
            </a:r>
            <a:r>
              <a:rPr lang="ru-RU" sz="6000" dirty="0" err="1" smtClean="0"/>
              <a:t>посібн</a:t>
            </a:r>
            <a:r>
              <a:rPr lang="ru-RU" sz="6000" dirty="0" smtClean="0"/>
              <a:t>.</a:t>
            </a:r>
            <a:r>
              <a:rPr lang="uk-UA" sz="6000" dirty="0" smtClean="0"/>
              <a:t> /</a:t>
            </a:r>
            <a:r>
              <a:rPr lang="ru-RU" sz="6000" dirty="0" smtClean="0"/>
              <a:t> за ред. А.А.</a:t>
            </a:r>
            <a:r>
              <a:rPr lang="uk-UA" sz="6000" dirty="0" smtClean="0"/>
              <a:t> </a:t>
            </a:r>
            <a:r>
              <a:rPr lang="ru-RU" sz="6000" dirty="0" smtClean="0"/>
              <a:t>Силки. Вид. 2-ге, </a:t>
            </a:r>
            <a:r>
              <a:rPr lang="ru-RU" sz="6000" dirty="0" err="1" smtClean="0"/>
              <a:t>випр</a:t>
            </a:r>
            <a:r>
              <a:rPr lang="ru-RU" sz="6000" dirty="0" smtClean="0"/>
              <a:t>.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допов</a:t>
            </a:r>
            <a:r>
              <a:rPr lang="ru-RU" sz="6000" dirty="0" smtClean="0"/>
              <a:t>. </a:t>
            </a:r>
            <a:r>
              <a:rPr lang="ru-RU" sz="6000" dirty="0" err="1" smtClean="0"/>
              <a:t>Суми</a:t>
            </a:r>
            <a:r>
              <a:rPr lang="ru-RU" sz="6000" dirty="0" smtClean="0"/>
              <a:t> : </a:t>
            </a:r>
            <a:r>
              <a:rPr lang="ru-RU" sz="6000" dirty="0" err="1" smtClean="0"/>
              <a:t>Університетська</a:t>
            </a:r>
            <a:r>
              <a:rPr lang="ru-RU" sz="6000" dirty="0" smtClean="0"/>
              <a:t> книга, 2013. 348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smtClean="0"/>
              <a:t>Грищенко А.П., </a:t>
            </a:r>
            <a:r>
              <a:rPr lang="ru-RU" sz="6000" dirty="0" err="1" smtClean="0"/>
              <a:t>Мацько</a:t>
            </a:r>
            <a:r>
              <a:rPr lang="ru-RU" sz="6000" dirty="0" smtClean="0"/>
              <a:t> Л.І., Плющ М.Я. та </a:t>
            </a:r>
            <a:r>
              <a:rPr lang="ru-RU" sz="6000" dirty="0" err="1" smtClean="0"/>
              <a:t>ін</a:t>
            </a:r>
            <a:r>
              <a:rPr lang="ru-RU" sz="6000" dirty="0" smtClean="0"/>
              <a:t>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 / за ред. А.П. </a:t>
            </a:r>
            <a:r>
              <a:rPr lang="ru-RU" sz="6000" dirty="0" err="1" smtClean="0"/>
              <a:t>Грищенка</a:t>
            </a:r>
            <a:r>
              <a:rPr lang="ru-RU" sz="6000" dirty="0" smtClean="0"/>
              <a:t>. 3-тє вид., </a:t>
            </a:r>
            <a:r>
              <a:rPr lang="ru-RU" sz="6000" dirty="0" err="1" smtClean="0"/>
              <a:t>допов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</a:t>
            </a:r>
            <a:r>
              <a:rPr lang="ru-RU" sz="6000" dirty="0" err="1" smtClean="0"/>
              <a:t>шк</a:t>
            </a:r>
            <a:r>
              <a:rPr lang="uk-UA" sz="6000" dirty="0" err="1" smtClean="0"/>
              <a:t>ола</a:t>
            </a:r>
            <a:r>
              <a:rPr lang="ru-RU" sz="6000" dirty="0" smtClean="0"/>
              <a:t>, 2002. 439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Історія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правопису</a:t>
            </a:r>
            <a:r>
              <a:rPr lang="ru-RU" sz="6000" dirty="0" smtClean="0"/>
              <a:t> ХVІ–XX ст. : </a:t>
            </a:r>
            <a:r>
              <a:rPr lang="ru-RU" sz="6000" dirty="0" err="1" smtClean="0"/>
              <a:t>хрестоматія</a:t>
            </a:r>
            <a:r>
              <a:rPr lang="ru-RU" sz="6000" dirty="0" smtClean="0"/>
              <a:t> / </a:t>
            </a:r>
            <a:r>
              <a:rPr lang="ru-RU" sz="6000" dirty="0" err="1" smtClean="0"/>
              <a:t>упорядники</a:t>
            </a:r>
            <a:r>
              <a:rPr lang="ru-RU" sz="6000" dirty="0" smtClean="0"/>
              <a:t> В.В. </a:t>
            </a:r>
            <a:r>
              <a:rPr lang="ru-RU" sz="6000" dirty="0" err="1" smtClean="0"/>
              <a:t>Німчук</a:t>
            </a:r>
            <a:r>
              <a:rPr lang="ru-RU" sz="6000" dirty="0" smtClean="0"/>
              <a:t>, Н.В.</a:t>
            </a:r>
            <a:r>
              <a:rPr lang="en-US" sz="6000" dirty="0" smtClean="0"/>
              <a:t> </a:t>
            </a:r>
            <a:r>
              <a:rPr lang="ru-RU" sz="6000" dirty="0" err="1" smtClean="0"/>
              <a:t>Пуряєва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Наукова</a:t>
            </a:r>
            <a:r>
              <a:rPr lang="ru-RU" sz="6000" dirty="0" smtClean="0"/>
              <a:t> думка, 2004. 582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Караман</a:t>
            </a:r>
            <a:r>
              <a:rPr lang="ru-RU" sz="6000" dirty="0" smtClean="0"/>
              <a:t> С.О., </a:t>
            </a:r>
            <a:r>
              <a:rPr lang="ru-RU" sz="6000" dirty="0" err="1" smtClean="0"/>
              <a:t>Караман</a:t>
            </a:r>
            <a:r>
              <a:rPr lang="ru-RU" sz="6000" dirty="0" smtClean="0"/>
              <a:t> О.В., Плющ М.Я.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 / ред. С.О. </a:t>
            </a:r>
            <a:r>
              <a:rPr lang="ru-RU" sz="6000" dirty="0" err="1" smtClean="0"/>
              <a:t>Караман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«</a:t>
            </a:r>
            <a:r>
              <a:rPr lang="ru-RU" sz="6000" dirty="0" err="1" smtClean="0"/>
              <a:t>Літера</a:t>
            </a:r>
            <a:r>
              <a:rPr lang="ru-RU" sz="6000" dirty="0" smtClean="0"/>
              <a:t> ЛТД», 2011. 520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Ковтюх</a:t>
            </a:r>
            <a:r>
              <a:rPr lang="ru-RU" sz="6000" dirty="0" smtClean="0"/>
              <a:t> С.Л.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(Фонетика. </a:t>
            </a:r>
            <a:r>
              <a:rPr lang="ru-RU" sz="6000" dirty="0" err="1" smtClean="0"/>
              <a:t>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Морфонологія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</a:t>
            </a:r>
            <a:r>
              <a:rPr lang="ru-RU" sz="6000" dirty="0" smtClean="0"/>
              <a:t>. </a:t>
            </a:r>
            <a:r>
              <a:rPr lang="ru-RU" sz="6000" dirty="0" err="1" smtClean="0"/>
              <a:t>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) : </a:t>
            </a:r>
            <a:r>
              <a:rPr lang="ru-RU" sz="6000" dirty="0" err="1" smtClean="0"/>
              <a:t>навчально-методичний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</a:t>
            </a:r>
            <a:r>
              <a:rPr lang="ru-RU" sz="6000" dirty="0" err="1" smtClean="0"/>
              <a:t>Кіровоград</a:t>
            </a:r>
            <a:r>
              <a:rPr lang="ru-RU" sz="6000" dirty="0" smtClean="0"/>
              <a:t>, 2014. 291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Мойсієнко</a:t>
            </a:r>
            <a:r>
              <a:rPr lang="ru-RU" sz="6000" dirty="0" smtClean="0"/>
              <a:t> А.К., Бас-Кононенко О.В., </a:t>
            </a:r>
            <a:r>
              <a:rPr lang="ru-RU" sz="6000" dirty="0" err="1" smtClean="0"/>
              <a:t>Берковець</a:t>
            </a:r>
            <a:r>
              <a:rPr lang="ru-RU" sz="6000" dirty="0" smtClean="0"/>
              <a:t> В.В. та </a:t>
            </a:r>
            <a:r>
              <a:rPr lang="ru-RU" sz="6000" dirty="0" err="1" smtClean="0"/>
              <a:t>ін</a:t>
            </a:r>
            <a:r>
              <a:rPr lang="ru-RU" sz="6000" dirty="0" smtClean="0"/>
              <a:t>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</a:t>
            </a:r>
            <a:r>
              <a:rPr lang="ru-RU" sz="6000" dirty="0" err="1" smtClean="0"/>
              <a:t>Лексикологія</a:t>
            </a:r>
            <a:r>
              <a:rPr lang="ru-RU" sz="6000" dirty="0" smtClean="0"/>
              <a:t>. Фонетика : </a:t>
            </a:r>
            <a:r>
              <a:rPr lang="ru-RU" sz="6000" dirty="0" err="1" smtClean="0"/>
              <a:t>підручник</a:t>
            </a:r>
            <a:r>
              <a:rPr lang="en-US" sz="6000" dirty="0" smtClean="0"/>
              <a:t>. </a:t>
            </a:r>
            <a:r>
              <a:rPr lang="ru-RU" sz="6000" dirty="0" smtClean="0"/>
              <a:t>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Знання</a:t>
            </a:r>
            <a:r>
              <a:rPr lang="ru-RU" sz="6000" dirty="0" smtClean="0"/>
              <a:t>, 2013. 340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 / ред. М.Я. Плющ. 7-ме вид.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школа, 2009. 414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Український</a:t>
            </a:r>
            <a:r>
              <a:rPr lang="ru-RU" sz="6000" dirty="0" smtClean="0"/>
              <a:t> </a:t>
            </a:r>
            <a:r>
              <a:rPr lang="ru-RU" sz="6000" dirty="0" err="1" smtClean="0"/>
              <a:t>правопис</a:t>
            </a:r>
            <a:r>
              <a:rPr lang="ru-RU" sz="6000" dirty="0" smtClean="0"/>
              <a:t> / НАН </a:t>
            </a:r>
            <a:r>
              <a:rPr lang="ru-RU" sz="6000" dirty="0" err="1" smtClean="0"/>
              <a:t>України</a:t>
            </a:r>
            <a:r>
              <a:rPr lang="ru-RU" sz="6000" dirty="0" smtClean="0"/>
              <a:t>, </a:t>
            </a:r>
            <a:r>
              <a:rPr lang="ru-RU" sz="6000" dirty="0" err="1" smtClean="0"/>
              <a:t>Ін</a:t>
            </a:r>
            <a:r>
              <a:rPr lang="uk-UA" sz="6000" dirty="0" err="1" smtClean="0"/>
              <a:t>ститу</a:t>
            </a:r>
            <a:r>
              <a:rPr lang="ru-RU" sz="6000" dirty="0" smtClean="0"/>
              <a:t>т </a:t>
            </a:r>
            <a:r>
              <a:rPr lang="ru-RU" sz="6000" dirty="0" err="1" smtClean="0"/>
              <a:t>мовознавства</a:t>
            </a:r>
            <a:r>
              <a:rPr lang="ru-RU" sz="6000" dirty="0" smtClean="0"/>
              <a:t> </a:t>
            </a:r>
            <a:r>
              <a:rPr lang="ru-RU" sz="6000" dirty="0" err="1" smtClean="0"/>
              <a:t>ім</a:t>
            </a:r>
            <a:r>
              <a:rPr lang="ru-RU" sz="6000" dirty="0" smtClean="0"/>
              <a:t>. О.О. </a:t>
            </a:r>
            <a:r>
              <a:rPr lang="ru-RU" sz="6000" dirty="0" err="1" smtClean="0"/>
              <a:t>Потебні</a:t>
            </a:r>
            <a:r>
              <a:rPr lang="uk-UA" sz="6000" dirty="0" smtClean="0"/>
              <a:t>, </a:t>
            </a:r>
            <a:r>
              <a:rPr lang="ru-RU" sz="6000" dirty="0" err="1" smtClean="0"/>
              <a:t>Ін</a:t>
            </a:r>
            <a:r>
              <a:rPr lang="uk-UA" sz="6000" dirty="0" err="1" smtClean="0"/>
              <a:t>ститу</a:t>
            </a:r>
            <a:r>
              <a:rPr lang="ru-RU" sz="6000" dirty="0" smtClean="0"/>
              <a:t>т </a:t>
            </a:r>
            <a:r>
              <a:rPr lang="ru-RU" sz="6000" dirty="0" err="1" smtClean="0"/>
              <a:t>української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мови</a:t>
            </a:r>
            <a:r>
              <a:rPr lang="uk-UA" sz="6000" dirty="0" smtClean="0"/>
              <a:t>, Український мовно-інформаційний фонд.</a:t>
            </a:r>
            <a:r>
              <a:rPr lang="ru-RU" sz="6000" dirty="0" smtClean="0"/>
              <a:t> К. : </a:t>
            </a:r>
            <a:r>
              <a:rPr lang="uk-UA" sz="6000" dirty="0" smtClean="0"/>
              <a:t>НВП «Видавництво</a:t>
            </a:r>
            <a:r>
              <a:rPr lang="en-US" sz="6000" dirty="0" smtClean="0"/>
              <a:t>“</a:t>
            </a:r>
            <a:r>
              <a:rPr lang="en-US" sz="6000" dirty="0" err="1" smtClean="0"/>
              <a:t>Наукова</a:t>
            </a:r>
            <a:r>
              <a:rPr lang="en-US" sz="6000" dirty="0" smtClean="0"/>
              <a:t> </a:t>
            </a:r>
            <a:r>
              <a:rPr lang="en-US" sz="6000" dirty="0" err="1" smtClean="0"/>
              <a:t>думка</a:t>
            </a:r>
            <a:r>
              <a:rPr lang="en-US" sz="6000" dirty="0" smtClean="0"/>
              <a:t>”</a:t>
            </a:r>
            <a:r>
              <a:rPr lang="uk-UA" sz="6000" dirty="0" smtClean="0"/>
              <a:t> НАН України»</a:t>
            </a:r>
            <a:r>
              <a:rPr lang="ru-RU" sz="6000" dirty="0" smtClean="0"/>
              <a:t>, 20</a:t>
            </a:r>
            <a:r>
              <a:rPr lang="uk-UA" sz="6000" dirty="0" smtClean="0"/>
              <a:t>19</a:t>
            </a:r>
            <a:r>
              <a:rPr lang="ru-RU" sz="6000" dirty="0" smtClean="0"/>
              <a:t>. </a:t>
            </a:r>
            <a:r>
              <a:rPr lang="uk-UA" sz="6000" dirty="0" smtClean="0"/>
              <a:t>393 с.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Шкуратяна</a:t>
            </a:r>
            <a:r>
              <a:rPr lang="ru-RU" sz="6000" dirty="0" smtClean="0"/>
              <a:t> Н.Г., Шевчук С.В.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. </a:t>
            </a:r>
            <a:r>
              <a:rPr lang="ru-RU" sz="6000" dirty="0" err="1" smtClean="0"/>
              <a:t>Модульний</a:t>
            </a:r>
            <a:r>
              <a:rPr lang="ru-RU" sz="6000" dirty="0" smtClean="0"/>
              <a:t> курс</a:t>
            </a:r>
            <a:r>
              <a:rPr lang="uk-UA" sz="6000" dirty="0" smtClean="0"/>
              <a:t> </a:t>
            </a:r>
            <a:r>
              <a:rPr lang="ru-RU" sz="6000" dirty="0" smtClean="0"/>
              <a:t>: </a:t>
            </a:r>
            <a:r>
              <a:rPr lang="ru-RU" sz="6000" dirty="0" err="1" smtClean="0"/>
              <a:t>навч</a:t>
            </a:r>
            <a:r>
              <a:rPr lang="uk-UA" sz="6000" dirty="0" err="1" smtClean="0"/>
              <a:t>альний</a:t>
            </a:r>
            <a:r>
              <a:rPr lang="en-US" sz="6000" dirty="0" smtClean="0"/>
              <a:t> п</a:t>
            </a:r>
            <a:r>
              <a:rPr lang="ru-RU" sz="6000" dirty="0" err="1" smtClean="0"/>
              <a:t>осібник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школа, 2007. 823с</a:t>
            </a:r>
            <a:r>
              <a:rPr lang="uk-UA" sz="6000" dirty="0" smtClean="0"/>
              <a:t>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Ющук</a:t>
            </a:r>
            <a:r>
              <a:rPr lang="ru-RU" sz="6000" dirty="0" smtClean="0"/>
              <a:t> І.П.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Либідь</a:t>
            </a:r>
            <a:r>
              <a:rPr lang="ru-RU" sz="6000" dirty="0" smtClean="0"/>
              <a:t>, 2003. 640 с.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різноструктурні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конкретній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мовленнєвій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висловлює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думку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почуттєвість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мовцем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найрізноманітнішої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одночленного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одним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завершуючи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AutoNum type="arabicPeriod"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Сполучення слів.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Слова і словоформи.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Члени речення.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Речення.</a:t>
            </a:r>
          </a:p>
          <a:p>
            <a:pPr marL="0" indent="357188" algn="just">
              <a:buAutoNum type="arabicPeriod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Функціональні замінники речення (слова-речення)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збігається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структурою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становлячи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Чудова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чудова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номінативний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потенційно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Вони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член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усталеним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чіткої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термінологічної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словосполученням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Чорне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море, Герой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Петро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Сагайдачний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білий-білий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покласти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зуби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полицю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голодувати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замилювати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обманювати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лексеми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будеш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(форма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 самого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відмінках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прийменником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день за днем,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дня на день, робота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піду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подивлюся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інфінітива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дієвідмінюваною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формою того самого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заспівати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заспіваю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іменниково-прийменникові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морі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березі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сорому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а)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сурядні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Прощайте,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рясні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долини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і села,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сповнені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краси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О.Підсуха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підрядні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Лети, моя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думо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Моя люта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муко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! (Т.Шевченко)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вставленості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жаль, чудес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(П. Воронько); 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вчив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письму (не без мороки ) і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гладіаторському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ремеслу (Д.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Павличко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ідіть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вигуків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ужитих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слів-речень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нечленованих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ж;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еге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ж;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Чи-ба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Ого-го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Слова і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словоформах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найповніше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граматична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валентність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лексем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семантичного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словами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Змінювані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найчисленніші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флективної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флексії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Члени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функціонують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будучи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типовішими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складниками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Члени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представлені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видами: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підметом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двоскладного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присудком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двоскладного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односкладного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дієслівній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означенням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різновидом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прикладка);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додатком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обставиною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accent1"/>
                </a:solidFill>
              </a:rPr>
              <a:t>3. Синтаксис української мови як лінгвістичне вчення. Основні синтаксичні одиниці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замінники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Як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вони належать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мовленнєвих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кваліфіковані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члена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стверджувальні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заперечні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питальні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спонукальні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357188" algn="just">
              <a:buAutoNum type="arabicParenR"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емоційнооцінні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4.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різнотипних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різнорівневих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думка,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посідає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підпорядковані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фонетикою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фонем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звуків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сформувалися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належать слову,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організовують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словах-реченнях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uk-UA" b="1" i="1" dirty="0" smtClean="0"/>
              <a:t>Морфологія</a:t>
            </a:r>
            <a:r>
              <a:rPr lang="uk-UA" dirty="0" smtClean="0"/>
              <a:t> – це вчення про граматику слова, про його лексико-граматичні класи (частини мови) і граматичні (морфологічні) категорії частин мови, про словозміну, про власне морфеми, аналітичні морфеми, слова-морфеми для вираження морфологічних та синтаксичних значень.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4.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 синтаксису з лексикологією:</a:t>
            </a:r>
          </a:p>
          <a:p>
            <a:pPr marL="0" indent="357188" algn="just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щонайменше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повнозначного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комунікативно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самодостатніх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службового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лексичного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наповнення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— одно-,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і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багатослівне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одиницею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номінативною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повнозначним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словом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хто-небудь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що-небудь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а тому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одиницею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комунікативною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спілкувальною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4.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синтаксису з фразеологією: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розглядові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один член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ідіоми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різноманітної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ідіоми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прислів’я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приказки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крилаті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Серцю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накажеш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Лиш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ненависті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цілий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нікого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любив (Леся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за членами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4.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синтаксису з морфологією: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очевидний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потреба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властивих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словесних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сформувалися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число,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відмінок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особа,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час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об’єднані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організувальним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центром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сферою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Разом синтаксис і морфологія становлять граматичну систему мови.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4. </a:t>
            </a:r>
            <a:r>
              <a:rPr lang="ru-RU" sz="3600" dirty="0" err="1" smtClean="0">
                <a:solidFill>
                  <a:schemeClr val="tx1"/>
                </a:solidFill>
              </a:rPr>
              <a:t>Зв’язок</a:t>
            </a:r>
            <a:r>
              <a:rPr lang="ru-RU" sz="3600" dirty="0" smtClean="0">
                <a:solidFill>
                  <a:schemeClr val="tx1"/>
                </a:solidFill>
              </a:rPr>
              <a:t> синтаксису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іншими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розділами</a:t>
            </a:r>
            <a:r>
              <a:rPr lang="ru-RU" sz="3600" dirty="0" smtClean="0">
                <a:solidFill>
                  <a:schemeClr val="tx1"/>
                </a:solidFill>
              </a:rPr>
              <a:t> науки про </a:t>
            </a:r>
            <a:r>
              <a:rPr lang="ru-RU" sz="3600" dirty="0" err="1" smtClean="0">
                <a:solidFill>
                  <a:schemeClr val="tx1"/>
                </a:solidFill>
              </a:rPr>
              <a:t>мову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357188"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синтаксису з пунктуацією:</a:t>
            </a:r>
          </a:p>
          <a:p>
            <a:pPr marL="0" indent="357188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Пунктуація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лінгвістичних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усталену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писемній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літературній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систему правил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уживання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розділових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знаків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виражену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закріпилася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моделлю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всенародний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широкий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діапазон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закріпившись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безлічі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1"/>
                </a:solidFill>
              </a:rPr>
              <a:t>5. </a:t>
            </a:r>
            <a:r>
              <a:rPr lang="uk-UA" dirty="0" smtClean="0">
                <a:solidFill>
                  <a:schemeClr val="accent1"/>
                </a:solidFill>
              </a:rPr>
              <a:t>Порівняльний синтаксис української та інших індоєвропейських мов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Синтаксису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арабської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Початкову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кінцеву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займають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смислове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Англомовному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синтаксису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регламентовану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інтонаційне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змістових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логічний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наголос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художній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інверсія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непрямий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незмінною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1"/>
                </a:solidFill>
              </a:rPr>
              <a:t>5. </a:t>
            </a:r>
            <a:r>
              <a:rPr lang="uk-UA" dirty="0" smtClean="0">
                <a:solidFill>
                  <a:schemeClr val="accent1"/>
                </a:solidFill>
              </a:rPr>
              <a:t>Порівняльний синтаксис української та інших індоєвропейських мов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узгоджене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означуваним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словом,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неузгоджене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стверджувати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коріння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різняться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ментальністю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способом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думки. Особливо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вирізняються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германської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переважає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регламентована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сталість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шаблонність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регламентованість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6.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/>
            <a:r>
              <a:rPr lang="ru-RU" b="1" dirty="0" err="1" smtClean="0"/>
              <a:t>Пунктуація</a:t>
            </a:r>
            <a:r>
              <a:rPr lang="ru-RU" dirty="0" smtClean="0"/>
              <a:t> 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 </a:t>
            </a:r>
            <a:r>
              <a:rPr lang="ru-RU" i="1" dirty="0" smtClean="0"/>
              <a:t>–</a:t>
            </a:r>
            <a:r>
              <a:rPr lang="ru-RU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крапка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система правил </a:t>
            </a:r>
            <a:r>
              <a:rPr lang="ru-RU" dirty="0" err="1" smtClean="0"/>
              <a:t>уживання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і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мовознавчої</a:t>
            </a:r>
            <a:r>
              <a:rPr lang="ru-RU" dirty="0" smtClean="0"/>
              <a:t> науки про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Розділові</a:t>
            </a:r>
            <a:r>
              <a:rPr lang="ru-RU" b="1" dirty="0" smtClean="0"/>
              <a:t> знаки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графічної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прийняті</a:t>
            </a:r>
            <a:r>
              <a:rPr lang="ru-RU" dirty="0" smtClean="0"/>
              <a:t> значки (</a:t>
            </a:r>
            <a:r>
              <a:rPr lang="ru-RU" i="1" dirty="0" err="1" smtClean="0"/>
              <a:t>крапка</a:t>
            </a:r>
            <a:r>
              <a:rPr lang="ru-RU" i="1" dirty="0" smtClean="0"/>
              <a:t>, кома, тире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вживаються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для </a:t>
            </a:r>
            <a:r>
              <a:rPr lang="ru-RU" dirty="0" err="1" smtClean="0"/>
              <a:t>членування</a:t>
            </a:r>
            <a:r>
              <a:rPr lang="ru-RU" dirty="0" smtClean="0"/>
              <a:t> тексту за </a:t>
            </a:r>
            <a:r>
              <a:rPr lang="ru-RU" dirty="0" err="1" smtClean="0"/>
              <a:t>змістом</a:t>
            </a:r>
            <a:r>
              <a:rPr lang="ru-RU" dirty="0" smtClean="0"/>
              <a:t> та </a:t>
            </a:r>
            <a:r>
              <a:rPr lang="ru-RU" dirty="0" err="1" smtClean="0"/>
              <a:t>інтонацією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тексті</a:t>
            </a:r>
            <a:r>
              <a:rPr lang="ru-RU" dirty="0" smtClean="0"/>
              <a:t> </a:t>
            </a:r>
            <a:r>
              <a:rPr lang="ru-RU" i="1" dirty="0" smtClean="0"/>
              <a:t>Я </a:t>
            </a:r>
            <a:r>
              <a:rPr lang="ru-RU" i="1" dirty="0" err="1" smtClean="0"/>
              <a:t>знову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природи</a:t>
            </a:r>
            <a:r>
              <a:rPr lang="ru-RU" i="1" dirty="0" smtClean="0"/>
              <a:t>, Я скучив за нею. </a:t>
            </a:r>
            <a:r>
              <a:rPr lang="ru-RU" i="1" dirty="0" err="1" smtClean="0"/>
              <a:t>Адже</a:t>
            </a:r>
            <a:r>
              <a:rPr lang="ru-RU" i="1" dirty="0" smtClean="0"/>
              <a:t> за роки </a:t>
            </a:r>
            <a:r>
              <a:rPr lang="ru-RU" i="1" dirty="0" err="1" smtClean="0"/>
              <a:t>партизанської</a:t>
            </a:r>
            <a:r>
              <a:rPr lang="ru-RU" i="1" dirty="0" smtClean="0"/>
              <a:t> </a:t>
            </a:r>
            <a:r>
              <a:rPr lang="ru-RU" i="1" dirty="0" err="1" smtClean="0"/>
              <a:t>боротьби</a:t>
            </a:r>
            <a:r>
              <a:rPr lang="ru-RU" i="1" dirty="0" smtClean="0"/>
              <a:t> я </a:t>
            </a:r>
            <a:r>
              <a:rPr lang="ru-RU" i="1" dirty="0" err="1" smtClean="0"/>
              <a:t>звик</a:t>
            </a:r>
            <a:r>
              <a:rPr lang="ru-RU" i="1" dirty="0" smtClean="0"/>
              <a:t> до </a:t>
            </a:r>
            <a:r>
              <a:rPr lang="ru-RU" i="1" dirty="0" err="1" smtClean="0"/>
              <a:t>лісу</a:t>
            </a:r>
            <a:r>
              <a:rPr lang="ru-RU" i="1" dirty="0" smtClean="0"/>
              <a:t>, </a:t>
            </a:r>
            <a:r>
              <a:rPr lang="ru-RU" i="1" dirty="0" err="1" smtClean="0"/>
              <a:t>до</a:t>
            </a:r>
            <a:r>
              <a:rPr lang="ru-RU" i="1" dirty="0" smtClean="0"/>
              <a:t> лук, до небесного простору</a:t>
            </a:r>
            <a:r>
              <a:rPr lang="ru-RU" dirty="0" smtClean="0"/>
              <a:t> (Ю. </a:t>
            </a:r>
            <a:r>
              <a:rPr lang="ru-RU" dirty="0" err="1" smtClean="0"/>
              <a:t>Збанацький</a:t>
            </a:r>
            <a:r>
              <a:rPr lang="ru-RU" dirty="0" smtClean="0"/>
              <a:t>) </a:t>
            </a:r>
            <a:r>
              <a:rPr lang="ru-RU" dirty="0" err="1" smtClean="0"/>
              <a:t>логічно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три </a:t>
            </a:r>
            <a:r>
              <a:rPr lang="ru-RU" dirty="0" err="1" smtClean="0"/>
              <a:t>речення</a:t>
            </a:r>
            <a:r>
              <a:rPr lang="ru-RU" dirty="0" smtClean="0"/>
              <a:t>, у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ставиться </a:t>
            </a:r>
            <a:r>
              <a:rPr lang="ru-RU" dirty="0" err="1" smtClean="0"/>
              <a:t>крапка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другого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крапки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: автор тексту ставить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душевний</a:t>
            </a:r>
            <a:r>
              <a:rPr lang="ru-RU" dirty="0" smtClean="0"/>
              <a:t> стан </a:t>
            </a:r>
            <a:r>
              <a:rPr lang="ru-RU" dirty="0" err="1" smtClean="0"/>
              <a:t>людини</a:t>
            </a:r>
            <a:r>
              <a:rPr lang="ru-RU" dirty="0" smtClean="0"/>
              <a:t>, яка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довгого</a:t>
            </a:r>
            <a:r>
              <a:rPr lang="ru-RU" dirty="0" smtClean="0"/>
              <a:t> часу </a:t>
            </a:r>
            <a:r>
              <a:rPr lang="ru-RU" dirty="0" err="1" smtClean="0"/>
              <a:t>потрапляє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на лоно </a:t>
            </a:r>
            <a:r>
              <a:rPr lang="ru-RU" dirty="0" err="1" smtClean="0"/>
              <a:t>природи</a:t>
            </a:r>
            <a:r>
              <a:rPr lang="ru-RU" dirty="0" smtClean="0"/>
              <a:t>, в </a:t>
            </a:r>
            <a:r>
              <a:rPr lang="ru-RU" dirty="0" err="1" smtClean="0"/>
              <a:t>ліс</a:t>
            </a:r>
            <a:r>
              <a:rPr lang="ru-RU" dirty="0" smtClean="0"/>
              <a:t>, і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спогади</a:t>
            </a:r>
            <a:r>
              <a:rPr lang="ru-RU" dirty="0" smtClean="0"/>
              <a:t> про роки </a:t>
            </a:r>
            <a:r>
              <a:rPr lang="ru-RU" dirty="0" err="1" smtClean="0"/>
              <a:t>партизанської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. У </a:t>
            </a:r>
            <a:r>
              <a:rPr lang="ru-RU" dirty="0" err="1" smtClean="0"/>
              <a:t>третьому</a:t>
            </a:r>
            <a:r>
              <a:rPr lang="ru-RU" dirty="0" smtClean="0"/>
              <a:t> </a:t>
            </a:r>
            <a:r>
              <a:rPr lang="ru-RU" dirty="0" err="1" smtClean="0"/>
              <a:t>реченні</a:t>
            </a:r>
            <a:r>
              <a:rPr lang="ru-RU" dirty="0" smtClean="0"/>
              <a:t> коми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інтонації</a:t>
            </a:r>
            <a:r>
              <a:rPr lang="ru-RU" dirty="0" smtClean="0"/>
              <a:t> </a:t>
            </a:r>
            <a:r>
              <a:rPr lang="ru-RU" dirty="0" err="1" smtClean="0"/>
              <a:t>переліку</a:t>
            </a:r>
            <a:r>
              <a:rPr lang="ru-RU" dirty="0" smtClean="0"/>
              <a:t>, яка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/>
              <a:t>однорідним</a:t>
            </a:r>
            <a:r>
              <a:rPr lang="ru-RU" dirty="0" smtClean="0"/>
              <a:t> членам.</a:t>
            </a:r>
          </a:p>
          <a:p>
            <a:pPr marL="0" indent="357188" algn="just"/>
            <a:r>
              <a:rPr lang="ru-RU" b="1" dirty="0" err="1" smtClean="0"/>
              <a:t>Призначення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розділових</a:t>
            </a:r>
            <a:r>
              <a:rPr lang="ru-RU" b="1" dirty="0" smtClean="0"/>
              <a:t> </a:t>
            </a:r>
            <a:r>
              <a:rPr lang="ru-RU" b="1" dirty="0" err="1" smtClean="0"/>
              <a:t>знаків</a:t>
            </a:r>
            <a:r>
              <a:rPr lang="ru-RU" dirty="0" smtClean="0"/>
              <a:t> –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читачеві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написаного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6.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b="1" dirty="0" smtClean="0"/>
              <a:t>Система </a:t>
            </a:r>
            <a:r>
              <a:rPr lang="ru-RU" b="1" dirty="0" err="1" smtClean="0"/>
              <a:t>розділових</a:t>
            </a:r>
            <a:r>
              <a:rPr lang="ru-RU" b="1" dirty="0" smtClean="0"/>
              <a:t> </a:t>
            </a:r>
            <a:r>
              <a:rPr lang="ru-RU" b="1" dirty="0" err="1" smtClean="0"/>
              <a:t>знаків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Розділові</a:t>
            </a:r>
            <a:r>
              <a:rPr lang="ru-RU" dirty="0" smtClean="0"/>
              <a:t> знаки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цілу</a:t>
            </a:r>
            <a:r>
              <a:rPr lang="ru-RU" dirty="0" smtClean="0"/>
              <a:t> систему.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b="1" i="1" dirty="0" err="1" smtClean="0"/>
              <a:t>одиничні</a:t>
            </a:r>
            <a:r>
              <a:rPr lang="ru-RU" dirty="0" smtClean="0"/>
              <a:t>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знаки: </a:t>
            </a:r>
            <a:r>
              <a:rPr lang="ru-RU" dirty="0" err="1" smtClean="0"/>
              <a:t>крапка</a:t>
            </a:r>
            <a:r>
              <a:rPr lang="ru-RU" dirty="0" smtClean="0"/>
              <a:t>, </a:t>
            </a:r>
            <a:r>
              <a:rPr lang="ru-RU" dirty="0" err="1" smtClean="0"/>
              <a:t>двокрапка</a:t>
            </a:r>
            <a:r>
              <a:rPr lang="ru-RU" dirty="0" smtClean="0"/>
              <a:t>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 (три </a:t>
            </a:r>
            <a:r>
              <a:rPr lang="ru-RU" dirty="0" err="1" smtClean="0"/>
              <a:t>крапки</a:t>
            </a:r>
            <a:r>
              <a:rPr lang="ru-RU" dirty="0" smtClean="0"/>
              <a:t>), кома, </a:t>
            </a:r>
            <a:r>
              <a:rPr lang="ru-RU" dirty="0" err="1" smtClean="0"/>
              <a:t>крапка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комою, тире, знак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знак</a:t>
            </a:r>
            <a:r>
              <a:rPr lang="ru-RU" dirty="0" smtClean="0"/>
              <a:t> оклику і </a:t>
            </a:r>
            <a:r>
              <a:rPr lang="ru-RU" b="1" i="1" dirty="0" err="1" smtClean="0"/>
              <a:t>парні</a:t>
            </a:r>
            <a:r>
              <a:rPr lang="ru-RU" dirty="0" smtClean="0"/>
              <a:t>: </a:t>
            </a:r>
            <a:r>
              <a:rPr lang="ru-RU" dirty="0" err="1" smtClean="0"/>
              <a:t>дві</a:t>
            </a:r>
            <a:r>
              <a:rPr lang="ru-RU" dirty="0" smtClean="0"/>
              <a:t> коми, два тире, дужки, лапки. Знаки </a:t>
            </a:r>
            <a:r>
              <a:rPr lang="ru-RU" dirty="0" err="1" smtClean="0"/>
              <a:t>пунктуаційної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b="1" i="1" dirty="0" err="1" smtClean="0"/>
              <a:t>пунктограмами</a:t>
            </a:r>
            <a:r>
              <a:rPr lang="ru-RU" b="1" i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6.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400" b="1" i="1" dirty="0" err="1" smtClean="0"/>
              <a:t>Роздільну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функцію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розділові</a:t>
            </a:r>
            <a:r>
              <a:rPr lang="ru-RU" sz="1400" dirty="0" smtClean="0"/>
              <a:t> знаки:</a:t>
            </a:r>
          </a:p>
          <a:p>
            <a:pPr marL="0" lvl="0" indent="357188" algn="just"/>
            <a:r>
              <a:rPr lang="ru-RU" sz="1400" dirty="0" err="1" smtClean="0"/>
              <a:t>Крапка</a:t>
            </a:r>
            <a:r>
              <a:rPr lang="ru-RU" sz="1400" dirty="0" smtClean="0"/>
              <a:t> </a:t>
            </a:r>
            <a:r>
              <a:rPr lang="ru-RU" sz="1400" dirty="0" err="1" smtClean="0"/>
              <a:t>ділить</a:t>
            </a:r>
            <a:r>
              <a:rPr lang="ru-RU" sz="1400" dirty="0" smtClean="0"/>
              <a:t> текст на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Знак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виконує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таку</a:t>
            </a:r>
            <a:r>
              <a:rPr lang="ru-RU" sz="1400" dirty="0" smtClean="0"/>
              <a:t> саму </a:t>
            </a:r>
            <a:r>
              <a:rPr lang="ru-RU" sz="1400" dirty="0" err="1" smtClean="0"/>
              <a:t>функцію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містить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собі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питання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Знак оклику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текст на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</a:t>
            </a:r>
            <a:r>
              <a:rPr lang="ru-RU" sz="1400" dirty="0" err="1" smtClean="0"/>
              <a:t>експресивність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мовлення</a:t>
            </a:r>
            <a:r>
              <a:rPr lang="ru-RU" sz="1400" dirty="0" smtClean="0"/>
              <a:t>, оклик.</a:t>
            </a:r>
          </a:p>
          <a:p>
            <a:pPr marL="0" lvl="0" indent="357188" algn="just"/>
            <a:r>
              <a:rPr lang="ru-RU" sz="1400" dirty="0" smtClean="0"/>
              <a:t>Кома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граматично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рівноправні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простого </a:t>
            </a:r>
            <a:r>
              <a:rPr lang="ru-RU" sz="1400" dirty="0" err="1" smtClean="0"/>
              <a:t>чи</a:t>
            </a:r>
            <a:r>
              <a:rPr lang="ru-RU" sz="1400" dirty="0" smtClean="0"/>
              <a:t> складного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err="1" smtClean="0"/>
              <a:t>Крапка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комою </a:t>
            </a:r>
            <a:r>
              <a:rPr lang="ru-RU" sz="1400" dirty="0" err="1" smtClean="0"/>
              <a:t>функціонально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подібна</a:t>
            </a:r>
            <a:r>
              <a:rPr lang="ru-RU" sz="1400" dirty="0" smtClean="0"/>
              <a:t> до коми,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складні</a:t>
            </a:r>
            <a:r>
              <a:rPr lang="ru-RU" sz="1400" dirty="0" smtClean="0"/>
              <a:t> (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ускладнені</a:t>
            </a:r>
            <a:r>
              <a:rPr lang="ru-RU" sz="1400" dirty="0" smtClean="0"/>
              <a:t>) за </a:t>
            </a:r>
            <a:r>
              <a:rPr lang="ru-RU" sz="1400" dirty="0" err="1" smtClean="0"/>
              <a:t>будовою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граматично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рівноправні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Тире </a:t>
            </a:r>
            <a:r>
              <a:rPr lang="ru-RU" sz="1400" dirty="0" err="1" smtClean="0"/>
              <a:t>розділяє</a:t>
            </a:r>
            <a:r>
              <a:rPr lang="ru-RU" sz="1400" dirty="0" smtClean="0"/>
              <a:t> </a:t>
            </a:r>
            <a:r>
              <a:rPr lang="ru-RU" sz="1400" dirty="0" err="1" smtClean="0"/>
              <a:t>головні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виражені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подібними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лексико-граматичними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категоріями</a:t>
            </a:r>
            <a:r>
              <a:rPr lang="ru-RU" sz="1400" dirty="0" smtClean="0"/>
              <a:t>), </a:t>
            </a:r>
            <a:r>
              <a:rPr lang="ru-RU" sz="1400" dirty="0" err="1" smtClean="0"/>
              <a:t>порівнювані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одиниці</a:t>
            </a:r>
            <a:r>
              <a:rPr lang="ru-RU" sz="1400" dirty="0" smtClean="0"/>
              <a:t>,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складного </a:t>
            </a:r>
            <a:r>
              <a:rPr lang="ru-RU" sz="1400" dirty="0" err="1" smtClean="0"/>
              <a:t>безсполучникового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перебувають</a:t>
            </a:r>
            <a:r>
              <a:rPr lang="ru-RU" sz="1400" dirty="0" smtClean="0"/>
              <a:t> в </a:t>
            </a:r>
            <a:r>
              <a:rPr lang="ru-RU" sz="1400" dirty="0" err="1" smtClean="0"/>
              <a:t>умовно-часових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протиставних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причиново-наслідкових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зв'язках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err="1" smtClean="0"/>
              <a:t>Двокрапка</a:t>
            </a:r>
            <a:r>
              <a:rPr lang="ru-RU" sz="1400" dirty="0" smtClean="0"/>
              <a:t> не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відділяє</a:t>
            </a:r>
            <a:r>
              <a:rPr lang="ru-RU" sz="1400" dirty="0" smtClean="0"/>
              <a:t> одну </a:t>
            </a:r>
            <a:r>
              <a:rPr lang="ru-RU" sz="1400" dirty="0" err="1" smtClean="0"/>
              <a:t>частину</a:t>
            </a:r>
            <a:r>
              <a:rPr lang="ru-RU" sz="1400" dirty="0" smtClean="0"/>
              <a:t> складного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другої</a:t>
            </a:r>
            <a:r>
              <a:rPr lang="ru-RU" sz="1400" dirty="0" smtClean="0"/>
              <a:t>, а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указує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 </a:t>
            </a:r>
            <a:r>
              <a:rPr lang="ru-RU" sz="1400" dirty="0" err="1" smtClean="0"/>
              <a:t>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другій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пояснення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розкриття</a:t>
            </a:r>
            <a:r>
              <a:rPr lang="ru-RU" sz="1400" dirty="0" smtClean="0"/>
              <a:t> причини того, про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йшлося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першій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err="1" smtClean="0"/>
              <a:t>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крапок</a:t>
            </a:r>
            <a:r>
              <a:rPr lang="ru-RU" sz="1400" dirty="0" smtClean="0"/>
              <a:t> (три </a:t>
            </a:r>
            <a:r>
              <a:rPr lang="ru-RU" sz="1400" dirty="0" err="1" smtClean="0"/>
              <a:t>крапки</a:t>
            </a:r>
            <a:r>
              <a:rPr lang="ru-RU" sz="1400" dirty="0" smtClean="0"/>
              <a:t>)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 на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 </a:t>
            </a:r>
            <a:r>
              <a:rPr lang="ru-RU" sz="1400" dirty="0" err="1" smtClean="0"/>
              <a:t>реченні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наявні</a:t>
            </a:r>
            <a:r>
              <a:rPr lang="ru-RU" sz="1400" dirty="0" smtClean="0"/>
              <a:t>,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закінчене</a:t>
            </a:r>
            <a:r>
              <a:rPr lang="ru-RU" sz="1400" dirty="0" smtClean="0"/>
              <a:t>, </a:t>
            </a:r>
            <a:r>
              <a:rPr lang="ru-RU" sz="1400" dirty="0" err="1" smtClean="0"/>
              <a:t>обірване</a:t>
            </a:r>
            <a:r>
              <a:rPr lang="ru-RU" sz="1400" dirty="0" smtClean="0"/>
              <a:t>.</a:t>
            </a:r>
          </a:p>
          <a:p>
            <a:pPr marL="0" lvl="0" indent="357188" algn="just"/>
            <a:r>
              <a:rPr lang="ru-RU" sz="1400" dirty="0" smtClean="0"/>
              <a:t>Знак </a:t>
            </a:r>
            <a:r>
              <a:rPr lang="ru-RU" sz="1400" dirty="0" err="1" smtClean="0"/>
              <a:t>виноски</a:t>
            </a:r>
            <a:r>
              <a:rPr lang="ru-RU" sz="1400" dirty="0" smtClean="0"/>
              <a:t> – </a:t>
            </a:r>
            <a:r>
              <a:rPr lang="ru-RU" sz="1400" dirty="0" err="1" smtClean="0"/>
              <a:t>видільний</a:t>
            </a:r>
            <a:r>
              <a:rPr lang="ru-RU" sz="1400" dirty="0" smtClean="0"/>
              <a:t>.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вказує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за словом, </a:t>
            </a:r>
            <a:r>
              <a:rPr lang="ru-RU" sz="1400" dirty="0" err="1" smtClean="0"/>
              <a:t>біля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значок </a:t>
            </a:r>
            <a:r>
              <a:rPr lang="ru-RU" sz="1400" dirty="0" err="1" smtClean="0"/>
              <a:t>поставлений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йти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тексту, яка </a:t>
            </a:r>
            <a:r>
              <a:rPr lang="ru-RU" sz="1400" dirty="0" err="1" smtClean="0"/>
              <a:t>подається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підрядковій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в </a:t>
            </a:r>
            <a:r>
              <a:rPr lang="ru-RU" sz="1400" dirty="0" err="1" smtClean="0"/>
              <a:t>кінці</a:t>
            </a:r>
            <a:r>
              <a:rPr lang="ru-RU" sz="1400" dirty="0" smtClean="0"/>
              <a:t> тексту.</a:t>
            </a:r>
          </a:p>
          <a:p>
            <a:pPr marL="0" lvl="0" indent="357188" algn="just"/>
            <a:r>
              <a:rPr lang="ru-RU" sz="1400" dirty="0" err="1" smtClean="0"/>
              <a:t>Парні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розділові</a:t>
            </a:r>
            <a:r>
              <a:rPr lang="ru-RU" sz="1400" dirty="0" smtClean="0"/>
              <a:t> знаки –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коми, два тире, дужки, лапки - </a:t>
            </a:r>
            <a:r>
              <a:rPr lang="ru-RU" sz="1400" dirty="0" err="1" smtClean="0"/>
              <a:t>виділяють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якийсь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відрізок</a:t>
            </a:r>
            <a:r>
              <a:rPr lang="ru-RU" sz="1400" dirty="0" smtClean="0"/>
              <a:t> тексту (</a:t>
            </a:r>
            <a:r>
              <a:rPr lang="ru-RU" sz="1400" dirty="0" err="1" smtClean="0"/>
              <a:t>другорядні</a:t>
            </a:r>
            <a:r>
              <a:rPr lang="ru-RU" sz="1400" dirty="0" smtClean="0"/>
              <a:t> члени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, коли </a:t>
            </a:r>
            <a:r>
              <a:rPr lang="ru-RU" sz="1400" dirty="0" err="1" smtClean="0"/>
              <a:t>є</a:t>
            </a:r>
            <a:r>
              <a:rPr lang="ru-RU" sz="1400" dirty="0" smtClean="0"/>
              <a:t> потреба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відокремити</a:t>
            </a:r>
            <a:r>
              <a:rPr lang="ru-RU" sz="1400" dirty="0" smtClean="0"/>
              <a:t>, </a:t>
            </a:r>
            <a:r>
              <a:rPr lang="ru-RU" sz="1400" dirty="0" err="1" smtClean="0"/>
              <a:t>вставні</a:t>
            </a:r>
            <a:r>
              <a:rPr lang="ru-RU" sz="1400" dirty="0" smtClean="0"/>
              <a:t> і </a:t>
            </a:r>
            <a:r>
              <a:rPr lang="ru-RU" sz="1400" dirty="0" err="1" smtClean="0"/>
              <a:t>вставлені</a:t>
            </a:r>
            <a:r>
              <a:rPr lang="ru-RU" sz="1400" dirty="0" smtClean="0"/>
              <a:t> слова, </a:t>
            </a:r>
            <a:r>
              <a:rPr lang="ru-RU" sz="1400" dirty="0" err="1" smtClean="0"/>
              <a:t>словосполучення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звертання</a:t>
            </a:r>
            <a:r>
              <a:rPr lang="ru-RU" sz="1400" dirty="0" smtClean="0"/>
              <a:t>).</a:t>
            </a:r>
          </a:p>
          <a:p>
            <a:pPr marL="0" indent="357188" algn="just"/>
            <a:r>
              <a:rPr lang="ru-RU" sz="1400" dirty="0" smtClean="0"/>
              <a:t>У текстах часто </a:t>
            </a:r>
            <a:r>
              <a:rPr lang="ru-RU" sz="1400" dirty="0" err="1" smtClean="0"/>
              <a:t>поєднуються</a:t>
            </a:r>
            <a:r>
              <a:rPr lang="ru-RU" sz="1400" dirty="0" smtClean="0"/>
              <a:t> (</a:t>
            </a:r>
            <a:r>
              <a:rPr lang="ru-RU" sz="1400" dirty="0" err="1" smtClean="0"/>
              <a:t>збігаються</a:t>
            </a:r>
            <a:r>
              <a:rPr lang="ru-RU" sz="1400" dirty="0" smtClean="0"/>
              <a:t>) </a:t>
            </a:r>
            <a:r>
              <a:rPr lang="ru-RU" sz="1400" dirty="0" err="1" smtClean="0"/>
              <a:t>розділові</a:t>
            </a:r>
            <a:r>
              <a:rPr lang="ru-RU" sz="1400" dirty="0" smtClean="0"/>
              <a:t> знаки.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: </a:t>
            </a:r>
            <a:r>
              <a:rPr lang="ru-RU" sz="1400" i="1" dirty="0" smtClean="0"/>
              <a:t>Болгарка, </a:t>
            </a:r>
            <a:r>
              <a:rPr lang="ru-RU" sz="1400" i="1" dirty="0" err="1" smtClean="0"/>
              <a:t>мов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сонце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розквітла</a:t>
            </a:r>
            <a:r>
              <a:rPr lang="ru-RU" sz="1400" i="1" dirty="0" smtClean="0"/>
              <a:t> (А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нею </a:t>
            </a:r>
            <a:r>
              <a:rPr lang="ru-RU" sz="1400" i="1" dirty="0" err="1" smtClean="0"/>
              <a:t>дитина</a:t>
            </a:r>
            <a:r>
              <a:rPr lang="ru-RU" sz="1400" i="1" dirty="0" smtClean="0"/>
              <a:t> мала!), </a:t>
            </a:r>
            <a:r>
              <a:rPr lang="ru-RU" sz="1400" i="1" dirty="0" err="1" smtClean="0"/>
              <a:t>мені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усміхнулась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привітно</a:t>
            </a:r>
            <a:r>
              <a:rPr lang="ru-RU" sz="1400" i="1" dirty="0" smtClean="0"/>
              <a:t> і в </a:t>
            </a:r>
            <a:r>
              <a:rPr lang="ru-RU" sz="1400" i="1" dirty="0" err="1" smtClean="0"/>
              <a:t>кухлі</a:t>
            </a:r>
            <a:r>
              <a:rPr lang="ru-RU" sz="1400" i="1" dirty="0" smtClean="0"/>
              <a:t> води подала... (ТІ.</a:t>
            </a:r>
            <a:r>
              <a:rPr lang="ru-RU" sz="1400" dirty="0" smtClean="0"/>
              <a:t> Усенко). Тут </a:t>
            </a:r>
            <a:r>
              <a:rPr lang="ru-RU" sz="1400" dirty="0" err="1" smtClean="0"/>
              <a:t>поєдналися</a:t>
            </a:r>
            <a:r>
              <a:rPr lang="ru-RU" sz="1400" dirty="0" smtClean="0"/>
              <a:t> (</a:t>
            </a:r>
            <a:r>
              <a:rPr lang="ru-RU" sz="1400" dirty="0" err="1" smtClean="0"/>
              <a:t>збіглися</a:t>
            </a:r>
            <a:r>
              <a:rPr lang="ru-RU" sz="1400" dirty="0" smtClean="0"/>
              <a:t>) знак оклику, дужка і кома. </a:t>
            </a:r>
            <a:r>
              <a:rPr lang="ru-RU" sz="1400" dirty="0" err="1" smtClean="0"/>
              <a:t>Поєднання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бути такими: [?!], [!..], [! -], [. -], [."]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6.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/>
          </a:bodyPr>
          <a:lstStyle/>
          <a:p>
            <a:pPr marL="0" indent="357188" algn="just">
              <a:buNone/>
            </a:pPr>
            <a:r>
              <a:rPr lang="ru-RU" dirty="0" err="1" smtClean="0"/>
              <a:t>Розділові</a:t>
            </a:r>
            <a:r>
              <a:rPr lang="ru-RU" dirty="0" smtClean="0"/>
              <a:t> </a:t>
            </a:r>
            <a:r>
              <a:rPr lang="ru-RU" dirty="0" smtClean="0"/>
              <a:t>знаки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</a:t>
            </a:r>
            <a:r>
              <a:rPr lang="ru-RU" dirty="0" err="1" smtClean="0"/>
              <a:t>синтаксичного</a:t>
            </a:r>
            <a:r>
              <a:rPr lang="ru-RU" dirty="0" smtClean="0"/>
              <a:t> </a:t>
            </a:r>
            <a:r>
              <a:rPr lang="ru-RU" dirty="0" err="1" smtClean="0"/>
              <a:t>членування</a:t>
            </a:r>
            <a:r>
              <a:rPr lang="ru-RU" dirty="0" smtClean="0"/>
              <a:t> </a:t>
            </a:r>
            <a:r>
              <a:rPr lang="ru-RU" dirty="0" err="1" smtClean="0"/>
              <a:t>писемного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обумовлені</a:t>
            </a:r>
            <a:r>
              <a:rPr lang="ru-RU" dirty="0" smtClean="0"/>
              <a:t> структурою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обов'язковими</a:t>
            </a:r>
            <a:r>
              <a:rPr lang="ru-RU" dirty="0" smtClean="0"/>
              <a:t>. До них належать знаки,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відділяються</a:t>
            </a:r>
            <a:r>
              <a:rPr lang="ru-RU" dirty="0" smtClean="0"/>
              <a:t> у </a:t>
            </a:r>
            <a:r>
              <a:rPr lang="ru-RU" dirty="0" err="1" smtClean="0"/>
              <a:t>тексті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введені</a:t>
            </a:r>
            <a:r>
              <a:rPr lang="ru-RU" dirty="0" smtClean="0"/>
              <a:t> до </a:t>
            </a:r>
            <a:r>
              <a:rPr lang="ru-RU" dirty="0" err="1" smtClean="0"/>
              <a:t>речень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граматично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не </a:t>
            </a:r>
            <a:r>
              <a:rPr lang="ru-RU" dirty="0" err="1" smtClean="0"/>
              <a:t>зв'язані</a:t>
            </a:r>
            <a:r>
              <a:rPr lang="ru-RU" dirty="0" smtClean="0"/>
              <a:t> – </a:t>
            </a:r>
            <a:r>
              <a:rPr lang="ru-RU" dirty="0" err="1" smtClean="0"/>
              <a:t>вставні</a:t>
            </a:r>
            <a:r>
              <a:rPr lang="ru-RU" dirty="0" smtClean="0"/>
              <a:t> і </a:t>
            </a:r>
            <a:r>
              <a:rPr lang="ru-RU" dirty="0" err="1" smtClean="0"/>
              <a:t>вставлені</a:t>
            </a:r>
            <a:r>
              <a:rPr lang="ru-RU" dirty="0" smtClean="0"/>
              <a:t> слова,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 і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звертання</a:t>
            </a:r>
            <a:r>
              <a:rPr lang="ru-RU" dirty="0" smtClean="0"/>
              <a:t>, </a:t>
            </a:r>
            <a:r>
              <a:rPr lang="ru-RU" dirty="0" err="1" smtClean="0"/>
              <a:t>вигуки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ґрунтуються</a:t>
            </a:r>
            <a:r>
              <a:rPr lang="ru-RU" dirty="0" smtClean="0"/>
              <a:t> на </a:t>
            </a:r>
            <a:r>
              <a:rPr lang="ru-RU" b="1" i="1" dirty="0" err="1" smtClean="0"/>
              <a:t>синтаксичному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принципі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структурно </a:t>
            </a:r>
            <a:r>
              <a:rPr lang="ru-RU" dirty="0" err="1" smtClean="0"/>
              <a:t>обумовленими</a:t>
            </a:r>
            <a:r>
              <a:rPr lang="ru-RU" dirty="0" smtClean="0"/>
              <a:t>. Тому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ще</a:t>
            </a:r>
            <a:r>
              <a:rPr lang="ru-RU" dirty="0" smtClean="0"/>
              <a:t> названо </a:t>
            </a:r>
            <a:r>
              <a:rPr lang="ru-RU" b="1" i="1" dirty="0" err="1" smtClean="0"/>
              <a:t>структурним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пунктуації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, </a:t>
            </a:r>
            <a:r>
              <a:rPr lang="ru-RU" dirty="0" err="1" smtClean="0"/>
              <a:t>загальноприйнятості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обов'язковості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У традиційній граматиці української мови виділяють </a:t>
            </a:r>
            <a:r>
              <a:rPr lang="uk-UA" i="1" dirty="0" smtClean="0"/>
              <a:t>десять</a:t>
            </a:r>
            <a:r>
              <a:rPr lang="uk-UA" dirty="0" smtClean="0"/>
              <a:t> частин мови. З них </a:t>
            </a:r>
            <a:r>
              <a:rPr lang="uk-UA" i="1" dirty="0" smtClean="0"/>
              <a:t>6 самостійних</a:t>
            </a:r>
            <a:r>
              <a:rPr lang="uk-UA" dirty="0" smtClean="0"/>
              <a:t>, </a:t>
            </a:r>
            <a:r>
              <a:rPr lang="uk-UA" i="1" dirty="0" smtClean="0"/>
              <a:t>3 – службові і вигук</a:t>
            </a:r>
            <a:r>
              <a:rPr lang="uk-UA" dirty="0" smtClean="0"/>
              <a:t>, який не входить ні до самостійних, ні до службових.</a:t>
            </a:r>
            <a:endParaRPr lang="ru-RU" dirty="0" smtClean="0"/>
          </a:p>
          <a:p>
            <a:pPr marL="0" indent="357188" algn="just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marL="0" indent="357188" algn="just">
              <a:buNone/>
            </a:pPr>
            <a:r>
              <a:rPr lang="uk-UA" dirty="0" smtClean="0"/>
              <a:t>Самостійні частини мови можемо згрупувати на </a:t>
            </a:r>
            <a:r>
              <a:rPr lang="uk-UA" b="1" i="1" dirty="0" smtClean="0"/>
              <a:t>іменні і дієслівні</a:t>
            </a:r>
            <a:r>
              <a:rPr lang="uk-UA" dirty="0" smtClean="0"/>
              <a:t>. Іменники й дієслова виникли в мові першими і традиційно становлять граматичну основу речень, оскільки повність висловлюють завершену думку. У такому реченні розповідається, хто і що робить без додаткової інформації, тому інші частини мови об’єднуються навколо них. Наприклад, </a:t>
            </a:r>
            <a:r>
              <a:rPr lang="uk-UA" i="1" dirty="0" smtClean="0"/>
              <a:t>Україна переможе!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Самостійні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повнозначні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іменник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прикметник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дієслово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займенник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прислівник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числівник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називати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, </a:t>
            </a:r>
            <a:r>
              <a:rPr lang="ru-RU" dirty="0" err="1" smtClean="0"/>
              <a:t>вказувати</a:t>
            </a:r>
            <a:r>
              <a:rPr lang="ru-RU" dirty="0" smtClean="0"/>
              <a:t> на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та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описувати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Головною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самостійних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b="1" dirty="0" smtClean="0"/>
              <a:t>вони – члени </a:t>
            </a:r>
            <a:r>
              <a:rPr lang="ru-RU" b="1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граматичну</a:t>
            </a:r>
            <a:r>
              <a:rPr lang="ru-RU" dirty="0" smtClean="0"/>
              <a:t> вагу та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лексичне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6.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Структурний</a:t>
            </a:r>
            <a:r>
              <a:rPr lang="ru-RU" dirty="0" smtClean="0"/>
              <a:t> принцип,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грунтується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b="1" i="1" dirty="0" err="1" smtClean="0"/>
              <a:t>смисловим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структурно </a:t>
            </a:r>
            <a:r>
              <a:rPr lang="ru-RU" dirty="0" err="1" smtClean="0"/>
              <a:t>значущі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логічно</a:t>
            </a:r>
            <a:r>
              <a:rPr lang="ru-RU" dirty="0" smtClean="0"/>
              <a:t> </a:t>
            </a:r>
            <a:r>
              <a:rPr lang="ru-RU" dirty="0" err="1" smtClean="0"/>
              <a:t>значущими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, коли </a:t>
            </a:r>
            <a:r>
              <a:rPr lang="ru-RU" dirty="0" err="1" smtClean="0"/>
              <a:t>логічне</a:t>
            </a:r>
            <a:r>
              <a:rPr lang="ru-RU" dirty="0" smtClean="0"/>
              <a:t> </a:t>
            </a:r>
            <a:r>
              <a:rPr lang="ru-RU" dirty="0" err="1" smtClean="0"/>
              <a:t>членування</a:t>
            </a:r>
            <a:r>
              <a:rPr lang="ru-RU" dirty="0" smtClean="0"/>
              <a:t> </a:t>
            </a:r>
            <a:r>
              <a:rPr lang="ru-RU" dirty="0" err="1" smtClean="0"/>
              <a:t>підпорядковує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структурне</a:t>
            </a:r>
            <a:r>
              <a:rPr lang="ru-RU" dirty="0" smtClean="0"/>
              <a:t> (</a:t>
            </a:r>
            <a:r>
              <a:rPr lang="ru-RU" dirty="0" err="1" smtClean="0"/>
              <a:t>синтаксичне</a:t>
            </a:r>
            <a:r>
              <a:rPr lang="ru-RU" dirty="0" smtClean="0"/>
              <a:t>).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висловлення</a:t>
            </a:r>
            <a:r>
              <a:rPr lang="ru-RU" dirty="0" smtClean="0"/>
              <a:t> </a:t>
            </a:r>
            <a:r>
              <a:rPr lang="ru-RU" i="1" dirty="0" smtClean="0"/>
              <a:t>У </a:t>
            </a:r>
            <a:r>
              <a:rPr lang="ru-RU" i="1" dirty="0" err="1" smtClean="0"/>
              <a:t>кімнаті</a:t>
            </a:r>
            <a:r>
              <a:rPr lang="ru-RU" i="1" dirty="0" smtClean="0"/>
              <a:t> один </a:t>
            </a:r>
            <a:r>
              <a:rPr lang="ru-RU" i="1" dirty="0" err="1" smtClean="0"/>
              <a:t>задумався</a:t>
            </a:r>
            <a:r>
              <a:rPr lang="ru-RU" dirty="0" smtClean="0"/>
              <a:t> без </a:t>
            </a:r>
            <a:r>
              <a:rPr lang="ru-RU" dirty="0" err="1" smtClean="0"/>
              <a:t>розділового</a:t>
            </a:r>
            <a:r>
              <a:rPr lang="ru-RU" dirty="0" smtClean="0"/>
              <a:t> знака </a:t>
            </a:r>
            <a:r>
              <a:rPr lang="ru-RU" dirty="0" err="1" smtClean="0"/>
              <a:t>означає</a:t>
            </a:r>
            <a:r>
              <a:rPr lang="ru-RU" dirty="0" smtClean="0"/>
              <a:t>: у </a:t>
            </a:r>
            <a:r>
              <a:rPr lang="ru-RU" dirty="0" err="1" smtClean="0"/>
              <a:t>кімнаті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один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задумався</a:t>
            </a:r>
            <a:r>
              <a:rPr lang="ru-RU" dirty="0" smtClean="0"/>
              <a:t>. </a:t>
            </a:r>
            <a:r>
              <a:rPr lang="ru-RU" dirty="0" err="1" smtClean="0"/>
              <a:t>Висловлення</a:t>
            </a:r>
            <a:r>
              <a:rPr lang="ru-RU" dirty="0" smtClean="0"/>
              <a:t> становить структуру простого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 Кома, поставлена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реченні</a:t>
            </a:r>
            <a:r>
              <a:rPr lang="ru-RU" dirty="0" smtClean="0"/>
              <a:t>, </a:t>
            </a:r>
            <a:r>
              <a:rPr lang="ru-RU" dirty="0" err="1" smtClean="0"/>
              <a:t>позначатиме</a:t>
            </a:r>
            <a:r>
              <a:rPr lang="ru-RU" dirty="0" smtClean="0"/>
              <a:t> межу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частинами</a:t>
            </a:r>
            <a:r>
              <a:rPr lang="ru-RU" dirty="0" smtClean="0"/>
              <a:t> уже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висловлена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думка: у </a:t>
            </a:r>
            <a:r>
              <a:rPr lang="ru-RU" dirty="0" err="1" smtClean="0"/>
              <a:t>кімнаті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одна особа і </a:t>
            </a:r>
            <a:r>
              <a:rPr lang="ru-RU" dirty="0" err="1" smtClean="0"/>
              <a:t>саме</a:t>
            </a:r>
            <a:r>
              <a:rPr lang="ru-RU" dirty="0" smtClean="0"/>
              <a:t> вона </a:t>
            </a:r>
            <a:r>
              <a:rPr lang="ru-RU" dirty="0" err="1" smtClean="0"/>
              <a:t>задумалася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 структурно </a:t>
            </a:r>
            <a:r>
              <a:rPr lang="ru-RU" dirty="0" err="1" smtClean="0"/>
              <a:t>неповна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слово </a:t>
            </a:r>
            <a:r>
              <a:rPr lang="ru-RU" i="1" dirty="0" smtClean="0"/>
              <a:t>один</a:t>
            </a:r>
            <a:r>
              <a:rPr lang="ru-RU" dirty="0" smtClean="0"/>
              <a:t> у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реченнях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: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першому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числівник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другому – </a:t>
            </a:r>
            <a:r>
              <a:rPr lang="ru-RU" dirty="0" err="1" smtClean="0"/>
              <a:t>займенник</a:t>
            </a:r>
            <a:r>
              <a:rPr lang="ru-RU" dirty="0" smtClean="0"/>
              <a:t> (</a:t>
            </a:r>
            <a:r>
              <a:rPr lang="ru-RU" dirty="0" err="1" smtClean="0"/>
              <a:t>прономіналізоване</a:t>
            </a:r>
            <a:r>
              <a:rPr lang="ru-RU" dirty="0" smtClean="0"/>
              <a:t> слово).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6.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/>
              <a:t>Іноді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розділові</a:t>
            </a:r>
            <a:r>
              <a:rPr lang="ru-RU" sz="2800" dirty="0" smtClean="0"/>
              <a:t> знаки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виразниками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мовленнєвої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економії</a:t>
            </a:r>
            <a:r>
              <a:rPr lang="ru-RU" sz="2800" dirty="0" smtClean="0"/>
              <a:t>: </a:t>
            </a:r>
            <a:r>
              <a:rPr lang="ru-RU" sz="2800" i="1" dirty="0" smtClean="0"/>
              <a:t>А скоро </a:t>
            </a:r>
            <a:r>
              <a:rPr lang="ru-RU" sz="2800" i="1" dirty="0" err="1" smtClean="0"/>
              <a:t>світ</a:t>
            </a:r>
            <a:r>
              <a:rPr lang="ru-RU" sz="2800" i="1" dirty="0" smtClean="0"/>
              <a:t> — в дорогу</a:t>
            </a:r>
            <a:r>
              <a:rPr lang="ru-RU" sz="2800" dirty="0" smtClean="0"/>
              <a:t> </a:t>
            </a:r>
            <a:r>
              <a:rPr lang="ru-RU" sz="2800" i="1" dirty="0" smtClean="0"/>
              <a:t>(І. Франко)</a:t>
            </a:r>
            <a:r>
              <a:rPr lang="ru-RU" sz="2800" dirty="0" smtClean="0"/>
              <a:t>. У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реченні</a:t>
            </a:r>
            <a:r>
              <a:rPr lang="ru-RU" sz="2800" dirty="0" smtClean="0"/>
              <a:t> тире </a:t>
            </a:r>
            <a:r>
              <a:rPr lang="ru-RU" sz="2800" dirty="0" err="1" smtClean="0"/>
              <a:t>допомагає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сприйняти</a:t>
            </a:r>
            <a:r>
              <a:rPr lang="ru-RU" sz="2800" dirty="0" smtClean="0"/>
              <a:t> </a:t>
            </a:r>
            <a:r>
              <a:rPr lang="ru-RU" sz="2800" dirty="0" err="1" smtClean="0"/>
              <a:t>ширшу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тієї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виражена</a:t>
            </a:r>
            <a:r>
              <a:rPr lang="ru-RU" sz="2800" dirty="0" smtClean="0"/>
              <a:t> словесно.</a:t>
            </a:r>
          </a:p>
          <a:p>
            <a:pPr marL="0" indent="357188" algn="just">
              <a:buNone/>
            </a:pPr>
            <a:r>
              <a:rPr lang="ru-RU" sz="2800" dirty="0" smtClean="0"/>
              <a:t>У </a:t>
            </a:r>
            <a:r>
              <a:rPr lang="ru-RU" sz="2800" dirty="0" err="1" smtClean="0"/>
              <a:t>безсполучникових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реченнях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розділові</a:t>
            </a:r>
            <a:r>
              <a:rPr lang="ru-RU" sz="2800" dirty="0" smtClean="0"/>
              <a:t> знаки </a:t>
            </a:r>
            <a:r>
              <a:rPr lang="uk-UA" sz="2800" dirty="0" smtClean="0"/>
              <a:t>«</a:t>
            </a:r>
            <a:r>
              <a:rPr lang="ru-RU" sz="2800" dirty="0" err="1" smtClean="0"/>
              <a:t>економлять</a:t>
            </a:r>
            <a:r>
              <a:rPr lang="uk-UA" sz="2800" dirty="0" smtClean="0"/>
              <a:t>»</a:t>
            </a:r>
            <a:r>
              <a:rPr lang="ru-RU" sz="2800" dirty="0" smtClean="0"/>
              <a:t> </a:t>
            </a:r>
            <a:r>
              <a:rPr lang="ru-RU" sz="2800" dirty="0" err="1" smtClean="0"/>
              <a:t>словесні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зв'язку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</a:t>
            </a:r>
            <a:r>
              <a:rPr lang="ru-RU" sz="2800" dirty="0" smtClean="0"/>
              <a:t> складного </a:t>
            </a:r>
            <a:r>
              <a:rPr lang="ru-RU" sz="2800" dirty="0" err="1" smtClean="0"/>
              <a:t>речення</a:t>
            </a:r>
            <a:r>
              <a:rPr lang="ru-RU" sz="2800" dirty="0" smtClean="0"/>
              <a:t>: </a:t>
            </a:r>
            <a:r>
              <a:rPr lang="ru-RU" sz="2800" i="1" dirty="0" err="1" smtClean="0"/>
              <a:t>Іржа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їсть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залізо</a:t>
            </a:r>
            <a:r>
              <a:rPr lang="ru-RU" sz="2800" i="1" dirty="0" smtClean="0"/>
              <a:t>, горе – </a:t>
            </a:r>
            <a:r>
              <a:rPr lang="ru-RU" sz="2800" i="1" dirty="0" err="1" smtClean="0"/>
              <a:t>серце</a:t>
            </a:r>
            <a:r>
              <a:rPr lang="ru-RU" sz="2800" dirty="0" smtClean="0"/>
              <a:t> </a:t>
            </a:r>
            <a:r>
              <a:rPr lang="ru-RU" sz="2800" i="1" dirty="0" smtClean="0"/>
              <a:t>(Нар. </a:t>
            </a:r>
            <a:r>
              <a:rPr lang="ru-RU" sz="2800" i="1" dirty="0" err="1" smtClean="0"/>
              <a:t>творчість</a:t>
            </a:r>
            <a:r>
              <a:rPr lang="ru-RU" sz="2800" i="1" dirty="0" smtClean="0"/>
              <a:t>).</a:t>
            </a:r>
            <a:endParaRPr lang="ru-RU" sz="2800" dirty="0" smtClean="0"/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59227"/>
          </a:xfrm>
        </p:spPr>
        <p:txBody>
          <a:bodyPr rtlCol="0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6. Принципи української пунктуації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/>
              <a:t>Українська</a:t>
            </a:r>
            <a:r>
              <a:rPr lang="ru-RU" sz="2800" dirty="0" smtClean="0"/>
              <a:t> </a:t>
            </a:r>
            <a:r>
              <a:rPr lang="uk-UA" sz="2800" dirty="0" err="1" smtClean="0"/>
              <a:t>пунк</a:t>
            </a:r>
            <a:r>
              <a:rPr lang="ru-RU" sz="2800" dirty="0" err="1" smtClean="0"/>
              <a:t>туація</a:t>
            </a:r>
            <a:r>
              <a:rPr lang="ru-RU" sz="2800" dirty="0" smtClean="0"/>
              <a:t> </a:t>
            </a:r>
            <a:r>
              <a:rPr lang="uk-UA" sz="2800" dirty="0" smtClean="0"/>
              <a:t>гру</a:t>
            </a:r>
            <a:r>
              <a:rPr lang="ru-RU" sz="2800" dirty="0" err="1" smtClean="0"/>
              <a:t>нтується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на </a:t>
            </a:r>
            <a:r>
              <a:rPr lang="ru-RU" sz="2800" dirty="0" err="1" smtClean="0"/>
              <a:t>інтонації</a:t>
            </a:r>
            <a:r>
              <a:rPr lang="ru-RU" sz="2800" dirty="0" smtClean="0"/>
              <a:t>: </a:t>
            </a:r>
            <a:r>
              <a:rPr lang="ru-RU" sz="2800" i="1" dirty="0" err="1" smtClean="0"/>
              <a:t>Закінчили</a:t>
            </a:r>
            <a:r>
              <a:rPr lang="ru-RU" sz="2800" i="1" dirty="0" smtClean="0"/>
              <a:t> роботу, </a:t>
            </a:r>
            <a:r>
              <a:rPr lang="ru-RU" sz="2800" i="1" dirty="0" err="1" smtClean="0"/>
              <a:t>сіли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відпочивати</a:t>
            </a:r>
            <a:r>
              <a:rPr lang="ru-RU" sz="2800" dirty="0" smtClean="0"/>
              <a:t> (</a:t>
            </a:r>
            <a:r>
              <a:rPr lang="ru-RU" sz="2800" dirty="0" err="1" smtClean="0"/>
              <a:t>інтонація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переліку</a:t>
            </a:r>
            <a:r>
              <a:rPr lang="ru-RU" sz="2800" dirty="0" smtClean="0"/>
              <a:t>); </a:t>
            </a:r>
            <a:r>
              <a:rPr lang="ru-RU" sz="2800" i="1" dirty="0" err="1" smtClean="0"/>
              <a:t>Закінчили</a:t>
            </a:r>
            <a:r>
              <a:rPr lang="ru-RU" sz="2800" i="1" dirty="0" smtClean="0"/>
              <a:t> роботу – </a:t>
            </a:r>
            <a:r>
              <a:rPr lang="ru-RU" sz="2800" i="1" dirty="0" err="1" smtClean="0"/>
              <a:t>сіли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відпочивати</a:t>
            </a:r>
            <a:r>
              <a:rPr lang="ru-RU" sz="2800" dirty="0" smtClean="0"/>
              <a:t> (</a:t>
            </a:r>
            <a:r>
              <a:rPr lang="ru-RU" sz="2800" dirty="0" err="1" smtClean="0"/>
              <a:t>інтонація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обумовленості</a:t>
            </a:r>
            <a:r>
              <a:rPr lang="ru-RU" sz="2800" dirty="0" smtClean="0"/>
              <a:t>).</a:t>
            </a:r>
          </a:p>
          <a:p>
            <a:pPr marL="0" indent="357188" algn="just">
              <a:buNone/>
            </a:pPr>
            <a:r>
              <a:rPr lang="ru-RU" sz="2800" dirty="0" err="1" smtClean="0"/>
              <a:t>Усі</a:t>
            </a:r>
            <a:r>
              <a:rPr lang="ru-RU" sz="2800" dirty="0" smtClean="0"/>
              <a:t> три </a:t>
            </a:r>
            <a:r>
              <a:rPr lang="ru-RU" sz="2800" dirty="0" err="1" smtClean="0"/>
              <a:t>принципи</a:t>
            </a:r>
            <a:r>
              <a:rPr lang="ru-RU" sz="2800" dirty="0" smtClean="0"/>
              <a:t> </a:t>
            </a:r>
            <a:r>
              <a:rPr lang="ru-RU" sz="2800" dirty="0" err="1" smtClean="0"/>
              <a:t>пунктуації</a:t>
            </a:r>
            <a:r>
              <a:rPr lang="ru-RU" sz="2800" dirty="0" smtClean="0"/>
              <a:t> – </a:t>
            </a:r>
            <a:r>
              <a:rPr lang="ru-RU" sz="2800" b="1" i="1" dirty="0" err="1" smtClean="0"/>
              <a:t>структурний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смисловий</a:t>
            </a:r>
            <a:r>
              <a:rPr lang="ru-RU" sz="2800" b="1" i="1" dirty="0" smtClean="0"/>
              <a:t> та </a:t>
            </a:r>
            <a:r>
              <a:rPr lang="ru-RU" sz="2800" b="1" i="1" dirty="0" err="1" smtClean="0"/>
              <a:t>інтонаційний</a:t>
            </a:r>
            <a:r>
              <a:rPr lang="ru-RU" sz="2800" dirty="0" smtClean="0"/>
              <a:t> – в </a:t>
            </a:r>
            <a:r>
              <a:rPr lang="ru-RU" sz="2800" dirty="0" err="1" smtClean="0"/>
              <a:t>українській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мові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одночасно</a:t>
            </a:r>
            <a:r>
              <a:rPr lang="ru-RU" sz="2800" dirty="0" smtClean="0"/>
              <a:t>,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них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умовно</a:t>
            </a:r>
            <a:r>
              <a:rPr lang="ru-RU" sz="2800" dirty="0" smtClean="0"/>
              <a:t>.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/>
            <a:r>
              <a:rPr lang="uk-UA" dirty="0" smtClean="0"/>
              <a:t>Дослідження української мови у поєднанні з </a:t>
            </a:r>
            <a:r>
              <a:rPr lang="uk-UA" dirty="0" err="1" smtClean="0"/>
              <a:t>етнокультурологією</a:t>
            </a:r>
            <a:r>
              <a:rPr lang="uk-UA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розуміння</a:t>
            </a:r>
            <a:r>
              <a:rPr lang="ru-RU" dirty="0" smtClean="0"/>
              <a:t> широкого спектра </a:t>
            </a:r>
            <a:r>
              <a:rPr lang="ru-RU" dirty="0" err="1" smtClean="0"/>
              <a:t>теоретичних</a:t>
            </a:r>
            <a:r>
              <a:rPr lang="ru-RU" dirty="0" smtClean="0"/>
              <a:t> і </a:t>
            </a:r>
            <a:r>
              <a:rPr lang="ru-RU" dirty="0" err="1" smtClean="0"/>
              <a:t>прикладних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uk-UA" dirty="0" smtClean="0"/>
              <a:t>української </a:t>
            </a:r>
            <a:r>
              <a:rPr lang="ru-RU" dirty="0" err="1" smtClean="0"/>
              <a:t>лінгвістичної</a:t>
            </a:r>
            <a:r>
              <a:rPr lang="ru-RU" dirty="0" smtClean="0"/>
              <a:t> </a:t>
            </a:r>
            <a:r>
              <a:rPr lang="ru-RU" dirty="0" err="1" smtClean="0"/>
              <a:t>царини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, яка </a:t>
            </a:r>
            <a:r>
              <a:rPr lang="ru-RU" dirty="0" err="1" smtClean="0"/>
              <a:t>відтворює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етнічний</a:t>
            </a:r>
            <a:r>
              <a:rPr lang="ru-RU" dirty="0" smtClean="0"/>
              <a:t> дух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концептуальну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відтворює</a:t>
            </a:r>
            <a:r>
              <a:rPr lang="ru-RU" dirty="0" smtClean="0"/>
              <a:t> в </a:t>
            </a:r>
            <a:r>
              <a:rPr lang="ru-RU" dirty="0" err="1" smtClean="0"/>
              <a:t>мовних</a:t>
            </a:r>
            <a:r>
              <a:rPr lang="ru-RU" dirty="0" smtClean="0"/>
              <a:t> знаках </a:t>
            </a:r>
            <a:r>
              <a:rPr lang="ru-RU" dirty="0" err="1" smtClean="0"/>
              <a:t>етнокультури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. </a:t>
            </a:r>
            <a:r>
              <a:rPr lang="ru-RU" dirty="0" err="1" smtClean="0"/>
              <a:t>Усвідомлення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універсальні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відтворюються</a:t>
            </a:r>
            <a:r>
              <a:rPr lang="ru-RU" dirty="0" smtClean="0"/>
              <a:t> через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відображаючи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орієнтири</a:t>
            </a:r>
            <a:r>
              <a:rPr lang="ru-RU" dirty="0" smtClean="0"/>
              <a:t> і </a:t>
            </a:r>
            <a:r>
              <a:rPr lang="ru-RU" dirty="0" err="1" smtClean="0"/>
              <a:t>стереотипи</a:t>
            </a:r>
            <a:r>
              <a:rPr lang="ru-RU" dirty="0" smtClean="0"/>
              <a:t>,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якнайглибше</a:t>
            </a:r>
            <a:r>
              <a:rPr lang="ru-RU" dirty="0" smtClean="0"/>
              <a:t> </a:t>
            </a:r>
            <a:r>
              <a:rPr lang="ru-RU" dirty="0" err="1" smtClean="0"/>
              <a:t>зануритися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топос</a:t>
            </a:r>
            <a:r>
              <a:rPr lang="ru-RU" dirty="0" smtClean="0"/>
              <a:t> і </a:t>
            </a:r>
            <a:r>
              <a:rPr lang="ru-RU" dirty="0" err="1" smtClean="0"/>
              <a:t>з’ясувати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універсальних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унікальних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,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номенів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культура, становить </a:t>
            </a:r>
            <a:r>
              <a:rPr lang="ru-RU" dirty="0" err="1" smtClean="0"/>
              <a:t>неабияку</a:t>
            </a:r>
            <a:r>
              <a:rPr lang="ru-RU" dirty="0" smtClean="0"/>
              <a:t> вагу для кожного </a:t>
            </a:r>
            <a:r>
              <a:rPr lang="ru-RU" dirty="0" err="1" smtClean="0"/>
              <a:t>носія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вербалізуючи</a:t>
            </a:r>
            <a:r>
              <a:rPr lang="ru-RU" dirty="0" smtClean="0"/>
              <a:t> </a:t>
            </a:r>
            <a:r>
              <a:rPr lang="ru-RU" dirty="0" err="1" smtClean="0"/>
              <a:t>ціннісно-смислові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uk-UA" dirty="0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культурно-мовної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, у </a:t>
            </a:r>
            <a:r>
              <a:rPr lang="ru-RU" dirty="0" err="1" smtClean="0"/>
              <a:t>закодованій</a:t>
            </a:r>
            <a:r>
              <a:rPr lang="ru-RU" dirty="0" smtClean="0"/>
              <a:t> </a:t>
            </a:r>
            <a:r>
              <a:rPr lang="ru-RU" dirty="0" err="1" smtClean="0"/>
              <a:t>мовній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менталітет</a:t>
            </a:r>
            <a:r>
              <a:rPr lang="ru-RU" dirty="0" smtClean="0"/>
              <a:t>.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ментальності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на проблему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етн</a:t>
            </a:r>
            <a:r>
              <a:rPr lang="uk-UA" dirty="0" err="1" smtClean="0"/>
              <a:t>ічному</a:t>
            </a:r>
            <a:r>
              <a:rPr lang="uk-UA" dirty="0" smtClean="0"/>
              <a:t> </a:t>
            </a:r>
            <a:r>
              <a:rPr lang="ru-RU" dirty="0" err="1" smtClean="0"/>
              <a:t>ракурсі</a:t>
            </a:r>
            <a:r>
              <a:rPr lang="ru-RU" dirty="0" smtClean="0"/>
              <a:t>.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актуалізуються</a:t>
            </a:r>
            <a:r>
              <a:rPr lang="ru-RU" dirty="0" smtClean="0"/>
              <a:t> </a:t>
            </a:r>
            <a:r>
              <a:rPr lang="ru-RU" dirty="0" err="1" smtClean="0"/>
              <a:t>лексичні</a:t>
            </a:r>
            <a:r>
              <a:rPr lang="ru-RU" dirty="0" smtClean="0"/>
              <a:t>, </a:t>
            </a:r>
            <a:r>
              <a:rPr lang="ru-RU" dirty="0" err="1" smtClean="0"/>
              <a:t>фразеологічні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пареміологічні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,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ментальні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, </a:t>
            </a:r>
            <a:r>
              <a:rPr lang="ru-RU" dirty="0" err="1" smtClean="0"/>
              <a:t>фонові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етномовна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комунікантів</a:t>
            </a:r>
            <a:r>
              <a:rPr lang="ru-RU" dirty="0" smtClean="0"/>
              <a:t>.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своєрідним</a:t>
            </a:r>
            <a:r>
              <a:rPr lang="ru-RU" dirty="0" smtClean="0"/>
              <a:t> </a:t>
            </a:r>
            <a:r>
              <a:rPr lang="ru-RU" dirty="0" err="1" smtClean="0"/>
              <a:t>етнокультурним</a:t>
            </a:r>
            <a:r>
              <a:rPr lang="ru-RU" dirty="0" smtClean="0"/>
              <a:t> </a:t>
            </a:r>
            <a:r>
              <a:rPr lang="ru-RU" dirty="0" err="1" smtClean="0"/>
              <a:t>симбіозом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породжує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і потребу в </a:t>
            </a:r>
            <a:r>
              <a:rPr lang="ru-RU" dirty="0" err="1" smtClean="0"/>
              <a:t>лінгвалізації</a:t>
            </a:r>
            <a:r>
              <a:rPr lang="ru-RU" dirty="0" smtClean="0"/>
              <a:t> </a:t>
            </a:r>
            <a:r>
              <a:rPr lang="ru-RU" dirty="0" err="1" smtClean="0"/>
              <a:t>прямих</a:t>
            </a:r>
            <a:r>
              <a:rPr lang="ru-RU" dirty="0" smtClean="0"/>
              <a:t> і </a:t>
            </a:r>
            <a:r>
              <a:rPr lang="ru-RU" dirty="0" err="1" smtClean="0"/>
              <a:t>прихованих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образно-емотивних</a:t>
            </a:r>
            <a:r>
              <a:rPr lang="ru-RU" dirty="0" smtClean="0"/>
              <a:t> </a:t>
            </a:r>
            <a:r>
              <a:rPr lang="ru-RU" dirty="0" err="1" smtClean="0"/>
              <a:t>смислів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/>
            <a:r>
              <a:rPr lang="ru-RU" dirty="0" err="1" smtClean="0"/>
              <a:t>Етно</a:t>
            </a:r>
            <a:r>
              <a:rPr lang="uk-UA" dirty="0" smtClean="0"/>
              <a:t>культурний </a:t>
            </a:r>
            <a:r>
              <a:rPr lang="ru-RU" dirty="0" err="1" smtClean="0"/>
              <a:t>зріз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царину</a:t>
            </a:r>
            <a:r>
              <a:rPr lang="ru-RU" dirty="0" smtClean="0"/>
              <a:t> як </a:t>
            </a:r>
            <a:r>
              <a:rPr lang="ru-RU" dirty="0" err="1" smtClean="0"/>
              <a:t>визначальну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багатовікової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системний</a:t>
            </a:r>
            <a:r>
              <a:rPr lang="ru-RU" dirty="0" smtClean="0"/>
              <a:t> характер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лексичного</a:t>
            </a:r>
            <a:r>
              <a:rPr lang="ru-RU" dirty="0" smtClean="0"/>
              <a:t>, </a:t>
            </a:r>
            <a:r>
              <a:rPr lang="ru-RU" dirty="0" err="1" smtClean="0"/>
              <a:t>фразеологічного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пареміологічного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;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на </a:t>
            </a:r>
            <a:r>
              <a:rPr lang="ru-RU" dirty="0" err="1" smtClean="0"/>
              <a:t>мову</a:t>
            </a:r>
            <a:r>
              <a:rPr lang="ru-RU" dirty="0" smtClean="0"/>
              <a:t> і </a:t>
            </a:r>
            <a:r>
              <a:rPr lang="ru-RU" dirty="0" err="1" smtClean="0"/>
              <a:t>національний</a:t>
            </a:r>
            <a:r>
              <a:rPr lang="ru-RU" dirty="0" smtClean="0"/>
              <a:t> характер, </a:t>
            </a:r>
            <a:r>
              <a:rPr lang="ru-RU" dirty="0" err="1" smtClean="0"/>
              <a:t>мову</a:t>
            </a:r>
            <a:r>
              <a:rPr lang="ru-RU" dirty="0" smtClean="0"/>
              <a:t> і 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психологію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Універсум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можливим</a:t>
            </a:r>
            <a:r>
              <a:rPr lang="ru-RU" dirty="0" smtClean="0"/>
              <a:t> </a:t>
            </a:r>
            <a:r>
              <a:rPr lang="ru-RU" dirty="0" err="1" smtClean="0"/>
              <a:t>проникнення</a:t>
            </a:r>
            <a:r>
              <a:rPr lang="ru-RU" dirty="0" smtClean="0"/>
              <a:t> у сферу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Етно</a:t>
            </a:r>
            <a:r>
              <a:rPr lang="uk-UA" dirty="0" smtClean="0"/>
              <a:t>культурологія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наукою,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uk-UA" dirty="0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до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,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, </a:t>
            </a:r>
            <a:r>
              <a:rPr lang="ru-RU" dirty="0" err="1" smtClean="0"/>
              <a:t>етнопсихологічних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у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</a:p>
          <a:p>
            <a:pPr marL="0" indent="357188" algn="just"/>
            <a:r>
              <a:rPr lang="uk-UA" dirty="0" smtClean="0"/>
              <a:t>Курс «Українська мова та </a:t>
            </a:r>
            <a:r>
              <a:rPr lang="uk-UA" dirty="0" err="1" smtClean="0"/>
              <a:t>етнокультурологія</a:t>
            </a:r>
            <a:r>
              <a:rPr lang="uk-UA" dirty="0" smtClean="0"/>
              <a:t>» </a:t>
            </a: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на </a:t>
            </a:r>
            <a:r>
              <a:rPr lang="ru-RU" dirty="0" err="1" smtClean="0"/>
              <a:t>антропоцентричній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і </a:t>
            </a:r>
            <a:r>
              <a:rPr lang="ru-RU" dirty="0" err="1" smtClean="0"/>
              <a:t>репрезентації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феноменів</a:t>
            </a:r>
            <a:r>
              <a:rPr lang="uk-UA" dirty="0" smtClean="0"/>
              <a:t>. </a:t>
            </a:r>
            <a:r>
              <a:rPr lang="ru-RU" dirty="0" smtClean="0"/>
              <a:t>Культурна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закодована</a:t>
            </a:r>
            <a:r>
              <a:rPr lang="ru-RU" dirty="0" smtClean="0"/>
              <a:t> в </a:t>
            </a:r>
            <a:r>
              <a:rPr lang="uk-UA" dirty="0" smtClean="0"/>
              <a:t>мовних </a:t>
            </a:r>
            <a:r>
              <a:rPr lang="ru-RU" dirty="0" smtClean="0"/>
              <a:t>знаках</a:t>
            </a:r>
            <a:r>
              <a:rPr lang="uk-UA" dirty="0" smtClean="0"/>
              <a:t> української мови має </a:t>
            </a:r>
            <a:r>
              <a:rPr lang="ru-RU" dirty="0" err="1" smtClean="0"/>
              <a:t>національно-специфічн</a:t>
            </a:r>
            <a:r>
              <a:rPr lang="uk-UA" dirty="0" smtClean="0"/>
              <a:t>і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. </a:t>
            </a:r>
            <a:r>
              <a:rPr lang="ru-RU" dirty="0" err="1" smtClean="0"/>
              <a:t>Універсалії</a:t>
            </a:r>
            <a:r>
              <a:rPr lang="ru-RU" dirty="0" smtClean="0"/>
              <a:t> </a:t>
            </a:r>
            <a:r>
              <a:rPr lang="ru-RU" dirty="0" err="1" smtClean="0"/>
              <a:t>відбиваються</a:t>
            </a:r>
            <a:r>
              <a:rPr lang="ru-RU" dirty="0" smtClean="0"/>
              <a:t> в </a:t>
            </a:r>
            <a:r>
              <a:rPr lang="uk-UA" dirty="0" smtClean="0"/>
              <a:t>українській </a:t>
            </a:r>
            <a:r>
              <a:rPr lang="ru-RU" dirty="0" err="1" smtClean="0"/>
              <a:t>лінгвокультурі</a:t>
            </a:r>
            <a:r>
              <a:rPr lang="ru-RU" dirty="0" smtClean="0"/>
              <a:t> та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на </a:t>
            </a:r>
            <a:r>
              <a:rPr lang="ru-RU" dirty="0" err="1" smtClean="0"/>
              <a:t>унікальні</a:t>
            </a:r>
            <a:r>
              <a:rPr lang="ru-RU" dirty="0" smtClean="0"/>
              <a:t> для </a:t>
            </a:r>
            <a:r>
              <a:rPr lang="uk-UA" dirty="0" smtClean="0"/>
              <a:t>української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репрезентатори</a:t>
            </a:r>
            <a:r>
              <a:rPr lang="ru-RU" dirty="0" smtClean="0"/>
              <a:t>, </a:t>
            </a:r>
            <a:r>
              <a:rPr lang="ru-RU" dirty="0" err="1" smtClean="0"/>
              <a:t>позначені</a:t>
            </a:r>
            <a:r>
              <a:rPr lang="ru-RU" dirty="0" smtClean="0"/>
              <a:t> </a:t>
            </a:r>
            <a:r>
              <a:rPr lang="ru-RU" dirty="0" err="1" smtClean="0"/>
              <a:t>етнокультурним</a:t>
            </a:r>
            <a:r>
              <a:rPr lang="ru-RU" dirty="0" smtClean="0"/>
              <a:t> </a:t>
            </a:r>
            <a:r>
              <a:rPr lang="ru-RU" dirty="0" err="1" smtClean="0"/>
              <a:t>маркуванням</a:t>
            </a:r>
            <a:r>
              <a:rPr lang="ru-RU" dirty="0" smtClean="0"/>
              <a:t>, – </a:t>
            </a:r>
            <a:r>
              <a:rPr lang="ru-RU" dirty="0" err="1" smtClean="0"/>
              <a:t>ментальні</a:t>
            </a:r>
            <a:r>
              <a:rPr lang="ru-RU" dirty="0" smtClean="0"/>
              <a:t> </a:t>
            </a:r>
            <a:r>
              <a:rPr lang="ru-RU" dirty="0" err="1" smtClean="0"/>
              <a:t>орієнтири</a:t>
            </a:r>
            <a:r>
              <a:rPr lang="ru-RU" dirty="0" smtClean="0"/>
              <a:t>, фонд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, </a:t>
            </a:r>
            <a:r>
              <a:rPr lang="ru-RU" dirty="0" err="1" smtClean="0"/>
              <a:t>символіку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/>
            <a:r>
              <a:rPr lang="uk-UA" dirty="0" smtClean="0"/>
              <a:t>Мовно-е</a:t>
            </a:r>
            <a:r>
              <a:rPr lang="ru-RU" dirty="0" err="1" smtClean="0"/>
              <a:t>тно</a:t>
            </a:r>
            <a:r>
              <a:rPr lang="uk-UA" dirty="0" smtClean="0"/>
              <a:t>культурне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перш за все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ціннісно-смислового</a:t>
            </a:r>
            <a:r>
              <a:rPr lang="ru-RU" dirty="0" smtClean="0"/>
              <a:t> субстрату образу </a:t>
            </a:r>
            <a:r>
              <a:rPr lang="ru-RU" dirty="0" err="1" smtClean="0"/>
              <a:t>світобудови</a:t>
            </a:r>
            <a:r>
              <a:rPr lang="ru-RU" dirty="0" smtClean="0"/>
              <a:t>, </a:t>
            </a:r>
            <a:r>
              <a:rPr lang="ru-RU" dirty="0" err="1" smtClean="0"/>
              <a:t>продукованого</a:t>
            </a:r>
            <a:r>
              <a:rPr lang="ru-RU" dirty="0" smtClean="0"/>
              <a:t> </a:t>
            </a:r>
            <a:r>
              <a:rPr lang="ru-RU" dirty="0" err="1" smtClean="0"/>
              <a:t>мовними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культуру. </a:t>
            </a:r>
            <a:r>
              <a:rPr lang="ru-RU" dirty="0" err="1" smtClean="0"/>
              <a:t>Реконструкція</a:t>
            </a:r>
            <a:r>
              <a:rPr lang="ru-RU" dirty="0" smtClean="0"/>
              <a:t> </a:t>
            </a:r>
            <a:r>
              <a:rPr lang="ru-RU" dirty="0" err="1" smtClean="0"/>
              <a:t>етн</a:t>
            </a:r>
            <a:r>
              <a:rPr lang="uk-UA" dirty="0" err="1" smtClean="0"/>
              <a:t>окультурної</a:t>
            </a:r>
            <a:r>
              <a:rPr lang="uk-UA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, </a:t>
            </a:r>
            <a:r>
              <a:rPr lang="ru-RU" dirty="0" err="1" smtClean="0"/>
              <a:t>носіями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uk-UA" dirty="0" smtClean="0"/>
              <a:t>мовні </a:t>
            </a:r>
            <a:r>
              <a:rPr lang="ru-RU" dirty="0" err="1" smtClean="0"/>
              <a:t>символи</a:t>
            </a:r>
            <a:r>
              <a:rPr lang="ru-RU" dirty="0" smtClean="0"/>
              <a:t> як </a:t>
            </a:r>
            <a:r>
              <a:rPr lang="ru-RU" dirty="0" err="1" smtClean="0"/>
              <a:t>етнокультурні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 </a:t>
            </a:r>
            <a:r>
              <a:rPr lang="ru-RU" dirty="0" err="1" smtClean="0"/>
              <a:t>світосприйняття</a:t>
            </a:r>
            <a:r>
              <a:rPr lang="ru-RU" dirty="0" smtClean="0"/>
              <a:t>. </a:t>
            </a:r>
            <a:r>
              <a:rPr lang="ru-RU" dirty="0" err="1" smtClean="0"/>
              <a:t>Символічне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формувалося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предметно-практичного на </a:t>
            </a:r>
            <a:r>
              <a:rPr lang="ru-RU" dirty="0" err="1" smtClean="0"/>
              <a:t>семіотичне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відображало</a:t>
            </a:r>
            <a:r>
              <a:rPr lang="ru-RU" dirty="0" smtClean="0"/>
              <a:t> </a:t>
            </a:r>
            <a:r>
              <a:rPr lang="ru-RU" dirty="0" err="1" smtClean="0"/>
              <a:t>сакральну</a:t>
            </a:r>
            <a:r>
              <a:rPr lang="ru-RU" dirty="0" smtClean="0"/>
              <a:t> і </a:t>
            </a:r>
            <a:r>
              <a:rPr lang="ru-RU" dirty="0" err="1" smtClean="0"/>
              <a:t>ціннісно-смислову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ru-RU" dirty="0" smtClean="0"/>
              <a:t> і </a:t>
            </a:r>
            <a:r>
              <a:rPr lang="ru-RU" dirty="0" err="1" smtClean="0"/>
              <a:t>свідомим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до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методологічну</a:t>
            </a:r>
            <a:r>
              <a:rPr lang="ru-RU" dirty="0" smtClean="0"/>
              <a:t> засаду </a:t>
            </a:r>
            <a:r>
              <a:rPr lang="uk-UA" dirty="0" smtClean="0"/>
              <a:t>курсу </a:t>
            </a:r>
            <a:r>
              <a:rPr lang="ru-RU" dirty="0" smtClean="0"/>
              <a:t>– принцип </a:t>
            </a:r>
            <a:r>
              <a:rPr lang="ru-RU" dirty="0" err="1" smtClean="0"/>
              <a:t>антропоцентричності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Етнокультурна</a:t>
            </a:r>
            <a:r>
              <a:rPr lang="ru-RU" dirty="0" smtClean="0"/>
              <a:t> природа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лінгвоареал</a:t>
            </a:r>
            <a:r>
              <a:rPr lang="ru-RU" dirty="0" smtClean="0"/>
              <a:t> культурно </a:t>
            </a:r>
            <a:r>
              <a:rPr lang="ru-RU" dirty="0" err="1" smtClean="0"/>
              <a:t>значущих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народного </a:t>
            </a:r>
            <a:r>
              <a:rPr lang="ru-RU" dirty="0" err="1" smtClean="0"/>
              <a:t>менталітету</a:t>
            </a:r>
            <a:r>
              <a:rPr lang="ru-RU" dirty="0" smtClean="0"/>
              <a:t> як </a:t>
            </a:r>
            <a:r>
              <a:rPr lang="ru-RU" dirty="0" err="1" smtClean="0"/>
              <a:t>перетин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кодів</a:t>
            </a:r>
            <a:r>
              <a:rPr lang="ru-RU" dirty="0" smtClean="0"/>
              <a:t> у межах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ідіоетнічних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. </a:t>
            </a:r>
            <a:r>
              <a:rPr lang="ru-RU" dirty="0" err="1" smtClean="0"/>
              <a:t>Етнокультурні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об’єктивовані</a:t>
            </a:r>
            <a:r>
              <a:rPr lang="ru-RU" dirty="0" smtClean="0"/>
              <a:t> </a:t>
            </a:r>
            <a:r>
              <a:rPr lang="ru-RU" dirty="0" err="1" smtClean="0"/>
              <a:t>мовними</a:t>
            </a:r>
            <a:r>
              <a:rPr lang="ru-RU" dirty="0" smtClean="0"/>
              <a:t> </a:t>
            </a:r>
            <a:r>
              <a:rPr lang="ru-RU" dirty="0" err="1" smtClean="0"/>
              <a:t>одиницями</a:t>
            </a:r>
            <a:r>
              <a:rPr lang="ru-RU" dirty="0" smtClean="0"/>
              <a:t>, </a:t>
            </a:r>
            <a:r>
              <a:rPr lang="ru-RU" dirty="0" err="1" smtClean="0"/>
              <a:t>певним</a:t>
            </a:r>
            <a:r>
              <a:rPr lang="ru-RU" dirty="0" smtClean="0"/>
              <a:t> чином </a:t>
            </a:r>
            <a:r>
              <a:rPr lang="ru-RU" dirty="0" err="1" smtClean="0"/>
              <a:t>упорядковують</a:t>
            </a:r>
            <a:r>
              <a:rPr lang="ru-RU" dirty="0" smtClean="0"/>
              <a:t> </a:t>
            </a:r>
            <a:r>
              <a:rPr lang="ru-RU" dirty="0" err="1" smtClean="0"/>
              <a:t>концептуальну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Національно</a:t>
            </a:r>
            <a:r>
              <a:rPr lang="ru-RU" dirty="0" smtClean="0"/>
              <a:t> </a:t>
            </a:r>
            <a:r>
              <a:rPr lang="ru-RU" dirty="0" err="1" smtClean="0"/>
              <a:t>марковані</a:t>
            </a:r>
            <a:r>
              <a:rPr lang="ru-RU" dirty="0" smtClean="0"/>
              <a:t> </a:t>
            </a:r>
            <a:r>
              <a:rPr lang="ru-RU" dirty="0" err="1" smtClean="0"/>
              <a:t>лінгвальні</a:t>
            </a:r>
            <a:r>
              <a:rPr lang="ru-RU" dirty="0" smtClean="0"/>
              <a:t> знаки – </a:t>
            </a:r>
            <a:r>
              <a:rPr lang="ru-RU" dirty="0" err="1" smtClean="0"/>
              <a:t>лексеми</a:t>
            </a:r>
            <a:r>
              <a:rPr lang="ru-RU" dirty="0" smtClean="0"/>
              <a:t>, </a:t>
            </a:r>
            <a:r>
              <a:rPr lang="ru-RU" dirty="0" err="1" smtClean="0"/>
              <a:t>фраземи</a:t>
            </a:r>
            <a:r>
              <a:rPr lang="ru-RU" dirty="0" smtClean="0"/>
              <a:t>, </a:t>
            </a:r>
            <a:r>
              <a:rPr lang="ru-RU" dirty="0" err="1" smtClean="0"/>
              <a:t>паремії</a:t>
            </a:r>
            <a:r>
              <a:rPr lang="ru-RU" dirty="0" smtClean="0"/>
              <a:t>, </a:t>
            </a:r>
            <a:r>
              <a:rPr lang="ru-RU" dirty="0" err="1" smtClean="0"/>
              <a:t>метафори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–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своєрідними</a:t>
            </a:r>
            <a:r>
              <a:rPr lang="ru-RU" dirty="0" smtClean="0"/>
              <a:t> </a:t>
            </a:r>
            <a:r>
              <a:rPr lang="ru-RU" dirty="0" err="1" smtClean="0"/>
              <a:t>семіотичними</a:t>
            </a:r>
            <a:r>
              <a:rPr lang="ru-RU" dirty="0" smtClean="0"/>
              <a:t> кодами, </a:t>
            </a:r>
            <a:r>
              <a:rPr lang="ru-RU" dirty="0" err="1" smtClean="0"/>
              <a:t>пов’язаними</a:t>
            </a:r>
            <a:r>
              <a:rPr lang="ru-RU" dirty="0" smtClean="0"/>
              <a:t> </a:t>
            </a:r>
            <a:r>
              <a:rPr lang="ru-RU" dirty="0" err="1" smtClean="0"/>
              <a:t>дискурсивним</a:t>
            </a:r>
            <a:r>
              <a:rPr lang="ru-RU" dirty="0" smtClean="0"/>
              <a:t> простором </a:t>
            </a:r>
            <a:r>
              <a:rPr lang="ru-RU" dirty="0" err="1" smtClean="0"/>
              <a:t>архетипних</a:t>
            </a:r>
            <a:r>
              <a:rPr lang="ru-RU" dirty="0" smtClean="0"/>
              <a:t> </a:t>
            </a:r>
            <a:r>
              <a:rPr lang="ru-RU" dirty="0" err="1" smtClean="0"/>
              <a:t>міфологем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репрезентанти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яка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установок, </a:t>
            </a:r>
            <a:r>
              <a:rPr lang="ru-RU" dirty="0" err="1" smtClean="0"/>
              <a:t>уявлень</a:t>
            </a:r>
            <a:r>
              <a:rPr lang="ru-RU" dirty="0" smtClean="0"/>
              <a:t> і </a:t>
            </a:r>
            <a:r>
              <a:rPr lang="ru-RU" dirty="0" err="1" smtClean="0"/>
              <a:t>стереотипів</a:t>
            </a:r>
            <a:r>
              <a:rPr lang="ru-RU" dirty="0" smtClean="0"/>
              <a:t>, </a:t>
            </a:r>
            <a:r>
              <a:rPr lang="ru-RU" dirty="0" err="1" smtClean="0"/>
              <a:t>усталених</a:t>
            </a:r>
            <a:r>
              <a:rPr lang="ru-RU" dirty="0" smtClean="0"/>
              <a:t> для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Усе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</a:t>
            </a:r>
            <a:r>
              <a:rPr lang="ru-RU" dirty="0" err="1" smtClean="0"/>
              <a:t>лінгвокреативне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спеціалізується</a:t>
            </a:r>
            <a:r>
              <a:rPr lang="ru-RU" dirty="0" smtClean="0"/>
              <a:t> на </a:t>
            </a:r>
            <a:r>
              <a:rPr lang="ru-RU" dirty="0" err="1" smtClean="0"/>
              <a:t>категоризації</a:t>
            </a:r>
            <a:r>
              <a:rPr lang="ru-RU" dirty="0" smtClean="0"/>
              <a:t> (Г. В. Токарев) </a:t>
            </a:r>
            <a:r>
              <a:rPr lang="ru-RU" dirty="0" err="1" smtClean="0"/>
              <a:t>відображених</a:t>
            </a:r>
            <a:r>
              <a:rPr lang="ru-RU" dirty="0" smtClean="0"/>
              <a:t> в </a:t>
            </a:r>
            <a:r>
              <a:rPr lang="ru-RU" dirty="0" err="1" smtClean="0"/>
              <a:t>народній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вербалізованих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вагомий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світобудови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як </a:t>
            </a:r>
            <a:r>
              <a:rPr lang="ru-RU" dirty="0" err="1" smtClean="0"/>
              <a:t>акумулятивний</a:t>
            </a:r>
            <a:r>
              <a:rPr lang="ru-RU" dirty="0" smtClean="0"/>
              <a:t> результат </a:t>
            </a:r>
            <a:r>
              <a:rPr lang="ru-RU" dirty="0" err="1" smtClean="0"/>
              <a:t>ціннісно-практичної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народу. </a:t>
            </a:r>
            <a:r>
              <a:rPr lang="ru-RU" dirty="0" err="1" smtClean="0"/>
              <a:t>Наприклад</a:t>
            </a:r>
            <a:r>
              <a:rPr lang="ru-RU" dirty="0" smtClean="0"/>
              <a:t>, широко </a:t>
            </a:r>
            <a:r>
              <a:rPr lang="ru-RU" dirty="0" err="1" smtClean="0"/>
              <a:t>використовувана</a:t>
            </a:r>
            <a:r>
              <a:rPr lang="ru-RU" dirty="0" smtClean="0"/>
              <a:t> </a:t>
            </a:r>
            <a:r>
              <a:rPr lang="ru-RU" dirty="0" err="1" smtClean="0"/>
              <a:t>тваринна</a:t>
            </a:r>
            <a:r>
              <a:rPr lang="ru-RU" dirty="0" smtClean="0"/>
              <a:t> </a:t>
            </a:r>
            <a:r>
              <a:rPr lang="ru-RU" dirty="0" err="1" smtClean="0"/>
              <a:t>символіка</a:t>
            </a:r>
            <a:r>
              <a:rPr lang="ru-RU" dirty="0" smtClean="0"/>
              <a:t>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культу тотему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дохристиянських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. </a:t>
            </a:r>
            <a:r>
              <a:rPr lang="ru-RU" dirty="0" err="1" smtClean="0"/>
              <a:t>Тваринна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рослинна</a:t>
            </a:r>
            <a:r>
              <a:rPr lang="ru-RU" dirty="0" smtClean="0"/>
              <a:t> </a:t>
            </a:r>
            <a:r>
              <a:rPr lang="ru-RU" dirty="0" err="1" smtClean="0"/>
              <a:t>символіка</a:t>
            </a:r>
            <a:r>
              <a:rPr lang="ru-RU" dirty="0" smtClean="0"/>
              <a:t> активно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обрядовості</a:t>
            </a:r>
            <a:r>
              <a:rPr lang="ru-RU" dirty="0" smtClean="0"/>
              <a:t>,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архетипні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перетин</a:t>
            </a:r>
            <a:r>
              <a:rPr lang="ru-RU" dirty="0" smtClean="0"/>
              <a:t> </a:t>
            </a:r>
            <a:r>
              <a:rPr lang="ru-RU" dirty="0" err="1" smtClean="0"/>
              <a:t>кодів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ru-RU" dirty="0" err="1" smtClean="0"/>
              <a:t>Мовні</a:t>
            </a:r>
            <a:r>
              <a:rPr lang="ru-RU" dirty="0" smtClean="0"/>
              <a:t> знаки, </a:t>
            </a:r>
            <a:r>
              <a:rPr lang="ru-RU" dirty="0" err="1" smtClean="0"/>
              <a:t>об’єднані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етнокультурним</a:t>
            </a:r>
            <a:r>
              <a:rPr lang="ru-RU" dirty="0" smtClean="0"/>
              <a:t> </a:t>
            </a:r>
            <a:r>
              <a:rPr lang="ru-RU" dirty="0" err="1" smtClean="0"/>
              <a:t>дискурсивним</a:t>
            </a:r>
            <a:r>
              <a:rPr lang="ru-RU" dirty="0" smtClean="0"/>
              <a:t> простором, </a:t>
            </a:r>
            <a:r>
              <a:rPr lang="ru-RU" dirty="0" err="1" smtClean="0"/>
              <a:t>становлять</a:t>
            </a:r>
            <a:r>
              <a:rPr lang="ru-RU" dirty="0" smtClean="0"/>
              <a:t> модель і </a:t>
            </a:r>
            <a:r>
              <a:rPr lang="ru-RU" dirty="0" err="1" smtClean="0"/>
              <a:t>реальність</a:t>
            </a:r>
            <a:r>
              <a:rPr lang="ru-RU" dirty="0" smtClean="0"/>
              <a:t> </a:t>
            </a:r>
            <a:r>
              <a:rPr lang="ru-RU" dirty="0" err="1" smtClean="0"/>
              <a:t>архетипної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та </a:t>
            </a:r>
            <a:r>
              <a:rPr lang="ru-RU" dirty="0" err="1" smtClean="0"/>
              <a:t>репрезентують</a:t>
            </a:r>
            <a:r>
              <a:rPr lang="ru-RU" dirty="0" smtClean="0"/>
              <a:t> культуру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 </a:t>
            </a:r>
            <a:r>
              <a:rPr lang="ru-RU" dirty="0" err="1" smtClean="0"/>
              <a:t>глибинними</a:t>
            </a:r>
            <a:r>
              <a:rPr lang="ru-RU" dirty="0" smtClean="0"/>
              <a:t> </a:t>
            </a:r>
            <a:r>
              <a:rPr lang="ru-RU" dirty="0" err="1" smtClean="0"/>
              <a:t>смислами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Етнокультурна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семантики </a:t>
            </a:r>
            <a:r>
              <a:rPr lang="ru-RU" dirty="0" err="1" smtClean="0"/>
              <a:t>зумовлюється</a:t>
            </a:r>
            <a:r>
              <a:rPr lang="ru-RU" dirty="0" smtClean="0"/>
              <a:t> </a:t>
            </a:r>
            <a:r>
              <a:rPr lang="ru-RU" dirty="0" err="1" smtClean="0"/>
              <a:t>культурологічною</a:t>
            </a:r>
            <a:r>
              <a:rPr lang="ru-RU" dirty="0" smtClean="0"/>
              <a:t> та фоновою </a:t>
            </a:r>
            <a:r>
              <a:rPr lang="ru-RU" dirty="0" err="1" smtClean="0"/>
              <a:t>значущістю</a:t>
            </a:r>
            <a:r>
              <a:rPr lang="ru-RU" dirty="0" smtClean="0"/>
              <a:t> лексики, </a:t>
            </a:r>
            <a:r>
              <a:rPr lang="ru-RU" dirty="0" err="1" smtClean="0"/>
              <a:t>фразеології</a:t>
            </a:r>
            <a:r>
              <a:rPr lang="ru-RU" dirty="0" smtClean="0"/>
              <a:t> та </a:t>
            </a:r>
            <a:r>
              <a:rPr lang="ru-RU" dirty="0" err="1" smtClean="0"/>
              <a:t>пареміології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Мовні</a:t>
            </a:r>
            <a:r>
              <a:rPr lang="ru-RU" dirty="0" smtClean="0"/>
              <a:t> знаки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виявом</a:t>
            </a:r>
            <a:r>
              <a:rPr lang="ru-RU" dirty="0" smtClean="0"/>
              <a:t> образного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тому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часом стати </a:t>
            </a:r>
            <a:r>
              <a:rPr lang="ru-RU" dirty="0" err="1" smtClean="0"/>
              <a:t>поетичним</a:t>
            </a:r>
            <a:r>
              <a:rPr lang="ru-RU" dirty="0" smtClean="0"/>
              <a:t> символом – </a:t>
            </a:r>
            <a:r>
              <a:rPr lang="ru-RU" dirty="0" err="1" smtClean="0"/>
              <a:t>міфологемою</a:t>
            </a:r>
            <a:r>
              <a:rPr lang="ru-RU" dirty="0" smtClean="0"/>
              <a:t>. </a:t>
            </a:r>
            <a:r>
              <a:rPr lang="ru-RU" dirty="0" err="1" smtClean="0"/>
              <a:t>Етносимволіка</a:t>
            </a:r>
            <a:r>
              <a:rPr lang="ru-RU" dirty="0" smtClean="0"/>
              <a:t> слова,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переплітаючись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етносимволікою</a:t>
            </a:r>
            <a:r>
              <a:rPr lang="ru-RU" dirty="0" smtClean="0"/>
              <a:t> </a:t>
            </a:r>
            <a:r>
              <a:rPr lang="ru-RU" dirty="0" err="1" smtClean="0"/>
              <a:t>позначуваної</a:t>
            </a:r>
            <a:r>
              <a:rPr lang="ru-RU" dirty="0" smtClean="0"/>
              <a:t> ним </a:t>
            </a:r>
            <a:r>
              <a:rPr lang="ru-RU" dirty="0" err="1" smtClean="0"/>
              <a:t>реалії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підґрунтям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мовно-естетичних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у </a:t>
            </a:r>
            <a:r>
              <a:rPr lang="ru-RU" dirty="0" err="1" smtClean="0"/>
              <a:t>мовній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 </a:t>
            </a:r>
            <a:r>
              <a:rPr lang="ru-RU" dirty="0" err="1" smtClean="0"/>
              <a:t>інтерпретацію</a:t>
            </a:r>
            <a:r>
              <a:rPr lang="ru-RU" dirty="0" smtClean="0"/>
              <a:t> </a:t>
            </a:r>
            <a:r>
              <a:rPr lang="ru-RU" dirty="0" err="1" smtClean="0"/>
              <a:t>концептуальної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та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багатовимірність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взаємозв’язками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систему координат, яка </a:t>
            </a:r>
            <a:r>
              <a:rPr lang="ru-RU" dirty="0" err="1" smtClean="0"/>
              <a:t>містить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Соматичний</a:t>
            </a:r>
            <a:r>
              <a:rPr lang="ru-RU" dirty="0" smtClean="0"/>
              <a:t>, </a:t>
            </a:r>
            <a:r>
              <a:rPr lang="ru-RU" dirty="0" err="1" smtClean="0"/>
              <a:t>просторовий</a:t>
            </a:r>
            <a:r>
              <a:rPr lang="ru-RU" dirty="0" smtClean="0"/>
              <a:t>, </a:t>
            </a:r>
            <a:r>
              <a:rPr lang="ru-RU" dirty="0" err="1" smtClean="0"/>
              <a:t>часовий</a:t>
            </a:r>
            <a:r>
              <a:rPr lang="ru-RU" dirty="0" smtClean="0"/>
              <a:t>, </a:t>
            </a:r>
            <a:r>
              <a:rPr lang="ru-RU" dirty="0" err="1" smtClean="0"/>
              <a:t>предметний</a:t>
            </a:r>
            <a:r>
              <a:rPr lang="ru-RU" dirty="0" smtClean="0"/>
              <a:t>, </a:t>
            </a:r>
            <a:r>
              <a:rPr lang="ru-RU" dirty="0" err="1" smtClean="0"/>
              <a:t>біоморфний</a:t>
            </a:r>
            <a:r>
              <a:rPr lang="ru-RU" dirty="0" smtClean="0"/>
              <a:t>, </a:t>
            </a:r>
            <a:r>
              <a:rPr lang="ru-RU" dirty="0" err="1" smtClean="0"/>
              <a:t>антропологічний</a:t>
            </a:r>
            <a:r>
              <a:rPr lang="ru-RU" dirty="0" smtClean="0"/>
              <a:t> і </a:t>
            </a:r>
            <a:r>
              <a:rPr lang="ru-RU" dirty="0" err="1" smtClean="0"/>
              <a:t>духовний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етнопсихоментальну</a:t>
            </a:r>
            <a:r>
              <a:rPr lang="ru-RU" dirty="0" smtClean="0"/>
              <a:t>, </a:t>
            </a:r>
            <a:r>
              <a:rPr lang="ru-RU" dirty="0" err="1" smtClean="0"/>
              <a:t>морально-еталонну</a:t>
            </a:r>
            <a:r>
              <a:rPr lang="ru-RU" dirty="0" smtClean="0"/>
              <a:t> сферу,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структуруванні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оцінюванні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Лінгвокультурні</a:t>
            </a:r>
            <a:r>
              <a:rPr lang="ru-RU" dirty="0" smtClean="0"/>
              <a:t> </a:t>
            </a:r>
            <a:r>
              <a:rPr lang="ru-RU" dirty="0" err="1" smtClean="0"/>
              <a:t>коди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концептосферу</a:t>
            </a:r>
            <a:r>
              <a:rPr lang="ru-RU" dirty="0" smtClean="0"/>
              <a:t> </a:t>
            </a:r>
            <a:r>
              <a:rPr lang="ru-RU" dirty="0" err="1" smtClean="0"/>
              <a:t>українця</a:t>
            </a:r>
            <a:r>
              <a:rPr lang="ru-RU" dirty="0" smtClean="0"/>
              <a:t>, яка </a:t>
            </a:r>
            <a:r>
              <a:rPr lang="ru-RU" dirty="0" err="1" smtClean="0"/>
              <a:t>утримує</a:t>
            </a:r>
            <a:r>
              <a:rPr lang="ru-RU" dirty="0" smtClean="0"/>
              <a:t>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уподобання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про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кодів</a:t>
            </a:r>
            <a:r>
              <a:rPr lang="ru-RU" dirty="0" smtClean="0"/>
              <a:t> і </a:t>
            </a:r>
            <a:r>
              <a:rPr lang="ru-RU" dirty="0" err="1" smtClean="0"/>
              <a:t>соціокультурних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21905"/>
          </a:xfrm>
        </p:spPr>
        <p:txBody>
          <a:bodyPr rtlCol="0"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ВИСНОВКИ</a:t>
            </a:r>
            <a:r>
              <a:rPr lang="uk-UA" b="1" dirty="0" smtClean="0">
                <a:solidFill>
                  <a:srgbClr val="0070C0"/>
                </a:solidFill>
              </a:rPr>
              <a:t> КУРСУ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ru-RU" dirty="0" err="1" smtClean="0"/>
              <a:t>Етномовна</a:t>
            </a:r>
            <a:r>
              <a:rPr lang="ru-RU" dirty="0" smtClean="0"/>
              <a:t> природа слова </a:t>
            </a:r>
            <a:r>
              <a:rPr lang="ru-RU" dirty="0" err="1" smtClean="0"/>
              <a:t>криється</a:t>
            </a:r>
            <a:r>
              <a:rPr lang="ru-RU" dirty="0" smtClean="0"/>
              <a:t> в </a:t>
            </a:r>
            <a:r>
              <a:rPr lang="ru-RU" dirty="0" err="1" smtClean="0"/>
              <a:t>етномовній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а </a:t>
            </a:r>
            <a:r>
              <a:rPr lang="ru-RU" dirty="0" err="1" smtClean="0"/>
              <a:t>метафоризація</a:t>
            </a:r>
            <a:r>
              <a:rPr lang="ru-RU" dirty="0" smtClean="0"/>
              <a:t> − у </a:t>
            </a:r>
            <a:r>
              <a:rPr lang="ru-RU" dirty="0" err="1" smtClean="0"/>
              <a:t>глибинах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передумовою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мовотворчості</a:t>
            </a:r>
            <a:r>
              <a:rPr lang="ru-RU" dirty="0" smtClean="0"/>
              <a:t>. </a:t>
            </a:r>
            <a:r>
              <a:rPr lang="ru-RU" dirty="0" err="1" smtClean="0"/>
              <a:t>Збереження</a:t>
            </a:r>
            <a:r>
              <a:rPr lang="ru-RU" dirty="0" smtClean="0"/>
              <a:t> у </a:t>
            </a:r>
            <a:r>
              <a:rPr lang="ru-RU" dirty="0" err="1" smtClean="0"/>
              <a:t>змісті</a:t>
            </a:r>
            <a:r>
              <a:rPr lang="ru-RU" dirty="0" smtClean="0"/>
              <a:t> </a:t>
            </a:r>
            <a:r>
              <a:rPr lang="ru-RU" dirty="0" err="1" smtClean="0"/>
              <a:t>фольклорних</a:t>
            </a:r>
            <a:r>
              <a:rPr lang="ru-RU" dirty="0" smtClean="0"/>
              <a:t> і </a:t>
            </a:r>
            <a:r>
              <a:rPr lang="ru-RU" dirty="0" err="1" smtClean="0"/>
              <a:t>художніх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 </a:t>
            </a:r>
            <a:r>
              <a:rPr lang="ru-RU" dirty="0" err="1" smtClean="0"/>
              <a:t>звичаїв</a:t>
            </a:r>
            <a:r>
              <a:rPr lang="ru-RU" dirty="0" smtClean="0"/>
              <a:t>, </a:t>
            </a:r>
            <a:r>
              <a:rPr lang="ru-RU" dirty="0" err="1" smtClean="0"/>
              <a:t>обрядів</a:t>
            </a:r>
            <a:r>
              <a:rPr lang="ru-RU" dirty="0" smtClean="0"/>
              <a:t>, </a:t>
            </a:r>
            <a:r>
              <a:rPr lang="ru-RU" dirty="0" err="1" smtClean="0"/>
              <a:t>повір’їв</a:t>
            </a:r>
            <a:r>
              <a:rPr lang="ru-RU" dirty="0" smtClean="0"/>
              <a:t>,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ритуалів</a:t>
            </a:r>
            <a:r>
              <a:rPr lang="ru-RU" dirty="0" smtClean="0"/>
              <a:t> </a:t>
            </a:r>
            <a:r>
              <a:rPr lang="ru-RU" dirty="0" err="1" smtClean="0"/>
              <a:t>відтворює</a:t>
            </a:r>
            <a:r>
              <a:rPr lang="ru-RU" dirty="0" smtClean="0"/>
              <a:t> </a:t>
            </a:r>
            <a:r>
              <a:rPr lang="ru-RU" dirty="0" err="1" smtClean="0"/>
              <a:t>дохристиянський</a:t>
            </a:r>
            <a:r>
              <a:rPr lang="ru-RU" dirty="0" smtClean="0"/>
              <a:t> (</a:t>
            </a:r>
            <a:r>
              <a:rPr lang="ru-RU" dirty="0" err="1" smtClean="0"/>
              <a:t>міфічний</a:t>
            </a:r>
            <a:r>
              <a:rPr lang="ru-RU" dirty="0" smtClean="0"/>
              <a:t>) </a:t>
            </a:r>
            <a:r>
              <a:rPr lang="ru-RU" dirty="0" err="1" smtClean="0"/>
              <a:t>світогляд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народу.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через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особливо </a:t>
            </a:r>
            <a:r>
              <a:rPr lang="ru-RU" dirty="0" err="1" smtClean="0"/>
              <a:t>продуктивне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в кожному </a:t>
            </a:r>
            <a:r>
              <a:rPr lang="ru-RU" dirty="0" err="1" smtClean="0"/>
              <a:t>питомому</a:t>
            </a:r>
            <a:r>
              <a:rPr lang="ru-RU" dirty="0" smtClean="0"/>
              <a:t> </a:t>
            </a:r>
            <a:r>
              <a:rPr lang="ru-RU" dirty="0" err="1" smtClean="0"/>
              <a:t>слові</a:t>
            </a:r>
            <a:r>
              <a:rPr lang="ru-RU" dirty="0" smtClean="0"/>
              <a:t> </a:t>
            </a:r>
            <a:r>
              <a:rPr lang="ru-RU" dirty="0" err="1" smtClean="0"/>
              <a:t>закладено</a:t>
            </a:r>
            <a:r>
              <a:rPr lang="ru-RU" dirty="0" smtClean="0"/>
              <a:t> образ,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корінням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в 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міфологію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міфічною</a:t>
            </a:r>
            <a:r>
              <a:rPr lang="ru-RU" dirty="0" smtClean="0"/>
              <a:t> </a:t>
            </a:r>
            <a:r>
              <a:rPr lang="ru-RU" dirty="0" err="1" smtClean="0"/>
              <a:t>специфікою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перших </a:t>
            </a:r>
            <a:r>
              <a:rPr lang="ru-RU" dirty="0" err="1" smtClean="0"/>
              <a:t>етапах</a:t>
            </a:r>
            <a:r>
              <a:rPr lang="ru-RU" dirty="0" smtClean="0"/>
              <a:t> </a:t>
            </a:r>
            <a:r>
              <a:rPr lang="ru-RU" dirty="0" err="1" smtClean="0"/>
              <a:t>ігнорувало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наукове</a:t>
            </a:r>
            <a:r>
              <a:rPr lang="ru-RU" dirty="0" smtClean="0"/>
              <a:t>, </a:t>
            </a:r>
            <a:r>
              <a:rPr lang="ru-RU" dirty="0" err="1" smtClean="0"/>
              <a:t>породжувало</a:t>
            </a:r>
            <a:r>
              <a:rPr lang="ru-RU" dirty="0" smtClean="0"/>
              <a:t> </a:t>
            </a:r>
            <a:r>
              <a:rPr lang="ru-RU" dirty="0" err="1" smtClean="0"/>
              <a:t>поетичні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як </a:t>
            </a:r>
            <a:r>
              <a:rPr lang="ru-RU" dirty="0" err="1" smtClean="0"/>
              <a:t>вербалізацію</a:t>
            </a:r>
            <a:r>
              <a:rPr lang="ru-RU" dirty="0" smtClean="0"/>
              <a:t> </a:t>
            </a:r>
            <a:r>
              <a:rPr lang="ru-RU" dirty="0" err="1" smtClean="0"/>
              <a:t>наївної</a:t>
            </a:r>
            <a:r>
              <a:rPr lang="ru-RU" dirty="0" smtClean="0"/>
              <a:t> та </a:t>
            </a:r>
            <a:r>
              <a:rPr lang="ru-RU" dirty="0" err="1" smtClean="0"/>
              <a:t>міфологічної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err="1" smtClean="0"/>
              <a:t>Міфологеми</a:t>
            </a:r>
            <a:r>
              <a:rPr lang="ru-RU" dirty="0" smtClean="0"/>
              <a:t> </a:t>
            </a:r>
            <a:r>
              <a:rPr lang="ru-RU" dirty="0" err="1" smtClean="0"/>
              <a:t>маніфестують</a:t>
            </a:r>
            <a:r>
              <a:rPr lang="ru-RU" dirty="0" smtClean="0"/>
              <a:t> </a:t>
            </a:r>
            <a:r>
              <a:rPr lang="ru-RU" dirty="0" err="1" smtClean="0"/>
              <a:t>сакральні</a:t>
            </a:r>
            <a:r>
              <a:rPr lang="ru-RU" dirty="0" smtClean="0"/>
              <a:t> </a:t>
            </a:r>
            <a:r>
              <a:rPr lang="ru-RU" dirty="0" err="1" smtClean="0"/>
              <a:t>сегменти</a:t>
            </a:r>
            <a:r>
              <a:rPr lang="ru-RU" dirty="0" smtClean="0"/>
              <a:t> </a:t>
            </a:r>
            <a:r>
              <a:rPr lang="ru-RU" dirty="0" err="1" smtClean="0"/>
              <a:t>україномовного</a:t>
            </a:r>
            <a:r>
              <a:rPr lang="ru-RU" dirty="0" smtClean="0"/>
              <a:t> простору,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тих </a:t>
            </a:r>
            <a:r>
              <a:rPr lang="ru-RU" dirty="0" err="1" smtClean="0"/>
              <a:t>базових</a:t>
            </a:r>
            <a:r>
              <a:rPr lang="ru-RU" dirty="0" smtClean="0"/>
              <a:t> понять, </a:t>
            </a:r>
            <a:r>
              <a:rPr lang="ru-RU" dirty="0" err="1" smtClean="0"/>
              <a:t>зміст</a:t>
            </a:r>
            <a:r>
              <a:rPr lang="ru-RU" dirty="0" smtClean="0"/>
              <a:t> і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у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етносом</a:t>
            </a:r>
            <a:r>
              <a:rPr lang="ru-RU" dirty="0" smtClean="0"/>
              <a:t>. </a:t>
            </a:r>
            <a:r>
              <a:rPr lang="ru-RU" dirty="0" err="1" smtClean="0"/>
              <a:t>Онімна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фольклору,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продуктом </a:t>
            </a:r>
            <a:r>
              <a:rPr lang="ru-RU" dirty="0" err="1" smtClean="0"/>
              <a:t>міфосвідомості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,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лексем, </a:t>
            </a:r>
            <a:r>
              <a:rPr lang="ru-RU" dirty="0" err="1" smtClean="0"/>
              <a:t>фразем</a:t>
            </a:r>
            <a:r>
              <a:rPr lang="ru-RU" dirty="0" smtClean="0"/>
              <a:t>,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паремій</a:t>
            </a:r>
            <a:r>
              <a:rPr lang="ru-RU" dirty="0" smtClean="0"/>
              <a:t>, </a:t>
            </a:r>
            <a:r>
              <a:rPr lang="ru-RU" dirty="0" err="1" smtClean="0"/>
              <a:t>етнофрагментів</a:t>
            </a:r>
            <a:r>
              <a:rPr lang="ru-RU" dirty="0" smtClean="0"/>
              <a:t> на </a:t>
            </a:r>
            <a:r>
              <a:rPr lang="ru-RU" dirty="0" err="1" smtClean="0"/>
              <a:t>знаки-символи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компонентами 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паралельного</a:t>
            </a:r>
            <a:r>
              <a:rPr lang="ru-RU" dirty="0" smtClean="0"/>
              <a:t> </a:t>
            </a:r>
            <a:r>
              <a:rPr lang="ru-RU" dirty="0" err="1" smtClean="0"/>
              <a:t>людському</a:t>
            </a:r>
            <a:r>
              <a:rPr lang="ru-RU" dirty="0" smtClean="0"/>
              <a:t> </a:t>
            </a:r>
            <a:r>
              <a:rPr lang="ru-RU" dirty="0" err="1" smtClean="0"/>
              <a:t>світів</a:t>
            </a:r>
            <a:r>
              <a:rPr lang="ru-RU" dirty="0" smtClean="0"/>
              <a:t> (</a:t>
            </a:r>
            <a:r>
              <a:rPr lang="ru-RU" dirty="0" err="1" smtClean="0"/>
              <a:t>рослинного</a:t>
            </a:r>
            <a:r>
              <a:rPr lang="ru-RU" dirty="0" smtClean="0"/>
              <a:t>, </a:t>
            </a:r>
            <a:r>
              <a:rPr lang="ru-RU" dirty="0" err="1" smtClean="0"/>
              <a:t>тваринного</a:t>
            </a:r>
            <a:r>
              <a:rPr lang="ru-RU" dirty="0" smtClean="0"/>
              <a:t>, </a:t>
            </a:r>
            <a:r>
              <a:rPr lang="ru-RU" dirty="0" err="1" smtClean="0"/>
              <a:t>віртуально-міфологічного</a:t>
            </a:r>
            <a:r>
              <a:rPr lang="ru-RU" dirty="0" smtClean="0"/>
              <a:t>)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світобудови</a:t>
            </a:r>
            <a:r>
              <a:rPr lang="ru-RU" dirty="0" smtClean="0"/>
              <a:t> – </a:t>
            </a:r>
            <a:r>
              <a:rPr lang="ru-RU" dirty="0" err="1" smtClean="0"/>
              <a:t>Світового</a:t>
            </a:r>
            <a:r>
              <a:rPr lang="ru-RU" dirty="0" smtClean="0"/>
              <a:t> дерева. </a:t>
            </a:r>
            <a:r>
              <a:rPr lang="ru-RU" dirty="0" err="1" smtClean="0"/>
              <a:t>Концептосфера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категоризацією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культурного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, і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–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5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Службові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 - </a:t>
            </a:r>
            <a:r>
              <a:rPr lang="ru-RU" dirty="0" err="1" smtClean="0"/>
              <a:t>сполучник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прийменник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частка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Роль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реченні</a:t>
            </a:r>
            <a:r>
              <a:rPr lang="ru-RU" dirty="0" smtClean="0"/>
              <a:t> – </a:t>
            </a:r>
            <a:r>
              <a:rPr lang="ru-RU" b="1" dirty="0" err="1" smtClean="0"/>
              <a:t>зв’язок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собою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 членам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і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форм.</a:t>
            </a:r>
          </a:p>
          <a:p>
            <a:pPr marL="0" indent="357188" algn="just">
              <a:buNone/>
            </a:pPr>
            <a:r>
              <a:rPr lang="ru-RU" b="1" dirty="0" err="1" smtClean="0"/>
              <a:t>Окрема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частин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вигук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звуконаслідування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слугують</a:t>
            </a:r>
            <a:r>
              <a:rPr lang="ru-RU" dirty="0" smtClean="0"/>
              <a:t> для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, </a:t>
            </a:r>
            <a:r>
              <a:rPr lang="ru-RU" dirty="0" err="1" smtClean="0"/>
              <a:t>волевиявлення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імітацією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та </a:t>
            </a:r>
            <a:r>
              <a:rPr lang="ru-RU" b="1" dirty="0" err="1" smtClean="0"/>
              <a:t>їхнє</a:t>
            </a:r>
            <a:r>
              <a:rPr lang="ru-RU" b="1" dirty="0" smtClean="0"/>
              <a:t> </a:t>
            </a:r>
            <a:r>
              <a:rPr lang="ru-RU" b="1" dirty="0" err="1" smtClean="0"/>
              <a:t>лексичне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Самостійні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Іменник</a:t>
            </a:r>
            <a:r>
              <a:rPr lang="ru-RU" dirty="0" smtClean="0"/>
              <a:t> –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та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стіл</a:t>
            </a:r>
            <a:r>
              <a:rPr lang="ru-RU" i="1" dirty="0" smtClean="0"/>
              <a:t>, </a:t>
            </a:r>
            <a:r>
              <a:rPr lang="ru-RU" i="1" dirty="0" err="1" smtClean="0"/>
              <a:t>вітер</a:t>
            </a:r>
            <a:r>
              <a:rPr lang="ru-RU" i="1" dirty="0" smtClean="0"/>
              <a:t>, Ганна.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Прикметник</a:t>
            </a:r>
            <a:r>
              <a:rPr lang="ru-RU" dirty="0" smtClean="0"/>
              <a:t> –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високий</a:t>
            </a:r>
            <a:r>
              <a:rPr lang="ru-RU" i="1" dirty="0" smtClean="0"/>
              <a:t>, красива, </a:t>
            </a:r>
            <a:r>
              <a:rPr lang="ru-RU" i="1" dirty="0" err="1" smtClean="0"/>
              <a:t>дерев'яний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Дієслово</a:t>
            </a:r>
            <a:r>
              <a:rPr lang="ru-RU" dirty="0" smtClean="0"/>
              <a:t> – </a:t>
            </a:r>
            <a:r>
              <a:rPr lang="ru-RU" dirty="0" err="1" smtClean="0"/>
              <a:t>вказівка</a:t>
            </a:r>
            <a:r>
              <a:rPr lang="ru-RU" dirty="0" smtClean="0"/>
              <a:t> на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стан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біжу</a:t>
            </a:r>
            <a:r>
              <a:rPr lang="ru-RU" i="1" dirty="0" smtClean="0"/>
              <a:t>, </a:t>
            </a:r>
            <a:r>
              <a:rPr lang="ru-RU" i="1" dirty="0" err="1" smtClean="0"/>
              <a:t>переїхав</a:t>
            </a:r>
            <a:r>
              <a:rPr lang="ru-RU" i="1" dirty="0" smtClean="0"/>
              <a:t>, </a:t>
            </a:r>
            <a:r>
              <a:rPr lang="ru-RU" i="1" dirty="0" err="1" smtClean="0"/>
              <a:t>зробити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Займенник</a:t>
            </a:r>
            <a:r>
              <a:rPr lang="ru-RU" dirty="0" smtClean="0"/>
              <a:t> – </a:t>
            </a:r>
            <a:r>
              <a:rPr lang="ru-RU" dirty="0" err="1" smtClean="0"/>
              <a:t>вказівка</a:t>
            </a:r>
            <a:r>
              <a:rPr lang="ru-RU" dirty="0" smtClean="0"/>
              <a:t> на особу </a:t>
            </a:r>
            <a:r>
              <a:rPr lang="ru-RU" dirty="0" err="1" smtClean="0"/>
              <a:t>або</a:t>
            </a:r>
            <a:r>
              <a:rPr lang="ru-RU" dirty="0" smtClean="0"/>
              <a:t> предмет.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я, </a:t>
            </a:r>
            <a:r>
              <a:rPr lang="ru-RU" i="1" dirty="0" err="1" smtClean="0"/>
              <a:t>твій</a:t>
            </a:r>
            <a:r>
              <a:rPr lang="ru-RU" i="1" dirty="0" smtClean="0"/>
              <a:t>, той.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Прислівник</a:t>
            </a:r>
            <a:r>
              <a:rPr lang="ru-RU" dirty="0" smtClean="0"/>
              <a:t> –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холодно, </a:t>
            </a:r>
            <a:r>
              <a:rPr lang="ru-RU" i="1" dirty="0" err="1" smtClean="0"/>
              <a:t>тричі</a:t>
            </a:r>
            <a:r>
              <a:rPr lang="ru-RU" i="1" dirty="0" smtClean="0"/>
              <a:t>, </a:t>
            </a:r>
            <a:r>
              <a:rPr lang="ru-RU" i="1" dirty="0" err="1" smtClean="0"/>
              <a:t>стрімко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Числівник</a:t>
            </a:r>
            <a:r>
              <a:rPr lang="ru-RU" dirty="0" smtClean="0"/>
              <a:t> –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та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порядковий</a:t>
            </a:r>
            <a:r>
              <a:rPr lang="ru-RU" dirty="0" smtClean="0"/>
              <a:t> номер.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сто, перший, десятеро.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Службові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Сполучник</a:t>
            </a:r>
            <a:r>
              <a:rPr lang="ru-RU" dirty="0" smtClean="0"/>
              <a:t> –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та </a:t>
            </a:r>
            <a:r>
              <a:rPr lang="ru-RU" dirty="0" err="1" smtClean="0"/>
              <a:t>однорідних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і, та, </a:t>
            </a:r>
            <a:r>
              <a:rPr lang="ru-RU" i="1" dirty="0" err="1" smtClean="0"/>
              <a:t>або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Прийменник</a:t>
            </a:r>
            <a:r>
              <a:rPr lang="ru-RU" dirty="0" smtClean="0"/>
              <a:t> –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висловлення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іменника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у </a:t>
            </a:r>
            <a:r>
              <a:rPr lang="ru-RU" dirty="0" err="1" smtClean="0"/>
              <a:t>реченні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в, </a:t>
            </a:r>
            <a:r>
              <a:rPr lang="ru-RU" i="1" dirty="0" err="1" smtClean="0"/>
              <a:t>під</a:t>
            </a:r>
            <a:r>
              <a:rPr lang="ru-RU" i="1" dirty="0" smtClean="0"/>
              <a:t>, </a:t>
            </a:r>
            <a:r>
              <a:rPr lang="ru-RU" i="1" dirty="0" err="1" smtClean="0"/>
              <a:t>проміж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Частка</a:t>
            </a:r>
            <a:r>
              <a:rPr lang="ru-RU" dirty="0" smtClean="0"/>
              <a:t> –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відтінки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тільки</a:t>
            </a:r>
            <a:r>
              <a:rPr lang="ru-RU" i="1" dirty="0" smtClean="0"/>
              <a:t>, </a:t>
            </a:r>
            <a:r>
              <a:rPr lang="ru-RU" i="1" dirty="0" err="1" smtClean="0"/>
              <a:t>ледве</a:t>
            </a:r>
            <a:r>
              <a:rPr lang="ru-RU" i="1" dirty="0" smtClean="0"/>
              <a:t>, </a:t>
            </a:r>
            <a:r>
              <a:rPr lang="ru-RU" i="1" dirty="0" err="1" smtClean="0"/>
              <a:t>мов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Окрема</a:t>
            </a:r>
            <a:r>
              <a:rPr lang="ru-RU" b="1" dirty="0" smtClean="0"/>
              <a:t> </a:t>
            </a:r>
            <a:r>
              <a:rPr lang="ru-RU" b="1" dirty="0" err="1" smtClean="0"/>
              <a:t>частина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Вигук</a:t>
            </a:r>
            <a:r>
              <a:rPr lang="ru-RU" b="1" dirty="0" smtClean="0"/>
              <a:t> та </a:t>
            </a:r>
            <a:r>
              <a:rPr lang="ru-RU" b="1" dirty="0" err="1" smtClean="0"/>
              <a:t>звуконаслідування</a:t>
            </a:r>
            <a:r>
              <a:rPr lang="ru-RU" dirty="0" smtClean="0"/>
              <a:t> 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ой, ах, </a:t>
            </a:r>
            <a:r>
              <a:rPr lang="ru-RU" i="1" dirty="0" err="1" smtClean="0"/>
              <a:t>тьху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Синтаксична</a:t>
            </a:r>
            <a:r>
              <a:rPr lang="ru-RU" b="1" dirty="0" smtClean="0"/>
              <a:t> роль </a:t>
            </a:r>
            <a:r>
              <a:rPr lang="ru-RU" b="1" dirty="0" err="1" smtClean="0"/>
              <a:t>членів</a:t>
            </a:r>
            <a:r>
              <a:rPr lang="ru-RU" b="1" dirty="0" smtClean="0"/>
              <a:t> </a:t>
            </a:r>
            <a:r>
              <a:rPr lang="ru-RU" b="1" dirty="0" err="1" smtClean="0"/>
              <a:t>речення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Членами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 </a:t>
            </a:r>
            <a:r>
              <a:rPr lang="ru-RU" b="1" dirty="0" err="1" smtClean="0"/>
              <a:t>тільки</a:t>
            </a:r>
            <a:r>
              <a:rPr lang="ru-RU" b="1" dirty="0" smtClean="0"/>
              <a:t> </a:t>
            </a:r>
            <a:r>
              <a:rPr lang="ru-RU" b="1" dirty="0" err="1" smtClean="0"/>
              <a:t>самостійні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, в той час як </a:t>
            </a:r>
            <a:r>
              <a:rPr lang="ru-RU" dirty="0" err="1" smtClean="0"/>
              <a:t>службові</a:t>
            </a:r>
            <a:r>
              <a:rPr lang="ru-RU" dirty="0" smtClean="0"/>
              <a:t> –</a:t>
            </a:r>
            <a:r>
              <a:rPr lang="ru-RU" b="1" dirty="0" smtClean="0"/>
              <a:t> </a:t>
            </a:r>
            <a:r>
              <a:rPr lang="ru-RU" b="1" dirty="0" err="1" smtClean="0"/>
              <a:t>тільки</a:t>
            </a:r>
            <a:r>
              <a:rPr lang="ru-RU" b="1" dirty="0" smtClean="0"/>
              <a:t> </a:t>
            </a:r>
            <a:r>
              <a:rPr lang="ru-RU" b="1" dirty="0" err="1" smtClean="0"/>
              <a:t>виконують</a:t>
            </a:r>
            <a:r>
              <a:rPr lang="ru-RU" b="1" dirty="0" smtClean="0"/>
              <a:t> </a:t>
            </a:r>
            <a:r>
              <a:rPr lang="ru-RU" b="1" dirty="0" err="1" smtClean="0"/>
              <a:t>граматичну</a:t>
            </a:r>
            <a:r>
              <a:rPr lang="ru-RU" b="1" dirty="0" smtClean="0"/>
              <a:t> роль</a:t>
            </a:r>
            <a:r>
              <a:rPr lang="ru-RU" dirty="0" smtClean="0"/>
              <a:t> у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Іменник</a:t>
            </a:r>
            <a:r>
              <a:rPr lang="ru-RU" dirty="0" smtClean="0"/>
              <a:t> 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 </a:t>
            </a:r>
            <a:r>
              <a:rPr lang="ru-RU" i="1" dirty="0" err="1" smtClean="0"/>
              <a:t>підметом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i="1" dirty="0" err="1" smtClean="0"/>
              <a:t>додатком</a:t>
            </a:r>
            <a:r>
              <a:rPr lang="ru-RU" dirty="0" smtClean="0"/>
              <a:t> (у </a:t>
            </a:r>
            <a:r>
              <a:rPr lang="ru-RU" dirty="0" err="1" smtClean="0"/>
              <a:t>непрямих</a:t>
            </a:r>
            <a:r>
              <a:rPr lang="ru-RU" dirty="0" smtClean="0"/>
              <a:t> </a:t>
            </a:r>
            <a:r>
              <a:rPr lang="ru-RU" dirty="0" err="1" smtClean="0"/>
              <a:t>відмінках</a:t>
            </a:r>
            <a:r>
              <a:rPr lang="ru-RU" dirty="0" smtClean="0"/>
              <a:t>).</a:t>
            </a:r>
          </a:p>
          <a:p>
            <a:pPr marL="0" indent="357188" algn="just"/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іменник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неузгодженого</a:t>
            </a:r>
            <a:r>
              <a:rPr lang="ru-RU" dirty="0" smtClean="0"/>
              <a:t> </a:t>
            </a:r>
            <a:r>
              <a:rPr lang="ru-RU" dirty="0" err="1" smtClean="0"/>
              <a:t>означення</a:t>
            </a:r>
            <a:r>
              <a:rPr lang="ru-RU" dirty="0" smtClean="0"/>
              <a:t>, </a:t>
            </a:r>
            <a:r>
              <a:rPr lang="ru-RU" dirty="0" err="1" smtClean="0"/>
              <a:t>обставини</a:t>
            </a:r>
            <a:r>
              <a:rPr lang="ru-RU" dirty="0" smtClean="0"/>
              <a:t> (</a:t>
            </a:r>
            <a:r>
              <a:rPr lang="ru-RU" dirty="0" err="1" smtClean="0"/>
              <a:t>частіше</a:t>
            </a:r>
            <a:r>
              <a:rPr lang="ru-RU" dirty="0" smtClean="0"/>
              <a:t> – у </a:t>
            </a:r>
            <a:r>
              <a:rPr lang="ru-RU" dirty="0" err="1" smtClean="0"/>
              <a:t>місцевому</a:t>
            </a:r>
            <a:r>
              <a:rPr lang="ru-RU" dirty="0" smtClean="0"/>
              <a:t> </a:t>
            </a:r>
            <a:r>
              <a:rPr lang="ru-RU" dirty="0" err="1" smtClean="0"/>
              <a:t>відмінку</a:t>
            </a:r>
            <a:r>
              <a:rPr lang="ru-RU" dirty="0" smtClean="0"/>
              <a:t>), прикладки та </a:t>
            </a:r>
            <a:r>
              <a:rPr lang="ru-RU" dirty="0" err="1" smtClean="0"/>
              <a:t>іменної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неузгодженого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неосновна</a:t>
            </a:r>
            <a:r>
              <a:rPr lang="ru-RU" dirty="0" smtClean="0"/>
              <a:t> </a:t>
            </a:r>
            <a:r>
              <a:rPr lang="ru-RU" dirty="0" err="1" smtClean="0"/>
              <a:t>синтаксична</a:t>
            </a:r>
            <a:r>
              <a:rPr lang="ru-RU" dirty="0" smtClean="0"/>
              <a:t> роль.</a:t>
            </a:r>
          </a:p>
          <a:p>
            <a:pPr marL="0" indent="357188" algn="just"/>
            <a:r>
              <a:rPr lang="ru-RU" b="1" dirty="0" err="1" smtClean="0"/>
              <a:t>Прикметник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типове</a:t>
            </a:r>
            <a:r>
              <a:rPr lang="ru-RU" dirty="0" smtClean="0"/>
              <a:t> </a:t>
            </a:r>
            <a:r>
              <a:rPr lang="ru-RU" i="1" dirty="0" err="1" smtClean="0"/>
              <a:t>узгоджене</a:t>
            </a:r>
            <a:r>
              <a:rPr lang="ru-RU" i="1" dirty="0" smtClean="0"/>
              <a:t> </a:t>
            </a:r>
            <a:r>
              <a:rPr lang="ru-RU" i="1" dirty="0" err="1" smtClean="0"/>
              <a:t>означення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у нетиповому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прикметник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</a:t>
            </a:r>
            <a:r>
              <a:rPr lang="ru-RU" dirty="0" err="1" smtClean="0"/>
              <a:t>іменною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складеного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Числівник</a:t>
            </a:r>
            <a:r>
              <a:rPr lang="ru-RU" dirty="0" smtClean="0"/>
              <a:t> часто </a:t>
            </a:r>
            <a:r>
              <a:rPr lang="ru-RU" dirty="0" err="1" smtClean="0"/>
              <a:t>буває</a:t>
            </a:r>
            <a:r>
              <a:rPr lang="ru-RU" dirty="0" smtClean="0"/>
              <a:t> </a:t>
            </a:r>
            <a:r>
              <a:rPr lang="ru-RU" i="1" dirty="0" err="1" smtClean="0"/>
              <a:t>підметом</a:t>
            </a:r>
            <a:r>
              <a:rPr lang="ru-RU" dirty="0" smtClean="0"/>
              <a:t> (</a:t>
            </a:r>
            <a:r>
              <a:rPr lang="ru-RU" dirty="0" err="1" smtClean="0"/>
              <a:t>часто</a:t>
            </a:r>
            <a:r>
              <a:rPr lang="ru-RU" dirty="0" smtClean="0"/>
              <a:t> –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іменником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непрямих</a:t>
            </a:r>
            <a:r>
              <a:rPr lang="ru-RU" dirty="0" smtClean="0"/>
              <a:t> </a:t>
            </a:r>
            <a:r>
              <a:rPr lang="ru-RU" dirty="0" err="1" smtClean="0"/>
              <a:t>відмінках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</a:t>
            </a:r>
            <a:r>
              <a:rPr lang="ru-RU" dirty="0" err="1" smtClean="0"/>
              <a:t>додатком</a:t>
            </a:r>
            <a:r>
              <a:rPr lang="ru-RU" dirty="0" smtClean="0"/>
              <a:t> та </a:t>
            </a:r>
            <a:r>
              <a:rPr lang="ru-RU" dirty="0" err="1" smtClean="0"/>
              <a:t>означенням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Займенники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</a:t>
            </a:r>
            <a:r>
              <a:rPr lang="ru-RU" dirty="0" err="1" smtClean="0"/>
              <a:t>предмети</a:t>
            </a:r>
            <a:r>
              <a:rPr lang="ru-RU" dirty="0" smtClean="0"/>
              <a:t> в </a:t>
            </a:r>
            <a:r>
              <a:rPr lang="ru-RU" dirty="0" err="1" smtClean="0"/>
              <a:t>реченні</a:t>
            </a:r>
            <a:r>
              <a:rPr lang="ru-RU" dirty="0" smtClean="0"/>
              <a:t> </a:t>
            </a:r>
            <a:r>
              <a:rPr lang="ru-RU" dirty="0" err="1" smtClean="0"/>
              <a:t>відіграють</a:t>
            </a:r>
            <a:r>
              <a:rPr lang="ru-RU" dirty="0" smtClean="0"/>
              <a:t> роль </a:t>
            </a:r>
            <a:r>
              <a:rPr lang="ru-RU" i="1" dirty="0" err="1" smtClean="0"/>
              <a:t>підмета</a:t>
            </a:r>
            <a:r>
              <a:rPr lang="ru-RU" dirty="0" smtClean="0"/>
              <a:t> та </a:t>
            </a:r>
            <a:r>
              <a:rPr lang="ru-RU" i="1" dirty="0" err="1" smtClean="0"/>
              <a:t>додатка</a:t>
            </a:r>
            <a:r>
              <a:rPr lang="ru-RU" dirty="0" smtClean="0"/>
              <a:t>. </a:t>
            </a:r>
            <a:r>
              <a:rPr lang="uk-UA" dirty="0" smtClean="0"/>
              <a:t>З</a:t>
            </a:r>
            <a:r>
              <a:rPr lang="ru-RU" dirty="0" err="1" smtClean="0"/>
              <a:t>айменники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порядок </a:t>
            </a:r>
            <a:r>
              <a:rPr lang="ru-RU" dirty="0" err="1" smtClean="0"/>
              <a:t>п</a:t>
            </a:r>
            <a:r>
              <a:rPr lang="uk-UA" dirty="0" err="1" smtClean="0"/>
              <a:t>ід</a:t>
            </a:r>
            <a:r>
              <a:rPr lang="uk-UA" dirty="0" smtClean="0"/>
              <a:t> час</a:t>
            </a:r>
            <a:r>
              <a:rPr lang="ru-RU" dirty="0" smtClean="0"/>
              <a:t> </a:t>
            </a:r>
            <a:r>
              <a:rPr lang="ru-RU" dirty="0" err="1" smtClean="0"/>
              <a:t>лічб</a:t>
            </a:r>
            <a:r>
              <a:rPr lang="uk-UA" dirty="0" smtClean="0"/>
              <a:t>и й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стають</a:t>
            </a:r>
            <a:r>
              <a:rPr lang="ru-RU" dirty="0" smtClean="0"/>
              <a:t> </a:t>
            </a:r>
            <a:r>
              <a:rPr lang="ru-RU" i="1" dirty="0" err="1" smtClean="0"/>
              <a:t>означеннями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Дієслово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типовий</a:t>
            </a:r>
            <a:r>
              <a:rPr lang="ru-RU" i="1" dirty="0" smtClean="0"/>
              <a:t> </a:t>
            </a:r>
            <a:r>
              <a:rPr lang="ru-RU" i="1" dirty="0" err="1" smtClean="0"/>
              <a:t>присудок</a:t>
            </a:r>
            <a:r>
              <a:rPr lang="ru-RU" dirty="0" smtClean="0"/>
              <a:t>. </a:t>
            </a:r>
            <a:r>
              <a:rPr lang="ru-RU" dirty="0" err="1" smtClean="0"/>
              <a:t>Дієслова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підмета</a:t>
            </a:r>
            <a:r>
              <a:rPr lang="ru-RU" dirty="0" smtClean="0"/>
              <a:t>, </a:t>
            </a:r>
            <a:r>
              <a:rPr lang="ru-RU" dirty="0" err="1" smtClean="0"/>
              <a:t>додатка</a:t>
            </a:r>
            <a:r>
              <a:rPr lang="ru-RU" dirty="0" smtClean="0"/>
              <a:t>, </a:t>
            </a:r>
            <a:r>
              <a:rPr lang="ru-RU" dirty="0" err="1" smtClean="0"/>
              <a:t>обставини</a:t>
            </a:r>
            <a:r>
              <a:rPr lang="ru-RU" dirty="0" smtClean="0"/>
              <a:t> та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означення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дієслівних</a:t>
            </a:r>
            <a:r>
              <a:rPr lang="ru-RU" dirty="0" smtClean="0"/>
              <a:t> форм, то </a:t>
            </a:r>
            <a:r>
              <a:rPr lang="ru-RU" b="1" dirty="0" err="1" smtClean="0"/>
              <a:t>дієприкметник</a:t>
            </a:r>
            <a:r>
              <a:rPr lang="ru-RU" dirty="0" smtClean="0"/>
              <a:t> у </a:t>
            </a:r>
            <a:r>
              <a:rPr lang="ru-RU" dirty="0" err="1" smtClean="0"/>
              <a:t>реченні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іменна</a:t>
            </a:r>
            <a:r>
              <a:rPr lang="ru-RU" dirty="0" smtClean="0"/>
              <a:t> форма </a:t>
            </a:r>
            <a:r>
              <a:rPr lang="ru-RU" dirty="0" err="1" smtClean="0"/>
              <a:t>складеного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r>
              <a:rPr lang="ru-RU" dirty="0" smtClean="0"/>
              <a:t>; а </a:t>
            </a:r>
            <a:r>
              <a:rPr lang="ru-RU" b="1" dirty="0" err="1" smtClean="0"/>
              <a:t>дієприслівник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обставина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Прислівник</a:t>
            </a:r>
            <a:r>
              <a:rPr lang="ru-RU" dirty="0" smtClean="0"/>
              <a:t> </a:t>
            </a:r>
            <a:r>
              <a:rPr lang="ru-RU" dirty="0" err="1" smtClean="0"/>
              <a:t>частіше</a:t>
            </a:r>
            <a:r>
              <a:rPr lang="ru-RU" dirty="0" smtClean="0"/>
              <a:t> за все </a:t>
            </a:r>
            <a:r>
              <a:rPr lang="ru-RU" dirty="0" err="1" smtClean="0"/>
              <a:t>буває</a:t>
            </a:r>
            <a:r>
              <a:rPr lang="ru-RU" dirty="0" smtClean="0"/>
              <a:t> </a:t>
            </a:r>
            <a:r>
              <a:rPr lang="ru-RU" i="1" dirty="0" err="1" smtClean="0"/>
              <a:t>обставиною</a:t>
            </a:r>
            <a:r>
              <a:rPr lang="ru-RU" dirty="0" smtClean="0"/>
              <a:t> та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– </a:t>
            </a:r>
            <a:r>
              <a:rPr lang="ru-RU" dirty="0" err="1" smtClean="0"/>
              <a:t>неузгодженим</a:t>
            </a:r>
            <a:r>
              <a:rPr lang="ru-RU" dirty="0" smtClean="0"/>
              <a:t> </a:t>
            </a:r>
            <a:r>
              <a:rPr lang="ru-RU" dirty="0" err="1" smtClean="0"/>
              <a:t>означенням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Синтаксична</a:t>
            </a:r>
            <a:r>
              <a:rPr lang="ru-RU" b="1" dirty="0" smtClean="0"/>
              <a:t> роль </a:t>
            </a:r>
            <a:r>
              <a:rPr lang="ru-RU" b="1" dirty="0" err="1" smtClean="0"/>
              <a:t>членів</a:t>
            </a:r>
            <a:r>
              <a:rPr lang="ru-RU" b="1" dirty="0" smtClean="0"/>
              <a:t> </a:t>
            </a:r>
            <a:r>
              <a:rPr lang="ru-RU" b="1" dirty="0" err="1" smtClean="0"/>
              <a:t>речення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Службові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членами </a:t>
            </a:r>
            <a:r>
              <a:rPr lang="ru-RU" dirty="0" err="1" smtClean="0"/>
              <a:t>речення</a:t>
            </a:r>
            <a:r>
              <a:rPr lang="uk-UA" dirty="0" smtClean="0"/>
              <a:t>, але: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Прийменник</a:t>
            </a:r>
            <a:r>
              <a:rPr lang="ru-RU" dirty="0" smtClean="0"/>
              <a:t> </a:t>
            </a:r>
            <a:r>
              <a:rPr lang="ru-RU" dirty="0" err="1" smtClean="0"/>
              <a:t>слугує</a:t>
            </a:r>
            <a:r>
              <a:rPr lang="ru-RU" dirty="0" smtClean="0"/>
              <a:t> для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іменника</a:t>
            </a:r>
            <a:r>
              <a:rPr lang="ru-RU" dirty="0" smtClean="0"/>
              <a:t> як члена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uk-UA" dirty="0" smtClean="0"/>
              <a:t>проте </a:t>
            </a:r>
            <a:r>
              <a:rPr lang="ru-RU" dirty="0" err="1" smtClean="0"/>
              <a:t>вживається</a:t>
            </a:r>
            <a:r>
              <a:rPr lang="ru-RU" dirty="0" smtClean="0"/>
              <a:t> у </a:t>
            </a:r>
            <a:r>
              <a:rPr lang="uk-UA" dirty="0" smtClean="0"/>
              <a:t>всіх </a:t>
            </a:r>
            <a:r>
              <a:rPr lang="ru-RU" dirty="0" err="1" smtClean="0"/>
              <a:t>відмінках</a:t>
            </a:r>
            <a:r>
              <a:rPr lang="ru-RU" dirty="0" smtClean="0"/>
              <a:t>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називного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Сполучники</a:t>
            </a:r>
            <a:r>
              <a:rPr lang="ru-RU" dirty="0" smtClean="0"/>
              <a:t> </a:t>
            </a:r>
            <a:r>
              <a:rPr lang="ru-RU" dirty="0" err="1" smtClean="0"/>
              <a:t>сурядності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у </a:t>
            </a:r>
            <a:r>
              <a:rPr lang="ru-RU" dirty="0" err="1" smtClean="0"/>
              <a:t>реченні</a:t>
            </a:r>
            <a:r>
              <a:rPr lang="ru-RU" dirty="0" smtClean="0"/>
              <a:t> для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однорідних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та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складносурядного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 </a:t>
            </a:r>
            <a:r>
              <a:rPr lang="ru-RU" dirty="0" err="1" smtClean="0"/>
              <a:t>Сполучники</a:t>
            </a:r>
            <a:r>
              <a:rPr lang="ru-RU" dirty="0" smtClean="0"/>
              <a:t> </a:t>
            </a:r>
            <a:r>
              <a:rPr lang="ru-RU" dirty="0" err="1" smtClean="0"/>
              <a:t>підрядності</a:t>
            </a:r>
            <a:r>
              <a:rPr lang="ru-RU" dirty="0" smtClean="0"/>
              <a:t> </a:t>
            </a:r>
            <a:r>
              <a:rPr lang="ru-RU" dirty="0" err="1" smtClean="0"/>
              <a:t>єднають</a:t>
            </a:r>
            <a:r>
              <a:rPr lang="ru-RU" dirty="0" smtClean="0"/>
              <a:t> </a:t>
            </a:r>
            <a:r>
              <a:rPr lang="ru-RU" dirty="0" err="1" smtClean="0"/>
              <a:t>підрядне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у </a:t>
            </a:r>
            <a:r>
              <a:rPr lang="ru-RU" dirty="0" err="1" smtClean="0"/>
              <a:t>складнопідрядному</a:t>
            </a:r>
            <a:r>
              <a:rPr lang="ru-RU" dirty="0" smtClean="0"/>
              <a:t> </a:t>
            </a:r>
            <a:r>
              <a:rPr lang="ru-RU" dirty="0" err="1" smtClean="0"/>
              <a:t>реченні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Частка</a:t>
            </a:r>
            <a:r>
              <a:rPr lang="ru-RU" dirty="0" smtClean="0"/>
              <a:t> </a:t>
            </a:r>
            <a:r>
              <a:rPr lang="ru-RU" dirty="0" err="1" smtClean="0"/>
              <a:t>потрібна</a:t>
            </a:r>
            <a:r>
              <a:rPr lang="ru-RU" dirty="0" smtClean="0"/>
              <a:t> для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підсилення</a:t>
            </a:r>
            <a:r>
              <a:rPr lang="ru-RU" dirty="0" smtClean="0"/>
              <a:t> конкретного слова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окреслюється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ствердження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заперечення</a:t>
            </a:r>
            <a:r>
              <a:rPr lang="ru-RU" dirty="0" smtClean="0"/>
              <a:t> в </a:t>
            </a:r>
            <a:r>
              <a:rPr lang="ru-RU" dirty="0" err="1" smtClean="0"/>
              <a:t>реченні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А ось </a:t>
            </a:r>
            <a:r>
              <a:rPr lang="ru-RU" b="1" dirty="0" err="1" smtClean="0"/>
              <a:t>вигук</a:t>
            </a:r>
            <a:r>
              <a:rPr lang="ru-RU" dirty="0" smtClean="0"/>
              <a:t> 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членом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замінює</a:t>
            </a:r>
            <a:r>
              <a:rPr lang="ru-RU" dirty="0" smtClean="0"/>
              <a:t> </a:t>
            </a:r>
            <a:r>
              <a:rPr lang="ru-RU" dirty="0" err="1" smtClean="0"/>
              <a:t>самостійне</a:t>
            </a:r>
            <a:r>
              <a:rPr lang="ru-RU" dirty="0" smtClean="0"/>
              <a:t> слово.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просто </a:t>
            </a:r>
            <a:r>
              <a:rPr lang="ru-RU" dirty="0" err="1" smtClean="0"/>
              <a:t>слугує</a:t>
            </a:r>
            <a:r>
              <a:rPr lang="ru-RU" dirty="0" smtClean="0"/>
              <a:t> </a:t>
            </a:r>
            <a:r>
              <a:rPr lang="ru-RU" dirty="0" err="1" smtClean="0"/>
              <a:t>вираженням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спонукання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оклику.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2_Берлі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4272</Words>
  <Application>Microsoft Office PowerPoint</Application>
  <PresentationFormat>Произвольный</PresentationFormat>
  <Paragraphs>431</Paragraphs>
  <Slides>58</Slides>
  <Notes>58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58</vt:i4>
      </vt:variant>
    </vt:vector>
  </HeadingPairs>
  <TitlesOfParts>
    <vt:vector size="60" baseType="lpstr">
      <vt:lpstr>2_Берлін</vt:lpstr>
      <vt:lpstr>Официальная</vt:lpstr>
      <vt:lpstr>Національні традиції сучасної української морфології.  Питання синтаксису української мови.  Українська пунктуація</vt:lpstr>
      <vt:lpstr>План </vt:lpstr>
      <vt:lpstr>Література до теми: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3. Синтаксис української мови як лінгвістичне вчення. Основні синтаксичні одиниці  </vt:lpstr>
      <vt:lpstr> 4. Зв’язок синтаксису з іншими розділами науки про мову  </vt:lpstr>
      <vt:lpstr> 4. Зв’язок синтаксису з іншими розділами науки про мову  </vt:lpstr>
      <vt:lpstr> 4. Зв’язок синтаксису з іншими розділами науки про мову  </vt:lpstr>
      <vt:lpstr> 4. Зв’язок синтаксису з іншими розділами науки про мову  </vt:lpstr>
      <vt:lpstr> 4. Зв’язок синтаксису з іншими розділами науки про мову  </vt:lpstr>
      <vt:lpstr> 5. Порівняльний синтаксис української та інших індоєвропейських мов  </vt:lpstr>
      <vt:lpstr> 5. Порівняльний синтаксис української та інших індоєвропейських мов  </vt:lpstr>
      <vt:lpstr>6. Принципи української пунктуації  </vt:lpstr>
      <vt:lpstr>6. Принципи української пунктуації  </vt:lpstr>
      <vt:lpstr>6. Принципи української пунктуації  </vt:lpstr>
      <vt:lpstr>6. Принципи української пунктуації  </vt:lpstr>
      <vt:lpstr>6. Принципи української пунктуації  </vt:lpstr>
      <vt:lpstr>6. Принципи української пунктуації  </vt:lpstr>
      <vt:lpstr>6. Принципи української пунктуації  </vt:lpstr>
      <vt:lpstr>ВИСНОВКИ КУРСУ </vt:lpstr>
      <vt:lpstr>ВИСНОВКИ КУРСУ </vt:lpstr>
      <vt:lpstr>ВИСНОВКИ КУРСУ </vt:lpstr>
      <vt:lpstr>ВИСНОВКИ КУРСУ </vt:lpstr>
      <vt:lpstr>ВИСНОВКИ КУРСУ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120</cp:revision>
  <dcterms:created xsi:type="dcterms:W3CDTF">2014-04-17T23:07:25Z</dcterms:created>
  <dcterms:modified xsi:type="dcterms:W3CDTF">2023-08-09T22:17:30Z</dcterms:modified>
</cp:coreProperties>
</file>