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705" r:id="rId2"/>
    <p:sldMasterId id="2147483741" r:id="rId3"/>
  </p:sldMasterIdLst>
  <p:notesMasterIdLst>
    <p:notesMasterId r:id="rId83"/>
  </p:notesMasterIdLst>
  <p:handoutMasterIdLst>
    <p:handoutMasterId r:id="rId84"/>
  </p:handoutMasterIdLst>
  <p:sldIdLst>
    <p:sldId id="257" r:id="rId4"/>
    <p:sldId id="258" r:id="rId5"/>
    <p:sldId id="310" r:id="rId6"/>
    <p:sldId id="316" r:id="rId7"/>
    <p:sldId id="317" r:id="rId8"/>
    <p:sldId id="320" r:id="rId9"/>
    <p:sldId id="394" r:id="rId10"/>
    <p:sldId id="395" r:id="rId11"/>
    <p:sldId id="396" r:id="rId12"/>
    <p:sldId id="397" r:id="rId13"/>
    <p:sldId id="398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99" r:id="rId31"/>
    <p:sldId id="341" r:id="rId32"/>
    <p:sldId id="400" r:id="rId33"/>
    <p:sldId id="342" r:id="rId34"/>
    <p:sldId id="343" r:id="rId35"/>
    <p:sldId id="348" r:id="rId36"/>
    <p:sldId id="401" r:id="rId37"/>
    <p:sldId id="402" r:id="rId38"/>
    <p:sldId id="403" r:id="rId39"/>
    <p:sldId id="354" r:id="rId40"/>
    <p:sldId id="357" r:id="rId41"/>
    <p:sldId id="404" r:id="rId42"/>
    <p:sldId id="405" r:id="rId43"/>
    <p:sldId id="363" r:id="rId44"/>
    <p:sldId id="362" r:id="rId45"/>
    <p:sldId id="361" r:id="rId46"/>
    <p:sldId id="364" r:id="rId47"/>
    <p:sldId id="365" r:id="rId48"/>
    <p:sldId id="366" r:id="rId49"/>
    <p:sldId id="367" r:id="rId50"/>
    <p:sldId id="368" r:id="rId51"/>
    <p:sldId id="369" r:id="rId52"/>
    <p:sldId id="373" r:id="rId53"/>
    <p:sldId id="372" r:id="rId54"/>
    <p:sldId id="371" r:id="rId55"/>
    <p:sldId id="370" r:id="rId56"/>
    <p:sldId id="374" r:id="rId57"/>
    <p:sldId id="378" r:id="rId58"/>
    <p:sldId id="406" r:id="rId59"/>
    <p:sldId id="379" r:id="rId60"/>
    <p:sldId id="376" r:id="rId61"/>
    <p:sldId id="380" r:id="rId62"/>
    <p:sldId id="407" r:id="rId63"/>
    <p:sldId id="408" r:id="rId64"/>
    <p:sldId id="409" r:id="rId65"/>
    <p:sldId id="410" r:id="rId66"/>
    <p:sldId id="386" r:id="rId67"/>
    <p:sldId id="411" r:id="rId68"/>
    <p:sldId id="412" r:id="rId69"/>
    <p:sldId id="413" r:id="rId70"/>
    <p:sldId id="414" r:id="rId71"/>
    <p:sldId id="415" r:id="rId72"/>
    <p:sldId id="416" r:id="rId73"/>
    <p:sldId id="417" r:id="rId74"/>
    <p:sldId id="418" r:id="rId75"/>
    <p:sldId id="419" r:id="rId76"/>
    <p:sldId id="420" r:id="rId77"/>
    <p:sldId id="421" r:id="rId78"/>
    <p:sldId id="423" r:id="rId79"/>
    <p:sldId id="424" r:id="rId80"/>
    <p:sldId id="425" r:id="rId81"/>
    <p:sldId id="427" r:id="rId82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29" autoAdjust="0"/>
    <p:restoredTop sz="92865" autoAdjust="0"/>
  </p:normalViewPr>
  <p:slideViewPr>
    <p:cSldViewPr snapToGrid="0">
      <p:cViewPr varScale="1">
        <p:scale>
          <a:sx n="104" d="100"/>
          <a:sy n="104" d="100"/>
        </p:scale>
        <p:origin x="-8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07.08.2023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79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296BAA-C77B-48B3-982C-0214EC684C2B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C9442-2458-476F-972A-381978A5288F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43EE74-C2AD-40E9-9ECA-EFC22383AA23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B77F4-C0FE-4F87-8976-C65637FF045C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21975-03EB-4C50-8A44-A871E718493E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B544BF-E8A2-4D66-9B12-FB04A9BAB3D1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38F5B2-F8C4-4AD4-83A1-B80CC8D09D0B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63C6F6-BB6E-48B3-9CBC-02ED40B1CF04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6FF25350-FE8D-4934-B5ED-F1B1304A339C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4429A-0371-4490-9459-310CE805D8F9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214E01-BD05-41A2-B328-608D52B721B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8FB7C1-1613-43E9-9C1D-5A3735E01BCE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13735-E1FD-47E9-82BC-3E4328FEE16A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1D5AD8-30F7-42B7-BA63-A6088562EDF2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5E49A0-1F6A-4AA4-8712-CCE4038D0735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329F9-CA07-430E-B1D4-8054C6A7F54A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7BCBE-98E1-497C-876A-A1E8214FC5CC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07.08.2023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912164"/>
            <a:ext cx="10363200" cy="1789045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Українська лексикологія та фразеологія, їхні одиниці як константи української </a:t>
            </a:r>
            <a:r>
              <a:rPr lang="uk-UA" sz="3600" b="1" dirty="0" err="1" smtClean="0">
                <a:solidFill>
                  <a:srgbClr val="0070C0"/>
                </a:solidFill>
              </a:rPr>
              <a:t>етнокультури</a:t>
            </a:r>
            <a:r>
              <a:rPr lang="uk-UA" sz="3600" b="1" dirty="0" smtClean="0">
                <a:solidFill>
                  <a:srgbClr val="0070C0"/>
                </a:solidFill>
              </a:rPr>
              <a:t>.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b="1" dirty="0" smtClean="0">
                <a:solidFill>
                  <a:srgbClr val="0070C0"/>
                </a:solidFill>
              </a:rPr>
              <a:t>Графіка. Орфографія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uk-UA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Жаргонна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арготична</a:t>
            </a:r>
            <a:r>
              <a:rPr lang="ru-RU" dirty="0" smtClean="0"/>
              <a:t> лексика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21" y="1993392"/>
            <a:ext cx="10652760" cy="3942797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800" dirty="0" err="1" smtClean="0"/>
              <a:t>Характеризується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обмеженим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вживанням</a:t>
            </a:r>
            <a:r>
              <a:rPr lang="ru-RU" sz="1800" dirty="0" smtClean="0"/>
              <a:t>. </a:t>
            </a:r>
            <a:r>
              <a:rPr lang="ru-RU" sz="1800" dirty="0" err="1" smtClean="0"/>
              <a:t>Ці</a:t>
            </a:r>
            <a:r>
              <a:rPr lang="ru-RU" sz="1800" dirty="0" smtClean="0"/>
              <a:t> два </a:t>
            </a:r>
            <a:r>
              <a:rPr lang="ru-RU" sz="1800" dirty="0" err="1" smtClean="0"/>
              <a:t>розряди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виділяються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ознакою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функціонування</a:t>
            </a:r>
            <a:r>
              <a:rPr lang="ru-RU" sz="1800" dirty="0" smtClean="0"/>
              <a:t> у </a:t>
            </a:r>
            <a:r>
              <a:rPr lang="ru-RU" sz="1800" dirty="0" err="1" smtClean="0"/>
              <a:t>мовленні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окремих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357188" algn="just"/>
            <a:r>
              <a:rPr lang="ru-RU" sz="2000" b="1" dirty="0" smtClean="0">
                <a:solidFill>
                  <a:schemeClr val="bg1"/>
                </a:solidFill>
              </a:rPr>
              <a:t>Жаргон</a:t>
            </a:r>
            <a:r>
              <a:rPr lang="ru-RU" sz="1800" dirty="0" smtClean="0"/>
              <a:t> – </a:t>
            </a:r>
            <a:r>
              <a:rPr lang="ru-RU" sz="1800" dirty="0" err="1" smtClean="0"/>
              <a:t>сукупність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особливостей</a:t>
            </a:r>
            <a:r>
              <a:rPr lang="ru-RU" sz="1800" dirty="0" smtClean="0"/>
              <a:t> словника </a:t>
            </a:r>
            <a:r>
              <a:rPr lang="ru-RU" sz="1800" dirty="0" err="1" smtClean="0"/>
              <a:t>розмовного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мовлення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пов’язаних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певною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інтересів</a:t>
            </a:r>
            <a:r>
              <a:rPr lang="ru-RU" sz="1800" dirty="0" smtClean="0"/>
              <a:t>. </a:t>
            </a:r>
            <a:r>
              <a:rPr lang="ru-RU" sz="1800" dirty="0" err="1" smtClean="0"/>
              <a:t>Насамперед</a:t>
            </a:r>
            <a:r>
              <a:rPr lang="ru-RU" sz="1800" dirty="0" smtClean="0"/>
              <a:t>,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спільність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професійна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тривале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перебування</a:t>
            </a:r>
            <a:r>
              <a:rPr lang="ru-RU" sz="1800" dirty="0" smtClean="0"/>
              <a:t> разом (</a:t>
            </a:r>
            <a:r>
              <a:rPr lang="ru-RU" sz="1800" dirty="0" err="1" smtClean="0"/>
              <a:t>навчання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військо</a:t>
            </a:r>
            <a:r>
              <a:rPr lang="ru-RU" sz="1800" dirty="0" smtClean="0"/>
              <a:t>), </a:t>
            </a:r>
            <a:r>
              <a:rPr lang="ru-RU" sz="1800" dirty="0" err="1" smtClean="0"/>
              <a:t>однакові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захоплення</a:t>
            </a:r>
            <a:r>
              <a:rPr lang="ru-RU" sz="1800" dirty="0" smtClean="0"/>
              <a:t> (спортом, </a:t>
            </a:r>
            <a:r>
              <a:rPr lang="ru-RU" sz="1800" dirty="0" err="1" smtClean="0"/>
              <a:t>мистецтвом</a:t>
            </a:r>
            <a:r>
              <a:rPr lang="ru-RU" sz="1800" dirty="0" smtClean="0"/>
              <a:t>, </a:t>
            </a:r>
            <a:r>
              <a:rPr lang="ru-RU" sz="1800" dirty="0" err="1" smtClean="0"/>
              <a:t>колекціо­нуванням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). </a:t>
            </a:r>
          </a:p>
          <a:p>
            <a:pPr marL="0" indent="357188" algn="just">
              <a:buNone/>
            </a:pP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жаргонізмів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у </a:t>
            </a:r>
            <a:r>
              <a:rPr lang="ru-RU" sz="1800" dirty="0" err="1" smtClean="0"/>
              <a:t>молодіжних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колективах</a:t>
            </a:r>
            <a:r>
              <a:rPr lang="ru-RU" sz="1800" dirty="0" smtClean="0"/>
              <a:t>,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студентських</a:t>
            </a:r>
            <a:r>
              <a:rPr lang="ru-RU" sz="1800" dirty="0" smtClean="0"/>
              <a:t>.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: </a:t>
            </a:r>
            <a:r>
              <a:rPr lang="ru-RU" sz="1800" i="1" dirty="0" smtClean="0"/>
              <a:t>пара – «</a:t>
            </a:r>
            <a:r>
              <a:rPr lang="ru-RU" sz="1800" i="1" dirty="0" err="1" smtClean="0"/>
              <a:t>двійка</a:t>
            </a:r>
            <a:r>
              <a:rPr lang="ru-RU" sz="1800" i="1" dirty="0" smtClean="0"/>
              <a:t>», </a:t>
            </a:r>
            <a:r>
              <a:rPr lang="ru-RU" sz="1800" i="1" dirty="0" err="1" smtClean="0"/>
              <a:t>шпори</a:t>
            </a:r>
            <a:r>
              <a:rPr lang="ru-RU" sz="1800" i="1" dirty="0" smtClean="0"/>
              <a:t> – «шпаргалки», </a:t>
            </a:r>
            <a:r>
              <a:rPr lang="ru-RU" sz="1800" i="1" dirty="0" err="1" smtClean="0"/>
              <a:t>хвіст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академічна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заборгованість</a:t>
            </a:r>
            <a:r>
              <a:rPr lang="ru-RU" sz="1800" i="1" dirty="0" smtClean="0"/>
              <a:t>»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smtClean="0"/>
              <a:t>На </a:t>
            </a:r>
            <a:r>
              <a:rPr lang="ru-RU" sz="1800" dirty="0" err="1" smtClean="0"/>
              <a:t>відміну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нейтральних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жаргонізмів</a:t>
            </a:r>
            <a:r>
              <a:rPr lang="ru-RU" sz="1800" dirty="0" smtClean="0"/>
              <a:t> </a:t>
            </a:r>
            <a:r>
              <a:rPr lang="ru-RU" sz="1800" dirty="0" err="1" smtClean="0"/>
              <a:t>арготизми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забарвленим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розрядом</a:t>
            </a:r>
            <a:r>
              <a:rPr lang="ru-RU" sz="1800" dirty="0" smtClean="0"/>
              <a:t> лексики. </a:t>
            </a:r>
            <a:endParaRPr lang="ru-RU" sz="1800" dirty="0" smtClean="0"/>
          </a:p>
          <a:p>
            <a:pPr marL="0" indent="357188" algn="just"/>
            <a:r>
              <a:rPr lang="ru-RU" sz="1800" b="1" dirty="0" smtClean="0">
                <a:solidFill>
                  <a:schemeClr val="bg1"/>
                </a:solidFill>
              </a:rPr>
              <a:t>Арго </a:t>
            </a:r>
            <a:r>
              <a:rPr lang="ru-RU" sz="1800" b="1" dirty="0" smtClean="0">
                <a:solidFill>
                  <a:schemeClr val="bg1"/>
                </a:solidFill>
              </a:rPr>
              <a:t>(фр. арго – жаргон)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умовна</a:t>
            </a:r>
            <a:r>
              <a:rPr lang="ru-RU" sz="1800" dirty="0" smtClean="0"/>
              <a:t> </a:t>
            </a:r>
            <a:r>
              <a:rPr lang="ru-RU" sz="1800" dirty="0" err="1" smtClean="0"/>
              <a:t>говірка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набором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незрозумілих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невтаємничених</a:t>
            </a:r>
            <a:r>
              <a:rPr lang="ru-RU" sz="1800" dirty="0" smtClean="0"/>
              <a:t> у </a:t>
            </a:r>
            <a:r>
              <a:rPr lang="ru-RU" sz="1800" dirty="0" err="1" smtClean="0"/>
              <a:t>справи</a:t>
            </a:r>
            <a:r>
              <a:rPr lang="ru-RU" sz="1800" dirty="0" smtClean="0"/>
              <a:t> </a:t>
            </a:r>
            <a:r>
              <a:rPr lang="ru-RU" sz="1800" dirty="0" err="1" smtClean="0"/>
              <a:t>цієї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.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: </a:t>
            </a:r>
            <a:r>
              <a:rPr lang="ru-RU" sz="1800" i="1" dirty="0" err="1" smtClean="0"/>
              <a:t>кимарити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спати</a:t>
            </a:r>
            <a:r>
              <a:rPr lang="ru-RU" sz="1800" i="1" dirty="0" smtClean="0"/>
              <a:t>», </a:t>
            </a:r>
            <a:r>
              <a:rPr lang="ru-RU" sz="1800" i="1" dirty="0" err="1" smtClean="0"/>
              <a:t>пописа</a:t>
            </a:r>
            <a:r>
              <a:rPr lang="ru-RU" sz="1800" i="1" baseline="-25000" dirty="0" err="1" smtClean="0"/>
              <a:t>́</a:t>
            </a:r>
            <a:r>
              <a:rPr lang="ru-RU" sz="1800" i="1" dirty="0" err="1" smtClean="0"/>
              <a:t>ти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порізати</a:t>
            </a:r>
            <a:r>
              <a:rPr lang="ru-RU" sz="1800" i="1" dirty="0" smtClean="0"/>
              <a:t>», </a:t>
            </a:r>
            <a:r>
              <a:rPr lang="ru-RU" sz="1800" i="1" dirty="0" err="1" smtClean="0"/>
              <a:t>батузник</a:t>
            </a:r>
            <a:r>
              <a:rPr lang="ru-RU" sz="1800" i="1" dirty="0" smtClean="0"/>
              <a:t> – «</a:t>
            </a:r>
            <a:r>
              <a:rPr lang="ru-RU" sz="1800" i="1" dirty="0" err="1" smtClean="0"/>
              <a:t>мотузка</a:t>
            </a:r>
            <a:r>
              <a:rPr lang="ru-RU" sz="1800" i="1" dirty="0" smtClean="0"/>
              <a:t>»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357188" algn="just"/>
            <a:r>
              <a:rPr lang="ru-RU" sz="1800" dirty="0" err="1" smtClean="0"/>
              <a:t>Жаргонізми</a:t>
            </a:r>
            <a:r>
              <a:rPr lang="ru-RU" sz="1800" dirty="0" smtClean="0"/>
              <a:t> </a:t>
            </a:r>
            <a:r>
              <a:rPr lang="ru-RU" sz="1800" dirty="0" smtClean="0"/>
              <a:t>і </a:t>
            </a:r>
            <a:r>
              <a:rPr lang="ru-RU" sz="1800" dirty="0" err="1" smtClean="0"/>
              <a:t>арготизми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перебувають</a:t>
            </a:r>
            <a:r>
              <a:rPr lang="ru-RU" sz="1800" dirty="0" smtClean="0"/>
              <a:t> за межами </a:t>
            </a:r>
            <a:r>
              <a:rPr lang="ru-RU" sz="1800" dirty="0" err="1" smtClean="0"/>
              <a:t>літературної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вони </a:t>
            </a:r>
            <a:r>
              <a:rPr lang="ru-RU" sz="1800" dirty="0" err="1" smtClean="0"/>
              <a:t>зрідка</a:t>
            </a:r>
            <a:r>
              <a:rPr lang="ru-RU" sz="1800" dirty="0" smtClean="0"/>
              <a:t> </a:t>
            </a:r>
            <a:r>
              <a:rPr lang="ru-RU" sz="1800" dirty="0" err="1" smtClean="0"/>
              <a:t>вживаються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письменстві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публіцистиці</a:t>
            </a:r>
            <a:r>
              <a:rPr lang="ru-RU" sz="1800" dirty="0" smtClean="0"/>
              <a:t> як </a:t>
            </a:r>
            <a:r>
              <a:rPr lang="ru-RU" sz="1800" dirty="0" err="1" smtClean="0"/>
              <a:t>засіб</a:t>
            </a:r>
            <a:r>
              <a:rPr lang="ru-RU" sz="1800" dirty="0" smtClean="0"/>
              <a:t> </a:t>
            </a:r>
            <a:r>
              <a:rPr lang="ru-RU" sz="1800" dirty="0" err="1" smtClean="0"/>
              <a:t>негативної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оцінки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мовної</a:t>
            </a:r>
            <a:r>
              <a:rPr lang="ru-RU" sz="1800" dirty="0" smtClean="0"/>
              <a:t> характеристики </a:t>
            </a:r>
            <a:r>
              <a:rPr lang="ru-RU" sz="1800" dirty="0" err="1" smtClean="0"/>
              <a:t>персонажів</a:t>
            </a:r>
            <a:r>
              <a:rPr lang="ru-RU" sz="1800" dirty="0" smtClean="0"/>
              <a:t>.</a:t>
            </a:r>
          </a:p>
          <a:p>
            <a:pPr marL="0" indent="357188" algn="just"/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268288" indent="-268288" algn="just">
              <a:buNone/>
            </a:pPr>
            <a:r>
              <a:rPr lang="uk-UA" sz="1400" b="1" dirty="0" smtClean="0">
                <a:solidFill>
                  <a:srgbClr val="FF0000"/>
                </a:solidFill>
              </a:rPr>
              <a:t>З </a:t>
            </a:r>
            <a:r>
              <a:rPr lang="ru-RU" sz="1400" b="1" dirty="0" err="1" smtClean="0">
                <a:solidFill>
                  <a:srgbClr val="FF0000"/>
                </a:solidFill>
              </a:rPr>
              <a:t>погляду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</a:rPr>
              <a:t>змісту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лексиці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виділяються</a:t>
            </a:r>
            <a:r>
              <a:rPr lang="ru-RU" sz="1400" i="1" dirty="0" smtClean="0"/>
              <a:t>: </a:t>
            </a:r>
            <a:r>
              <a:rPr lang="ru-RU" sz="1400" i="1" dirty="0" err="1" smtClean="0"/>
              <a:t>значущі</a:t>
            </a:r>
            <a:r>
              <a:rPr lang="ru-RU" sz="1400" i="1" dirty="0" smtClean="0"/>
              <a:t> і </a:t>
            </a:r>
            <a:r>
              <a:rPr lang="ru-RU" sz="1400" i="1" dirty="0" err="1" smtClean="0"/>
              <a:t>службові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абстрактні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і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конкретні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синоніми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антоніми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ін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marL="268288" indent="-268288" algn="just">
              <a:buNone/>
            </a:pPr>
            <a:r>
              <a:rPr lang="ru-RU" sz="1400" b="1" dirty="0" smtClean="0">
                <a:solidFill>
                  <a:srgbClr val="FF0000"/>
                </a:solidFill>
              </a:rPr>
              <a:t>З </a:t>
            </a:r>
            <a:r>
              <a:rPr lang="ru-RU" sz="1400" b="1" dirty="0" smtClean="0">
                <a:solidFill>
                  <a:srgbClr val="FF0000"/>
                </a:solidFill>
              </a:rPr>
              <a:t>точки </a:t>
            </a:r>
            <a:r>
              <a:rPr lang="ru-RU" sz="1400" b="1" dirty="0" err="1" smtClean="0">
                <a:solidFill>
                  <a:srgbClr val="FF0000"/>
                </a:solidFill>
              </a:rPr>
              <a:t>зору</a:t>
            </a:r>
            <a:r>
              <a:rPr lang="ru-RU" sz="1400" b="1" dirty="0" smtClean="0">
                <a:solidFill>
                  <a:srgbClr val="FF0000"/>
                </a:solidFill>
              </a:rPr>
              <a:t> плану </a:t>
            </a:r>
            <a:r>
              <a:rPr lang="ru-RU" sz="1400" b="1" dirty="0" err="1" smtClean="0">
                <a:solidFill>
                  <a:srgbClr val="FF0000"/>
                </a:solidFill>
              </a:rPr>
              <a:t>вираження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 smtClean="0"/>
              <a:t>виділяються</a:t>
            </a:r>
            <a:r>
              <a:rPr lang="ru-RU" sz="1400" dirty="0" smtClean="0"/>
              <a:t>: </a:t>
            </a:r>
            <a:r>
              <a:rPr lang="ru-RU" sz="1400" i="1" dirty="0" err="1" smtClean="0"/>
              <a:t>омоніми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омофони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омографи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пароніми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err="1" smtClean="0"/>
              <a:t>Омоніми</a:t>
            </a:r>
            <a:r>
              <a:rPr lang="ru-RU" sz="1400" dirty="0" smtClean="0"/>
              <a:t> – слова,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однаковий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звуковий</a:t>
            </a:r>
            <a:r>
              <a:rPr lang="ru-RU" sz="1400" dirty="0" smtClean="0"/>
              <a:t> склад,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.</a:t>
            </a:r>
          </a:p>
          <a:p>
            <a:pPr algn="just"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Напр.: </a:t>
            </a:r>
            <a:r>
              <a:rPr lang="ru-RU" sz="1400" i="1" dirty="0" err="1" smtClean="0"/>
              <a:t>боронити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захищати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перешкоджати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стигнути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дозрівати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холонути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міна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обмін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вираз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обличчя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вибуховий</a:t>
            </a:r>
            <a:r>
              <a:rPr lang="ru-RU" sz="1400" i="1" dirty="0" smtClean="0"/>
              <a:t> заряд; коса – </a:t>
            </a:r>
            <a:r>
              <a:rPr lang="ru-RU" sz="1400" i="1" dirty="0" err="1" smtClean="0"/>
              <a:t>заплетене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волосся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знаряддя</a:t>
            </a:r>
            <a:r>
              <a:rPr lang="ru-RU" sz="1400" i="1" dirty="0" smtClean="0"/>
              <a:t> для </a:t>
            </a:r>
            <a:r>
              <a:rPr lang="ru-RU" sz="1400" i="1" dirty="0" err="1" smtClean="0"/>
              <a:t>косіння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вузька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намивна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смуга</a:t>
            </a:r>
            <a:r>
              <a:rPr lang="ru-RU" sz="1400" i="1" dirty="0" smtClean="0"/>
              <a:t> суходолу в </a:t>
            </a:r>
            <a:r>
              <a:rPr lang="ru-RU" sz="1400" i="1" dirty="0" err="1" smtClean="0"/>
              <a:t>морі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річці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err="1" smtClean="0"/>
              <a:t>Антоніми</a:t>
            </a:r>
            <a:r>
              <a:rPr lang="ru-RU" sz="1400" dirty="0" smtClean="0"/>
              <a:t> – слова,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протилежні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поняття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Напр</a:t>
            </a:r>
            <a:r>
              <a:rPr lang="ru-RU" sz="1400" dirty="0" smtClean="0"/>
              <a:t>.: </a:t>
            </a:r>
            <a:r>
              <a:rPr lang="ru-RU" sz="1400" i="1" dirty="0" err="1" smtClean="0"/>
              <a:t>привабливий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неприємний</a:t>
            </a:r>
            <a:r>
              <a:rPr lang="ru-RU" sz="1400" i="1" dirty="0" smtClean="0"/>
              <a:t>, дружба – </a:t>
            </a:r>
            <a:r>
              <a:rPr lang="ru-RU" sz="1400" i="1" dirty="0" err="1" smtClean="0"/>
              <a:t>ворожнеча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радіти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журитися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новий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міністр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нейтр</a:t>
            </a:r>
            <a:r>
              <a:rPr lang="ru-RU" sz="1400" i="1" dirty="0" smtClean="0"/>
              <a:t>.) – </a:t>
            </a:r>
            <a:r>
              <a:rPr lang="ru-RU" sz="1400" i="1" dirty="0" err="1" smtClean="0"/>
              <a:t>новоспечений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просторічн</a:t>
            </a:r>
            <a:r>
              <a:rPr lang="ru-RU" sz="1400" i="1" dirty="0" smtClean="0"/>
              <a:t>.)</a:t>
            </a:r>
            <a:r>
              <a:rPr lang="ru-RU" sz="1400" dirty="0" smtClean="0"/>
              <a:t>.</a:t>
            </a:r>
          </a:p>
          <a:p>
            <a:pPr algn="just">
              <a:buNone/>
            </a:pPr>
            <a:r>
              <a:rPr lang="ru-RU" sz="1400" dirty="0" smtClean="0"/>
              <a:t>Слова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конкретним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, як правило, </a:t>
            </a:r>
            <a:r>
              <a:rPr lang="ru-RU" sz="1400" dirty="0" err="1" smtClean="0"/>
              <a:t>антонімів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: </a:t>
            </a:r>
            <a:r>
              <a:rPr lang="ru-RU" sz="1400" i="1" dirty="0" err="1" smtClean="0"/>
              <a:t>гітара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стілець</a:t>
            </a:r>
            <a:r>
              <a:rPr lang="ru-RU" sz="1400" i="1" dirty="0" smtClean="0"/>
              <a:t>, колоти</a:t>
            </a:r>
            <a:r>
              <a:rPr lang="ru-RU" sz="1400" dirty="0" smtClean="0"/>
              <a:t>;</a:t>
            </a:r>
            <a:r>
              <a:rPr lang="ru-RU" sz="1400" i="1" dirty="0" smtClean="0"/>
              <a:t> </a:t>
            </a:r>
            <a:r>
              <a:rPr lang="ru-RU" sz="1400" dirty="0" smtClean="0"/>
              <a:t>не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антонімів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числівники</a:t>
            </a:r>
            <a:r>
              <a:rPr lang="ru-RU" sz="1400" dirty="0" smtClean="0"/>
              <a:t>,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займенники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dirty="0" err="1" smtClean="0"/>
              <a:t>Синоніми</a:t>
            </a:r>
            <a:r>
              <a:rPr lang="ru-RU" sz="1400" b="1" dirty="0" smtClean="0"/>
              <a:t> </a:t>
            </a:r>
            <a:r>
              <a:rPr lang="ru-RU" sz="1400" dirty="0" smtClean="0"/>
              <a:t>– слова, </a:t>
            </a:r>
            <a:r>
              <a:rPr lang="ru-RU" sz="1400" dirty="0" err="1" smtClean="0"/>
              <a:t>близькі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 і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звучанням</a:t>
            </a:r>
            <a:r>
              <a:rPr lang="ru-RU" sz="1400" dirty="0" smtClean="0"/>
              <a:t>;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відрізняються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семантичними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відтінками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стилістичним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забарвленням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обома</a:t>
            </a:r>
            <a:r>
              <a:rPr lang="ru-RU" sz="1400" dirty="0" smtClean="0"/>
              <a:t> </a:t>
            </a:r>
            <a:r>
              <a:rPr lang="ru-RU" sz="1400" dirty="0" err="1" smtClean="0"/>
              <a:t>цими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ознаками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algn="just">
              <a:buNone/>
            </a:pPr>
            <a:r>
              <a:rPr lang="ru-RU" sz="1400" dirty="0" smtClean="0"/>
              <a:t>Напр</a:t>
            </a:r>
            <a:r>
              <a:rPr lang="ru-RU" sz="1400" dirty="0" smtClean="0"/>
              <a:t>.: </a:t>
            </a:r>
            <a:r>
              <a:rPr lang="ru-RU" sz="1400" i="1" dirty="0" smtClean="0"/>
              <a:t>угода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договір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smtClean="0"/>
              <a:t>контракт,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помаранчевий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жовтогарячий</a:t>
            </a:r>
            <a:r>
              <a:rPr lang="ru-RU" sz="1400" dirty="0" smtClean="0"/>
              <a:t> </a:t>
            </a:r>
            <a:r>
              <a:rPr lang="ru-RU" sz="1400" i="1" dirty="0" smtClean="0"/>
              <a:t>– </a:t>
            </a:r>
            <a:r>
              <a:rPr lang="ru-RU" sz="1400" i="1" dirty="0" err="1" smtClean="0"/>
              <a:t>апельсиновий</a:t>
            </a:r>
            <a:r>
              <a:rPr lang="uk-UA" sz="1400" i="1" dirty="0" smtClean="0"/>
              <a:t>.</a:t>
            </a:r>
            <a:endParaRPr lang="ru-RU" sz="1400" dirty="0" smtClean="0"/>
          </a:p>
          <a:p>
            <a:pPr algn="just"/>
            <a:r>
              <a:rPr lang="ru-RU" sz="1400" b="1" dirty="0" err="1" smtClean="0"/>
              <a:t>Пароніми</a:t>
            </a:r>
            <a:r>
              <a:rPr lang="ru-RU" sz="1400" dirty="0" smtClean="0"/>
              <a:t> – слова, </a:t>
            </a:r>
            <a:r>
              <a:rPr lang="ru-RU" sz="1400" dirty="0" err="1" smtClean="0"/>
              <a:t>утворені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одного </a:t>
            </a:r>
            <a:r>
              <a:rPr lang="ru-RU" sz="1400" dirty="0" err="1" smtClean="0"/>
              <a:t>й</a:t>
            </a:r>
            <a:r>
              <a:rPr lang="ru-RU" sz="1400" dirty="0" smtClean="0"/>
              <a:t> того самого </a:t>
            </a:r>
            <a:r>
              <a:rPr lang="ru-RU" sz="1400" dirty="0" err="1" smtClean="0"/>
              <a:t>кореня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афіксів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вживані</a:t>
            </a:r>
            <a:r>
              <a:rPr lang="ru-RU" sz="1400" dirty="0" smtClean="0"/>
              <a:t> в </a:t>
            </a:r>
            <a:r>
              <a:rPr lang="ru-RU" sz="1400" dirty="0" err="1" smtClean="0"/>
              <a:t>лексичній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слова, </a:t>
            </a:r>
            <a:r>
              <a:rPr lang="ru-RU" sz="1400" dirty="0" err="1" smtClean="0"/>
              <a:t>близькі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звучанням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dirty="0" smtClean="0"/>
              <a:t>. Напр.: </a:t>
            </a:r>
            <a:r>
              <a:rPr lang="ru-RU" sz="1400" i="1" dirty="0" err="1" smtClean="0"/>
              <a:t>нагода</a:t>
            </a:r>
            <a:r>
              <a:rPr lang="ru-RU" sz="1400" dirty="0" smtClean="0"/>
              <a:t> </a:t>
            </a:r>
            <a:r>
              <a:rPr lang="ru-RU" sz="1400" i="1" dirty="0" smtClean="0"/>
              <a:t>–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пригода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дефектний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дефективний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економний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економічний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дійовий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діяльний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ступінь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степінь</a:t>
            </a:r>
            <a:r>
              <a:rPr lang="ru-RU" sz="1400" i="1" dirty="0" smtClean="0"/>
              <a:t> (величина,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характеризує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розмір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інтенсивність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чогось</a:t>
            </a:r>
            <a:r>
              <a:rPr lang="ru-RU" sz="1400" i="1" dirty="0" smtClean="0"/>
              <a:t> (</a:t>
            </a:r>
            <a:r>
              <a:rPr lang="ru-RU" sz="1400" i="1" dirty="0" err="1" smtClean="0"/>
              <a:t>ступінь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нагрітості</a:t>
            </a:r>
            <a:r>
              <a:rPr lang="ru-RU" sz="1400" i="1" dirty="0" smtClean="0"/>
              <a:t>); посада, ранг, </a:t>
            </a:r>
            <a:r>
              <a:rPr lang="ru-RU" sz="1400" i="1" dirty="0" err="1" smtClean="0"/>
              <a:t>звання</a:t>
            </a:r>
            <a:r>
              <a:rPr lang="ru-RU" sz="1400" i="1" dirty="0" smtClean="0"/>
              <a:t>, чин (</a:t>
            </a:r>
            <a:r>
              <a:rPr lang="ru-RU" sz="1400" i="1" dirty="0" err="1" smtClean="0"/>
              <a:t>вчений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ступінь</a:t>
            </a:r>
            <a:r>
              <a:rPr lang="ru-RU" sz="1400" i="1" dirty="0" smtClean="0"/>
              <a:t>); </a:t>
            </a:r>
            <a:r>
              <a:rPr lang="ru-RU" sz="1400" i="1" dirty="0" err="1" smtClean="0"/>
              <a:t>степінь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добуток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кількох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однакових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співмножників</a:t>
            </a:r>
            <a:r>
              <a:rPr lang="ru-RU" sz="1400" i="1" dirty="0" smtClean="0"/>
              <a:t> (у </a:t>
            </a:r>
            <a:r>
              <a:rPr lang="ru-RU" sz="1400" i="1" dirty="0" err="1" smtClean="0"/>
              <a:t>математиці</a:t>
            </a:r>
            <a:r>
              <a:rPr lang="ru-RU" sz="1400" i="1" dirty="0" smtClean="0"/>
              <a:t>)</a:t>
            </a:r>
            <a:r>
              <a:rPr lang="ru-RU" sz="1400" dirty="0" smtClean="0"/>
              <a:t>.</a:t>
            </a:r>
            <a:r>
              <a:rPr lang="ru-RU" sz="1400" i="1" dirty="0" smtClean="0"/>
              <a:t> </a:t>
            </a:r>
            <a:r>
              <a:rPr lang="ru-RU" sz="1400" dirty="0" smtClean="0"/>
              <a:t>Не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слова,</a:t>
            </a:r>
            <a:r>
              <a:rPr lang="ru-RU" sz="1400" i="1" dirty="0" smtClean="0"/>
              <a:t> </a:t>
            </a:r>
            <a:r>
              <a:rPr lang="ru-RU" sz="1400" dirty="0" err="1" smtClean="0"/>
              <a:t>схожі</a:t>
            </a:r>
            <a:r>
              <a:rPr lang="ru-RU" sz="1400" dirty="0" smtClean="0"/>
              <a:t> за </a:t>
            </a:r>
            <a:r>
              <a:rPr lang="ru-RU" sz="1400" dirty="0" err="1" smtClean="0"/>
              <a:t>звучанням</a:t>
            </a:r>
            <a:r>
              <a:rPr lang="ru-RU" sz="1400" dirty="0" smtClean="0"/>
              <a:t>,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вважати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паронімами</a:t>
            </a:r>
            <a:r>
              <a:rPr lang="ru-RU" sz="1400" dirty="0" smtClean="0"/>
              <a:t>. До </a:t>
            </a:r>
            <a:r>
              <a:rPr lang="ru-RU" sz="1400" dirty="0" err="1" smtClean="0"/>
              <a:t>паронімів</a:t>
            </a:r>
            <a:r>
              <a:rPr lang="ru-RU" sz="1400" dirty="0" smtClean="0"/>
              <a:t> належать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ті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невелику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відмінність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вимові</a:t>
            </a:r>
            <a:r>
              <a:rPr lang="ru-RU" sz="1400" dirty="0" smtClean="0"/>
              <a:t>.</a:t>
            </a:r>
          </a:p>
          <a:p>
            <a:pPr marL="268288" lvl="0" indent="-268288" algn="just">
              <a:buNone/>
            </a:pPr>
            <a:endParaRPr lang="ru-RU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smtClean="0"/>
              <a:t>Одним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словесні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штампи</a:t>
            </a:r>
            <a:r>
              <a:rPr lang="ru-RU" sz="2000" i="1" dirty="0" smtClean="0"/>
              <a:t> </a:t>
            </a:r>
            <a:r>
              <a:rPr lang="ru-RU" sz="2000" dirty="0" smtClean="0"/>
              <a:t>– </a:t>
            </a:r>
            <a:r>
              <a:rPr lang="ru-RU" sz="2000" b="1" dirty="0" smtClean="0"/>
              <a:t>слова і </a:t>
            </a:r>
            <a:r>
              <a:rPr lang="ru-RU" sz="2000" b="1" dirty="0" err="1" smtClean="0"/>
              <a:t>вирази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позбавлені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образності</a:t>
            </a:r>
            <a:r>
              <a:rPr lang="ru-RU" sz="2000" b="1" dirty="0" smtClean="0"/>
              <a:t>, часто </a:t>
            </a:r>
            <a:r>
              <a:rPr lang="ru-RU" sz="2000" b="1" dirty="0" err="1" smtClean="0"/>
              <a:t>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одноманітно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повторювані</a:t>
            </a:r>
            <a:r>
              <a:rPr lang="ru-RU" sz="2000" b="1" dirty="0" smtClean="0"/>
              <a:t> без </a:t>
            </a:r>
            <a:r>
              <a:rPr lang="ru-RU" sz="2000" b="1" dirty="0" err="1" smtClean="0"/>
              <a:t>урахування</a:t>
            </a:r>
            <a:r>
              <a:rPr lang="ru-RU" sz="2000" b="1" dirty="0" smtClean="0"/>
              <a:t> контексту, </a:t>
            </a:r>
            <a:r>
              <a:rPr lang="ru-RU" sz="2000" b="1" dirty="0" err="1" smtClean="0"/>
              <a:t>які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збіднюють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знеособлюють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мову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smtClean="0"/>
              <a:t>В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таких </a:t>
            </a:r>
            <a:r>
              <a:rPr lang="ru-RU" sz="2000" dirty="0" err="1" smtClean="0"/>
              <a:t>виразів</a:t>
            </a:r>
            <a:r>
              <a:rPr lang="ru-RU" sz="2000" dirty="0" smtClean="0"/>
              <a:t> часто </a:t>
            </a:r>
            <a:r>
              <a:rPr lang="ru-RU" sz="2000" dirty="0" err="1" smtClean="0"/>
              <a:t>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якийсь</a:t>
            </a:r>
            <a:r>
              <a:rPr lang="ru-RU" sz="2000" dirty="0" smtClean="0"/>
              <a:t> образ,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образ </a:t>
            </a:r>
            <a:r>
              <a:rPr lang="ru-RU" sz="2000" dirty="0" err="1" smtClean="0"/>
              <a:t>унаслідок</a:t>
            </a:r>
            <a:r>
              <a:rPr lang="ru-RU" sz="2000" dirty="0" smtClean="0"/>
              <a:t> частого </a:t>
            </a:r>
            <a:r>
              <a:rPr lang="ru-RU" sz="2000" dirty="0" err="1" smtClean="0"/>
              <a:t>вживання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втратив</a:t>
            </a:r>
            <a:r>
              <a:rPr lang="ru-RU" sz="2000" dirty="0" smtClean="0"/>
              <a:t> свою </a:t>
            </a:r>
            <a:r>
              <a:rPr lang="ru-RU" sz="2000" dirty="0" err="1" smtClean="0"/>
              <a:t>оригінальність</a:t>
            </a:r>
            <a:r>
              <a:rPr lang="ru-RU" sz="2000" dirty="0" smtClean="0"/>
              <a:t>.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: </a:t>
            </a:r>
            <a:r>
              <a:rPr lang="ru-RU" sz="2000" i="1" dirty="0" err="1" smtClean="0"/>
              <a:t>творча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співпраця</a:t>
            </a:r>
            <a:r>
              <a:rPr lang="ru-RU" sz="2000" i="1" dirty="0" smtClean="0"/>
              <a:t>,</a:t>
            </a:r>
            <a:r>
              <a:rPr lang="ru-RU" sz="2000" dirty="0" smtClean="0"/>
              <a:t> </a:t>
            </a:r>
            <a:r>
              <a:rPr lang="ru-RU" sz="2000" i="1" dirty="0" smtClean="0"/>
              <a:t>люди в </a:t>
            </a:r>
            <a:r>
              <a:rPr lang="ru-RU" sz="2000" i="1" dirty="0" err="1" smtClean="0"/>
              <a:t>білих</a:t>
            </a:r>
            <a:r>
              <a:rPr lang="ru-RU" sz="2000" i="1" dirty="0" smtClean="0"/>
              <a:t> халатах</a:t>
            </a:r>
            <a:r>
              <a:rPr lang="ru-RU" sz="2000" dirty="0" smtClean="0"/>
              <a:t> </a:t>
            </a:r>
            <a:r>
              <a:rPr lang="ru-RU" sz="2000" i="1" dirty="0" smtClean="0"/>
              <a:t>(</a:t>
            </a:r>
            <a:r>
              <a:rPr lang="ru-RU" sz="2000" i="1" dirty="0" err="1" smtClean="0"/>
              <a:t>лікарі</a:t>
            </a:r>
            <a:r>
              <a:rPr lang="ru-RU" sz="2000" i="1" dirty="0" smtClean="0"/>
              <a:t>),</a:t>
            </a:r>
            <a:r>
              <a:rPr lang="ru-RU" sz="2000" dirty="0" smtClean="0"/>
              <a:t> </a:t>
            </a:r>
            <a:r>
              <a:rPr lang="ru-RU" sz="2000" i="1" dirty="0" err="1" smtClean="0"/>
              <a:t>рідке</a:t>
            </a:r>
            <a:r>
              <a:rPr lang="ru-RU" sz="2000" dirty="0" smtClean="0"/>
              <a:t> </a:t>
            </a:r>
            <a:r>
              <a:rPr lang="ru-RU" sz="2000" i="1" dirty="0" smtClean="0"/>
              <a:t>золото (</a:t>
            </a:r>
            <a:r>
              <a:rPr lang="ru-RU" sz="2000" i="1" dirty="0" err="1" smtClean="0"/>
              <a:t>нафта</a:t>
            </a:r>
            <a:r>
              <a:rPr lang="ru-RU" sz="2000" i="1" dirty="0" smtClean="0"/>
              <a:t>), </a:t>
            </a:r>
            <a:r>
              <a:rPr lang="ru-RU" sz="2000" i="1" dirty="0" err="1" smtClean="0"/>
              <a:t>чорне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золото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вугілля</a:t>
            </a:r>
            <a:r>
              <a:rPr lang="ru-RU" sz="2000" i="1" dirty="0" smtClean="0"/>
              <a:t>), за </a:t>
            </a:r>
            <a:r>
              <a:rPr lang="ru-RU" sz="2000" i="1" dirty="0" err="1" smtClean="0"/>
              <a:t>рахунок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підвищення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продуктивності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праці</a:t>
            </a:r>
            <a:r>
              <a:rPr lang="ru-RU" sz="2000" i="1" dirty="0" smtClean="0"/>
              <a:t>, набути широкого </a:t>
            </a:r>
            <a:r>
              <a:rPr lang="ru-RU" sz="2000" i="1" dirty="0" err="1" smtClean="0"/>
              <a:t>розмаху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піддати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різкій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критиці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приділяти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найсерйознішу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увагу</a:t>
            </a:r>
            <a:r>
              <a:rPr lang="ru-RU" sz="2000" i="1" dirty="0" smtClean="0"/>
              <a:t>, активна </a:t>
            </a:r>
            <a:r>
              <a:rPr lang="ru-RU" sz="2000" i="1" dirty="0" err="1" smtClean="0"/>
              <a:t>підтримка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громадськості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викликає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занепокоєння</a:t>
            </a:r>
            <a:r>
              <a:rPr lang="ru-RU" sz="2000" i="1" dirty="0" smtClean="0"/>
              <a:t> стан справ, </a:t>
            </a:r>
            <a:r>
              <a:rPr lang="ru-RU" sz="2000" i="1" dirty="0" err="1" smtClean="0"/>
              <a:t>висвітлити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цілий</a:t>
            </a:r>
            <a:r>
              <a:rPr lang="ru-RU" sz="2000" i="1" dirty="0" smtClean="0"/>
              <a:t> комплекс проблем, </a:t>
            </a:r>
            <a:r>
              <a:rPr lang="ru-RU" sz="2000" i="1" dirty="0" err="1" smtClean="0"/>
              <a:t>набула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гостроти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ситуація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пом’якшити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гостроту</a:t>
            </a:r>
            <a:r>
              <a:rPr lang="ru-RU" sz="2000" i="1" dirty="0" smtClean="0"/>
              <a:t> проблем, </a:t>
            </a:r>
            <a:r>
              <a:rPr lang="ru-RU" sz="2000" i="1" dirty="0" err="1" smtClean="0"/>
              <a:t>відбувся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предметний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обмін</a:t>
            </a:r>
            <a:r>
              <a:rPr lang="ru-RU" sz="2000" i="1" dirty="0" smtClean="0"/>
              <a:t> думками, </a:t>
            </a:r>
            <a:r>
              <a:rPr lang="ru-RU" sz="2000" i="1" dirty="0" err="1" smtClean="0"/>
              <a:t>працювати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педагогічній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ниві</a:t>
            </a:r>
            <a:r>
              <a:rPr lang="ru-RU" sz="2000" dirty="0" smtClean="0"/>
              <a:t>.</a:t>
            </a:r>
          </a:p>
          <a:p>
            <a:pPr marL="0" lvl="0" indent="357188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smtClean="0"/>
              <a:t>Слово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символічні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мають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увазі</a:t>
            </a:r>
            <a:r>
              <a:rPr lang="ru-RU" sz="2400" dirty="0" smtClean="0"/>
              <a:t> </a:t>
            </a:r>
            <a:r>
              <a:rPr lang="ru-RU" sz="2400" dirty="0" err="1" smtClean="0"/>
              <a:t>щось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їхнє</a:t>
            </a:r>
            <a:r>
              <a:rPr lang="ru-RU" sz="2400" dirty="0" smtClean="0"/>
              <a:t> </a:t>
            </a:r>
            <a:r>
              <a:rPr lang="ru-RU" sz="2400" dirty="0" err="1" smtClean="0"/>
              <a:t>очевидне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безпосереднє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</a:t>
            </a:r>
          </a:p>
          <a:p>
            <a:pPr marL="0" indent="357188" algn="just"/>
            <a:r>
              <a:rPr lang="ru-RU" sz="2400" dirty="0" smtClean="0"/>
              <a:t>Слово </a:t>
            </a:r>
            <a:r>
              <a:rPr lang="ru-RU" sz="2400" b="1" i="1" dirty="0" smtClean="0"/>
              <a:t>символ</a:t>
            </a:r>
            <a:r>
              <a:rPr lang="ru-RU" sz="2400" dirty="0" smtClean="0"/>
              <a:t> у </a:t>
            </a:r>
            <a:r>
              <a:rPr lang="ru-RU" sz="2400" dirty="0" err="1" smtClean="0"/>
              <a:t>сучасної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ряд </a:t>
            </a:r>
            <a:r>
              <a:rPr lang="ru-RU" sz="2400" dirty="0" err="1" smtClean="0"/>
              <a:t>абстрактних</a:t>
            </a:r>
            <a:r>
              <a:rPr lang="ru-RU" sz="2400" dirty="0" smtClean="0"/>
              <a:t> понять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конкретних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уявлень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асоціацій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образів</a:t>
            </a:r>
            <a:r>
              <a:rPr lang="ru-RU" sz="2400" dirty="0" smtClean="0"/>
              <a:t>, а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магічного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таємничого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загадкового</a:t>
            </a:r>
            <a:r>
              <a:rPr lang="ru-RU" sz="2400" dirty="0" smtClean="0"/>
              <a:t>. А </a:t>
            </a:r>
            <a:r>
              <a:rPr lang="ru-RU" sz="2400" dirty="0" err="1" smtClean="0"/>
              <a:t>ще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безмежного</a:t>
            </a:r>
            <a:r>
              <a:rPr lang="ru-RU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пізнанні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макрокосмосу, </a:t>
            </a:r>
            <a:r>
              <a:rPr lang="ru-RU" sz="2400" dirty="0" err="1" smtClean="0"/>
              <a:t>довкілля</a:t>
            </a:r>
            <a:r>
              <a:rPr lang="ru-RU" sz="2400" dirty="0" smtClean="0"/>
              <a:t> і </a:t>
            </a:r>
            <a:r>
              <a:rPr lang="ru-RU" sz="2400" dirty="0" err="1" smtClean="0">
                <a:solidFill>
                  <a:srgbClr val="FF0000"/>
                </a:solidFill>
              </a:rPr>
              <a:t>мікрокосмосу</a:t>
            </a:r>
            <a:r>
              <a:rPr lang="ru-RU" sz="2400" dirty="0" smtClean="0"/>
              <a:t>,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marL="0" indent="357188" algn="just">
              <a:buNone/>
            </a:pPr>
            <a:r>
              <a:rPr lang="ru-RU" sz="2400" dirty="0" err="1" smtClean="0"/>
              <a:t>Деякими</a:t>
            </a:r>
            <a:r>
              <a:rPr lang="ru-RU" sz="2400" dirty="0" smtClean="0"/>
              <a:t> </a:t>
            </a:r>
            <a:r>
              <a:rPr lang="ru-RU" sz="2400" dirty="0" smtClean="0"/>
              <a:t>символами люди </a:t>
            </a:r>
            <a:r>
              <a:rPr lang="ru-RU" sz="2400" dirty="0" err="1" smtClean="0"/>
              <a:t>користуються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</a:t>
            </a:r>
            <a:r>
              <a:rPr lang="ru-RU" sz="2400" dirty="0" smtClean="0"/>
              <a:t>, </a:t>
            </a:r>
            <a:r>
              <a:rPr lang="ru-RU" sz="2400" dirty="0" err="1" smtClean="0"/>
              <a:t>деякими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несвідомо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підсвідомо</a:t>
            </a:r>
            <a:r>
              <a:rPr lang="ru-RU" sz="2400" dirty="0" smtClean="0"/>
              <a:t>, а перед </a:t>
            </a:r>
            <a:r>
              <a:rPr lang="ru-RU" sz="2400" dirty="0" err="1" smtClean="0"/>
              <a:t>деякими</a:t>
            </a:r>
            <a:r>
              <a:rPr lang="ru-RU" sz="2400" dirty="0" smtClean="0"/>
              <a:t> – </a:t>
            </a:r>
            <a:r>
              <a:rPr lang="ru-RU" sz="2400" dirty="0" err="1" smtClean="0"/>
              <a:t>безпорадні</a:t>
            </a:r>
            <a:r>
              <a:rPr lang="ru-RU" sz="2400" dirty="0" smtClean="0"/>
              <a:t>, </a:t>
            </a:r>
            <a:r>
              <a:rPr lang="ru-RU" sz="2400" dirty="0" err="1" smtClean="0"/>
              <a:t>безсилі</a:t>
            </a:r>
            <a:r>
              <a:rPr lang="ru-RU" sz="2400" dirty="0" smtClean="0"/>
              <a:t>. Так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інакше</a:t>
            </a:r>
            <a:r>
              <a:rPr lang="ru-RU" sz="2400" dirty="0" smtClean="0"/>
              <a:t> символ </a:t>
            </a:r>
            <a:r>
              <a:rPr lang="ru-RU" sz="2400" dirty="0" smtClean="0"/>
              <a:t>– </a:t>
            </a:r>
            <a:r>
              <a:rPr lang="ru-RU" sz="2400" dirty="0" err="1" smtClean="0"/>
              <a:t>потужна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категорія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, духовного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.</a:t>
            </a:r>
          </a:p>
          <a:p>
            <a:pPr marL="0" lvl="0" indent="357188" algn="just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Виокремлюють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символи</a:t>
            </a:r>
            <a:r>
              <a:rPr lang="ru-RU" sz="2000" dirty="0" smtClean="0"/>
              <a:t> </a:t>
            </a:r>
            <a:r>
              <a:rPr lang="ru-RU" sz="2000" i="1" dirty="0" err="1" smtClean="0"/>
              <a:t>універсальні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специфічні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випадкові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міфологічні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первісні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традиційні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архетипні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колективні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індивідуальні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релігійні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ліричні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математичні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графічні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поняття</a:t>
            </a:r>
            <a:r>
              <a:rPr lang="ru-RU" sz="2000" dirty="0" smtClean="0"/>
              <a:t>, як </a:t>
            </a:r>
            <a:r>
              <a:rPr lang="ru-RU" sz="2000" i="1" dirty="0" err="1" smtClean="0"/>
              <a:t>язичницькі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символи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символи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віри</a:t>
            </a:r>
            <a:r>
              <a:rPr lang="ru-RU" sz="2000" dirty="0" smtClean="0"/>
              <a:t>. </a:t>
            </a:r>
            <a:r>
              <a:rPr lang="ru-RU" sz="2000" dirty="0" err="1" smtClean="0"/>
              <a:t>Символьне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розмаїття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тлумачать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побутовому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філософському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естетичному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психологічному</a:t>
            </a:r>
            <a:r>
              <a:rPr lang="ru-RU" sz="2000" dirty="0" smtClean="0"/>
              <a:t>, </a:t>
            </a:r>
            <a:r>
              <a:rPr lang="ru-RU" sz="2000" dirty="0" err="1" smtClean="0">
                <a:solidFill>
                  <a:srgbClr val="FF0000"/>
                </a:solidFill>
              </a:rPr>
              <a:t>мовознавчому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окультному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рівнях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Власну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специфіку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розуміння</a:t>
            </a:r>
            <a:r>
              <a:rPr lang="ru-RU" sz="2000" dirty="0" smtClean="0"/>
              <a:t> символу і </a:t>
            </a:r>
            <a:r>
              <a:rPr lang="ru-RU" sz="2000" dirty="0" err="1" smtClean="0"/>
              <a:t>символіки</a:t>
            </a:r>
            <a:r>
              <a:rPr lang="ru-RU" sz="2000" dirty="0" smtClean="0"/>
              <a:t> у </a:t>
            </a:r>
            <a:r>
              <a:rPr lang="ru-RU" sz="2000" b="1" dirty="0" err="1" smtClean="0"/>
              <a:t>фольклористиці</a:t>
            </a:r>
            <a:r>
              <a:rPr lang="ru-RU" sz="2000" dirty="0" smtClean="0"/>
              <a:t>, </a:t>
            </a:r>
            <a:r>
              <a:rPr lang="ru-RU" sz="2000" dirty="0" err="1" smtClean="0"/>
              <a:t>адже</a:t>
            </a:r>
            <a:r>
              <a:rPr lang="ru-RU" sz="2000" dirty="0" smtClean="0"/>
              <a:t> </a:t>
            </a:r>
            <a:r>
              <a:rPr lang="ru-RU" sz="2000" b="1" dirty="0" smtClean="0"/>
              <a:t>фольклор</a:t>
            </a:r>
            <a:r>
              <a:rPr lang="ru-RU" sz="2000" dirty="0" smtClean="0"/>
              <a:t> – </a:t>
            </a:r>
            <a:r>
              <a:rPr lang="ru-RU" sz="2000" dirty="0" err="1" smtClean="0"/>
              <a:t>найбагатша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художня</a:t>
            </a:r>
            <a:r>
              <a:rPr lang="ru-RU" sz="2000" dirty="0" smtClean="0"/>
              <a:t> </a:t>
            </a:r>
            <a:r>
              <a:rPr lang="ru-RU" sz="2000" dirty="0" smtClean="0"/>
              <a:t>система, а </a:t>
            </a:r>
            <a:r>
              <a:rPr lang="ru-RU" sz="2000" dirty="0" err="1" smtClean="0"/>
              <a:t>фольклорна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символіка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відтворюється</a:t>
            </a:r>
            <a:r>
              <a:rPr lang="ru-RU" sz="2000" dirty="0" smtClean="0"/>
              <a:t> </a:t>
            </a:r>
            <a:r>
              <a:rPr lang="ru-RU" sz="2000" dirty="0" smtClean="0"/>
              <a:t>у </a:t>
            </a:r>
            <a:r>
              <a:rPr lang="ru-RU" sz="2000" dirty="0" smtClean="0"/>
              <a:t>тому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слові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засобами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b="1" dirty="0" err="1" smtClean="0"/>
              <a:t>Символіка</a:t>
            </a:r>
            <a:r>
              <a:rPr lang="ru-RU" sz="2000" dirty="0" smtClean="0"/>
              <a:t> – </a:t>
            </a:r>
            <a:r>
              <a:rPr lang="ru-RU" sz="2000" dirty="0" err="1" smtClean="0"/>
              <a:t>поняття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загальнолюдське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національно-специфічне</a:t>
            </a:r>
            <a:r>
              <a:rPr lang="ru-RU" sz="2000" dirty="0" smtClean="0"/>
              <a:t>, </a:t>
            </a:r>
            <a:r>
              <a:rPr lang="ru-RU" sz="2000" dirty="0" err="1" smtClean="0"/>
              <a:t>етногенетичне</a:t>
            </a:r>
            <a:r>
              <a:rPr lang="ru-RU" sz="2000" dirty="0" smtClean="0"/>
              <a:t>.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останнього</a:t>
            </a:r>
            <a:r>
              <a:rPr lang="ru-RU" sz="2000" dirty="0" smtClean="0"/>
              <a:t> аспекту </a:t>
            </a:r>
            <a:r>
              <a:rPr lang="ru-RU" sz="2000" dirty="0" err="1" smtClean="0"/>
              <a:t>надзвичайно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актуальне</a:t>
            </a:r>
            <a:r>
              <a:rPr lang="ru-RU" sz="2000" dirty="0" smtClean="0"/>
              <a:t>, особливо коли </a:t>
            </a:r>
            <a:r>
              <a:rPr lang="ru-RU" sz="2000" dirty="0" err="1" smtClean="0"/>
              <a:t>занурене</a:t>
            </a:r>
            <a:r>
              <a:rPr lang="ru-RU" sz="2000" dirty="0" smtClean="0"/>
              <a:t> </a:t>
            </a:r>
            <a:r>
              <a:rPr lang="ru-RU" sz="2000" dirty="0" smtClean="0"/>
              <a:t>у </a:t>
            </a:r>
            <a:r>
              <a:rPr lang="ru-RU" sz="2000" dirty="0" smtClean="0"/>
              <a:t>природу </a:t>
            </a:r>
            <a:r>
              <a:rPr lang="ru-RU" sz="2000" dirty="0" err="1" smtClean="0"/>
              <a:t>символічної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 </a:t>
            </a:r>
            <a:r>
              <a:rPr lang="ru-RU" sz="2000" dirty="0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етнокультурну</a:t>
            </a:r>
            <a:r>
              <a:rPr lang="ru-RU" sz="2000" dirty="0" smtClean="0"/>
              <a:t> </a:t>
            </a:r>
            <a:r>
              <a:rPr lang="ru-RU" sz="2000" dirty="0" err="1" smtClean="0"/>
              <a:t>еволюцію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Українська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система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символічного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відображення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належить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найдавніших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найбагатших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систем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традиційної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культури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2000" dirty="0" smtClean="0"/>
          </a:p>
          <a:p>
            <a:pPr marL="0" lvl="0" indent="357188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1800" dirty="0" smtClean="0">
                <a:solidFill>
                  <a:srgbClr val="FF0000"/>
                </a:solidFill>
              </a:rPr>
              <a:t>В </a:t>
            </a:r>
            <a:r>
              <a:rPr lang="ru-RU" sz="1800" dirty="0" err="1" smtClean="0">
                <a:solidFill>
                  <a:srgbClr val="FF0000"/>
                </a:solidFill>
              </a:rPr>
              <a:t>основі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мовозна</a:t>
            </a:r>
            <a:r>
              <a:rPr lang="en-US" sz="1800" dirty="0" err="1" smtClean="0">
                <a:solidFill>
                  <a:srgbClr val="FF0000"/>
                </a:solidFill>
              </a:rPr>
              <a:t>вства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лежить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з'ясування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мовної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природи</a:t>
            </a:r>
            <a:r>
              <a:rPr lang="ru-RU" sz="1800" dirty="0" smtClean="0">
                <a:solidFill>
                  <a:srgbClr val="FF0000"/>
                </a:solidFill>
              </a:rPr>
              <a:t> символу, </a:t>
            </a:r>
            <a:r>
              <a:rPr lang="ru-RU" sz="1800" dirty="0" err="1" smtClean="0">
                <a:solidFill>
                  <a:srgbClr val="FF0000"/>
                </a:solidFill>
              </a:rPr>
              <a:t>вивчення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його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функціонування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у </a:t>
            </a:r>
            <a:r>
              <a:rPr lang="ru-RU" sz="1800" dirty="0" err="1" smtClean="0">
                <a:solidFill>
                  <a:srgbClr val="FF0000"/>
                </a:solidFill>
              </a:rPr>
              <a:t>тексті</a:t>
            </a:r>
            <a:r>
              <a:rPr lang="ru-RU" sz="1800" dirty="0" smtClean="0">
                <a:solidFill>
                  <a:srgbClr val="FF0000"/>
                </a:solidFill>
              </a:rPr>
              <a:t>, </a:t>
            </a:r>
            <a:r>
              <a:rPr lang="ru-RU" sz="1800" dirty="0" smtClean="0"/>
              <a:t>а в </a:t>
            </a:r>
            <a:r>
              <a:rPr lang="ru-RU" sz="1800" dirty="0" err="1" smtClean="0"/>
              <a:t>ширшому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плані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– </a:t>
            </a:r>
            <a:r>
              <a:rPr lang="ru-RU" sz="1800" dirty="0" err="1" smtClean="0">
                <a:solidFill>
                  <a:srgbClr val="FF0000"/>
                </a:solidFill>
              </a:rPr>
              <a:t>визначення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глибинних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процесів</a:t>
            </a:r>
            <a:r>
              <a:rPr lang="ru-RU" sz="1800" dirty="0" smtClean="0">
                <a:solidFill>
                  <a:srgbClr val="FF0000"/>
                </a:solidFill>
              </a:rPr>
              <a:t> і </a:t>
            </a:r>
            <a:r>
              <a:rPr lang="ru-RU" sz="1800" dirty="0" err="1" smtClean="0">
                <a:solidFill>
                  <a:srgbClr val="FF0000"/>
                </a:solidFill>
              </a:rPr>
              <a:t>явищ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мовних</a:t>
            </a:r>
            <a:r>
              <a:rPr lang="ru-RU" sz="1800" dirty="0" smtClean="0">
                <a:solidFill>
                  <a:srgbClr val="FF0000"/>
                </a:solidFill>
              </a:rPr>
              <a:t> систем, </a:t>
            </a:r>
            <a:r>
              <a:rPr lang="ru-RU" sz="1800" dirty="0" err="1" smtClean="0">
                <a:solidFill>
                  <a:srgbClr val="FF0000"/>
                </a:solidFill>
              </a:rPr>
              <a:t>закономірностей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структурування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смислів</a:t>
            </a:r>
            <a:r>
              <a:rPr lang="ru-RU" sz="1800" dirty="0" smtClean="0">
                <a:solidFill>
                  <a:srgbClr val="FF0000"/>
                </a:solidFill>
              </a:rPr>
              <a:t> через </a:t>
            </a:r>
            <a:r>
              <a:rPr lang="ru-RU" sz="1800" dirty="0" err="1" smtClean="0">
                <a:solidFill>
                  <a:srgbClr val="FF0000"/>
                </a:solidFill>
              </a:rPr>
              <a:t>пізнання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людської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діяльності</a:t>
            </a:r>
            <a:r>
              <a:rPr lang="ru-RU" sz="1800" dirty="0" smtClean="0">
                <a:solidFill>
                  <a:srgbClr val="FF0000"/>
                </a:solidFill>
              </a:rPr>
              <a:t> і </a:t>
            </a:r>
            <a:r>
              <a:rPr lang="ru-RU" sz="1800" dirty="0" err="1" smtClean="0">
                <a:solidFill>
                  <a:srgbClr val="FF0000"/>
                </a:solidFill>
              </a:rPr>
              <a:t>створеної</a:t>
            </a:r>
            <a:r>
              <a:rPr lang="ru-RU" sz="1800" dirty="0" smtClean="0">
                <a:solidFill>
                  <a:srgbClr val="FF0000"/>
                </a:solidFill>
              </a:rPr>
              <a:t> на </a:t>
            </a:r>
            <a:r>
              <a:rPr lang="ru-RU" sz="1800" dirty="0" err="1" smtClean="0">
                <a:solidFill>
                  <a:srgbClr val="FF0000"/>
                </a:solidFill>
              </a:rPr>
              <a:t>її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основі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картини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світу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sz="1800" b="1" dirty="0" err="1" smtClean="0"/>
              <a:t>Образ-ідея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передає</a:t>
            </a:r>
            <a:r>
              <a:rPr lang="ru-RU" sz="1800" dirty="0" smtClean="0"/>
              <a:t> символ, часто </a:t>
            </a:r>
            <a:r>
              <a:rPr lang="ru-RU" sz="1800" dirty="0" err="1" smtClean="0"/>
              <a:t>набуває</a:t>
            </a:r>
            <a:r>
              <a:rPr lang="ru-RU" sz="1800" dirty="0" smtClean="0"/>
              <a:t> </a:t>
            </a:r>
            <a:r>
              <a:rPr lang="ru-RU" sz="1800" dirty="0" err="1" smtClean="0"/>
              <a:t>яскраво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вираженого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національного</a:t>
            </a:r>
            <a:r>
              <a:rPr lang="ru-RU" sz="1800" dirty="0" smtClean="0"/>
              <a:t> </a:t>
            </a:r>
            <a:r>
              <a:rPr lang="ru-RU" sz="1800" dirty="0" smtClean="0"/>
              <a:t>характеру.</a:t>
            </a:r>
          </a:p>
          <a:p>
            <a:pPr marL="0" indent="357188" algn="just">
              <a:buNone/>
            </a:pPr>
            <a:r>
              <a:rPr lang="ru-RU" sz="1800" dirty="0" err="1" smtClean="0"/>
              <a:t>Саме</a:t>
            </a:r>
            <a:r>
              <a:rPr lang="ru-RU" sz="1800" dirty="0" smtClean="0"/>
              <a:t> </a:t>
            </a:r>
            <a:r>
              <a:rPr lang="ru-RU" sz="1800" b="1" i="1" dirty="0" smtClean="0"/>
              <a:t>в символах </a:t>
            </a:r>
            <a:r>
              <a:rPr lang="ru-RU" sz="1800" b="1" i="1" dirty="0" err="1" smtClean="0"/>
              <a:t>нерідко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відбиваються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народні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традиції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звичаї</a:t>
            </a:r>
            <a:r>
              <a:rPr lang="ru-RU" sz="1800" b="1" i="1" dirty="0" smtClean="0"/>
              <a:t>, обряди, </a:t>
            </a:r>
            <a:r>
              <a:rPr lang="ru-RU" sz="1800" b="1" i="1" dirty="0" err="1" smtClean="0"/>
              <a:t>вірування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тощо</a:t>
            </a:r>
            <a:r>
              <a:rPr lang="ru-RU" sz="1800" b="1" i="1" dirty="0" smtClean="0"/>
              <a:t>, 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національні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риси</a:t>
            </a:r>
            <a:r>
              <a:rPr lang="ru-RU" sz="1800" b="1" i="1" dirty="0" smtClean="0"/>
              <a:t> характеру, </a:t>
            </a:r>
            <a:r>
              <a:rPr lang="ru-RU" sz="1800" b="1" i="1" dirty="0" err="1" smtClean="0"/>
              <a:t>рівень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національної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свідомості</a:t>
            </a:r>
            <a:r>
              <a:rPr lang="ru-RU" sz="1800" b="1" i="1" dirty="0" smtClean="0"/>
              <a:t>.</a:t>
            </a:r>
            <a:r>
              <a:rPr lang="ru-RU" sz="1800" dirty="0" smtClean="0"/>
              <a:t>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i="1" dirty="0" err="1" smtClean="0"/>
              <a:t>Словесна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символіка</a:t>
            </a:r>
            <a:r>
              <a:rPr lang="ru-RU" sz="1800" i="1" dirty="0" smtClean="0"/>
              <a:t> </a:t>
            </a:r>
            <a:r>
              <a:rPr lang="ru-RU" sz="1800" dirty="0" smtClean="0"/>
              <a:t>народу </a:t>
            </a:r>
            <a:r>
              <a:rPr lang="ru-RU" sz="1800" dirty="0" err="1" smtClean="0"/>
              <a:t>виступає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важливим</a:t>
            </a:r>
            <a:r>
              <a:rPr lang="ru-RU" sz="1800" dirty="0" smtClean="0"/>
              <a:t> </a:t>
            </a:r>
            <a:r>
              <a:rPr lang="ru-RU" sz="1800" dirty="0" err="1" smtClean="0"/>
              <a:t>чинником</a:t>
            </a:r>
            <a:r>
              <a:rPr lang="ru-RU" sz="1800" dirty="0" smtClean="0"/>
              <a:t> </a:t>
            </a:r>
            <a:r>
              <a:rPr lang="ru-RU" sz="1800" dirty="0" err="1" smtClean="0"/>
              <a:t>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національно-культурної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картини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світу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індивідуальні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символи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 </a:t>
            </a:r>
            <a:r>
              <a:rPr lang="ru-RU" sz="1800" dirty="0" err="1" smtClean="0"/>
              <a:t>зумовлені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національного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</a:t>
            </a:r>
            <a:r>
              <a:rPr lang="ru-RU" sz="1800" dirty="0" smtClean="0"/>
              <a:t>типу </a:t>
            </a:r>
            <a:r>
              <a:rPr lang="ru-RU" sz="1800" dirty="0" smtClean="0"/>
              <a:t>як </a:t>
            </a:r>
            <a:r>
              <a:rPr lang="ru-RU" sz="1800" dirty="0" err="1" smtClean="0"/>
              <a:t>носія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 – </a:t>
            </a:r>
            <a:r>
              <a:rPr lang="ru-RU" sz="1800" dirty="0" err="1" smtClean="0"/>
              <a:t>етносу</a:t>
            </a:r>
            <a:r>
              <a:rPr lang="ru-RU" sz="1800" dirty="0" smtClean="0"/>
              <a:t>, так і </a:t>
            </a:r>
            <a:r>
              <a:rPr lang="ru-RU" sz="1800" dirty="0" err="1" smtClean="0"/>
              <a:t>окремої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особистості</a:t>
            </a:r>
            <a:r>
              <a:rPr lang="ru-RU" sz="1800" dirty="0" smtClean="0"/>
              <a:t>.</a:t>
            </a:r>
          </a:p>
          <a:p>
            <a:pPr marL="0" lvl="0" indent="357188" algn="just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3200" dirty="0" err="1" smtClean="0"/>
              <a:t>Дослідження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символіки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українців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традиційній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поетиці</a:t>
            </a:r>
            <a:r>
              <a:rPr lang="ru-RU" sz="3200" dirty="0" smtClean="0"/>
              <a:t> (</a:t>
            </a:r>
            <a:r>
              <a:rPr lang="ru-RU" sz="3200" dirty="0" err="1" smtClean="0"/>
              <a:t>О.Потебня</a:t>
            </a:r>
            <a:r>
              <a:rPr lang="ru-RU" sz="3200" dirty="0" smtClean="0"/>
              <a:t>, М.Костомаров) </a:t>
            </a:r>
            <a:r>
              <a:rPr lang="ru-RU" sz="3200" dirty="0" err="1" smtClean="0"/>
              <a:t>здійснювалося</a:t>
            </a:r>
            <a:r>
              <a:rPr lang="ru-RU" sz="3200" dirty="0" smtClean="0"/>
              <a:t> </a:t>
            </a:r>
            <a:r>
              <a:rPr lang="ru-RU" sz="3200" dirty="0" err="1" smtClean="0"/>
              <a:t>здебільшого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</a:t>
            </a:r>
            <a:r>
              <a:rPr lang="uk-UA" sz="3200" dirty="0" err="1" smtClean="0"/>
              <a:t>ід</a:t>
            </a:r>
            <a:r>
              <a:rPr lang="uk-UA" sz="3200" dirty="0" smtClean="0"/>
              <a:t> час</a:t>
            </a:r>
            <a:r>
              <a:rPr lang="ru-RU" sz="3200" dirty="0" smtClean="0"/>
              <a:t> </a:t>
            </a:r>
            <a:r>
              <a:rPr lang="ru-RU" sz="3200" dirty="0" err="1" smtClean="0"/>
              <a:t>аналіз</a:t>
            </a:r>
            <a:r>
              <a:rPr lang="uk-UA" sz="3200" dirty="0" smtClean="0"/>
              <a:t>у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поетичної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образності</a:t>
            </a:r>
            <a:r>
              <a:rPr lang="ru-RU" sz="3200" dirty="0" smtClean="0"/>
              <a:t> </a:t>
            </a:r>
            <a:r>
              <a:rPr lang="ru-RU" sz="3200" b="1" dirty="0" err="1" smtClean="0"/>
              <a:t>народної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пісні</a:t>
            </a:r>
            <a:r>
              <a:rPr lang="ru-RU" sz="3200" dirty="0" smtClean="0"/>
              <a:t> як </a:t>
            </a:r>
            <a:r>
              <a:rPr lang="ru-RU" sz="3200" dirty="0" err="1" smtClean="0"/>
              <a:t>відображення</a:t>
            </a:r>
            <a:r>
              <a:rPr lang="ru-RU" sz="3200" dirty="0" smtClean="0"/>
              <a:t> народного </a:t>
            </a:r>
            <a:r>
              <a:rPr lang="ru-RU" sz="3200" dirty="0" err="1" smtClean="0"/>
              <a:t>світобачення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pPr marL="0" indent="357188" algn="just">
              <a:buNone/>
            </a:pPr>
            <a:r>
              <a:rPr lang="uk-UA" sz="3200" dirty="0" smtClean="0"/>
              <a:t>Водночас </a:t>
            </a:r>
            <a:r>
              <a:rPr lang="ru-RU" sz="3200" dirty="0" err="1" smtClean="0"/>
              <a:t>поетичний</a:t>
            </a:r>
            <a:r>
              <a:rPr lang="ru-RU" sz="3200" dirty="0" smtClean="0"/>
              <a:t> символ </a:t>
            </a:r>
            <a:r>
              <a:rPr lang="ru-RU" sz="3200" dirty="0" err="1" smtClean="0"/>
              <a:t>тлумачився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досить</a:t>
            </a:r>
            <a:r>
              <a:rPr lang="ru-RU" sz="3200" dirty="0" smtClean="0"/>
              <a:t> широко, </a:t>
            </a:r>
            <a:r>
              <a:rPr lang="ru-RU" sz="3200" i="1" dirty="0" smtClean="0"/>
              <a:t>як образ, </a:t>
            </a:r>
            <a:r>
              <a:rPr lang="ru-RU" sz="3200" i="1" dirty="0" err="1" smtClean="0"/>
              <a:t>що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несе</a:t>
            </a:r>
            <a:r>
              <a:rPr lang="ru-RU" sz="3200" i="1" dirty="0" smtClean="0"/>
              <a:t> ту </a:t>
            </a:r>
            <a:r>
              <a:rPr lang="ru-RU" sz="3200" i="1" dirty="0" err="1" smtClean="0"/>
              <a:t>чи</a:t>
            </a:r>
            <a:r>
              <a:rPr lang="ru-RU" sz="3200" i="1" dirty="0" smtClean="0"/>
              <a:t> </a:t>
            </a:r>
            <a:r>
              <a:rPr lang="uk-UA" sz="3200" i="1" dirty="0" err="1" smtClean="0"/>
              <a:t>інш</a:t>
            </a:r>
            <a:r>
              <a:rPr lang="ru-RU" sz="3200" i="1" dirty="0" smtClean="0"/>
              <a:t>у </a:t>
            </a:r>
            <a:r>
              <a:rPr lang="ru-RU" sz="3200" i="1" dirty="0" err="1" smtClean="0"/>
              <a:t>народну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ідею</a:t>
            </a:r>
            <a:r>
              <a:rPr lang="ru-RU" sz="3200" dirty="0" smtClean="0"/>
              <a:t>, </a:t>
            </a:r>
            <a:r>
              <a:rPr lang="ru-RU" sz="3200" dirty="0" smtClean="0"/>
              <a:t>а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i="1" dirty="0" err="1" smtClean="0"/>
              <a:t>походження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пов</a:t>
            </a:r>
            <a:r>
              <a:rPr lang="en-US" sz="3200" i="1" dirty="0" smtClean="0"/>
              <a:t>’</a:t>
            </a:r>
            <a:r>
              <a:rPr lang="ru-RU" sz="3200" i="1" dirty="0" err="1" smtClean="0"/>
              <a:t>язувалося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переважно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міфотворчістю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Мовець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засвоює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i="1" dirty="0" err="1" smtClean="0"/>
              <a:t>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сховищем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досвіду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певного</a:t>
            </a:r>
            <a:r>
              <a:rPr lang="ru-RU" sz="2400" i="1" dirty="0" smtClean="0"/>
              <a:t> народу</a:t>
            </a:r>
            <a:r>
              <a:rPr lang="ru-RU" sz="2400" dirty="0" smtClean="0"/>
              <a:t>, а через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всього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людства</a:t>
            </a:r>
            <a:r>
              <a:rPr lang="ru-RU" sz="2400" dirty="0" smtClean="0"/>
              <a:t> у </a:t>
            </a:r>
            <a:r>
              <a:rPr lang="ru-RU" sz="2400" dirty="0" err="1" smtClean="0"/>
              <a:t>пізнанні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навколишнього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 Тим самим </a:t>
            </a:r>
            <a:r>
              <a:rPr lang="ru-RU" sz="2400" i="1" dirty="0" err="1" smtClean="0"/>
              <a:t>носії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мови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успадковують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її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семантичне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багатство</a:t>
            </a:r>
            <a:r>
              <a:rPr lang="ru-RU" sz="2400" dirty="0" smtClean="0"/>
              <a:t>, і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в активному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вираженні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потенційних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глибинах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marL="0" indent="357188" algn="just">
              <a:buNone/>
            </a:pPr>
            <a:r>
              <a:rPr lang="ru-RU" sz="2400" dirty="0" smtClean="0"/>
              <a:t>Слова </a:t>
            </a:r>
            <a:r>
              <a:rPr lang="ru-RU" sz="2400" dirty="0" err="1" smtClean="0"/>
              <a:t>криють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семантичний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потенціал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реально </a:t>
            </a:r>
            <a:r>
              <a:rPr lang="ru-RU" sz="2400" dirty="0" err="1" smtClean="0"/>
              <a:t>виражені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. Вони </a:t>
            </a:r>
            <a:r>
              <a:rPr lang="ru-RU" sz="2400" dirty="0" err="1" smtClean="0"/>
              <a:t>функціонують</a:t>
            </a:r>
            <a:r>
              <a:rPr lang="ru-RU" sz="2400" dirty="0" smtClean="0"/>
              <a:t> </a:t>
            </a:r>
            <a:r>
              <a:rPr lang="ru-RU" sz="2400" dirty="0" smtClean="0"/>
              <a:t>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інформативно-семантичному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</a:t>
            </a:r>
            <a:r>
              <a:rPr lang="ru-RU" sz="2400" dirty="0" err="1" smtClean="0"/>
              <a:t>асоціативно-образному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філософсько-етичному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концептуально-філософському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. Основу ж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художньо-мовної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становлять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передусім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слова-символи</a:t>
            </a:r>
            <a:r>
              <a:rPr lang="ru-RU" sz="2400" b="1" i="1" dirty="0" smtClean="0"/>
              <a:t>.</a:t>
            </a:r>
            <a:endParaRPr lang="ru-RU" sz="2400" b="1" i="1" dirty="0" smtClean="0"/>
          </a:p>
          <a:p>
            <a:pPr marL="0" indent="357188" algn="just">
              <a:buNone/>
            </a:pPr>
            <a:r>
              <a:rPr lang="uk-UA" sz="2400" b="1" dirty="0" smtClean="0"/>
              <a:t>У </a:t>
            </a:r>
            <a:r>
              <a:rPr lang="ru-RU" sz="2400" b="1" dirty="0" err="1" smtClean="0"/>
              <a:t>мові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постійно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змінюється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збагачується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вдосконалюється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залежно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поступу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носія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відбито</a:t>
            </a:r>
            <a:r>
              <a:rPr lang="ru-RU" sz="2400" b="1" dirty="0" smtClean="0"/>
              <a:t> і </a:t>
            </a:r>
            <a:r>
              <a:rPr lang="ru-RU" sz="2400" b="1" dirty="0" err="1" smtClean="0"/>
              <a:t>екологію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етносу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його</a:t>
            </a:r>
            <a:r>
              <a:rPr lang="ru-RU" sz="2400" b="1" dirty="0" smtClean="0"/>
              <a:t> культуру, </a:t>
            </a:r>
            <a:r>
              <a:rPr lang="ru-RU" sz="2400" b="1" dirty="0" err="1" smtClean="0"/>
              <a:t>побут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звичаї</a:t>
            </a:r>
            <a:r>
              <a:rPr lang="ru-RU" sz="2400" b="1" dirty="0" smtClean="0"/>
              <a:t>.</a:t>
            </a:r>
          </a:p>
          <a:p>
            <a:pPr marL="0" indent="357188" algn="just"/>
            <a:endParaRPr lang="ru-RU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2000" b="1" dirty="0" smtClean="0"/>
              <a:t>Етно</a:t>
            </a:r>
            <a:r>
              <a:rPr lang="en-US" sz="2000" b="1" dirty="0" err="1" smtClean="0"/>
              <a:t>культуроло</a:t>
            </a:r>
            <a:r>
              <a:rPr lang="uk-UA" sz="2000" b="1" dirty="0" smtClean="0"/>
              <a:t>г</a:t>
            </a:r>
            <a:r>
              <a:rPr lang="en-US" sz="2000" b="1" dirty="0" err="1" smtClean="0"/>
              <a:t>ічне</a:t>
            </a:r>
            <a:r>
              <a:rPr lang="uk-UA" sz="2000" b="1" dirty="0" smtClean="0"/>
              <a:t> вивчення </a:t>
            </a:r>
            <a:r>
              <a:rPr lang="uk-UA" sz="2000" b="1" dirty="0" smtClean="0"/>
              <a:t>мови </a:t>
            </a:r>
            <a:r>
              <a:rPr lang="uk-UA" sz="2000" dirty="0" smtClean="0"/>
              <a:t>дозволяє </a:t>
            </a:r>
            <a:r>
              <a:rPr lang="uk-UA" sz="2000" dirty="0" smtClean="0"/>
              <a:t>простежити історію та еволюцію національної культури </a:t>
            </a:r>
            <a:r>
              <a:rPr lang="uk-UA" sz="2000" dirty="0" smtClean="0"/>
              <a:t>у </a:t>
            </a:r>
            <a:r>
              <a:rPr lang="uk-UA" sz="2000" dirty="0" smtClean="0"/>
              <a:t>головних її рисах </a:t>
            </a:r>
            <a:r>
              <a:rPr lang="uk-UA" sz="2000" dirty="0" smtClean="0"/>
              <a:t>й </a:t>
            </a:r>
            <a:r>
              <a:rPr lang="uk-UA" sz="2000" dirty="0" smtClean="0"/>
              <a:t>отримати певне уявлення про її давню структуру, тому що термін обряду, звичаю відображає ключові її моменти. </a:t>
            </a:r>
            <a:endParaRPr lang="uk-UA" sz="2000" dirty="0" smtClean="0"/>
          </a:p>
          <a:p>
            <a:pPr marL="0" indent="357188" algn="just">
              <a:buNone/>
            </a:pPr>
            <a:r>
              <a:rPr lang="uk-UA" sz="2000" dirty="0" smtClean="0"/>
              <a:t>О. Потебня </a:t>
            </a:r>
            <a:r>
              <a:rPr lang="uk-UA" sz="2000" dirty="0" smtClean="0"/>
              <a:t>вказував, що ми </a:t>
            </a:r>
            <a:r>
              <a:rPr lang="uk-UA" sz="2000" dirty="0" smtClean="0"/>
              <a:t>бачимо слово у </a:t>
            </a:r>
            <a:r>
              <a:rPr lang="uk-UA" sz="2000" dirty="0" smtClean="0"/>
              <a:t>такому вигляді, </a:t>
            </a:r>
            <a:r>
              <a:rPr lang="uk-UA" sz="2000" dirty="0" smtClean="0"/>
              <a:t>у </a:t>
            </a:r>
            <a:r>
              <a:rPr lang="uk-UA" sz="2000" dirty="0" smtClean="0"/>
              <a:t>якому воно подано </a:t>
            </a:r>
            <a:r>
              <a:rPr lang="uk-UA" sz="2000" dirty="0" smtClean="0"/>
              <a:t>у </a:t>
            </a:r>
            <a:r>
              <a:rPr lang="uk-UA" sz="2000" dirty="0" smtClean="0"/>
              <a:t>словниках. Мова ж, яка законсервувала в собі архаїчні елементи світобачення, психології, культури, є надійним джерелом для реконструкції історичних форм людської цивілізації. </a:t>
            </a:r>
            <a:endParaRPr lang="uk-UA" sz="2000" dirty="0" smtClean="0"/>
          </a:p>
          <a:p>
            <a:pPr marL="0" indent="357188" algn="just">
              <a:buNone/>
            </a:pPr>
            <a:r>
              <a:rPr lang="uk-UA" sz="2000" b="1" dirty="0" smtClean="0"/>
              <a:t>За </a:t>
            </a:r>
            <a:r>
              <a:rPr lang="uk-UA" sz="2000" b="1" dirty="0" smtClean="0"/>
              <a:t>словом-символом і в плані вираження, і в плані змісту стоїть цілий культурний контекст, отже слово як концепт несе в собі культурне значення. </a:t>
            </a:r>
            <a:r>
              <a:rPr lang="uk-UA" sz="2000" dirty="0" smtClean="0"/>
              <a:t>Воно має здатність зберігати у згорненому вигляді значну інформацію, зафіксовану в </a:t>
            </a:r>
            <a:r>
              <a:rPr lang="uk-UA" sz="2000" dirty="0" err="1" smtClean="0"/>
              <a:t>пам</a:t>
            </a:r>
            <a:r>
              <a:rPr lang="en-US" sz="2000" dirty="0" smtClean="0"/>
              <a:t>’</a:t>
            </a:r>
            <a:r>
              <a:rPr lang="uk-UA" sz="2000" dirty="0" smtClean="0"/>
              <a:t>яті </a:t>
            </a:r>
            <a:r>
              <a:rPr lang="uk-UA" sz="2000" dirty="0" smtClean="0"/>
              <a:t>поколінь. 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lvl="0">
              <a:buNone/>
            </a:pPr>
            <a:r>
              <a:rPr lang="uk-UA" dirty="0" smtClean="0"/>
              <a:t>1. Лексичний склад української мови. </a:t>
            </a:r>
            <a:r>
              <a:rPr lang="ru-RU" dirty="0" err="1" smtClean="0"/>
              <a:t>Символізація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слова як </a:t>
            </a:r>
            <a:r>
              <a:rPr lang="ru-RU" dirty="0" err="1" smtClean="0"/>
              <a:t>передумова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етнокультурних</a:t>
            </a:r>
            <a:r>
              <a:rPr lang="ru-RU" dirty="0" smtClean="0"/>
              <a:t> </a:t>
            </a:r>
            <a:r>
              <a:rPr lang="ru-RU" dirty="0" err="1" smtClean="0"/>
              <a:t>концептів</a:t>
            </a:r>
            <a:r>
              <a:rPr lang="uk-UA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2. Українська лексикографія в </a:t>
            </a:r>
            <a:r>
              <a:rPr lang="uk-UA" dirty="0" err="1" smtClean="0"/>
              <a:t>етнок</a:t>
            </a:r>
            <a:r>
              <a:rPr lang="ru-RU" dirty="0" err="1" smtClean="0"/>
              <a:t>ультурологічн</a:t>
            </a:r>
            <a:r>
              <a:rPr lang="uk-UA" dirty="0" smtClean="0"/>
              <a:t>ому</a:t>
            </a:r>
            <a:r>
              <a:rPr lang="ru-RU" dirty="0" smtClean="0"/>
              <a:t> </a:t>
            </a:r>
            <a:r>
              <a:rPr lang="ru-RU" dirty="0" err="1" smtClean="0"/>
              <a:t>аспек</a:t>
            </a:r>
            <a:r>
              <a:rPr lang="uk-UA" dirty="0" smtClean="0"/>
              <a:t>ті.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3. Українська фразеологія. </a:t>
            </a: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етнокультурної</a:t>
            </a:r>
            <a:r>
              <a:rPr lang="ru-RU" dirty="0" smtClean="0"/>
              <a:t> </a:t>
            </a:r>
            <a:r>
              <a:rPr lang="ru-RU" dirty="0" err="1" smtClean="0"/>
              <a:t>реконструкції</a:t>
            </a:r>
            <a:r>
              <a:rPr lang="ru-RU" dirty="0" smtClean="0"/>
              <a:t> </a:t>
            </a:r>
            <a:r>
              <a:rPr lang="ru-RU" dirty="0" err="1" smtClean="0"/>
              <a:t>фразеології</a:t>
            </a:r>
            <a:r>
              <a:rPr lang="uk-UA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4. </a:t>
            </a:r>
            <a:r>
              <a:rPr lang="ru-RU" dirty="0" err="1" smtClean="0"/>
              <a:t>Пареміологія</a:t>
            </a:r>
            <a:r>
              <a:rPr lang="ru-RU" dirty="0" smtClean="0"/>
              <a:t> як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національно-культурної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5. </a:t>
            </a:r>
            <a:r>
              <a:rPr lang="ru-RU" dirty="0" err="1" smtClean="0"/>
              <a:t>Графіка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uk-UA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6.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орфографія</a:t>
            </a:r>
            <a:r>
              <a:rPr lang="ru-RU" dirty="0" smtClean="0"/>
              <a:t> як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.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uk-UA" dirty="0" smtClean="0"/>
              <a:t>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1800" dirty="0" smtClean="0"/>
              <a:t>Наприклад, у </a:t>
            </a:r>
            <a:r>
              <a:rPr lang="uk-UA" sz="1800" dirty="0" err="1" smtClean="0"/>
              <a:t>слов</a:t>
            </a:r>
            <a:r>
              <a:rPr lang="en-US" sz="1800" dirty="0" smtClean="0"/>
              <a:t>’</a:t>
            </a:r>
            <a:r>
              <a:rPr lang="uk-UA" sz="1800" dirty="0" err="1" smtClean="0"/>
              <a:t>янській</a:t>
            </a:r>
            <a:r>
              <a:rPr lang="uk-UA" sz="1800" dirty="0" smtClean="0"/>
              <a:t> народній культурі, дії </a:t>
            </a:r>
            <a:r>
              <a:rPr lang="uk-UA" sz="1800" i="1" dirty="0" smtClean="0"/>
              <a:t>виття</a:t>
            </a:r>
            <a:r>
              <a:rPr lang="uk-UA" sz="1800" dirty="0" smtClean="0"/>
              <a:t>, </a:t>
            </a:r>
            <a:r>
              <a:rPr lang="uk-UA" sz="1800" i="1" dirty="0" smtClean="0"/>
              <a:t>завивання </a:t>
            </a:r>
            <a:r>
              <a:rPr lang="uk-UA" sz="1800" dirty="0" smtClean="0"/>
              <a:t>витворили предмет</a:t>
            </a:r>
            <a:r>
              <a:rPr lang="uk-UA" sz="1800" i="1" dirty="0" smtClean="0"/>
              <a:t> вінок</a:t>
            </a:r>
            <a:r>
              <a:rPr lang="uk-UA" sz="1800" dirty="0" smtClean="0"/>
              <a:t>,</a:t>
            </a:r>
            <a:r>
              <a:rPr lang="uk-UA" sz="1800" i="1" dirty="0" smtClean="0"/>
              <a:t> </a:t>
            </a:r>
            <a:r>
              <a:rPr lang="uk-UA" sz="1800" dirty="0" smtClean="0"/>
              <a:t>або</a:t>
            </a:r>
            <a:r>
              <a:rPr lang="uk-UA" sz="1800" i="1" dirty="0" smtClean="0"/>
              <a:t> вінець</a:t>
            </a:r>
            <a:r>
              <a:rPr lang="uk-UA" sz="1800" dirty="0" smtClean="0"/>
              <a:t>,</a:t>
            </a:r>
            <a:r>
              <a:rPr lang="uk-UA" sz="1800" i="1" dirty="0" smtClean="0"/>
              <a:t> </a:t>
            </a:r>
            <a:r>
              <a:rPr lang="uk-UA" sz="1800" dirty="0" smtClean="0"/>
              <a:t>що має як міфологізоване,</a:t>
            </a:r>
            <a:r>
              <a:rPr lang="uk-UA" sz="1800" i="1" dirty="0" smtClean="0"/>
              <a:t> </a:t>
            </a:r>
            <a:r>
              <a:rPr lang="uk-UA" sz="1800" dirty="0" smtClean="0"/>
              <a:t>так і</a:t>
            </a:r>
            <a:r>
              <a:rPr lang="uk-UA" sz="1800" i="1" dirty="0" smtClean="0"/>
              <a:t> </a:t>
            </a:r>
            <a:r>
              <a:rPr lang="uk-UA" sz="1800" dirty="0" err="1" smtClean="0"/>
              <a:t>сакралізоване</a:t>
            </a:r>
            <a:r>
              <a:rPr lang="uk-UA" sz="1800" dirty="0" smtClean="0"/>
              <a:t> значення. Спорідненими є також слова </a:t>
            </a:r>
            <a:r>
              <a:rPr lang="uk-UA" sz="1800" i="1" dirty="0" err="1" smtClean="0"/>
              <a:t>вънєць</a:t>
            </a:r>
            <a:r>
              <a:rPr lang="uk-UA" sz="1800" dirty="0" smtClean="0"/>
              <a:t> ― корона або чепець, </a:t>
            </a:r>
            <a:r>
              <a:rPr lang="uk-UA" sz="1800" i="1" dirty="0" err="1" smtClean="0"/>
              <a:t>вънчаніє</a:t>
            </a:r>
            <a:r>
              <a:rPr lang="uk-UA" sz="1800" dirty="0" smtClean="0"/>
              <a:t> </a:t>
            </a:r>
            <a:r>
              <a:rPr lang="uk-UA" sz="1800" dirty="0" err="1" smtClean="0"/>
              <a:t>―коронування</a:t>
            </a:r>
            <a:r>
              <a:rPr lang="uk-UA" sz="1800" dirty="0" smtClean="0"/>
              <a:t>. Тому окремі дослідники вважали його символом подружжя</a:t>
            </a:r>
            <a:r>
              <a:rPr lang="uk-UA" sz="1800" dirty="0" smtClean="0"/>
              <a:t>.</a:t>
            </a:r>
            <a:endParaRPr lang="ru-RU" sz="1800" dirty="0" smtClean="0"/>
          </a:p>
          <a:p>
            <a:pPr marL="0" indent="357188" algn="just"/>
            <a:r>
              <a:rPr lang="ru-RU" sz="1800" dirty="0" smtClean="0"/>
              <a:t>Слово </a:t>
            </a:r>
            <a:r>
              <a:rPr lang="ru-RU" sz="1800" i="1" dirty="0" err="1" smtClean="0"/>
              <a:t>вінець</a:t>
            </a:r>
            <a:r>
              <a:rPr lang="ru-RU" sz="1800" dirty="0" smtClean="0"/>
              <a:t> для наших </a:t>
            </a:r>
            <a:r>
              <a:rPr lang="ru-RU" sz="1800" dirty="0" err="1" smtClean="0"/>
              <a:t>предків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втілювало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конкретну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реалію</a:t>
            </a:r>
            <a:r>
              <a:rPr lang="ru-RU" sz="1800" dirty="0" smtClean="0"/>
              <a:t> – </a:t>
            </a:r>
            <a:r>
              <a:rPr lang="ru-RU" sz="1800" dirty="0" err="1" smtClean="0"/>
              <a:t>замкнене</a:t>
            </a:r>
            <a:r>
              <a:rPr lang="ru-RU" sz="1800" dirty="0" smtClean="0"/>
              <a:t> коло,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найперше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асоціювалося</a:t>
            </a:r>
            <a:r>
              <a:rPr lang="ru-RU" sz="1800" dirty="0" smtClean="0"/>
              <a:t> </a:t>
            </a:r>
            <a:r>
              <a:rPr lang="ru-RU" sz="1800" b="1" dirty="0" err="1" smtClean="0"/>
              <a:t>сонце</a:t>
            </a:r>
            <a:r>
              <a:rPr lang="ru-RU" sz="1800" dirty="0" smtClean="0"/>
              <a:t>. І </a:t>
            </a:r>
            <a:r>
              <a:rPr lang="ru-RU" sz="1800" dirty="0" err="1" smtClean="0"/>
              <a:t>дотепер</a:t>
            </a:r>
            <a:r>
              <a:rPr lang="ru-RU" sz="1800" dirty="0" smtClean="0"/>
              <a:t> </a:t>
            </a:r>
            <a:r>
              <a:rPr lang="ru-RU" sz="1800" dirty="0" err="1" smtClean="0"/>
              <a:t>збереглося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поняття</a:t>
            </a:r>
            <a:r>
              <a:rPr lang="ru-RU" sz="1800" dirty="0" smtClean="0"/>
              <a:t>, як </a:t>
            </a:r>
            <a:r>
              <a:rPr lang="ru-RU" sz="1800" i="1" dirty="0" err="1" smtClean="0"/>
              <a:t>вінці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навколо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сонця</a:t>
            </a:r>
            <a:r>
              <a:rPr lang="ru-RU" sz="1800" dirty="0" smtClean="0"/>
              <a:t>, </a:t>
            </a:r>
            <a:r>
              <a:rPr lang="ru-RU" sz="1800" dirty="0" err="1" smtClean="0"/>
              <a:t>себто</a:t>
            </a:r>
            <a:r>
              <a:rPr lang="ru-RU" sz="1800" dirty="0" smtClean="0"/>
              <a:t> кола, </a:t>
            </a:r>
            <a:r>
              <a:rPr lang="ru-RU" sz="1800" dirty="0" err="1" smtClean="0"/>
              <a:t>утворені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сонячним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промінням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smtClean="0"/>
              <a:t>Форма </a:t>
            </a:r>
            <a:r>
              <a:rPr lang="ru-RU" sz="1800" dirty="0" smtClean="0"/>
              <a:t>і </a:t>
            </a:r>
            <a:r>
              <a:rPr lang="ru-RU" sz="1800" dirty="0" err="1" smtClean="0"/>
              <a:t>рух</a:t>
            </a:r>
            <a:r>
              <a:rPr lang="ru-RU" sz="1800" dirty="0" smtClean="0"/>
              <a:t> небесного </a:t>
            </a:r>
            <a:r>
              <a:rPr lang="ru-RU" sz="1800" dirty="0" err="1" smtClean="0"/>
              <a:t>світила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свідомості</a:t>
            </a:r>
            <a:r>
              <a:rPr lang="ru-RU" sz="1800" dirty="0" smtClean="0"/>
              <a:t> народу </a:t>
            </a:r>
            <a:r>
              <a:rPr lang="ru-RU" sz="1800" dirty="0" err="1" smtClean="0"/>
              <a:t>ототожнювалися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самим </a:t>
            </a:r>
            <a:r>
              <a:rPr lang="ru-RU" sz="1800" dirty="0" err="1" smtClean="0"/>
              <a:t>життям</a:t>
            </a:r>
            <a:r>
              <a:rPr lang="ru-RU" sz="1800" dirty="0" smtClean="0"/>
              <a:t>, </a:t>
            </a:r>
            <a:r>
              <a:rPr lang="ru-RU" sz="1800" dirty="0" err="1" smtClean="0"/>
              <a:t>символізували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вічність</a:t>
            </a:r>
            <a:r>
              <a:rPr lang="ru-RU" sz="1800" dirty="0" smtClean="0"/>
              <a:t> і </a:t>
            </a:r>
            <a:r>
              <a:rPr lang="ru-RU" sz="1800" dirty="0" err="1" smtClean="0"/>
              <a:t>безперервність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означало </a:t>
            </a:r>
            <a:r>
              <a:rPr lang="ru-RU" sz="1800" dirty="0" err="1" smtClean="0"/>
              <a:t>природне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родоводу</a:t>
            </a:r>
            <a:r>
              <a:rPr lang="ru-RU" sz="1800" dirty="0" smtClean="0"/>
              <a:t>. </a:t>
            </a:r>
            <a:r>
              <a:rPr lang="ru-RU" sz="1800" dirty="0" err="1" smtClean="0"/>
              <a:t>Згодом</a:t>
            </a:r>
            <a:r>
              <a:rPr lang="ru-RU" sz="1800" dirty="0" smtClean="0"/>
              <a:t> </a:t>
            </a:r>
            <a:r>
              <a:rPr lang="ru-RU" sz="1800" dirty="0" err="1" smtClean="0"/>
              <a:t>цей</a:t>
            </a:r>
            <a:r>
              <a:rPr lang="ru-RU" sz="1800" dirty="0" smtClean="0"/>
              <a:t> символ </a:t>
            </a:r>
            <a:r>
              <a:rPr lang="ru-RU" sz="1800" dirty="0" err="1" smtClean="0"/>
              <a:t>перейшов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обрядову</a:t>
            </a:r>
            <a:r>
              <a:rPr lang="ru-RU" sz="1800" dirty="0" smtClean="0"/>
              <a:t> атрибутику, пор. </a:t>
            </a:r>
            <a:r>
              <a:rPr lang="ru-RU" sz="1800" dirty="0" err="1" smtClean="0"/>
              <a:t>вираз</a:t>
            </a:r>
            <a:r>
              <a:rPr lang="ru-RU" sz="1800" dirty="0" smtClean="0"/>
              <a:t> </a:t>
            </a:r>
            <a:r>
              <a:rPr lang="ru-RU" sz="1800" i="1" dirty="0" smtClean="0"/>
              <a:t>стати </a:t>
            </a:r>
            <a:r>
              <a:rPr lang="ru-RU" sz="1800" i="1" dirty="0" err="1" smtClean="0"/>
              <a:t>під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вінець</a:t>
            </a:r>
            <a:r>
              <a:rPr lang="ru-RU" sz="1800" dirty="0" smtClean="0"/>
              <a:t> у </a:t>
            </a:r>
            <a:r>
              <a:rPr lang="ru-RU" sz="1800" dirty="0" err="1" smtClean="0"/>
              <a:t>значенні</a:t>
            </a:r>
            <a:r>
              <a:rPr lang="ru-RU" sz="1800" dirty="0" smtClean="0"/>
              <a:t> ― </a:t>
            </a:r>
            <a:r>
              <a:rPr lang="ru-RU" sz="1800" i="1" dirty="0" err="1" smtClean="0"/>
              <a:t>вийти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заміж</a:t>
            </a:r>
            <a:r>
              <a:rPr lang="ru-RU" sz="1800" dirty="0" smtClean="0"/>
              <a:t>. </a:t>
            </a:r>
            <a:r>
              <a:rPr lang="ru-RU" sz="1800" dirty="0" err="1" smtClean="0"/>
              <a:t>Весільний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сонячний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вінок</a:t>
            </a:r>
            <a:r>
              <a:rPr lang="ru-RU" sz="1800" dirty="0" smtClean="0"/>
              <a:t> (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вінцем</a:t>
            </a:r>
            <a:r>
              <a:rPr lang="ru-RU" sz="1800" dirty="0" smtClean="0"/>
              <a:t>)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дівчини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закінчення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дівування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отже</a:t>
            </a:r>
            <a:r>
              <a:rPr lang="ru-RU" sz="1800" dirty="0" smtClean="0"/>
              <a:t> переходу в </a:t>
            </a:r>
            <a:r>
              <a:rPr lang="ru-RU" sz="1800" dirty="0" err="1" smtClean="0"/>
              <a:t>іншу</a:t>
            </a:r>
            <a:r>
              <a:rPr lang="ru-RU" sz="1800" dirty="0" smtClean="0"/>
              <a:t> </a:t>
            </a:r>
            <a:r>
              <a:rPr lang="ru-RU" sz="1800" dirty="0" err="1" smtClean="0"/>
              <a:t>якість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smtClean="0"/>
              <a:t>З </a:t>
            </a:r>
            <a:r>
              <a:rPr lang="ru-RU" sz="1800" dirty="0" err="1" smtClean="0"/>
              <a:t>огляду</a:t>
            </a:r>
            <a:r>
              <a:rPr lang="ru-RU" sz="1800" dirty="0" smtClean="0"/>
              <a:t> на </a:t>
            </a:r>
            <a:r>
              <a:rPr lang="ru-RU" sz="1800" dirty="0" err="1" smtClean="0"/>
              <a:t>матеріал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плетуть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дівочий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вінок</a:t>
            </a:r>
            <a:r>
              <a:rPr lang="ru-RU" sz="1800" dirty="0" smtClean="0"/>
              <a:t> (</a:t>
            </a:r>
            <a:r>
              <a:rPr lang="ru-RU" sz="1800" dirty="0" err="1" smtClean="0"/>
              <a:t>рутяний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барвінковий</a:t>
            </a:r>
            <a:r>
              <a:rPr lang="ru-RU" sz="1800" dirty="0" smtClean="0"/>
              <a:t>),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виступає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ознакою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молодості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взагалі</a:t>
            </a:r>
            <a:r>
              <a:rPr lang="ru-RU" sz="1800" dirty="0" smtClean="0"/>
              <a:t>: </a:t>
            </a:r>
            <a:r>
              <a:rPr lang="ru-RU" sz="1800" i="1" dirty="0" smtClean="0"/>
              <a:t>― </a:t>
            </a:r>
            <a:r>
              <a:rPr lang="ru-RU" sz="1800" i="1" dirty="0" err="1" smtClean="0"/>
              <a:t>Дівка</a:t>
            </a:r>
            <a:r>
              <a:rPr lang="ru-RU" sz="1800" i="1" dirty="0" smtClean="0"/>
              <a:t> </a:t>
            </a:r>
            <a:r>
              <a:rPr lang="ru-RU" sz="1800" i="1" dirty="0" smtClean="0"/>
              <a:t>молода </a:t>
            </a:r>
            <a:r>
              <a:rPr lang="ru-RU" sz="1800" i="1" dirty="0" err="1" smtClean="0"/>
              <a:t>віночок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звила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Віночок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звила</a:t>
            </a:r>
            <a:r>
              <a:rPr lang="ru-RU" sz="1800" i="1" dirty="0" smtClean="0"/>
              <a:t> та </a:t>
            </a:r>
            <a:r>
              <a:rPr lang="ru-RU" sz="1800" i="1" dirty="0" err="1" smtClean="0"/>
              <a:t>й</a:t>
            </a:r>
            <a:r>
              <a:rPr lang="ru-RU" sz="1800" i="1" dirty="0" smtClean="0"/>
              <a:t> гулять </a:t>
            </a:r>
            <a:r>
              <a:rPr lang="ru-RU" sz="1800" i="1" dirty="0" err="1" smtClean="0"/>
              <a:t>пішла</a:t>
            </a:r>
            <a:r>
              <a:rPr lang="ru-RU" sz="1800" i="1" dirty="0" smtClean="0"/>
              <a:t> […] </a:t>
            </a:r>
            <a:r>
              <a:rPr lang="ru-RU" sz="1800" i="1" dirty="0" err="1" smtClean="0"/>
              <a:t>Понад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ставочком</a:t>
            </a:r>
            <a:r>
              <a:rPr lang="ru-RU" sz="1800" i="1" dirty="0" smtClean="0"/>
              <a:t> пускать </a:t>
            </a:r>
            <a:r>
              <a:rPr lang="ru-RU" sz="1800" i="1" dirty="0" err="1" smtClean="0"/>
              <a:t>віночка</a:t>
            </a:r>
            <a:r>
              <a:rPr lang="ru-RU" sz="1800" i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пісня</a:t>
            </a:r>
            <a:r>
              <a:rPr lang="ru-RU" sz="1800" dirty="0" smtClean="0"/>
              <a:t>);</a:t>
            </a:r>
            <a:r>
              <a:rPr lang="ru-RU" sz="1800" i="1" dirty="0" smtClean="0"/>
              <a:t> ― </a:t>
            </a:r>
            <a:r>
              <a:rPr lang="ru-RU" sz="1800" i="1" dirty="0" err="1" smtClean="0"/>
              <a:t>Вінок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дівчина</a:t>
            </a:r>
            <a:r>
              <a:rPr lang="ru-RU" sz="1800" i="1" dirty="0" smtClean="0"/>
              <a:t> носила в пору </a:t>
            </a:r>
            <a:r>
              <a:rPr lang="ru-RU" sz="1800" i="1" dirty="0" err="1" smtClean="0"/>
              <a:t>дівування</a:t>
            </a:r>
            <a:r>
              <a:rPr lang="ru-RU" sz="1800" i="1" dirty="0" smtClean="0"/>
              <a:t>: </a:t>
            </a:r>
            <a:r>
              <a:rPr lang="ru-RU" sz="1800" i="1" dirty="0" err="1" smtClean="0"/>
              <a:t>Цього</a:t>
            </a:r>
            <a:r>
              <a:rPr lang="ru-RU" sz="1800" i="1" dirty="0" smtClean="0"/>
              <a:t> дня </a:t>
            </a:r>
            <a:r>
              <a:rPr lang="ru-RU" sz="1800" i="1" dirty="0" err="1" smtClean="0"/>
              <a:t>він</a:t>
            </a:r>
            <a:r>
              <a:rPr lang="ru-RU" sz="1800" i="1" dirty="0" smtClean="0"/>
              <a:t> [</a:t>
            </a:r>
            <a:r>
              <a:rPr lang="ru-RU" sz="1800" i="1" dirty="0" err="1" smtClean="0"/>
              <a:t>вінок</a:t>
            </a:r>
            <a:r>
              <a:rPr lang="ru-RU" sz="1800" i="1" dirty="0" smtClean="0"/>
              <a:t>] </a:t>
            </a:r>
            <a:r>
              <a:rPr lang="ru-RU" sz="1800" i="1" dirty="0" err="1" smtClean="0"/>
              <a:t>гарний</a:t>
            </a:r>
            <a:r>
              <a:rPr lang="ru-RU" sz="1800" i="1" dirty="0" smtClean="0"/>
              <a:t>, а завтра </a:t>
            </a:r>
            <a:r>
              <a:rPr lang="ru-RU" sz="1800" i="1" dirty="0" err="1" smtClean="0"/>
              <a:t>зів</a:t>
            </a:r>
            <a:r>
              <a:rPr lang="en-US" sz="1800" i="1" dirty="0" smtClean="0"/>
              <a:t>’</a:t>
            </a:r>
            <a:r>
              <a:rPr lang="ru-RU" sz="1800" i="1" dirty="0" err="1" smtClean="0"/>
              <a:t>яне</a:t>
            </a:r>
            <a:r>
              <a:rPr lang="ru-RU" sz="1800" i="1" dirty="0" smtClean="0"/>
              <a:t>. Молода </a:t>
            </a:r>
            <a:r>
              <a:rPr lang="ru-RU" sz="1800" i="1" dirty="0" err="1" smtClean="0"/>
              <a:t>дівчина</a:t>
            </a:r>
            <a:r>
              <a:rPr lang="ru-RU" sz="1800" i="1" dirty="0" smtClean="0"/>
              <a:t> на </a:t>
            </a:r>
            <a:r>
              <a:rPr lang="ru-RU" sz="1800" i="1" dirty="0" err="1" smtClean="0"/>
              <a:t>рушничок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встане</a:t>
            </a:r>
            <a:r>
              <a:rPr lang="ru-RU" sz="1800" i="1" dirty="0" smtClean="0"/>
              <a:t> </a:t>
            </a:r>
            <a:r>
              <a:rPr lang="ru-RU" sz="1800" dirty="0" smtClean="0"/>
              <a:t>(</a:t>
            </a:r>
            <a:r>
              <a:rPr lang="ru-RU" sz="1800" dirty="0" err="1" smtClean="0"/>
              <a:t>весільна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пісня</a:t>
            </a:r>
            <a:r>
              <a:rPr lang="ru-RU" sz="1800" dirty="0" smtClean="0"/>
              <a:t>).</a:t>
            </a:r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14143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Додаткову</a:t>
            </a:r>
            <a:r>
              <a:rPr lang="ru-RU" sz="2000" dirty="0" smtClean="0"/>
              <a:t> семантику </a:t>
            </a:r>
            <a:r>
              <a:rPr lang="ru-RU" sz="2000" dirty="0" err="1" smtClean="0"/>
              <a:t>несуть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b="1" i="1" dirty="0" err="1" smtClean="0"/>
              <a:t>рослин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йшли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виготовлення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вінків</a:t>
            </a:r>
            <a:r>
              <a:rPr lang="ru-RU" sz="2000" dirty="0" smtClean="0"/>
              <a:t>. Сама </a:t>
            </a:r>
            <a:r>
              <a:rPr lang="ru-RU" sz="2000" dirty="0" err="1" smtClean="0"/>
              <a:t>обрядодія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особливим</a:t>
            </a:r>
            <a:r>
              <a:rPr lang="ru-RU" sz="2000" dirty="0" smtClean="0"/>
              <a:t> ритуалом,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регламентує</a:t>
            </a:r>
            <a:r>
              <a:rPr lang="ru-RU" sz="2000" dirty="0" smtClean="0"/>
              <a:t> склад </a:t>
            </a:r>
            <a:r>
              <a:rPr lang="ru-RU" sz="2000" dirty="0" err="1" smtClean="0"/>
              <a:t>виконавців</a:t>
            </a:r>
            <a:r>
              <a:rPr lang="ru-RU" sz="2000" dirty="0" smtClean="0"/>
              <a:t> (</a:t>
            </a:r>
            <a:r>
              <a:rPr lang="ru-RU" sz="2000" dirty="0" err="1" smtClean="0"/>
              <a:t>дівчата</a:t>
            </a:r>
            <a:r>
              <a:rPr lang="ru-RU" sz="2000" dirty="0" smtClean="0"/>
              <a:t>, </a:t>
            </a:r>
            <a:r>
              <a:rPr lang="ru-RU" sz="2000" dirty="0" err="1" smtClean="0"/>
              <a:t>жінки</a:t>
            </a:r>
            <a:r>
              <a:rPr lang="ru-RU" sz="2000" dirty="0" smtClean="0"/>
              <a:t>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вінкоплетниці</a:t>
            </a:r>
            <a:r>
              <a:rPr lang="ru-RU" sz="2000" dirty="0" smtClean="0"/>
              <a:t>), час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плетіння</a:t>
            </a:r>
            <a:r>
              <a:rPr lang="ru-RU" sz="2000" dirty="0" smtClean="0"/>
              <a:t> (</a:t>
            </a:r>
            <a:r>
              <a:rPr lang="ru-RU" sz="2000" dirty="0" err="1" smtClean="0"/>
              <a:t>будинок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молодої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переддень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весілля</a:t>
            </a:r>
            <a:r>
              <a:rPr lang="ru-RU" sz="2000" dirty="0" smtClean="0"/>
              <a:t>, </a:t>
            </a:r>
            <a:r>
              <a:rPr lang="ru-RU" sz="2000" dirty="0" err="1" smtClean="0"/>
              <a:t>звідси</a:t>
            </a:r>
            <a:r>
              <a:rPr lang="ru-RU" sz="2000" dirty="0" smtClean="0"/>
              <a:t> сама </a:t>
            </a:r>
            <a:r>
              <a:rPr lang="ru-RU" sz="2000" dirty="0" err="1" smtClean="0"/>
              <a:t>назва</a:t>
            </a:r>
            <a:r>
              <a:rPr lang="ru-RU" sz="2000" dirty="0" smtClean="0"/>
              <a:t> </a:t>
            </a:r>
            <a:r>
              <a:rPr lang="ru-RU" sz="2000" dirty="0" err="1" smtClean="0"/>
              <a:t>церемонії</a:t>
            </a:r>
            <a:r>
              <a:rPr lang="ru-RU" sz="2000" dirty="0" smtClean="0"/>
              <a:t> – </a:t>
            </a:r>
            <a:r>
              <a:rPr lang="ru-RU" sz="2000" i="1" dirty="0" err="1" smtClean="0"/>
              <a:t>вінкоплетіння</a:t>
            </a:r>
            <a:r>
              <a:rPr lang="ru-RU" sz="2000" dirty="0" smtClean="0"/>
              <a:t>),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розмір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форму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плетіння</a:t>
            </a:r>
            <a:r>
              <a:rPr lang="ru-RU" sz="2000" dirty="0" smtClean="0"/>
              <a:t>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додаткові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прикраси</a:t>
            </a:r>
            <a:r>
              <a:rPr lang="ru-RU" sz="2000" i="1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стрічки</a:t>
            </a:r>
            <a:r>
              <a:rPr lang="ru-RU" sz="2000" dirty="0" smtClean="0"/>
              <a:t>, </a:t>
            </a:r>
            <a:r>
              <a:rPr lang="ru-RU" sz="2000" dirty="0" err="1" smtClean="0"/>
              <a:t>монети</a:t>
            </a:r>
            <a:r>
              <a:rPr lang="ru-RU" sz="2000" dirty="0" smtClean="0"/>
              <a:t>)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Усе </a:t>
            </a:r>
            <a:r>
              <a:rPr lang="ru-RU" sz="2000" dirty="0" err="1" smtClean="0"/>
              <a:t>це</a:t>
            </a:r>
            <a:r>
              <a:rPr lang="ru-RU" sz="2000" dirty="0" smtClean="0"/>
              <a:t> становить </a:t>
            </a:r>
            <a:r>
              <a:rPr lang="ru-RU" sz="2000" dirty="0" err="1" smtClean="0"/>
              <a:t>набір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обрядодійних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кодів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dirty="0" err="1" smtClean="0"/>
              <a:t>Напередодні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весілля</a:t>
            </a:r>
            <a:r>
              <a:rPr lang="ru-RU" sz="2000" dirty="0" smtClean="0"/>
              <a:t> подруги </a:t>
            </a:r>
            <a:r>
              <a:rPr lang="ru-RU" sz="2000" dirty="0" err="1" smtClean="0"/>
              <a:t>молодої</a:t>
            </a:r>
            <a:r>
              <a:rPr lang="ru-RU" sz="2000" dirty="0" smtClean="0"/>
              <a:t> заготовляли </a:t>
            </a:r>
            <a:r>
              <a:rPr lang="ru-RU" sz="2000" i="1" dirty="0" err="1" smtClean="0"/>
              <a:t>барвінок</a:t>
            </a:r>
            <a:r>
              <a:rPr lang="ru-RU" sz="2000" i="1" dirty="0" smtClean="0"/>
              <a:t>, </a:t>
            </a:r>
            <a:r>
              <a:rPr lang="ru-RU" sz="2000" i="1" dirty="0" smtClean="0"/>
              <a:t>руту-м</a:t>
            </a:r>
            <a:r>
              <a:rPr lang="en-US" sz="2000" i="1" dirty="0" smtClean="0"/>
              <a:t>’</a:t>
            </a:r>
            <a:r>
              <a:rPr lang="ru-RU" sz="2000" i="1" dirty="0" err="1" smtClean="0"/>
              <a:t>яту</a:t>
            </a:r>
            <a:r>
              <a:rPr lang="ru-RU" sz="2000" i="1" dirty="0" smtClean="0"/>
              <a:t>, калину</a:t>
            </a:r>
            <a:r>
              <a:rPr lang="ru-RU" sz="2000" dirty="0" smtClean="0"/>
              <a:t>, як </a:t>
            </a:r>
            <a:r>
              <a:rPr lang="ru-RU" sz="2000" dirty="0" err="1" smtClean="0"/>
              <a:t>символи</a:t>
            </a:r>
            <a:r>
              <a:rPr lang="ru-RU" sz="2000" dirty="0" smtClean="0"/>
              <a:t> </a:t>
            </a:r>
            <a:r>
              <a:rPr lang="ru-RU" sz="2000" dirty="0" err="1" smtClean="0"/>
              <a:t>ніжності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довголіття</a:t>
            </a:r>
            <a:r>
              <a:rPr lang="ru-RU" sz="2000" dirty="0" smtClean="0"/>
              <a:t>, і плели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них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супроводжувалося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піснями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ритуальними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діями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endParaRPr lang="ru-RU" sz="2000" dirty="0" smtClean="0"/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сучасній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мові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барвінок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уживається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позначення</a:t>
            </a:r>
            <a:r>
              <a:rPr lang="ru-RU" sz="2400" dirty="0" smtClean="0"/>
              <a:t> ― трав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янистої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рослини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вічнозеленим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листям</a:t>
            </a:r>
            <a:r>
              <a:rPr lang="ru-RU" sz="2400" dirty="0" smtClean="0"/>
              <a:t> і </a:t>
            </a:r>
            <a:r>
              <a:rPr lang="ru-RU" sz="2400" dirty="0" err="1" smtClean="0"/>
              <a:t>голубуватими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квітами</a:t>
            </a:r>
            <a:r>
              <a:rPr lang="en-US" sz="2400" dirty="0" smtClean="0"/>
              <a:t>. </a:t>
            </a:r>
            <a:endParaRPr lang="uk-UA" sz="2400" dirty="0" smtClean="0"/>
          </a:p>
          <a:p>
            <a:pPr marL="0" indent="357188" algn="just">
              <a:buNone/>
            </a:pPr>
            <a:r>
              <a:rPr lang="ru-RU" sz="2400" dirty="0" smtClean="0"/>
              <a:t>В </a:t>
            </a:r>
            <a:r>
              <a:rPr lang="ru-RU" sz="2400" dirty="0" err="1" smtClean="0"/>
              <a:t>українську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мову</a:t>
            </a:r>
            <a:r>
              <a:rPr lang="ru-RU" sz="2400" dirty="0" smtClean="0"/>
              <a:t> лексема </a:t>
            </a:r>
            <a:r>
              <a:rPr lang="ru-RU" sz="2400" dirty="0" err="1" smtClean="0"/>
              <a:t>запозичена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польську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німецьку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, де *</a:t>
            </a:r>
            <a:r>
              <a:rPr lang="ru-RU" sz="2400" i="1" dirty="0" err="1" smtClean="0"/>
              <a:t>barvinok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посередництво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походить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латинської</a:t>
            </a:r>
            <a:r>
              <a:rPr lang="ru-RU" sz="2400" dirty="0" smtClean="0"/>
              <a:t> </a:t>
            </a:r>
            <a:r>
              <a:rPr lang="ru-RU" sz="2400" i="1" dirty="0" err="1" smtClean="0"/>
              <a:t>pervinka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marL="0" indent="357188" algn="just"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ліричних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обрядових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піснях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замовляннях</a:t>
            </a:r>
            <a:r>
              <a:rPr lang="ru-RU" sz="2400" dirty="0" smtClean="0"/>
              <a:t> слово </a:t>
            </a:r>
            <a:r>
              <a:rPr lang="ru-RU" sz="2400" i="1" dirty="0" err="1" smtClean="0"/>
              <a:t>барвінок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своєрідним</a:t>
            </a:r>
            <a:r>
              <a:rPr lang="ru-RU" sz="2400" dirty="0" smtClean="0"/>
              <a:t> символом ― </a:t>
            </a:r>
            <a:r>
              <a:rPr lang="ru-RU" sz="2400" dirty="0" err="1" smtClean="0"/>
              <a:t>відродження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оновлення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розквіту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надій</a:t>
            </a:r>
            <a:r>
              <a:rPr lang="ru-RU" sz="2400" dirty="0" smtClean="0"/>
              <a:t>, </a:t>
            </a:r>
            <a:r>
              <a:rPr lang="ru-RU" sz="2400" dirty="0" err="1" smtClean="0"/>
              <a:t>молодості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мотивацією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чого</a:t>
            </a:r>
            <a:r>
              <a:rPr lang="ru-RU" sz="2400" dirty="0" smtClean="0"/>
              <a:t>, очевидно,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барвінкове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листя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не </a:t>
            </a:r>
            <a:r>
              <a:rPr lang="ru-RU" sz="2400" dirty="0" err="1" smtClean="0"/>
              <a:t>гине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взимку</a:t>
            </a:r>
            <a:r>
              <a:rPr lang="ru-RU" sz="2400" dirty="0" smtClean="0"/>
              <a:t>. Не </a:t>
            </a:r>
            <a:r>
              <a:rPr lang="ru-RU" sz="2400" dirty="0" err="1" smtClean="0"/>
              <a:t>випадково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барвінок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дівочим</a:t>
            </a:r>
            <a:r>
              <a:rPr lang="ru-RU" sz="2400" dirty="0" smtClean="0"/>
              <a:t> атрибутом, </a:t>
            </a:r>
            <a:r>
              <a:rPr lang="ru-RU" sz="2400" dirty="0" err="1" smtClean="0"/>
              <a:t>елементом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весільного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вінка</a:t>
            </a:r>
            <a:r>
              <a:rPr lang="ru-RU" sz="2400" dirty="0" smtClean="0"/>
              <a:t>. </a:t>
            </a:r>
            <a:r>
              <a:rPr lang="ru-RU" sz="2400" dirty="0" smtClean="0"/>
              <a:t>Тому концепт </a:t>
            </a:r>
            <a:r>
              <a:rPr lang="ru-RU" sz="2400" dirty="0" err="1" smtClean="0"/>
              <a:t>набуває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символічного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― </a:t>
            </a:r>
            <a:r>
              <a:rPr lang="ru-RU" sz="2400" dirty="0" err="1" smtClean="0"/>
              <a:t>дівоцтво</a:t>
            </a:r>
            <a:r>
              <a:rPr lang="ru-RU" sz="2400" dirty="0" smtClean="0"/>
              <a:t>; чистота.</a:t>
            </a:r>
          </a:p>
          <a:p>
            <a:pPr marL="0" indent="357188"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400" b="1" i="1" dirty="0" smtClean="0"/>
              <a:t>Рута</a:t>
            </a:r>
            <a:r>
              <a:rPr lang="ru-RU" sz="1400" dirty="0" smtClean="0"/>
              <a:t> – </a:t>
            </a:r>
            <a:r>
              <a:rPr lang="ru-RU" sz="1400" dirty="0" err="1" smtClean="0"/>
              <a:t>ще</a:t>
            </a:r>
            <a:r>
              <a:rPr lang="ru-RU" sz="1400" dirty="0" smtClean="0"/>
              <a:t> одна </a:t>
            </a:r>
            <a:r>
              <a:rPr lang="ru-RU" sz="1400" dirty="0" err="1" smtClean="0"/>
              <a:t>рослина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обв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язковою</a:t>
            </a:r>
            <a:r>
              <a:rPr lang="ru-RU" sz="1400" dirty="0" smtClean="0"/>
              <a:t> у </a:t>
            </a:r>
            <a:r>
              <a:rPr lang="ru-RU" sz="1400" dirty="0" err="1" smtClean="0"/>
              <a:t>весільному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вінку</a:t>
            </a:r>
            <a:r>
              <a:rPr lang="ru-RU" sz="1400" dirty="0" smtClean="0"/>
              <a:t>. </a:t>
            </a:r>
            <a:r>
              <a:rPr lang="uk-UA" sz="1400" dirty="0" smtClean="0"/>
              <a:t>У</a:t>
            </a:r>
            <a:r>
              <a:rPr lang="ru-RU" sz="1400" dirty="0" smtClean="0"/>
              <a:t> </a:t>
            </a:r>
            <a:r>
              <a:rPr lang="ru-RU" sz="1400" dirty="0" err="1" smtClean="0"/>
              <a:t>пам</a:t>
            </a:r>
            <a:r>
              <a:rPr lang="en-US" sz="1400" dirty="0" smtClean="0"/>
              <a:t>’</a:t>
            </a:r>
            <a:r>
              <a:rPr lang="ru-RU" sz="1400" dirty="0" err="1" smtClean="0"/>
              <a:t>ятках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 слово </a:t>
            </a:r>
            <a:r>
              <a:rPr lang="ru-RU" sz="1400" i="1" dirty="0" err="1" smtClean="0"/>
              <a:t>роута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відоме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ХVІ ст. </a:t>
            </a:r>
            <a:endParaRPr lang="ru-RU" sz="1400" dirty="0" smtClean="0"/>
          </a:p>
          <a:p>
            <a:pPr marL="0" indent="357188" algn="just">
              <a:buNone/>
            </a:pPr>
            <a:r>
              <a:rPr lang="ru-RU" sz="1400" dirty="0" smtClean="0"/>
              <a:t>В </a:t>
            </a:r>
            <a:r>
              <a:rPr lang="ru-RU" sz="1400" dirty="0" err="1" smtClean="0"/>
              <a:t>сучасній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 лексема </a:t>
            </a:r>
            <a:r>
              <a:rPr lang="ru-RU" sz="1400" i="1" dirty="0" smtClean="0"/>
              <a:t>рута</a:t>
            </a:r>
            <a:r>
              <a:rPr lang="ru-RU" sz="1400" dirty="0" smtClean="0"/>
              <a:t> </a:t>
            </a:r>
            <a:r>
              <a:rPr lang="ru-RU" sz="1400" dirty="0" err="1" smtClean="0"/>
              <a:t>вживається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багаторічної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напівкущової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трав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янистої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. Предмет </a:t>
            </a:r>
            <a:r>
              <a:rPr lang="ru-RU" sz="1400" dirty="0" err="1" smtClean="0"/>
              <a:t>символізує</a:t>
            </a:r>
            <a:r>
              <a:rPr lang="ru-RU" sz="1400" dirty="0" smtClean="0"/>
              <a:t> </a:t>
            </a:r>
            <a:r>
              <a:rPr lang="ru-RU" sz="1400" dirty="0" err="1" smtClean="0"/>
              <a:t>дівочу</a:t>
            </a:r>
            <a:r>
              <a:rPr lang="ru-RU" sz="1400" dirty="0" smtClean="0"/>
              <a:t> чистоту. </a:t>
            </a:r>
            <a:r>
              <a:rPr lang="ru-RU" sz="1400" dirty="0" err="1" smtClean="0"/>
              <a:t>Зміщенням</a:t>
            </a:r>
            <a:r>
              <a:rPr lang="ru-RU" sz="1400" dirty="0" smtClean="0"/>
              <a:t> семантики </a:t>
            </a:r>
            <a:r>
              <a:rPr lang="ru-RU" sz="1400" dirty="0" err="1" smtClean="0"/>
              <a:t>зумовлене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традицією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вплітання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весільний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вінок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нареченої</a:t>
            </a:r>
            <a:r>
              <a:rPr lang="ru-RU" sz="1400" dirty="0" smtClean="0"/>
              <a:t>. </a:t>
            </a:r>
            <a:r>
              <a:rPr lang="ru-RU" sz="1400" dirty="0" err="1" smtClean="0"/>
              <a:t>Фраземи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посіяти</a:t>
            </a:r>
            <a:r>
              <a:rPr lang="ru-RU" sz="1400" dirty="0" smtClean="0"/>
              <a:t> </a:t>
            </a:r>
            <a:r>
              <a:rPr lang="ru-RU" sz="1400" i="1" dirty="0" smtClean="0"/>
              <a:t>(</a:t>
            </a:r>
            <a:r>
              <a:rPr lang="ru-RU" sz="1400" i="1" dirty="0" err="1" smtClean="0"/>
              <a:t>посадити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поливати</a:t>
            </a:r>
            <a:r>
              <a:rPr lang="ru-RU" sz="1400" i="1" dirty="0" smtClean="0"/>
              <a:t>) руту </a:t>
            </a:r>
            <a:r>
              <a:rPr lang="ru-RU" sz="1400" dirty="0" err="1" smtClean="0"/>
              <a:t>виступають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i="1" dirty="0" smtClean="0"/>
              <a:t> </a:t>
            </a:r>
            <a:r>
              <a:rPr lang="ru-RU" sz="1400" dirty="0" smtClean="0"/>
              <a:t>― </a:t>
            </a:r>
            <a:r>
              <a:rPr lang="ru-RU" sz="1400" i="1" dirty="0" err="1" smtClean="0"/>
              <a:t>залицятися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свататися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кокетувати</a:t>
            </a:r>
            <a:r>
              <a:rPr lang="en-US" sz="1400" dirty="0" smtClean="0"/>
              <a:t>. </a:t>
            </a:r>
            <a:endParaRPr lang="uk-UA" sz="1400" dirty="0" smtClean="0"/>
          </a:p>
          <a:p>
            <a:pPr marL="0" indent="357188" algn="just">
              <a:buNone/>
            </a:pPr>
            <a:r>
              <a:rPr lang="ru-RU" sz="1400" dirty="0" smtClean="0"/>
              <a:t>М.Костомаров </a:t>
            </a:r>
            <a:r>
              <a:rPr lang="ru-RU" sz="1400" dirty="0" smtClean="0"/>
              <a:t>припускав,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джерела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символізації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лексеми</a:t>
            </a:r>
            <a:r>
              <a:rPr lang="ru-RU" sz="1400" dirty="0" smtClean="0"/>
              <a:t> </a:t>
            </a:r>
            <a:r>
              <a:rPr lang="ru-RU" sz="1400" i="1" dirty="0" smtClean="0"/>
              <a:t>рута</a:t>
            </a:r>
            <a:r>
              <a:rPr lang="ru-RU" sz="1400" dirty="0" smtClean="0"/>
              <a:t> у </a:t>
            </a:r>
            <a:r>
              <a:rPr lang="ru-RU" sz="1400" dirty="0" err="1" smtClean="0"/>
              <a:t>давніх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віруваннях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спільні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у</a:t>
            </a:r>
            <a:r>
              <a:rPr lang="ru-RU" sz="1400" dirty="0" err="1" smtClean="0"/>
              <a:t>сіх</a:t>
            </a:r>
            <a:r>
              <a:rPr lang="ru-RU" sz="1400" dirty="0" smtClean="0"/>
              <a:t> </a:t>
            </a:r>
            <a:r>
              <a:rPr lang="ru-RU" sz="1400" dirty="0" smtClean="0"/>
              <a:t>слов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ян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сліди</a:t>
            </a:r>
            <a:r>
              <a:rPr lang="ru-RU" sz="1400" dirty="0" smtClean="0"/>
              <a:t> того самого </a:t>
            </a:r>
            <a:r>
              <a:rPr lang="ru-RU" sz="1400" dirty="0" err="1" smtClean="0"/>
              <a:t>поняття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 marL="0" indent="357188" algn="just">
              <a:buNone/>
            </a:pPr>
            <a:r>
              <a:rPr lang="ru-RU" sz="1400" dirty="0" err="1" smtClean="0"/>
              <a:t>Ще</a:t>
            </a:r>
            <a:r>
              <a:rPr lang="ru-RU" sz="1400" dirty="0" smtClean="0"/>
              <a:t> одним атрибутом </a:t>
            </a:r>
            <a:r>
              <a:rPr lang="ru-RU" sz="1400" dirty="0" err="1" smtClean="0"/>
              <a:t>весільного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вінка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b="1" i="1" dirty="0" smtClean="0"/>
              <a:t>рожа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виступає</a:t>
            </a:r>
            <a:r>
              <a:rPr lang="ru-RU" sz="1400" dirty="0" smtClean="0"/>
              <a:t> метафорою </a:t>
            </a:r>
            <a:r>
              <a:rPr lang="ru-RU" sz="1400" dirty="0" err="1" smtClean="0"/>
              <a:t>Сонця</a:t>
            </a:r>
            <a:r>
              <a:rPr lang="uk-UA" sz="1400" dirty="0" smtClean="0"/>
              <a:t>.</a:t>
            </a:r>
            <a:r>
              <a:rPr lang="ru-RU" sz="1400" dirty="0" smtClean="0"/>
              <a:t> У веснянках богиня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дівчиною</a:t>
            </a:r>
            <a:r>
              <a:rPr lang="ru-RU" sz="1400" dirty="0" smtClean="0"/>
              <a:t> Рожею,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просто </a:t>
            </a:r>
            <a:r>
              <a:rPr lang="ru-RU" sz="1400" dirty="0" err="1" smtClean="0"/>
              <a:t>квіткою</a:t>
            </a:r>
            <a:r>
              <a:rPr lang="ru-RU" sz="1400" dirty="0" smtClean="0"/>
              <a:t> – </a:t>
            </a:r>
            <a:r>
              <a:rPr lang="ru-RU" sz="1400" dirty="0" err="1" smtClean="0"/>
              <a:t>червоною</a:t>
            </a:r>
            <a:r>
              <a:rPr lang="ru-RU" sz="1400" dirty="0" smtClean="0"/>
              <a:t> рожею</a:t>
            </a:r>
            <a:r>
              <a:rPr lang="uk-UA" sz="1400" dirty="0" smtClean="0"/>
              <a:t>. </a:t>
            </a:r>
            <a:endParaRPr lang="uk-UA" sz="1400" dirty="0" smtClean="0"/>
          </a:p>
          <a:p>
            <a:pPr marL="0" indent="357188" algn="just">
              <a:buNone/>
            </a:pPr>
            <a:r>
              <a:rPr lang="ru-RU" sz="1400" dirty="0" err="1" smtClean="0"/>
              <a:t>Назва</a:t>
            </a:r>
            <a:r>
              <a:rPr lang="ru-RU" sz="1400" dirty="0" smtClean="0"/>
              <a:t>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i="1" dirty="0" smtClean="0"/>
              <a:t>рожа</a:t>
            </a:r>
            <a:r>
              <a:rPr lang="ru-RU" sz="1400" dirty="0" smtClean="0"/>
              <a:t> </a:t>
            </a:r>
            <a:r>
              <a:rPr lang="ru-RU" sz="1400" dirty="0" err="1" smtClean="0"/>
              <a:t>асоціюється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досконалістю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в </a:t>
            </a:r>
            <a:r>
              <a:rPr lang="ru-RU" sz="1400" dirty="0" err="1" smtClean="0"/>
              <a:t>семантичній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структурі</a:t>
            </a:r>
            <a:r>
              <a:rPr lang="ru-RU" sz="1400" dirty="0" smtClean="0"/>
              <a:t> слова </a:t>
            </a:r>
            <a:r>
              <a:rPr lang="ru-RU" sz="1400" dirty="0" err="1" smtClean="0"/>
              <a:t>домінує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постійна</a:t>
            </a:r>
            <a:r>
              <a:rPr lang="ru-RU" sz="1400" dirty="0" smtClean="0"/>
              <a:t> сема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краса, </a:t>
            </a:r>
            <a:r>
              <a:rPr lang="ru-RU" sz="1400" i="1" dirty="0" err="1" smtClean="0"/>
              <a:t>врода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досконалість</a:t>
            </a:r>
            <a:r>
              <a:rPr lang="uk-UA" sz="1400" i="1" dirty="0" smtClean="0"/>
              <a:t>»</a:t>
            </a:r>
            <a:r>
              <a:rPr lang="ru-RU" sz="1400" i="1" dirty="0" smtClean="0"/>
              <a:t>.</a:t>
            </a:r>
            <a:r>
              <a:rPr lang="ru-RU" sz="1400" dirty="0" smtClean="0"/>
              <a:t>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символічне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лексеми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</a:t>
            </a:r>
            <a:r>
              <a:rPr lang="en-US" sz="1400" dirty="0" smtClean="0"/>
              <a:t>’</a:t>
            </a:r>
            <a:r>
              <a:rPr lang="ru-RU" sz="1400" dirty="0" err="1" smtClean="0"/>
              <a:t>язане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образом </a:t>
            </a:r>
            <a:r>
              <a:rPr lang="ru-RU" sz="1400" dirty="0" err="1" smtClean="0"/>
              <a:t>дівчини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рідше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, то</a:t>
            </a:r>
            <a:r>
              <a:rPr lang="en-US" sz="1400" dirty="0" smtClean="0"/>
              <a:t> у</a:t>
            </a:r>
            <a:r>
              <a:rPr lang="ru-RU" sz="1400" dirty="0" smtClean="0"/>
              <a:t> </a:t>
            </a:r>
            <a:r>
              <a:rPr lang="ru-RU" sz="1400" dirty="0" err="1" smtClean="0"/>
              <a:t>символічній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функції</a:t>
            </a:r>
            <a:r>
              <a:rPr lang="uk-UA" sz="1400" dirty="0" smtClean="0"/>
              <a:t> слова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високі</a:t>
            </a:r>
            <a:r>
              <a:rPr lang="ru-RU" sz="1400" dirty="0" smtClean="0"/>
              <a:t> </a:t>
            </a:r>
            <a:r>
              <a:rPr lang="ru-RU" sz="1400" dirty="0" err="1" smtClean="0"/>
              <a:t>моральні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фізичні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: </a:t>
            </a:r>
            <a:r>
              <a:rPr lang="ru-RU" sz="1400" dirty="0" smtClean="0"/>
              <a:t>«</a:t>
            </a:r>
            <a:r>
              <a:rPr lang="ru-RU" sz="1400" i="1" dirty="0" err="1" smtClean="0"/>
              <a:t>Зацвіла</a:t>
            </a:r>
            <a:r>
              <a:rPr lang="ru-RU" sz="1400" i="1" dirty="0" smtClean="0"/>
              <a:t> </a:t>
            </a:r>
            <a:r>
              <a:rPr lang="ru-RU" sz="1400" i="1" dirty="0" smtClean="0"/>
              <a:t>в </a:t>
            </a:r>
            <a:r>
              <a:rPr lang="ru-RU" sz="1400" i="1" dirty="0" err="1" smtClean="0"/>
              <a:t>городі</a:t>
            </a:r>
            <a:r>
              <a:rPr lang="ru-RU" sz="1400" i="1" dirty="0" smtClean="0"/>
              <a:t> рожа,</a:t>
            </a:r>
            <a:r>
              <a:rPr lang="ru-RU" sz="1400" dirty="0" smtClean="0"/>
              <a:t> </a:t>
            </a:r>
            <a:r>
              <a:rPr lang="ru-RU" sz="1400" i="1" dirty="0" smtClean="0"/>
              <a:t>В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нашім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дворі</a:t>
            </a:r>
            <a:r>
              <a:rPr lang="ru-RU" sz="1400" i="1" dirty="0" smtClean="0"/>
              <a:t> наша </a:t>
            </a:r>
            <a:r>
              <a:rPr lang="ru-RU" sz="1400" i="1" dirty="0" err="1" smtClean="0"/>
              <a:t>пані</a:t>
            </a:r>
            <a:r>
              <a:rPr lang="ru-RU" sz="1400" i="1" dirty="0" smtClean="0"/>
              <a:t> </a:t>
            </a:r>
            <a:r>
              <a:rPr lang="ru-RU" sz="1400" i="1" dirty="0" smtClean="0"/>
              <a:t>хороша» </a:t>
            </a:r>
            <a:r>
              <a:rPr lang="ru-RU" sz="1400" dirty="0" smtClean="0"/>
              <a:t>(</a:t>
            </a:r>
            <a:r>
              <a:rPr lang="ru-RU" sz="1400" dirty="0" err="1" smtClean="0"/>
              <a:t>весільна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пісня</a:t>
            </a:r>
            <a:r>
              <a:rPr lang="ru-RU" sz="1400" dirty="0" smtClean="0"/>
              <a:t>); ― </a:t>
            </a:r>
            <a:r>
              <a:rPr lang="ru-RU" sz="1400" i="1" dirty="0" err="1" smtClean="0"/>
              <a:t>Червона</a:t>
            </a:r>
            <a:r>
              <a:rPr lang="ru-RU" sz="1400" i="1" dirty="0" smtClean="0"/>
              <a:t>, як рожа; </a:t>
            </a:r>
            <a:r>
              <a:rPr lang="ru-RU" sz="1400" dirty="0" smtClean="0"/>
              <a:t>― </a:t>
            </a:r>
            <a:r>
              <a:rPr lang="ru-RU" sz="1400" i="1" dirty="0" smtClean="0"/>
              <a:t>Рожа </a:t>
            </a:r>
            <a:r>
              <a:rPr lang="ru-RU" sz="1400" i="1" dirty="0" err="1" smtClean="0"/>
              <a:t>й</a:t>
            </a:r>
            <a:r>
              <a:rPr lang="ru-RU" sz="1400" i="1" dirty="0" smtClean="0"/>
              <a:t> межи </a:t>
            </a:r>
            <a:r>
              <a:rPr lang="ru-RU" sz="1400" i="1" dirty="0" err="1" smtClean="0"/>
              <a:t>кропивою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зістане</a:t>
            </a:r>
            <a:r>
              <a:rPr lang="ru-RU" sz="1400" i="1" dirty="0" smtClean="0"/>
              <a:t> рожею</a:t>
            </a:r>
            <a:r>
              <a:rPr lang="ru-RU" sz="1400" dirty="0" smtClean="0"/>
              <a:t>.</a:t>
            </a:r>
            <a:r>
              <a:rPr lang="ru-RU" sz="1400" i="1" dirty="0" smtClean="0"/>
              <a:t> </a:t>
            </a:r>
            <a:endParaRPr lang="ru-RU" sz="1400" i="1" dirty="0" smtClean="0"/>
          </a:p>
          <a:p>
            <a:pPr marL="0" indent="357188" algn="just">
              <a:buNone/>
            </a:pPr>
            <a:r>
              <a:rPr lang="ru-RU" sz="1400" dirty="0" err="1" smtClean="0"/>
              <a:t>Сполучення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повна</a:t>
            </a:r>
            <a:r>
              <a:rPr lang="ru-RU" sz="1400" i="1" dirty="0" smtClean="0"/>
              <a:t>(я) рожа </a:t>
            </a:r>
            <a:r>
              <a:rPr lang="ru-RU" sz="1400" dirty="0" err="1" smtClean="0"/>
              <a:t>включає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сильні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компоненти</a:t>
            </a:r>
            <a:r>
              <a:rPr lang="ru-RU" sz="1400" dirty="0" smtClean="0"/>
              <a:t> –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краса</a:t>
            </a:r>
            <a:r>
              <a:rPr lang="uk-UA" sz="1400" i="1" dirty="0" smtClean="0"/>
              <a:t>»</a:t>
            </a:r>
            <a:r>
              <a:rPr lang="ru-RU" sz="1400" i="1" dirty="0" smtClean="0"/>
              <a:t>,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здоров</a:t>
            </a:r>
            <a:r>
              <a:rPr lang="en-US" sz="1400" i="1" dirty="0" smtClean="0"/>
              <a:t>’</a:t>
            </a:r>
            <a:r>
              <a:rPr lang="ru-RU" sz="1400" i="1" dirty="0" smtClean="0"/>
              <a:t>я</a:t>
            </a:r>
            <a:r>
              <a:rPr lang="uk-UA" sz="1400" i="1" dirty="0" smtClean="0"/>
              <a:t>»</a:t>
            </a:r>
            <a:r>
              <a:rPr lang="ru-RU" sz="1400" dirty="0" smtClean="0"/>
              <a:t>: ― </a:t>
            </a:r>
            <a:r>
              <a:rPr lang="ru-RU" sz="1400" i="1" dirty="0" smtClean="0"/>
              <a:t>Моя </a:t>
            </a:r>
            <a:r>
              <a:rPr lang="ru-RU" sz="1400" i="1" dirty="0" err="1" smtClean="0"/>
              <a:t>врода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smtClean="0"/>
              <a:t>як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повная</a:t>
            </a:r>
            <a:r>
              <a:rPr lang="ru-RU" sz="1400" i="1" dirty="0" smtClean="0"/>
              <a:t> рожа; </a:t>
            </a:r>
            <a:r>
              <a:rPr lang="ru-RU" sz="1400" dirty="0" smtClean="0"/>
              <a:t>― </a:t>
            </a:r>
            <a:r>
              <a:rPr lang="ru-RU" sz="1400" i="1" dirty="0" smtClean="0"/>
              <a:t>Ой </a:t>
            </a:r>
            <a:r>
              <a:rPr lang="ru-RU" sz="1400" i="1" dirty="0" err="1" smtClean="0"/>
              <a:t>ти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дівчино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повная</a:t>
            </a:r>
            <a:r>
              <a:rPr lang="ru-RU" sz="1400" i="1" dirty="0" smtClean="0"/>
              <a:t> рожа!</a:t>
            </a:r>
            <a:r>
              <a:rPr lang="ru-RU" sz="1400" dirty="0" smtClean="0"/>
              <a:t>.</a:t>
            </a:r>
            <a:r>
              <a:rPr lang="ru-RU" sz="1400" i="1" dirty="0" smtClean="0"/>
              <a:t> </a:t>
            </a:r>
            <a:endParaRPr lang="ru-RU" sz="1400" dirty="0" smtClean="0"/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smtClean="0"/>
              <a:t>Сплетений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доповнюватися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стрічками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намистом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smtClean="0"/>
              <a:t>Для </a:t>
            </a:r>
            <a:r>
              <a:rPr lang="ru-RU" sz="2000" dirty="0" smtClean="0"/>
              <a:t>оберега, </a:t>
            </a:r>
            <a:r>
              <a:rPr lang="ru-RU" sz="2000" dirty="0" err="1" smtClean="0"/>
              <a:t>забезпечення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плодючості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любові</a:t>
            </a:r>
            <a:r>
              <a:rPr lang="ru-RU" sz="2000" dirty="0" smtClean="0"/>
              <a:t>, </a:t>
            </a:r>
            <a:r>
              <a:rPr lang="ru-RU" sz="2000" dirty="0" err="1" smtClean="0"/>
              <a:t>багатства</a:t>
            </a:r>
            <a:r>
              <a:rPr lang="ru-RU" sz="2000" dirty="0" smtClean="0"/>
              <a:t> і </a:t>
            </a:r>
            <a:r>
              <a:rPr lang="ru-RU" sz="2000" dirty="0" err="1" smtClean="0"/>
              <a:t>щастя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вплітали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вкладали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предмети</a:t>
            </a:r>
            <a:r>
              <a:rPr lang="ru-RU" sz="2000" i="1" dirty="0" smtClean="0"/>
              <a:t>: </a:t>
            </a:r>
            <a:r>
              <a:rPr lang="ru-RU" sz="2000" i="1" dirty="0" err="1" smtClean="0"/>
              <a:t>часник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полин</a:t>
            </a:r>
            <a:r>
              <a:rPr lang="ru-RU" sz="2000" i="1" dirty="0" smtClean="0"/>
              <a:t>, любисток, </a:t>
            </a:r>
            <a:r>
              <a:rPr lang="ru-RU" sz="2000" i="1" dirty="0" err="1" smtClean="0"/>
              <a:t>хліб</a:t>
            </a:r>
            <a:r>
              <a:rPr lang="ru-RU" sz="2000" i="1" dirty="0" smtClean="0"/>
              <a:t>, овес, </a:t>
            </a:r>
            <a:r>
              <a:rPr lang="ru-RU" sz="2000" i="1" dirty="0" err="1" smtClean="0"/>
              <a:t>гроші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монети</a:t>
            </a:r>
            <a:r>
              <a:rPr lang="ru-RU" sz="2000" dirty="0" smtClean="0"/>
              <a:t>.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та обряд </a:t>
            </a:r>
            <a:r>
              <a:rPr lang="ru-RU" sz="2000" dirty="0" err="1" smtClean="0"/>
              <a:t>збирання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величезне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барвінок</a:t>
            </a:r>
            <a:r>
              <a:rPr lang="ru-RU" sz="2000" dirty="0" smtClean="0"/>
              <a:t> рвали </a:t>
            </a:r>
            <a:r>
              <a:rPr lang="ru-RU" sz="2000" dirty="0" smtClean="0"/>
              <a:t>у </a:t>
            </a:r>
            <a:r>
              <a:rPr lang="ru-RU" sz="2000" dirty="0" err="1" smtClean="0"/>
              <a:t>лісі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вирощували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, а </a:t>
            </a:r>
            <a:r>
              <a:rPr lang="ru-RU" sz="2000" dirty="0" err="1" smtClean="0"/>
              <a:t>зрізування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супроводжувалося</a:t>
            </a:r>
            <a:r>
              <a:rPr lang="ru-RU" sz="2000" dirty="0" smtClean="0"/>
              <a:t> </a:t>
            </a:r>
            <a:r>
              <a:rPr lang="ru-RU" sz="2000" dirty="0" err="1" smtClean="0"/>
              <a:t>обрядовим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співом</a:t>
            </a:r>
            <a:r>
              <a:rPr lang="ru-RU" sz="2000" dirty="0" smtClean="0"/>
              <a:t>.</a:t>
            </a:r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Вінки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</a:t>
            </a:r>
            <a:r>
              <a:rPr lang="en-US" sz="2400" dirty="0" smtClean="0"/>
              <a:t>’</a:t>
            </a:r>
            <a:r>
              <a:rPr lang="ru-RU" sz="2400" dirty="0" err="1" smtClean="0"/>
              <a:t>язковим</a:t>
            </a:r>
            <a:r>
              <a:rPr lang="ru-RU" sz="2400" dirty="0" smtClean="0"/>
              <a:t> атрибутом </a:t>
            </a:r>
            <a:r>
              <a:rPr lang="ru-RU" sz="2400" b="1" dirty="0" err="1" smtClean="0"/>
              <a:t>купальських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ігрищ</a:t>
            </a:r>
            <a:r>
              <a:rPr lang="ru-RU" sz="2400" dirty="0" smtClean="0"/>
              <a:t>.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закінчення</a:t>
            </a:r>
            <a:r>
              <a:rPr lang="ru-RU" sz="2400" dirty="0" smtClean="0"/>
              <a:t> </a:t>
            </a:r>
            <a:r>
              <a:rPr lang="ru-RU" sz="2400" dirty="0" smtClean="0"/>
              <a:t>обряду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спалювали</a:t>
            </a:r>
            <a:r>
              <a:rPr lang="ru-RU" sz="2400" dirty="0" smtClean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купальському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вогнищі</a:t>
            </a:r>
            <a:r>
              <a:rPr lang="ru-RU" sz="2400" dirty="0" smtClean="0"/>
              <a:t>, </a:t>
            </a:r>
            <a:r>
              <a:rPr lang="ru-RU" sz="2400" dirty="0" smtClean="0"/>
              <a:t>пускали </a:t>
            </a:r>
            <a:r>
              <a:rPr lang="ru-RU" sz="2400" dirty="0" smtClean="0"/>
              <a:t>на </a:t>
            </a:r>
            <a:r>
              <a:rPr lang="ru-RU" sz="2400" dirty="0" smtClean="0"/>
              <a:t>воду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smtClean="0"/>
              <a:t>закидали на дерево. </a:t>
            </a:r>
            <a:r>
              <a:rPr lang="ru-RU" sz="2400" dirty="0" err="1" smtClean="0"/>
              <a:t>Дехто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зберігав</a:t>
            </a:r>
            <a:r>
              <a:rPr lang="ru-RU" sz="2400" dirty="0" smtClean="0"/>
              <a:t>, </a:t>
            </a:r>
            <a:r>
              <a:rPr lang="ru-RU" sz="2400" dirty="0" err="1" smtClean="0"/>
              <a:t>бо</a:t>
            </a:r>
            <a:r>
              <a:rPr lang="ru-RU" sz="2400" dirty="0" smtClean="0"/>
              <a:t> </a:t>
            </a:r>
            <a:r>
              <a:rPr lang="ru-RU" sz="2400" dirty="0" err="1" smtClean="0"/>
              <a:t>вірили</a:t>
            </a:r>
            <a:r>
              <a:rPr lang="ru-RU" sz="2400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їхні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цілющі</a:t>
            </a:r>
            <a:r>
              <a:rPr lang="ru-RU" sz="2400" dirty="0" smtClean="0"/>
              <a:t> (</a:t>
            </a:r>
            <a:r>
              <a:rPr lang="ru-RU" sz="2400" dirty="0" err="1" smtClean="0"/>
              <a:t>лікувальні</a:t>
            </a:r>
            <a:r>
              <a:rPr lang="ru-RU" sz="2400" dirty="0" smtClean="0"/>
              <a:t>)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.</a:t>
            </a:r>
          </a:p>
          <a:p>
            <a:pPr marL="0" indent="357188" algn="just">
              <a:buNone/>
            </a:pP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вінки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використовувалися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року, то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спалювали</a:t>
            </a:r>
            <a:r>
              <a:rPr lang="ru-RU" sz="2400" dirty="0" smtClean="0"/>
              <a:t> перед </a:t>
            </a:r>
            <a:r>
              <a:rPr lang="ru-RU" sz="2400" dirty="0" err="1" smtClean="0"/>
              <a:t>Купалом</a:t>
            </a:r>
            <a:r>
              <a:rPr lang="ru-RU" sz="2400" dirty="0" smtClean="0"/>
              <a:t>, </a:t>
            </a:r>
            <a:r>
              <a:rPr lang="ru-RU" sz="2400" dirty="0" err="1" smtClean="0"/>
              <a:t>бо</a:t>
            </a:r>
            <a:r>
              <a:rPr lang="ru-RU" sz="2400" dirty="0" smtClean="0"/>
              <a:t>, за </a:t>
            </a:r>
            <a:r>
              <a:rPr lang="ru-RU" sz="2400" dirty="0" err="1" smtClean="0"/>
              <a:t>повір</a:t>
            </a:r>
            <a:r>
              <a:rPr lang="en-US" sz="2400" dirty="0" smtClean="0"/>
              <a:t>’</a:t>
            </a:r>
            <a:r>
              <a:rPr lang="ru-RU" sz="2400" dirty="0" smtClean="0"/>
              <a:t>ям, вони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лікувальних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очищувальних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властивостей</a:t>
            </a:r>
            <a:r>
              <a:rPr lang="ru-RU" sz="2400" dirty="0" smtClean="0"/>
              <a:t>.</a:t>
            </a:r>
          </a:p>
          <a:p>
            <a:pPr marL="0" indent="357188"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000" dirty="0" err="1" smtClean="0"/>
              <a:t>Символіка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вінця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присутня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і </a:t>
            </a:r>
            <a:r>
              <a:rPr lang="ru-RU" sz="2000" dirty="0" smtClean="0"/>
              <a:t>у </a:t>
            </a:r>
            <a:r>
              <a:rPr lang="ru-RU" sz="2000" b="1" dirty="0" err="1" smtClean="0"/>
              <a:t>хліборобському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циклі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Закінчуючи</a:t>
            </a:r>
            <a:r>
              <a:rPr lang="ru-RU" sz="2000" dirty="0" smtClean="0"/>
              <a:t> </a:t>
            </a:r>
            <a:r>
              <a:rPr lang="ru-RU" sz="2000" dirty="0" smtClean="0"/>
              <a:t>жнива, </a:t>
            </a:r>
            <a:r>
              <a:rPr lang="ru-RU" sz="2000" dirty="0" err="1" smtClean="0"/>
              <a:t>женчики</a:t>
            </a:r>
            <a:r>
              <a:rPr lang="ru-RU" sz="2000" dirty="0" smtClean="0"/>
              <a:t> плели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колосся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, </a:t>
            </a:r>
            <a:r>
              <a:rPr lang="ru-RU" sz="2000" dirty="0" err="1" smtClean="0"/>
              <a:t>урочисто</a:t>
            </a:r>
            <a:r>
              <a:rPr lang="ru-RU" sz="2000" dirty="0" smtClean="0"/>
              <a:t> несли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господаревої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оселі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супровід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обжинкових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одягали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вінець</a:t>
            </a:r>
            <a:r>
              <a:rPr lang="ru-RU" sz="2000" dirty="0" smtClean="0"/>
              <a:t> на господаря. </a:t>
            </a:r>
            <a:r>
              <a:rPr lang="ru-RU" sz="2000" dirty="0" err="1" smtClean="0"/>
              <a:t>Це</a:t>
            </a:r>
            <a:r>
              <a:rPr lang="ru-RU" sz="2000" dirty="0" smtClean="0"/>
              <a:t> означало,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напружений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жниварський</a:t>
            </a:r>
            <a:r>
              <a:rPr lang="ru-RU" sz="2000" dirty="0" smtClean="0"/>
              <a:t> сезон </a:t>
            </a:r>
            <a:r>
              <a:rPr lang="ru-RU" sz="2000" dirty="0" err="1" smtClean="0"/>
              <a:t>завершився</a:t>
            </a:r>
            <a:r>
              <a:rPr lang="ru-RU" sz="2000" dirty="0" smtClean="0"/>
              <a:t>, </a:t>
            </a:r>
            <a:r>
              <a:rPr lang="ru-RU" sz="2000" dirty="0" err="1" smtClean="0"/>
              <a:t>отже</a:t>
            </a:r>
            <a:r>
              <a:rPr lang="ru-RU" sz="2000" dirty="0" smtClean="0"/>
              <a:t> </a:t>
            </a:r>
            <a:r>
              <a:rPr lang="ru-RU" sz="2000" i="1" dirty="0" err="1" smtClean="0"/>
              <a:t>замикалося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хліборобське</a:t>
            </a:r>
            <a:r>
              <a:rPr lang="ru-RU" sz="2000" i="1" dirty="0" smtClean="0"/>
              <a:t> </a:t>
            </a:r>
            <a:r>
              <a:rPr lang="ru-RU" sz="2000" i="1" dirty="0" smtClean="0"/>
              <a:t>коло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dirty="0" err="1" smtClean="0"/>
              <a:t>Дожинкового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вінця</a:t>
            </a:r>
            <a:r>
              <a:rPr lang="ru-RU" sz="2000" dirty="0" smtClean="0"/>
              <a:t> </a:t>
            </a:r>
            <a:r>
              <a:rPr lang="ru-RU" sz="2000" dirty="0" err="1" smtClean="0"/>
              <a:t>зберігали</a:t>
            </a:r>
            <a:r>
              <a:rPr lang="ru-RU" sz="2000" dirty="0" smtClean="0"/>
              <a:t> в одних </a:t>
            </a:r>
            <a:r>
              <a:rPr lang="ru-RU" sz="2000" dirty="0" err="1" smtClean="0"/>
              <a:t>регіонах</a:t>
            </a:r>
            <a:r>
              <a:rPr lang="ru-RU" sz="2000" dirty="0" smtClean="0"/>
              <a:t> до Нового року, а в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– до </a:t>
            </a:r>
            <a:r>
              <a:rPr lang="ru-RU" sz="2000" dirty="0" err="1" smtClean="0"/>
              <a:t>наступних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зажинків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коморі</a:t>
            </a:r>
            <a:r>
              <a:rPr lang="ru-RU" sz="2000" dirty="0" smtClean="0"/>
              <a:t>.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плели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останніх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вижатих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колосків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звичайний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круглий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вінок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розміром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Дожинкові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прикрашалися</a:t>
            </a:r>
            <a:r>
              <a:rPr lang="ru-RU" sz="2000" dirty="0" smtClean="0"/>
              <a:t> колосками </a:t>
            </a:r>
            <a:r>
              <a:rPr lang="ru-RU" sz="2000" i="1" dirty="0" err="1" smtClean="0"/>
              <a:t>вівса</a:t>
            </a:r>
            <a:r>
              <a:rPr lang="ru-RU" sz="2000" i="1" dirty="0" smtClean="0"/>
              <a:t>, ячменю, </a:t>
            </a:r>
            <a:r>
              <a:rPr lang="ru-RU" sz="2000" i="1" dirty="0" err="1" smtClean="0"/>
              <a:t>гілочками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калини</a:t>
            </a:r>
            <a:r>
              <a:rPr lang="ru-RU" sz="2000" dirty="0" smtClean="0"/>
              <a:t>. Перед </a:t>
            </a:r>
            <a:r>
              <a:rPr lang="ru-RU" sz="2000" dirty="0" err="1" smtClean="0"/>
              <a:t>тим</a:t>
            </a:r>
            <a:r>
              <a:rPr lang="ru-RU" sz="2000" dirty="0" smtClean="0"/>
              <a:t> катали по полю і </a:t>
            </a:r>
            <a:r>
              <a:rPr lang="ru-RU" sz="2000" dirty="0" err="1" smtClean="0"/>
              <a:t>приказували</a:t>
            </a:r>
            <a:r>
              <a:rPr lang="ru-RU" sz="2000" dirty="0" smtClean="0"/>
              <a:t>: </a:t>
            </a:r>
            <a:r>
              <a:rPr lang="ru-RU" sz="2000" i="1" dirty="0" smtClean="0"/>
              <a:t>― </a:t>
            </a:r>
            <a:r>
              <a:rPr lang="ru-RU" sz="2000" i="1" dirty="0" err="1" smtClean="0"/>
              <a:t>Котився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віночок</a:t>
            </a:r>
            <a:r>
              <a:rPr lang="ru-RU" sz="2000" i="1" dirty="0" smtClean="0"/>
              <a:t> по полю,</a:t>
            </a:r>
            <a:r>
              <a:rPr lang="ru-RU" sz="2000" dirty="0" smtClean="0"/>
              <a:t> </a:t>
            </a:r>
            <a:r>
              <a:rPr lang="ru-RU" sz="2000" i="1" dirty="0" err="1" smtClean="0"/>
              <a:t>просився</a:t>
            </a:r>
            <a:r>
              <a:rPr lang="ru-RU" sz="2000" i="1" dirty="0" smtClean="0"/>
              <a:t> в</a:t>
            </a:r>
            <a:r>
              <a:rPr lang="ru-RU" sz="2000" dirty="0" smtClean="0"/>
              <a:t> </a:t>
            </a:r>
            <a:r>
              <a:rPr lang="ru-RU" sz="2000" i="1" dirty="0" smtClean="0"/>
              <a:t>господаря в стодолу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i="1" dirty="0" smtClean="0"/>
          </a:p>
          <a:p>
            <a:pPr marL="0" indent="357188" algn="just">
              <a:buNone/>
            </a:pPr>
            <a:r>
              <a:rPr lang="ru-RU" sz="2000" dirty="0" err="1" smtClean="0"/>
              <a:t>Вінок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освячували</a:t>
            </a:r>
            <a:r>
              <a:rPr lang="ru-RU" sz="2000" dirty="0" smtClean="0"/>
              <a:t> на Спаса,</a:t>
            </a:r>
            <a:r>
              <a:rPr lang="ru-RU" sz="2000" i="1" dirty="0" smtClean="0"/>
              <a:t> </a:t>
            </a:r>
            <a:r>
              <a:rPr lang="ru-RU" sz="2000" dirty="0" smtClean="0"/>
              <a:t>а коли починали молотьбу,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господар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розкидав</a:t>
            </a:r>
            <a:r>
              <a:rPr lang="ru-RU" sz="2000" dirty="0" smtClean="0"/>
              <a:t> зерна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дожинкового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 по току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засіках</a:t>
            </a:r>
            <a:r>
              <a:rPr lang="ru-RU" sz="2000" dirty="0" smtClean="0"/>
              <a:t>, </a:t>
            </a:r>
            <a:r>
              <a:rPr lang="ru-RU" sz="2000" dirty="0" smtClean="0"/>
              <a:t>так </a:t>
            </a:r>
            <a:r>
              <a:rPr lang="ru-RU" sz="2000" dirty="0" err="1" smtClean="0"/>
              <a:t>освячуючи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хліб</a:t>
            </a:r>
            <a:r>
              <a:rPr lang="ru-RU" sz="2000" dirty="0" smtClean="0"/>
              <a:t>. Зерно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вінка</a:t>
            </a:r>
            <a:r>
              <a:rPr lang="ru-RU" sz="2000" dirty="0" smtClean="0"/>
              <a:t> додавали до </a:t>
            </a:r>
            <a:r>
              <a:rPr lang="ru-RU" sz="2000" dirty="0" err="1" smtClean="0"/>
              <a:t>посівного</a:t>
            </a:r>
            <a:r>
              <a:rPr lang="ru-RU" sz="2000" dirty="0" smtClean="0"/>
              <a:t>, </a:t>
            </a:r>
            <a:r>
              <a:rPr lang="ru-RU" sz="2000" dirty="0" err="1" smtClean="0"/>
              <a:t>вважаючи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цим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забезпечують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майбутній</a:t>
            </a:r>
            <a:r>
              <a:rPr lang="ru-RU" sz="2000" dirty="0" smtClean="0"/>
              <a:t> урожай.</a:t>
            </a:r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400" b="1" dirty="0" smtClean="0"/>
              <a:t>У </a:t>
            </a:r>
            <a:r>
              <a:rPr lang="ru-RU" sz="1400" b="1" dirty="0" err="1" smtClean="0"/>
              <a:t>мовному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арсеналі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українців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зберігається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частина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образів-символів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зумовлених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ще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міфотворчістю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демонологічними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поглядами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язичницьких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часів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marL="0" indent="357188" algn="just">
              <a:buNone/>
            </a:pPr>
            <a:r>
              <a:rPr lang="ru-RU" sz="1400" dirty="0" err="1" smtClean="0"/>
              <a:t>Народне</a:t>
            </a:r>
            <a:r>
              <a:rPr lang="ru-RU" sz="1400" dirty="0" smtClean="0"/>
              <a:t> </a:t>
            </a:r>
            <a:r>
              <a:rPr lang="ru-RU" sz="1400" dirty="0" err="1" smtClean="0"/>
              <a:t>уявлення</a:t>
            </a:r>
            <a:r>
              <a:rPr lang="ru-RU" sz="1400" dirty="0" smtClean="0"/>
              <a:t> про </a:t>
            </a:r>
            <a:r>
              <a:rPr lang="ru-RU" sz="1400" b="1" i="1" dirty="0" smtClean="0"/>
              <a:t>русалку,</a:t>
            </a:r>
            <a:r>
              <a:rPr lang="ru-RU" sz="1400" b="1" dirty="0" smtClean="0"/>
              <a:t> </a:t>
            </a:r>
            <a:r>
              <a:rPr lang="ru-RU" sz="1400" b="1" i="1" dirty="0" err="1" smtClean="0"/>
              <a:t>мавку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виростає</a:t>
            </a:r>
            <a:r>
              <a:rPr lang="ru-RU" sz="1400" dirty="0" smtClean="0"/>
              <a:t> в </a:t>
            </a:r>
            <a:r>
              <a:rPr lang="ru-RU" sz="1400" dirty="0" err="1" smtClean="0"/>
              <a:t>символіку</a:t>
            </a:r>
            <a:r>
              <a:rPr lang="ru-RU" sz="1400" dirty="0" smtClean="0"/>
              <a:t> </a:t>
            </a:r>
            <a:r>
              <a:rPr lang="ru-RU" sz="1400" dirty="0" err="1" smtClean="0"/>
              <a:t>загубленої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дівочої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долі</a:t>
            </a:r>
            <a:r>
              <a:rPr lang="ru-RU" sz="1400" dirty="0" smtClean="0"/>
              <a:t>, образ </a:t>
            </a:r>
            <a:r>
              <a:rPr lang="ru-RU" sz="1400" b="1" i="1" dirty="0" err="1" smtClean="0"/>
              <a:t>відьми</a:t>
            </a:r>
            <a:r>
              <a:rPr lang="ru-RU" sz="1400" b="1" dirty="0" smtClean="0"/>
              <a:t> </a:t>
            </a:r>
            <a:r>
              <a:rPr lang="ru-RU" sz="1400" dirty="0" smtClean="0"/>
              <a:t>– в символ </a:t>
            </a:r>
            <a:r>
              <a:rPr lang="ru-RU" sz="1400" dirty="0" err="1" smtClean="0"/>
              <a:t>злодійського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чародійства</a:t>
            </a:r>
            <a:r>
              <a:rPr lang="ru-RU" sz="1400" dirty="0" smtClean="0"/>
              <a:t>. </a:t>
            </a:r>
            <a:r>
              <a:rPr lang="ru-RU" sz="1400" dirty="0" err="1" smtClean="0"/>
              <a:t>Образи-символи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привабливої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красуні</a:t>
            </a:r>
            <a:r>
              <a:rPr lang="ru-RU" sz="1400" dirty="0" smtClean="0"/>
              <a:t> і </a:t>
            </a:r>
            <a:r>
              <a:rPr lang="ru-RU" sz="1400" dirty="0" err="1" smtClean="0"/>
              <a:t>згорбленої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нечепурної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старої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 в </a:t>
            </a:r>
            <a:r>
              <a:rPr lang="ru-RU" sz="1400" dirty="0" err="1" smtClean="0"/>
              <a:t>лахмітті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перетинаються</a:t>
            </a:r>
            <a:r>
              <a:rPr lang="ru-RU" sz="1400" dirty="0" smtClean="0"/>
              <a:t>, </a:t>
            </a:r>
            <a:r>
              <a:rPr lang="ru-RU" sz="1400" dirty="0" err="1" smtClean="0"/>
              <a:t>трансформуються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одне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одне</a:t>
            </a:r>
            <a:r>
              <a:rPr lang="ru-RU" sz="1400" dirty="0" smtClean="0"/>
              <a:t>, </a:t>
            </a:r>
            <a:r>
              <a:rPr lang="ru-RU" sz="1400" dirty="0" err="1" smtClean="0"/>
              <a:t>оскільки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пов'язані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стрижневою</a:t>
            </a:r>
            <a:r>
              <a:rPr lang="ru-RU" sz="1400" dirty="0" smtClean="0"/>
              <a:t> </a:t>
            </a:r>
            <a:r>
              <a:rPr lang="ru-RU" sz="1400" dirty="0" err="1" smtClean="0"/>
              <a:t>ідеєю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жіночої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вдачі</a:t>
            </a:r>
            <a:r>
              <a:rPr lang="ru-RU" sz="1400" dirty="0" smtClean="0"/>
              <a:t> як </a:t>
            </a:r>
            <a:r>
              <a:rPr lang="ru-RU" sz="1400" dirty="0" err="1" smtClean="0"/>
              <a:t>згуби</a:t>
            </a:r>
            <a:r>
              <a:rPr lang="ru-RU" sz="1400" dirty="0" smtClean="0"/>
              <a:t>. Пор. образ </a:t>
            </a:r>
            <a:r>
              <a:rPr lang="ru-RU" sz="1400" dirty="0" err="1" smtClean="0"/>
              <a:t>мавки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супровідні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оцінки</a:t>
            </a:r>
            <a:r>
              <a:rPr lang="ru-RU" sz="1400" dirty="0" smtClean="0"/>
              <a:t> в </a:t>
            </a:r>
            <a:r>
              <a:rPr lang="uk-UA" sz="1400" dirty="0" smtClean="0"/>
              <a:t>«</a:t>
            </a:r>
            <a:r>
              <a:rPr lang="ru-RU" sz="1400" dirty="0" err="1" smtClean="0"/>
              <a:t>Лісовій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пісні</a:t>
            </a:r>
            <a:r>
              <a:rPr lang="uk-UA" sz="1400" dirty="0" smtClean="0"/>
              <a:t>»</a:t>
            </a:r>
            <a:r>
              <a:rPr lang="ru-RU" sz="1400" dirty="0" smtClean="0"/>
              <a:t> </a:t>
            </a:r>
            <a:r>
              <a:rPr lang="ru-RU" sz="1400" dirty="0" err="1" smtClean="0"/>
              <a:t>Лесі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Українки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зразок</a:t>
            </a:r>
            <a:r>
              <a:rPr lang="ru-RU" sz="1400" dirty="0" smtClean="0"/>
              <a:t>: </a:t>
            </a:r>
            <a:r>
              <a:rPr lang="uk-UA" sz="1400" i="1" dirty="0" smtClean="0"/>
              <a:t>«</a:t>
            </a:r>
            <a:r>
              <a:rPr lang="ru-RU" sz="1400" i="1" dirty="0" smtClean="0"/>
              <a:t>Ой,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синоньку</a:t>
            </a:r>
            <a:r>
              <a:rPr lang="ru-RU" sz="1400" i="1" dirty="0" smtClean="0"/>
              <a:t>! Ой, </a:t>
            </a:r>
            <a:r>
              <a:rPr lang="ru-RU" sz="1400" i="1" dirty="0" err="1" smtClean="0"/>
              <a:t>що</a:t>
            </a:r>
            <a:r>
              <a:rPr lang="ru-RU" sz="1400" i="1" dirty="0" smtClean="0"/>
              <a:t> ж я </a:t>
            </a:r>
            <a:r>
              <a:rPr lang="ru-RU" sz="1400" i="1" dirty="0" err="1" smtClean="0"/>
              <a:t>набідилась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з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отею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відьмою</a:t>
            </a:r>
            <a:r>
              <a:rPr lang="ru-RU" sz="1400" i="1" dirty="0" smtClean="0"/>
              <a:t>!</a:t>
            </a:r>
            <a:r>
              <a:rPr lang="uk-UA" sz="1400" i="1" dirty="0" smtClean="0"/>
              <a:t>»</a:t>
            </a:r>
            <a:r>
              <a:rPr lang="ru-RU" sz="1400" i="1" dirty="0" smtClean="0"/>
              <a:t>; </a:t>
            </a:r>
            <a:r>
              <a:rPr lang="ru-RU" sz="1400" dirty="0" smtClean="0"/>
              <a:t>а </a:t>
            </a:r>
            <a:r>
              <a:rPr lang="ru-RU" sz="1400" dirty="0" err="1" smtClean="0"/>
              <a:t>також</a:t>
            </a:r>
            <a:r>
              <a:rPr lang="ru-RU" sz="1400" i="1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Конотопську</a:t>
            </a:r>
            <a:r>
              <a:rPr lang="ru-RU" sz="1400" i="1" dirty="0" smtClean="0"/>
              <a:t> </a:t>
            </a:r>
            <a:r>
              <a:rPr lang="ru-RU" sz="1400" dirty="0" err="1" smtClean="0"/>
              <a:t>відьму</a:t>
            </a:r>
            <a:r>
              <a:rPr lang="ru-RU" sz="1400" dirty="0" smtClean="0"/>
              <a:t>»</a:t>
            </a:r>
            <a:r>
              <a:rPr lang="ru-RU" sz="1400" dirty="0" smtClean="0"/>
              <a:t> </a:t>
            </a:r>
            <a:r>
              <a:rPr lang="ru-RU" sz="1400" dirty="0" err="1" smtClean="0"/>
              <a:t>Г.Квітки-Основ'яненка</a:t>
            </a:r>
            <a:r>
              <a:rPr lang="ru-RU" sz="1400" dirty="0" smtClean="0"/>
              <a:t>.</a:t>
            </a:r>
          </a:p>
          <a:p>
            <a:pPr marL="0" indent="357188" algn="just">
              <a:buNone/>
            </a:pPr>
            <a:r>
              <a:rPr lang="ru-RU" sz="1400" dirty="0" smtClean="0"/>
              <a:t>До </a:t>
            </a:r>
            <a:r>
              <a:rPr lang="ru-RU" sz="1400" dirty="0" err="1" smtClean="0"/>
              <a:t>речі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української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фольклорної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традиції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характерне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знижене</a:t>
            </a:r>
            <a:r>
              <a:rPr lang="ru-RU" sz="1400" dirty="0" smtClean="0"/>
              <a:t> </a:t>
            </a:r>
            <a:r>
              <a:rPr lang="ru-RU" sz="1400" dirty="0" err="1" smtClean="0"/>
              <a:t>зображення</a:t>
            </a:r>
            <a:r>
              <a:rPr lang="ru-RU" sz="1400" dirty="0" smtClean="0"/>
              <a:t> </a:t>
            </a:r>
            <a:r>
              <a:rPr lang="ru-RU" sz="1400" b="1" i="1" dirty="0" err="1" smtClean="0"/>
              <a:t>баби</a:t>
            </a:r>
            <a:r>
              <a:rPr lang="ru-RU" sz="1400" dirty="0" smtClean="0"/>
              <a:t> як </a:t>
            </a:r>
            <a:r>
              <a:rPr lang="ru-RU" sz="1400" dirty="0" err="1" smtClean="0"/>
              <a:t>уособлення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лихої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сили</a:t>
            </a:r>
            <a:r>
              <a:rPr lang="ru-RU" sz="1400" dirty="0" smtClean="0"/>
              <a:t>, </a:t>
            </a:r>
            <a:r>
              <a:rPr lang="ru-RU" sz="1400" dirty="0" err="1" smtClean="0"/>
              <a:t>вередувань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прикрощів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, часом у </a:t>
            </a:r>
            <a:r>
              <a:rPr lang="ru-RU" sz="1400" dirty="0" err="1" smtClean="0"/>
              <a:t>поєднанні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сміховим</a:t>
            </a:r>
            <a:r>
              <a:rPr lang="ru-RU" sz="1400" dirty="0" smtClean="0"/>
              <a:t>, </a:t>
            </a:r>
            <a:r>
              <a:rPr lang="ru-RU" sz="1400" dirty="0" err="1" smtClean="0"/>
              <a:t>гумористичним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першопочатком</a:t>
            </a:r>
            <a:r>
              <a:rPr lang="ru-RU" sz="1400" dirty="0" smtClean="0"/>
              <a:t>, пор.: </a:t>
            </a:r>
            <a:r>
              <a:rPr lang="ru-RU" sz="1400" i="1" dirty="0" err="1" smtClean="0"/>
              <a:t>вража</a:t>
            </a:r>
            <a:r>
              <a:rPr lang="ru-RU" sz="1400" i="1" dirty="0" smtClean="0"/>
              <a:t> баба</a:t>
            </a:r>
            <a:r>
              <a:rPr lang="ru-RU" sz="1400" dirty="0" smtClean="0"/>
              <a:t> </a:t>
            </a:r>
            <a:r>
              <a:rPr lang="uk-UA" sz="1400" dirty="0" smtClean="0"/>
              <a:t>– </a:t>
            </a:r>
            <a:r>
              <a:rPr lang="ru-RU" sz="1400" dirty="0" smtClean="0"/>
              <a:t>лиха </a:t>
            </a:r>
            <a:r>
              <a:rPr lang="ru-RU" sz="1400" dirty="0" err="1" smtClean="0"/>
              <a:t>жінка</a:t>
            </a:r>
            <a:r>
              <a:rPr lang="ru-RU" sz="1400" dirty="0" smtClean="0"/>
              <a:t>, </a:t>
            </a:r>
            <a:r>
              <a:rPr lang="ru-RU" sz="1400" i="1" dirty="0" smtClean="0"/>
              <a:t>не </a:t>
            </a:r>
            <a:r>
              <a:rPr lang="ru-RU" sz="1400" i="1" dirty="0" err="1" smtClean="0"/>
              <a:t>поможе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бабі</a:t>
            </a:r>
            <a:r>
              <a:rPr lang="ru-RU" sz="1400" i="1" dirty="0" smtClean="0"/>
              <a:t> кадило</a:t>
            </a:r>
            <a:r>
              <a:rPr lang="ru-RU" sz="1400" dirty="0" smtClean="0"/>
              <a:t> </a:t>
            </a:r>
            <a:r>
              <a:rPr lang="uk-UA" sz="1400" dirty="0" smtClean="0"/>
              <a:t>– </a:t>
            </a:r>
            <a:r>
              <a:rPr lang="ru-RU" sz="1400" dirty="0" smtClean="0"/>
              <a:t>про </a:t>
            </a:r>
            <a:r>
              <a:rPr lang="ru-RU" sz="1400" dirty="0" err="1" smtClean="0"/>
              <a:t>вередливу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жінку</a:t>
            </a:r>
            <a:r>
              <a:rPr lang="ru-RU" sz="1400" dirty="0" smtClean="0"/>
              <a:t>, </a:t>
            </a:r>
            <a:r>
              <a:rPr lang="ru-RU" sz="1400" i="1" dirty="0" smtClean="0"/>
              <a:t>не мала баба </a:t>
            </a:r>
            <a:r>
              <a:rPr lang="ru-RU" sz="1400" i="1" dirty="0" err="1" smtClean="0"/>
              <a:t>клопоту</a:t>
            </a:r>
            <a:r>
              <a:rPr lang="ru-RU" sz="1400" dirty="0" smtClean="0"/>
              <a:t> </a:t>
            </a:r>
            <a:r>
              <a:rPr lang="uk-UA" sz="1400" dirty="0" smtClean="0"/>
              <a:t>– </a:t>
            </a:r>
            <a:r>
              <a:rPr lang="ru-RU" sz="1400" dirty="0" smtClean="0"/>
              <a:t>про негативно </a:t>
            </a:r>
            <a:r>
              <a:rPr lang="ru-RU" sz="1400" dirty="0" err="1" smtClean="0"/>
              <a:t>оцінювану</a:t>
            </a:r>
            <a:r>
              <a:rPr lang="ru-RU" sz="1400" dirty="0" smtClean="0"/>
              <a:t> </a:t>
            </a:r>
            <a:r>
              <a:rPr lang="ru-RU" sz="1400" dirty="0" err="1" smtClean="0"/>
              <a:t>дію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 smtClean="0"/>
              <a:t>.</a:t>
            </a:r>
          </a:p>
          <a:p>
            <a:pPr marL="0" indent="357188" algn="just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uk-UA" sz="2800" dirty="0" smtClean="0"/>
              <a:t>В </a:t>
            </a:r>
            <a:r>
              <a:rPr lang="ru-RU" sz="2800" dirty="0" err="1" smtClean="0"/>
              <a:t>українській</a:t>
            </a:r>
            <a:r>
              <a:rPr lang="ru-RU" sz="2800" dirty="0" smtClean="0"/>
              <a:t>, як і в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слов</a:t>
            </a:r>
            <a:r>
              <a:rPr lang="uk-UA" sz="2800" dirty="0" smtClean="0"/>
              <a:t>’</a:t>
            </a:r>
            <a:r>
              <a:rPr lang="ru-RU" sz="2800" dirty="0" err="1" smtClean="0"/>
              <a:t>янських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мовах</a:t>
            </a:r>
            <a:r>
              <a:rPr lang="ru-RU" sz="2800" dirty="0" smtClean="0"/>
              <a:t>, </a:t>
            </a:r>
            <a:r>
              <a:rPr lang="ru-RU" sz="2800" dirty="0" err="1" smtClean="0"/>
              <a:t>закріпилося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давній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етносимвол</a:t>
            </a:r>
            <a:r>
              <a:rPr lang="ru-RU" sz="2800" dirty="0" smtClean="0"/>
              <a:t> </a:t>
            </a:r>
            <a:r>
              <a:rPr lang="ru-RU" sz="2800" b="1" i="1" dirty="0" smtClean="0"/>
              <a:t>домовика</a:t>
            </a:r>
            <a:r>
              <a:rPr lang="ru-RU" sz="2800" dirty="0" smtClean="0"/>
              <a:t> </a:t>
            </a:r>
            <a:r>
              <a:rPr lang="ru-RU" sz="2800" i="1" dirty="0" smtClean="0"/>
              <a:t>–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живе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порогом. </a:t>
            </a:r>
            <a:endParaRPr lang="ru-RU" sz="2800" dirty="0" smtClean="0"/>
          </a:p>
          <a:p>
            <a:pPr marL="0" indent="357188" algn="just">
              <a:buNone/>
            </a:pPr>
            <a:r>
              <a:rPr lang="ru-RU" sz="2800" dirty="0" err="1" smtClean="0"/>
              <a:t>Власне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дотепер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вважається</a:t>
            </a:r>
            <a:r>
              <a:rPr lang="ru-RU" sz="2800" dirty="0" smtClean="0"/>
              <a:t> символом </a:t>
            </a:r>
            <a:r>
              <a:rPr lang="ru-RU" sz="2800" dirty="0" err="1" smtClean="0"/>
              <a:t>домашнього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вогнища</a:t>
            </a:r>
            <a:r>
              <a:rPr lang="ru-RU" sz="2800" dirty="0" smtClean="0"/>
              <a:t>, </a:t>
            </a:r>
            <a:r>
              <a:rPr lang="ru-RU" sz="2800" dirty="0" err="1" smtClean="0"/>
              <a:t>звичайно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значенням</a:t>
            </a:r>
            <a:r>
              <a:rPr lang="ru-RU" sz="2800" dirty="0" smtClean="0"/>
              <a:t> </a:t>
            </a:r>
            <a:r>
              <a:rPr lang="uk-UA" sz="2800" dirty="0" smtClean="0"/>
              <a:t>«</a:t>
            </a:r>
            <a:r>
              <a:rPr lang="ru-RU" sz="2800" dirty="0" smtClean="0"/>
              <a:t>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відокремлює</a:t>
            </a:r>
            <a:r>
              <a:rPr lang="ru-RU" sz="2800" dirty="0" smtClean="0"/>
              <a:t>, не </a:t>
            </a:r>
            <a:r>
              <a:rPr lang="ru-RU" sz="2800" dirty="0" err="1" smtClean="0"/>
              <a:t>допускає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сторонніх</a:t>
            </a:r>
            <a:r>
              <a:rPr lang="uk-UA" sz="2800" dirty="0" smtClean="0"/>
              <a:t>»</a:t>
            </a:r>
            <a:r>
              <a:rPr lang="ru-RU" sz="2800" dirty="0" smtClean="0"/>
              <a:t>. За </a:t>
            </a:r>
            <a:r>
              <a:rPr lang="ru-RU" sz="2800" dirty="0" err="1" smtClean="0"/>
              <a:t>народним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звичаєм</a:t>
            </a:r>
            <a:r>
              <a:rPr lang="ru-RU" sz="2800" dirty="0" smtClean="0"/>
              <a:t>, коли </a:t>
            </a:r>
            <a:r>
              <a:rPr lang="ru-RU" sz="2800" dirty="0" err="1" smtClean="0"/>
              <a:t>невістка</a:t>
            </a:r>
            <a:r>
              <a:rPr lang="ru-RU" sz="2800" dirty="0" smtClean="0"/>
              <a:t> </a:t>
            </a:r>
            <a:r>
              <a:rPr lang="ru-RU" sz="2800" dirty="0" err="1" smtClean="0"/>
              <a:t>вперше</a:t>
            </a:r>
            <a:r>
              <a:rPr lang="ru-RU" sz="2800" dirty="0" smtClean="0"/>
              <a:t> входить у хату, то не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ступити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безпосередньо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, а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переступити</a:t>
            </a:r>
            <a:r>
              <a:rPr lang="ru-RU" sz="2800" dirty="0" smtClean="0"/>
              <a:t>. Через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намагаються</a:t>
            </a:r>
            <a:r>
              <a:rPr lang="ru-RU" sz="2800" dirty="0" smtClean="0"/>
              <a:t> не </a:t>
            </a:r>
            <a:r>
              <a:rPr lang="ru-RU" sz="2800" dirty="0" err="1" smtClean="0"/>
              <a:t>вітатися</a:t>
            </a:r>
            <a:r>
              <a:rPr lang="ru-RU" sz="2800" dirty="0" smtClean="0"/>
              <a:t> і не </a:t>
            </a:r>
            <a:r>
              <a:rPr lang="ru-RU" sz="2800" dirty="0" err="1" smtClean="0"/>
              <a:t>прощатися</a:t>
            </a:r>
            <a:r>
              <a:rPr lang="ru-RU" sz="2800" dirty="0" smtClean="0"/>
              <a:t>, </a:t>
            </a:r>
            <a:r>
              <a:rPr lang="ru-RU" sz="2800" dirty="0" err="1" smtClean="0"/>
              <a:t>не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передавати</a:t>
            </a:r>
            <a:r>
              <a:rPr lang="ru-RU" sz="2800" dirty="0" smtClean="0"/>
              <a:t> речей. За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хати</a:t>
            </a:r>
            <a:r>
              <a:rPr lang="ru-RU" sz="2800" dirty="0" smtClean="0"/>
              <a:t> не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виносити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сміття</a:t>
            </a:r>
            <a:r>
              <a:rPr lang="ru-RU" sz="2800" dirty="0" smtClean="0"/>
              <a:t> (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спалюють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печі</a:t>
            </a:r>
            <a:r>
              <a:rPr lang="ru-RU" sz="2800" dirty="0" smtClean="0"/>
              <a:t>). На </a:t>
            </a:r>
            <a:r>
              <a:rPr lang="ru-RU" sz="2800" dirty="0" err="1" smtClean="0"/>
              <a:t>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структурується</a:t>
            </a:r>
            <a:r>
              <a:rPr lang="ru-RU" sz="2800" dirty="0" smtClean="0"/>
              <a:t> ряд </a:t>
            </a:r>
            <a:r>
              <a:rPr lang="ru-RU" sz="2800" dirty="0" err="1" smtClean="0"/>
              <a:t>зворотів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поріг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визначає</a:t>
            </a:r>
            <a:r>
              <a:rPr lang="ru-RU" sz="2800" dirty="0" smtClean="0"/>
              <a:t> межу,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стоїть</a:t>
            </a:r>
            <a:r>
              <a:rPr lang="ru-RU" sz="2800" dirty="0" smtClean="0"/>
              <a:t> за нею: </a:t>
            </a:r>
            <a:r>
              <a:rPr lang="ru-RU" sz="2800" i="1" dirty="0" err="1" smtClean="0"/>
              <a:t>переступити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чогось</a:t>
            </a:r>
            <a:r>
              <a:rPr lang="ru-RU" sz="2800" dirty="0" smtClean="0"/>
              <a:t> </a:t>
            </a:r>
            <a:r>
              <a:rPr lang="uk-UA" sz="2800" dirty="0" smtClean="0"/>
              <a:t>– </a:t>
            </a:r>
            <a:r>
              <a:rPr lang="ru-RU" sz="2800" dirty="0" err="1" smtClean="0"/>
              <a:t>зважитись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щось</a:t>
            </a:r>
            <a:r>
              <a:rPr lang="ru-RU" sz="2800" dirty="0" smtClean="0"/>
              <a:t>; </a:t>
            </a:r>
            <a:r>
              <a:rPr lang="ru-RU" sz="2800" i="1" dirty="0" err="1" smtClean="0"/>
              <a:t>на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i="1" dirty="0" smtClean="0"/>
              <a:t> не </a:t>
            </a:r>
            <a:r>
              <a:rPr lang="ru-RU" sz="2800" i="1" dirty="0" err="1" smtClean="0"/>
              <a:t>пускати</a:t>
            </a:r>
            <a:r>
              <a:rPr lang="ru-RU" sz="2800" i="1" dirty="0" smtClean="0"/>
              <a:t> </a:t>
            </a:r>
            <a:r>
              <a:rPr lang="uk-UA" sz="2800" dirty="0" smtClean="0"/>
              <a:t>– </a:t>
            </a:r>
            <a:r>
              <a:rPr lang="ru-RU" sz="2800" dirty="0" err="1" smtClean="0"/>
              <a:t>забороняти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кому-небудь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приходити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кудись</a:t>
            </a:r>
            <a:r>
              <a:rPr lang="ru-RU" sz="2800" dirty="0" smtClean="0"/>
              <a:t>,</a:t>
            </a:r>
            <a:r>
              <a:rPr lang="ru-RU" sz="2800" i="1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хотіти</a:t>
            </a:r>
            <a:r>
              <a:rPr lang="ru-RU" sz="2800" dirty="0" smtClean="0"/>
              <a:t> </a:t>
            </a:r>
            <a:r>
              <a:rPr lang="ru-RU" sz="2800" dirty="0" err="1" smtClean="0"/>
              <a:t>бачити</a:t>
            </a:r>
            <a:r>
              <a:rPr lang="ru-RU" sz="2800" i="1" dirty="0" smtClean="0"/>
              <a:t> </a:t>
            </a:r>
            <a:r>
              <a:rPr lang="ru-RU" sz="2800" dirty="0" err="1" smtClean="0"/>
              <a:t>когось</a:t>
            </a:r>
            <a:r>
              <a:rPr lang="ru-RU" sz="2800" dirty="0" smtClean="0"/>
              <a:t>; </a:t>
            </a:r>
            <a:r>
              <a:rPr lang="ru-RU" sz="2800" i="1" dirty="0" err="1" smtClean="0"/>
              <a:t>оббивати</a:t>
            </a:r>
            <a:r>
              <a:rPr lang="ru-RU" sz="2800" i="1" dirty="0" smtClean="0"/>
              <a:t> пороги</a:t>
            </a:r>
            <a:r>
              <a:rPr lang="ru-RU" sz="2800" dirty="0" smtClean="0"/>
              <a:t> </a:t>
            </a:r>
            <a:r>
              <a:rPr lang="uk-UA" sz="2800" dirty="0" smtClean="0"/>
              <a:t>– </a:t>
            </a:r>
            <a:r>
              <a:rPr lang="ru-RU" sz="2800" dirty="0" err="1" smtClean="0"/>
              <a:t>домагатися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чого-небудь</a:t>
            </a:r>
            <a:r>
              <a:rPr lang="ru-RU" sz="2800" dirty="0" smtClean="0"/>
              <a:t>; </a:t>
            </a:r>
            <a:r>
              <a:rPr lang="ru-RU" sz="2800" i="1" dirty="0" err="1" smtClean="0"/>
              <a:t>показати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dirty="0" smtClean="0"/>
              <a:t> (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i="1" dirty="0" smtClean="0"/>
              <a:t>на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поріг</a:t>
            </a:r>
            <a:r>
              <a:rPr lang="ru-RU" sz="2800" i="1" dirty="0" smtClean="0"/>
              <a:t>) </a:t>
            </a:r>
            <a:r>
              <a:rPr lang="uk-UA" sz="2800" dirty="0" smtClean="0"/>
              <a:t>– </a:t>
            </a:r>
            <a:r>
              <a:rPr lang="ru-RU" sz="2800" dirty="0" err="1" smtClean="0"/>
              <a:t>вигнати</a:t>
            </a:r>
            <a:r>
              <a:rPr lang="ru-RU" sz="2800" dirty="0" smtClean="0"/>
              <a:t>.</a:t>
            </a:r>
            <a:r>
              <a:rPr lang="ru-RU" sz="2800" i="1" dirty="0" smtClean="0"/>
              <a:t> </a:t>
            </a:r>
            <a:r>
              <a:rPr lang="ru-RU" sz="2800" dirty="0" err="1" smtClean="0"/>
              <a:t>Звідси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прислів</a:t>
            </a:r>
            <a:r>
              <a:rPr lang="en-US" sz="2800" dirty="0" smtClean="0"/>
              <a:t>’</a:t>
            </a:r>
            <a:r>
              <a:rPr lang="ru-RU" sz="2800" dirty="0" smtClean="0"/>
              <a:t>я: </a:t>
            </a:r>
            <a:r>
              <a:rPr lang="ru-RU" sz="2800" i="1" dirty="0" smtClean="0"/>
              <a:t>Без Бога </a:t>
            </a:r>
            <a:r>
              <a:rPr lang="ru-RU" sz="2800" i="1" dirty="0" err="1" smtClean="0"/>
              <a:t>ні</a:t>
            </a:r>
            <a:r>
              <a:rPr lang="ru-RU" sz="2800" i="1" dirty="0" smtClean="0"/>
              <a:t> до порога – </a:t>
            </a:r>
            <a:r>
              <a:rPr lang="ru-RU" sz="2800" dirty="0" smtClean="0"/>
              <a:t>без </a:t>
            </a:r>
            <a:r>
              <a:rPr lang="ru-RU" sz="2800" dirty="0" err="1" smtClean="0"/>
              <a:t>совісті</a:t>
            </a:r>
            <a:r>
              <a:rPr lang="ru-RU" sz="2800" dirty="0" smtClean="0"/>
              <a:t>,</a:t>
            </a:r>
            <a:r>
              <a:rPr lang="ru-RU" sz="2800" i="1" dirty="0" smtClean="0"/>
              <a:t> </a:t>
            </a:r>
            <a:r>
              <a:rPr lang="ru-RU" sz="2800" dirty="0" err="1" smtClean="0"/>
              <a:t>без</a:t>
            </a:r>
            <a:r>
              <a:rPr lang="ru-RU" sz="2800" i="1" dirty="0" smtClean="0"/>
              <a:t> </a:t>
            </a:r>
            <a:r>
              <a:rPr lang="ru-RU" sz="2800" dirty="0" err="1" smtClean="0"/>
              <a:t>чистої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душі</a:t>
            </a:r>
            <a:r>
              <a:rPr lang="ru-RU" sz="2800" dirty="0" smtClean="0"/>
              <a:t> </a:t>
            </a:r>
            <a:r>
              <a:rPr lang="ru-RU" sz="2800" dirty="0" err="1" smtClean="0"/>
              <a:t>ні</a:t>
            </a:r>
            <a:r>
              <a:rPr lang="ru-RU" sz="2800" dirty="0" smtClean="0"/>
              <a:t> за яку справу не берись.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800" b="1" dirty="0" err="1" smtClean="0"/>
              <a:t>Процес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становлення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слова-символу</a:t>
            </a:r>
            <a:r>
              <a:rPr lang="ru-RU" sz="1800" b="1" dirty="0" smtClean="0"/>
              <a:t> проходить </a:t>
            </a:r>
            <a:r>
              <a:rPr lang="ru-RU" sz="1800" b="1" dirty="0" err="1" smtClean="0"/>
              <a:t>звичайно</a:t>
            </a:r>
            <a:r>
              <a:rPr lang="ru-RU" sz="1800" b="1" dirty="0" smtClean="0"/>
              <a:t> три </a:t>
            </a:r>
            <a:r>
              <a:rPr lang="ru-RU" sz="1800" b="1" dirty="0" err="1" smtClean="0"/>
              <a:t>стадії</a:t>
            </a:r>
            <a:r>
              <a:rPr lang="ru-RU" sz="1800" b="1" dirty="0" smtClean="0"/>
              <a:t>:</a:t>
            </a:r>
            <a:endParaRPr lang="ru-RU" sz="1800" dirty="0" smtClean="0"/>
          </a:p>
          <a:p>
            <a:pPr marL="0" lvl="0" indent="357188" algn="just"/>
            <a:r>
              <a:rPr lang="ru-RU" sz="1800" i="1" dirty="0" err="1" smtClean="0"/>
              <a:t>виникнення</a:t>
            </a:r>
            <a:r>
              <a:rPr lang="ru-RU" sz="1800" i="1" dirty="0" smtClean="0"/>
              <a:t> реального (предметного, </a:t>
            </a:r>
            <a:r>
              <a:rPr lang="ru-RU" sz="1800" i="1" dirty="0" err="1" smtClean="0"/>
              <a:t>рідше</a:t>
            </a:r>
            <a:r>
              <a:rPr lang="ru-RU" sz="1800" i="1" dirty="0" smtClean="0"/>
              <a:t> – </a:t>
            </a:r>
            <a:r>
              <a:rPr lang="ru-RU" sz="1800" i="1" dirty="0" err="1" smtClean="0"/>
              <a:t>мовного</a:t>
            </a:r>
            <a:r>
              <a:rPr lang="ru-RU" sz="1800" i="1" dirty="0" smtClean="0"/>
              <a:t>) символу</a:t>
            </a:r>
            <a:r>
              <a:rPr lang="uk-UA" sz="1800" i="1" dirty="0" smtClean="0"/>
              <a:t>;</a:t>
            </a:r>
            <a:endParaRPr lang="ru-RU" sz="1800" i="1" dirty="0" smtClean="0"/>
          </a:p>
          <a:p>
            <a:pPr marL="0" lvl="0" indent="357188" algn="just"/>
            <a:r>
              <a:rPr lang="ru-RU" sz="1800" i="1" dirty="0" err="1" smtClean="0"/>
              <a:t>постання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контекстів</a:t>
            </a:r>
            <a:r>
              <a:rPr lang="ru-RU" sz="1800" i="1" dirty="0" smtClean="0"/>
              <a:t>, де </a:t>
            </a:r>
            <a:r>
              <a:rPr lang="ru-RU" sz="1800" i="1" dirty="0" err="1" smtClean="0"/>
              <a:t>вживається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таке</a:t>
            </a:r>
            <a:r>
              <a:rPr lang="ru-RU" sz="1800" i="1" dirty="0" smtClean="0"/>
              <a:t> слово-символ</a:t>
            </a:r>
            <a:r>
              <a:rPr lang="uk-UA" sz="1800" i="1" dirty="0" smtClean="0"/>
              <a:t>;</a:t>
            </a:r>
            <a:endParaRPr lang="ru-RU" sz="1800" i="1" dirty="0" smtClean="0"/>
          </a:p>
          <a:p>
            <a:pPr marL="0" lvl="0" indent="357188" algn="just"/>
            <a:r>
              <a:rPr lang="ru-RU" sz="1800" i="1" dirty="0" err="1" smtClean="0"/>
              <a:t>набуття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цим</a:t>
            </a:r>
            <a:r>
              <a:rPr lang="ru-RU" sz="1800" i="1" dirty="0" smtClean="0"/>
              <a:t> словом </a:t>
            </a:r>
            <a:r>
              <a:rPr lang="ru-RU" sz="1800" i="1" dirty="0" err="1" smtClean="0"/>
              <a:t>відносної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свободи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дає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змогу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його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використовувати</a:t>
            </a:r>
            <a:r>
              <a:rPr lang="ru-RU" sz="1800" i="1" dirty="0" smtClean="0"/>
              <a:t> у </a:t>
            </a:r>
            <a:r>
              <a:rPr lang="ru-RU" sz="1800" i="1" dirty="0" err="1" smtClean="0"/>
              <a:t>сполученні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з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новими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мовними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одиницями</a:t>
            </a:r>
            <a:r>
              <a:rPr lang="ru-RU" sz="1800" i="1" dirty="0" smtClean="0"/>
              <a:t>. </a:t>
            </a:r>
          </a:p>
          <a:p>
            <a:pPr marL="0" indent="357188" algn="just">
              <a:buNone/>
            </a:pPr>
            <a:r>
              <a:rPr lang="ru-RU" sz="1800" dirty="0" err="1" smtClean="0"/>
              <a:t>Мовний</a:t>
            </a:r>
            <a:r>
              <a:rPr lang="ru-RU" sz="1800" dirty="0" smtClean="0"/>
              <a:t> символ </a:t>
            </a:r>
            <a:r>
              <a:rPr lang="ru-RU" sz="1800" dirty="0" err="1" smtClean="0"/>
              <a:t>ґрунтується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своєрідному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порівнянні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співвіднесенні</a:t>
            </a:r>
            <a:r>
              <a:rPr lang="ru-RU" sz="1800" i="1" dirty="0" smtClean="0"/>
              <a:t> </a:t>
            </a:r>
            <a:r>
              <a:rPr lang="ru-RU" sz="1800" dirty="0" err="1" smtClean="0"/>
              <a:t>предметів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явищ</a:t>
            </a:r>
            <a:r>
              <a:rPr lang="ru-RU" sz="1800" dirty="0" smtClean="0"/>
              <a:t>, </a:t>
            </a:r>
            <a:r>
              <a:rPr lang="ru-RU" sz="1800" dirty="0" err="1" smtClean="0"/>
              <a:t>якостей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виступають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основою.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складніший</a:t>
            </a:r>
            <a:r>
              <a:rPr lang="ru-RU" sz="1800" dirty="0" smtClean="0"/>
              <a:t> за </a:t>
            </a:r>
            <a:r>
              <a:rPr lang="ru-RU" sz="1800" dirty="0" err="1" smtClean="0"/>
              <a:t>чуттєве</a:t>
            </a:r>
            <a:r>
              <a:rPr lang="ru-RU" sz="1800" dirty="0" smtClean="0"/>
              <a:t> </a:t>
            </a:r>
            <a:r>
              <a:rPr lang="ru-RU" sz="1800" dirty="0" err="1" smtClean="0"/>
              <a:t>уявлення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вербалізований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err="1" smtClean="0"/>
              <a:t>Образно-символічного</a:t>
            </a:r>
            <a:r>
              <a:rPr lang="ru-RU" sz="1800" dirty="0" smtClean="0"/>
              <a:t> </a:t>
            </a:r>
            <a:r>
              <a:rPr lang="ru-RU" sz="1800" dirty="0" smtClean="0"/>
              <a:t>характеру </a:t>
            </a:r>
            <a:r>
              <a:rPr lang="ru-RU" sz="1800" dirty="0" err="1" smtClean="0"/>
              <a:t>набувають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передусім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назви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позначення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</a:t>
            </a:r>
            <a:r>
              <a:rPr lang="ru-RU" sz="1800" dirty="0" smtClean="0"/>
              <a:t> і </a:t>
            </a:r>
            <a:r>
              <a:rPr lang="ru-RU" sz="1800" dirty="0" err="1" smtClean="0"/>
              <a:t>предметів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повсякденного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відбивають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побуту</a:t>
            </a:r>
            <a:r>
              <a:rPr lang="ru-RU" sz="1800" dirty="0" smtClean="0"/>
              <a:t>, </a:t>
            </a:r>
            <a:r>
              <a:rPr lang="ru-RU" sz="1800" dirty="0" err="1" smtClean="0"/>
              <a:t>культури</a:t>
            </a:r>
            <a:r>
              <a:rPr lang="ru-RU" sz="1800" dirty="0" smtClean="0"/>
              <a:t>, </a:t>
            </a:r>
            <a:r>
              <a:rPr lang="ru-RU" sz="1800" dirty="0" err="1" smtClean="0"/>
              <a:t>традицій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звичок</a:t>
            </a:r>
            <a:r>
              <a:rPr lang="ru-RU" sz="1800" dirty="0" smtClean="0"/>
              <a:t>, </a:t>
            </a:r>
            <a:r>
              <a:rPr lang="ru-RU" sz="1800" dirty="0" err="1" smtClean="0"/>
              <a:t>прикмети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довкілля</a:t>
            </a:r>
            <a:r>
              <a:rPr lang="ru-RU" sz="1800" dirty="0" smtClean="0"/>
              <a:t>, а, </a:t>
            </a:r>
            <a:r>
              <a:rPr lang="ru-RU" sz="1800" dirty="0" err="1" smtClean="0"/>
              <a:t>зрештою</a:t>
            </a:r>
            <a:r>
              <a:rPr lang="ru-RU" sz="1800" dirty="0" smtClean="0"/>
              <a:t>, і </a:t>
            </a:r>
            <a:r>
              <a:rPr lang="ru-RU" sz="1800" dirty="0" err="1" smtClean="0"/>
              <a:t>реалії</a:t>
            </a:r>
            <a:r>
              <a:rPr lang="ru-RU" sz="1800" dirty="0" smtClean="0"/>
              <a:t> самого </a:t>
            </a:r>
            <a:r>
              <a:rPr lang="ru-RU" sz="1800" dirty="0" err="1" smtClean="0"/>
              <a:t>світогляду</a:t>
            </a:r>
            <a:r>
              <a:rPr lang="ru-RU" sz="1800" dirty="0" smtClean="0"/>
              <a:t>, способу </a:t>
            </a:r>
            <a:r>
              <a:rPr lang="ru-RU" sz="1800" dirty="0" err="1" smtClean="0"/>
              <a:t>мислення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українця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err="1" smtClean="0"/>
              <a:t>Типовими</a:t>
            </a:r>
            <a:r>
              <a:rPr lang="ru-RU" sz="1800" dirty="0" smtClean="0"/>
              <a:t>  </a:t>
            </a:r>
            <a:r>
              <a:rPr lang="ru-RU" sz="1800" dirty="0" err="1" smtClean="0"/>
              <a:t>характеристиці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ментальності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поняття-символи</a:t>
            </a:r>
            <a:r>
              <a:rPr lang="ru-RU" sz="1800" dirty="0" smtClean="0"/>
              <a:t>, як </a:t>
            </a:r>
            <a:r>
              <a:rPr lang="ru-RU" sz="1800" b="1" i="1" dirty="0" smtClean="0"/>
              <a:t>земля, </a:t>
            </a:r>
            <a:r>
              <a:rPr lang="ru-RU" sz="1800" b="1" i="1" dirty="0" err="1" smtClean="0"/>
              <a:t>мати</a:t>
            </a:r>
            <a:r>
              <a:rPr lang="ru-RU" sz="1800" b="1" i="1" dirty="0" smtClean="0"/>
              <a:t>, хата, степ, могила</a:t>
            </a:r>
            <a:r>
              <a:rPr lang="ru-RU" sz="1800" b="1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  <a:r>
              <a:rPr lang="ru-RU" sz="1800" dirty="0" err="1" smtClean="0"/>
              <a:t>Зокрема</a:t>
            </a:r>
            <a:r>
              <a:rPr lang="ru-RU" sz="1800" dirty="0" smtClean="0"/>
              <a:t>, </a:t>
            </a:r>
            <a:r>
              <a:rPr lang="ru-RU" sz="1800" dirty="0" err="1" smtClean="0"/>
              <a:t>обожнення</a:t>
            </a:r>
            <a:r>
              <a:rPr lang="ru-RU" sz="1800" dirty="0" smtClean="0"/>
              <a:t> </a:t>
            </a:r>
            <a:r>
              <a:rPr lang="ru-RU" sz="1800" b="1" i="1" dirty="0" err="1" smtClean="0"/>
              <a:t>землі</a:t>
            </a:r>
            <a:r>
              <a:rPr lang="ru-RU" sz="1800" dirty="0" smtClean="0"/>
              <a:t> як </a:t>
            </a:r>
            <a:r>
              <a:rPr lang="ru-RU" sz="1800" dirty="0" err="1" smtClean="0"/>
              <a:t>життєдайної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сили</a:t>
            </a:r>
            <a:r>
              <a:rPr lang="ru-RU" sz="1800" dirty="0" smtClean="0"/>
              <a:t>, </a:t>
            </a:r>
            <a:r>
              <a:rPr lang="ru-RU" sz="1800" dirty="0" err="1" smtClean="0"/>
              <a:t>втілення</a:t>
            </a:r>
            <a:r>
              <a:rPr lang="ru-RU" sz="1800" dirty="0" smtClean="0"/>
              <a:t> понять добра, </a:t>
            </a:r>
            <a:r>
              <a:rPr lang="ru-RU" sz="1800" dirty="0" err="1" smtClean="0"/>
              <a:t>правди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характерне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народів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займаються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землеробством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українця</a:t>
            </a:r>
            <a:r>
              <a:rPr lang="ru-RU" sz="1800" dirty="0" smtClean="0"/>
              <a:t> земля 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і </a:t>
            </a:r>
            <a:r>
              <a:rPr lang="ru-RU" sz="1800" dirty="0" err="1" smtClean="0"/>
              <a:t>Божа</a:t>
            </a:r>
            <a:r>
              <a:rPr lang="ru-RU" sz="1800" dirty="0" smtClean="0"/>
              <a:t> </a:t>
            </a:r>
            <a:r>
              <a:rPr lang="ru-RU" sz="1800" dirty="0" err="1" smtClean="0"/>
              <a:t>милість</a:t>
            </a:r>
            <a:r>
              <a:rPr lang="ru-RU" sz="1800" dirty="0" smtClean="0"/>
              <a:t>, </a:t>
            </a:r>
            <a:r>
              <a:rPr lang="uk-UA" sz="1800" dirty="0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ідол</a:t>
            </a:r>
            <a:r>
              <a:rPr lang="ru-RU" sz="1800" dirty="0" smtClean="0"/>
              <a:t>, і </a:t>
            </a:r>
            <a:r>
              <a:rPr lang="ru-RU" sz="1800" dirty="0" err="1" smtClean="0"/>
              <a:t>підвалина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стрижень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єства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страждальниця</a:t>
            </a:r>
            <a:r>
              <a:rPr lang="ru-RU" sz="1800" dirty="0" smtClean="0"/>
              <a:t>. </a:t>
            </a:r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527047"/>
            <a:ext cx="11338560" cy="4903569"/>
          </a:xfrm>
        </p:spPr>
        <p:txBody>
          <a:bodyPr rtlCol="0">
            <a:noAutofit/>
          </a:bodyPr>
          <a:lstStyle/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Ажнюк</a:t>
            </a:r>
            <a:r>
              <a:rPr lang="uk-UA" sz="1150" dirty="0" smtClean="0"/>
              <a:t> Б.М. Національна фразеологія в іншомовному зіставленні. УМЛШ. 1990. № 5. С. 82–87.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Баденкова</a:t>
            </a:r>
            <a:r>
              <a:rPr lang="ru-RU" sz="1150" dirty="0" smtClean="0"/>
              <a:t> В.М., </a:t>
            </a:r>
            <a:r>
              <a:rPr lang="ru-RU" sz="1150" dirty="0" err="1" smtClean="0"/>
              <a:t>Зинякова</a:t>
            </a:r>
            <a:r>
              <a:rPr lang="ru-RU" sz="1150" dirty="0" smtClean="0"/>
              <a:t> А.А.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: 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Морфонологія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Акцентологія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</a:t>
            </a:r>
            <a:r>
              <a:rPr lang="ru-RU" sz="1150" dirty="0" err="1" smtClean="0"/>
              <a:t>Миколаїв</a:t>
            </a:r>
            <a:r>
              <a:rPr lang="ru-RU" sz="1150" dirty="0" smtClean="0"/>
              <a:t>: МНУ, 2017. </a:t>
            </a:r>
            <a:r>
              <a:rPr lang="uk-UA" sz="1150" dirty="0" smtClean="0"/>
              <a:t>284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Бондар О.І., Карпенко Ю.О., </a:t>
            </a:r>
            <a:r>
              <a:rPr lang="ru-RU" sz="1150" dirty="0" err="1" smtClean="0"/>
              <a:t>Микитин-Дружине</a:t>
            </a:r>
            <a:r>
              <a:rPr lang="ru-RU" sz="1150" baseline="-25000" dirty="0" err="1" smtClean="0"/>
              <a:t>́</a:t>
            </a:r>
            <a:r>
              <a:rPr lang="ru-RU" sz="1150" dirty="0" err="1" smtClean="0"/>
              <a:t>ць</a:t>
            </a:r>
            <a:r>
              <a:rPr lang="ru-RU" sz="1150" dirty="0" smtClean="0"/>
              <a:t> М.Л.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. </a:t>
            </a:r>
            <a:r>
              <a:rPr lang="ru-RU" sz="1150" dirty="0" err="1" smtClean="0"/>
              <a:t>Лексикологія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Лексикографія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К</a:t>
            </a:r>
            <a:r>
              <a:rPr lang="uk-UA" sz="1150" dirty="0" smtClean="0"/>
              <a:t>. </a:t>
            </a:r>
            <a:r>
              <a:rPr lang="ru-RU" sz="1150" dirty="0" smtClean="0"/>
              <a:t>: ВЦ «</a:t>
            </a:r>
            <a:r>
              <a:rPr lang="ru-RU" sz="1150" dirty="0" err="1" smtClean="0"/>
              <a:t>Академія</a:t>
            </a:r>
            <a:r>
              <a:rPr lang="ru-RU" sz="1150" dirty="0" smtClean="0"/>
              <a:t>», 2006.</a:t>
            </a:r>
            <a:r>
              <a:rPr lang="uk-UA" sz="1150" dirty="0" smtClean="0"/>
              <a:t> 368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Грищенко А.П., </a:t>
            </a:r>
            <a:r>
              <a:rPr lang="ru-RU" sz="1150" dirty="0" err="1" smtClean="0"/>
              <a:t>Мацько</a:t>
            </a:r>
            <a:r>
              <a:rPr lang="ru-RU" sz="1150" dirty="0" smtClean="0"/>
              <a:t> Л.І., Плющ М.Я. та </a:t>
            </a:r>
            <a:r>
              <a:rPr lang="ru-RU" sz="1150" dirty="0" err="1" smtClean="0"/>
              <a:t>ін</a:t>
            </a:r>
            <a:r>
              <a:rPr lang="ru-RU" sz="1150" dirty="0" smtClean="0"/>
              <a:t>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підручник</a:t>
            </a:r>
            <a:r>
              <a:rPr lang="ru-RU" sz="1150" dirty="0" smtClean="0"/>
              <a:t>. 3-тє вид., </a:t>
            </a:r>
            <a:r>
              <a:rPr lang="ru-RU" sz="1150" dirty="0" err="1" smtClean="0"/>
              <a:t>допов</a:t>
            </a:r>
            <a:r>
              <a:rPr lang="ru-RU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: </a:t>
            </a:r>
            <a:r>
              <a:rPr lang="ru-RU" sz="1150" dirty="0" err="1" smtClean="0"/>
              <a:t>Вища</a:t>
            </a:r>
            <a:r>
              <a:rPr lang="ru-RU" sz="1150" dirty="0" smtClean="0"/>
              <a:t> </a:t>
            </a:r>
            <a:r>
              <a:rPr lang="ru-RU" sz="1150" dirty="0" err="1" smtClean="0"/>
              <a:t>шк</a:t>
            </a:r>
            <a:r>
              <a:rPr lang="ru-RU" sz="1150" dirty="0" smtClean="0"/>
              <a:t>., 2002. 439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Історія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українського</a:t>
            </a:r>
            <a:r>
              <a:rPr lang="ru-RU" sz="1150" dirty="0" smtClean="0"/>
              <a:t> </a:t>
            </a:r>
            <a:r>
              <a:rPr lang="ru-RU" sz="1150" dirty="0" err="1" smtClean="0"/>
              <a:t>правопису</a:t>
            </a:r>
            <a:r>
              <a:rPr lang="ru-RU" sz="1150" dirty="0" smtClean="0"/>
              <a:t> ХVІ–XX ст. : </a:t>
            </a:r>
            <a:r>
              <a:rPr lang="ru-RU" sz="1150" dirty="0" err="1" smtClean="0"/>
              <a:t>хрестоматія</a:t>
            </a:r>
            <a:r>
              <a:rPr lang="ru-RU" sz="1150" dirty="0" smtClean="0"/>
              <a:t> / </a:t>
            </a:r>
            <a:r>
              <a:rPr lang="ru-RU" sz="1150" dirty="0" err="1" smtClean="0"/>
              <a:t>упорядники</a:t>
            </a:r>
            <a:r>
              <a:rPr lang="ru-RU" sz="1150" dirty="0" smtClean="0"/>
              <a:t> В.В. </a:t>
            </a:r>
            <a:r>
              <a:rPr lang="ru-RU" sz="1150" dirty="0" err="1" smtClean="0"/>
              <a:t>Німчук</a:t>
            </a:r>
            <a:r>
              <a:rPr lang="ru-RU" sz="1150" dirty="0" smtClean="0"/>
              <a:t>, Н. В. </a:t>
            </a:r>
            <a:r>
              <a:rPr lang="ru-RU" sz="1150" dirty="0" err="1" smtClean="0"/>
              <a:t>Пуряєва</a:t>
            </a:r>
            <a:r>
              <a:rPr lang="ru-RU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: </a:t>
            </a:r>
            <a:r>
              <a:rPr lang="ru-RU" sz="1150" dirty="0" err="1" smtClean="0"/>
              <a:t>Наукова</a:t>
            </a:r>
            <a:r>
              <a:rPr lang="ru-RU" sz="1150" dirty="0" smtClean="0"/>
              <a:t> думка, 2004. 582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Караман</a:t>
            </a:r>
            <a:r>
              <a:rPr lang="ru-RU" sz="1150" dirty="0" smtClean="0"/>
              <a:t> С.О., </a:t>
            </a:r>
            <a:r>
              <a:rPr lang="ru-RU" sz="1150" dirty="0" err="1" smtClean="0"/>
              <a:t>Караман</a:t>
            </a:r>
            <a:r>
              <a:rPr lang="ru-RU" sz="1150" dirty="0" smtClean="0"/>
              <a:t> О.В., Плющ М.Я.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навчальний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 / за ред. С.О. </a:t>
            </a:r>
            <a:r>
              <a:rPr lang="ru-RU" sz="1150" dirty="0" err="1" smtClean="0"/>
              <a:t>Караман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«</a:t>
            </a:r>
            <a:r>
              <a:rPr lang="ru-RU" sz="1150" dirty="0" err="1" smtClean="0"/>
              <a:t>Літера</a:t>
            </a:r>
            <a:r>
              <a:rPr lang="ru-RU" sz="1150" dirty="0" smtClean="0"/>
              <a:t> ЛТД», 2011. 520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Ковтюх</a:t>
            </a:r>
            <a:r>
              <a:rPr lang="ru-RU" sz="1150" dirty="0" smtClean="0"/>
              <a:t> С.Л</a:t>
            </a:r>
            <a:r>
              <a:rPr lang="uk-UA" sz="1150" dirty="0" smtClean="0"/>
              <a:t>.</a:t>
            </a:r>
            <a:r>
              <a:rPr lang="ru-RU" sz="1150" dirty="0" smtClean="0"/>
              <a:t>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(Фонетика. </a:t>
            </a:r>
            <a:r>
              <a:rPr lang="ru-RU" sz="1150" dirty="0" err="1" smtClean="0"/>
              <a:t>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Морфонологія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Орфоепія</a:t>
            </a:r>
            <a:r>
              <a:rPr lang="ru-RU" sz="1150" dirty="0" smtClean="0"/>
              <a:t>. </a:t>
            </a:r>
            <a:r>
              <a:rPr lang="ru-RU" sz="1150" dirty="0" err="1" smtClean="0"/>
              <a:t>Графіка</a:t>
            </a:r>
            <a:r>
              <a:rPr lang="ru-RU" sz="1150" dirty="0" smtClean="0"/>
              <a:t>. </a:t>
            </a:r>
            <a:r>
              <a:rPr lang="ru-RU" sz="1150" dirty="0" err="1" smtClean="0"/>
              <a:t>Орфографія</a:t>
            </a:r>
            <a:r>
              <a:rPr lang="ru-RU" sz="1150" dirty="0" smtClean="0"/>
              <a:t>) : </a:t>
            </a:r>
            <a:r>
              <a:rPr lang="ru-RU" sz="1150" dirty="0" err="1" smtClean="0"/>
              <a:t>навчально-методичний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посібник</a:t>
            </a:r>
            <a:r>
              <a:rPr lang="ru-RU" sz="1150" dirty="0" smtClean="0"/>
              <a:t>. </a:t>
            </a:r>
            <a:r>
              <a:rPr lang="ru-RU" sz="1150" dirty="0" err="1" smtClean="0"/>
              <a:t>Кіровоград</a:t>
            </a:r>
            <a:r>
              <a:rPr lang="ru-RU" sz="1150" dirty="0" smtClean="0"/>
              <a:t>, 2014. 291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Кровицька</a:t>
            </a:r>
            <a:r>
              <a:rPr lang="ru-RU" sz="1150" dirty="0" smtClean="0"/>
              <a:t> О.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лексикографія</a:t>
            </a:r>
            <a:r>
              <a:rPr lang="ru-RU" sz="1150" dirty="0" smtClean="0"/>
              <a:t>: </a:t>
            </a:r>
            <a:r>
              <a:rPr lang="ru-RU" sz="1150" dirty="0" err="1" smtClean="0"/>
              <a:t>теорія</a:t>
            </a:r>
            <a:r>
              <a:rPr lang="ru-RU" sz="1150" dirty="0" smtClean="0"/>
              <a:t> </a:t>
            </a:r>
            <a:r>
              <a:rPr lang="ru-RU" sz="1150" dirty="0" err="1" smtClean="0"/>
              <a:t>і</a:t>
            </a:r>
            <a:r>
              <a:rPr lang="ru-RU" sz="1150" dirty="0" smtClean="0"/>
              <a:t> практика. </a:t>
            </a:r>
            <a:r>
              <a:rPr lang="ru-RU" sz="1150" dirty="0" err="1" smtClean="0"/>
              <a:t>Львів</a:t>
            </a:r>
            <a:r>
              <a:rPr lang="ru-RU" sz="1150" dirty="0" smtClean="0"/>
              <a:t>, 2005. 175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Мойсієнко</a:t>
            </a:r>
            <a:r>
              <a:rPr lang="ru-RU" sz="1150" dirty="0" smtClean="0"/>
              <a:t> А.К., Бас-Кононенко О.В., </a:t>
            </a:r>
            <a:r>
              <a:rPr lang="ru-RU" sz="1150" dirty="0" err="1" smtClean="0"/>
              <a:t>Берковець</a:t>
            </a:r>
            <a:r>
              <a:rPr lang="ru-RU" sz="1150" dirty="0" smtClean="0"/>
              <a:t> В.В. та </a:t>
            </a:r>
            <a:r>
              <a:rPr lang="ru-RU" sz="1150" dirty="0" err="1" smtClean="0"/>
              <a:t>ін</a:t>
            </a:r>
            <a:r>
              <a:rPr lang="ru-RU" sz="1150" dirty="0" smtClean="0"/>
              <a:t>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: </a:t>
            </a:r>
            <a:r>
              <a:rPr lang="ru-RU" sz="1150" dirty="0" err="1" smtClean="0"/>
              <a:t>Лексикологія</a:t>
            </a:r>
            <a:r>
              <a:rPr lang="ru-RU" sz="1150" dirty="0" smtClean="0"/>
              <a:t>. Фонетика: </a:t>
            </a:r>
            <a:r>
              <a:rPr lang="ru-RU" sz="1150" dirty="0" err="1" smtClean="0"/>
              <a:t>підручник</a:t>
            </a:r>
            <a:r>
              <a:rPr lang="uk-UA" sz="1150" dirty="0" smtClean="0"/>
              <a:t>. </a:t>
            </a:r>
            <a:r>
              <a:rPr lang="ru-RU" sz="1150" dirty="0" err="1" smtClean="0"/>
              <a:t>Київ</a:t>
            </a:r>
            <a:r>
              <a:rPr lang="ru-RU" sz="1150" dirty="0" smtClean="0"/>
              <a:t> </a:t>
            </a:r>
            <a:r>
              <a:rPr lang="uk-UA" sz="1150" dirty="0" smtClean="0"/>
              <a:t>:</a:t>
            </a:r>
            <a:r>
              <a:rPr lang="ru-RU" sz="1150" dirty="0" smtClean="0"/>
              <a:t> </a:t>
            </a:r>
            <a:r>
              <a:rPr lang="ru-RU" sz="1150" dirty="0" err="1" smtClean="0"/>
              <a:t>Знання</a:t>
            </a:r>
            <a:r>
              <a:rPr lang="ru-RU" sz="1150" dirty="0" smtClean="0"/>
              <a:t>, 2013. 340с.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Пазяк</a:t>
            </a:r>
            <a:r>
              <a:rPr lang="ru-RU" sz="1150" dirty="0" smtClean="0"/>
              <a:t> М. М. </a:t>
            </a:r>
            <a:r>
              <a:rPr lang="ru-RU" sz="1150" dirty="0" err="1" smtClean="0"/>
              <a:t>Українські</a:t>
            </a:r>
            <a:r>
              <a:rPr lang="ru-RU" sz="1150" dirty="0" smtClean="0"/>
              <a:t> </a:t>
            </a:r>
            <a:r>
              <a:rPr lang="ru-RU" sz="1150" dirty="0" err="1" smtClean="0"/>
              <a:t>прислів’я</a:t>
            </a:r>
            <a:r>
              <a:rPr lang="ru-RU" sz="1150" dirty="0" smtClean="0"/>
              <a:t> та </a:t>
            </a:r>
            <a:r>
              <a:rPr lang="ru-RU" sz="1150" dirty="0" err="1" smtClean="0"/>
              <a:t>приказки</a:t>
            </a:r>
            <a:r>
              <a:rPr lang="ru-RU" sz="1150" dirty="0" smtClean="0"/>
              <a:t> : </a:t>
            </a:r>
            <a:r>
              <a:rPr lang="ru-RU" sz="1150" dirty="0" err="1" smtClean="0"/>
              <a:t>проблеми</a:t>
            </a:r>
            <a:r>
              <a:rPr lang="ru-RU" sz="1150" dirty="0" smtClean="0"/>
              <a:t> </a:t>
            </a:r>
            <a:r>
              <a:rPr lang="ru-RU" sz="1150" dirty="0" err="1" smtClean="0"/>
              <a:t>пареміології</a:t>
            </a:r>
            <a:r>
              <a:rPr lang="ru-RU" sz="1150" dirty="0" smtClean="0"/>
              <a:t> </a:t>
            </a:r>
            <a:r>
              <a:rPr lang="ru-RU" sz="1150" dirty="0" err="1" smtClean="0"/>
              <a:t>та</a:t>
            </a:r>
            <a:r>
              <a:rPr lang="ru-RU" sz="1150" dirty="0" smtClean="0"/>
              <a:t> </a:t>
            </a:r>
            <a:r>
              <a:rPr lang="ru-RU" sz="1150" dirty="0" err="1" smtClean="0"/>
              <a:t>пареміографії</a:t>
            </a:r>
            <a:r>
              <a:rPr lang="ru-RU" sz="1150" dirty="0" smtClean="0"/>
              <a:t>. К. : </a:t>
            </a:r>
            <a:r>
              <a:rPr lang="ru-RU" sz="1150" dirty="0" err="1" smtClean="0"/>
              <a:t>Наукова</a:t>
            </a:r>
            <a:r>
              <a:rPr lang="ru-RU" sz="1150" dirty="0" smtClean="0"/>
              <a:t> думка, 1984. 199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smtClean="0"/>
              <a:t>Пасік Н.М. Власні назви в українській фразеології та </a:t>
            </a:r>
            <a:r>
              <a:rPr lang="uk-UA" sz="1150" dirty="0" err="1" smtClean="0"/>
              <a:t>пареміології</a:t>
            </a:r>
            <a:r>
              <a:rPr lang="uk-UA" sz="1150" dirty="0" smtClean="0"/>
              <a:t> : автореф. дис. канд. філол. наук. К., 2000. 18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Сироткін</a:t>
            </a:r>
            <a:r>
              <a:rPr lang="uk-UA" sz="1150" dirty="0" smtClean="0"/>
              <a:t> В.М. Прислів’я та приказки як джерело вивчення етико-правових звичаїв і уявлень українського народу. </a:t>
            </a:r>
            <a:r>
              <a:rPr lang="uk-UA" sz="1150" i="1" dirty="0" smtClean="0"/>
              <a:t>Народна творчість та етнографія</a:t>
            </a:r>
            <a:r>
              <a:rPr lang="uk-UA" sz="1150" dirty="0" smtClean="0"/>
              <a:t>. 1987. № 1. С. 39–42.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uk-UA" sz="1150" dirty="0" err="1" smtClean="0"/>
              <a:t>Ужченко</a:t>
            </a:r>
            <a:r>
              <a:rPr lang="uk-UA" sz="1150" dirty="0" smtClean="0"/>
              <a:t> В.Д., </a:t>
            </a:r>
            <a:r>
              <a:rPr lang="uk-UA" sz="1150" dirty="0" err="1" smtClean="0"/>
              <a:t>Ужченко</a:t>
            </a:r>
            <a:r>
              <a:rPr lang="uk-UA" sz="1150" dirty="0" smtClean="0"/>
              <a:t> Д.В. Фразеологія сучасної української мови. К. : Знання, 2007. 494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Український</a:t>
            </a:r>
            <a:r>
              <a:rPr lang="ru-RU" sz="1150" dirty="0" smtClean="0"/>
              <a:t> </a:t>
            </a:r>
            <a:r>
              <a:rPr lang="ru-RU" sz="1150" dirty="0" err="1" smtClean="0"/>
              <a:t>правопис</a:t>
            </a:r>
            <a:r>
              <a:rPr lang="ru-RU" sz="1150" dirty="0" smtClean="0"/>
              <a:t> / НАН </a:t>
            </a:r>
            <a:r>
              <a:rPr lang="ru-RU" sz="1150" dirty="0" err="1" smtClean="0"/>
              <a:t>України</a:t>
            </a:r>
            <a:r>
              <a:rPr lang="ru-RU" sz="1150" dirty="0" smtClean="0"/>
              <a:t>, </a:t>
            </a:r>
            <a:r>
              <a:rPr lang="ru-RU" sz="1150" dirty="0" err="1" smtClean="0"/>
              <a:t>Ін</a:t>
            </a:r>
            <a:r>
              <a:rPr lang="uk-UA" sz="1150" dirty="0" err="1" smtClean="0"/>
              <a:t>ститу</a:t>
            </a:r>
            <a:r>
              <a:rPr lang="ru-RU" sz="1150" dirty="0" smtClean="0"/>
              <a:t>т </a:t>
            </a:r>
            <a:r>
              <a:rPr lang="ru-RU" sz="1150" dirty="0" err="1" smtClean="0"/>
              <a:t>мовознавства</a:t>
            </a:r>
            <a:r>
              <a:rPr lang="ru-RU" sz="1150" dirty="0" smtClean="0"/>
              <a:t> </a:t>
            </a:r>
            <a:r>
              <a:rPr lang="ru-RU" sz="1150" dirty="0" err="1" smtClean="0"/>
              <a:t>ім</a:t>
            </a:r>
            <a:r>
              <a:rPr lang="ru-RU" sz="1150" dirty="0" smtClean="0"/>
              <a:t>. О.О. </a:t>
            </a:r>
            <a:r>
              <a:rPr lang="ru-RU" sz="1150" dirty="0" err="1" smtClean="0"/>
              <a:t>Потебні</a:t>
            </a:r>
            <a:r>
              <a:rPr lang="uk-UA" sz="1150" dirty="0" smtClean="0"/>
              <a:t>,</a:t>
            </a:r>
            <a:r>
              <a:rPr lang="ru-RU" sz="1150" dirty="0" smtClean="0"/>
              <a:t> </a:t>
            </a:r>
            <a:r>
              <a:rPr lang="ru-RU" sz="1150" dirty="0" err="1" smtClean="0"/>
              <a:t>Ін</a:t>
            </a:r>
            <a:r>
              <a:rPr lang="uk-UA" sz="1150" dirty="0" err="1" smtClean="0"/>
              <a:t>ститу</a:t>
            </a:r>
            <a:r>
              <a:rPr lang="ru-RU" sz="1150" dirty="0" smtClean="0"/>
              <a:t>т </a:t>
            </a:r>
            <a:r>
              <a:rPr lang="ru-RU" sz="1150" dirty="0" err="1" smtClean="0"/>
              <a:t>української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мови</a:t>
            </a:r>
            <a:r>
              <a:rPr lang="uk-UA" sz="1150" dirty="0" smtClean="0"/>
              <a:t>, Український мовно-інформаційний фонд.</a:t>
            </a:r>
            <a:r>
              <a:rPr lang="ru-RU" sz="1150" dirty="0" smtClean="0"/>
              <a:t> К. : </a:t>
            </a:r>
            <a:r>
              <a:rPr lang="uk-UA" sz="1150" dirty="0" smtClean="0"/>
              <a:t>НВП «Видавництво</a:t>
            </a:r>
            <a:r>
              <a:rPr lang="en-US" sz="1150" dirty="0" smtClean="0"/>
              <a:t>“</a:t>
            </a:r>
            <a:r>
              <a:rPr lang="en-US" sz="1150" dirty="0" err="1" smtClean="0"/>
              <a:t>Наукова</a:t>
            </a:r>
            <a:r>
              <a:rPr lang="en-US" sz="1150" dirty="0" smtClean="0"/>
              <a:t> </a:t>
            </a:r>
            <a:r>
              <a:rPr lang="en-US" sz="1150" dirty="0" err="1" smtClean="0"/>
              <a:t>думка</a:t>
            </a:r>
            <a:r>
              <a:rPr lang="en-US" sz="1150" dirty="0" smtClean="0"/>
              <a:t>”</a:t>
            </a:r>
            <a:r>
              <a:rPr lang="uk-UA" sz="1150" dirty="0" smtClean="0"/>
              <a:t> НАН України»</a:t>
            </a:r>
            <a:r>
              <a:rPr lang="ru-RU" sz="1150" dirty="0" smtClean="0"/>
              <a:t>, 20</a:t>
            </a:r>
            <a:r>
              <a:rPr lang="uk-UA" sz="1150" dirty="0" smtClean="0"/>
              <a:t>19</a:t>
            </a:r>
            <a:r>
              <a:rPr lang="ru-RU" sz="1150" dirty="0" smtClean="0"/>
              <a:t>. </a:t>
            </a:r>
            <a:r>
              <a:rPr lang="uk-UA" sz="1150" dirty="0" smtClean="0"/>
              <a:t>393 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smtClean="0"/>
              <a:t>Широков В.А. </a:t>
            </a:r>
            <a:r>
              <a:rPr lang="ru-RU" sz="1150" dirty="0" err="1" smtClean="0"/>
              <a:t>Феноменологія</a:t>
            </a:r>
            <a:r>
              <a:rPr lang="ru-RU" sz="1150" dirty="0" smtClean="0"/>
              <a:t> </a:t>
            </a:r>
            <a:r>
              <a:rPr lang="ru-RU" sz="1150" dirty="0" err="1" smtClean="0"/>
              <a:t>лексикографічних</a:t>
            </a:r>
            <a:r>
              <a:rPr lang="ru-RU" sz="1150" dirty="0" smtClean="0"/>
              <a:t> систем</a:t>
            </a:r>
            <a:r>
              <a:rPr lang="uk-UA" sz="1150" dirty="0" smtClean="0"/>
              <a:t> : монографія / НАН України, Український мовно-інформаційний фонд. </a:t>
            </a:r>
            <a:r>
              <a:rPr lang="ru-RU" sz="1150" dirty="0" smtClean="0"/>
              <a:t>К.</a:t>
            </a:r>
            <a:r>
              <a:rPr lang="uk-UA" sz="1150" dirty="0" smtClean="0"/>
              <a:t> : Наукова думка,</a:t>
            </a:r>
            <a:r>
              <a:rPr lang="ru-RU" sz="1150" dirty="0" smtClean="0"/>
              <a:t> 2004.</a:t>
            </a:r>
            <a:r>
              <a:rPr lang="uk-UA" sz="1150" dirty="0" smtClean="0"/>
              <a:t> 327с.</a:t>
            </a:r>
            <a:endParaRPr lang="ru-RU" sz="1150" dirty="0" smtClean="0"/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Шкуратяна</a:t>
            </a:r>
            <a:r>
              <a:rPr lang="ru-RU" sz="1150" dirty="0" smtClean="0"/>
              <a:t> Н.Г., Шевчук С.В. </a:t>
            </a:r>
            <a:r>
              <a:rPr lang="ru-RU" sz="1150" dirty="0" err="1" smtClean="0"/>
              <a:t>Сучасна</a:t>
            </a:r>
            <a:r>
              <a:rPr lang="ru-RU" sz="1150" dirty="0" smtClean="0"/>
              <a:t>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літературна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. </a:t>
            </a:r>
            <a:r>
              <a:rPr lang="ru-RU" sz="1150" dirty="0" err="1" smtClean="0"/>
              <a:t>Модульний</a:t>
            </a:r>
            <a:r>
              <a:rPr lang="ru-RU" sz="1150" dirty="0" smtClean="0"/>
              <a:t> курс</a:t>
            </a:r>
            <a:r>
              <a:rPr lang="uk-UA" sz="1150" dirty="0" smtClean="0"/>
              <a:t> </a:t>
            </a:r>
            <a:r>
              <a:rPr lang="ru-RU" sz="1150" dirty="0" smtClean="0"/>
              <a:t>: </a:t>
            </a:r>
            <a:r>
              <a:rPr lang="ru-RU" sz="1150" dirty="0" err="1" smtClean="0"/>
              <a:t>навч</a:t>
            </a:r>
            <a:r>
              <a:rPr lang="uk-UA" sz="1150" dirty="0" err="1" smtClean="0"/>
              <a:t>альний</a:t>
            </a:r>
            <a:r>
              <a:rPr lang="ru-RU" sz="1150" dirty="0" smtClean="0"/>
              <a:t> </a:t>
            </a:r>
            <a:r>
              <a:rPr lang="ru-RU" sz="1150" dirty="0" err="1" smtClean="0"/>
              <a:t>посібни</a:t>
            </a:r>
            <a:r>
              <a:rPr lang="uk-UA" sz="1150" dirty="0" smtClean="0"/>
              <a:t>к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</a:t>
            </a:r>
            <a:r>
              <a:rPr lang="ru-RU" sz="1150" dirty="0" err="1" smtClean="0"/>
              <a:t>Вища</a:t>
            </a:r>
            <a:r>
              <a:rPr lang="ru-RU" sz="1150" dirty="0" smtClean="0"/>
              <a:t> школа, 2007. 823 с.</a:t>
            </a:r>
          </a:p>
          <a:p>
            <a:pPr marL="268288" lvl="0" indent="-268288" algn="just">
              <a:buFont typeface="+mj-lt"/>
              <a:buAutoNum type="arabicPeriod"/>
            </a:pPr>
            <a:r>
              <a:rPr lang="ru-RU" sz="1150" dirty="0" err="1" smtClean="0"/>
              <a:t>Ющук</a:t>
            </a:r>
            <a:r>
              <a:rPr lang="ru-RU" sz="1150" dirty="0" smtClean="0"/>
              <a:t> І.П. </a:t>
            </a:r>
            <a:r>
              <a:rPr lang="ru-RU" sz="1150" dirty="0" err="1" smtClean="0"/>
              <a:t>Українська</a:t>
            </a:r>
            <a:r>
              <a:rPr lang="ru-RU" sz="1150" dirty="0" smtClean="0"/>
              <a:t> </a:t>
            </a:r>
            <a:r>
              <a:rPr lang="ru-RU" sz="1150" dirty="0" err="1" smtClean="0"/>
              <a:t>мова</a:t>
            </a:r>
            <a:r>
              <a:rPr lang="ru-RU" sz="1150" dirty="0" smtClean="0"/>
              <a:t> : </a:t>
            </a:r>
            <a:r>
              <a:rPr lang="ru-RU" sz="1150" dirty="0" err="1" smtClean="0"/>
              <a:t>підручник</a:t>
            </a:r>
            <a:r>
              <a:rPr lang="ru-RU" sz="1150" dirty="0" smtClean="0"/>
              <a:t>. К</a:t>
            </a:r>
            <a:r>
              <a:rPr lang="uk-UA" sz="1150" dirty="0" smtClean="0"/>
              <a:t>.</a:t>
            </a:r>
            <a:r>
              <a:rPr lang="ru-RU" sz="1150" dirty="0" smtClean="0"/>
              <a:t> : </a:t>
            </a:r>
            <a:r>
              <a:rPr lang="ru-RU" sz="1150" dirty="0" err="1" smtClean="0"/>
              <a:t>Либідь</a:t>
            </a:r>
            <a:r>
              <a:rPr lang="ru-RU" sz="1150" dirty="0" smtClean="0"/>
              <a:t>, 2003. 640 с.</a:t>
            </a:r>
          </a:p>
          <a:p>
            <a:pPr marL="268288" indent="-268288">
              <a:buFont typeface="+mj-lt"/>
              <a:buAutoNum type="arabicPeriod"/>
            </a:pPr>
            <a:endParaRPr lang="uk-UA" sz="115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2400" dirty="0" err="1" smtClean="0"/>
              <a:t>Типовими</a:t>
            </a:r>
            <a:r>
              <a:rPr lang="ru-RU" sz="2400" dirty="0" smtClean="0"/>
              <a:t>  </a:t>
            </a:r>
            <a:r>
              <a:rPr lang="ru-RU" sz="2400" dirty="0" err="1" smtClean="0"/>
              <a:t>характеристиці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ментальності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поняття-символи</a:t>
            </a:r>
            <a:r>
              <a:rPr lang="ru-RU" sz="2400" dirty="0" smtClean="0"/>
              <a:t>, як </a:t>
            </a:r>
            <a:r>
              <a:rPr lang="ru-RU" sz="2400" b="1" i="1" dirty="0" smtClean="0"/>
              <a:t>земля, </a:t>
            </a:r>
            <a:r>
              <a:rPr lang="ru-RU" sz="2400" b="1" i="1" dirty="0" err="1" smtClean="0"/>
              <a:t>мати</a:t>
            </a:r>
            <a:r>
              <a:rPr lang="ru-RU" sz="2400" b="1" i="1" dirty="0" smtClean="0"/>
              <a:t>, хата, степ, могила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, </a:t>
            </a:r>
            <a:r>
              <a:rPr lang="ru-RU" sz="2400" dirty="0" err="1" smtClean="0"/>
              <a:t>обожнення</a:t>
            </a:r>
            <a:r>
              <a:rPr lang="ru-RU" sz="2400" dirty="0" smtClean="0"/>
              <a:t> </a:t>
            </a:r>
            <a:r>
              <a:rPr lang="ru-RU" sz="2400" b="1" i="1" dirty="0" err="1" smtClean="0"/>
              <a:t>землі</a:t>
            </a:r>
            <a:r>
              <a:rPr lang="ru-RU" sz="2400" dirty="0" smtClean="0"/>
              <a:t> як </a:t>
            </a:r>
            <a:r>
              <a:rPr lang="ru-RU" sz="2400" dirty="0" err="1" smtClean="0"/>
              <a:t>життєдайної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, </a:t>
            </a:r>
            <a:r>
              <a:rPr lang="ru-RU" sz="2400" dirty="0" err="1" smtClean="0"/>
              <a:t>втілення</a:t>
            </a:r>
            <a:r>
              <a:rPr lang="ru-RU" sz="2400" dirty="0" smtClean="0"/>
              <a:t> понять добра, </a:t>
            </a:r>
            <a:r>
              <a:rPr lang="ru-RU" sz="2400" dirty="0" err="1" smtClean="0"/>
              <a:t>правди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характерне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народів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займаються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землеробством</a:t>
            </a:r>
            <a:r>
              <a:rPr lang="ru-RU" sz="2400" dirty="0" smtClean="0"/>
              <a:t>. Для </a:t>
            </a:r>
            <a:r>
              <a:rPr lang="ru-RU" sz="2400" dirty="0" err="1" smtClean="0"/>
              <a:t>українця</a:t>
            </a:r>
            <a:r>
              <a:rPr lang="ru-RU" sz="2400" dirty="0" smtClean="0"/>
              <a:t> земля 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і </a:t>
            </a:r>
            <a:r>
              <a:rPr lang="ru-RU" sz="2400" dirty="0" err="1" smtClean="0"/>
              <a:t>Божа</a:t>
            </a:r>
            <a:r>
              <a:rPr lang="ru-RU" sz="2400" dirty="0" smtClean="0"/>
              <a:t> </a:t>
            </a:r>
            <a:r>
              <a:rPr lang="ru-RU" sz="2400" dirty="0" err="1" smtClean="0"/>
              <a:t>милість</a:t>
            </a:r>
            <a:r>
              <a:rPr lang="ru-RU" sz="2400" dirty="0" smtClean="0"/>
              <a:t>, </a:t>
            </a:r>
            <a:r>
              <a:rPr lang="uk-UA" sz="2400" dirty="0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ідол</a:t>
            </a:r>
            <a:r>
              <a:rPr lang="ru-RU" sz="2400" dirty="0" smtClean="0"/>
              <a:t>, і </a:t>
            </a:r>
            <a:r>
              <a:rPr lang="ru-RU" sz="2400" dirty="0" err="1" smtClean="0"/>
              <a:t>підвалина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єства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страждальниця</a:t>
            </a:r>
            <a:r>
              <a:rPr lang="ru-RU" sz="2400" dirty="0" smtClean="0"/>
              <a:t>. </a:t>
            </a:r>
          </a:p>
          <a:p>
            <a:pPr marL="0" indent="357188"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слів-символів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відбитком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народнопоетичної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традиції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пісні</a:t>
            </a:r>
            <a:r>
              <a:rPr lang="ru-RU" sz="1600" dirty="0" smtClean="0"/>
              <a:t>, </a:t>
            </a:r>
            <a:r>
              <a:rPr lang="ru-RU" sz="1600" dirty="0" err="1" smtClean="0"/>
              <a:t>історичної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думи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підґрунтям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світобачення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світосприймання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smtClean="0"/>
              <a:t> </a:t>
            </a:r>
            <a:r>
              <a:rPr lang="ru-RU" sz="1600" dirty="0" err="1" smtClean="0"/>
              <a:t>Широке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символічно-узагальненому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персоніфікованому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значеннях</a:t>
            </a:r>
            <a:r>
              <a:rPr lang="ru-RU" sz="1600" dirty="0" smtClean="0"/>
              <a:t> таких </a:t>
            </a:r>
            <a:r>
              <a:rPr lang="ru-RU" sz="1600" dirty="0" err="1" smtClean="0"/>
              <a:t>слів-понять</a:t>
            </a:r>
            <a:r>
              <a:rPr lang="ru-RU" sz="1600" dirty="0" smtClean="0"/>
              <a:t>, як </a:t>
            </a:r>
            <a:r>
              <a:rPr lang="ru-RU" sz="1600" b="1" i="1" dirty="0" err="1" smtClean="0"/>
              <a:t>серце</a:t>
            </a:r>
            <a:r>
              <a:rPr lang="ru-RU" sz="1600" b="1" i="1" dirty="0" smtClean="0"/>
              <a:t>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голуб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(голубка),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орел,</a:t>
            </a:r>
            <a:r>
              <a:rPr lang="ru-RU" sz="1600" b="1" dirty="0" smtClean="0"/>
              <a:t> </a:t>
            </a:r>
            <a:r>
              <a:rPr lang="ru-RU" sz="1600" b="1" i="1" dirty="0" err="1" smtClean="0"/>
              <a:t>зірка</a:t>
            </a:r>
            <a:r>
              <a:rPr lang="ru-RU" sz="1600" b="1" i="1" dirty="0" smtClean="0"/>
              <a:t>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зоря,</a:t>
            </a:r>
            <a:r>
              <a:rPr lang="ru-RU" sz="1600" b="1" dirty="0" smtClean="0"/>
              <a:t> </a:t>
            </a:r>
            <a:r>
              <a:rPr lang="ru-RU" sz="1600" b="1" i="1" dirty="0" err="1" smtClean="0"/>
              <a:t>очі</a:t>
            </a:r>
            <a:r>
              <a:rPr lang="ru-RU" sz="1600" b="1" i="1" dirty="0" smtClean="0"/>
              <a:t>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тополя,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верба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органічною</a:t>
            </a:r>
            <a:r>
              <a:rPr lang="ru-RU" sz="1600" dirty="0" smtClean="0"/>
              <a:t> формою </a:t>
            </a:r>
            <a:r>
              <a:rPr lang="ru-RU" sz="1600" dirty="0" err="1" smtClean="0"/>
              <a:t>національного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самовираження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uk-UA" sz="1600" b="1" dirty="0" smtClean="0"/>
              <a:t>Для всього масиву символічних назв незмінною ознакою залишається оцінне значення. Переважна більшість слів-символів уживається як важливий засіб </a:t>
            </a:r>
            <a:r>
              <a:rPr lang="uk-UA" sz="1600" b="1" dirty="0" err="1" smtClean="0"/>
              <a:t>характеризації</a:t>
            </a:r>
            <a:r>
              <a:rPr lang="uk-UA" sz="1600" b="1" dirty="0" smtClean="0"/>
              <a:t>, створення позитивного чи негативного поля.</a:t>
            </a:r>
            <a:endParaRPr lang="en-US" sz="1600" b="1" dirty="0" smtClean="0"/>
          </a:p>
          <a:p>
            <a:pPr marL="0" indent="357188" algn="just">
              <a:buNone/>
            </a:pPr>
            <a:r>
              <a:rPr lang="uk-UA" sz="1600" dirty="0" smtClean="0"/>
              <a:t>Вивчення символів української мови, що їх репрезентує усна народна творчість й орієнтована на неї художня література, виявило специфічні риси власне національної образної системи, в підґрунтя якої лягли національно-культурні традиції, звичаї, вірування, </a:t>
            </a:r>
            <a:r>
              <a:rPr lang="uk-UA" sz="1600" dirty="0" smtClean="0"/>
              <a:t>обряди українського народу.</a:t>
            </a:r>
            <a:endParaRPr lang="en-US" sz="1600" dirty="0" smtClean="0"/>
          </a:p>
          <a:p>
            <a:pPr marL="0" indent="357188" algn="just">
              <a:buNone/>
            </a:pPr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мова</a:t>
            </a:r>
            <a:r>
              <a:rPr lang="ru-RU" sz="1600" dirty="0" smtClean="0"/>
              <a:t>, </a:t>
            </a:r>
            <a:r>
              <a:rPr lang="ru-RU" sz="1600" dirty="0" err="1" smtClean="0"/>
              <a:t>виступаючи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універсальним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етнокультури</a:t>
            </a:r>
            <a:r>
              <a:rPr lang="ru-RU" sz="1600" dirty="0" smtClean="0"/>
              <a:t>, </a:t>
            </a:r>
            <a:r>
              <a:rPr lang="ru-RU" sz="1600" dirty="0" smtClean="0"/>
              <a:t>сама </a:t>
            </a:r>
            <a:r>
              <a:rPr lang="ru-RU" sz="1600" dirty="0" err="1" smtClean="0"/>
              <a:t>виступає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мистецтвом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як результатом </a:t>
            </a:r>
            <a:r>
              <a:rPr lang="ru-RU" sz="1600" dirty="0" err="1" smtClean="0"/>
              <a:t>інтелектуальної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поколінь</a:t>
            </a:r>
            <a:r>
              <a:rPr lang="ru-RU" sz="1600" dirty="0" smtClean="0"/>
              <a:t>, так і </a:t>
            </a:r>
            <a:r>
              <a:rPr lang="ru-RU" sz="1600" dirty="0" err="1" smtClean="0"/>
              <a:t>могутнім</a:t>
            </a:r>
            <a:r>
              <a:rPr lang="ru-RU" sz="1600" dirty="0" smtClean="0"/>
              <a:t> </a:t>
            </a:r>
            <a:r>
              <a:rPr lang="ru-RU" sz="1600" dirty="0" err="1" smtClean="0"/>
              <a:t>рушієм</a:t>
            </a:r>
            <a:r>
              <a:rPr lang="ru-RU" sz="1600" dirty="0" smtClean="0"/>
              <a:t> культурного </a:t>
            </a:r>
            <a:r>
              <a:rPr lang="ru-RU" sz="1600" dirty="0" err="1" smtClean="0"/>
              <a:t>розвою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нації</a:t>
            </a:r>
            <a:r>
              <a:rPr lang="ru-RU" sz="1600" dirty="0" smtClean="0"/>
              <a:t>. </a:t>
            </a:r>
          </a:p>
          <a:p>
            <a:pPr marL="0" indent="357188" algn="just"/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3184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 Українська лексикографія в </a:t>
            </a:r>
            <a:r>
              <a:rPr lang="uk-UA" b="1" dirty="0" err="1" smtClean="0">
                <a:solidFill>
                  <a:schemeClr val="tx1"/>
                </a:solidFill>
              </a:rPr>
              <a:t>етнок</a:t>
            </a:r>
            <a:r>
              <a:rPr lang="ru-RU" b="1" dirty="0" err="1" smtClean="0">
                <a:solidFill>
                  <a:schemeClr val="tx1"/>
                </a:solidFill>
              </a:rPr>
              <a:t>ультурологічн</a:t>
            </a:r>
            <a:r>
              <a:rPr lang="uk-UA" b="1" dirty="0" smtClean="0">
                <a:solidFill>
                  <a:schemeClr val="tx1"/>
                </a:solidFill>
              </a:rPr>
              <a:t>ому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аспек</a:t>
            </a:r>
            <a:r>
              <a:rPr lang="uk-UA" b="1" dirty="0" smtClean="0">
                <a:solidFill>
                  <a:schemeClr val="tx1"/>
                </a:solidFill>
              </a:rPr>
              <a:t>ті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2000" b="1" i="1" dirty="0" smtClean="0"/>
              <a:t>Словники </a:t>
            </a:r>
            <a:r>
              <a:rPr lang="uk-UA" sz="2000" dirty="0" smtClean="0"/>
              <a:t>виконують важливу роль у суспільстві</a:t>
            </a:r>
            <a:r>
              <a:rPr lang="uk-UA" sz="2000" dirty="0" smtClean="0"/>
              <a:t>: </a:t>
            </a:r>
            <a:r>
              <a:rPr lang="uk-UA" sz="2000" dirty="0" smtClean="0"/>
              <a:t>задовольняють потреби користувачів у одержанні різноманітної лінгвістичної інформації, кодифікують відповідні мовні норми.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uk-UA" sz="2000" b="1" dirty="0" smtClean="0"/>
              <a:t>Значення </a:t>
            </a:r>
            <a:r>
              <a:rPr lang="uk-UA" sz="2000" b="1" dirty="0" smtClean="0"/>
              <a:t>словників </a:t>
            </a:r>
            <a:r>
              <a:rPr lang="uk-UA" sz="2000" dirty="0" smtClean="0"/>
              <a:t>зумовлене тим, що без достатнього знання ментально-культурних концептів, образів, символів, стереотипів тощо утруднене включення в український </a:t>
            </a:r>
            <a:r>
              <a:rPr lang="uk-UA" sz="2000" dirty="0" err="1" smtClean="0"/>
              <a:t>мовнокультурний</a:t>
            </a:r>
            <a:r>
              <a:rPr lang="uk-UA" sz="2000" dirty="0" smtClean="0"/>
              <a:t> простір</a:t>
            </a:r>
            <a:r>
              <a:rPr lang="uk-UA" sz="2000" dirty="0" smtClean="0"/>
              <a:t>.</a:t>
            </a:r>
            <a:endParaRPr lang="uk-UA" sz="2000" b="1" i="1" dirty="0" smtClean="0">
              <a:solidFill>
                <a:srgbClr val="0070C0"/>
              </a:solidFill>
            </a:endParaRPr>
          </a:p>
          <a:p>
            <a:pPr marL="0" indent="357188" algn="just">
              <a:buNone/>
            </a:pPr>
            <a:r>
              <a:rPr lang="uk-UA" sz="2000" b="1" i="1" dirty="0" smtClean="0">
                <a:solidFill>
                  <a:srgbClr val="0070C0"/>
                </a:solidFill>
              </a:rPr>
              <a:t>Словник </a:t>
            </a:r>
            <a:r>
              <a:rPr lang="uk-UA" sz="2000" i="1" dirty="0" smtClean="0"/>
              <a:t>—</a:t>
            </a:r>
            <a:r>
              <a:rPr lang="uk-UA" sz="2000" b="1" i="1" dirty="0" smtClean="0"/>
              <a:t> </a:t>
            </a:r>
            <a:r>
              <a:rPr lang="uk-UA" sz="2000" b="1" dirty="0" smtClean="0"/>
              <a:t>довідникове видання у формі книги чи компакт-диска (або іншого носія цифрової інформації), що містить зібрання слів або інших мовних одиниць з інформацією про їх будову, значення, написання, вимову, вживання, походження тощо чи з перекладом їх іноземною </a:t>
            </a:r>
            <a:r>
              <a:rPr lang="uk-UA" sz="2000" b="1" dirty="0" smtClean="0"/>
              <a:t>мовою</a:t>
            </a:r>
            <a:r>
              <a:rPr lang="ru-RU" sz="2000" dirty="0" smtClean="0"/>
              <a:t>.</a:t>
            </a:r>
            <a:endParaRPr lang="uk-UA" sz="2000" b="1" i="1" dirty="0" smtClean="0"/>
          </a:p>
          <a:p>
            <a:pPr marL="0" indent="357188" algn="just">
              <a:buNone/>
            </a:pPr>
            <a:r>
              <a:rPr lang="uk-UA" sz="2000" b="1" i="1" dirty="0" smtClean="0">
                <a:solidFill>
                  <a:srgbClr val="0070C0"/>
                </a:solidFill>
              </a:rPr>
              <a:t>Енциклопедія</a:t>
            </a:r>
            <a:r>
              <a:rPr lang="uk-UA" sz="2000" b="1" i="1" dirty="0" smtClean="0"/>
              <a:t>  </a:t>
            </a:r>
            <a:r>
              <a:rPr lang="uk-UA" sz="2000" dirty="0" smtClean="0"/>
              <a:t>—</a:t>
            </a:r>
            <a:r>
              <a:rPr lang="uk-UA" sz="2000" b="1" i="1" dirty="0" smtClean="0"/>
              <a:t>  </a:t>
            </a:r>
            <a:r>
              <a:rPr lang="uk-UA" sz="2000" b="1" dirty="0" smtClean="0"/>
              <a:t>довідникове видання,  у  якому  зібрані  </a:t>
            </a:r>
            <a:r>
              <a:rPr lang="uk-UA" sz="2000" b="1" dirty="0" smtClean="0"/>
              <a:t>найістотніші</a:t>
            </a:r>
            <a:r>
              <a:rPr lang="ru-RU" sz="2000" dirty="0" smtClean="0"/>
              <a:t> </a:t>
            </a:r>
            <a:r>
              <a:rPr lang="uk-UA" sz="2000" b="1" dirty="0" smtClean="0"/>
              <a:t>відомості </a:t>
            </a:r>
            <a:r>
              <a:rPr lang="uk-UA" sz="2000" b="1" dirty="0" smtClean="0"/>
              <a:t>з усіх або окремих галузей знань, подані у формі доступного пояснення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marL="0" indent="357188"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3184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 Українська лексикографія в </a:t>
            </a:r>
            <a:r>
              <a:rPr lang="uk-UA" b="1" dirty="0" err="1" smtClean="0">
                <a:solidFill>
                  <a:schemeClr val="tx1"/>
                </a:solidFill>
              </a:rPr>
              <a:t>етнок</a:t>
            </a:r>
            <a:r>
              <a:rPr lang="ru-RU" b="1" dirty="0" err="1" smtClean="0">
                <a:solidFill>
                  <a:schemeClr val="tx1"/>
                </a:solidFill>
              </a:rPr>
              <a:t>ультурологічн</a:t>
            </a:r>
            <a:r>
              <a:rPr lang="uk-UA" b="1" dirty="0" smtClean="0">
                <a:solidFill>
                  <a:schemeClr val="tx1"/>
                </a:solidFill>
              </a:rPr>
              <a:t>ому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аспек</a:t>
            </a:r>
            <a:r>
              <a:rPr lang="uk-UA" b="1" dirty="0" smtClean="0">
                <a:solidFill>
                  <a:schemeClr val="tx1"/>
                </a:solidFill>
              </a:rPr>
              <a:t>ті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>
              <a:buNone/>
            </a:pPr>
            <a:r>
              <a:rPr lang="uk-UA" sz="1800" dirty="0" smtClean="0"/>
              <a:t>Усі лексикографічні праці часто називають словниками, поділяючи їх на </a:t>
            </a:r>
            <a:endParaRPr lang="uk-UA" sz="1800" dirty="0" smtClean="0"/>
          </a:p>
          <a:p>
            <a:pPr marL="0" indent="357188" algn="just">
              <a:buNone/>
            </a:pPr>
            <a:r>
              <a:rPr lang="uk-UA" sz="1800" b="1" dirty="0" smtClean="0"/>
              <a:t>1) лінгвістичні </a:t>
            </a:r>
            <a:r>
              <a:rPr lang="uk-UA" sz="1800" b="1" dirty="0" smtClean="0"/>
              <a:t>(філологічні</a:t>
            </a:r>
            <a:r>
              <a:rPr lang="uk-UA" sz="1800" b="1" dirty="0" smtClean="0"/>
              <a:t>);</a:t>
            </a:r>
          </a:p>
          <a:p>
            <a:pPr marL="0" indent="357188" algn="just">
              <a:buNone/>
            </a:pPr>
            <a:r>
              <a:rPr lang="uk-UA" sz="1800" b="1" dirty="0" smtClean="0"/>
              <a:t>2) енциклопедичні</a:t>
            </a:r>
            <a:r>
              <a:rPr lang="uk-UA" sz="1800" b="1" dirty="0" smtClean="0"/>
              <a:t>.</a:t>
            </a:r>
            <a:r>
              <a:rPr lang="uk-UA" sz="1800" dirty="0" smtClean="0"/>
              <a:t> </a:t>
            </a:r>
            <a:endParaRPr lang="uk-UA" sz="1800" dirty="0" smtClean="0"/>
          </a:p>
          <a:p>
            <a:pPr marL="0" indent="357188" algn="just">
              <a:buNone/>
            </a:pPr>
            <a:r>
              <a:rPr lang="uk-UA" sz="1800" dirty="0" smtClean="0"/>
              <a:t>Необхідно </a:t>
            </a:r>
            <a:r>
              <a:rPr lang="uk-UA" sz="1800" dirty="0" smtClean="0"/>
              <a:t>розрізняти </a:t>
            </a:r>
            <a:r>
              <a:rPr lang="uk-UA" sz="1800" i="1" dirty="0" smtClean="0"/>
              <a:t>поняття «енциклопедія» і «енциклопедичний словник».</a:t>
            </a:r>
            <a:endParaRPr lang="en-US" sz="1800" i="1" dirty="0" smtClean="0"/>
          </a:p>
          <a:p>
            <a:pPr marL="0" indent="357188" algn="just">
              <a:buNone/>
            </a:pPr>
            <a:r>
              <a:rPr lang="uk-UA" sz="1800" dirty="0" smtClean="0"/>
              <a:t>Під </a:t>
            </a:r>
            <a:r>
              <a:rPr lang="uk-UA" sz="1800" dirty="0" smtClean="0"/>
              <a:t>терміном </a:t>
            </a:r>
            <a:r>
              <a:rPr lang="uk-UA" sz="1800" dirty="0" smtClean="0">
                <a:solidFill>
                  <a:srgbClr val="0070C0"/>
                </a:solidFill>
              </a:rPr>
              <a:t>«</a:t>
            </a:r>
            <a:r>
              <a:rPr lang="uk-UA" sz="1800" b="1" i="1" dirty="0" smtClean="0">
                <a:solidFill>
                  <a:srgbClr val="0070C0"/>
                </a:solidFill>
              </a:rPr>
              <a:t>енциклопедія</a:t>
            </a:r>
            <a:r>
              <a:rPr lang="uk-UA" sz="1800" dirty="0" smtClean="0">
                <a:solidFill>
                  <a:srgbClr val="0070C0"/>
                </a:solidFill>
              </a:rPr>
              <a:t>» </a:t>
            </a:r>
            <a:r>
              <a:rPr lang="uk-UA" sz="1800" dirty="0" smtClean="0"/>
              <a:t>розуміють багатотомну працю, значно більшу від енциклопедичного словника (деякі енциклопедії містять 200 томів), з розгалуженою системою ілюстрацій (малюнків, схем, таблиць, діаграм тощо).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uk-UA" sz="1800" b="1" i="1" dirty="0" smtClean="0">
                <a:solidFill>
                  <a:srgbClr val="0070C0"/>
                </a:solidFill>
              </a:rPr>
              <a:t>Енциклопедичний словник</a:t>
            </a:r>
            <a:r>
              <a:rPr lang="uk-UA" sz="1800" b="1" i="1" dirty="0" smtClean="0"/>
              <a:t> </a:t>
            </a:r>
            <a:r>
              <a:rPr lang="uk-UA" sz="1800" dirty="0" smtClean="0"/>
              <a:t>є лексикографічною працею проміжного</a:t>
            </a:r>
            <a:r>
              <a:rPr lang="uk-UA" sz="1800" b="1" i="1" dirty="0" smtClean="0"/>
              <a:t> </a:t>
            </a:r>
            <a:r>
              <a:rPr lang="uk-UA" sz="1800" dirty="0" smtClean="0"/>
              <a:t>типу, яка має ознаки і енциклопедії, і лінгвістичного словника, що виявляються в доборі реєстрових слів, особливостях укладання статей. Крім того, в енциклопедичних словниках ілюстрації до статей менш поширені або зовсім відсутні. </a:t>
            </a:r>
            <a:endParaRPr lang="uk-UA" sz="1800" dirty="0" smtClean="0"/>
          </a:p>
          <a:p>
            <a:pPr marL="0" indent="357188" algn="just">
              <a:buNone/>
            </a:pPr>
            <a:r>
              <a:rPr lang="uk-UA" sz="1800" dirty="0" err="1" smtClean="0"/>
              <a:t>Багатоаспектність</a:t>
            </a:r>
            <a:r>
              <a:rPr lang="uk-UA" sz="1800" dirty="0" smtClean="0"/>
              <a:t> мовних одиниць зумовлює наявність великої кількості різновидів словників.</a:t>
            </a:r>
            <a:endParaRPr lang="ru-RU" sz="1800" dirty="0" smtClean="0"/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К</a:t>
            </a:r>
            <a:r>
              <a:rPr lang="uk-UA" b="1" i="1" dirty="0" smtClean="0"/>
              <a:t>ласифікація </a:t>
            </a:r>
            <a:r>
              <a:rPr lang="uk-UA" b="1" i="1" dirty="0" smtClean="0"/>
              <a:t>словників за метою укладання та </a:t>
            </a:r>
            <a:r>
              <a:rPr lang="uk-UA" b="1" i="1" dirty="0" smtClean="0"/>
              <a:t>функцією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906350" y="2002537"/>
            <a:ext cx="4472327" cy="493775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Дескриптивні </a:t>
            </a:r>
            <a:r>
              <a:rPr lang="uk-UA" dirty="0" smtClean="0">
                <a:solidFill>
                  <a:srgbClr val="FFFF00"/>
                </a:solidFill>
              </a:rPr>
              <a:t>словники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У них зафіксовано усі наявні у окремій сфері</a:t>
            </a:r>
            <a:r>
              <a:rPr lang="uk-UA" b="1" dirty="0" smtClean="0"/>
              <a:t> </a:t>
            </a:r>
            <a:r>
              <a:rPr lang="uk-UA" dirty="0" smtClean="0"/>
              <a:t>лексеми, представлено повний їх опис за певними характеристиками. </a:t>
            </a:r>
            <a:endParaRPr lang="uk-UA" dirty="0" smtClean="0"/>
          </a:p>
          <a:p>
            <a:pPr marL="0" indent="357188" algn="just">
              <a:buNone/>
            </a:pPr>
            <a:r>
              <a:rPr lang="uk-UA" dirty="0" smtClean="0"/>
              <a:t>Тобто </a:t>
            </a:r>
            <a:r>
              <a:rPr lang="uk-UA" dirty="0" smtClean="0"/>
              <a:t>дескриптивні словники лише описують зафіксовані явища, і їх якість залежить від повноти й точності такого </a:t>
            </a:r>
            <a:r>
              <a:rPr lang="uk-UA" dirty="0" smtClean="0"/>
              <a:t>опису.</a:t>
            </a:r>
          </a:p>
          <a:p>
            <a:pPr marL="0" indent="357188" algn="just">
              <a:buNone/>
            </a:pPr>
            <a:r>
              <a:rPr lang="uk-UA" dirty="0" smtClean="0"/>
              <a:t>Дескриптивними </a:t>
            </a:r>
            <a:r>
              <a:rPr lang="uk-UA" dirty="0" smtClean="0"/>
              <a:t>є словники діалектної лексики, етимологічні, жаргонні, сленгові словники та ін.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5820154" y="1965960"/>
            <a:ext cx="4474028" cy="868679"/>
          </a:xfrm>
        </p:spPr>
        <p:txBody>
          <a:bodyPr>
            <a:normAutofit/>
          </a:bodyPr>
          <a:lstStyle/>
          <a:p>
            <a:pPr algn="ctr"/>
            <a:r>
              <a:rPr lang="uk-UA" dirty="0" err="1" smtClean="0">
                <a:solidFill>
                  <a:srgbClr val="FFFF00"/>
                </a:solidFill>
              </a:rPr>
              <a:t>Прескриптивні</a:t>
            </a:r>
            <a:r>
              <a:rPr lang="uk-UA" dirty="0" smtClean="0">
                <a:solidFill>
                  <a:srgbClr val="FFFF00"/>
                </a:solidFill>
              </a:rPr>
              <a:t> (нормативні) словники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uk-UA" dirty="0" smtClean="0"/>
              <a:t>Подають </a:t>
            </a:r>
            <a:r>
              <a:rPr lang="uk-UA" dirty="0" smtClean="0"/>
              <a:t>кодифіковану</a:t>
            </a:r>
            <a:r>
              <a:rPr lang="uk-UA" b="1" dirty="0" smtClean="0"/>
              <a:t> </a:t>
            </a:r>
            <a:r>
              <a:rPr lang="uk-UA" dirty="0" smtClean="0"/>
              <a:t>норму формальних, семантичних та функціональних характеристик слів літературної </a:t>
            </a:r>
            <a:r>
              <a:rPr lang="uk-UA" dirty="0" smtClean="0"/>
              <a:t>мови.</a:t>
            </a:r>
          </a:p>
          <a:p>
            <a:pPr marL="0" indent="357188" algn="just">
              <a:buNone/>
            </a:pPr>
            <a:r>
              <a:rPr lang="uk-UA" dirty="0" err="1" smtClean="0"/>
              <a:t>Прескриптивними</a:t>
            </a:r>
            <a:r>
              <a:rPr lang="uk-UA" dirty="0" smtClean="0"/>
              <a:t> </a:t>
            </a:r>
            <a:r>
              <a:rPr lang="uk-UA" dirty="0" smtClean="0"/>
              <a:t>ці словники називаються тому, що представлена в них норма є обов’язковою для всіх користувачів літературної мови.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>Класифікація </a:t>
            </a:r>
            <a:r>
              <a:rPr lang="uk-UA" b="1" i="1" dirty="0" smtClean="0"/>
              <a:t>словників за характеристикою слова відповідно до сфери лексикографічного </a:t>
            </a:r>
            <a:r>
              <a:rPr lang="uk-UA" b="1" i="1" dirty="0" smtClean="0"/>
              <a:t>опису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598" y="2002537"/>
            <a:ext cx="4472327" cy="512063"/>
          </a:xfrm>
        </p:spPr>
        <p:txBody>
          <a:bodyPr>
            <a:normAutofit fontScale="55000" lnSpcReduction="20000"/>
          </a:bodyPr>
          <a:lstStyle/>
          <a:p>
            <a:r>
              <a:rPr lang="uk-UA" sz="4000" dirty="0" smtClean="0">
                <a:solidFill>
                  <a:schemeClr val="bg1"/>
                </a:solidFill>
              </a:rPr>
              <a:t>Ті, що </a:t>
            </a:r>
            <a:r>
              <a:rPr lang="uk-UA" sz="4000" dirty="0" smtClean="0">
                <a:solidFill>
                  <a:schemeClr val="bg1"/>
                </a:solidFill>
              </a:rPr>
              <a:t>описують сферу </a:t>
            </a:r>
            <a:r>
              <a:rPr lang="uk-UA" sz="4000" i="1" dirty="0" smtClean="0">
                <a:solidFill>
                  <a:srgbClr val="7030A0"/>
                </a:solidFill>
              </a:rPr>
              <a:t>мови</a:t>
            </a:r>
            <a:r>
              <a:rPr lang="uk-UA" sz="4000" dirty="0" smtClean="0">
                <a:solidFill>
                  <a:srgbClr val="7030A0"/>
                </a:solidFill>
              </a:rPr>
              <a:t> </a:t>
            </a:r>
            <a:endParaRPr lang="ru-RU" sz="4000" dirty="0" smtClean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18018" y="2258569"/>
            <a:ext cx="4777742" cy="594360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sz="9600" dirty="0" smtClean="0">
                <a:solidFill>
                  <a:schemeClr val="bg1"/>
                </a:solidFill>
              </a:rPr>
              <a:t>Ті, які </a:t>
            </a:r>
            <a:r>
              <a:rPr lang="uk-UA" sz="9600" dirty="0" smtClean="0">
                <a:solidFill>
                  <a:schemeClr val="bg1"/>
                </a:solidFill>
              </a:rPr>
              <a:t>описують сферу </a:t>
            </a:r>
            <a:r>
              <a:rPr lang="uk-UA" sz="9600" i="1" dirty="0" smtClean="0">
                <a:solidFill>
                  <a:srgbClr val="002060"/>
                </a:solidFill>
              </a:rPr>
              <a:t>мовлення</a:t>
            </a:r>
            <a:endParaRPr lang="ru-RU" sz="96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782" y="2796278"/>
            <a:ext cx="1671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діахронічні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64408" y="2706624"/>
            <a:ext cx="1925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синхронічні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3454646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історичні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27592" y="3445502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етимологічні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62656" y="3136392"/>
            <a:ext cx="1318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одномовні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79776" y="3886200"/>
            <a:ext cx="4873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лексичні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(тлумачні, тезауруси, </a:t>
            </a:r>
          </a:p>
          <a:p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вибіркові,діалектні, термінологічні, </a:t>
            </a:r>
          </a:p>
          <a:p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жаргонів і сленгів, арго, власних назв 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(етимологічні, перекладні,</a:t>
            </a:r>
            <a:r>
              <a:rPr lang="uk-UA" sz="1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антропонімічні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</a:t>
            </a:r>
            <a:r>
              <a:rPr lang="uk-UA" sz="1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космонімічні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гідронімічні, </a:t>
            </a:r>
            <a:r>
              <a:rPr lang="uk-UA" sz="14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ойконімічні</a:t>
            </a:r>
            <a:r>
              <a:rPr lang="uk-UA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, топонімічні)</a:t>
            </a:r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,</a:t>
            </a:r>
            <a:r>
              <a:rPr lang="uk-UA" sz="1400" b="1" dirty="0" smtClean="0"/>
              <a:t> </a:t>
            </a:r>
            <a:r>
              <a:rPr lang="uk-UA" sz="1400" b="1" dirty="0" smtClean="0">
                <a:solidFill>
                  <a:schemeClr val="tx2">
                    <a:lumMod val="25000"/>
                  </a:schemeClr>
                </a:solidFill>
              </a:rPr>
              <a:t>іншомовних слів, абревіатур, антонімів, паронімів, омонімів, неологізмів, стилістичні, інверсійні);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ф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разеологічні</a:t>
            </a:r>
            <a:r>
              <a:rPr lang="uk-UA" sz="1400" b="1" dirty="0" smtClean="0">
                <a:solidFill>
                  <a:schemeClr val="accent4"/>
                </a:solidFill>
              </a:rPr>
              <a:t> (</a:t>
            </a:r>
            <a:r>
              <a:rPr lang="uk-UA" sz="1400" b="1" dirty="0" smtClean="0">
                <a:solidFill>
                  <a:schemeClr val="tx1">
                    <a:lumMod val="75000"/>
                  </a:schemeClr>
                </a:solidFill>
              </a:rPr>
              <a:t>реєстраційні, перекладні, тлумачні,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uk-UA" sz="1400" b="1" dirty="0" smtClean="0">
                <a:solidFill>
                  <a:schemeClr val="accent3">
                    <a:lumMod val="75000"/>
                  </a:schemeClr>
                </a:solidFill>
              </a:rPr>
              <a:t>алфавітні, гніздові, комбіновані</a:t>
            </a:r>
            <a:r>
              <a:rPr lang="uk-UA" sz="1400" b="1" dirty="0" smtClean="0">
                <a:solidFill>
                  <a:schemeClr val="accent4"/>
                </a:solidFill>
              </a:rPr>
              <a:t>),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Граматичні (</a:t>
            </a:r>
            <a:r>
              <a:rPr lang="uk-UA" sz="1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морфологічні, морфемні, синтаксичні</a:t>
            </a:r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);</a:t>
            </a:r>
            <a:endParaRPr lang="uk-UA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словотвірні;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акцентологічні;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орфоепічні;</a:t>
            </a:r>
          </a:p>
          <a:p>
            <a:r>
              <a:rPr lang="uk-UA" sz="1400" b="1" dirty="0" smtClean="0">
                <a:solidFill>
                  <a:schemeClr val="accent4">
                    <a:lumMod val="75000"/>
                  </a:schemeClr>
                </a:solidFill>
              </a:rPr>
              <a:t>орфографічні</a:t>
            </a:r>
            <a:endParaRPr lang="uk-UA" sz="1400" dirty="0" smtClean="0"/>
          </a:p>
        </p:txBody>
      </p:sp>
      <p:cxnSp>
        <p:nvCxnSpPr>
          <p:cNvPr id="34" name="Прямая со стрелкой 33"/>
          <p:cNvCxnSpPr>
            <a:stCxn id="11" idx="2"/>
          </p:cNvCxnSpPr>
          <p:nvPr/>
        </p:nvCxnSpPr>
        <p:spPr>
          <a:xfrm flipH="1">
            <a:off x="3621024" y="3505724"/>
            <a:ext cx="720" cy="49020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499616" y="2496312"/>
            <a:ext cx="969264" cy="32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450592" y="2496312"/>
            <a:ext cx="1133856" cy="2651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7" idx="2"/>
          </p:cNvCxnSpPr>
          <p:nvPr/>
        </p:nvCxnSpPr>
        <p:spPr>
          <a:xfrm flipH="1">
            <a:off x="475489" y="3165610"/>
            <a:ext cx="846894" cy="2451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7" idx="2"/>
          </p:cNvCxnSpPr>
          <p:nvPr/>
        </p:nvCxnSpPr>
        <p:spPr>
          <a:xfrm>
            <a:off x="1322383" y="3165610"/>
            <a:ext cx="433265" cy="2268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837176" y="3162038"/>
            <a:ext cx="2688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перекладні </a:t>
            </a:r>
            <a:r>
              <a:rPr lang="uk-UA" dirty="0" smtClean="0"/>
              <a:t>(двомовні,</a:t>
            </a:r>
          </a:p>
          <a:p>
            <a:r>
              <a:rPr lang="uk-UA" dirty="0" smtClean="0"/>
              <a:t>багатомовні)</a:t>
            </a:r>
            <a:endParaRPr lang="ru-RU" dirty="0" smtClean="0"/>
          </a:p>
          <a:p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907104" y="3066812"/>
            <a:ext cx="1286688" cy="151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3694176" y="3057668"/>
            <a:ext cx="203784" cy="1975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7799832" y="2587753"/>
            <a:ext cx="4233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Словники тропів, метафор, епітетів, перифраз, порівнянь, авторські або мови письменників, конкорданси, </a:t>
            </a:r>
            <a:r>
              <a:rPr lang="uk-UA" dirty="0" err="1" smtClean="0"/>
              <a:t>римівники</a:t>
            </a:r>
            <a:r>
              <a:rPr lang="uk-UA" dirty="0" smtClean="0"/>
              <a:t>, слововживань, крилатих висловів, смислової сполучуваності слів, частотні, дитячої лексики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Класифікація </a:t>
            </a:r>
            <a:r>
              <a:rPr lang="uk-UA" b="1" i="1" dirty="0" smtClean="0"/>
              <a:t>словників за нелінгвістичними </a:t>
            </a:r>
            <a:r>
              <a:rPr lang="uk-UA" b="1" i="1" dirty="0" smtClean="0"/>
              <a:t>критеріями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18871" y="1925393"/>
            <a:ext cx="1600199" cy="561775"/>
          </a:xfrm>
        </p:spPr>
        <p:txBody>
          <a:bodyPr>
            <a:norm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</a:rPr>
              <a:t>За віком користувачів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4087367"/>
            <a:ext cx="1499616" cy="202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b="1" dirty="0" smtClean="0"/>
              <a:t>дитячі, </a:t>
            </a:r>
            <a:r>
              <a:rPr lang="uk-UA" sz="1400" b="1" dirty="0" smtClean="0"/>
              <a:t>або шкільні</a:t>
            </a:r>
            <a:r>
              <a:rPr lang="uk-UA" sz="1400" b="1" dirty="0" smtClean="0"/>
              <a:t>, що є </a:t>
            </a:r>
            <a:r>
              <a:rPr lang="uk-UA" sz="1400" b="1" dirty="0" smtClean="0"/>
              <a:t>навчальними</a:t>
            </a:r>
          </a:p>
          <a:p>
            <a:pPr marL="0" indent="0">
              <a:buNone/>
            </a:pPr>
            <a:r>
              <a:rPr lang="uk-UA" sz="1400" b="1" dirty="0" smtClean="0"/>
              <a:t>словники для дорослих</a:t>
            </a:r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6192" y="2020825"/>
            <a:ext cx="1719072" cy="374904"/>
          </a:xfrm>
        </p:spPr>
        <p:txBody>
          <a:bodyPr>
            <a:normAutofit/>
          </a:bodyPr>
          <a:lstStyle/>
          <a:p>
            <a:pPr algn="ctr"/>
            <a:r>
              <a:rPr lang="uk-UA" sz="1600" i="1" dirty="0" smtClean="0">
                <a:solidFill>
                  <a:srgbClr val="002060"/>
                </a:solidFill>
              </a:rPr>
              <a:t>За розміром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342163" y="4061549"/>
            <a:ext cx="2086837" cy="2394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dirty="0" smtClean="0"/>
              <a:t>п</a:t>
            </a:r>
            <a:r>
              <a:rPr lang="uk-UA" sz="1400" dirty="0" smtClean="0"/>
              <a:t>овноформатні багатотомні </a:t>
            </a:r>
            <a:r>
              <a:rPr lang="uk-UA" sz="1400" dirty="0" smtClean="0"/>
              <a:t>і однотомні, настільні, короткі, компактні, кишенькові, міні-словники (особливо малого формату</a:t>
            </a:r>
            <a:r>
              <a:rPr lang="uk-UA" sz="1400" dirty="0" smtClean="0"/>
              <a:t>)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75024" y="203732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b="1" i="1" dirty="0" smtClean="0">
                <a:solidFill>
                  <a:srgbClr val="002060"/>
                </a:solidFill>
              </a:rPr>
              <a:t>За основною </a:t>
            </a:r>
            <a:r>
              <a:rPr lang="uk-UA" b="1" i="1" dirty="0" smtClean="0">
                <a:solidFill>
                  <a:srgbClr val="002060"/>
                </a:solidFill>
              </a:rPr>
              <a:t>мовою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8688" y="4005072"/>
            <a:ext cx="19842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словники для носіїв певної, зокрема української, </a:t>
            </a:r>
            <a:r>
              <a:rPr lang="uk-UA" sz="1400" b="1" dirty="0" smtClean="0"/>
              <a:t>мови; </a:t>
            </a:r>
            <a:r>
              <a:rPr lang="uk-UA" sz="1400" b="1" dirty="0" smtClean="0"/>
              <a:t>словники для </a:t>
            </a:r>
            <a:r>
              <a:rPr lang="uk-UA" sz="1400" b="1" dirty="0" smtClean="0"/>
              <a:t>іноземців 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37176" y="1982462"/>
            <a:ext cx="2688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rgbClr val="002060"/>
                </a:solidFill>
              </a:rPr>
              <a:t>За способом упорядкування матеріалу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85816" y="3977640"/>
            <a:ext cx="21671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uk-UA" sz="1200" b="1" dirty="0" smtClean="0"/>
              <a:t>а</a:t>
            </a:r>
            <a:r>
              <a:rPr lang="uk-UA" sz="1200" b="1" dirty="0" smtClean="0"/>
              <a:t>лфавітні</a:t>
            </a:r>
            <a:r>
              <a:rPr lang="uk-UA" sz="1200" dirty="0" smtClean="0"/>
              <a:t>;</a:t>
            </a:r>
            <a:endParaRPr lang="ru-RU" sz="1050" dirty="0" smtClean="0"/>
          </a:p>
          <a:p>
            <a:r>
              <a:rPr lang="uk-UA" sz="1400" b="1" dirty="0" smtClean="0"/>
              <a:t>ідеографічні </a:t>
            </a:r>
            <a:r>
              <a:rPr lang="uk-UA" sz="1400" dirty="0" smtClean="0"/>
              <a:t>(тематичні</a:t>
            </a:r>
            <a:r>
              <a:rPr lang="uk-UA" sz="1400" dirty="0" smtClean="0"/>
              <a:t>);</a:t>
            </a:r>
            <a:r>
              <a:rPr lang="uk-UA" sz="1400" b="1" dirty="0" smtClean="0"/>
              <a:t> малюнкові</a:t>
            </a:r>
            <a:r>
              <a:rPr lang="uk-UA" sz="1400" dirty="0" smtClean="0"/>
              <a:t>;</a:t>
            </a:r>
            <a:r>
              <a:rPr lang="uk-UA" sz="1400" b="1" dirty="0" smtClean="0"/>
              <a:t> </a:t>
            </a:r>
          </a:p>
          <a:p>
            <a:r>
              <a:rPr lang="uk-UA" sz="1400" b="1" dirty="0" smtClean="0"/>
              <a:t>ч</a:t>
            </a:r>
            <a:r>
              <a:rPr lang="uk-UA" sz="1400" b="1" dirty="0" smtClean="0"/>
              <a:t>астотні</a:t>
            </a:r>
            <a:r>
              <a:rPr lang="uk-UA" sz="1400" dirty="0" smtClean="0"/>
              <a:t>;</a:t>
            </a:r>
            <a:endParaRPr lang="uk-UA" sz="1400" b="1" dirty="0" smtClean="0"/>
          </a:p>
          <a:p>
            <a:r>
              <a:rPr lang="uk-UA" sz="1400" b="1" dirty="0" smtClean="0"/>
              <a:t>хронологічні </a:t>
            </a:r>
            <a:r>
              <a:rPr lang="uk-UA" sz="1400" dirty="0" smtClean="0"/>
              <a:t>та </a:t>
            </a:r>
            <a:r>
              <a:rPr lang="uk-UA" sz="1400" dirty="0" smtClean="0"/>
              <a:t>ін.</a:t>
            </a:r>
            <a:r>
              <a:rPr lang="uk-UA" sz="1400" b="1" dirty="0" smtClean="0"/>
              <a:t> 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14497" y="1982462"/>
            <a:ext cx="2119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smtClean="0">
                <a:solidFill>
                  <a:srgbClr val="002060"/>
                </a:solidFill>
              </a:rPr>
              <a:t>За джерелами фінансування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22592" y="3922776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державні;</a:t>
            </a:r>
            <a:endParaRPr lang="uk-UA" sz="1400" b="1" i="1" dirty="0" smtClean="0"/>
          </a:p>
          <a:p>
            <a:r>
              <a:rPr lang="uk-UA" sz="1400" b="1" dirty="0" smtClean="0"/>
              <a:t>комерційні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70392" y="1965961"/>
            <a:ext cx="2286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smtClean="0">
                <a:solidFill>
                  <a:srgbClr val="002060"/>
                </a:solidFill>
              </a:rPr>
              <a:t>За способом зберігання лексикографічної інформації та оперування нею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67344" y="3895344"/>
            <a:ext cx="1728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поліграфічні</a:t>
            </a:r>
            <a:r>
              <a:rPr lang="uk-UA" sz="1400" b="1" i="1" dirty="0" smtClean="0"/>
              <a:t>;</a:t>
            </a:r>
            <a:r>
              <a:rPr lang="uk-UA" sz="1400" b="1" dirty="0" smtClean="0"/>
              <a:t> </a:t>
            </a:r>
            <a:r>
              <a:rPr lang="uk-UA" sz="1400" b="1" dirty="0" smtClean="0"/>
              <a:t>електронні</a:t>
            </a:r>
            <a:endParaRPr lang="ru-RU" sz="1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48056" y="2441448"/>
            <a:ext cx="256032" cy="1517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157984" y="2368296"/>
            <a:ext cx="274320" cy="1746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886200" y="2322576"/>
            <a:ext cx="265176" cy="1728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025896" y="2816352"/>
            <a:ext cx="265176" cy="1161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98080" y="2551176"/>
            <a:ext cx="274320" cy="1307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9144000" y="3227832"/>
            <a:ext cx="219456" cy="56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460735" y="1892808"/>
            <a:ext cx="1480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rgbClr val="002060"/>
                </a:solidFill>
              </a:rPr>
              <a:t>За виходом у світ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661904" y="3803904"/>
            <a:ext cx="20118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стародавні</a:t>
            </a:r>
            <a:r>
              <a:rPr lang="uk-UA" sz="1400" dirty="0" smtClean="0"/>
              <a:t>,</a:t>
            </a:r>
          </a:p>
          <a:p>
            <a:r>
              <a:rPr lang="uk-UA" sz="1400" b="1" i="1" dirty="0" smtClean="0"/>
              <a:t> </a:t>
            </a:r>
            <a:r>
              <a:rPr lang="uk-UA" sz="1400" b="1" dirty="0" smtClean="0"/>
              <a:t>старі</a:t>
            </a:r>
            <a:r>
              <a:rPr lang="uk-UA" sz="1400" dirty="0" smtClean="0"/>
              <a:t>,</a:t>
            </a:r>
          </a:p>
          <a:p>
            <a:r>
              <a:rPr lang="uk-UA" sz="1400" dirty="0" smtClean="0"/>
              <a:t> </a:t>
            </a:r>
            <a:r>
              <a:rPr lang="uk-UA" sz="1400" b="1" dirty="0" smtClean="0"/>
              <a:t>актуальні</a:t>
            </a:r>
            <a:r>
              <a:rPr lang="uk-UA" sz="1400" dirty="0" smtClean="0"/>
              <a:t>,</a:t>
            </a:r>
          </a:p>
          <a:p>
            <a:r>
              <a:rPr lang="uk-UA" sz="1400" b="1" dirty="0" smtClean="0"/>
              <a:t> </a:t>
            </a:r>
            <a:r>
              <a:rPr lang="uk-UA" sz="1400" b="1" dirty="0" smtClean="0"/>
              <a:t>нові</a:t>
            </a:r>
            <a:r>
              <a:rPr lang="uk-UA" sz="1400" dirty="0" smtClean="0"/>
              <a:t>,</a:t>
            </a:r>
            <a:r>
              <a:rPr lang="uk-UA" sz="1400" b="1" dirty="0" smtClean="0"/>
              <a:t> </a:t>
            </a:r>
            <a:endParaRPr lang="uk-UA" sz="1400" b="1" dirty="0" smtClean="0"/>
          </a:p>
          <a:p>
            <a:r>
              <a:rPr lang="uk-UA" sz="1400" b="1" dirty="0" smtClean="0"/>
              <a:t>новітні</a:t>
            </a:r>
            <a:endParaRPr lang="ru-RU" sz="1400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10991088" y="2441448"/>
            <a:ext cx="292608" cy="138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31843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 Українська лексикографія в </a:t>
            </a:r>
            <a:r>
              <a:rPr lang="uk-UA" b="1" dirty="0" err="1" smtClean="0">
                <a:solidFill>
                  <a:schemeClr val="tx1"/>
                </a:solidFill>
              </a:rPr>
              <a:t>етнок</a:t>
            </a:r>
            <a:r>
              <a:rPr lang="ru-RU" b="1" dirty="0" err="1" smtClean="0">
                <a:solidFill>
                  <a:schemeClr val="tx1"/>
                </a:solidFill>
              </a:rPr>
              <a:t>ультурологічн</a:t>
            </a:r>
            <a:r>
              <a:rPr lang="uk-UA" b="1" dirty="0" smtClean="0">
                <a:solidFill>
                  <a:schemeClr val="tx1"/>
                </a:solidFill>
              </a:rPr>
              <a:t>ому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аспек</a:t>
            </a:r>
            <a:r>
              <a:rPr lang="uk-UA" b="1" dirty="0" smtClean="0">
                <a:solidFill>
                  <a:schemeClr val="tx1"/>
                </a:solidFill>
              </a:rPr>
              <a:t>ті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indent="357188" algn="just"/>
            <a:r>
              <a:rPr lang="uk-UA" sz="1800" dirty="0" smtClean="0"/>
              <a:t>Українська лексикографія досягла певних успіхів у підготуванні електронних версій словників. Особливо популярними є інтегровані лексикографічні системи, тобто електронні словники, які містять бази </a:t>
            </a:r>
            <a:r>
              <a:rPr lang="uk-UA" sz="1800" dirty="0" smtClean="0"/>
              <a:t>даних.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uk-UA" sz="1800" dirty="0" smtClean="0"/>
              <a:t>Створено </a:t>
            </a:r>
            <a:r>
              <a:rPr lang="uk-UA" sz="1800" dirty="0" smtClean="0"/>
              <a:t>також </a:t>
            </a:r>
            <a:r>
              <a:rPr lang="uk-UA" sz="1800" b="1" dirty="0" smtClean="0"/>
              <a:t>on-</a:t>
            </a:r>
            <a:r>
              <a:rPr lang="uk-UA" sz="1800" b="1" dirty="0" err="1" smtClean="0"/>
              <a:t>line</a:t>
            </a:r>
            <a:r>
              <a:rPr lang="uk-UA" sz="1800" b="1" dirty="0" smtClean="0"/>
              <a:t> версію </a:t>
            </a:r>
            <a:r>
              <a:rPr lang="uk-UA" sz="1800" dirty="0" smtClean="0"/>
              <a:t>інтегрованої </a:t>
            </a:r>
            <a:r>
              <a:rPr lang="uk-UA" sz="1800" dirty="0" smtClean="0">
                <a:solidFill>
                  <a:srgbClr val="0070C0"/>
                </a:solidFill>
              </a:rPr>
              <a:t>лексикографічної системи «Словники України» </a:t>
            </a:r>
            <a:r>
              <a:rPr lang="uk-UA" sz="1800" dirty="0" smtClean="0"/>
              <a:t>для користувачів Інтернету. Ведеться робота над укладанням комп’ютерного синтаксичного словника української </a:t>
            </a:r>
            <a:r>
              <a:rPr lang="uk-UA" sz="1800" dirty="0" smtClean="0"/>
              <a:t>мови.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smtClean="0"/>
              <a:t>У </a:t>
            </a:r>
            <a:r>
              <a:rPr lang="uk-UA" sz="1800" dirty="0" smtClean="0"/>
              <a:t>січні </a:t>
            </a:r>
            <a:r>
              <a:rPr lang="uk-UA" sz="1800" dirty="0" smtClean="0"/>
              <a:t>2001 року розпочала роботу міжнародна оригінальна електронна on-</a:t>
            </a:r>
            <a:r>
              <a:rPr lang="uk-UA" sz="1800" dirty="0" err="1" smtClean="0"/>
              <a:t>line</a:t>
            </a:r>
            <a:r>
              <a:rPr lang="uk-UA" sz="1800" dirty="0" smtClean="0"/>
              <a:t> система </a:t>
            </a:r>
            <a:r>
              <a:rPr lang="uk-UA" sz="1800" dirty="0" err="1" smtClean="0"/>
              <a:t>Wikipedia</a:t>
            </a:r>
            <a:r>
              <a:rPr lang="uk-UA" sz="1800" dirty="0" smtClean="0"/>
              <a:t> — багатомовний </a:t>
            </a:r>
            <a:r>
              <a:rPr lang="uk-UA" sz="1800" dirty="0" err="1" smtClean="0"/>
              <a:t>проєкт</a:t>
            </a:r>
            <a:r>
              <a:rPr lang="uk-UA" sz="1800" dirty="0" smtClean="0"/>
              <a:t> </a:t>
            </a:r>
            <a:r>
              <a:rPr lang="uk-UA" sz="1800" dirty="0" smtClean="0"/>
              <a:t>зі створення повної і точної енциклопедії з відкритим змістом (користувачі можуть постійно поповнювати її реєстр, уточнювати дефініції, подавати ілюстрації тощо). Нині українська частина </a:t>
            </a:r>
            <a:r>
              <a:rPr lang="uk-UA" sz="1800" dirty="0" err="1" smtClean="0"/>
              <a:t>Вікіпедії</a:t>
            </a:r>
            <a:r>
              <a:rPr lang="uk-UA" sz="1800" dirty="0" smtClean="0"/>
              <a:t> містить понад </a:t>
            </a:r>
            <a:r>
              <a:rPr lang="uk-UA" sz="1800" i="1" dirty="0" smtClean="0"/>
              <a:t>7100 статей</a:t>
            </a:r>
            <a:r>
              <a:rPr lang="uk-UA" sz="1800" dirty="0" smtClean="0"/>
              <a:t>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uk-UA" sz="1800" dirty="0" smtClean="0"/>
              <a:t>Існує особливий різновид </a:t>
            </a:r>
            <a:r>
              <a:rPr lang="uk-UA" sz="1800" b="1" i="1" dirty="0" smtClean="0"/>
              <a:t>електронних словників кишенькового типу</a:t>
            </a:r>
            <a:r>
              <a:rPr lang="uk-UA" sz="1800" dirty="0" smtClean="0"/>
              <a:t>, наприклад, фірми </a:t>
            </a:r>
            <a:r>
              <a:rPr lang="uk-UA" sz="1800" dirty="0" err="1" smtClean="0"/>
              <a:t>Casio</a:t>
            </a:r>
            <a:r>
              <a:rPr lang="uk-UA" sz="1800" dirty="0" smtClean="0"/>
              <a:t>, що мають вигляд невеликого комп’ютера з умонтованою незмінною програмою здебільшого для перекладу з однієї мови на іншу.</a:t>
            </a:r>
            <a:endParaRPr lang="ru-RU" sz="1800" dirty="0" smtClean="0"/>
          </a:p>
          <a:p>
            <a:pPr marL="0" indent="357188" algn="just"/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3.  Українська фразеологія. </a:t>
            </a:r>
            <a:r>
              <a:rPr lang="ru-RU" b="1" dirty="0" err="1" smtClean="0"/>
              <a:t>Спроба</a:t>
            </a:r>
            <a:r>
              <a:rPr lang="ru-RU" b="1" dirty="0" smtClean="0"/>
              <a:t> </a:t>
            </a:r>
            <a:r>
              <a:rPr lang="ru-RU" b="1" dirty="0" err="1" smtClean="0"/>
              <a:t>етнокультурної</a:t>
            </a:r>
            <a:r>
              <a:rPr lang="ru-RU" b="1" dirty="0" smtClean="0"/>
              <a:t> </a:t>
            </a:r>
            <a:r>
              <a:rPr lang="ru-RU" b="1" dirty="0" err="1" smtClean="0"/>
              <a:t>реконструкції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74320" y="2336873"/>
            <a:ext cx="11283695" cy="3599316"/>
          </a:xfrm>
        </p:spPr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Фразеологія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лінгвістики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фразеологічну</a:t>
            </a:r>
            <a:r>
              <a:rPr lang="ru-RU" dirty="0" smtClean="0"/>
              <a:t> систему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Фразеологізмом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dirty="0" err="1" smtClean="0">
                <a:solidFill>
                  <a:srgbClr val="0070C0"/>
                </a:solidFill>
              </a:rPr>
              <a:t>фразеологічною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одиницею</a:t>
            </a:r>
            <a:r>
              <a:rPr lang="ru-RU" dirty="0" smtClean="0">
                <a:solidFill>
                  <a:srgbClr val="0070C0"/>
                </a:solidFill>
              </a:rPr>
              <a:t>)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лексико-граматична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і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, </a:t>
            </a:r>
            <a:r>
              <a:rPr lang="ru-RU" dirty="0" err="1" smtClean="0"/>
              <a:t>граматично</a:t>
            </a:r>
            <a:r>
              <a:rPr lang="ru-RU" dirty="0" smtClean="0"/>
              <a:t> </a:t>
            </a:r>
            <a:r>
              <a:rPr lang="ru-RU" dirty="0" err="1" smtClean="0"/>
              <a:t>організованих</a:t>
            </a:r>
            <a:r>
              <a:rPr lang="ru-RU" dirty="0" smtClean="0"/>
              <a:t> за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, яка,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цілісне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відтворюється</a:t>
            </a:r>
            <a:r>
              <a:rPr lang="uk-UA" dirty="0" smtClean="0"/>
              <a:t> у </a:t>
            </a:r>
            <a:r>
              <a:rPr lang="ru-RU" dirty="0" err="1" smtClean="0"/>
              <a:t>мовленні</a:t>
            </a:r>
            <a:r>
              <a:rPr lang="ru-RU" dirty="0" smtClean="0"/>
              <a:t> за </a:t>
            </a:r>
            <a:r>
              <a:rPr lang="ru-RU" dirty="0" err="1" smtClean="0"/>
              <a:t>традицією</a:t>
            </a:r>
            <a:r>
              <a:rPr lang="ru-RU" dirty="0" smtClean="0"/>
              <a:t>, автоматично.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err="1" smtClean="0"/>
              <a:t>байдики</a:t>
            </a:r>
            <a:r>
              <a:rPr lang="ru-RU" i="1" dirty="0" smtClean="0"/>
              <a:t> </a:t>
            </a:r>
            <a:r>
              <a:rPr lang="ru-RU" i="1" dirty="0" err="1" smtClean="0"/>
              <a:t>бити</a:t>
            </a:r>
            <a:r>
              <a:rPr lang="ru-RU" i="1" dirty="0" smtClean="0"/>
              <a:t> (</a:t>
            </a:r>
            <a:r>
              <a:rPr lang="ru-RU" i="1" dirty="0" err="1" smtClean="0"/>
              <a:t>ледарювати</a:t>
            </a:r>
            <a:r>
              <a:rPr lang="ru-RU" i="1" dirty="0" smtClean="0"/>
              <a:t>); </a:t>
            </a:r>
            <a:r>
              <a:rPr lang="ru-RU" i="1" dirty="0" err="1" smtClean="0"/>
              <a:t>показати</a:t>
            </a:r>
            <a:r>
              <a:rPr lang="ru-RU" i="1" dirty="0" smtClean="0"/>
              <a:t>, де раки </a:t>
            </a:r>
            <a:r>
              <a:rPr lang="ru-RU" i="1" dirty="0" err="1" smtClean="0"/>
              <a:t>зимують</a:t>
            </a:r>
            <a:r>
              <a:rPr lang="ru-RU" i="1" dirty="0" smtClean="0"/>
              <a:t> (</a:t>
            </a:r>
            <a:r>
              <a:rPr lang="ru-RU" i="1" dirty="0" err="1" smtClean="0"/>
              <a:t>провчити</a:t>
            </a:r>
            <a:r>
              <a:rPr lang="ru-RU" i="1" dirty="0" smtClean="0"/>
              <a:t>, </a:t>
            </a:r>
            <a:r>
              <a:rPr lang="ru-RU" i="1" dirty="0" err="1" smtClean="0"/>
              <a:t>покарати</a:t>
            </a:r>
            <a:r>
              <a:rPr lang="ru-RU" i="1" dirty="0" smtClean="0"/>
              <a:t>); </a:t>
            </a:r>
            <a:r>
              <a:rPr lang="ru-RU" i="1" dirty="0" err="1" smtClean="0"/>
              <a:t>лебедина</a:t>
            </a:r>
            <a:r>
              <a:rPr lang="ru-RU" i="1" dirty="0" smtClean="0"/>
              <a:t> </a:t>
            </a:r>
            <a:r>
              <a:rPr lang="ru-RU" i="1" dirty="0" err="1" smtClean="0"/>
              <a:t>пісня</a:t>
            </a:r>
            <a:r>
              <a:rPr lang="ru-RU" i="1" dirty="0" smtClean="0"/>
              <a:t> (</a:t>
            </a:r>
            <a:r>
              <a:rPr lang="ru-RU" i="1" dirty="0" err="1" smtClean="0"/>
              <a:t>останній</a:t>
            </a:r>
            <a:r>
              <a:rPr lang="ru-RU" i="1" dirty="0" smtClean="0"/>
              <a:t> </a:t>
            </a:r>
            <a:r>
              <a:rPr lang="ru-RU" i="1" dirty="0" err="1" smtClean="0"/>
              <a:t>вияв</a:t>
            </a:r>
            <a:r>
              <a:rPr lang="ru-RU" i="1" dirty="0" smtClean="0"/>
              <a:t> таланту); стати на ноги (</a:t>
            </a:r>
            <a:r>
              <a:rPr lang="ru-RU" i="1" dirty="0" err="1" smtClean="0"/>
              <a:t>одужати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dirty="0" smtClean="0"/>
              <a:t>У </a:t>
            </a:r>
            <a:r>
              <a:rPr lang="ru-RU" dirty="0" err="1" smtClean="0"/>
              <a:t>реченні</a:t>
            </a:r>
            <a:r>
              <a:rPr lang="ru-RU" dirty="0" smtClean="0"/>
              <a:t> </a:t>
            </a:r>
            <a:r>
              <a:rPr lang="ru-RU" dirty="0" err="1" smtClean="0"/>
              <a:t>фразеологізми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одним членом.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smtClean="0"/>
              <a:t>ними </a:t>
            </a:r>
            <a:r>
              <a:rPr lang="ru-RU" dirty="0" err="1" smtClean="0"/>
              <a:t>послуговуються</a:t>
            </a:r>
            <a:r>
              <a:rPr lang="ru-RU" dirty="0" smtClean="0"/>
              <a:t> у </a:t>
            </a:r>
            <a:r>
              <a:rPr lang="ru-RU" dirty="0" err="1" smtClean="0"/>
              <a:t>розмовному</a:t>
            </a:r>
            <a:r>
              <a:rPr lang="ru-RU" dirty="0" smtClean="0"/>
              <a:t> та </a:t>
            </a:r>
            <a:r>
              <a:rPr lang="ru-RU" dirty="0" err="1" smtClean="0"/>
              <a:t>художньому</a:t>
            </a:r>
            <a:r>
              <a:rPr lang="ru-RU" dirty="0" smtClean="0"/>
              <a:t> стилях </a:t>
            </a:r>
            <a:r>
              <a:rPr lang="ru-RU" dirty="0" err="1" smtClean="0"/>
              <a:t>мовлення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Вони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мовленню</a:t>
            </a:r>
            <a:r>
              <a:rPr lang="ru-RU" dirty="0" smtClean="0"/>
              <a:t> </a:t>
            </a:r>
            <a:r>
              <a:rPr lang="ru-RU" dirty="0" err="1" smtClean="0"/>
              <a:t>виразності</a:t>
            </a:r>
            <a:r>
              <a:rPr lang="ru-RU" dirty="0" smtClean="0"/>
              <a:t>, </a:t>
            </a:r>
            <a:r>
              <a:rPr lang="ru-RU" dirty="0" err="1" smtClean="0"/>
              <a:t>влучності</a:t>
            </a:r>
            <a:r>
              <a:rPr lang="ru-RU" dirty="0" smtClean="0"/>
              <a:t> та </a:t>
            </a:r>
            <a:r>
              <a:rPr lang="ru-RU" dirty="0" err="1" smtClean="0"/>
              <a:t>емоційності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Класифікація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фразеологізмів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(за акад. В. </a:t>
            </a:r>
            <a:r>
              <a:rPr lang="ru-RU" sz="3200" dirty="0" err="1" smtClean="0"/>
              <a:t>Виноградовим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фразеологічні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зрощення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indent="357188"/>
            <a:r>
              <a:rPr lang="ru-RU" sz="1600" dirty="0" err="1" smtClean="0"/>
              <a:t>семантично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неподільні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цілісне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пов’язане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значенням</a:t>
            </a:r>
            <a:r>
              <a:rPr lang="ru-RU" sz="1600" dirty="0" smtClean="0"/>
              <a:t> тих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входять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їхнього</a:t>
            </a:r>
            <a:r>
              <a:rPr lang="ru-RU" sz="1600" dirty="0" smtClean="0"/>
              <a:t> складу: </a:t>
            </a:r>
            <a:r>
              <a:rPr lang="ru-RU" sz="1600" i="1" dirty="0" err="1" smtClean="0"/>
              <a:t>дати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гарбуза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відмовити</a:t>
            </a:r>
            <a:r>
              <a:rPr lang="ru-RU" sz="1600" i="1" dirty="0" smtClean="0"/>
              <a:t> тому, </a:t>
            </a:r>
            <a:r>
              <a:rPr lang="ru-RU" sz="1600" i="1" dirty="0" err="1" smtClean="0"/>
              <a:t>хто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сватається</a:t>
            </a:r>
            <a:r>
              <a:rPr lang="ru-RU" sz="1600" i="1" dirty="0" smtClean="0"/>
              <a:t>), собаку </a:t>
            </a:r>
            <a:r>
              <a:rPr lang="ru-RU" sz="1600" i="1" dirty="0" err="1" smtClean="0"/>
              <a:t>з’їсти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набувати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досвіду</a:t>
            </a:r>
            <a:r>
              <a:rPr lang="ru-RU" sz="1600" i="1" dirty="0" smtClean="0"/>
              <a:t>), </a:t>
            </a:r>
            <a:r>
              <a:rPr lang="ru-RU" sz="1600" i="1" dirty="0" err="1" smtClean="0"/>
              <a:t>пекти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раків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червоніти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</a:t>
            </a:r>
            <a:r>
              <a:rPr lang="ru-RU" sz="1600" i="1" dirty="0" smtClean="0"/>
              <a:t> сорому), </a:t>
            </a:r>
            <a:r>
              <a:rPr lang="ru-RU" sz="1600" i="1" dirty="0" err="1" smtClean="0"/>
              <a:t>тримати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камінь</a:t>
            </a:r>
            <a:r>
              <a:rPr lang="ru-RU" sz="1600" i="1" dirty="0" smtClean="0"/>
              <a:t> за пазухою (</a:t>
            </a:r>
            <a:r>
              <a:rPr lang="ru-RU" sz="1600" i="1" dirty="0" err="1" smtClean="0"/>
              <a:t>затаїти</a:t>
            </a:r>
            <a:r>
              <a:rPr lang="ru-RU" sz="1600" i="1" dirty="0" smtClean="0"/>
              <a:t> образу), </a:t>
            </a:r>
            <a:r>
              <a:rPr lang="ru-RU" sz="1600" i="1" dirty="0" err="1" smtClean="0"/>
              <a:t>дивитися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крізь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пальці</a:t>
            </a:r>
            <a:r>
              <a:rPr lang="ru-RU" sz="1600" i="1" dirty="0" smtClean="0"/>
              <a:t> (не </a:t>
            </a:r>
            <a:r>
              <a:rPr lang="ru-RU" sz="1600" i="1" dirty="0" err="1" smtClean="0"/>
              <a:t>помічати</a:t>
            </a:r>
            <a:r>
              <a:rPr lang="ru-RU" sz="1600" i="1" dirty="0" smtClean="0"/>
              <a:t>), </a:t>
            </a:r>
            <a:r>
              <a:rPr lang="ru-RU" sz="1600" i="1" dirty="0" err="1" smtClean="0"/>
              <a:t>танцювати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чиюсь</a:t>
            </a:r>
            <a:r>
              <a:rPr lang="ru-RU" sz="1600" i="1" dirty="0" smtClean="0"/>
              <a:t> дудку (</a:t>
            </a:r>
            <a:r>
              <a:rPr lang="ru-RU" sz="1600" i="1" dirty="0" err="1" smtClean="0"/>
              <a:t>підкорятися</a:t>
            </a:r>
            <a:r>
              <a:rPr lang="ru-RU" sz="1600" i="1" dirty="0" smtClean="0"/>
              <a:t>), </a:t>
            </a:r>
            <a:r>
              <a:rPr lang="ru-RU" sz="1600" i="1" dirty="0" err="1" smtClean="0"/>
              <a:t>нагріти</a:t>
            </a:r>
            <a:r>
              <a:rPr lang="ru-RU" sz="1600" i="1" dirty="0" smtClean="0"/>
              <a:t> руки (</a:t>
            </a:r>
            <a:r>
              <a:rPr lang="ru-RU" sz="1600" i="1" dirty="0" err="1" smtClean="0"/>
              <a:t>нажитися</a:t>
            </a:r>
            <a:r>
              <a:rPr lang="ru-RU" sz="1600" i="1" dirty="0" smtClean="0"/>
              <a:t>).</a:t>
            </a: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фразеологічні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єдності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pPr indent="357188"/>
            <a:r>
              <a:rPr lang="ru-RU" sz="1800" dirty="0" err="1" smtClean="0"/>
              <a:t>семантично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неподільні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фразеологізми</a:t>
            </a:r>
            <a:r>
              <a:rPr lang="ru-RU" sz="1800" dirty="0" smtClean="0"/>
              <a:t>, </a:t>
            </a:r>
            <a:r>
              <a:rPr lang="ru-RU" sz="1800" dirty="0" err="1" smtClean="0"/>
              <a:t>цілісне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умотивоване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входять</a:t>
            </a:r>
            <a:r>
              <a:rPr lang="ru-RU" sz="1800" dirty="0" smtClean="0"/>
              <a:t> до </a:t>
            </a:r>
            <a:r>
              <a:rPr lang="ru-RU" sz="1800" dirty="0" err="1" smtClean="0"/>
              <a:t>їх</a:t>
            </a:r>
            <a:r>
              <a:rPr lang="ru-RU" sz="1800" dirty="0" smtClean="0"/>
              <a:t> складу: </a:t>
            </a:r>
            <a:r>
              <a:rPr lang="ru-RU" sz="1800" i="1" dirty="0" err="1" smtClean="0"/>
              <a:t>накивати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п’ятами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втікати</a:t>
            </a:r>
            <a:r>
              <a:rPr lang="ru-RU" sz="1800" i="1" dirty="0" smtClean="0"/>
              <a:t>), </a:t>
            </a:r>
            <a:r>
              <a:rPr lang="ru-RU" sz="1800" i="1" dirty="0" err="1" smtClean="0"/>
              <a:t>вітер</a:t>
            </a:r>
            <a:r>
              <a:rPr lang="ru-RU" sz="1800" i="1" dirty="0" smtClean="0"/>
              <a:t> в </a:t>
            </a:r>
            <a:r>
              <a:rPr lang="ru-RU" sz="1800" i="1" dirty="0" err="1" smtClean="0"/>
              <a:t>кишенях</a:t>
            </a:r>
            <a:r>
              <a:rPr lang="ru-RU" sz="1800" i="1" dirty="0" smtClean="0"/>
              <a:t> гуде (</a:t>
            </a:r>
            <a:r>
              <a:rPr lang="ru-RU" sz="1800" i="1" dirty="0" err="1" smtClean="0"/>
              <a:t>немає</a:t>
            </a:r>
            <a:r>
              <a:rPr lang="ru-RU" sz="1800" i="1" dirty="0" smtClean="0"/>
              <a:t> грошей), </a:t>
            </a:r>
            <a:r>
              <a:rPr lang="ru-RU" sz="1800" i="1" dirty="0" err="1" smtClean="0"/>
              <a:t>міняти</a:t>
            </a:r>
            <a:r>
              <a:rPr lang="ru-RU" sz="1800" i="1" dirty="0" smtClean="0"/>
              <a:t> шило </a:t>
            </a:r>
            <a:r>
              <a:rPr lang="ru-RU" sz="1800" i="1" dirty="0" err="1" smtClean="0"/>
              <a:t>намило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крутити</a:t>
            </a:r>
            <a:r>
              <a:rPr lang="ru-RU" sz="1800" i="1" dirty="0" smtClean="0"/>
              <a:t> носом (</a:t>
            </a:r>
            <a:r>
              <a:rPr lang="ru-RU" sz="1800" i="1" dirty="0" err="1" smtClean="0"/>
              <a:t>упиратися</a:t>
            </a:r>
            <a:r>
              <a:rPr lang="ru-RU" sz="1800" i="1" dirty="0" smtClean="0"/>
              <a:t>), не </a:t>
            </a:r>
            <a:r>
              <a:rPr lang="ru-RU" sz="1800" i="1" dirty="0" err="1" smtClean="0"/>
              <a:t>вішати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голови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не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втрачати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надії</a:t>
            </a:r>
            <a:r>
              <a:rPr lang="ru-RU" sz="1800" i="1" dirty="0" smtClean="0"/>
              <a:t>).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фразеологічні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сполучення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pPr indent="357188"/>
            <a:r>
              <a:rPr lang="ru-RU" sz="1800" dirty="0" err="1" smtClean="0"/>
              <a:t>фразеологізми</a:t>
            </a:r>
            <a:r>
              <a:rPr lang="ru-RU" sz="1800" dirty="0" smtClean="0"/>
              <a:t>, </a:t>
            </a:r>
            <a:r>
              <a:rPr lang="ru-RU" sz="1800" dirty="0" err="1" smtClean="0"/>
              <a:t>складові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самостійність</a:t>
            </a:r>
            <a:r>
              <a:rPr lang="ru-RU" sz="1800" dirty="0" smtClean="0"/>
              <a:t>: </a:t>
            </a:r>
            <a:r>
              <a:rPr lang="ru-RU" sz="1800" dirty="0" err="1" smtClean="0"/>
              <a:t>одне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бути </a:t>
            </a:r>
            <a:r>
              <a:rPr lang="ru-RU" sz="1800" dirty="0" err="1" smtClean="0"/>
              <a:t>замінене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</a:t>
            </a:r>
            <a:r>
              <a:rPr lang="ru-RU" sz="1800" dirty="0" smtClean="0"/>
              <a:t>: </a:t>
            </a:r>
            <a:r>
              <a:rPr lang="ru-RU" sz="1800" i="1" dirty="0" err="1" smtClean="0"/>
              <a:t>ставати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зіп’ятися</a:t>
            </a:r>
            <a:r>
              <a:rPr lang="ru-RU" sz="1800" i="1" dirty="0" smtClean="0"/>
              <a:t>) на ноги (</a:t>
            </a:r>
            <a:r>
              <a:rPr lang="ru-RU" sz="1800" i="1" dirty="0" err="1" smtClean="0"/>
              <a:t>набиратися</a:t>
            </a:r>
            <a:r>
              <a:rPr lang="ru-RU" sz="1800" i="1" dirty="0" smtClean="0"/>
              <a:t> сил), чиста </a:t>
            </a:r>
            <a:r>
              <a:rPr lang="ru-RU" sz="1800" i="1" dirty="0" err="1" smtClean="0"/>
              <a:t>совість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чиста</a:t>
            </a:r>
            <a:r>
              <a:rPr lang="ru-RU" sz="1800" i="1" dirty="0" smtClean="0"/>
              <a:t> душа), </a:t>
            </a:r>
            <a:r>
              <a:rPr lang="ru-RU" sz="1800" i="1" dirty="0" err="1" smtClean="0"/>
              <a:t>відвести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очі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відвести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погляд</a:t>
            </a:r>
            <a:r>
              <a:rPr lang="ru-RU" sz="1800" i="1" dirty="0" smtClean="0"/>
              <a:t>).</a:t>
            </a: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lvl="0" indent="357188" algn="just">
              <a:buNone/>
            </a:pPr>
            <a:endParaRPr lang="ru-RU" sz="18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Розділ</a:t>
            </a:r>
            <a:r>
              <a:rPr lang="ru-RU" sz="2000" dirty="0" smtClean="0"/>
              <a:t> науки про </a:t>
            </a:r>
            <a:r>
              <a:rPr lang="ru-RU" sz="2000" dirty="0" err="1" smtClean="0"/>
              <a:t>мову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вивчає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словниковий</a:t>
            </a:r>
            <a:r>
              <a:rPr lang="ru-RU" sz="2000" dirty="0" smtClean="0"/>
              <a:t> склад, </a:t>
            </a:r>
            <a:r>
              <a:rPr lang="ru-RU" sz="2000" dirty="0" err="1" smtClean="0"/>
              <a:t>називається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лексикологією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b="1" i="1" dirty="0" smtClean="0"/>
              <a:t>Лексика</a:t>
            </a:r>
            <a:r>
              <a:rPr lang="ru-RU" sz="2000" b="1" dirty="0" smtClean="0"/>
              <a:t> 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складна </a:t>
            </a:r>
            <a:r>
              <a:rPr lang="ru-RU" sz="2000" b="1" dirty="0" err="1" smtClean="0"/>
              <a:t>організована</a:t>
            </a:r>
            <a:r>
              <a:rPr lang="ru-RU" sz="2000" b="1" dirty="0" smtClean="0"/>
              <a:t> система, яка </a:t>
            </a:r>
            <a:r>
              <a:rPr lang="ru-RU" sz="2000" b="1" dirty="0" err="1" smtClean="0"/>
              <a:t>поєднує</a:t>
            </a:r>
            <a:r>
              <a:rPr lang="ru-RU" sz="2000" b="1" dirty="0" smtClean="0"/>
              <a:t> слова </a:t>
            </a:r>
            <a:r>
              <a:rPr lang="ru-RU" sz="2000" b="1" dirty="0" err="1" smtClean="0"/>
              <a:t>однієї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мови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спільністю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протилежністю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значень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семантико-стилістичним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забарвленням</a:t>
            </a:r>
            <a:r>
              <a:rPr lang="ru-RU" sz="2000" b="1" dirty="0" smtClean="0"/>
              <a:t> та сферою </a:t>
            </a:r>
            <a:r>
              <a:rPr lang="ru-RU" sz="2000" b="1" dirty="0" err="1" smtClean="0"/>
              <a:t>вживання</a:t>
            </a:r>
            <a:r>
              <a:rPr lang="ru-RU" sz="2000" b="1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сукупність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слів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r>
              <a:rPr lang="ru-RU" sz="2000" dirty="0" err="1" smtClean="0"/>
              <a:t>Найменшою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лексичною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одиницею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b="1" dirty="0" smtClean="0"/>
              <a:t>лексема.</a:t>
            </a:r>
            <a:r>
              <a:rPr lang="ru-RU" sz="2000" dirty="0" smtClean="0"/>
              <a:t> Лексемою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лише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повнозначне</a:t>
            </a:r>
            <a:r>
              <a:rPr lang="ru-RU" sz="2000" dirty="0" smtClean="0"/>
              <a:t> слово,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службові</a:t>
            </a:r>
            <a:r>
              <a:rPr lang="ru-RU" sz="2000" dirty="0" smtClean="0"/>
              <a:t> слова не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.</a:t>
            </a:r>
          </a:p>
          <a:p>
            <a:pPr marL="0" indent="357188" algn="just">
              <a:buNone/>
            </a:pPr>
            <a:r>
              <a:rPr lang="ru-RU" sz="2000" b="1" i="1" dirty="0" err="1" smtClean="0"/>
              <a:t>Словниковий</a:t>
            </a:r>
            <a:r>
              <a:rPr lang="ru-RU" sz="2000" b="1" i="1" dirty="0" smtClean="0"/>
              <a:t> склад </a:t>
            </a:r>
            <a:r>
              <a:rPr lang="ru-RU" sz="2000" b="1" i="1" dirty="0" err="1" smtClean="0"/>
              <a:t>української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мови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відкрита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динамічна</a:t>
            </a:r>
            <a:r>
              <a:rPr lang="ru-RU" sz="2000" b="1" dirty="0" smtClean="0"/>
              <a:t> система </a:t>
            </a:r>
            <a:r>
              <a:rPr lang="ru-RU" sz="2000" b="1" dirty="0" err="1" smtClean="0"/>
              <a:t>лексичних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одиниць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рівноправних</a:t>
            </a:r>
            <a:r>
              <a:rPr lang="ru-RU" sz="2000" b="1" dirty="0" smtClean="0"/>
              <a:t> за </a:t>
            </a:r>
            <a:r>
              <a:rPr lang="ru-RU" sz="2000" b="1" dirty="0" err="1" smtClean="0"/>
              <a:t>джерелами</a:t>
            </a:r>
            <a:r>
              <a:rPr lang="ru-RU" sz="2000" b="1" dirty="0" smtClean="0"/>
              <a:t> і часом </a:t>
            </a:r>
            <a:r>
              <a:rPr lang="ru-RU" sz="2000" b="1" dirty="0" err="1" smtClean="0"/>
              <a:t>формування</a:t>
            </a:r>
            <a:r>
              <a:rPr lang="ru-RU" sz="2000" b="1" dirty="0" smtClean="0"/>
              <a:t>. </a:t>
            </a:r>
          </a:p>
          <a:p>
            <a:pPr marL="0" indent="357188" algn="just">
              <a:buNone/>
            </a:pPr>
            <a:r>
              <a:rPr lang="ru-RU" sz="2000" dirty="0" err="1" smtClean="0"/>
              <a:t>Об'єднує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генетично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різнопланові</a:t>
            </a:r>
            <a:r>
              <a:rPr lang="ru-RU" sz="2000" dirty="0" smtClean="0"/>
              <a:t> </a:t>
            </a:r>
            <a:r>
              <a:rPr lang="ru-RU" sz="2000" b="1" dirty="0" err="1" smtClean="0"/>
              <a:t>групи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лексичних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одиниць</a:t>
            </a:r>
            <a:r>
              <a:rPr lang="ru-RU" sz="2000" dirty="0" smtClean="0"/>
              <a:t>: </a:t>
            </a:r>
            <a:endParaRPr lang="ru-RU" sz="2000" dirty="0" smtClean="0"/>
          </a:p>
          <a:p>
            <a:pPr marL="0" indent="357188" algn="just">
              <a:buAutoNum type="arabicParenR"/>
            </a:pPr>
            <a:r>
              <a:rPr lang="ru-RU" sz="2000" dirty="0" err="1" smtClean="0"/>
              <a:t>споконвічно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українські</a:t>
            </a:r>
            <a:r>
              <a:rPr lang="ru-RU" sz="2000" dirty="0" smtClean="0"/>
              <a:t> слова; </a:t>
            </a:r>
            <a:endParaRPr lang="ru-RU" sz="2000" dirty="0" smtClean="0"/>
          </a:p>
          <a:p>
            <a:pPr marL="0" indent="357188" algn="just">
              <a:buAutoNum type="arabicParenR"/>
            </a:pPr>
            <a:r>
              <a:rPr lang="ru-RU" sz="2000" dirty="0" smtClean="0"/>
              <a:t>слова</a:t>
            </a:r>
            <a:r>
              <a:rPr lang="ru-RU" sz="2000" dirty="0" smtClean="0"/>
              <a:t>, </a:t>
            </a:r>
            <a:r>
              <a:rPr lang="ru-RU" sz="2000" dirty="0" err="1" smtClean="0"/>
              <a:t>запозичені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мов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pPr marL="0" indent="357188" algn="just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За </a:t>
            </a:r>
            <a:r>
              <a:rPr lang="ru-RU" sz="3100" b="1" dirty="0" err="1" smtClean="0"/>
              <a:t>ознакою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відтворюваності</a:t>
            </a:r>
            <a:r>
              <a:rPr lang="ru-RU" sz="3100" b="1" dirty="0" smtClean="0"/>
              <a:t> та </a:t>
            </a:r>
            <a:r>
              <a:rPr lang="ru-RU" sz="3100" b="1" dirty="0" err="1" smtClean="0"/>
              <a:t>усталеністю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компонентів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виділяють</a:t>
            </a:r>
            <a:r>
              <a:rPr lang="ru-RU" sz="31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FFC000"/>
                </a:solidFill>
              </a:rPr>
              <a:t>прислів'я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>
          <a:xfrm>
            <a:off x="164592" y="3022673"/>
            <a:ext cx="3950208" cy="2913513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стійкий</a:t>
            </a:r>
            <a:r>
              <a:rPr lang="ru-RU" sz="1800" dirty="0" smtClean="0"/>
              <a:t>, </a:t>
            </a:r>
            <a:r>
              <a:rPr lang="ru-RU" sz="1800" dirty="0" err="1" smtClean="0"/>
              <a:t>ритмічний</a:t>
            </a:r>
            <a:r>
              <a:rPr lang="ru-RU" sz="1800" dirty="0" smtClean="0"/>
              <a:t> за </a:t>
            </a:r>
            <a:r>
              <a:rPr lang="ru-RU" sz="1800" dirty="0" err="1" smtClean="0"/>
              <a:t>будовою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повчального</a:t>
            </a:r>
            <a:r>
              <a:rPr lang="ru-RU" sz="1800" dirty="0" smtClean="0"/>
              <a:t> характеру. </a:t>
            </a:r>
            <a:endParaRPr lang="ru-RU" sz="1800" dirty="0" smtClean="0"/>
          </a:p>
          <a:p>
            <a:r>
              <a:rPr lang="ru-RU" sz="1800" dirty="0" smtClean="0"/>
              <a:t>У </a:t>
            </a:r>
            <a:r>
              <a:rPr lang="ru-RU" sz="1800" dirty="0" err="1" smtClean="0"/>
              <a:t>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зафіксовано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практичний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досвід</a:t>
            </a:r>
            <a:r>
              <a:rPr lang="ru-RU" sz="1800" dirty="0" smtClean="0"/>
              <a:t> народу та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оцінка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подій</a:t>
            </a:r>
            <a:r>
              <a:rPr lang="ru-RU" sz="1800" dirty="0" smtClean="0"/>
              <a:t> і </a:t>
            </a:r>
            <a:r>
              <a:rPr lang="ru-RU" sz="1800" dirty="0" err="1" smtClean="0"/>
              <a:t>явищ</a:t>
            </a:r>
            <a:r>
              <a:rPr lang="ru-RU" sz="1800" dirty="0" smtClean="0"/>
              <a:t>: </a:t>
            </a:r>
            <a:r>
              <a:rPr lang="ru-RU" sz="1800" i="1" dirty="0" smtClean="0"/>
              <a:t>до </a:t>
            </a:r>
            <a:r>
              <a:rPr lang="ru-RU" sz="1800" i="1" dirty="0" err="1" smtClean="0"/>
              <a:t>булави</a:t>
            </a:r>
            <a:r>
              <a:rPr lang="ru-RU" sz="1800" i="1" dirty="0" smtClean="0"/>
              <a:t> треба </a:t>
            </a:r>
            <a:r>
              <a:rPr lang="ru-RU" sz="1800" i="1" dirty="0" err="1" smtClean="0"/>
              <a:t>голови</a:t>
            </a:r>
            <a:r>
              <a:rPr lang="ru-RU" sz="1800" i="1" dirty="0" smtClean="0"/>
              <a:t>; сметаною </a:t>
            </a:r>
            <a:r>
              <a:rPr lang="ru-RU" sz="1800" i="1" dirty="0" err="1" smtClean="0"/>
              <a:t>вареників</a:t>
            </a:r>
            <a:r>
              <a:rPr lang="ru-RU" sz="1800" i="1" dirty="0" smtClean="0"/>
              <a:t> не </a:t>
            </a:r>
            <a:r>
              <a:rPr lang="ru-RU" sz="1800" i="1" dirty="0" err="1" smtClean="0"/>
              <a:t>зіпсуєш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дружній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череді</a:t>
            </a:r>
            <a:r>
              <a:rPr lang="ru-RU" sz="1800" i="1" dirty="0" smtClean="0"/>
              <a:t> і </a:t>
            </a:r>
            <a:r>
              <a:rPr lang="ru-RU" sz="1800" i="1" dirty="0" err="1" smtClean="0"/>
              <a:t>вовк</a:t>
            </a:r>
            <a:r>
              <a:rPr lang="ru-RU" sz="1800" i="1" dirty="0" smtClean="0"/>
              <a:t> не </a:t>
            </a:r>
            <a:r>
              <a:rPr lang="ru-RU" sz="1800" i="1" dirty="0" err="1" smtClean="0"/>
              <a:t>страшний</a:t>
            </a:r>
            <a:r>
              <a:rPr lang="ru-RU" sz="1800" i="1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За </a:t>
            </a:r>
            <a:r>
              <a:rPr lang="ru-RU" sz="1800" dirty="0" err="1" smtClean="0"/>
              <a:t>граматичним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оформленням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прислів'я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співвідноситься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реченням</a:t>
            </a:r>
            <a:r>
              <a:rPr lang="ru-RU" sz="1800" dirty="0" smtClean="0"/>
              <a:t>. Основою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прислів’їв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факти</a:t>
            </a:r>
            <a:r>
              <a:rPr lang="ru-RU" sz="1800" dirty="0" smtClean="0"/>
              <a:t>: </a:t>
            </a:r>
            <a:r>
              <a:rPr lang="ru-RU" sz="1800" i="1" dirty="0" err="1" smtClean="0"/>
              <a:t>Іван</a:t>
            </a:r>
            <a:r>
              <a:rPr lang="ru-RU" sz="1800" i="1" dirty="0" smtClean="0"/>
              <a:t> плахту носить, а Настя </a:t>
            </a:r>
            <a:r>
              <a:rPr lang="ru-RU" sz="1800" i="1" dirty="0" smtClean="0"/>
              <a:t>булаву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FFC000"/>
                </a:solidFill>
              </a:rPr>
              <a:t>приказка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/>
              <a:t>стійкий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образно </a:t>
            </a:r>
            <a:r>
              <a:rPr lang="ru-RU" sz="1800" dirty="0" err="1" smtClean="0"/>
              <a:t>розкриває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певне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r>
              <a:rPr lang="ru-RU" sz="1800" dirty="0" err="1" smtClean="0"/>
              <a:t>Приказки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позбавлені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узагальнювального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повчального</a:t>
            </a:r>
            <a:r>
              <a:rPr lang="ru-RU" sz="1800" dirty="0" smtClean="0"/>
              <a:t> характеру і </a:t>
            </a:r>
            <a:r>
              <a:rPr lang="ru-RU" sz="1800" dirty="0" err="1" smtClean="0"/>
              <a:t>висловлюють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незавершену</a:t>
            </a:r>
            <a:r>
              <a:rPr lang="ru-RU" sz="1800" dirty="0" smtClean="0"/>
              <a:t> думку: </a:t>
            </a:r>
            <a:r>
              <a:rPr lang="ru-RU" sz="1800" i="1" dirty="0" err="1" smtClean="0"/>
              <a:t>більше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щастя</a:t>
            </a:r>
            <a:r>
              <a:rPr lang="ru-RU" sz="1800" i="1" dirty="0" smtClean="0"/>
              <a:t>, як </a:t>
            </a:r>
            <a:r>
              <a:rPr lang="ru-RU" sz="1800" i="1" dirty="0" err="1" smtClean="0"/>
              <a:t>розуму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хто</a:t>
            </a:r>
            <a:r>
              <a:rPr lang="ru-RU" sz="1800" i="1" dirty="0" smtClean="0"/>
              <a:t> не </a:t>
            </a:r>
            <a:r>
              <a:rPr lang="ru-RU" sz="1800" i="1" dirty="0" err="1" smtClean="0"/>
              <a:t>працює</a:t>
            </a:r>
            <a:r>
              <a:rPr lang="ru-RU" sz="1800" i="1" dirty="0" smtClean="0"/>
              <a:t>, той не </a:t>
            </a:r>
            <a:r>
              <a:rPr lang="ru-RU" sz="1800" i="1" dirty="0" err="1" smtClean="0"/>
              <a:t>помиляється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була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би</a:t>
            </a:r>
            <a:r>
              <a:rPr lang="ru-RU" sz="1800" i="1" dirty="0" smtClean="0"/>
              <a:t> шия, а хомут </a:t>
            </a:r>
            <a:r>
              <a:rPr lang="ru-RU" sz="1800" i="1" dirty="0" smtClean="0"/>
              <a:t>буде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FFC000"/>
                </a:solidFill>
              </a:rPr>
              <a:t>крилаті</a:t>
            </a:r>
            <a:r>
              <a:rPr lang="ru-RU" b="1" i="1" dirty="0" smtClean="0"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solidFill>
                  <a:srgbClr val="FFC000"/>
                </a:solidFill>
              </a:rPr>
              <a:t>вислови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стійкі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образні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вислови</a:t>
            </a:r>
            <a:r>
              <a:rPr lang="ru-RU" sz="2000" dirty="0" smtClean="0"/>
              <a:t>, </a:t>
            </a:r>
            <a:r>
              <a:rPr lang="ru-RU" sz="2000" dirty="0" err="1" smtClean="0"/>
              <a:t>засвоєні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фольклорних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джерел</a:t>
            </a:r>
            <a:r>
              <a:rPr lang="ru-RU" sz="2000" dirty="0" smtClean="0"/>
              <a:t>, </a:t>
            </a:r>
            <a:r>
              <a:rPr lang="ru-RU" sz="2000" dirty="0" err="1" smtClean="0"/>
              <a:t>вислови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: </a:t>
            </a:r>
            <a:r>
              <a:rPr lang="ru-RU" sz="2000" i="1" dirty="0" err="1" smtClean="0"/>
              <a:t>мертві</a:t>
            </a:r>
            <a:r>
              <a:rPr lang="ru-RU" sz="2000" i="1" dirty="0" smtClean="0"/>
              <a:t> сраму не бояться; слово, </a:t>
            </a:r>
            <a:r>
              <a:rPr lang="ru-RU" sz="2000" i="1" dirty="0" err="1" smtClean="0"/>
              <a:t>чому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ти</a:t>
            </a:r>
            <a:r>
              <a:rPr lang="ru-RU" sz="2000" i="1" dirty="0" smtClean="0"/>
              <a:t> не твердая </a:t>
            </a:r>
            <a:r>
              <a:rPr lang="ru-RU" sz="2000" i="1" dirty="0" err="1" smtClean="0"/>
              <a:t>криця</a:t>
            </a:r>
            <a:r>
              <a:rPr lang="ru-RU" sz="2000" i="1" dirty="0" smtClean="0"/>
              <a:t> (Леся </a:t>
            </a:r>
            <a:r>
              <a:rPr lang="ru-RU" sz="2000" i="1" dirty="0" err="1" smtClean="0"/>
              <a:t>Українка</a:t>
            </a:r>
            <a:r>
              <a:rPr lang="ru-RU" sz="2000" i="1" dirty="0" smtClean="0"/>
              <a:t>); караюсь, мучусь, </a:t>
            </a:r>
            <a:r>
              <a:rPr lang="ru-RU" sz="2000" i="1" dirty="0" err="1" smtClean="0"/>
              <a:t>але</a:t>
            </a:r>
            <a:r>
              <a:rPr lang="ru-RU" sz="2000" i="1" dirty="0" smtClean="0"/>
              <a:t> не </a:t>
            </a:r>
            <a:r>
              <a:rPr lang="ru-RU" sz="2000" i="1" dirty="0" smtClean="0"/>
              <a:t>каюсь           </a:t>
            </a:r>
            <a:r>
              <a:rPr lang="ru-RU" sz="2000" i="1" dirty="0" smtClean="0"/>
              <a:t>(</a:t>
            </a:r>
            <a:r>
              <a:rPr lang="ru-RU" sz="2000" i="1" dirty="0" smtClean="0"/>
              <a:t>Т.Шевченко)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err="1" smtClean="0"/>
              <a:t>Джерела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фразеології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0312" y="2336872"/>
            <a:ext cx="11713463" cy="4100503"/>
          </a:xfrm>
        </p:spPr>
        <p:txBody>
          <a:bodyPr>
            <a:noAutofit/>
          </a:bodyPr>
          <a:lstStyle/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Вислови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античної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культури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smtClean="0"/>
              <a:t>альфа </a:t>
            </a:r>
            <a:r>
              <a:rPr lang="ru-RU" sz="1800" i="1" dirty="0" err="1" smtClean="0"/>
              <a:t>й</a:t>
            </a:r>
            <a:r>
              <a:rPr lang="ru-RU" sz="1800" i="1" dirty="0" smtClean="0"/>
              <a:t> омега, </a:t>
            </a:r>
            <a:r>
              <a:rPr lang="ru-RU" sz="1800" i="1" dirty="0" err="1" smtClean="0"/>
              <a:t>самозакоханий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Нарцис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обітована</a:t>
            </a:r>
            <a:r>
              <a:rPr lang="ru-RU" sz="1800" i="1" dirty="0" smtClean="0"/>
              <a:t> земля, </a:t>
            </a:r>
            <a:r>
              <a:rPr lang="ru-RU" sz="1800" i="1" dirty="0" err="1" smtClean="0"/>
              <a:t>Дамоклів</a:t>
            </a:r>
            <a:r>
              <a:rPr lang="ru-RU" sz="1800" i="1" dirty="0" smtClean="0"/>
              <a:t> меч, </a:t>
            </a:r>
            <a:r>
              <a:rPr lang="ru-RU" sz="1800" i="1" dirty="0" err="1" smtClean="0"/>
              <a:t>Авгієві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стайні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троянський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кінь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Ахілесова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п’ята</a:t>
            </a:r>
            <a:r>
              <a:rPr lang="ru-RU" sz="1800" i="1" dirty="0" smtClean="0"/>
              <a:t>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Переклади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видатних</a:t>
            </a:r>
            <a:r>
              <a:rPr lang="ru-RU" sz="1800" dirty="0" smtClean="0">
                <a:solidFill>
                  <a:srgbClr val="FF0000"/>
                </a:solidFill>
              </a:rPr>
              <a:t> людей: </a:t>
            </a:r>
            <a:r>
              <a:rPr lang="ru-RU" sz="1800" i="1" dirty="0" err="1" smtClean="0"/>
              <a:t>Краще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вмерти</a:t>
            </a:r>
            <a:r>
              <a:rPr lang="ru-RU" sz="1800" i="1" dirty="0" smtClean="0"/>
              <a:t> стоячи, </a:t>
            </a:r>
            <a:r>
              <a:rPr lang="ru-RU" sz="1800" i="1" dirty="0" err="1" smtClean="0"/>
              <a:t>ніж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жити</a:t>
            </a:r>
            <a:r>
              <a:rPr lang="ru-RU" sz="1800" i="1" dirty="0" smtClean="0"/>
              <a:t> на </a:t>
            </a:r>
            <a:r>
              <a:rPr lang="ru-RU" sz="1800" i="1" dirty="0" err="1" smtClean="0"/>
              <a:t>колінах</a:t>
            </a:r>
            <a:r>
              <a:rPr lang="ru-RU" sz="1800" i="1" dirty="0" smtClean="0"/>
              <a:t> (</a:t>
            </a:r>
            <a:r>
              <a:rPr lang="ru-RU" sz="1800" i="1" dirty="0" err="1" smtClean="0"/>
              <a:t>Д.Ібаррурі</a:t>
            </a:r>
            <a:r>
              <a:rPr lang="ru-RU" sz="1800" i="1" dirty="0" smtClean="0"/>
              <a:t>)</a:t>
            </a:r>
            <a:r>
              <a:rPr lang="uk-UA" sz="1800" i="1" dirty="0" smtClean="0"/>
              <a:t>;</a:t>
            </a:r>
            <a:r>
              <a:rPr lang="ru-RU" sz="1800" i="1" dirty="0" smtClean="0"/>
              <a:t> Чиста краса, </a:t>
            </a:r>
            <a:r>
              <a:rPr lang="ru-RU" sz="1800" i="1" dirty="0" err="1" smtClean="0"/>
              <a:t>чисте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мистецтво</a:t>
            </a:r>
            <a:r>
              <a:rPr lang="ru-RU" sz="1800" i="1" dirty="0" smtClean="0"/>
              <a:t> (І. Кант)</a:t>
            </a:r>
            <a:r>
              <a:rPr lang="uk-UA" sz="1800" i="1" dirty="0" smtClean="0"/>
              <a:t>;</a:t>
            </a:r>
            <a:r>
              <a:rPr lang="ru-RU" sz="1800" i="1" dirty="0" smtClean="0"/>
              <a:t> Люди, будьте </a:t>
            </a:r>
            <a:r>
              <a:rPr lang="ru-RU" sz="1800" i="1" dirty="0" err="1" smtClean="0"/>
              <a:t>пильні</a:t>
            </a:r>
            <a:r>
              <a:rPr lang="ru-RU" sz="1800" i="1" dirty="0" smtClean="0"/>
              <a:t>! (Ю. Фучик</a:t>
            </a:r>
            <a:r>
              <a:rPr lang="ru-RU" sz="1800" i="1" dirty="0" smtClean="0"/>
              <a:t>).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Крилаті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вислови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українських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письменників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smtClean="0"/>
              <a:t>Убий — не </a:t>
            </a:r>
            <a:r>
              <a:rPr lang="ru-RU" sz="1800" i="1" dirty="0" err="1" smtClean="0"/>
              <a:t>здамся</a:t>
            </a:r>
            <a:r>
              <a:rPr lang="ru-RU" sz="1800" i="1" dirty="0" smtClean="0"/>
              <a:t> (Леся </a:t>
            </a:r>
            <a:r>
              <a:rPr lang="ru-RU" sz="1800" i="1" dirty="0" err="1" smtClean="0"/>
              <a:t>Українка</a:t>
            </a:r>
            <a:r>
              <a:rPr lang="ru-RU" sz="1800" i="1" dirty="0" smtClean="0"/>
              <a:t>); </a:t>
            </a:r>
            <a:r>
              <a:rPr lang="ru-RU" sz="1800" i="1" dirty="0" err="1" smtClean="0"/>
              <a:t>Хіба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ревуть</a:t>
            </a:r>
            <a:r>
              <a:rPr lang="ru-RU" sz="1800" i="1" dirty="0" smtClean="0"/>
              <a:t> воли, як </a:t>
            </a:r>
            <a:r>
              <a:rPr lang="ru-RU" sz="1800" i="1" dirty="0" err="1" smtClean="0"/>
              <a:t>ясла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повні</a:t>
            </a:r>
            <a:r>
              <a:rPr lang="ru-RU" sz="1800" i="1" dirty="0" smtClean="0"/>
              <a:t>? (</a:t>
            </a:r>
            <a:r>
              <a:rPr lang="ru-RU" sz="1800" i="1" dirty="0" err="1" smtClean="0"/>
              <a:t>Панас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Мирний</a:t>
            </a:r>
            <a:r>
              <a:rPr lang="ru-RU" sz="1800" i="1" dirty="0" smtClean="0"/>
              <a:t>); Нехай не </a:t>
            </a:r>
            <a:r>
              <a:rPr lang="ru-RU" sz="1800" i="1" dirty="0" err="1" smtClean="0"/>
              <a:t>забувають</a:t>
            </a:r>
            <a:r>
              <a:rPr lang="ru-RU" sz="1800" i="1" dirty="0" smtClean="0"/>
              <a:t> люди, </a:t>
            </a:r>
            <a:r>
              <a:rPr lang="ru-RU" sz="1800" i="1" dirty="0" err="1" smtClean="0"/>
              <a:t>що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дурень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всюди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дурнем</a:t>
            </a:r>
            <a:r>
              <a:rPr lang="ru-RU" sz="1800" i="1" dirty="0" smtClean="0"/>
              <a:t> буде (Л. </a:t>
            </a:r>
            <a:r>
              <a:rPr lang="ru-RU" sz="1800" i="1" dirty="0" err="1" smtClean="0"/>
              <a:t>Глібов</a:t>
            </a:r>
            <a:r>
              <a:rPr lang="ru-RU" sz="1800" i="1" dirty="0" smtClean="0"/>
              <a:t>); </a:t>
            </a:r>
            <a:r>
              <a:rPr lang="ru-RU" sz="1800" i="1" dirty="0" err="1" smtClean="0"/>
              <a:t>Пам'ять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серця</a:t>
            </a:r>
            <a:r>
              <a:rPr lang="ru-RU" sz="1800" i="1" dirty="0" smtClean="0"/>
              <a:t> (О. </a:t>
            </a:r>
            <a:r>
              <a:rPr lang="ru-RU" sz="1800" i="1" dirty="0" err="1" smtClean="0"/>
              <a:t>Корнійчук</a:t>
            </a:r>
            <a:r>
              <a:rPr lang="ru-RU" sz="1800" i="1" dirty="0" smtClean="0"/>
              <a:t>); Не </a:t>
            </a:r>
            <a:r>
              <a:rPr lang="ru-RU" sz="1800" i="1" dirty="0" err="1" smtClean="0"/>
              <a:t>називаю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її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раєм</a:t>
            </a:r>
            <a:r>
              <a:rPr lang="ru-RU" sz="1800" i="1" dirty="0" smtClean="0"/>
              <a:t> (Т. Шевченко)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Неначе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цвяшок</a:t>
            </a:r>
            <a:r>
              <a:rPr lang="ru-RU" sz="1800" i="1" dirty="0" smtClean="0"/>
              <a:t> в </a:t>
            </a:r>
            <a:r>
              <a:rPr lang="ru-RU" sz="1800" i="1" dirty="0" err="1" smtClean="0"/>
              <a:t>серце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вбитий</a:t>
            </a:r>
            <a:r>
              <a:rPr lang="ru-RU" sz="1800" i="1" dirty="0" smtClean="0"/>
              <a:t> (Т. Шевченко)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Борітеся</a:t>
            </a:r>
            <a:r>
              <a:rPr lang="ru-RU" sz="1800" i="1" dirty="0" smtClean="0"/>
              <a:t> — поборете! (Т. Шевченко)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Нам треба голосу Тараса (</a:t>
            </a:r>
            <a:r>
              <a:rPr lang="ru-RU" sz="1800" i="1" dirty="0" err="1" smtClean="0"/>
              <a:t>П.Тичина</a:t>
            </a:r>
            <a:r>
              <a:rPr lang="ru-RU" sz="1800" i="1" dirty="0" smtClean="0"/>
              <a:t>).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Переклади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крилатих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висловів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зарубіжних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письменників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smtClean="0"/>
              <a:t>Бути </a:t>
            </a:r>
            <a:r>
              <a:rPr lang="ru-RU" sz="1800" i="1" dirty="0" err="1" smtClean="0"/>
              <a:t>чи</a:t>
            </a:r>
            <a:r>
              <a:rPr lang="ru-RU" sz="1800" i="1" dirty="0" smtClean="0"/>
              <a:t> не бути (В. </a:t>
            </a:r>
            <a:r>
              <a:rPr lang="ru-RU" sz="1800" i="1" dirty="0" err="1" smtClean="0"/>
              <a:t>Шекспір</a:t>
            </a:r>
            <a:r>
              <a:rPr lang="ru-RU" sz="1800" i="1" dirty="0" smtClean="0"/>
              <a:t>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Усі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жанри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прекрасні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крім</a:t>
            </a:r>
            <a:r>
              <a:rPr lang="ru-RU" sz="1800" i="1" dirty="0" smtClean="0"/>
              <a:t> нудного (В. Вольтер)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Спляча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красуня</a:t>
            </a:r>
            <a:r>
              <a:rPr lang="ru-RU" sz="1800" i="1" dirty="0" smtClean="0"/>
              <a:t> (Ш. Перро)</a:t>
            </a:r>
            <a:r>
              <a:rPr lang="uk-UA" sz="1800" i="1" dirty="0" smtClean="0"/>
              <a:t>;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Синій</a:t>
            </a:r>
            <a:r>
              <a:rPr lang="ru-RU" sz="1800" i="1" dirty="0" smtClean="0"/>
              <a:t> птах (М.</a:t>
            </a:r>
            <a:r>
              <a:rPr lang="uk-UA" sz="1800" i="1" dirty="0" smtClean="0"/>
              <a:t> </a:t>
            </a:r>
            <a:r>
              <a:rPr lang="ru-RU" sz="1800" i="1" dirty="0" err="1" smtClean="0"/>
              <a:t>Метерлінк</a:t>
            </a:r>
            <a:r>
              <a:rPr lang="ru-RU" sz="1800" i="1" dirty="0" smtClean="0"/>
              <a:t>). Машина часу (Г. </a:t>
            </a:r>
            <a:r>
              <a:rPr lang="ru-RU" sz="1800" i="1" dirty="0" err="1" smtClean="0"/>
              <a:t>Уеллс</a:t>
            </a:r>
            <a:r>
              <a:rPr lang="ru-RU" sz="1800" i="1" dirty="0" smtClean="0"/>
              <a:t>).</a:t>
            </a:r>
            <a:endParaRPr lang="ru-RU" sz="1800" dirty="0" smtClean="0"/>
          </a:p>
          <a:p>
            <a:pPr marL="0" lvl="0" indent="357188" algn="just">
              <a:buAutoNum type="arabicPeriod"/>
            </a:pPr>
            <a:r>
              <a:rPr lang="ru-RU" sz="1800" dirty="0" err="1" smtClean="0">
                <a:solidFill>
                  <a:srgbClr val="FF0000"/>
                </a:solidFill>
              </a:rPr>
              <a:t>Біблійні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та </a:t>
            </a:r>
            <a:r>
              <a:rPr lang="ru-RU" sz="1800" dirty="0" err="1" smtClean="0">
                <a:solidFill>
                  <a:srgbClr val="FF0000"/>
                </a:solidFill>
              </a:rPr>
              <a:t>євангельські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вислови</a:t>
            </a:r>
            <a:r>
              <a:rPr lang="ru-RU" sz="1800" dirty="0" smtClean="0">
                <a:solidFill>
                  <a:srgbClr val="FF0000"/>
                </a:solidFill>
              </a:rPr>
              <a:t>: </a:t>
            </a:r>
            <a:r>
              <a:rPr lang="ru-RU" sz="1800" i="1" dirty="0" err="1" smtClean="0"/>
              <a:t>берегти</a:t>
            </a:r>
            <a:r>
              <a:rPr lang="ru-RU" sz="1800" i="1" dirty="0" smtClean="0"/>
              <a:t>, як </a:t>
            </a:r>
            <a:r>
              <a:rPr lang="ru-RU" sz="1800" i="1" dirty="0" err="1" smtClean="0"/>
              <a:t>зіницю</a:t>
            </a:r>
            <a:r>
              <a:rPr lang="ru-RU" sz="1800" i="1" dirty="0" smtClean="0"/>
              <a:t> ока; </a:t>
            </a:r>
            <a:r>
              <a:rPr lang="ru-RU" sz="1800" i="1" dirty="0" err="1" smtClean="0"/>
              <a:t>повертатися</a:t>
            </a:r>
            <a:r>
              <a:rPr lang="ru-RU" sz="1800" i="1" dirty="0" smtClean="0"/>
              <a:t> на круги своя; прощайте ворогам вашим; </a:t>
            </a:r>
            <a:r>
              <a:rPr lang="ru-RU" sz="1800" i="1" dirty="0" err="1" smtClean="0"/>
              <a:t>маслинова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гілка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Мафусаїлів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вік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ловці</a:t>
            </a:r>
            <a:r>
              <a:rPr lang="ru-RU" sz="1800" i="1" dirty="0" smtClean="0"/>
              <a:t> душ; </a:t>
            </a:r>
            <a:r>
              <a:rPr lang="ru-RU" sz="1800" i="1" dirty="0" err="1" smtClean="0"/>
              <a:t>легше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верблюдові</a:t>
            </a:r>
            <a:r>
              <a:rPr lang="ru-RU" sz="1800" i="1" dirty="0" smtClean="0"/>
              <a:t> пройти </a:t>
            </a:r>
            <a:r>
              <a:rPr lang="ru-RU" sz="1800" i="1" dirty="0" err="1" smtClean="0"/>
              <a:t>крізь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голчане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вушко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ніж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багатому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увійти</a:t>
            </a:r>
            <a:r>
              <a:rPr lang="ru-RU" sz="1800" i="1" dirty="0" smtClean="0"/>
              <a:t> в Царство </a:t>
            </a:r>
            <a:r>
              <a:rPr lang="ru-RU" sz="1800" i="1" dirty="0" err="1" smtClean="0"/>
              <a:t>Небесне</a:t>
            </a:r>
            <a:r>
              <a:rPr lang="ru-RU" sz="1800" i="1" dirty="0" smtClean="0"/>
              <a:t>; </a:t>
            </a:r>
            <a:r>
              <a:rPr lang="ru-RU" sz="1800" i="1" dirty="0" err="1" smtClean="0"/>
              <a:t>співати</a:t>
            </a:r>
            <a:r>
              <a:rPr lang="ru-RU" sz="1800" i="1" dirty="0" smtClean="0"/>
              <a:t> Лазаря; книга за </a:t>
            </a:r>
            <a:r>
              <a:rPr lang="ru-RU" sz="1800" i="1" dirty="0" err="1" smtClean="0"/>
              <a:t>сімома</a:t>
            </a:r>
            <a:r>
              <a:rPr lang="ru-RU" sz="1800" i="1" dirty="0" smtClean="0"/>
              <a:t> печатями; </a:t>
            </a:r>
            <a:r>
              <a:rPr lang="ru-RU" sz="1800" i="1" dirty="0" err="1" smtClean="0"/>
              <a:t>кожний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камінь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кричить</a:t>
            </a:r>
            <a:r>
              <a:rPr lang="ru-RU" sz="1800" i="1" dirty="0" smtClean="0"/>
              <a:t>; кари </a:t>
            </a:r>
            <a:r>
              <a:rPr lang="ru-RU" sz="1800" i="1" dirty="0" err="1" smtClean="0"/>
              <a:t>єгипетські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неопалима</a:t>
            </a:r>
            <a:r>
              <a:rPr lang="ru-RU" sz="1800" i="1" dirty="0" smtClean="0"/>
              <a:t> купина, </a:t>
            </a:r>
            <a:r>
              <a:rPr lang="ru-RU" sz="1800" i="1" dirty="0" err="1" smtClean="0"/>
              <a:t>підставити</a:t>
            </a:r>
            <a:r>
              <a:rPr lang="ru-RU" sz="1800" i="1" dirty="0" smtClean="0"/>
              <a:t> другу </a:t>
            </a:r>
            <a:r>
              <a:rPr lang="ru-RU" sz="1800" i="1" dirty="0" err="1" smtClean="0"/>
              <a:t>щоку</a:t>
            </a:r>
            <a:endParaRPr lang="ru-RU" sz="1800" dirty="0" smtClean="0"/>
          </a:p>
          <a:p>
            <a:pPr marL="0" indent="357188" algn="just"/>
            <a:endParaRPr lang="ru-RU" sz="1800" dirty="0"/>
          </a:p>
        </p:txBody>
      </p:sp>
    </p:spTree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 smtClean="0"/>
              <a:t>Етно</a:t>
            </a:r>
            <a:r>
              <a:rPr lang="uk-UA" sz="4000" b="1" dirty="0" smtClean="0"/>
              <a:t>культурна </a:t>
            </a:r>
            <a:r>
              <a:rPr lang="ru-RU" sz="4000" b="1" dirty="0" err="1" smtClean="0"/>
              <a:t>спрямованість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фразеології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6304" y="2011680"/>
            <a:ext cx="11795759" cy="4471416"/>
          </a:xfrm>
        </p:spPr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b="1" dirty="0" err="1" smtClean="0">
                <a:solidFill>
                  <a:srgbClr val="FFFF00"/>
                </a:solidFill>
              </a:rPr>
              <a:t>Фразеологія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символічний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світ</a:t>
            </a:r>
            <a:r>
              <a:rPr lang="ru-RU" dirty="0" smtClean="0">
                <a:solidFill>
                  <a:srgbClr val="FFFF00"/>
                </a:solidFill>
              </a:rPr>
              <a:t>, у </a:t>
            </a:r>
            <a:r>
              <a:rPr lang="ru-RU" dirty="0" err="1" smtClean="0">
                <a:solidFill>
                  <a:srgbClr val="FFFF00"/>
                </a:solidFill>
              </a:rPr>
              <a:t>якому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різноманітні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об’єкти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явища</a:t>
            </a:r>
            <a:r>
              <a:rPr lang="ru-RU" dirty="0" smtClean="0">
                <a:solidFill>
                  <a:srgbClr val="FFFF00"/>
                </a:solidFill>
              </a:rPr>
              <a:t> і </a:t>
            </a:r>
            <a:r>
              <a:rPr lang="ru-RU" dirty="0" err="1" smtClean="0">
                <a:solidFill>
                  <a:srgbClr val="FFFF00"/>
                </a:solidFill>
              </a:rPr>
              <a:t>процеси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дістають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символічні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позначення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Це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та сфера </a:t>
            </a:r>
            <a:r>
              <a:rPr lang="ru-RU" dirty="0" err="1" smtClean="0">
                <a:solidFill>
                  <a:srgbClr val="FFFF00"/>
                </a:solidFill>
              </a:rPr>
              <a:t>мовної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діяльності</a:t>
            </a:r>
            <a:r>
              <a:rPr lang="ru-RU" dirty="0" smtClean="0">
                <a:solidFill>
                  <a:srgbClr val="FFFF00"/>
                </a:solidFill>
              </a:rPr>
              <a:t>, де,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одного боку, в </a:t>
            </a:r>
            <a:r>
              <a:rPr lang="ru-RU" dirty="0" err="1" smtClean="0">
                <a:solidFill>
                  <a:srgbClr val="FFFF00"/>
                </a:solidFill>
              </a:rPr>
              <a:t>мовних</a:t>
            </a:r>
            <a:r>
              <a:rPr lang="ru-RU" dirty="0" smtClean="0">
                <a:solidFill>
                  <a:srgbClr val="FFFF00"/>
                </a:solidFill>
              </a:rPr>
              <a:t> фактах </a:t>
            </a:r>
            <a:r>
              <a:rPr lang="ru-RU" dirty="0" err="1" smtClean="0">
                <a:solidFill>
                  <a:srgbClr val="FFFF00"/>
                </a:solidFill>
              </a:rPr>
              <a:t>яскраво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відбиваються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етнопсихологічні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особливості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соціуму</a:t>
            </a:r>
            <a:r>
              <a:rPr lang="ru-RU" dirty="0" smtClean="0">
                <a:solidFill>
                  <a:srgbClr val="FFFF00"/>
                </a:solidFill>
              </a:rPr>
              <a:t>, а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другого, − </a:t>
            </a:r>
            <a:r>
              <a:rPr lang="ru-RU" dirty="0" err="1" smtClean="0">
                <a:solidFill>
                  <a:srgbClr val="FFFF00"/>
                </a:solidFill>
              </a:rPr>
              <a:t>чітко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простежується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вплив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мови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формування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менталітету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endParaRPr lang="ru-RU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dirty="0" err="1" smtClean="0"/>
              <a:t>Фразеологічній</a:t>
            </a:r>
            <a:r>
              <a:rPr lang="ru-RU" dirty="0" smtClean="0"/>
              <a:t> </a:t>
            </a:r>
            <a:r>
              <a:rPr lang="ru-RU" dirty="0" err="1" smtClean="0"/>
              <a:t>репрезентації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архаїчність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міфологізованість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Фразеологізми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роль </a:t>
            </a:r>
            <a:r>
              <a:rPr lang="ru-RU" dirty="0" err="1" smtClean="0"/>
              <a:t>еталонів</a:t>
            </a:r>
            <a:r>
              <a:rPr lang="ru-RU" dirty="0" smtClean="0"/>
              <a:t>, </a:t>
            </a:r>
            <a:r>
              <a:rPr lang="ru-RU" dirty="0" err="1" smtClean="0"/>
              <a:t>стереотипів</a:t>
            </a:r>
            <a:r>
              <a:rPr lang="ru-RU" dirty="0" smtClean="0"/>
              <a:t> </a:t>
            </a:r>
            <a:r>
              <a:rPr lang="ru-RU" dirty="0" err="1" smtClean="0"/>
              <a:t>культурно-національного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світобачення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вказувати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uk-UA" dirty="0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символічний</a:t>
            </a:r>
            <a:r>
              <a:rPr lang="ru-RU" dirty="0" smtClean="0"/>
              <a:t> характер і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як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експоненти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Емоції</a:t>
            </a:r>
            <a:r>
              <a:rPr lang="ru-RU" dirty="0" smtClean="0"/>
              <a:t> та </a:t>
            </a:r>
            <a:r>
              <a:rPr lang="ru-RU" dirty="0" err="1" smtClean="0"/>
              <a:t>оцінка</a:t>
            </a:r>
            <a:r>
              <a:rPr lang="ru-RU" dirty="0" smtClean="0"/>
              <a:t> –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ФО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uk-UA" b="1" dirty="0" smtClean="0">
                <a:solidFill>
                  <a:schemeClr val="bg1"/>
                </a:solidFill>
              </a:rPr>
              <a:t>Основною </a:t>
            </a:r>
            <a:r>
              <a:rPr lang="ru-RU" b="1" dirty="0" err="1" smtClean="0">
                <a:solidFill>
                  <a:schemeClr val="bg1"/>
                </a:solidFill>
              </a:rPr>
              <a:t>рисою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фразеологічної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системи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, особливо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паралелі</a:t>
            </a:r>
            <a:r>
              <a:rPr lang="ru-RU" dirty="0" smtClean="0"/>
              <a:t> в </a:t>
            </a:r>
            <a:r>
              <a:rPr lang="ru-RU" dirty="0" err="1" smtClean="0"/>
              <a:t>тваринному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uk-UA" dirty="0" smtClean="0"/>
              <a:t>: </a:t>
            </a:r>
            <a:r>
              <a:rPr lang="ru-RU" i="1" dirty="0" smtClean="0"/>
              <a:t>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дощ</a:t>
            </a:r>
            <a:r>
              <a:rPr lang="ru-RU" i="1" dirty="0" smtClean="0"/>
              <a:t> – «</a:t>
            </a:r>
            <a:r>
              <a:rPr lang="ru-RU" i="1" dirty="0" err="1" smtClean="0"/>
              <a:t>брудний</a:t>
            </a:r>
            <a:r>
              <a:rPr lang="ru-RU" i="1" dirty="0" smtClean="0"/>
              <a:t>, </a:t>
            </a:r>
            <a:r>
              <a:rPr lang="ru-RU" i="1" dirty="0" err="1" smtClean="0"/>
              <a:t>неохайний</a:t>
            </a:r>
            <a:r>
              <a:rPr lang="ru-RU" i="1" dirty="0" smtClean="0"/>
              <a:t>»; схожий, 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на коня – «</a:t>
            </a:r>
            <a:r>
              <a:rPr lang="ru-RU" i="1" dirty="0" err="1" smtClean="0"/>
              <a:t>зовсім</a:t>
            </a:r>
            <a:r>
              <a:rPr lang="ru-RU" i="1" dirty="0" smtClean="0"/>
              <a:t> не схожий»; </a:t>
            </a:r>
            <a:r>
              <a:rPr lang="ru-RU" i="1" dirty="0" err="1" smtClean="0"/>
              <a:t>величається</a:t>
            </a:r>
            <a:r>
              <a:rPr lang="ru-RU" i="1" dirty="0" smtClean="0"/>
              <a:t>, 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дощ</a:t>
            </a:r>
            <a:r>
              <a:rPr lang="ru-RU" i="1" dirty="0" smtClean="0"/>
              <a:t> – «поводиться </a:t>
            </a:r>
            <a:r>
              <a:rPr lang="ru-RU" i="1" dirty="0" err="1" smtClean="0"/>
              <a:t>зверхньо</a:t>
            </a:r>
            <a:r>
              <a:rPr lang="ru-RU" i="1" dirty="0" smtClean="0"/>
              <a:t>, </a:t>
            </a:r>
            <a:r>
              <a:rPr lang="ru-RU" i="1" dirty="0" err="1" smtClean="0"/>
              <a:t>зарозуміло</a:t>
            </a:r>
            <a:r>
              <a:rPr lang="ru-RU" i="1" dirty="0" smtClean="0"/>
              <a:t>, </a:t>
            </a:r>
            <a:r>
              <a:rPr lang="ru-RU" i="1" dirty="0" err="1" smtClean="0"/>
              <a:t>хвалькувато</a:t>
            </a:r>
            <a:r>
              <a:rPr lang="ru-RU" i="1" dirty="0" smtClean="0"/>
              <a:t>, не </a:t>
            </a:r>
            <a:r>
              <a:rPr lang="ru-RU" i="1" dirty="0" err="1" smtClean="0"/>
              <a:t>маючи</a:t>
            </a:r>
            <a:r>
              <a:rPr lang="ru-RU" i="1" dirty="0" smtClean="0"/>
              <a:t> для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жодних</a:t>
            </a:r>
            <a:r>
              <a:rPr lang="ru-RU" i="1" dirty="0" smtClean="0"/>
              <a:t> </a:t>
            </a:r>
            <a:r>
              <a:rPr lang="ru-RU" i="1" dirty="0" err="1" smtClean="0"/>
              <a:t>підстав</a:t>
            </a:r>
            <a:r>
              <a:rPr lang="ru-RU" i="1" dirty="0" smtClean="0"/>
              <a:t>»; пристало, як </a:t>
            </a:r>
            <a:r>
              <a:rPr lang="ru-RU" b="1" i="1" dirty="0" err="1" smtClean="0"/>
              <a:t>свині</a:t>
            </a:r>
            <a:r>
              <a:rPr lang="ru-RU" b="1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дощ</a:t>
            </a:r>
            <a:r>
              <a:rPr lang="ru-RU" i="1" dirty="0" smtClean="0"/>
              <a:t> (як </a:t>
            </a:r>
            <a:r>
              <a:rPr lang="ru-RU" b="1" i="1" dirty="0" err="1" smtClean="0"/>
              <a:t>свині</a:t>
            </a:r>
            <a:r>
              <a:rPr lang="ru-RU" b="1" i="1" dirty="0" smtClean="0"/>
              <a:t> </a:t>
            </a:r>
            <a:r>
              <a:rPr lang="ru-RU" i="1" dirty="0" err="1" smtClean="0"/>
              <a:t>наритник</a:t>
            </a:r>
            <a:r>
              <a:rPr lang="ru-RU" i="1" dirty="0" smtClean="0"/>
              <a:t>) – про </a:t>
            </a:r>
            <a:r>
              <a:rPr lang="ru-RU" i="1" dirty="0" err="1" smtClean="0"/>
              <a:t>щось</a:t>
            </a:r>
            <a:r>
              <a:rPr lang="ru-RU" i="1" dirty="0" smtClean="0"/>
              <a:t> </a:t>
            </a:r>
            <a:r>
              <a:rPr lang="ru-RU" i="1" dirty="0" err="1" smtClean="0"/>
              <a:t>таке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не </a:t>
            </a:r>
            <a:r>
              <a:rPr lang="ru-RU" i="1" dirty="0" err="1" smtClean="0"/>
              <a:t>пасує</a:t>
            </a:r>
            <a:r>
              <a:rPr lang="ru-RU" i="1" dirty="0" smtClean="0"/>
              <a:t>, </a:t>
            </a:r>
            <a:r>
              <a:rPr lang="ru-RU" i="1" dirty="0" err="1" smtClean="0"/>
              <a:t>не</a:t>
            </a:r>
            <a:r>
              <a:rPr lang="ru-RU" i="1" dirty="0" smtClean="0"/>
              <a:t> </a:t>
            </a:r>
            <a:r>
              <a:rPr lang="ru-RU" i="1" dirty="0" err="1" smtClean="0"/>
              <a:t>личить</a:t>
            </a:r>
            <a:r>
              <a:rPr lang="ru-RU" i="1" dirty="0" smtClean="0"/>
              <a:t> </a:t>
            </a:r>
            <a:r>
              <a:rPr lang="ru-RU" i="1" dirty="0" err="1" smtClean="0"/>
              <a:t>кому-небудь</a:t>
            </a:r>
            <a:r>
              <a:rPr lang="ru-RU" i="1" dirty="0" smtClean="0"/>
              <a:t>»; </a:t>
            </a:r>
            <a:r>
              <a:rPr lang="ru-RU" i="1" dirty="0" err="1" smtClean="0"/>
              <a:t>знається</a:t>
            </a:r>
            <a:r>
              <a:rPr lang="ru-RU" i="1" dirty="0" smtClean="0"/>
              <a:t>, як </a:t>
            </a:r>
            <a:r>
              <a:rPr lang="ru-RU" b="1" i="1" dirty="0" err="1" smtClean="0"/>
              <a:t>свиня</a:t>
            </a:r>
            <a:r>
              <a:rPr lang="ru-RU" b="1" i="1" dirty="0" smtClean="0"/>
              <a:t> </a:t>
            </a:r>
            <a:r>
              <a:rPr lang="ru-RU" i="1" dirty="0" smtClean="0"/>
              <a:t>на </a:t>
            </a:r>
            <a:r>
              <a:rPr lang="ru-RU" i="1" dirty="0" err="1" smtClean="0"/>
              <a:t>перці</a:t>
            </a:r>
            <a:r>
              <a:rPr lang="ru-RU" i="1" dirty="0" smtClean="0"/>
              <a:t> – «</a:t>
            </a:r>
            <a:r>
              <a:rPr lang="ru-RU" i="1" dirty="0" err="1" smtClean="0"/>
              <a:t>виявляє</a:t>
            </a:r>
            <a:r>
              <a:rPr lang="ru-RU" i="1" dirty="0" smtClean="0"/>
              <a:t> </a:t>
            </a:r>
            <a:r>
              <a:rPr lang="ru-RU" i="1" dirty="0" err="1" smtClean="0"/>
              <a:t>цілковите</a:t>
            </a:r>
            <a:r>
              <a:rPr lang="ru-RU" i="1" dirty="0" smtClean="0"/>
              <a:t> </a:t>
            </a:r>
            <a:r>
              <a:rPr lang="ru-RU" i="1" dirty="0" err="1" smtClean="0"/>
              <a:t>незнання</a:t>
            </a:r>
            <a:r>
              <a:rPr lang="ru-RU" i="1" dirty="0" smtClean="0"/>
              <a:t> </a:t>
            </a:r>
            <a:r>
              <a:rPr lang="ru-RU" i="1" dirty="0" err="1" smtClean="0"/>
              <a:t>якої-небудь</a:t>
            </a:r>
            <a:r>
              <a:rPr lang="ru-RU" i="1" dirty="0" smtClean="0"/>
              <a:t> </a:t>
            </a:r>
            <a:r>
              <a:rPr lang="ru-RU" i="1" dirty="0" err="1" smtClean="0"/>
              <a:t>справи</a:t>
            </a:r>
            <a:r>
              <a:rPr lang="ru-RU" i="1" dirty="0" smtClean="0"/>
              <a:t>»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err="1" smtClean="0"/>
              <a:t>Етно</a:t>
            </a:r>
            <a:r>
              <a:rPr lang="uk-UA" b="1" dirty="0" smtClean="0"/>
              <a:t>культурна </a:t>
            </a:r>
            <a:r>
              <a:rPr lang="ru-RU" b="1" dirty="0" err="1" smtClean="0"/>
              <a:t>спрямованість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10895" y="2336872"/>
            <a:ext cx="11530585" cy="4155367"/>
          </a:xfrm>
        </p:spPr>
        <p:txBody>
          <a:bodyPr>
            <a:normAutofit fontScale="92500" lnSpcReduction="20000"/>
          </a:bodyPr>
          <a:lstStyle/>
          <a:p>
            <a:pPr marL="0" indent="357188" algn="just"/>
            <a:r>
              <a:rPr lang="ru-RU" dirty="0" err="1" smtClean="0"/>
              <a:t>Фразеологічна</a:t>
            </a:r>
            <a:r>
              <a:rPr lang="ru-RU" dirty="0" smtClean="0"/>
              <a:t> картина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виразно</a:t>
            </a:r>
            <a:r>
              <a:rPr lang="ru-RU" dirty="0" smtClean="0"/>
              <a:t> </a:t>
            </a:r>
            <a:r>
              <a:rPr lang="ru-RU" dirty="0" err="1" smtClean="0"/>
              <a:t>маркованих</a:t>
            </a:r>
            <a:r>
              <a:rPr lang="ru-RU" dirty="0" smtClean="0"/>
              <a:t>, </a:t>
            </a:r>
            <a:r>
              <a:rPr lang="ru-RU" dirty="0" err="1" smtClean="0"/>
              <a:t>етномовних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найчисельніших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у </a:t>
            </a:r>
            <a:r>
              <a:rPr lang="ru-RU" dirty="0" err="1" smtClean="0"/>
              <a:t>слов’янській</a:t>
            </a:r>
            <a:r>
              <a:rPr lang="ru-RU" dirty="0" smtClean="0"/>
              <a:t> </a:t>
            </a:r>
            <a:r>
              <a:rPr lang="ru-RU" dirty="0" err="1" smtClean="0"/>
              <a:t>фразеології</a:t>
            </a:r>
            <a:r>
              <a:rPr lang="ru-RU" dirty="0" smtClean="0"/>
              <a:t> становить </a:t>
            </a:r>
            <a:r>
              <a:rPr lang="ru-RU" dirty="0" err="1" smtClean="0"/>
              <a:t>семантична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актуалізатором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серце</a:t>
            </a:r>
            <a:r>
              <a:rPr lang="ru-RU" dirty="0" smtClean="0"/>
              <a:t>: </a:t>
            </a:r>
            <a:r>
              <a:rPr lang="ru-RU" dirty="0" err="1" smtClean="0"/>
              <a:t>я</a:t>
            </a:r>
            <a:r>
              <a:rPr lang="ru-RU" i="1" dirty="0" err="1" smtClean="0"/>
              <a:t>трити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гнітити</a:t>
            </a:r>
            <a:r>
              <a:rPr lang="ru-RU" dirty="0" smtClean="0"/>
              <a:t>) </a:t>
            </a:r>
            <a:r>
              <a:rPr lang="ru-RU" b="1" i="1" dirty="0" err="1" smtClean="0"/>
              <a:t>серце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душу</a:t>
            </a:r>
            <a:r>
              <a:rPr lang="ru-RU" dirty="0" smtClean="0"/>
              <a:t>); </a:t>
            </a:r>
            <a:r>
              <a:rPr lang="ru-RU" i="1" dirty="0" err="1" smtClean="0"/>
              <a:t>потурати</a:t>
            </a:r>
            <a:r>
              <a:rPr lang="ru-RU" i="1" dirty="0" smtClean="0"/>
              <a:t> </a:t>
            </a:r>
            <a:r>
              <a:rPr lang="ru-RU" b="1" i="1" dirty="0" err="1" smtClean="0"/>
              <a:t>серцеві</a:t>
            </a:r>
            <a:r>
              <a:rPr lang="ru-RU" dirty="0" smtClean="0"/>
              <a:t>; </a:t>
            </a:r>
            <a:r>
              <a:rPr lang="ru-RU" i="1" dirty="0" err="1" smtClean="0"/>
              <a:t>краяти</a:t>
            </a:r>
            <a:r>
              <a:rPr lang="ru-RU" i="1" dirty="0" smtClean="0"/>
              <a:t> </a:t>
            </a:r>
            <a:r>
              <a:rPr lang="ru-RU" i="1" dirty="0" err="1" smtClean="0"/>
              <a:t>ножем</a:t>
            </a:r>
            <a:r>
              <a:rPr lang="ru-RU" i="1" dirty="0" smtClean="0"/>
              <a:t> по </a:t>
            </a:r>
            <a:r>
              <a:rPr lang="ru-RU" b="1" i="1" dirty="0" err="1" smtClean="0"/>
              <a:t>серці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dirty="0" smtClean="0"/>
              <a:t>ФО </a:t>
            </a:r>
            <a:r>
              <a:rPr lang="ru-RU" i="1" dirty="0" smtClean="0"/>
              <a:t>Хата </a:t>
            </a:r>
            <a:r>
              <a:rPr lang="ru-RU" i="1" dirty="0" err="1" smtClean="0"/>
              <a:t>скраю</a:t>
            </a:r>
            <a:r>
              <a:rPr lang="ru-RU" i="1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етнічно</a:t>
            </a:r>
            <a:r>
              <a:rPr lang="ru-RU" dirty="0" smtClean="0"/>
              <a:t> </a:t>
            </a:r>
            <a:r>
              <a:rPr lang="ru-RU" dirty="0" err="1" smtClean="0"/>
              <a:t>марковану</a:t>
            </a:r>
            <a:r>
              <a:rPr lang="ru-RU" dirty="0" smtClean="0"/>
              <a:t> лексему </a:t>
            </a:r>
            <a:r>
              <a:rPr lang="ru-RU" i="1" dirty="0" smtClean="0">
                <a:solidFill>
                  <a:srgbClr val="FFFF00"/>
                </a:solidFill>
              </a:rPr>
              <a:t>хата</a:t>
            </a:r>
            <a:r>
              <a:rPr lang="ru-RU" dirty="0" smtClean="0"/>
              <a:t>. </a:t>
            </a:r>
            <a:r>
              <a:rPr lang="ru-RU" dirty="0" smtClean="0"/>
              <a:t>За </a:t>
            </a:r>
            <a:r>
              <a:rPr lang="ru-RU" dirty="0" smtClean="0"/>
              <a:t>словом-образом </a:t>
            </a:r>
            <a:r>
              <a:rPr lang="ru-RU" i="1" dirty="0" smtClean="0"/>
              <a:t>хата </a:t>
            </a:r>
            <a:r>
              <a:rPr lang="ru-RU" dirty="0" smtClean="0"/>
              <a:t>стоять </a:t>
            </a:r>
            <a:r>
              <a:rPr lang="ru-RU" dirty="0" err="1" smtClean="0"/>
              <a:t>споконвічні</a:t>
            </a:r>
            <a:r>
              <a:rPr lang="ru-RU" dirty="0" smtClean="0"/>
              <a:t> </a:t>
            </a:r>
            <a:r>
              <a:rPr lang="ru-RU" dirty="0" err="1" smtClean="0"/>
              <a:t>мрії</a:t>
            </a:r>
            <a:r>
              <a:rPr lang="ru-RU" dirty="0" smtClean="0"/>
              <a:t> </a:t>
            </a:r>
            <a:r>
              <a:rPr lang="ru-RU" dirty="0" err="1" smtClean="0"/>
              <a:t>українця-селянина</a:t>
            </a:r>
            <a:r>
              <a:rPr lang="ru-RU" dirty="0" smtClean="0"/>
              <a:t> про </a:t>
            </a:r>
            <a:r>
              <a:rPr lang="ru-RU" dirty="0" err="1" smtClean="0"/>
              <a:t>заможне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добробут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/>
            <a:r>
              <a:rPr lang="ru-RU" i="1" dirty="0" smtClean="0"/>
              <a:t>«</a:t>
            </a:r>
            <a:r>
              <a:rPr lang="ru-RU" i="1" dirty="0" smtClean="0"/>
              <a:t>У </a:t>
            </a:r>
            <a:r>
              <a:rPr lang="ru-RU" i="1" dirty="0" err="1" smtClean="0"/>
              <a:t>сусіда</a:t>
            </a:r>
            <a:r>
              <a:rPr lang="ru-RU" i="1" dirty="0" smtClean="0"/>
              <a:t> хата </a:t>
            </a:r>
            <a:r>
              <a:rPr lang="ru-RU" i="1" dirty="0" err="1" smtClean="0"/>
              <a:t>біла</a:t>
            </a:r>
            <a:r>
              <a:rPr lang="ru-RU" i="1" dirty="0" smtClean="0"/>
              <a:t>, У </a:t>
            </a:r>
            <a:r>
              <a:rPr lang="ru-RU" i="1" dirty="0" err="1" smtClean="0"/>
              <a:t>сусіда</a:t>
            </a:r>
            <a:r>
              <a:rPr lang="ru-RU" i="1" dirty="0" smtClean="0"/>
              <a:t> </a:t>
            </a:r>
            <a:r>
              <a:rPr lang="ru-RU" i="1" dirty="0" err="1" smtClean="0"/>
              <a:t>жінка</a:t>
            </a:r>
            <a:r>
              <a:rPr lang="ru-RU" i="1" dirty="0" smtClean="0"/>
              <a:t> мила»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визначальні</a:t>
            </a:r>
            <a:r>
              <a:rPr lang="ru-RU" dirty="0" smtClean="0"/>
              <a:t>, </a:t>
            </a:r>
            <a:r>
              <a:rPr lang="ru-RU" dirty="0" err="1" smtClean="0"/>
              <a:t>основоположні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народного </a:t>
            </a:r>
            <a:r>
              <a:rPr lang="ru-RU" dirty="0" err="1" smtClean="0"/>
              <a:t>бачення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ідеал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батьківською</a:t>
            </a:r>
            <a:r>
              <a:rPr lang="ru-RU" dirty="0" smtClean="0"/>
              <a:t> хатою </a:t>
            </a:r>
            <a:r>
              <a:rPr lang="ru-RU" dirty="0" err="1" smtClean="0"/>
              <a:t>пов’язуються</a:t>
            </a:r>
            <a:r>
              <a:rPr lang="ru-RU" dirty="0" smtClean="0"/>
              <a:t> </a:t>
            </a:r>
            <a:r>
              <a:rPr lang="ru-RU" dirty="0" err="1" smtClean="0"/>
              <a:t>спомини</a:t>
            </a:r>
            <a:r>
              <a:rPr lang="ru-RU" dirty="0" smtClean="0"/>
              <a:t> про </a:t>
            </a:r>
            <a:r>
              <a:rPr lang="ru-RU" dirty="0" err="1" smtClean="0"/>
              <a:t>дитинство</a:t>
            </a:r>
            <a:r>
              <a:rPr lang="ru-RU" dirty="0" smtClean="0"/>
              <a:t>, </a:t>
            </a:r>
            <a:r>
              <a:rPr lang="ru-RU" dirty="0" err="1" smtClean="0"/>
              <a:t>рідну</a:t>
            </a:r>
            <a:r>
              <a:rPr lang="ru-RU" dirty="0" smtClean="0"/>
              <a:t> </a:t>
            </a:r>
            <a:r>
              <a:rPr lang="ru-RU" dirty="0" err="1" smtClean="0"/>
              <a:t>неньку</a:t>
            </a:r>
            <a:r>
              <a:rPr lang="ru-RU" dirty="0" smtClean="0"/>
              <a:t>, </a:t>
            </a:r>
            <a:r>
              <a:rPr lang="ru-RU" dirty="0" err="1" smtClean="0"/>
              <a:t>рідний</a:t>
            </a:r>
            <a:r>
              <a:rPr lang="ru-RU" dirty="0" smtClean="0"/>
              <a:t> край; </a:t>
            </a:r>
            <a:r>
              <a:rPr lang="ru-RU" dirty="0" err="1" smtClean="0"/>
              <a:t>цей</a:t>
            </a:r>
            <a:r>
              <a:rPr lang="ru-RU" dirty="0" smtClean="0"/>
              <a:t> образ </a:t>
            </a:r>
            <a:r>
              <a:rPr lang="ru-RU" dirty="0" err="1" smtClean="0"/>
              <a:t>увійшов</a:t>
            </a:r>
            <a:r>
              <a:rPr lang="ru-RU" dirty="0" smtClean="0"/>
              <a:t> у </a:t>
            </a:r>
            <a:r>
              <a:rPr lang="ru-RU" dirty="0" err="1" smtClean="0"/>
              <a:t>народні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, став </a:t>
            </a:r>
            <a:r>
              <a:rPr lang="ru-RU" dirty="0" err="1" smtClean="0"/>
              <a:t>визначальним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</a:t>
            </a:r>
            <a:r>
              <a:rPr lang="ru-RU" dirty="0" err="1" smtClean="0"/>
              <a:t>українства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/>
            <a:r>
              <a:rPr lang="ru-RU" dirty="0" err="1" smtClean="0"/>
              <a:t>Мовний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в </a:t>
            </a:r>
            <a:r>
              <a:rPr lang="ru-RU" dirty="0" err="1" smtClean="0"/>
              <a:t>слові-образі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хата</a:t>
            </a:r>
            <a:r>
              <a:rPr lang="ru-RU" i="1" dirty="0" smtClean="0"/>
              <a:t> </a:t>
            </a:r>
            <a:r>
              <a:rPr lang="ru-RU" dirty="0" err="1" smtClean="0"/>
              <a:t>вічне</a:t>
            </a:r>
            <a:r>
              <a:rPr lang="ru-RU" dirty="0" smtClean="0"/>
              <a:t>, </a:t>
            </a:r>
            <a:r>
              <a:rPr lang="ru-RU" dirty="0" err="1" smtClean="0"/>
              <a:t>величне</a:t>
            </a:r>
            <a:r>
              <a:rPr lang="ru-RU" dirty="0" smtClean="0"/>
              <a:t> і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рідне</a:t>
            </a:r>
            <a:r>
              <a:rPr lang="ru-RU" dirty="0" smtClean="0"/>
              <a:t>, </a:t>
            </a:r>
            <a:r>
              <a:rPr lang="ru-RU" dirty="0" err="1" smtClean="0"/>
              <a:t>найдорожче</a:t>
            </a:r>
            <a:r>
              <a:rPr lang="ru-RU" dirty="0" smtClean="0"/>
              <a:t>.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</a:t>
            </a:r>
            <a:r>
              <a:rPr lang="ru-RU" dirty="0" err="1" smtClean="0"/>
              <a:t>сприймає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</a:t>
            </a:r>
            <a:r>
              <a:rPr lang="ru-RU" dirty="0" err="1" smtClean="0"/>
              <a:t>міфологему</a:t>
            </a:r>
            <a:r>
              <a:rPr lang="ru-RU" dirty="0" smtClean="0"/>
              <a:t>, </a:t>
            </a:r>
            <a:r>
              <a:rPr lang="ru-RU" dirty="0" err="1" smtClean="0"/>
              <a:t>закладену</a:t>
            </a:r>
            <a:r>
              <a:rPr lang="ru-RU" dirty="0" smtClean="0"/>
              <a:t> в </a:t>
            </a:r>
            <a:r>
              <a:rPr lang="ru-RU" dirty="0" err="1" smtClean="0"/>
              <a:t>ментальності</a:t>
            </a:r>
            <a:r>
              <a:rPr lang="ru-RU" dirty="0" smtClean="0"/>
              <a:t> </a:t>
            </a:r>
            <a:r>
              <a:rPr lang="ru-RU" dirty="0" err="1" smtClean="0"/>
              <a:t>українця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представлено </a:t>
            </a:r>
            <a:r>
              <a:rPr lang="ru-RU" i="1" dirty="0" err="1" smtClean="0"/>
              <a:t>національний</a:t>
            </a:r>
            <a:r>
              <a:rPr lang="ru-RU" i="1" dirty="0" smtClean="0"/>
              <a:t> </a:t>
            </a:r>
            <a:r>
              <a:rPr lang="ru-RU" i="1" dirty="0" err="1" smtClean="0"/>
              <a:t>спосіб</a:t>
            </a:r>
            <a:r>
              <a:rPr lang="ru-RU" i="1" dirty="0" smtClean="0"/>
              <a:t> </a:t>
            </a:r>
            <a:r>
              <a:rPr lang="ru-RU" i="1" dirty="0" err="1" smtClean="0"/>
              <a:t>світосприйняття</a:t>
            </a:r>
            <a:r>
              <a:rPr lang="ru-RU" i="1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паремійному</a:t>
            </a:r>
            <a:r>
              <a:rPr lang="ru-RU" dirty="0" smtClean="0"/>
              <a:t> </a:t>
            </a:r>
            <a:r>
              <a:rPr lang="ru-RU" dirty="0" err="1" smtClean="0"/>
              <a:t>фонді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Повчальним</a:t>
            </a:r>
            <a:r>
              <a:rPr lang="ru-RU" dirty="0" smtClean="0"/>
              <a:t> </a:t>
            </a:r>
            <a:r>
              <a:rPr lang="ru-RU" dirty="0" smtClean="0"/>
              <a:t>словом </a:t>
            </a:r>
            <a:r>
              <a:rPr lang="ru-RU" dirty="0" err="1" smtClean="0"/>
              <a:t>насичені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сфер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– </a:t>
            </a:r>
            <a:r>
              <a:rPr lang="ru-RU" i="1" dirty="0" err="1" smtClean="0"/>
              <a:t>публіцистики</a:t>
            </a:r>
            <a:r>
              <a:rPr lang="ru-RU" i="1" dirty="0" smtClean="0"/>
              <a:t>, науки, </a:t>
            </a:r>
            <a:r>
              <a:rPr lang="ru-RU" i="1" dirty="0" err="1" smtClean="0"/>
              <a:t>освіти</a:t>
            </a:r>
            <a:r>
              <a:rPr lang="ru-RU" i="1" dirty="0" smtClean="0"/>
              <a:t>, </a:t>
            </a:r>
            <a:r>
              <a:rPr lang="ru-RU" i="1" dirty="0" err="1" smtClean="0"/>
              <a:t>міжнародної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дипломатії</a:t>
            </a:r>
            <a:r>
              <a:rPr lang="ru-RU" i="1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паремії</a:t>
            </a:r>
            <a:r>
              <a:rPr lang="ru-RU" dirty="0" smtClean="0"/>
              <a:t> та </a:t>
            </a:r>
            <a:r>
              <a:rPr lang="ru-RU" dirty="0" err="1" smtClean="0"/>
              <a:t>афоризми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складову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культури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кожної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нації</a:t>
            </a:r>
            <a:r>
              <a:rPr lang="ru-RU" dirty="0" smtClean="0"/>
              <a:t>, де </a:t>
            </a:r>
            <a:r>
              <a:rPr lang="ru-RU" dirty="0" err="1" smtClean="0"/>
              <a:t>репрезентовано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і </a:t>
            </a:r>
            <a:r>
              <a:rPr lang="ru-RU" dirty="0" err="1" smtClean="0"/>
              <a:t>злиті</a:t>
            </a:r>
            <a:r>
              <a:rPr lang="ru-RU" dirty="0" smtClean="0"/>
              <a:t> </a:t>
            </a:r>
            <a:r>
              <a:rPr lang="ru-RU" dirty="0" err="1" smtClean="0"/>
              <a:t>воєдино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Універсум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паремій</a:t>
            </a:r>
            <a:r>
              <a:rPr lang="ru-RU" dirty="0" smtClean="0"/>
              <a:t> активно проводиться у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науці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вони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реконструювати</a:t>
            </a:r>
            <a:r>
              <a:rPr lang="ru-RU" dirty="0" smtClean="0"/>
              <a:t> </a:t>
            </a:r>
            <a:r>
              <a:rPr lang="ru-RU" dirty="0" err="1" smtClean="0"/>
              <a:t>етнок</a:t>
            </a:r>
            <a:r>
              <a:rPr lang="uk-UA" dirty="0" err="1" smtClean="0"/>
              <a:t>ультурні</a:t>
            </a:r>
            <a:r>
              <a:rPr lang="uk-UA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і </a:t>
            </a:r>
            <a:r>
              <a:rPr lang="ru-RU" dirty="0" err="1" smtClean="0"/>
              <a:t>знання</a:t>
            </a:r>
            <a:endParaRPr lang="ru-RU" dirty="0" smtClean="0"/>
          </a:p>
          <a:p>
            <a:pPr marL="0" indent="357188" algn="just"/>
            <a:r>
              <a:rPr lang="ru-RU" b="1" i="1" dirty="0" err="1" smtClean="0"/>
              <a:t>Паремія</a:t>
            </a:r>
            <a:r>
              <a:rPr lang="ru-RU" b="1" i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одиниця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b="1" dirty="0" smtClean="0"/>
              <a:t>, </a:t>
            </a:r>
            <a:r>
              <a:rPr lang="ru-RU" b="1" dirty="0" err="1" smtClean="0"/>
              <a:t>якій</a:t>
            </a:r>
            <a:r>
              <a:rPr lang="ru-RU" b="1" dirty="0" smtClean="0"/>
              <a:t> </a:t>
            </a:r>
            <a:r>
              <a:rPr lang="ru-RU" b="1" dirty="0" err="1" smtClean="0"/>
              <a:t>властиві</a:t>
            </a:r>
            <a:r>
              <a:rPr lang="ru-RU" b="1" dirty="0" smtClean="0"/>
              <a:t> </a:t>
            </a:r>
            <a:r>
              <a:rPr lang="ru-RU" b="1" dirty="0" err="1" smtClean="0"/>
              <a:t>афористичність</a:t>
            </a:r>
            <a:r>
              <a:rPr lang="ru-RU" b="1" dirty="0" smtClean="0"/>
              <a:t>, </a:t>
            </a:r>
            <a:r>
              <a:rPr lang="ru-RU" b="1" dirty="0" err="1" smtClean="0"/>
              <a:t>усталеність</a:t>
            </a:r>
            <a:r>
              <a:rPr lang="ru-RU" b="1" dirty="0" smtClean="0"/>
              <a:t>, </a:t>
            </a:r>
            <a:r>
              <a:rPr lang="ru-RU" b="1" dirty="0" err="1" smtClean="0"/>
              <a:t>переосмислене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буквальне</a:t>
            </a:r>
            <a:r>
              <a:rPr lang="ru-RU" b="1" dirty="0" smtClean="0"/>
              <a:t> </a:t>
            </a:r>
            <a:r>
              <a:rPr lang="ru-RU" b="1" dirty="0" err="1" smtClean="0"/>
              <a:t>узагальнене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, </a:t>
            </a:r>
            <a:r>
              <a:rPr lang="ru-RU" b="1" dirty="0" err="1" smtClean="0"/>
              <a:t>здебільшого</a:t>
            </a:r>
            <a:r>
              <a:rPr lang="ru-RU" b="1" dirty="0" smtClean="0"/>
              <a:t> </a:t>
            </a:r>
            <a:r>
              <a:rPr lang="ru-RU" b="1" dirty="0" err="1" smtClean="0"/>
              <a:t>повчальний</a:t>
            </a:r>
            <a:r>
              <a:rPr lang="ru-RU" b="1" dirty="0" smtClean="0"/>
              <a:t> </a:t>
            </a:r>
            <a:r>
              <a:rPr lang="ru-RU" b="1" dirty="0" err="1" smtClean="0"/>
              <a:t>зміст</a:t>
            </a:r>
            <a:r>
              <a:rPr lang="ru-RU" b="1" dirty="0" smtClean="0"/>
              <a:t>; </a:t>
            </a:r>
            <a:r>
              <a:rPr lang="ru-RU" b="1" dirty="0" err="1" smtClean="0"/>
              <a:t>мовний</a:t>
            </a:r>
            <a:r>
              <a:rPr lang="ru-RU" b="1" dirty="0" smtClean="0"/>
              <a:t> знак,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передає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інформацію</a:t>
            </a:r>
            <a:r>
              <a:rPr lang="ru-RU" b="1" dirty="0" smtClean="0"/>
              <a:t> про </a:t>
            </a:r>
            <a:r>
              <a:rPr lang="ru-RU" b="1" dirty="0" err="1" smtClean="0"/>
              <a:t>традиційні</a:t>
            </a:r>
            <a:r>
              <a:rPr lang="ru-RU" b="1" dirty="0" smtClean="0"/>
              <a:t> </a:t>
            </a:r>
            <a:r>
              <a:rPr lang="ru-RU" b="1" dirty="0" err="1" smtClean="0"/>
              <a:t>цінності</a:t>
            </a:r>
            <a:r>
              <a:rPr lang="ru-RU" b="1" dirty="0" smtClean="0"/>
              <a:t> та погляди</a:t>
            </a:r>
            <a:r>
              <a:rPr lang="uk-UA" b="1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для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мудрості</a:t>
            </a:r>
            <a:r>
              <a:rPr lang="ru-RU" dirty="0" smtClean="0"/>
              <a:t> </a:t>
            </a:r>
            <a:r>
              <a:rPr lang="ru-RU" dirty="0" err="1" smtClean="0"/>
              <a:t>колективний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 народу створив </a:t>
            </a:r>
            <a:r>
              <a:rPr lang="ru-RU" dirty="0" err="1" smtClean="0"/>
              <a:t>вислови</a:t>
            </a:r>
            <a:r>
              <a:rPr lang="ru-RU" dirty="0" smtClean="0"/>
              <a:t> на </a:t>
            </a:r>
            <a:r>
              <a:rPr lang="ru-RU" dirty="0" err="1" smtClean="0"/>
              <a:t>кшталт</a:t>
            </a:r>
            <a:r>
              <a:rPr lang="ru-RU" dirty="0" smtClean="0"/>
              <a:t>: </a:t>
            </a:r>
            <a:r>
              <a:rPr lang="ru-RU" i="1" dirty="0" smtClean="0"/>
              <a:t>Мудрого </a:t>
            </a:r>
            <a:r>
              <a:rPr lang="ru-RU" i="1" dirty="0" err="1" smtClean="0"/>
              <a:t>лиш</a:t>
            </a:r>
            <a:r>
              <a:rPr lang="ru-RU" i="1" dirty="0" smtClean="0"/>
              <a:t> </a:t>
            </a:r>
            <a:r>
              <a:rPr lang="ru-RU" i="1" dirty="0" err="1" smtClean="0"/>
              <a:t>мудрий</a:t>
            </a:r>
            <a:r>
              <a:rPr lang="ru-RU" i="1" dirty="0" smtClean="0"/>
              <a:t> </a:t>
            </a:r>
            <a:r>
              <a:rPr lang="ru-RU" i="1" dirty="0" err="1" smtClean="0"/>
              <a:t>пізнає</a:t>
            </a:r>
            <a:r>
              <a:rPr lang="ru-RU" dirty="0" smtClean="0"/>
              <a:t>; </a:t>
            </a:r>
            <a:r>
              <a:rPr lang="ru-RU" i="1" dirty="0" err="1" smtClean="0"/>
              <a:t>Мудрий</a:t>
            </a:r>
            <a:r>
              <a:rPr lang="ru-RU" i="1" dirty="0" smtClean="0"/>
              <a:t> носить </a:t>
            </a:r>
            <a:r>
              <a:rPr lang="ru-RU" i="1" dirty="0" err="1" smtClean="0"/>
              <a:t>язик</a:t>
            </a:r>
            <a:r>
              <a:rPr lang="ru-RU" i="1" dirty="0" smtClean="0"/>
              <a:t> в </a:t>
            </a:r>
            <a:r>
              <a:rPr lang="ru-RU" i="1" dirty="0" err="1" smtClean="0"/>
              <a:t>серці</a:t>
            </a:r>
            <a:r>
              <a:rPr lang="ru-RU" i="1" dirty="0" smtClean="0"/>
              <a:t>, </a:t>
            </a:r>
            <a:r>
              <a:rPr lang="ru-RU" i="1" dirty="0" err="1" smtClean="0"/>
              <a:t>глупий</a:t>
            </a:r>
            <a:r>
              <a:rPr lang="ru-RU" i="1" dirty="0" smtClean="0"/>
              <a:t> – </a:t>
            </a:r>
            <a:r>
              <a:rPr lang="ru-RU" i="1" dirty="0" err="1" smtClean="0"/>
              <a:t>серце</a:t>
            </a:r>
            <a:r>
              <a:rPr lang="ru-RU" i="1" dirty="0" smtClean="0"/>
              <a:t> на </a:t>
            </a:r>
            <a:r>
              <a:rPr lang="ru-RU" i="1" dirty="0" err="1" smtClean="0"/>
              <a:t>язиці</a:t>
            </a:r>
            <a:r>
              <a:rPr lang="ru-RU" dirty="0" smtClean="0"/>
              <a:t>; </a:t>
            </a:r>
            <a:r>
              <a:rPr lang="ru-RU" i="1" dirty="0" err="1" smtClean="0"/>
              <a:t>Мудрий</a:t>
            </a:r>
            <a:r>
              <a:rPr lang="ru-RU" i="1" dirty="0" smtClean="0"/>
              <a:t> по </a:t>
            </a:r>
            <a:r>
              <a:rPr lang="ru-RU" i="1" dirty="0" err="1" smtClean="0"/>
              <a:t>часі</a:t>
            </a:r>
            <a:r>
              <a:rPr lang="ru-RU" dirty="0" smtClean="0"/>
              <a:t>; </a:t>
            </a:r>
            <a:r>
              <a:rPr lang="ru-RU" i="1" dirty="0" smtClean="0"/>
              <a:t>На дитячий </a:t>
            </a:r>
            <a:r>
              <a:rPr lang="ru-RU" i="1" dirty="0" err="1" smtClean="0"/>
              <a:t>розум</a:t>
            </a:r>
            <a:r>
              <a:rPr lang="ru-RU" i="1" dirty="0" smtClean="0"/>
              <a:t> </a:t>
            </a:r>
            <a:r>
              <a:rPr lang="ru-RU" i="1" dirty="0" err="1" smtClean="0"/>
              <a:t>перейшов</a:t>
            </a:r>
            <a:r>
              <a:rPr lang="ru-RU" dirty="0" smtClean="0"/>
              <a:t>; </a:t>
            </a:r>
            <a:r>
              <a:rPr lang="ru-RU" i="1" dirty="0" smtClean="0"/>
              <a:t>На </a:t>
            </a:r>
            <a:r>
              <a:rPr lang="ru-RU" i="1" dirty="0" err="1" smtClean="0"/>
              <a:t>панську</a:t>
            </a:r>
            <a:r>
              <a:rPr lang="ru-RU" i="1" dirty="0" smtClean="0"/>
              <a:t> </a:t>
            </a:r>
            <a:r>
              <a:rPr lang="ru-RU" i="1" dirty="0" err="1" smtClean="0"/>
              <a:t>мудрість</a:t>
            </a:r>
            <a:r>
              <a:rPr lang="ru-RU" i="1" dirty="0" smtClean="0"/>
              <a:t> </a:t>
            </a:r>
            <a:r>
              <a:rPr lang="ru-RU" i="1" dirty="0" err="1" smtClean="0"/>
              <a:t>мужицька</a:t>
            </a:r>
            <a:r>
              <a:rPr lang="ru-RU" i="1" dirty="0" smtClean="0"/>
              <a:t> </a:t>
            </a:r>
            <a:r>
              <a:rPr lang="ru-RU" i="1" dirty="0" err="1" smtClean="0"/>
              <a:t>хитрість</a:t>
            </a:r>
            <a:r>
              <a:rPr lang="ru-RU" dirty="0" smtClean="0"/>
              <a:t>; </a:t>
            </a:r>
            <a:r>
              <a:rPr lang="ru-RU" i="1" dirty="0" smtClean="0"/>
              <a:t>Не </a:t>
            </a:r>
            <a:r>
              <a:rPr lang="ru-RU" i="1" dirty="0" err="1" smtClean="0"/>
              <a:t>бажай</a:t>
            </a:r>
            <a:r>
              <a:rPr lang="ru-RU" i="1" dirty="0" smtClean="0"/>
              <a:t> </a:t>
            </a:r>
            <a:r>
              <a:rPr lang="ru-RU" i="1" dirty="0" err="1" smtClean="0"/>
              <a:t>синові</a:t>
            </a:r>
            <a:r>
              <a:rPr lang="ru-RU" i="1" dirty="0" smtClean="0"/>
              <a:t> </a:t>
            </a:r>
            <a:r>
              <a:rPr lang="ru-RU" i="1" dirty="0" err="1" smtClean="0"/>
              <a:t>багатства</a:t>
            </a:r>
            <a:r>
              <a:rPr lang="ru-RU" i="1" dirty="0" smtClean="0"/>
              <a:t>, а </a:t>
            </a:r>
            <a:r>
              <a:rPr lang="ru-RU" i="1" dirty="0" err="1" smtClean="0"/>
              <a:t>бажай</a:t>
            </a:r>
            <a:r>
              <a:rPr lang="ru-RU" i="1" dirty="0" smtClean="0"/>
              <a:t> </a:t>
            </a:r>
            <a:r>
              <a:rPr lang="ru-RU" i="1" dirty="0" err="1" smtClean="0"/>
              <a:t>розуму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0000" lnSpcReduction="20000"/>
          </a:bodyPr>
          <a:lstStyle/>
          <a:p>
            <a:pPr marL="0" indent="265113" algn="just">
              <a:buNone/>
            </a:pP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b="1" dirty="0" err="1" smtClean="0"/>
              <a:t>одиниці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b="1" dirty="0" smtClean="0"/>
              <a:t> (</a:t>
            </a:r>
            <a:r>
              <a:rPr lang="ru-RU" b="1" i="1" dirty="0" err="1" smtClean="0"/>
              <a:t>прислів’я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приказки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афоризми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примовки</a:t>
            </a:r>
            <a:r>
              <a:rPr lang="ru-RU" b="1" i="1" dirty="0" smtClean="0"/>
              <a:t>, «</a:t>
            </a:r>
            <a:r>
              <a:rPr lang="ru-RU" b="1" i="1" dirty="0" err="1" smtClean="0"/>
              <a:t>ділові</a:t>
            </a:r>
            <a:r>
              <a:rPr lang="ru-RU" b="1" i="1" dirty="0" smtClean="0"/>
              <a:t>» </a:t>
            </a:r>
            <a:r>
              <a:rPr lang="ru-RU" b="1" i="1" dirty="0" err="1" smtClean="0"/>
              <a:t>вислови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повір’я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прикмети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замовляння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нісенітниці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казкові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формули</a:t>
            </a:r>
            <a:r>
              <a:rPr lang="ru-RU" i="1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кліше</a:t>
            </a:r>
            <a:r>
              <a:rPr lang="ru-RU" dirty="0" smtClean="0"/>
              <a:t> і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. </a:t>
            </a:r>
          </a:p>
          <a:p>
            <a:pPr marL="0" indent="265113" algn="just">
              <a:buNone/>
            </a:pPr>
            <a:r>
              <a:rPr lang="ru-RU" b="1" i="1" dirty="0" err="1" smtClean="0"/>
              <a:t>Прислів’я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приказки</a:t>
            </a:r>
            <a:r>
              <a:rPr lang="ru-RU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стійкі</a:t>
            </a:r>
            <a:r>
              <a:rPr lang="ru-RU" b="1" dirty="0" smtClean="0"/>
              <a:t> </a:t>
            </a:r>
            <a:r>
              <a:rPr lang="ru-RU" b="1" dirty="0" err="1" smtClean="0"/>
              <a:t>афористичні</a:t>
            </a:r>
            <a:r>
              <a:rPr lang="ru-RU" b="1" dirty="0" smtClean="0"/>
              <a:t> </a:t>
            </a:r>
            <a:r>
              <a:rPr lang="ru-RU" b="1" dirty="0" err="1" smtClean="0"/>
              <a:t>вислови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у </a:t>
            </a:r>
            <a:r>
              <a:rPr lang="ru-RU" b="1" dirty="0" err="1" smtClean="0"/>
              <a:t>стислій</a:t>
            </a:r>
            <a:r>
              <a:rPr lang="ru-RU" b="1" dirty="0" smtClean="0"/>
              <a:t>, </a:t>
            </a:r>
            <a:r>
              <a:rPr lang="ru-RU" b="1" dirty="0" err="1" smtClean="0"/>
              <a:t>точній</a:t>
            </a:r>
            <a:r>
              <a:rPr lang="ru-RU" b="1" dirty="0" smtClean="0"/>
              <a:t> </a:t>
            </a:r>
            <a:r>
              <a:rPr lang="ru-RU" b="1" dirty="0" err="1" smtClean="0"/>
              <a:t>формі</a:t>
            </a:r>
            <a:r>
              <a:rPr lang="ru-RU" b="1" dirty="0" smtClean="0"/>
              <a:t> </a:t>
            </a:r>
            <a:r>
              <a:rPr lang="ru-RU" b="1" dirty="0" err="1" smtClean="0"/>
              <a:t>висловлюють</a:t>
            </a:r>
            <a:r>
              <a:rPr lang="ru-RU" b="1" dirty="0" smtClean="0"/>
              <a:t> думку про </a:t>
            </a:r>
            <a:r>
              <a:rPr lang="ru-RU" b="1" dirty="0" err="1" smtClean="0"/>
              <a:t>певні</a:t>
            </a:r>
            <a:r>
              <a:rPr lang="ru-RU" b="1" dirty="0" smtClean="0"/>
              <a:t> </a:t>
            </a:r>
            <a:r>
              <a:rPr lang="ru-RU" b="1" dirty="0" err="1" smtClean="0"/>
              <a:t>життєві</a:t>
            </a:r>
            <a:r>
              <a:rPr lang="ru-RU" b="1" dirty="0" smtClean="0"/>
              <a:t> </a:t>
            </a:r>
            <a:r>
              <a:rPr lang="ru-RU" b="1" dirty="0" err="1" smtClean="0"/>
              <a:t>явища</a:t>
            </a:r>
            <a:r>
              <a:rPr lang="ru-RU" b="1" dirty="0" smtClean="0"/>
              <a:t>, </a:t>
            </a:r>
            <a:r>
              <a:rPr lang="ru-RU" b="1" dirty="0" err="1" smtClean="0"/>
              <a:t>реалії</a:t>
            </a:r>
            <a:r>
              <a:rPr lang="ru-RU" b="1" dirty="0" smtClean="0"/>
              <a:t> </a:t>
            </a:r>
            <a:r>
              <a:rPr lang="ru-RU" b="1" dirty="0" err="1" smtClean="0"/>
              <a:t>дійсності</a:t>
            </a:r>
            <a:r>
              <a:rPr lang="ru-RU" b="1" dirty="0" smtClean="0"/>
              <a:t>, </a:t>
            </a:r>
            <a:r>
              <a:rPr lang="ru-RU" b="1" dirty="0" err="1" smtClean="0"/>
              <a:t>людські</a:t>
            </a:r>
            <a:r>
              <a:rPr lang="ru-RU" b="1" dirty="0" smtClean="0"/>
              <a:t> </a:t>
            </a:r>
            <a:r>
              <a:rPr lang="ru-RU" b="1" dirty="0" err="1" smtClean="0"/>
              <a:t>риси</a:t>
            </a:r>
            <a:r>
              <a:rPr lang="ru-RU" b="1" dirty="0" smtClean="0"/>
              <a:t>, </a:t>
            </a:r>
            <a:r>
              <a:rPr lang="ru-RU" b="1" dirty="0" err="1" smtClean="0"/>
              <a:t>вчинки</a:t>
            </a:r>
            <a:r>
              <a:rPr lang="ru-RU" b="1" dirty="0" smtClean="0"/>
              <a:t> </a:t>
            </a:r>
            <a:r>
              <a:rPr lang="ru-RU" b="1" dirty="0" err="1" smtClean="0"/>
              <a:t>тощо</a:t>
            </a:r>
            <a:r>
              <a:rPr lang="ru-RU" b="1" dirty="0" smtClean="0"/>
              <a:t> в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характерних</a:t>
            </a:r>
            <a:r>
              <a:rPr lang="ru-RU" b="1" dirty="0" smtClean="0"/>
              <a:t> і </a:t>
            </a:r>
            <a:r>
              <a:rPr lang="ru-RU" b="1" dirty="0" err="1" smtClean="0"/>
              <a:t>специфічних</a:t>
            </a:r>
            <a:r>
              <a:rPr lang="ru-RU" b="1" dirty="0" smtClean="0"/>
              <a:t> </a:t>
            </a:r>
            <a:r>
              <a:rPr lang="ru-RU" b="1" dirty="0" err="1" smtClean="0"/>
              <a:t>ознаках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265113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Прислів’я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стійкий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 народного </a:t>
            </a:r>
            <a:r>
              <a:rPr lang="ru-RU" dirty="0" err="1" smtClean="0">
                <a:solidFill>
                  <a:srgbClr val="002060"/>
                </a:solidFill>
              </a:rPr>
              <a:t>походження</a:t>
            </a:r>
            <a:r>
              <a:rPr lang="ru-RU" dirty="0" smtClean="0">
                <a:solidFill>
                  <a:srgbClr val="002060"/>
                </a:solidFill>
              </a:rPr>
              <a:t>, часто </a:t>
            </a:r>
            <a:r>
              <a:rPr lang="ru-RU" dirty="0" err="1" smtClean="0">
                <a:solidFill>
                  <a:srgbClr val="002060"/>
                </a:solidFill>
              </a:rPr>
              <a:t>ритмічний</a:t>
            </a:r>
            <a:r>
              <a:rPr lang="ru-RU" dirty="0" smtClean="0">
                <a:solidFill>
                  <a:srgbClr val="002060"/>
                </a:solidFill>
              </a:rPr>
              <a:t> за </a:t>
            </a:r>
            <a:r>
              <a:rPr lang="ru-RU" dirty="0" err="1" smtClean="0">
                <a:solidFill>
                  <a:srgbClr val="002060"/>
                </a:solidFill>
              </a:rPr>
              <a:t>будовою</a:t>
            </a:r>
            <a:r>
              <a:rPr lang="ru-RU" dirty="0" smtClean="0">
                <a:solidFill>
                  <a:srgbClr val="002060"/>
                </a:solidFill>
              </a:rPr>
              <a:t>, у </a:t>
            </a:r>
            <a:r>
              <a:rPr lang="ru-RU" dirty="0" err="1" smtClean="0">
                <a:solidFill>
                  <a:srgbClr val="002060"/>
                </a:solidFill>
              </a:rPr>
              <a:t>якому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зафіксовано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узагальнений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досвід</a:t>
            </a:r>
            <a:r>
              <a:rPr lang="ru-RU" dirty="0" smtClean="0">
                <a:solidFill>
                  <a:srgbClr val="002060"/>
                </a:solidFill>
              </a:rPr>
              <a:t> народу та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оцінку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подій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явищ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Козак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бідою</a:t>
            </a:r>
            <a:r>
              <a:rPr lang="ru-RU" i="1" dirty="0" smtClean="0"/>
              <a:t>, як </a:t>
            </a:r>
            <a:r>
              <a:rPr lang="ru-RU" i="1" dirty="0" err="1" smtClean="0"/>
              <a:t>риба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водою</a:t>
            </a:r>
            <a:r>
              <a:rPr lang="ru-RU" dirty="0" smtClean="0"/>
              <a:t>; </a:t>
            </a:r>
            <a:r>
              <a:rPr lang="ru-RU" i="1" dirty="0" smtClean="0"/>
              <a:t>Тиха вода береги рве </a:t>
            </a:r>
            <a:r>
              <a:rPr lang="ru-RU" dirty="0" smtClean="0"/>
              <a:t>&lt;</a:t>
            </a:r>
            <a:r>
              <a:rPr lang="ru-RU" i="1" dirty="0" err="1" smtClean="0"/>
              <a:t>ламає</a:t>
            </a:r>
            <a:r>
              <a:rPr lang="ru-RU" dirty="0" smtClean="0"/>
              <a:t>˃; </a:t>
            </a:r>
            <a:r>
              <a:rPr lang="ru-RU" i="1" dirty="0" smtClean="0"/>
              <a:t>Як у </a:t>
            </a:r>
            <a:r>
              <a:rPr lang="ru-RU" i="1" dirty="0" err="1" smtClean="0"/>
              <a:t>лісі</a:t>
            </a:r>
            <a:r>
              <a:rPr lang="ru-RU" i="1" dirty="0" smtClean="0"/>
              <a:t> </a:t>
            </a:r>
            <a:r>
              <a:rPr lang="ru-RU" i="1" dirty="0" err="1" smtClean="0"/>
              <a:t>гукнеш</a:t>
            </a:r>
            <a:r>
              <a:rPr lang="ru-RU" i="1" dirty="0" smtClean="0"/>
              <a:t>, </a:t>
            </a:r>
            <a:r>
              <a:rPr lang="ru-RU" i="1" dirty="0" smtClean="0"/>
              <a:t>так </a:t>
            </a:r>
            <a:r>
              <a:rPr lang="ru-RU" i="1" dirty="0" smtClean="0"/>
              <a:t>і </a:t>
            </a:r>
            <a:r>
              <a:rPr lang="ru-RU" i="1" dirty="0" err="1" smtClean="0"/>
              <a:t>одгукнеться</a:t>
            </a:r>
            <a:r>
              <a:rPr lang="ru-RU" dirty="0" smtClean="0"/>
              <a:t>. </a:t>
            </a:r>
          </a:p>
          <a:p>
            <a:pPr marL="0" indent="265113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Приказкою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стійкий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 народного (фольклорного) </a:t>
            </a:r>
            <a:r>
              <a:rPr lang="ru-RU" dirty="0" err="1" smtClean="0">
                <a:solidFill>
                  <a:srgbClr val="002060"/>
                </a:solidFill>
              </a:rPr>
              <a:t>походження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який</a:t>
            </a:r>
            <a:r>
              <a:rPr lang="ru-RU" dirty="0" smtClean="0">
                <a:solidFill>
                  <a:srgbClr val="002060"/>
                </a:solidFill>
              </a:rPr>
              <a:t> образно </a:t>
            </a:r>
            <a:r>
              <a:rPr lang="ru-RU" dirty="0" err="1" smtClean="0">
                <a:solidFill>
                  <a:srgbClr val="002060"/>
                </a:solidFill>
              </a:rPr>
              <a:t>розкриває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певне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явище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насамперед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погляду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емоційно-експресивної</a:t>
            </a:r>
            <a:r>
              <a:rPr lang="ru-RU" dirty="0" smtClean="0">
                <a:solidFill>
                  <a:srgbClr val="002060"/>
                </a:solidFill>
              </a:rPr>
              <a:t> характеристики; </a:t>
            </a:r>
            <a:r>
              <a:rPr lang="ru-RU" dirty="0" err="1" smtClean="0">
                <a:solidFill>
                  <a:srgbClr val="002060"/>
                </a:solidFill>
              </a:rPr>
              <a:t>здебільшого</a:t>
            </a:r>
            <a:r>
              <a:rPr lang="ru-RU" dirty="0" smtClean="0">
                <a:solidFill>
                  <a:srgbClr val="002060"/>
                </a:solidFill>
              </a:rPr>
              <a:t> не </a:t>
            </a:r>
            <a:r>
              <a:rPr lang="ru-RU" dirty="0" err="1" smtClean="0">
                <a:solidFill>
                  <a:srgbClr val="002060"/>
                </a:solidFill>
              </a:rPr>
              <a:t>має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загальноприйнятого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визначення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містить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набір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диференційних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ознак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</a:rPr>
              <a:t>висловлює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незавершену</a:t>
            </a:r>
            <a:r>
              <a:rPr lang="ru-RU" dirty="0" smtClean="0">
                <a:solidFill>
                  <a:srgbClr val="002060"/>
                </a:solidFill>
              </a:rPr>
              <a:t> думку, </a:t>
            </a:r>
            <a:r>
              <a:rPr lang="ru-RU" dirty="0" err="1" smtClean="0">
                <a:solidFill>
                  <a:srgbClr val="002060"/>
                </a:solidFill>
              </a:rPr>
              <a:t>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частиною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судження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має</a:t>
            </a:r>
            <a:r>
              <a:rPr lang="ru-RU" dirty="0" smtClean="0">
                <a:solidFill>
                  <a:srgbClr val="002060"/>
                </a:solidFill>
              </a:rPr>
              <a:t> форму </a:t>
            </a:r>
            <a:r>
              <a:rPr lang="ru-RU" dirty="0" err="1" smtClean="0">
                <a:solidFill>
                  <a:srgbClr val="002060"/>
                </a:solidFill>
              </a:rPr>
              <a:t>незамкненого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кліше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характеризується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відсутністю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повчального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змісту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Горох на </a:t>
            </a:r>
            <a:r>
              <a:rPr lang="ru-RU" i="1" dirty="0" err="1" smtClean="0"/>
              <a:t>ньому</a:t>
            </a:r>
            <a:r>
              <a:rPr lang="ru-RU" i="1" dirty="0" smtClean="0"/>
              <a:t> молочений</a:t>
            </a:r>
            <a:r>
              <a:rPr lang="ru-RU" dirty="0" smtClean="0"/>
              <a:t>; </a:t>
            </a:r>
            <a:r>
              <a:rPr lang="ru-RU" i="1" dirty="0" smtClean="0"/>
              <a:t>Кому як на роду написано</a:t>
            </a:r>
            <a:r>
              <a:rPr lang="ru-RU" dirty="0" smtClean="0"/>
              <a:t>; </a:t>
            </a:r>
            <a:r>
              <a:rPr lang="ru-RU" i="1" dirty="0" smtClean="0"/>
              <a:t>Про </a:t>
            </a:r>
            <a:r>
              <a:rPr lang="ru-RU" i="1" dirty="0" err="1" smtClean="0"/>
              <a:t>вовка</a:t>
            </a:r>
            <a:r>
              <a:rPr lang="ru-RU" i="1" dirty="0" smtClean="0"/>
              <a:t> </a:t>
            </a:r>
            <a:r>
              <a:rPr lang="ru-RU" i="1" dirty="0" err="1" smtClean="0"/>
              <a:t>промовка</a:t>
            </a:r>
            <a:r>
              <a:rPr lang="ru-RU" dirty="0" smtClean="0"/>
              <a:t>.</a:t>
            </a:r>
          </a:p>
          <a:p>
            <a:pPr marL="0" indent="265113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Сміхову</a:t>
            </a:r>
            <a:r>
              <a:rPr lang="ru-RU" b="1" dirty="0" smtClean="0"/>
              <a:t> культуру </a:t>
            </a:r>
            <a:r>
              <a:rPr lang="ru-RU" b="1" dirty="0" err="1" smtClean="0"/>
              <a:t>українців</a:t>
            </a:r>
            <a:r>
              <a:rPr lang="ru-RU" b="1" dirty="0" smtClean="0"/>
              <a:t> в </a:t>
            </a:r>
            <a:r>
              <a:rPr lang="ru-RU" b="1" dirty="0" err="1" smtClean="0"/>
              <a:t>етнокультурній</a:t>
            </a:r>
            <a:r>
              <a:rPr lang="ru-RU" b="1" dirty="0" smtClean="0"/>
              <a:t> </a:t>
            </a:r>
            <a:r>
              <a:rPr lang="ru-RU" b="1" dirty="0" err="1" smtClean="0"/>
              <a:t>царині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b="1" dirty="0" smtClean="0"/>
              <a:t> </a:t>
            </a:r>
            <a:r>
              <a:rPr lang="ru-RU" b="1" dirty="0" err="1" smtClean="0"/>
              <a:t>представляють</a:t>
            </a:r>
            <a:r>
              <a:rPr lang="ru-RU" b="1" dirty="0" smtClean="0"/>
              <a:t> </a:t>
            </a:r>
            <a:r>
              <a:rPr lang="ru-RU" b="1" i="1" dirty="0" err="1" smtClean="0"/>
              <a:t>примовки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анекдоти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дотепи</a:t>
            </a:r>
            <a:r>
              <a:rPr lang="ru-RU" b="1" i="1" dirty="0" smtClean="0"/>
              <a:t>, байки, </a:t>
            </a:r>
            <a:r>
              <a:rPr lang="ru-RU" b="1" i="1" dirty="0" err="1" smtClean="0"/>
              <a:t>побрехеньки</a:t>
            </a:r>
            <a:r>
              <a:rPr lang="ru-RU" b="1" i="1" dirty="0" smtClean="0"/>
              <a:t> </a:t>
            </a:r>
            <a:r>
              <a:rPr lang="ru-RU" b="1" dirty="0" err="1" smtClean="0"/>
              <a:t>тощо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Примовки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жартівливі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переважно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римовані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усталеної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форми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вводяться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розмову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відповідно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ситуації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або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відповідний</a:t>
            </a:r>
            <a:r>
              <a:rPr lang="ru-RU" dirty="0" smtClean="0">
                <a:solidFill>
                  <a:srgbClr val="002060"/>
                </a:solidFill>
              </a:rPr>
              <a:t> текст: </a:t>
            </a:r>
            <a:r>
              <a:rPr lang="ru-RU" i="1" dirty="0" smtClean="0"/>
              <a:t>Ми </a:t>
            </a:r>
            <a:r>
              <a:rPr lang="ru-RU" i="1" dirty="0" err="1" smtClean="0"/>
              <a:t>з</a:t>
            </a:r>
            <a:r>
              <a:rPr lang="ru-RU" i="1" dirty="0" smtClean="0"/>
              <a:t> тобою, як </a:t>
            </a:r>
            <a:r>
              <a:rPr lang="ru-RU" i="1" dirty="0" err="1" smtClean="0"/>
              <a:t>риба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водою </a:t>
            </a:r>
            <a:r>
              <a:rPr lang="ru-RU" dirty="0" smtClean="0"/>
              <a:t>[</a:t>
            </a:r>
            <a:r>
              <a:rPr lang="ru-RU" i="1" dirty="0" smtClean="0"/>
              <a:t>я на </a:t>
            </a:r>
            <a:r>
              <a:rPr lang="ru-RU" i="1" dirty="0" err="1" smtClean="0"/>
              <a:t>лід</a:t>
            </a:r>
            <a:r>
              <a:rPr lang="ru-RU" i="1" dirty="0" smtClean="0"/>
              <a:t>, а 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спід</a:t>
            </a:r>
            <a:r>
              <a:rPr lang="ru-RU" dirty="0" smtClean="0"/>
              <a:t>]; </a:t>
            </a:r>
            <a:r>
              <a:rPr lang="ru-RU" i="1" dirty="0" smtClean="0"/>
              <a:t>Не до вас </a:t>
            </a:r>
            <a:r>
              <a:rPr lang="ru-RU" i="1" dirty="0" err="1" smtClean="0"/>
              <a:t>приміряючи</a:t>
            </a:r>
            <a:r>
              <a:rPr lang="ru-RU" dirty="0" smtClean="0"/>
              <a:t>; </a:t>
            </a:r>
            <a:r>
              <a:rPr lang="ru-RU" i="1" dirty="0" err="1" smtClean="0"/>
              <a:t>Ні</a:t>
            </a:r>
            <a:r>
              <a:rPr lang="ru-RU" i="1" dirty="0" smtClean="0"/>
              <a:t> до ладу, </a:t>
            </a:r>
            <a:r>
              <a:rPr lang="ru-RU" i="1" dirty="0" err="1" smtClean="0"/>
              <a:t>ні</a:t>
            </a:r>
            <a:r>
              <a:rPr lang="ru-RU" i="1" dirty="0" smtClean="0"/>
              <a:t> до прикладу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Анекдот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грец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</a:rPr>
              <a:t>anekdotos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неопублікований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невиданий</a:t>
            </a:r>
            <a:r>
              <a:rPr lang="ru-RU" dirty="0" smtClean="0">
                <a:solidFill>
                  <a:srgbClr val="002060"/>
                </a:solidFill>
              </a:rPr>
              <a:t>) </a:t>
            </a:r>
            <a:r>
              <a:rPr lang="ru-RU" dirty="0" err="1" smtClean="0">
                <a:solidFill>
                  <a:srgbClr val="002060"/>
                </a:solidFill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коротку</a:t>
            </a:r>
            <a:r>
              <a:rPr lang="ru-RU" dirty="0" smtClean="0">
                <a:solidFill>
                  <a:srgbClr val="002060"/>
                </a:solidFill>
              </a:rPr>
              <a:t> усну </a:t>
            </a:r>
            <a:r>
              <a:rPr lang="ru-RU" dirty="0" err="1" smtClean="0">
                <a:solidFill>
                  <a:srgbClr val="002060"/>
                </a:solidFill>
              </a:rPr>
              <a:t>оповідь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здебільшого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вигадане</a:t>
            </a:r>
            <a:r>
              <a:rPr lang="ru-RU" dirty="0" smtClean="0">
                <a:solidFill>
                  <a:srgbClr val="002060"/>
                </a:solidFill>
              </a:rPr>
              <a:t>) </a:t>
            </a:r>
            <a:r>
              <a:rPr lang="ru-RU" dirty="0" err="1" smtClean="0">
                <a:solidFill>
                  <a:srgbClr val="002060"/>
                </a:solidFill>
              </a:rPr>
              <a:t>гумористичного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сатиричного </a:t>
            </a:r>
            <a:r>
              <a:rPr lang="ru-RU" dirty="0" err="1" smtClean="0">
                <a:solidFill>
                  <a:srgbClr val="002060"/>
                </a:solidFill>
              </a:rPr>
              <a:t>ґатунку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якийсь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незвичайний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життєвий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випадок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ситуацію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несподіваним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дотепним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закінченням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Дотеп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стислий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влучний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сатиричним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або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жартівливим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відтінком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комічний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несподіваних</a:t>
            </a:r>
            <a:r>
              <a:rPr lang="ru-RU" dirty="0" smtClean="0"/>
              <a:t> </a:t>
            </a:r>
            <a:r>
              <a:rPr lang="ru-RU" dirty="0" err="1" smtClean="0"/>
              <a:t>паралелях</a:t>
            </a:r>
            <a:r>
              <a:rPr lang="ru-RU" dirty="0" smtClean="0"/>
              <a:t>, </a:t>
            </a:r>
            <a:r>
              <a:rPr lang="ru-RU" dirty="0" err="1" smtClean="0"/>
              <a:t>переосмисленні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Нехай  </a:t>
            </a:r>
            <a:r>
              <a:rPr lang="ru-RU" i="1" dirty="0" err="1" smtClean="0"/>
              <a:t>твого</a:t>
            </a:r>
            <a:r>
              <a:rPr lang="ru-RU" i="1" dirty="0" smtClean="0"/>
              <a:t> батька </a:t>
            </a:r>
            <a:r>
              <a:rPr lang="ru-RU" i="1" dirty="0" err="1" smtClean="0"/>
              <a:t>журавлі</a:t>
            </a:r>
            <a:r>
              <a:rPr lang="ru-RU" i="1" dirty="0" smtClean="0"/>
              <a:t>, а </a:t>
            </a:r>
            <a:r>
              <a:rPr lang="ru-RU" i="1" dirty="0" err="1" smtClean="0"/>
              <a:t>мого</a:t>
            </a:r>
            <a:r>
              <a:rPr lang="ru-RU" i="1" dirty="0" smtClean="0"/>
              <a:t> </a:t>
            </a:r>
            <a:r>
              <a:rPr lang="ru-RU" i="1" dirty="0" err="1" smtClean="0"/>
              <a:t>чаплі</a:t>
            </a:r>
            <a:r>
              <a:rPr lang="ru-RU" dirty="0" smtClean="0"/>
              <a:t>; </a:t>
            </a:r>
            <a:r>
              <a:rPr lang="ru-RU" i="1" dirty="0" smtClean="0"/>
              <a:t>У </a:t>
            </a:r>
            <a:r>
              <a:rPr lang="ru-RU" i="1" dirty="0" err="1" smtClean="0"/>
              <a:t>лісі</a:t>
            </a:r>
            <a:r>
              <a:rPr lang="ru-RU" i="1" dirty="0" smtClean="0"/>
              <a:t> </a:t>
            </a:r>
            <a:r>
              <a:rPr lang="ru-RU" i="1" dirty="0" err="1" smtClean="0"/>
              <a:t>родився</a:t>
            </a:r>
            <a:r>
              <a:rPr lang="ru-RU" i="1" dirty="0" smtClean="0"/>
              <a:t>, </a:t>
            </a:r>
            <a:r>
              <a:rPr lang="ru-RU" i="1" dirty="0" err="1" smtClean="0"/>
              <a:t>нічого</a:t>
            </a:r>
            <a:r>
              <a:rPr lang="ru-RU" i="1" dirty="0" smtClean="0"/>
              <a:t> не </a:t>
            </a:r>
            <a:r>
              <a:rPr lang="ru-RU" i="1" dirty="0" err="1" smtClean="0"/>
              <a:t>знає</a:t>
            </a:r>
            <a:r>
              <a:rPr lang="ru-RU" dirty="0" smtClean="0"/>
              <a:t>; </a:t>
            </a:r>
            <a:r>
              <a:rPr lang="ru-RU" i="1" dirty="0" smtClean="0"/>
              <a:t>У </a:t>
            </a:r>
            <a:r>
              <a:rPr lang="ru-RU" i="1" dirty="0" err="1" smtClean="0"/>
              <a:t>шапці</a:t>
            </a:r>
            <a:r>
              <a:rPr lang="ru-RU" i="1" dirty="0" smtClean="0"/>
              <a:t> </a:t>
            </a:r>
            <a:r>
              <a:rPr lang="ru-RU" i="1" dirty="0" err="1" smtClean="0"/>
              <a:t>їсти</a:t>
            </a:r>
            <a:r>
              <a:rPr lang="ru-RU" i="1" dirty="0" smtClean="0"/>
              <a:t> – глуха теща буде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62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Національний</a:t>
            </a:r>
            <a:r>
              <a:rPr lang="ru-RU" b="1" dirty="0" smtClean="0"/>
              <a:t> </a:t>
            </a:r>
            <a:r>
              <a:rPr lang="ru-RU" b="1" dirty="0" err="1" smtClean="0"/>
              <a:t>е</a:t>
            </a:r>
            <a:r>
              <a:rPr lang="ru-RU" b="1" dirty="0" err="1" smtClean="0"/>
              <a:t>тикет</a:t>
            </a:r>
            <a:r>
              <a:rPr lang="ru-RU" b="1" dirty="0" smtClean="0"/>
              <a:t> – </a:t>
            </a:r>
            <a:r>
              <a:rPr lang="ru-RU" b="1" dirty="0" err="1" smtClean="0"/>
              <a:t>історично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культурно </a:t>
            </a:r>
            <a:r>
              <a:rPr lang="ru-RU" b="1" dirty="0" err="1" smtClean="0"/>
              <a:t>встановлена</a:t>
            </a:r>
            <a:r>
              <a:rPr lang="ru-RU" b="1" dirty="0" smtClean="0"/>
              <a:t> система, порядок, </a:t>
            </a:r>
            <a:r>
              <a:rPr lang="ru-RU" b="1" dirty="0" err="1" smtClean="0"/>
              <a:t>набір</a:t>
            </a:r>
            <a:r>
              <a:rPr lang="ru-RU" b="1" dirty="0" smtClean="0"/>
              <a:t> правил,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визначає</a:t>
            </a:r>
            <a:r>
              <a:rPr lang="ru-RU" b="1" dirty="0" smtClean="0"/>
              <a:t> </a:t>
            </a:r>
            <a:r>
              <a:rPr lang="ru-RU" b="1" dirty="0" err="1" smtClean="0"/>
              <a:t>поведінку</a:t>
            </a:r>
            <a:r>
              <a:rPr lang="ru-RU" b="1" dirty="0" smtClean="0"/>
              <a:t> (і </a:t>
            </a:r>
            <a:r>
              <a:rPr lang="ru-RU" b="1" dirty="0" err="1" smtClean="0"/>
              <a:t>зокрема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комунікативну</a:t>
            </a:r>
            <a:r>
              <a:rPr lang="ru-RU" b="1" dirty="0" smtClean="0"/>
              <a:t>) людей, </a:t>
            </a:r>
            <a:r>
              <a:rPr lang="ru-RU" b="1" dirty="0" err="1" smtClean="0"/>
              <a:t>що</a:t>
            </a:r>
            <a:r>
              <a:rPr lang="ru-RU" b="1" dirty="0" smtClean="0"/>
              <a:t> належать до </a:t>
            </a:r>
            <a:r>
              <a:rPr lang="ru-RU" b="1" dirty="0" err="1" smtClean="0"/>
              <a:t>конкретної</a:t>
            </a:r>
            <a:r>
              <a:rPr lang="ru-RU" b="1" dirty="0" smtClean="0"/>
              <a:t> </a:t>
            </a:r>
            <a:r>
              <a:rPr lang="ru-RU" b="1" dirty="0" err="1" smtClean="0"/>
              <a:t>етнічної</a:t>
            </a:r>
            <a:r>
              <a:rPr lang="ru-RU" b="1" dirty="0" smtClean="0"/>
              <a:t> </a:t>
            </a:r>
            <a:r>
              <a:rPr lang="ru-RU" b="1" dirty="0" err="1" smtClean="0"/>
              <a:t>спільноти</a:t>
            </a:r>
            <a:r>
              <a:rPr lang="ru-RU" b="1" dirty="0" smtClean="0"/>
              <a:t>. </a:t>
            </a:r>
            <a:endParaRPr lang="ru-RU" b="1" dirty="0" smtClean="0"/>
          </a:p>
          <a:p>
            <a:pPr marL="0" indent="357188" algn="just">
              <a:buNone/>
            </a:pPr>
            <a:r>
              <a:rPr lang="ru-RU" dirty="0" err="1" smtClean="0"/>
              <a:t>Етикетна</a:t>
            </a:r>
            <a:r>
              <a:rPr lang="ru-RU" dirty="0" smtClean="0"/>
              <a:t> </a:t>
            </a:r>
            <a:r>
              <a:rPr lang="ru-RU" dirty="0" smtClean="0"/>
              <a:t>сфера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презентується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smtClean="0"/>
              <a:t>таких </a:t>
            </a:r>
            <a:r>
              <a:rPr lang="ru-RU" dirty="0" err="1" smtClean="0"/>
              <a:t>паремійних</a:t>
            </a:r>
            <a:r>
              <a:rPr lang="ru-RU" dirty="0" smtClean="0"/>
              <a:t> </a:t>
            </a:r>
            <a:r>
              <a:rPr lang="ru-RU" dirty="0" err="1" smtClean="0"/>
              <a:t>одиницях</a:t>
            </a:r>
            <a:r>
              <a:rPr lang="ru-RU" dirty="0" smtClean="0"/>
              <a:t>, як </a:t>
            </a:r>
            <a:r>
              <a:rPr lang="ru-RU" b="1" dirty="0" err="1" smtClean="0"/>
              <a:t>вітання</a:t>
            </a:r>
            <a:r>
              <a:rPr lang="ru-RU" b="1" dirty="0" smtClean="0"/>
              <a:t>, </a:t>
            </a:r>
            <a:r>
              <a:rPr lang="ru-RU" b="1" dirty="0" err="1" smtClean="0"/>
              <a:t>побажання</a:t>
            </a:r>
            <a:r>
              <a:rPr lang="ru-RU" b="1" dirty="0" smtClean="0"/>
              <a:t>, </a:t>
            </a:r>
            <a:r>
              <a:rPr lang="ru-RU" b="1" dirty="0" err="1" smtClean="0"/>
              <a:t>віншування</a:t>
            </a:r>
            <a:r>
              <a:rPr lang="ru-RU" b="1" dirty="0" smtClean="0"/>
              <a:t>, </a:t>
            </a:r>
            <a:r>
              <a:rPr lang="ru-RU" b="1" dirty="0" err="1" smtClean="0"/>
              <a:t>подяка</a:t>
            </a:r>
            <a:r>
              <a:rPr lang="ru-RU" b="1" dirty="0" smtClean="0"/>
              <a:t>, </a:t>
            </a:r>
            <a:r>
              <a:rPr lang="ru-RU" b="1" dirty="0" err="1" smtClean="0"/>
              <a:t>прощання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Вітання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сталий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вислів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виголошують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</a:t>
            </a:r>
            <a:r>
              <a:rPr lang="uk-UA" dirty="0" err="1" smtClean="0">
                <a:solidFill>
                  <a:srgbClr val="002060"/>
                </a:solidFill>
              </a:rPr>
              <a:t>ід</a:t>
            </a:r>
            <a:r>
              <a:rPr lang="uk-UA" dirty="0" smtClean="0">
                <a:solidFill>
                  <a:srgbClr val="002060"/>
                </a:solidFill>
              </a:rPr>
              <a:t> час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зустрічі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знайомої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незнайомої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людини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Доброго дня</a:t>
            </a:r>
            <a:r>
              <a:rPr lang="ru-RU" dirty="0" smtClean="0"/>
              <a:t>; </a:t>
            </a:r>
            <a:r>
              <a:rPr lang="ru-RU" i="1" dirty="0" smtClean="0"/>
              <a:t>Доброго </a:t>
            </a:r>
            <a:r>
              <a:rPr lang="ru-RU" i="1" dirty="0" err="1" smtClean="0"/>
              <a:t>здоров’я</a:t>
            </a:r>
            <a:r>
              <a:rPr lang="ru-RU" dirty="0" smtClean="0"/>
              <a:t>; </a:t>
            </a:r>
            <a:r>
              <a:rPr lang="ru-RU" i="1" dirty="0" smtClean="0"/>
              <a:t>– Христос воскрес! – </a:t>
            </a:r>
            <a:r>
              <a:rPr lang="ru-RU" i="1" dirty="0" err="1" smtClean="0"/>
              <a:t>Воістину</a:t>
            </a:r>
            <a:r>
              <a:rPr lang="ru-RU" i="1" dirty="0" smtClean="0"/>
              <a:t> воскрес!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Побажаннями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називають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стандартизовані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народні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у </a:t>
            </a:r>
            <a:r>
              <a:rPr lang="ru-RU" dirty="0" err="1" smtClean="0">
                <a:solidFill>
                  <a:srgbClr val="002060"/>
                </a:solidFill>
              </a:rPr>
              <a:t>яких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висловлено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i="1" dirty="0" err="1" smtClean="0"/>
              <a:t>Бажаю</a:t>
            </a:r>
            <a:r>
              <a:rPr lang="ru-RU" i="1" dirty="0" smtClean="0"/>
              <a:t> </a:t>
            </a:r>
            <a:r>
              <a:rPr lang="ru-RU" i="1" dirty="0" err="1" smtClean="0"/>
              <a:t>щастя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добра; Бог в </a:t>
            </a:r>
            <a:r>
              <a:rPr lang="ru-RU" i="1" dirty="0" err="1" smtClean="0"/>
              <a:t>поміч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Дай, Боже, </a:t>
            </a:r>
            <a:r>
              <a:rPr lang="ru-RU" i="1" dirty="0" err="1" smtClean="0"/>
              <a:t>щастя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Нехай Вам </a:t>
            </a:r>
            <a:r>
              <a:rPr lang="ru-RU" i="1" dirty="0" err="1" smtClean="0"/>
              <a:t>щастить</a:t>
            </a:r>
            <a:r>
              <a:rPr lang="ru-RU" i="1" dirty="0" smtClean="0"/>
              <a:t>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до </a:t>
            </a:r>
            <a:r>
              <a:rPr lang="ru-RU" dirty="0" err="1" smtClean="0"/>
              <a:t>побажань</a:t>
            </a:r>
            <a:r>
              <a:rPr lang="ru-RU" dirty="0" smtClean="0"/>
              <a:t> за семантикою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комунікативною</a:t>
            </a:r>
            <a:r>
              <a:rPr lang="ru-RU" dirty="0" smtClean="0"/>
              <a:t> </a:t>
            </a:r>
            <a:r>
              <a:rPr lang="ru-RU" dirty="0" err="1" smtClean="0"/>
              <a:t>настановою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віншування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пов’язані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побажаннями</a:t>
            </a:r>
            <a:r>
              <a:rPr lang="ru-RU" dirty="0" smtClean="0">
                <a:solidFill>
                  <a:srgbClr val="002060"/>
                </a:solidFill>
              </a:rPr>
              <a:t> добра,  </a:t>
            </a:r>
            <a:r>
              <a:rPr lang="ru-RU" dirty="0" err="1" smtClean="0">
                <a:solidFill>
                  <a:srgbClr val="002060"/>
                </a:solidFill>
              </a:rPr>
              <a:t>щастя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матеріальних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статків</a:t>
            </a:r>
            <a:r>
              <a:rPr lang="ru-RU" dirty="0" smtClean="0"/>
              <a:t>, </a:t>
            </a:r>
            <a:r>
              <a:rPr lang="ru-RU" dirty="0" err="1" smtClean="0"/>
              <a:t>як-от</a:t>
            </a:r>
            <a:r>
              <a:rPr lang="ru-RU" dirty="0" smtClean="0"/>
              <a:t>: </a:t>
            </a:r>
            <a:r>
              <a:rPr lang="ru-RU" i="1" dirty="0" err="1" smtClean="0"/>
              <a:t>Щоб</a:t>
            </a:r>
            <a:r>
              <a:rPr lang="ru-RU" i="1" dirty="0" smtClean="0"/>
              <a:t> у вас </a:t>
            </a:r>
            <a:r>
              <a:rPr lang="ru-RU" i="1" dirty="0" err="1" smtClean="0"/>
              <a:t>і</a:t>
            </a:r>
            <a:r>
              <a:rPr lang="ru-RU" i="1" dirty="0" smtClean="0"/>
              <a:t> в нас усе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гаразд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Дай, Боже, за </a:t>
            </a:r>
            <a:r>
              <a:rPr lang="ru-RU" i="1" dirty="0" err="1" smtClean="0"/>
              <a:t>рік</a:t>
            </a:r>
            <a:r>
              <a:rPr lang="ru-RU" i="1" dirty="0" smtClean="0"/>
              <a:t> </a:t>
            </a:r>
            <a:r>
              <a:rPr lang="ru-RU" i="1" dirty="0" err="1" smtClean="0"/>
              <a:t>діждати</a:t>
            </a:r>
            <a:r>
              <a:rPr lang="ru-RU" i="1" dirty="0" smtClean="0"/>
              <a:t>!</a:t>
            </a:r>
            <a:r>
              <a:rPr lang="ru-RU" dirty="0" smtClean="0"/>
              <a:t>; </a:t>
            </a:r>
            <a:r>
              <a:rPr lang="ru-RU" i="1" dirty="0" smtClean="0"/>
              <a:t>Многая </a:t>
            </a:r>
            <a:r>
              <a:rPr lang="ru-RU" i="1" dirty="0" err="1" smtClean="0"/>
              <a:t>літа</a:t>
            </a:r>
            <a:r>
              <a:rPr lang="ru-RU" i="1" dirty="0" smtClean="0"/>
              <a:t>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Виокремлюють</a:t>
            </a:r>
            <a:r>
              <a:rPr lang="ru-RU" dirty="0" smtClean="0"/>
              <a:t> </a:t>
            </a:r>
            <a:r>
              <a:rPr lang="ru-RU" dirty="0" err="1" smtClean="0"/>
              <a:t>з-поміж</a:t>
            </a:r>
            <a:r>
              <a:rPr lang="ru-RU" dirty="0" smtClean="0"/>
              <a:t> </a:t>
            </a:r>
            <a:r>
              <a:rPr lang="ru-RU" dirty="0" err="1" smtClean="0"/>
              <a:t>побажань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подяки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післязастільні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виголошені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відповідній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ситуації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здебільшого</a:t>
            </a:r>
            <a:r>
              <a:rPr lang="ru-RU" dirty="0" smtClean="0">
                <a:solidFill>
                  <a:srgbClr val="002060"/>
                </a:solidFill>
              </a:rPr>
              <a:t> господарям дому: </a:t>
            </a:r>
            <a:r>
              <a:rPr lang="ru-RU" i="1" dirty="0" err="1" smtClean="0"/>
              <a:t>Спасибі</a:t>
            </a:r>
            <a:r>
              <a:rPr lang="ru-RU" i="1" dirty="0" smtClean="0"/>
              <a:t> за все</a:t>
            </a:r>
            <a:r>
              <a:rPr lang="ru-RU" dirty="0" smtClean="0"/>
              <a:t>; </a:t>
            </a:r>
            <a:r>
              <a:rPr lang="ru-RU" i="1" dirty="0" err="1" smtClean="0"/>
              <a:t>Спасибі</a:t>
            </a:r>
            <a:r>
              <a:rPr lang="ru-RU" i="1" dirty="0" smtClean="0"/>
              <a:t> тому,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наївся</a:t>
            </a:r>
            <a:r>
              <a:rPr lang="ru-RU" dirty="0" smtClean="0"/>
              <a:t>; </a:t>
            </a:r>
            <a:r>
              <a:rPr lang="ru-RU" i="1" dirty="0" err="1" smtClean="0"/>
              <a:t>Щоб</a:t>
            </a:r>
            <a:r>
              <a:rPr lang="ru-RU" i="1" dirty="0" smtClean="0"/>
              <a:t> у вас </a:t>
            </a:r>
            <a:r>
              <a:rPr lang="ru-RU" i="1" dirty="0" err="1" smtClean="0"/>
              <a:t>завжди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хліб</a:t>
            </a:r>
            <a:r>
              <a:rPr lang="ru-RU" i="1" dirty="0" smtClean="0"/>
              <a:t> і до </a:t>
            </a:r>
            <a:r>
              <a:rPr lang="ru-RU" i="1" dirty="0" err="1" smtClean="0"/>
              <a:t>хліба</a:t>
            </a:r>
            <a:r>
              <a:rPr lang="ru-RU" i="1" dirty="0" smtClean="0"/>
              <a:t>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Прощальні</a:t>
            </a:r>
            <a:r>
              <a:rPr lang="ru-RU" dirty="0" smtClean="0"/>
              <a:t> </a:t>
            </a:r>
            <a:r>
              <a:rPr lang="ru-RU" dirty="0" err="1" smtClean="0"/>
              <a:t>формули</a:t>
            </a:r>
            <a:r>
              <a:rPr lang="ru-RU" dirty="0" smtClean="0"/>
              <a:t> – </a:t>
            </a:r>
            <a:r>
              <a:rPr lang="ru-RU" b="1" i="1" dirty="0" err="1" smtClean="0">
                <a:solidFill>
                  <a:srgbClr val="002060"/>
                </a:solidFill>
              </a:rPr>
              <a:t>прощання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err="1" smtClean="0">
                <a:solidFill>
                  <a:srgbClr val="002060"/>
                </a:solidFill>
              </a:rPr>
              <a:t>це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сталі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вислови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прощальні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побажання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виголошені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відповідній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комунікативній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ситуації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нагоди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весільному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похоронному обрядах: </a:t>
            </a:r>
            <a:r>
              <a:rPr lang="ru-RU" i="1" dirty="0" smtClean="0"/>
              <a:t>На все добре</a:t>
            </a:r>
            <a:r>
              <a:rPr lang="ru-RU" dirty="0" smtClean="0"/>
              <a:t>; </a:t>
            </a:r>
            <a:r>
              <a:rPr lang="ru-RU" i="1" dirty="0" smtClean="0"/>
              <a:t>Хай </a:t>
            </a:r>
            <a:r>
              <a:rPr lang="ru-RU" i="1" dirty="0" err="1" smtClean="0"/>
              <a:t>дім</a:t>
            </a:r>
            <a:r>
              <a:rPr lang="ru-RU" i="1" dirty="0" smtClean="0"/>
              <a:t> ваш </a:t>
            </a:r>
            <a:r>
              <a:rPr lang="ru-RU" i="1" dirty="0" err="1" smtClean="0"/>
              <a:t>біди</a:t>
            </a:r>
            <a:r>
              <a:rPr lang="ru-RU" i="1" dirty="0" smtClean="0"/>
              <a:t> </a:t>
            </a:r>
            <a:r>
              <a:rPr lang="ru-RU" i="1" dirty="0" err="1" smtClean="0"/>
              <a:t>минають</a:t>
            </a:r>
            <a:r>
              <a:rPr lang="ru-RU" i="1" dirty="0" smtClean="0"/>
              <a:t>, а вороги не </a:t>
            </a:r>
            <a:r>
              <a:rPr lang="ru-RU" i="1" dirty="0" err="1" smtClean="0"/>
              <a:t>знають</a:t>
            </a:r>
            <a:r>
              <a:rPr lang="ru-RU" dirty="0" smtClean="0"/>
              <a:t>; </a:t>
            </a:r>
            <a:r>
              <a:rPr lang="ru-RU" i="1" dirty="0" smtClean="0"/>
              <a:t>Нехай </a:t>
            </a:r>
            <a:r>
              <a:rPr lang="ru-RU" i="1" dirty="0" err="1" smtClean="0"/>
              <a:t>з</a:t>
            </a:r>
            <a:r>
              <a:rPr lang="ru-RU" i="1" dirty="0" smtClean="0"/>
              <a:t> Богом </a:t>
            </a:r>
            <a:r>
              <a:rPr lang="ru-RU" i="1" dirty="0" err="1" smtClean="0"/>
              <a:t>спочиває</a:t>
            </a:r>
            <a:r>
              <a:rPr lang="ru-RU" dirty="0" smtClean="0"/>
              <a:t>!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600" b="1" dirty="0" err="1" smtClean="0"/>
              <a:t>Магія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мови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потужна</a:t>
            </a:r>
            <a:r>
              <a:rPr lang="ru-RU" sz="1600" b="1" dirty="0" smtClean="0"/>
              <a:t> сила народного слова, </a:t>
            </a:r>
            <a:r>
              <a:rPr lang="uk-UA" sz="1600" b="1" dirty="0" smtClean="0"/>
              <a:t>зокрема 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магічна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може</a:t>
            </a:r>
            <a:r>
              <a:rPr lang="ru-RU" sz="1600" b="1" dirty="0" smtClean="0"/>
              <a:t> бути </a:t>
            </a:r>
            <a:r>
              <a:rPr lang="ru-RU" sz="1600" b="1" dirty="0" err="1" smtClean="0"/>
              <a:t>спрямована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конкретну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людину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групу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осіб</a:t>
            </a:r>
            <a:r>
              <a:rPr lang="ru-RU" sz="1600" b="1" dirty="0" smtClean="0"/>
              <a:t>) за </a:t>
            </a:r>
            <a:r>
              <a:rPr lang="ru-RU" sz="1600" b="1" dirty="0" err="1" smtClean="0"/>
              <a:t>допомогою</a:t>
            </a:r>
            <a:r>
              <a:rPr lang="ru-RU" sz="1600" b="1" dirty="0" smtClean="0"/>
              <a:t> особливо </a:t>
            </a:r>
            <a:r>
              <a:rPr lang="ru-RU" sz="1600" b="1" dirty="0" err="1" smtClean="0"/>
              <a:t>сакральних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одиниць</a:t>
            </a:r>
            <a:r>
              <a:rPr lang="ru-RU" sz="1600" b="1" dirty="0" smtClean="0"/>
              <a:t>.</a:t>
            </a:r>
            <a:r>
              <a:rPr lang="ru-RU" sz="1600" dirty="0" smtClean="0"/>
              <a:t> До них належать </a:t>
            </a:r>
            <a:r>
              <a:rPr lang="ru-RU" sz="1600" b="1" i="1" dirty="0" err="1" smtClean="0"/>
              <a:t>заклинання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прокльони</a:t>
            </a:r>
            <a:r>
              <a:rPr lang="ru-RU" sz="1600" b="1" i="1" dirty="0" smtClean="0"/>
              <a:t>, табу </a:t>
            </a:r>
            <a:r>
              <a:rPr lang="ru-RU" sz="1600" b="1" i="1" dirty="0" err="1" smtClean="0"/>
              <a:t>мовні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й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комунікативні</a:t>
            </a:r>
            <a:r>
              <a:rPr lang="ru-RU" sz="1600" i="1" dirty="0" smtClean="0"/>
              <a:t>.</a:t>
            </a:r>
          </a:p>
          <a:p>
            <a:pPr marL="0" indent="357188" algn="just">
              <a:buNone/>
            </a:pPr>
            <a:r>
              <a:rPr lang="ru-RU" sz="1600" b="1" i="1" dirty="0" err="1" smtClean="0">
                <a:solidFill>
                  <a:srgbClr val="002060"/>
                </a:solidFill>
              </a:rPr>
              <a:t>Заклинання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– </a:t>
            </a:r>
            <a:r>
              <a:rPr lang="ru-RU" sz="1600" dirty="0" err="1" smtClean="0">
                <a:solidFill>
                  <a:srgbClr val="002060"/>
                </a:solidFill>
              </a:rPr>
              <a:t>це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своєрідний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сталий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вислів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різновид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прокляття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яким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супроводжується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ворожіння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чи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інша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магічна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маніпуляція</a:t>
            </a:r>
            <a:r>
              <a:rPr lang="ru-RU" sz="1600" dirty="0" smtClean="0">
                <a:solidFill>
                  <a:srgbClr val="002060"/>
                </a:solidFill>
              </a:rPr>
              <a:t>: </a:t>
            </a:r>
            <a:r>
              <a:rPr lang="ru-RU" sz="1600" i="1" dirty="0" smtClean="0"/>
              <a:t>Бодай тебе земля не </a:t>
            </a:r>
            <a:r>
              <a:rPr lang="ru-RU" sz="1600" i="1" dirty="0" err="1" smtClean="0"/>
              <a:t>прийняла</a:t>
            </a:r>
            <a:r>
              <a:rPr lang="ru-RU" sz="1600" i="1" dirty="0" smtClean="0"/>
              <a:t>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Розступися</a:t>
            </a:r>
            <a:r>
              <a:rPr lang="ru-RU" sz="1600" i="1" dirty="0" smtClean="0"/>
              <a:t>, сира земле!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Щоб</a:t>
            </a:r>
            <a:r>
              <a:rPr lang="ru-RU" sz="1600" i="1" dirty="0" smtClean="0"/>
              <a:t> на тебе Див </a:t>
            </a:r>
            <a:r>
              <a:rPr lang="ru-RU" sz="1600" i="1" dirty="0" err="1" smtClean="0"/>
              <a:t>прийшов</a:t>
            </a:r>
            <a:r>
              <a:rPr lang="ru-RU" sz="1600" i="1" dirty="0" smtClean="0"/>
              <a:t>!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dirty="0" smtClean="0"/>
              <a:t>Заклинали </a:t>
            </a:r>
            <a:r>
              <a:rPr lang="ru-RU" sz="1600" dirty="0" err="1" smtClean="0"/>
              <a:t>і</a:t>
            </a:r>
            <a:r>
              <a:rPr lang="ru-RU" sz="1600" dirty="0" smtClean="0"/>
              <a:t> проклинали в </a:t>
            </a:r>
            <a:r>
              <a:rPr lang="ru-RU" sz="1600" dirty="0" err="1" smtClean="0"/>
              <a:t>народі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ворогів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недоброзичливців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виявляло</a:t>
            </a:r>
            <a:r>
              <a:rPr lang="ru-RU" sz="1600" dirty="0" smtClean="0"/>
              <a:t> </a:t>
            </a:r>
            <a:r>
              <a:rPr lang="ru-RU" sz="1600" dirty="0" err="1" smtClean="0"/>
              <a:t>унікальність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опозиції</a:t>
            </a:r>
            <a:r>
              <a:rPr lang="ru-RU" sz="1600" dirty="0" smtClean="0"/>
              <a:t> «</a:t>
            </a:r>
            <a:r>
              <a:rPr lang="ru-RU" sz="1600" dirty="0" err="1" smtClean="0"/>
              <a:t>свій</a:t>
            </a:r>
            <a:r>
              <a:rPr lang="ru-RU" sz="1600" dirty="0" smtClean="0"/>
              <a:t>» – «</a:t>
            </a:r>
            <a:r>
              <a:rPr lang="ru-RU" sz="1600" dirty="0" err="1" smtClean="0"/>
              <a:t>чужий</a:t>
            </a:r>
            <a:r>
              <a:rPr lang="ru-RU" sz="1600" dirty="0" smtClean="0"/>
              <a:t>»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етномовному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просторі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Найстрашнішим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вважався</a:t>
            </a:r>
            <a:r>
              <a:rPr lang="ru-RU" sz="1600" dirty="0" smtClean="0"/>
              <a:t>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прокльон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як </a:t>
            </a:r>
            <a:r>
              <a:rPr lang="ru-RU" sz="1600" dirty="0" err="1" smtClean="0">
                <a:solidFill>
                  <a:srgbClr val="002060"/>
                </a:solidFill>
              </a:rPr>
              <a:t>усталений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вислів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що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виражає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почуття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незадоволення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обурення</a:t>
            </a:r>
            <a:r>
              <a:rPr lang="ru-RU" sz="1600" dirty="0" smtClean="0">
                <a:solidFill>
                  <a:srgbClr val="002060"/>
                </a:solidFill>
              </a:rPr>
              <a:t>, досади, </a:t>
            </a:r>
            <a:r>
              <a:rPr lang="ru-RU" sz="1600" dirty="0" err="1" smtClean="0">
                <a:solidFill>
                  <a:srgbClr val="002060"/>
                </a:solidFill>
              </a:rPr>
              <a:t>гніву</a:t>
            </a:r>
            <a:r>
              <a:rPr lang="ru-RU" sz="1600" dirty="0" smtClean="0">
                <a:solidFill>
                  <a:srgbClr val="002060"/>
                </a:solidFill>
              </a:rPr>
              <a:t>; </a:t>
            </a:r>
            <a:r>
              <a:rPr lang="ru-RU" sz="1600" dirty="0" err="1" smtClean="0">
                <a:solidFill>
                  <a:srgbClr val="002060"/>
                </a:solidFill>
              </a:rPr>
              <a:t>побажання</a:t>
            </a:r>
            <a:r>
              <a:rPr lang="ru-RU" sz="1600" dirty="0" smtClean="0">
                <a:solidFill>
                  <a:srgbClr val="002060"/>
                </a:solidFill>
              </a:rPr>
              <a:t> зла </a:t>
            </a:r>
            <a:r>
              <a:rPr lang="ru-RU" sz="1600" dirty="0" err="1" smtClean="0">
                <a:solidFill>
                  <a:srgbClr val="002060"/>
                </a:solidFill>
              </a:rPr>
              <a:t>чи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загибелі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іншій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людині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її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близьким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навіть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цілому</a:t>
            </a:r>
            <a:r>
              <a:rPr lang="ru-RU" sz="1600" dirty="0" smtClean="0">
                <a:solidFill>
                  <a:srgbClr val="002060"/>
                </a:solidFill>
              </a:rPr>
              <a:t> роду: </a:t>
            </a:r>
            <a:r>
              <a:rPr lang="ru-RU" sz="1600" i="1" dirty="0" smtClean="0"/>
              <a:t>Бодай </a:t>
            </a:r>
            <a:r>
              <a:rPr lang="ru-RU" sz="1600" i="1" dirty="0" err="1" smtClean="0"/>
              <a:t>ти</a:t>
            </a:r>
            <a:r>
              <a:rPr lang="ru-RU" sz="1600" i="1" dirty="0" smtClean="0"/>
              <a:t> в землю </a:t>
            </a:r>
            <a:r>
              <a:rPr lang="ru-RU" sz="1600" i="1" dirty="0" err="1" smtClean="0"/>
              <a:t>ввійшов</a:t>
            </a:r>
            <a:r>
              <a:rPr lang="ru-RU" sz="1600" i="1" dirty="0" smtClean="0"/>
              <a:t>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Щоб</a:t>
            </a:r>
            <a:r>
              <a:rPr lang="ru-RU" sz="1600" i="1" dirty="0" smtClean="0"/>
              <a:t> над ним (нею, тобою) ворони каркали!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Щоб</a:t>
            </a:r>
            <a:r>
              <a:rPr lang="ru-RU" sz="1600" i="1" dirty="0" smtClean="0"/>
              <a:t> тебе </a:t>
            </a:r>
            <a:r>
              <a:rPr lang="ru-RU" sz="1600" i="1" dirty="0" err="1" smtClean="0"/>
              <a:t>вогонь</a:t>
            </a:r>
            <a:r>
              <a:rPr lang="ru-RU" sz="1600" i="1" dirty="0" smtClean="0"/>
              <a:t> спалив!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dirty="0" err="1" smtClean="0"/>
              <a:t>Своєрідними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попередженнями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в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народного </a:t>
            </a:r>
            <a:r>
              <a:rPr lang="ru-RU" sz="1600" dirty="0" err="1" smtClean="0"/>
              <a:t>дуалізму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прогностичні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одиниці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роль </a:t>
            </a:r>
            <a:r>
              <a:rPr lang="ru-RU" sz="1600" dirty="0" err="1" smtClean="0"/>
              <a:t>подібних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маркерів</a:t>
            </a:r>
            <a:r>
              <a:rPr lang="ru-RU" sz="1600" dirty="0" smtClean="0"/>
              <a:t>  </a:t>
            </a:r>
            <a:r>
              <a:rPr lang="ru-RU" sz="1600" dirty="0" err="1" smtClean="0"/>
              <a:t>виконували</a:t>
            </a:r>
            <a:r>
              <a:rPr lang="ru-RU" sz="1600" dirty="0" smtClean="0"/>
              <a:t>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застереження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– </a:t>
            </a:r>
            <a:r>
              <a:rPr lang="ru-RU" sz="1600" dirty="0" err="1" smtClean="0">
                <a:solidFill>
                  <a:srgbClr val="002060"/>
                </a:solidFill>
              </a:rPr>
              <a:t>стійкі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вислови</a:t>
            </a:r>
            <a:r>
              <a:rPr lang="ru-RU" sz="1600" dirty="0" smtClean="0">
                <a:solidFill>
                  <a:srgbClr val="002060"/>
                </a:solidFill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</a:rPr>
              <a:t>яким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співрозмовник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спиняє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іншого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або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навіть</a:t>
            </a:r>
            <a:r>
              <a:rPr lang="ru-RU" sz="1600" dirty="0" smtClean="0">
                <a:solidFill>
                  <a:srgbClr val="002060"/>
                </a:solidFill>
              </a:rPr>
              <a:t> самого себе, </a:t>
            </a:r>
            <a:r>
              <a:rPr lang="ru-RU" sz="1600" dirty="0" err="1" smtClean="0">
                <a:solidFill>
                  <a:srgbClr val="002060"/>
                </a:solidFill>
              </a:rPr>
              <a:t>щоб</a:t>
            </a:r>
            <a:r>
              <a:rPr lang="ru-RU" sz="1600" dirty="0" smtClean="0">
                <a:solidFill>
                  <a:srgbClr val="002060"/>
                </a:solidFill>
              </a:rPr>
              <a:t> не </a:t>
            </a:r>
            <a:r>
              <a:rPr lang="ru-RU" sz="1600" dirty="0" err="1" smtClean="0">
                <a:solidFill>
                  <a:srgbClr val="002060"/>
                </a:solidFill>
              </a:rPr>
              <a:t>зробити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чи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сказати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чогось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зайвого</a:t>
            </a:r>
            <a:r>
              <a:rPr lang="ru-RU" sz="1600" dirty="0" smtClean="0">
                <a:solidFill>
                  <a:srgbClr val="002060"/>
                </a:solidFill>
              </a:rPr>
              <a:t>: </a:t>
            </a:r>
            <a:r>
              <a:rPr lang="ru-RU" sz="1600" i="1" dirty="0" smtClean="0"/>
              <a:t>З вогнем не </a:t>
            </a:r>
            <a:r>
              <a:rPr lang="ru-RU" sz="1600" i="1" dirty="0" err="1" smtClean="0"/>
              <a:t>жартуй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воді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вір</a:t>
            </a:r>
            <a:r>
              <a:rPr lang="ru-RU" sz="1600" dirty="0" smtClean="0"/>
              <a:t>; </a:t>
            </a:r>
            <a:r>
              <a:rPr lang="ru-RU" sz="1600" i="1" dirty="0" smtClean="0"/>
              <a:t>На </a:t>
            </a:r>
            <a:r>
              <a:rPr lang="ru-RU" sz="1600" i="1" dirty="0" err="1" smtClean="0"/>
              <a:t>межі</a:t>
            </a:r>
            <a:r>
              <a:rPr lang="ru-RU" sz="1600" i="1" dirty="0" smtClean="0"/>
              <a:t> не лежи, </a:t>
            </a:r>
            <a:r>
              <a:rPr lang="ru-RU" sz="1600" i="1" dirty="0" err="1" smtClean="0"/>
              <a:t>бо</a:t>
            </a:r>
            <a:r>
              <a:rPr lang="ru-RU" sz="1600" i="1" dirty="0" smtClean="0"/>
              <a:t> гадина вкусить</a:t>
            </a:r>
            <a:r>
              <a:rPr lang="ru-RU" sz="1600" dirty="0" smtClean="0"/>
              <a:t>; </a:t>
            </a:r>
            <a:r>
              <a:rPr lang="ru-RU" sz="1600" i="1" dirty="0" smtClean="0"/>
              <a:t>Не </a:t>
            </a:r>
            <a:r>
              <a:rPr lang="ru-RU" sz="1600" i="1" dirty="0" err="1" smtClean="0"/>
              <a:t>згадуй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проти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ночі</a:t>
            </a:r>
            <a:r>
              <a:rPr lang="ru-RU" sz="1600" dirty="0" smtClean="0"/>
              <a:t>. </a:t>
            </a:r>
            <a:r>
              <a:rPr lang="ru-RU" sz="1600" dirty="0" smtClean="0"/>
              <a:t>Вони </a:t>
            </a:r>
            <a:r>
              <a:rPr lang="ru-RU" sz="1600" dirty="0" err="1" smtClean="0"/>
              <a:t>застерігали</a:t>
            </a:r>
            <a:r>
              <a:rPr lang="ru-RU" sz="1600" dirty="0" smtClean="0"/>
              <a:t> в </a:t>
            </a:r>
            <a:r>
              <a:rPr lang="ru-RU" sz="1600" dirty="0" err="1" smtClean="0"/>
              <a:t>будь-яких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буденних</a:t>
            </a:r>
            <a:r>
              <a:rPr lang="ru-RU" sz="1600" dirty="0" smtClean="0"/>
              <a:t> справах і тому </a:t>
            </a:r>
            <a:r>
              <a:rPr lang="ru-RU" sz="1600" dirty="0" err="1" smtClean="0"/>
              <a:t>сприймалися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своєрідне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звичаєве</a:t>
            </a:r>
            <a:r>
              <a:rPr lang="ru-RU" sz="1600" dirty="0" smtClean="0"/>
              <a:t> право. 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dirty="0" err="1" smtClean="0"/>
              <a:t>Вияв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попереджувально-прогностичної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відстежувався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низці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стандартних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виразів</a:t>
            </a:r>
            <a:r>
              <a:rPr lang="ru-RU" sz="1600" dirty="0" smtClean="0"/>
              <a:t> – </a:t>
            </a:r>
            <a:r>
              <a:rPr lang="ru-RU" sz="1600" b="1" i="1" dirty="0" smtClean="0"/>
              <a:t>табу</a:t>
            </a:r>
            <a:r>
              <a:rPr lang="ru-RU" sz="1600" dirty="0" smtClean="0"/>
              <a:t>. Людина, </a:t>
            </a:r>
            <a:r>
              <a:rPr lang="ru-RU" sz="1600" dirty="0" err="1" smtClean="0"/>
              <a:t>спираючись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неписані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переходили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покоління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ґрунтувалися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колективному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досвіді</a:t>
            </a:r>
            <a:r>
              <a:rPr lang="ru-RU" sz="1600" dirty="0" smtClean="0"/>
              <a:t> </a:t>
            </a:r>
            <a:r>
              <a:rPr lang="ru-RU" sz="1600" dirty="0" err="1" smtClean="0"/>
              <a:t>етносу</a:t>
            </a:r>
            <a:r>
              <a:rPr lang="ru-RU" sz="1600" dirty="0" smtClean="0"/>
              <a:t>, </a:t>
            </a:r>
            <a:r>
              <a:rPr lang="ru-RU" sz="1600" dirty="0" err="1" smtClean="0"/>
              <a:t>чітко</a:t>
            </a:r>
            <a:r>
              <a:rPr lang="ru-RU" sz="1600" dirty="0" smtClean="0"/>
              <a:t> знала, як </a:t>
            </a:r>
            <a:r>
              <a:rPr lang="uk-UA" sz="1600" dirty="0" smtClean="0"/>
              <a:t>потрібно </a:t>
            </a:r>
            <a:r>
              <a:rPr lang="ru-RU" sz="1600" dirty="0" err="1" smtClean="0"/>
              <a:t>чи</a:t>
            </a:r>
            <a:r>
              <a:rPr lang="ru-RU" sz="1600" dirty="0" smtClean="0"/>
              <a:t> не </a:t>
            </a:r>
            <a:r>
              <a:rPr lang="uk-UA" sz="1600" dirty="0" smtClean="0"/>
              <a:t>потрібно </a:t>
            </a:r>
            <a:r>
              <a:rPr lang="ru-RU" sz="1600" dirty="0" smtClean="0"/>
              <a:t>себе </a:t>
            </a:r>
            <a:r>
              <a:rPr lang="ru-RU" sz="1600" dirty="0" err="1" smtClean="0"/>
              <a:t>поводити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комунікативних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ситуаціях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т. п.</a:t>
            </a:r>
          </a:p>
          <a:p>
            <a:pPr marL="0" indent="357188" algn="just"/>
            <a:endParaRPr lang="ru-RU" sz="1600" dirty="0"/>
          </a:p>
        </p:txBody>
      </p:sp>
    </p:spTree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пареміологія</a:t>
            </a:r>
            <a:r>
              <a:rPr lang="ru-RU" b="1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органічною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слов’янської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софійності</a:t>
            </a:r>
            <a:r>
              <a:rPr lang="ru-RU" dirty="0" smtClean="0"/>
              <a:t> – </a:t>
            </a:r>
            <a:r>
              <a:rPr lang="ru-RU" dirty="0" err="1" smtClean="0"/>
              <a:t>Премудрості</a:t>
            </a:r>
            <a:r>
              <a:rPr lang="ru-RU" dirty="0" smtClean="0"/>
              <a:t> –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віддзеркаленням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 та </a:t>
            </a:r>
            <a:r>
              <a:rPr lang="ru-RU" dirty="0" err="1" smtClean="0"/>
              <a:t>ідеалів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uk-UA" dirty="0" err="1" smtClean="0"/>
              <a:t>етно</a:t>
            </a:r>
            <a:r>
              <a:rPr lang="ru-RU" dirty="0" err="1" smtClean="0"/>
              <a:t>лінгвокультурної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Пареміосистема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широка, </a:t>
            </a:r>
            <a:r>
              <a:rPr lang="ru-RU" dirty="0" err="1" smtClean="0"/>
              <a:t>реалістично</a:t>
            </a:r>
            <a:r>
              <a:rPr lang="ru-RU" dirty="0" smtClean="0"/>
              <a:t> </a:t>
            </a:r>
            <a:r>
              <a:rPr lang="ru-RU" dirty="0" err="1" smtClean="0"/>
              <a:t>відтворена</a:t>
            </a:r>
            <a:r>
              <a:rPr lang="ru-RU" dirty="0" smtClean="0"/>
              <a:t> панорама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яка становить </a:t>
            </a:r>
            <a:r>
              <a:rPr lang="ru-RU" dirty="0" err="1" smtClean="0"/>
              <a:t>духовну</a:t>
            </a:r>
            <a:r>
              <a:rPr lang="ru-RU" dirty="0" smtClean="0"/>
              <a:t> </a:t>
            </a:r>
            <a:r>
              <a:rPr lang="ru-RU" dirty="0" err="1" smtClean="0"/>
              <a:t>царину</a:t>
            </a:r>
            <a:r>
              <a:rPr lang="ru-RU" dirty="0" smtClean="0"/>
              <a:t> </a:t>
            </a:r>
            <a:r>
              <a:rPr lang="ru-RU" dirty="0" err="1" smtClean="0"/>
              <a:t>універсальних</a:t>
            </a:r>
            <a:r>
              <a:rPr lang="ru-RU" dirty="0" smtClean="0"/>
              <a:t> і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смислів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відображенні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пареміології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у предметах і </a:t>
            </a:r>
            <a:r>
              <a:rPr lang="ru-RU" dirty="0" err="1" smtClean="0"/>
              <a:t>явищах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найістотніші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,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взаємовідношень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людьми, </a:t>
            </a:r>
            <a:r>
              <a:rPr lang="ru-RU" dirty="0" err="1" smtClean="0"/>
              <a:t>соціально-історичний</a:t>
            </a:r>
            <a:r>
              <a:rPr lang="ru-RU" dirty="0" smtClean="0"/>
              <a:t> контекст,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, </a:t>
            </a:r>
            <a:r>
              <a:rPr lang="ru-RU" dirty="0" err="1" smtClean="0"/>
              <a:t>звичаї</a:t>
            </a:r>
            <a:r>
              <a:rPr lang="ru-RU" dirty="0" smtClean="0"/>
              <a:t> та </a:t>
            </a:r>
            <a:r>
              <a:rPr lang="ru-RU" dirty="0" err="1" smtClean="0"/>
              <a:t>традиції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Порівняємо</a:t>
            </a:r>
            <a:r>
              <a:rPr lang="ru-RU" dirty="0" smtClean="0"/>
              <a:t> </a:t>
            </a:r>
            <a:r>
              <a:rPr lang="ru-RU" dirty="0" err="1" smtClean="0"/>
              <a:t>паремії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транслюють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числовий</a:t>
            </a:r>
            <a:r>
              <a:rPr lang="ru-RU" dirty="0" smtClean="0">
                <a:solidFill>
                  <a:srgbClr val="0070C0"/>
                </a:solidFill>
              </a:rPr>
              <a:t> код</a:t>
            </a:r>
            <a:r>
              <a:rPr lang="ru-RU" dirty="0" smtClean="0"/>
              <a:t>, </a:t>
            </a:r>
            <a:r>
              <a:rPr lang="ru-RU" dirty="0" err="1" smtClean="0"/>
              <a:t>як-от</a:t>
            </a:r>
            <a:r>
              <a:rPr lang="ru-RU" dirty="0" smtClean="0"/>
              <a:t>: </a:t>
            </a:r>
            <a:r>
              <a:rPr lang="ru-RU" b="1" i="1" dirty="0" smtClean="0"/>
              <a:t>Одна </a:t>
            </a:r>
            <a:r>
              <a:rPr lang="ru-RU" i="1" dirty="0" err="1" smtClean="0"/>
              <a:t>бджола</a:t>
            </a:r>
            <a:r>
              <a:rPr lang="ru-RU" i="1" dirty="0" smtClean="0"/>
              <a:t> мало меду наносить</a:t>
            </a:r>
            <a:r>
              <a:rPr lang="ru-RU" dirty="0" smtClean="0"/>
              <a:t>; </a:t>
            </a:r>
            <a:r>
              <a:rPr lang="ru-RU" b="1" i="1" dirty="0" smtClean="0"/>
              <a:t>Одна </a:t>
            </a:r>
            <a:r>
              <a:rPr lang="ru-RU" i="1" dirty="0" smtClean="0"/>
              <a:t>голова −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b="1" i="1" dirty="0" smtClean="0"/>
              <a:t>одна</a:t>
            </a:r>
            <a:r>
              <a:rPr lang="ru-RU" i="1" dirty="0" smtClean="0"/>
              <a:t>, а </a:t>
            </a:r>
            <a:r>
              <a:rPr lang="ru-RU" b="1" i="1" dirty="0" err="1" smtClean="0"/>
              <a:t>дві</a:t>
            </a:r>
            <a:r>
              <a:rPr lang="ru-RU" b="1" i="1" dirty="0" smtClean="0"/>
              <a:t> </a:t>
            </a:r>
            <a:r>
              <a:rPr lang="ru-RU" i="1" dirty="0" smtClean="0"/>
              <a:t>−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вже</a:t>
            </a:r>
            <a:r>
              <a:rPr lang="ru-RU" i="1" dirty="0" smtClean="0"/>
              <a:t> люди</a:t>
            </a:r>
            <a:r>
              <a:rPr lang="ru-RU" dirty="0" smtClean="0"/>
              <a:t>; </a:t>
            </a:r>
            <a:r>
              <a:rPr lang="ru-RU" b="1" i="1" dirty="0" smtClean="0"/>
              <a:t>Одна </a:t>
            </a:r>
            <a:r>
              <a:rPr lang="ru-RU" i="1" dirty="0" smtClean="0"/>
              <a:t>головешка і в </a:t>
            </a:r>
            <a:r>
              <a:rPr lang="ru-RU" i="1" dirty="0" err="1" smtClean="0"/>
              <a:t>печі</a:t>
            </a:r>
            <a:r>
              <a:rPr lang="ru-RU" i="1" dirty="0" smtClean="0"/>
              <a:t> </a:t>
            </a:r>
            <a:r>
              <a:rPr lang="ru-RU" i="1" dirty="0" err="1" smtClean="0"/>
              <a:t>гасне</a:t>
            </a:r>
            <a:r>
              <a:rPr lang="ru-RU" i="1" dirty="0" smtClean="0"/>
              <a:t>, а </a:t>
            </a:r>
            <a:r>
              <a:rPr lang="ru-RU" b="1" i="1" dirty="0" err="1" smtClean="0"/>
              <a:t>дві</a:t>
            </a:r>
            <a:r>
              <a:rPr lang="ru-RU" b="1" i="1" dirty="0" smtClean="0"/>
              <a:t> </a:t>
            </a:r>
            <a:r>
              <a:rPr lang="ru-RU" i="1" dirty="0" smtClean="0"/>
              <a:t>і в </a:t>
            </a:r>
            <a:r>
              <a:rPr lang="ru-RU" i="1" dirty="0" err="1" smtClean="0"/>
              <a:t>полі</a:t>
            </a:r>
            <a:r>
              <a:rPr lang="ru-RU" i="1" dirty="0" smtClean="0"/>
              <a:t> </a:t>
            </a:r>
            <a:r>
              <a:rPr lang="ru-RU" i="1" dirty="0" err="1" smtClean="0"/>
              <a:t>горять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був</a:t>
            </a:r>
            <a:r>
              <a:rPr lang="ru-RU" i="1" dirty="0" smtClean="0"/>
              <a:t>, та </a:t>
            </a:r>
            <a:r>
              <a:rPr lang="ru-RU" i="1" dirty="0" err="1" smtClean="0"/>
              <a:t>й</a:t>
            </a:r>
            <a:r>
              <a:rPr lang="ru-RU" i="1" dirty="0" smtClean="0"/>
              <a:t> той </a:t>
            </a:r>
            <a:r>
              <a:rPr lang="ru-RU" i="1" dirty="0" err="1" smtClean="0"/>
              <a:t>загув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із</a:t>
            </a:r>
            <a:r>
              <a:rPr lang="ru-RU" i="1" dirty="0" smtClean="0"/>
              <a:t> сошкою, </a:t>
            </a:r>
            <a:r>
              <a:rPr lang="ru-RU" b="1" i="1" dirty="0" smtClean="0"/>
              <a:t>семеро </a:t>
            </a:r>
            <a:r>
              <a:rPr lang="ru-RU" i="1" dirty="0" err="1" smtClean="0"/>
              <a:t>з</a:t>
            </a:r>
            <a:r>
              <a:rPr lang="ru-RU" i="1" dirty="0" smtClean="0"/>
              <a:t> ложкою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кіл</a:t>
            </a:r>
            <a:r>
              <a:rPr lang="ru-RU" i="1" dirty="0" smtClean="0"/>
              <a:t> плота не </a:t>
            </a:r>
            <a:r>
              <a:rPr lang="ru-RU" i="1" dirty="0" err="1" smtClean="0"/>
              <a:t>вдержить</a:t>
            </a:r>
            <a:r>
              <a:rPr lang="ru-RU" dirty="0" smtClean="0"/>
              <a:t>; </a:t>
            </a:r>
            <a:r>
              <a:rPr lang="ru-RU" b="1" i="1" dirty="0" smtClean="0"/>
              <a:t>Один </a:t>
            </a:r>
            <a:r>
              <a:rPr lang="ru-RU" i="1" dirty="0" err="1" smtClean="0"/>
              <a:t>подає</a:t>
            </a:r>
            <a:r>
              <a:rPr lang="ru-RU" i="1" dirty="0" smtClean="0"/>
              <a:t>, </a:t>
            </a:r>
            <a:r>
              <a:rPr lang="ru-RU" b="1" i="1" dirty="0" err="1" smtClean="0"/>
              <a:t>вісім</a:t>
            </a:r>
            <a:r>
              <a:rPr lang="ru-RU" b="1" i="1" dirty="0" smtClean="0"/>
              <a:t> </a:t>
            </a:r>
            <a:r>
              <a:rPr lang="ru-RU" i="1" dirty="0" smtClean="0"/>
              <a:t>кладе і кричать − не </a:t>
            </a:r>
            <a:r>
              <a:rPr lang="ru-RU" i="1" dirty="0" err="1" smtClean="0"/>
              <a:t>навалюй</a:t>
            </a:r>
            <a:r>
              <a:rPr lang="ru-RU" dirty="0" smtClean="0"/>
              <a:t>. </a:t>
            </a:r>
            <a:r>
              <a:rPr lang="ru-RU" b="1" i="1" dirty="0" smtClean="0"/>
              <a:t>Одним </a:t>
            </a:r>
            <a:r>
              <a:rPr lang="ru-RU" i="1" dirty="0" smtClean="0"/>
              <a:t>пальцем і </a:t>
            </a:r>
            <a:r>
              <a:rPr lang="ru-RU" i="1" dirty="0" err="1" smtClean="0"/>
              <a:t>голки</a:t>
            </a:r>
            <a:r>
              <a:rPr lang="ru-RU" i="1" dirty="0" smtClean="0"/>
              <a:t> не </a:t>
            </a:r>
            <a:r>
              <a:rPr lang="ru-RU" i="1" dirty="0" err="1" smtClean="0"/>
              <a:t>вдержиш</a:t>
            </a:r>
            <a:r>
              <a:rPr lang="ru-RU" dirty="0" smtClean="0"/>
              <a:t>; </a:t>
            </a:r>
            <a:r>
              <a:rPr lang="ru-RU" i="1" dirty="0" err="1" smtClean="0"/>
              <a:t>Це</a:t>
            </a:r>
            <a:r>
              <a:rPr lang="ru-RU" i="1" dirty="0" smtClean="0"/>
              <a:t> той,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b="1" i="1" dirty="0" smtClean="0"/>
              <a:t>одним </a:t>
            </a:r>
            <a:r>
              <a:rPr lang="ru-RU" i="1" dirty="0" err="1" smtClean="0"/>
              <a:t>пострілом</a:t>
            </a:r>
            <a:r>
              <a:rPr lang="ru-RU" i="1" dirty="0" smtClean="0"/>
              <a:t> </a:t>
            </a:r>
            <a:r>
              <a:rPr lang="ru-RU" b="1" i="1" dirty="0" smtClean="0"/>
              <a:t>сорок </a:t>
            </a:r>
            <a:r>
              <a:rPr lang="ru-RU" b="1" i="1" dirty="0" err="1" smtClean="0"/>
              <a:t>сім</a:t>
            </a:r>
            <a:r>
              <a:rPr lang="ru-RU" b="1" i="1" dirty="0" smtClean="0"/>
              <a:t> </a:t>
            </a:r>
            <a:r>
              <a:rPr lang="ru-RU" i="1" dirty="0" err="1" smtClean="0"/>
              <a:t>качок</a:t>
            </a:r>
            <a:r>
              <a:rPr lang="ru-RU" i="1" dirty="0" smtClean="0"/>
              <a:t> </a:t>
            </a:r>
            <a:r>
              <a:rPr lang="ru-RU" i="1" dirty="0" err="1" smtClean="0"/>
              <a:t>убиває</a:t>
            </a:r>
            <a:r>
              <a:rPr lang="ru-RU" dirty="0" smtClean="0"/>
              <a:t>; </a:t>
            </a:r>
            <a:r>
              <a:rPr lang="ru-RU" b="1" i="1" dirty="0" smtClean="0"/>
              <a:t>Одного </a:t>
            </a:r>
            <a:r>
              <a:rPr lang="ru-RU" i="1" dirty="0" smtClean="0"/>
              <a:t>мука − </a:t>
            </a:r>
            <a:r>
              <a:rPr lang="ru-RU" b="1" i="1" dirty="0" err="1" smtClean="0"/>
              <a:t>десятьом</a:t>
            </a:r>
            <a:r>
              <a:rPr lang="ru-RU" b="1" i="1" dirty="0" smtClean="0"/>
              <a:t> </a:t>
            </a:r>
            <a:r>
              <a:rPr lang="ru-RU" i="1" dirty="0" smtClean="0"/>
              <a:t>наука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838739"/>
            <a:ext cx="11338560" cy="4591877"/>
          </a:xfrm>
        </p:spPr>
        <p:txBody>
          <a:bodyPr rtlCol="0">
            <a:noAutofit/>
          </a:bodyPr>
          <a:lstStyle/>
          <a:p>
            <a:pPr marL="0" lvl="0" indent="357188" algn="just">
              <a:buNone/>
            </a:pPr>
            <a:endParaRPr lang="ru-RU" sz="1400" dirty="0" smtClean="0"/>
          </a:p>
          <a:p>
            <a:pPr marL="0" indent="357188" algn="just">
              <a:buNone/>
            </a:pPr>
            <a:r>
              <a:rPr lang="uk-UA" sz="1600" dirty="0" smtClean="0"/>
              <a:t>У </a:t>
            </a:r>
            <a:r>
              <a:rPr lang="ru-RU" sz="1600" dirty="0" err="1" smtClean="0"/>
              <a:t>словниковому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провідне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частині</a:t>
            </a:r>
            <a:r>
              <a:rPr lang="ru-RU" sz="1600" dirty="0" smtClean="0"/>
              <a:t> лексики, яку за </a:t>
            </a:r>
            <a:r>
              <a:rPr lang="ru-RU" sz="1600" dirty="0" err="1" smtClean="0"/>
              <a:t>генетичними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визначальною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роллю</a:t>
            </a:r>
            <a:r>
              <a:rPr lang="ru-RU" sz="1600" dirty="0" smtClean="0"/>
              <a:t> у </a:t>
            </a:r>
            <a:r>
              <a:rPr lang="ru-RU" sz="1600" dirty="0" err="1" smtClean="0"/>
              <a:t>мовотворчому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називати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споконвічною</a:t>
            </a:r>
            <a:r>
              <a:rPr lang="ru-RU" sz="1600" b="1" i="1" dirty="0" smtClean="0"/>
              <a:t>.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uk-UA" sz="1600" dirty="0" smtClean="0"/>
              <a:t>У </a:t>
            </a:r>
            <a:r>
              <a:rPr lang="ru-RU" sz="1600" dirty="0" err="1" smtClean="0"/>
              <a:t>складі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споконвічної</a:t>
            </a:r>
            <a:r>
              <a:rPr lang="ru-RU" sz="1600" dirty="0" smtClean="0"/>
              <a:t> лексики </a:t>
            </a:r>
            <a:r>
              <a:rPr lang="ru-RU" sz="1600" dirty="0" err="1" smtClean="0"/>
              <a:t>виділяють</a:t>
            </a:r>
            <a:r>
              <a:rPr lang="ru-RU" sz="1600" dirty="0" smtClean="0"/>
              <a:t> так</a:t>
            </a:r>
            <a:r>
              <a:rPr lang="uk-UA" sz="1600" dirty="0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семантичні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>
                <a:solidFill>
                  <a:srgbClr val="FF0000"/>
                </a:solidFill>
              </a:rPr>
              <a:t>успадкован</a:t>
            </a:r>
            <a:r>
              <a:rPr lang="uk-UA" sz="1600" dirty="0" smtClean="0">
                <a:solidFill>
                  <a:srgbClr val="FF0000"/>
                </a:solidFill>
              </a:rPr>
              <a:t>і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з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індоєвропейської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прамови</a:t>
            </a:r>
            <a:r>
              <a:rPr lang="ru-RU" sz="1600" dirty="0" smtClean="0">
                <a:solidFill>
                  <a:srgbClr val="FF0000"/>
                </a:solidFill>
              </a:rPr>
              <a:t>:</a:t>
            </a:r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довкілля</a:t>
            </a:r>
            <a:r>
              <a:rPr lang="ru-RU" sz="1600" dirty="0" smtClean="0"/>
              <a:t>: </a:t>
            </a:r>
            <a:r>
              <a:rPr lang="ru-RU" sz="1600" i="1" dirty="0" smtClean="0"/>
              <a:t>небо, </a:t>
            </a:r>
            <a:r>
              <a:rPr lang="ru-RU" sz="1600" i="1" dirty="0" err="1" smtClean="0"/>
              <a:t>сонце</a:t>
            </a:r>
            <a:r>
              <a:rPr lang="ru-RU" sz="1600" i="1" dirty="0" smtClean="0"/>
              <a:t>, вода, море, озеро, </a:t>
            </a:r>
            <a:r>
              <a:rPr lang="ru-RU" sz="1600" i="1" dirty="0" err="1" smtClean="0"/>
              <a:t>дим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та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: </a:t>
            </a:r>
            <a:r>
              <a:rPr lang="ru-RU" sz="1600" i="1" dirty="0" smtClean="0"/>
              <a:t>дерево, зерно, липа, вишня, мох</a:t>
            </a:r>
            <a:r>
              <a:rPr lang="ru-RU" sz="1600" dirty="0" smtClean="0"/>
              <a:t>;</a:t>
            </a:r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диких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свійських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, </a:t>
            </a:r>
            <a:r>
              <a:rPr lang="ru-RU" sz="1600" dirty="0" err="1" smtClean="0"/>
              <a:t>риб</a:t>
            </a:r>
            <a:r>
              <a:rPr lang="ru-RU" sz="1600" dirty="0" smtClean="0"/>
              <a:t>, </a:t>
            </a:r>
            <a:r>
              <a:rPr lang="ru-RU" sz="1600" dirty="0" err="1" smtClean="0"/>
              <a:t>птахів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комах: </a:t>
            </a:r>
            <a:r>
              <a:rPr lang="ru-RU" sz="1600" i="1" dirty="0" err="1" smtClean="0"/>
              <a:t>звір</a:t>
            </a:r>
            <a:r>
              <a:rPr lang="ru-RU" sz="1600" i="1" dirty="0" smtClean="0"/>
              <a:t>, бобер, корова, кулик, муха;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спорідненості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родинних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зв'язків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отець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тато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мати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син</a:t>
            </a:r>
            <a:r>
              <a:rPr lang="ru-RU" sz="1600" i="1" dirty="0" smtClean="0"/>
              <a:t>, дочка, зять;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тіла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: </a:t>
            </a:r>
            <a:r>
              <a:rPr lang="ru-RU" sz="1600" i="1" dirty="0" smtClean="0"/>
              <a:t>череп, волос, зуб, </a:t>
            </a:r>
            <a:r>
              <a:rPr lang="ru-RU" sz="1600" i="1" dirty="0" err="1" smtClean="0"/>
              <a:t>коліно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кістка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житла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знарядь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харчування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засобів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пересування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дім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двері</a:t>
            </a:r>
            <a:r>
              <a:rPr lang="ru-RU" sz="1600" i="1" dirty="0" smtClean="0"/>
              <a:t>; мед, стежка, коло;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дій</a:t>
            </a:r>
            <a:r>
              <a:rPr lang="ru-RU" sz="1600" dirty="0" smtClean="0"/>
              <a:t>, </a:t>
            </a:r>
            <a:r>
              <a:rPr lang="ru-RU" sz="1600" dirty="0" err="1" smtClean="0"/>
              <a:t>станів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життєвих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жити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сидіти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їсти</a:t>
            </a:r>
            <a:r>
              <a:rPr lang="ru-RU" sz="1600" i="1" dirty="0" smtClean="0"/>
              <a:t>, знати, </a:t>
            </a:r>
            <a:r>
              <a:rPr lang="ru-RU" sz="1600" i="1" dirty="0" err="1" smtClean="0"/>
              <a:t>відати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іти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господарської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копати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орати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терти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тесати</a:t>
            </a:r>
            <a:r>
              <a:rPr lang="ru-RU" sz="1600" i="1" dirty="0" smtClean="0"/>
              <a:t>, колоти;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якостей</a:t>
            </a:r>
            <a:r>
              <a:rPr lang="ru-RU" sz="1600" dirty="0" smtClean="0"/>
              <a:t>: </a:t>
            </a:r>
            <a:r>
              <a:rPr lang="ru-RU" sz="1600" i="1" dirty="0" err="1" smtClean="0"/>
              <a:t>білий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зелений</a:t>
            </a:r>
            <a:r>
              <a:rPr lang="ru-RU" sz="1600" i="1" dirty="0" smtClean="0"/>
              <a:t>, короткий, </a:t>
            </a:r>
            <a:r>
              <a:rPr lang="ru-RU" sz="1600" i="1" dirty="0" err="1" smtClean="0"/>
              <a:t>милий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борзий</a:t>
            </a:r>
            <a:r>
              <a:rPr lang="ru-RU" sz="1600" i="1" dirty="0" smtClean="0"/>
              <a:t>;</a:t>
            </a:r>
            <a:endParaRPr lang="ru-RU" sz="1600" dirty="0" smtClean="0"/>
          </a:p>
          <a:p>
            <a:pPr marL="0" lvl="0" indent="357188" algn="just"/>
            <a:r>
              <a:rPr lang="ru-RU" sz="1600" dirty="0" err="1" smtClean="0"/>
              <a:t>назви</a:t>
            </a:r>
            <a:r>
              <a:rPr lang="ru-RU" sz="1600" dirty="0" smtClean="0"/>
              <a:t> чисел: </a:t>
            </a:r>
            <a:r>
              <a:rPr lang="ru-RU" sz="1600" i="1" dirty="0" smtClean="0"/>
              <a:t>один, </a:t>
            </a:r>
            <a:r>
              <a:rPr lang="ru-RU" sz="1600" i="1" dirty="0" err="1" smtClean="0"/>
              <a:t>вісім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тисяча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</a:t>
            </a:r>
          </a:p>
          <a:p>
            <a:pPr marL="0" indent="357188" algn="just">
              <a:buFont typeface="+mj-lt"/>
              <a:buAutoNum type="arabicPeriod"/>
            </a:pPr>
            <a:endParaRPr lang="uk-UA" sz="1400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Необхідним</a:t>
            </a:r>
            <a:r>
              <a:rPr lang="ru-RU" dirty="0" smtClean="0"/>
              <a:t> і </a:t>
            </a:r>
            <a:r>
              <a:rPr lang="ru-RU" dirty="0" err="1" smtClean="0"/>
              <a:t>доцільним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з’ясування</a:t>
            </a:r>
            <a:r>
              <a:rPr lang="ru-RU" dirty="0" smtClean="0"/>
              <a:t> </a:t>
            </a:r>
            <a:r>
              <a:rPr lang="ru-RU" b="1" dirty="0" err="1" smtClean="0"/>
              <a:t>питання</a:t>
            </a:r>
            <a:r>
              <a:rPr lang="ru-RU" b="1" dirty="0" smtClean="0"/>
              <a:t> про </a:t>
            </a:r>
            <a:r>
              <a:rPr lang="ru-RU" b="1" dirty="0" err="1" smtClean="0"/>
              <a:t>мовне</a:t>
            </a:r>
            <a:r>
              <a:rPr lang="ru-RU" b="1" dirty="0" smtClean="0"/>
              <a:t>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</a:t>
            </a:r>
            <a:r>
              <a:rPr lang="ru-RU" b="1" dirty="0" err="1" smtClean="0"/>
              <a:t>духовності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українській</a:t>
            </a:r>
            <a:r>
              <a:rPr lang="ru-RU" b="1" dirty="0" smtClean="0"/>
              <a:t> </a:t>
            </a:r>
            <a:r>
              <a:rPr lang="ru-RU" b="1" dirty="0" err="1" smtClean="0"/>
              <a:t>пареміології</a:t>
            </a:r>
            <a:r>
              <a:rPr lang="ru-RU" dirty="0" smtClean="0"/>
              <a:t>, яку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еталони</a:t>
            </a:r>
            <a:r>
              <a:rPr lang="ru-RU" dirty="0" smtClean="0"/>
              <a:t>, </a:t>
            </a:r>
            <a:r>
              <a:rPr lang="ru-RU" dirty="0" err="1" smtClean="0"/>
              <a:t>зафіксовані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мовних</a:t>
            </a:r>
            <a:r>
              <a:rPr lang="ru-RU" dirty="0" smtClean="0"/>
              <a:t> знаках.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пареміології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представлений </a:t>
            </a:r>
            <a:r>
              <a:rPr lang="ru-RU" b="1" i="1" dirty="0" smtClean="0"/>
              <a:t>«дух народу»: </a:t>
            </a:r>
            <a:r>
              <a:rPr lang="ru-RU" b="1" dirty="0" err="1" smtClean="0"/>
              <a:t>це</a:t>
            </a:r>
            <a:r>
              <a:rPr lang="ru-RU" b="1" dirty="0" smtClean="0"/>
              <a:t> система </a:t>
            </a:r>
            <a:r>
              <a:rPr lang="ru-RU" b="1" dirty="0" err="1" smtClean="0"/>
              <a:t>духовних</a:t>
            </a:r>
            <a:r>
              <a:rPr lang="ru-RU" b="1" dirty="0" smtClean="0"/>
              <a:t> </a:t>
            </a:r>
            <a:r>
              <a:rPr lang="ru-RU" b="1" dirty="0" err="1" smtClean="0"/>
              <a:t>законів</a:t>
            </a:r>
            <a:r>
              <a:rPr lang="ru-RU" b="1" dirty="0" smtClean="0"/>
              <a:t>, </a:t>
            </a:r>
            <a:r>
              <a:rPr lang="ru-RU" b="1" dirty="0" err="1" smtClean="0"/>
              <a:t>духовних</a:t>
            </a:r>
            <a:r>
              <a:rPr lang="ru-RU" b="1" dirty="0" smtClean="0"/>
              <a:t> </a:t>
            </a:r>
            <a:r>
              <a:rPr lang="ru-RU" b="1" dirty="0" err="1" smtClean="0"/>
              <a:t>цінностей</a:t>
            </a:r>
            <a:r>
              <a:rPr lang="ru-RU" b="1" dirty="0" smtClean="0"/>
              <a:t>, </a:t>
            </a:r>
            <a:r>
              <a:rPr lang="ru-RU" b="1" dirty="0" err="1" smtClean="0"/>
              <a:t>вироблених</a:t>
            </a:r>
            <a:r>
              <a:rPr lang="ru-RU" b="1" dirty="0" smtClean="0"/>
              <a:t> </a:t>
            </a:r>
            <a:r>
              <a:rPr lang="ru-RU" b="1" dirty="0" err="1" smtClean="0"/>
              <a:t>нацією</a:t>
            </a:r>
            <a:r>
              <a:rPr lang="ru-RU" b="1" dirty="0" smtClean="0"/>
              <a:t> в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формування</a:t>
            </a:r>
            <a:r>
              <a:rPr lang="ru-RU" b="1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Поняття</a:t>
            </a:r>
            <a:r>
              <a:rPr lang="ru-RU" i="1" dirty="0" smtClean="0"/>
              <a:t> «добро»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smtClean="0"/>
              <a:t>«зло»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універсальною</a:t>
            </a:r>
            <a:r>
              <a:rPr lang="ru-RU" dirty="0" smtClean="0"/>
              <a:t> базою </a:t>
            </a:r>
            <a:r>
              <a:rPr lang="ru-RU" dirty="0" err="1" smtClean="0"/>
              <a:t>опозиції</a:t>
            </a:r>
            <a:r>
              <a:rPr lang="ru-RU" dirty="0" smtClean="0"/>
              <a:t> в </a:t>
            </a:r>
            <a:r>
              <a:rPr lang="ru-RU" dirty="0" err="1" smtClean="0"/>
              <a:t>мовному</a:t>
            </a:r>
            <a:r>
              <a:rPr lang="ru-RU" dirty="0" smtClean="0"/>
              <a:t> </a:t>
            </a:r>
            <a:r>
              <a:rPr lang="ru-RU" dirty="0" err="1" smtClean="0"/>
              <a:t>вираженні</a:t>
            </a:r>
            <a:r>
              <a:rPr lang="ru-RU" dirty="0" smtClean="0"/>
              <a:t> </a:t>
            </a:r>
            <a:r>
              <a:rPr lang="ru-RU" dirty="0" err="1" smtClean="0"/>
              <a:t>духовності</a:t>
            </a:r>
            <a:r>
              <a:rPr lang="ru-RU" dirty="0" smtClean="0"/>
              <a:t>. Основною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добра </a:t>
            </a:r>
            <a:r>
              <a:rPr lang="ru-RU" dirty="0" err="1" smtClean="0"/>
              <a:t>чи</a:t>
            </a:r>
            <a:r>
              <a:rPr lang="ru-RU" dirty="0" smtClean="0"/>
              <a:t> зла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. Вона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«плюса» </a:t>
            </a:r>
            <a:r>
              <a:rPr lang="ru-RU" dirty="0" err="1" smtClean="0"/>
              <a:t>чи</a:t>
            </a:r>
            <a:r>
              <a:rPr lang="ru-RU" dirty="0" smtClean="0"/>
              <a:t> «</a:t>
            </a:r>
            <a:r>
              <a:rPr lang="ru-RU" dirty="0" err="1" smtClean="0"/>
              <a:t>мінуса</a:t>
            </a:r>
            <a:r>
              <a:rPr lang="ru-RU" dirty="0" smtClean="0"/>
              <a:t>». </a:t>
            </a:r>
            <a:r>
              <a:rPr lang="ru-RU" dirty="0" err="1" smtClean="0"/>
              <a:t>Оцінка</a:t>
            </a:r>
            <a:r>
              <a:rPr lang="ru-RU" dirty="0" smtClean="0"/>
              <a:t> – </a:t>
            </a:r>
            <a:r>
              <a:rPr lang="ru-RU" dirty="0" err="1" smtClean="0"/>
              <a:t>суб’єктивне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. </a:t>
            </a:r>
            <a:r>
              <a:rPr lang="ru-RU" dirty="0" err="1" smtClean="0"/>
              <a:t>Простежмо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в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прислів’ях</a:t>
            </a:r>
            <a:r>
              <a:rPr lang="ru-RU" dirty="0" smtClean="0"/>
              <a:t> і </a:t>
            </a:r>
            <a:r>
              <a:rPr lang="ru-RU" dirty="0" err="1" smtClean="0"/>
              <a:t>приказках</a:t>
            </a:r>
            <a:r>
              <a:rPr lang="ru-RU" dirty="0" smtClean="0"/>
              <a:t>: </a:t>
            </a:r>
            <a:r>
              <a:rPr lang="ru-RU" b="1" i="1" dirty="0" smtClean="0"/>
              <a:t>Добре </a:t>
            </a:r>
            <a:r>
              <a:rPr lang="ru-RU" i="1" dirty="0" err="1" smtClean="0"/>
              <a:t>господині</a:t>
            </a:r>
            <a:r>
              <a:rPr lang="ru-RU" i="1" dirty="0" smtClean="0"/>
              <a:t>, коли </a:t>
            </a:r>
            <a:r>
              <a:rPr lang="ru-RU" i="1" dirty="0" err="1" smtClean="0"/>
              <a:t>повно</a:t>
            </a:r>
            <a:r>
              <a:rPr lang="ru-RU" i="1" dirty="0" smtClean="0"/>
              <a:t> в </a:t>
            </a:r>
            <a:r>
              <a:rPr lang="ru-RU" i="1" dirty="0" err="1" smtClean="0"/>
              <a:t>судині</a:t>
            </a:r>
            <a:r>
              <a:rPr lang="ru-RU" dirty="0" smtClean="0"/>
              <a:t>; </a:t>
            </a:r>
            <a:r>
              <a:rPr lang="ru-RU" i="1" dirty="0" err="1" smtClean="0"/>
              <a:t>Тоді</a:t>
            </a:r>
            <a:r>
              <a:rPr lang="ru-RU" i="1" dirty="0" smtClean="0"/>
              <a:t> </a:t>
            </a:r>
            <a:r>
              <a:rPr lang="ru-RU" i="1" dirty="0" err="1" smtClean="0"/>
              <a:t>сусід</a:t>
            </a:r>
            <a:r>
              <a:rPr lang="ru-RU" i="1" dirty="0" smtClean="0"/>
              <a:t> </a:t>
            </a:r>
            <a:r>
              <a:rPr lang="ru-RU" b="1" i="1" dirty="0" err="1" smtClean="0"/>
              <a:t>добрий</a:t>
            </a:r>
            <a:r>
              <a:rPr lang="ru-RU" i="1" dirty="0" smtClean="0"/>
              <a:t>, коли </a:t>
            </a:r>
            <a:r>
              <a:rPr lang="ru-RU" i="1" dirty="0" err="1" smtClean="0"/>
              <a:t>мішок</a:t>
            </a:r>
            <a:r>
              <a:rPr lang="ru-RU" i="1" dirty="0" smtClean="0"/>
              <a:t> </a:t>
            </a:r>
            <a:r>
              <a:rPr lang="ru-RU" i="1" dirty="0" err="1" smtClean="0"/>
              <a:t>повний</a:t>
            </a:r>
            <a:r>
              <a:rPr lang="ru-RU" dirty="0" smtClean="0"/>
              <a:t>.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поняттям</a:t>
            </a:r>
            <a:r>
              <a:rPr lang="ru-RU" dirty="0" smtClean="0"/>
              <a:t> добро </a:t>
            </a:r>
            <a:r>
              <a:rPr lang="ru-RU" dirty="0" err="1" smtClean="0"/>
              <a:t>пов’язують</a:t>
            </a:r>
            <a:r>
              <a:rPr lang="ru-RU" dirty="0" smtClean="0"/>
              <a:t> усе </a:t>
            </a:r>
            <a:r>
              <a:rPr lang="ru-RU" dirty="0" err="1" smtClean="0"/>
              <a:t>позитивне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людей,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їхнім</a:t>
            </a:r>
            <a:r>
              <a:rPr lang="ru-RU" dirty="0" smtClean="0"/>
              <a:t> </a:t>
            </a:r>
            <a:r>
              <a:rPr lang="ru-RU" dirty="0" err="1" smtClean="0"/>
              <a:t>інтересам</a:t>
            </a:r>
            <a:r>
              <a:rPr lang="ru-RU" dirty="0" smtClean="0"/>
              <a:t>, </a:t>
            </a:r>
            <a:r>
              <a:rPr lang="ru-RU" dirty="0" err="1" smtClean="0"/>
              <a:t>бажанням</a:t>
            </a:r>
            <a:r>
              <a:rPr lang="ru-RU" dirty="0" smtClean="0"/>
              <a:t> і потребам: </a:t>
            </a:r>
            <a:r>
              <a:rPr lang="ru-RU" b="1" i="1" dirty="0" smtClean="0"/>
              <a:t>Добре </a:t>
            </a:r>
            <a:r>
              <a:rPr lang="ru-RU" i="1" dirty="0" smtClean="0"/>
              <a:t>все по </a:t>
            </a:r>
            <a:r>
              <a:rPr lang="ru-RU" i="1" dirty="0" err="1" smtClean="0"/>
              <a:t>мірі</a:t>
            </a:r>
            <a:r>
              <a:rPr lang="ru-RU" dirty="0" smtClean="0"/>
              <a:t>; </a:t>
            </a:r>
            <a:r>
              <a:rPr lang="ru-RU" i="1" dirty="0" smtClean="0"/>
              <a:t>Коли люде до тебе </a:t>
            </a:r>
            <a:r>
              <a:rPr lang="ru-RU" b="1" i="1" dirty="0" err="1" smtClean="0"/>
              <a:t>добрі</a:t>
            </a:r>
            <a:r>
              <a:rPr lang="ru-RU" i="1" dirty="0" smtClean="0"/>
              <a:t>, а </a:t>
            </a:r>
            <a:r>
              <a:rPr lang="ru-RU" i="1" dirty="0" err="1" smtClean="0"/>
              <a:t>ти</a:t>
            </a:r>
            <a:r>
              <a:rPr lang="ru-RU" i="1" dirty="0" smtClean="0"/>
              <a:t> будь </a:t>
            </a:r>
            <a:r>
              <a:rPr lang="ru-RU" i="1" dirty="0" err="1" smtClean="0"/>
              <a:t>ліпший</a:t>
            </a:r>
            <a:r>
              <a:rPr lang="ru-RU" dirty="0" smtClean="0"/>
              <a:t>; </a:t>
            </a:r>
            <a:r>
              <a:rPr lang="ru-RU" b="1" i="1" dirty="0" smtClean="0"/>
              <a:t>Добре </a:t>
            </a:r>
            <a:r>
              <a:rPr lang="ru-RU" i="1" dirty="0" err="1" smtClean="0"/>
              <a:t>роби</a:t>
            </a:r>
            <a:r>
              <a:rPr lang="ru-RU" i="1" dirty="0" smtClean="0"/>
              <a:t>, </a:t>
            </a:r>
            <a:r>
              <a:rPr lang="ru-RU" b="1" i="1" dirty="0" err="1" smtClean="0"/>
              <a:t>добре</a:t>
            </a:r>
            <a:r>
              <a:rPr lang="ru-RU" b="1" i="1" dirty="0" smtClean="0"/>
              <a:t> </a:t>
            </a:r>
            <a:r>
              <a:rPr lang="ru-RU" i="1" dirty="0" smtClean="0"/>
              <a:t>буде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b="1" i="1" dirty="0" smtClean="0"/>
              <a:t>Зла </a:t>
            </a:r>
            <a:r>
              <a:rPr lang="ru-RU" i="1" dirty="0" smtClean="0"/>
              <a:t>личина</a:t>
            </a:r>
            <a:r>
              <a:rPr lang="ru-RU" dirty="0" smtClean="0"/>
              <a:t>; </a:t>
            </a:r>
            <a:r>
              <a:rPr lang="ru-RU" i="1" dirty="0" smtClean="0"/>
              <a:t>У </a:t>
            </a:r>
            <a:r>
              <a:rPr lang="ru-RU" b="1" i="1" dirty="0" smtClean="0"/>
              <a:t>злому </a:t>
            </a:r>
            <a:r>
              <a:rPr lang="ru-RU" i="1" dirty="0" smtClean="0"/>
              <a:t>зле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сидить</a:t>
            </a:r>
            <a:r>
              <a:rPr lang="ru-RU" dirty="0" smtClean="0"/>
              <a:t>; </a:t>
            </a:r>
            <a:r>
              <a:rPr lang="ru-RU" i="1" dirty="0" err="1" smtClean="0"/>
              <a:t>Такий</a:t>
            </a:r>
            <a:r>
              <a:rPr lang="ru-RU" i="1" dirty="0" smtClean="0"/>
              <a:t> </a:t>
            </a:r>
            <a:r>
              <a:rPr lang="ru-RU" b="1" i="1" dirty="0" err="1" smtClean="0"/>
              <a:t>злий</a:t>
            </a:r>
            <a:r>
              <a:rPr lang="ru-RU" b="1" i="1" dirty="0" smtClean="0"/>
              <a:t> </a:t>
            </a:r>
            <a:r>
              <a:rPr lang="ru-RU" i="1" dirty="0" smtClean="0"/>
              <a:t>аж в </a:t>
            </a:r>
            <a:r>
              <a:rPr lang="ru-RU" i="1" dirty="0" err="1" smtClean="0"/>
              <a:t>роті</a:t>
            </a:r>
            <a:r>
              <a:rPr lang="ru-RU" i="1" dirty="0" smtClean="0"/>
              <a:t> </a:t>
            </a:r>
            <a:r>
              <a:rPr lang="ru-RU" i="1" dirty="0" err="1" smtClean="0"/>
              <a:t>чорно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55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Задля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оцінює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 </a:t>
            </a:r>
            <a:r>
              <a:rPr lang="ru-RU" b="1" dirty="0" smtClean="0"/>
              <a:t>«правда» і «</a:t>
            </a:r>
            <a:r>
              <a:rPr lang="ru-RU" b="1" dirty="0" err="1" smtClean="0"/>
              <a:t>брехня</a:t>
            </a:r>
            <a:r>
              <a:rPr lang="ru-RU" b="1" dirty="0" smtClean="0"/>
              <a:t>»</a:t>
            </a:r>
            <a:r>
              <a:rPr lang="ru-RU" dirty="0" smtClean="0"/>
              <a:t>:</a:t>
            </a:r>
            <a:r>
              <a:rPr lang="ru-RU" dirty="0" smtClean="0"/>
              <a:t> </a:t>
            </a:r>
            <a:r>
              <a:rPr lang="ru-RU" b="1" i="1" dirty="0" smtClean="0"/>
              <a:t>Правда </a:t>
            </a:r>
            <a:r>
              <a:rPr lang="ru-RU" i="1" dirty="0" smtClean="0"/>
              <a:t>не </a:t>
            </a:r>
            <a:r>
              <a:rPr lang="ru-RU" i="1" dirty="0" err="1" smtClean="0"/>
              <a:t>втоне</a:t>
            </a:r>
            <a:r>
              <a:rPr lang="ru-RU" i="1" dirty="0" smtClean="0"/>
              <a:t> в </a:t>
            </a:r>
            <a:r>
              <a:rPr lang="ru-RU" i="1" dirty="0" err="1" smtClean="0"/>
              <a:t>воді</a:t>
            </a:r>
            <a:r>
              <a:rPr lang="ru-RU" i="1" dirty="0" smtClean="0"/>
              <a:t>, не </a:t>
            </a:r>
            <a:r>
              <a:rPr lang="ru-RU" i="1" dirty="0" err="1" smtClean="0"/>
              <a:t>згорить</a:t>
            </a:r>
            <a:r>
              <a:rPr lang="ru-RU" i="1" dirty="0" smtClean="0"/>
              <a:t> в </a:t>
            </a:r>
            <a:r>
              <a:rPr lang="ru-RU" i="1" dirty="0" err="1" smtClean="0"/>
              <a:t>огні</a:t>
            </a:r>
            <a:r>
              <a:rPr lang="ru-RU" dirty="0" smtClean="0"/>
              <a:t>; </a:t>
            </a:r>
            <a:r>
              <a:rPr lang="ru-RU" i="1" dirty="0" smtClean="0"/>
              <a:t>Не </a:t>
            </a:r>
            <a:r>
              <a:rPr lang="ru-RU" i="1" dirty="0" smtClean="0"/>
              <a:t>все то </a:t>
            </a:r>
            <a:r>
              <a:rPr lang="ru-RU" b="1" i="1" dirty="0" smtClean="0"/>
              <a:t>правда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в </a:t>
            </a:r>
            <a:r>
              <a:rPr lang="ru-RU" i="1" dirty="0" err="1" smtClean="0"/>
              <a:t>пісні</a:t>
            </a:r>
            <a:r>
              <a:rPr lang="ru-RU" i="1" dirty="0" smtClean="0"/>
              <a:t> </a:t>
            </a:r>
            <a:r>
              <a:rPr lang="ru-RU" i="1" dirty="0" err="1" smtClean="0"/>
              <a:t>співають</a:t>
            </a:r>
            <a:r>
              <a:rPr lang="ru-RU" dirty="0" smtClean="0"/>
              <a:t>; </a:t>
            </a:r>
            <a:r>
              <a:rPr lang="ru-RU" i="1" dirty="0" smtClean="0"/>
              <a:t>Шила в </a:t>
            </a:r>
            <a:r>
              <a:rPr lang="ru-RU" i="1" dirty="0" err="1" smtClean="0"/>
              <a:t>мішку</a:t>
            </a:r>
            <a:r>
              <a:rPr lang="ru-RU" i="1" dirty="0" smtClean="0"/>
              <a:t> не </a:t>
            </a:r>
            <a:r>
              <a:rPr lang="ru-RU" i="1" dirty="0" err="1" smtClean="0"/>
              <a:t>сховаєш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ряд </a:t>
            </a:r>
            <a:r>
              <a:rPr lang="ru-RU" dirty="0" err="1" smtClean="0"/>
              <a:t>паремій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оцінюють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щастя</a:t>
            </a:r>
            <a:r>
              <a:rPr lang="ru-RU" b="1" dirty="0" smtClean="0"/>
              <a:t>» – «</a:t>
            </a:r>
            <a:r>
              <a:rPr lang="ru-RU" b="1" dirty="0" err="1" smtClean="0"/>
              <a:t>нещастя</a:t>
            </a:r>
            <a:r>
              <a:rPr lang="ru-RU" b="1" dirty="0" smtClean="0"/>
              <a:t>»</a:t>
            </a:r>
            <a:r>
              <a:rPr lang="ru-RU" dirty="0" smtClean="0"/>
              <a:t>: </a:t>
            </a:r>
            <a:r>
              <a:rPr lang="ru-RU" i="1" dirty="0" smtClean="0"/>
              <a:t>Кому яке </a:t>
            </a:r>
            <a:r>
              <a:rPr lang="ru-RU" b="1" i="1" dirty="0" err="1" smtClean="0"/>
              <a:t>щастя</a:t>
            </a:r>
            <a:r>
              <a:rPr lang="ru-RU" dirty="0" smtClean="0"/>
              <a:t>; </a:t>
            </a:r>
            <a:r>
              <a:rPr lang="ru-RU" i="1" dirty="0" err="1" smtClean="0"/>
              <a:t>Хоч</a:t>
            </a:r>
            <a:r>
              <a:rPr lang="ru-RU" i="1" dirty="0" smtClean="0"/>
              <a:t> </a:t>
            </a:r>
            <a:r>
              <a:rPr lang="ru-RU" i="1" dirty="0" err="1" smtClean="0"/>
              <a:t>сопливий</a:t>
            </a:r>
            <a:r>
              <a:rPr lang="ru-RU" i="1" dirty="0" smtClean="0"/>
              <a:t>, а </a:t>
            </a:r>
            <a:r>
              <a:rPr lang="ru-RU" b="1" i="1" dirty="0" err="1" smtClean="0"/>
              <a:t>щасливий</a:t>
            </a:r>
            <a:r>
              <a:rPr lang="ru-RU" dirty="0" smtClean="0"/>
              <a:t>. Часто </a:t>
            </a:r>
            <a:r>
              <a:rPr lang="ru-RU" dirty="0" err="1" smtClean="0"/>
              <a:t>щастя</a:t>
            </a:r>
            <a:r>
              <a:rPr lang="ru-RU" dirty="0" smtClean="0"/>
              <a:t> </a:t>
            </a:r>
            <a:r>
              <a:rPr lang="ru-RU" dirty="0" err="1" smtClean="0"/>
              <a:t>асоціюється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грошей, </a:t>
            </a:r>
            <a:r>
              <a:rPr lang="ru-RU" dirty="0" err="1" smtClean="0"/>
              <a:t>добробуту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як-от</a:t>
            </a:r>
            <a:r>
              <a:rPr lang="ru-RU" dirty="0" smtClean="0"/>
              <a:t>: </a:t>
            </a:r>
            <a:r>
              <a:rPr lang="ru-RU" i="1" dirty="0" smtClean="0"/>
              <a:t>Грошей </a:t>
            </a:r>
            <a:r>
              <a:rPr lang="ru-RU" i="1" dirty="0" err="1" smtClean="0"/>
              <a:t>багацько</a:t>
            </a:r>
            <a:r>
              <a:rPr lang="ru-RU" i="1" dirty="0" smtClean="0"/>
              <a:t> (на </a:t>
            </a:r>
            <a:r>
              <a:rPr lang="ru-RU" i="1" dirty="0" err="1" smtClean="0"/>
              <a:t>світі</a:t>
            </a:r>
            <a:r>
              <a:rPr lang="ru-RU" i="1" dirty="0" smtClean="0"/>
              <a:t>), а </a:t>
            </a:r>
            <a:r>
              <a:rPr lang="ru-RU" b="1" i="1" dirty="0" err="1" smtClean="0"/>
              <a:t>щастя</a:t>
            </a:r>
            <a:r>
              <a:rPr lang="ru-RU" b="1" i="1" dirty="0" smtClean="0"/>
              <a:t> </a:t>
            </a:r>
            <a:r>
              <a:rPr lang="ru-RU" i="1" dirty="0" smtClean="0"/>
              <a:t>мало</a:t>
            </a:r>
            <a:r>
              <a:rPr lang="ru-RU" dirty="0" smtClean="0"/>
              <a:t>; </a:t>
            </a:r>
            <a:r>
              <a:rPr lang="ru-RU" i="1" dirty="0" smtClean="0"/>
              <a:t>Не родись </a:t>
            </a:r>
            <a:r>
              <a:rPr lang="ru-RU" i="1" dirty="0" err="1" smtClean="0"/>
              <a:t>багатий</a:t>
            </a:r>
            <a:r>
              <a:rPr lang="ru-RU" i="1" dirty="0" smtClean="0"/>
              <a:t>, а родись </a:t>
            </a:r>
            <a:r>
              <a:rPr lang="ru-RU" b="1" i="1" dirty="0" err="1" smtClean="0"/>
              <a:t>щасливий</a:t>
            </a:r>
            <a:r>
              <a:rPr lang="ru-RU" i="1" dirty="0" smtClean="0"/>
              <a:t>. </a:t>
            </a:r>
            <a:r>
              <a:rPr lang="ru-RU" dirty="0" err="1" smtClean="0"/>
              <a:t>Категорія</a:t>
            </a:r>
            <a:r>
              <a:rPr lang="ru-RU" dirty="0" smtClean="0"/>
              <a:t> «</a:t>
            </a:r>
            <a:r>
              <a:rPr lang="ru-RU" dirty="0" err="1" smtClean="0"/>
              <a:t>нещастя</a:t>
            </a:r>
            <a:r>
              <a:rPr lang="ru-RU" dirty="0" smtClean="0"/>
              <a:t>» </a:t>
            </a:r>
            <a:r>
              <a:rPr lang="ru-RU" dirty="0" err="1" smtClean="0"/>
              <a:t>розуміється</a:t>
            </a:r>
            <a:r>
              <a:rPr lang="ru-RU" dirty="0" smtClean="0"/>
              <a:t> як </a:t>
            </a:r>
            <a:r>
              <a:rPr lang="ru-RU" dirty="0" err="1" smtClean="0"/>
              <a:t>така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приносить лихо, </a:t>
            </a:r>
            <a:r>
              <a:rPr lang="ru-RU" dirty="0" err="1" smtClean="0"/>
              <a:t>завдає</a:t>
            </a:r>
            <a:r>
              <a:rPr lang="ru-RU" dirty="0" smtClean="0"/>
              <a:t> </a:t>
            </a:r>
            <a:r>
              <a:rPr lang="ru-RU" dirty="0" err="1" smtClean="0"/>
              <a:t>кому-небудь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розчарування</a:t>
            </a:r>
            <a:r>
              <a:rPr lang="ru-RU" dirty="0" smtClean="0"/>
              <a:t>: </a:t>
            </a:r>
            <a:r>
              <a:rPr lang="ru-RU" i="1" dirty="0" err="1" smtClean="0"/>
              <a:t>Сьогодні</a:t>
            </a:r>
            <a:r>
              <a:rPr lang="ru-RU" i="1" dirty="0" smtClean="0"/>
              <a:t> пан, а завтра пропав</a:t>
            </a:r>
            <a:r>
              <a:rPr lang="ru-RU" dirty="0" smtClean="0"/>
              <a:t>; </a:t>
            </a:r>
            <a:r>
              <a:rPr lang="ru-RU" i="1" dirty="0" err="1" smtClean="0"/>
              <a:t>Хто</a:t>
            </a:r>
            <a:r>
              <a:rPr lang="ru-RU" i="1" dirty="0" smtClean="0"/>
              <a:t> плаче, а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скаче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Духовною за </a:t>
            </a:r>
            <a:r>
              <a:rPr lang="ru-RU" dirty="0" err="1" smtClean="0"/>
              <a:t>своєю</a:t>
            </a:r>
            <a:r>
              <a:rPr lang="ru-RU" dirty="0" smtClean="0"/>
              <a:t> семантикою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b="1" dirty="0" smtClean="0"/>
              <a:t>«друг» – «ворог</a:t>
            </a:r>
            <a:r>
              <a:rPr lang="ru-RU" b="1" dirty="0" smtClean="0"/>
              <a:t>»</a:t>
            </a:r>
            <a:r>
              <a:rPr lang="ru-RU" dirty="0" smtClean="0"/>
              <a:t>: </a:t>
            </a:r>
            <a:r>
              <a:rPr lang="ru-RU" i="1" dirty="0" smtClean="0"/>
              <a:t>Не май сто </a:t>
            </a:r>
            <a:r>
              <a:rPr lang="ru-RU" i="1" dirty="0" err="1" smtClean="0"/>
              <a:t>братів</a:t>
            </a:r>
            <a:r>
              <a:rPr lang="ru-RU" i="1" dirty="0" smtClean="0"/>
              <a:t>, як сто </a:t>
            </a:r>
            <a:r>
              <a:rPr lang="ru-RU" b="1" i="1" dirty="0" err="1" smtClean="0"/>
              <a:t>друзів</a:t>
            </a:r>
            <a:r>
              <a:rPr lang="ru-RU" dirty="0" smtClean="0"/>
              <a:t>. </a:t>
            </a:r>
            <a:r>
              <a:rPr lang="ru-RU" i="1" dirty="0" smtClean="0"/>
              <a:t>Не май сто </a:t>
            </a:r>
            <a:r>
              <a:rPr lang="ru-RU" i="1" dirty="0" err="1" smtClean="0"/>
              <a:t>кіп</a:t>
            </a:r>
            <a:r>
              <a:rPr lang="ru-RU" i="1" dirty="0" smtClean="0"/>
              <a:t>, як сто </a:t>
            </a:r>
            <a:r>
              <a:rPr lang="ru-RU" b="1" i="1" dirty="0" err="1" smtClean="0"/>
              <a:t>друзів</a:t>
            </a:r>
            <a:r>
              <a:rPr lang="ru-RU" dirty="0" smtClean="0"/>
              <a:t>; </a:t>
            </a:r>
            <a:r>
              <a:rPr lang="ru-RU" i="1" dirty="0" smtClean="0"/>
              <a:t>Без </a:t>
            </a:r>
            <a:r>
              <a:rPr lang="ru-RU" i="1" dirty="0" err="1" smtClean="0"/>
              <a:t>вірного</a:t>
            </a:r>
            <a:r>
              <a:rPr lang="ru-RU" i="1" dirty="0" smtClean="0"/>
              <a:t> </a:t>
            </a:r>
            <a:r>
              <a:rPr lang="ru-RU" b="1" i="1" dirty="0" smtClean="0"/>
              <a:t>друга </a:t>
            </a:r>
            <a:r>
              <a:rPr lang="ru-RU" i="1" dirty="0" smtClean="0"/>
              <a:t>великая туга</a:t>
            </a:r>
            <a:r>
              <a:rPr lang="ru-RU" dirty="0" smtClean="0"/>
              <a:t>. </a:t>
            </a:r>
            <a:r>
              <a:rPr lang="ru-RU" dirty="0" smtClean="0"/>
              <a:t>Часто </a:t>
            </a:r>
            <a:r>
              <a:rPr lang="ru-RU" dirty="0" smtClean="0"/>
              <a:t>дружба </a:t>
            </a:r>
            <a:r>
              <a:rPr lang="ru-RU" dirty="0" err="1" smtClean="0"/>
              <a:t>переростає</a:t>
            </a:r>
            <a:r>
              <a:rPr lang="ru-RU" dirty="0" smtClean="0"/>
              <a:t> у </a:t>
            </a:r>
            <a:r>
              <a:rPr lang="ru-RU" dirty="0" err="1" smtClean="0"/>
              <a:t>ворожнечу</a:t>
            </a:r>
            <a:r>
              <a:rPr lang="ru-RU" dirty="0" smtClean="0"/>
              <a:t>, а ворог – </a:t>
            </a:r>
            <a:r>
              <a:rPr lang="ru-RU" dirty="0" err="1" smtClean="0"/>
              <a:t>це</a:t>
            </a:r>
            <a:r>
              <a:rPr lang="ru-RU" dirty="0" smtClean="0"/>
              <a:t>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перебуває</a:t>
            </a:r>
            <a:r>
              <a:rPr lang="ru-RU" dirty="0" smtClean="0"/>
              <a:t> 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ворожнечі</a:t>
            </a:r>
            <a:r>
              <a:rPr lang="ru-RU" dirty="0" smtClean="0"/>
              <a:t>,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ким-небудь</a:t>
            </a:r>
            <a:r>
              <a:rPr lang="ru-RU" dirty="0" smtClean="0"/>
              <a:t>; недруг, противник.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Як 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смутися</a:t>
            </a:r>
            <a:r>
              <a:rPr lang="ru-RU" i="1" dirty="0" smtClean="0"/>
              <a:t>, </a:t>
            </a:r>
            <a:r>
              <a:rPr lang="ru-RU" b="1" i="1" dirty="0" smtClean="0"/>
              <a:t>вороги </a:t>
            </a:r>
            <a:r>
              <a:rPr lang="ru-RU" i="1" dirty="0" err="1" smtClean="0"/>
              <a:t>ся</a:t>
            </a:r>
            <a:r>
              <a:rPr lang="ru-RU" i="1" dirty="0" smtClean="0"/>
              <a:t> </a:t>
            </a:r>
            <a:r>
              <a:rPr lang="ru-RU" i="1" dirty="0" err="1" smtClean="0"/>
              <a:t>тішать</a:t>
            </a:r>
            <a:r>
              <a:rPr lang="ru-RU" dirty="0" smtClean="0"/>
              <a:t>; </a:t>
            </a:r>
            <a:r>
              <a:rPr lang="ru-RU" i="1" dirty="0" smtClean="0"/>
              <a:t>Ворога </a:t>
            </a:r>
            <a:r>
              <a:rPr lang="ru-RU" i="1" dirty="0" err="1" smtClean="0"/>
              <a:t>напій</a:t>
            </a:r>
            <a:r>
              <a:rPr lang="ru-RU" i="1" dirty="0" smtClean="0"/>
              <a:t> </a:t>
            </a:r>
            <a:r>
              <a:rPr lang="ru-RU" i="1" dirty="0" err="1" smtClean="0"/>
              <a:t>нагодуй</a:t>
            </a:r>
            <a:r>
              <a:rPr lang="ru-RU" i="1" dirty="0" smtClean="0"/>
              <a:t>, а </a:t>
            </a:r>
            <a:r>
              <a:rPr lang="ru-RU" b="1" i="1" dirty="0" smtClean="0"/>
              <a:t>ворог </a:t>
            </a:r>
            <a:r>
              <a:rPr lang="ru-RU" i="1" dirty="0" smtClean="0"/>
              <a:t>ворогом таки буде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Протиставлення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працьовитість</a:t>
            </a:r>
            <a:r>
              <a:rPr lang="ru-RU" b="1" dirty="0" smtClean="0"/>
              <a:t>» – «</a:t>
            </a:r>
            <a:r>
              <a:rPr lang="ru-RU" b="1" dirty="0" err="1" smtClean="0"/>
              <a:t>ледарство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семантичні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поняттями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розум</a:t>
            </a:r>
            <a:r>
              <a:rPr lang="ru-RU" b="1" dirty="0" smtClean="0"/>
              <a:t>» – «</a:t>
            </a:r>
            <a:r>
              <a:rPr lang="ru-RU" b="1" dirty="0" err="1" smtClean="0"/>
              <a:t>глупота</a:t>
            </a:r>
            <a:r>
              <a:rPr lang="ru-RU" b="1" dirty="0" smtClean="0"/>
              <a:t>»</a:t>
            </a:r>
            <a:r>
              <a:rPr lang="ru-RU" dirty="0" smtClean="0"/>
              <a:t>. </a:t>
            </a:r>
            <a:r>
              <a:rPr lang="ru-RU" dirty="0" err="1" smtClean="0"/>
              <a:t>Перелічені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паремій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як </a:t>
            </a:r>
            <a:r>
              <a:rPr lang="ru-RU" dirty="0" err="1" smtClean="0"/>
              <a:t>розумну</a:t>
            </a:r>
            <a:r>
              <a:rPr lang="ru-RU" dirty="0" smtClean="0"/>
              <a:t>, </a:t>
            </a:r>
            <a:r>
              <a:rPr lang="ru-RU" dirty="0" err="1" smtClean="0"/>
              <a:t>працьовиту</a:t>
            </a:r>
            <a:r>
              <a:rPr lang="ru-RU" dirty="0" smtClean="0"/>
              <a:t> </a:t>
            </a:r>
            <a:r>
              <a:rPr lang="ru-RU" dirty="0" err="1" smtClean="0"/>
              <a:t>націю</a:t>
            </a:r>
            <a:r>
              <a:rPr lang="ru-RU" dirty="0" smtClean="0"/>
              <a:t>: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посієш</a:t>
            </a:r>
            <a:r>
              <a:rPr lang="ru-RU" i="1" dirty="0" smtClean="0"/>
              <a:t>, то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пожнеш</a:t>
            </a:r>
            <a:r>
              <a:rPr lang="ru-RU" i="1" dirty="0" smtClean="0"/>
              <a:t>; Треба </a:t>
            </a:r>
            <a:r>
              <a:rPr lang="ru-RU" b="1" i="1" dirty="0" err="1" smtClean="0"/>
              <a:t>розумом</a:t>
            </a:r>
            <a:r>
              <a:rPr lang="ru-RU" b="1" i="1" dirty="0" smtClean="0"/>
              <a:t> </a:t>
            </a:r>
            <a:r>
              <a:rPr lang="ru-RU" i="1" dirty="0" err="1" smtClean="0"/>
              <a:t>надточити</a:t>
            </a:r>
            <a:r>
              <a:rPr lang="ru-RU" i="1" dirty="0" smtClean="0"/>
              <a:t>, де сила не </a:t>
            </a:r>
            <a:r>
              <a:rPr lang="ru-RU" i="1" dirty="0" err="1" smtClean="0"/>
              <a:t>візьме</a:t>
            </a:r>
            <a:r>
              <a:rPr lang="ru-RU" i="1" dirty="0" smtClean="0"/>
              <a:t>. </a:t>
            </a:r>
            <a:r>
              <a:rPr lang="ru-RU" dirty="0" smtClean="0"/>
              <a:t>В</a:t>
            </a:r>
            <a:r>
              <a:rPr lang="uk-UA" dirty="0" err="1" smtClean="0"/>
              <a:t>одночас</a:t>
            </a:r>
            <a:r>
              <a:rPr lang="uk-UA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народ </a:t>
            </a:r>
            <a:r>
              <a:rPr lang="ru-RU" dirty="0" err="1" smtClean="0"/>
              <a:t>засуджує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як </a:t>
            </a:r>
            <a:r>
              <a:rPr lang="ru-RU" dirty="0" err="1" smtClean="0"/>
              <a:t>лінивство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глупість</a:t>
            </a:r>
            <a:r>
              <a:rPr lang="ru-RU" i="1" dirty="0" smtClean="0"/>
              <a:t>: </a:t>
            </a:r>
            <a:r>
              <a:rPr lang="ru-RU" i="1" dirty="0" err="1" smtClean="0"/>
              <a:t>Поки</a:t>
            </a:r>
            <a:r>
              <a:rPr lang="ru-RU" i="1" dirty="0" smtClean="0"/>
              <a:t> </a:t>
            </a:r>
            <a:r>
              <a:rPr lang="ru-RU" i="1" dirty="0" err="1" smtClean="0"/>
              <a:t>найде</a:t>
            </a:r>
            <a:r>
              <a:rPr lang="ru-RU" i="1" dirty="0" smtClean="0"/>
              <a:t>, то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сонце</a:t>
            </a:r>
            <a:r>
              <a:rPr lang="ru-RU" i="1" dirty="0" smtClean="0"/>
              <a:t> </a:t>
            </a:r>
            <a:r>
              <a:rPr lang="ru-RU" i="1" dirty="0" err="1" smtClean="0"/>
              <a:t>зайд</a:t>
            </a:r>
            <a:r>
              <a:rPr lang="uk-UA" i="1" dirty="0" smtClean="0"/>
              <a:t>е</a:t>
            </a:r>
            <a:r>
              <a:rPr lang="ru-RU" i="1" dirty="0" smtClean="0"/>
              <a:t>; </a:t>
            </a:r>
            <a:r>
              <a:rPr lang="ru-RU" i="1" dirty="0" err="1" smtClean="0"/>
              <a:t>Дурень</a:t>
            </a:r>
            <a:r>
              <a:rPr lang="ru-RU" i="1" dirty="0" smtClean="0"/>
              <a:t> </a:t>
            </a:r>
            <a:r>
              <a:rPr lang="ru-RU" b="1" i="1" dirty="0" err="1" smtClean="0"/>
              <a:t>дурнем</a:t>
            </a:r>
            <a:r>
              <a:rPr lang="ru-RU" i="1" dirty="0" smtClean="0"/>
              <a:t>, а в </a:t>
            </a:r>
            <a:r>
              <a:rPr lang="ru-RU" i="1" dirty="0" err="1" smtClean="0"/>
              <a:t>школі</a:t>
            </a:r>
            <a:r>
              <a:rPr lang="ru-RU" i="1" dirty="0" smtClean="0"/>
              <a:t> </a:t>
            </a:r>
            <a:r>
              <a:rPr lang="ru-RU" i="1" dirty="0" err="1" smtClean="0"/>
              <a:t>вчився</a:t>
            </a:r>
            <a:r>
              <a:rPr lang="ru-RU" i="1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багатство</a:t>
            </a:r>
            <a:r>
              <a:rPr lang="ru-RU" b="1" dirty="0" smtClean="0"/>
              <a:t>» – «</a:t>
            </a:r>
            <a:r>
              <a:rPr lang="ru-RU" b="1" dirty="0" err="1" smtClean="0"/>
              <a:t>бідність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r>
              <a:rPr lang="ru-RU" dirty="0" err="1" smtClean="0"/>
              <a:t>нараховують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: </a:t>
            </a:r>
            <a:r>
              <a:rPr lang="ru-RU" i="1" dirty="0" err="1" smtClean="0"/>
              <a:t>Багатий</a:t>
            </a:r>
            <a:r>
              <a:rPr lang="ru-RU" i="1" dirty="0" smtClean="0"/>
              <a:t>, та </a:t>
            </a:r>
            <a:r>
              <a:rPr lang="ru-RU" i="1" dirty="0" err="1" smtClean="0"/>
              <a:t>біснуватий</a:t>
            </a:r>
            <a:r>
              <a:rPr lang="ru-RU" dirty="0" smtClean="0"/>
              <a:t>; </a:t>
            </a:r>
            <a:r>
              <a:rPr lang="ru-RU" i="1" dirty="0" err="1" smtClean="0"/>
              <a:t>Багач</a:t>
            </a:r>
            <a:r>
              <a:rPr lang="ru-RU" i="1" dirty="0" smtClean="0"/>
              <a:t>  </a:t>
            </a:r>
            <a:r>
              <a:rPr lang="ru-RU" i="1" dirty="0" err="1" smtClean="0"/>
              <a:t>та</a:t>
            </a:r>
            <a:r>
              <a:rPr lang="ru-RU" i="1" dirty="0" smtClean="0"/>
              <a:t> </a:t>
            </a:r>
            <a:r>
              <a:rPr lang="ru-RU" i="1" dirty="0" err="1" smtClean="0"/>
              <a:t>свиня</a:t>
            </a:r>
            <a:r>
              <a:rPr lang="ru-RU" i="1" dirty="0" smtClean="0"/>
              <a:t> по </a:t>
            </a:r>
            <a:r>
              <a:rPr lang="ru-RU" i="1" dirty="0" err="1" smtClean="0"/>
              <a:t>смерті</a:t>
            </a:r>
            <a:r>
              <a:rPr lang="ru-RU" i="1" dirty="0" smtClean="0"/>
              <a:t> скотина</a:t>
            </a:r>
            <a:r>
              <a:rPr lang="ru-RU" dirty="0" smtClean="0"/>
              <a:t>.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b="1" i="1" dirty="0" smtClean="0"/>
              <a:t>много </a:t>
            </a:r>
            <a:r>
              <a:rPr lang="ru-RU" b="1" i="1" dirty="0" err="1" smtClean="0"/>
              <a:t>має</a:t>
            </a:r>
            <a:r>
              <a:rPr lang="ru-RU" b="1" i="1" dirty="0" smtClean="0"/>
              <a:t> </a:t>
            </a:r>
            <a:r>
              <a:rPr lang="ru-RU" i="1" dirty="0" smtClean="0"/>
              <a:t>–  той </a:t>
            </a:r>
            <a:r>
              <a:rPr lang="ru-RU" i="1" dirty="0" err="1" smtClean="0"/>
              <a:t>прагне</a:t>
            </a:r>
            <a:r>
              <a:rPr lang="ru-RU" i="1" dirty="0" smtClean="0"/>
              <a:t> </a:t>
            </a:r>
            <a:r>
              <a:rPr lang="ru-RU" i="1" dirty="0" err="1" smtClean="0"/>
              <a:t>більше</a:t>
            </a:r>
            <a:r>
              <a:rPr lang="ru-RU" dirty="0" smtClean="0"/>
              <a:t>. </a:t>
            </a:r>
            <a:r>
              <a:rPr lang="ru-RU" dirty="0" err="1" smtClean="0"/>
              <a:t>Бідність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матеріальна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духовна,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i="1" dirty="0" smtClean="0"/>
              <a:t>Не той </a:t>
            </a:r>
            <a:r>
              <a:rPr lang="ru-RU" b="1" i="1" dirty="0" err="1" smtClean="0"/>
              <a:t>бідний</a:t>
            </a:r>
            <a:r>
              <a:rPr lang="ru-RU" i="1" dirty="0" smtClean="0"/>
              <a:t>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хліба</a:t>
            </a:r>
            <a:r>
              <a:rPr lang="ru-RU" i="1" dirty="0" smtClean="0"/>
              <a:t> не </a:t>
            </a:r>
            <a:r>
              <a:rPr lang="ru-RU" i="1" dirty="0" err="1" smtClean="0"/>
              <a:t>має</a:t>
            </a:r>
            <a:r>
              <a:rPr lang="ru-RU" i="1" dirty="0" smtClean="0"/>
              <a:t>, а той,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душі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відзначимо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духовні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представлені</a:t>
            </a:r>
            <a:r>
              <a:rPr lang="ru-RU" dirty="0" smtClean="0"/>
              <a:t> у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пареміях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поляризації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, </a:t>
            </a:r>
            <a:r>
              <a:rPr lang="ru-RU" dirty="0" err="1" smtClean="0"/>
              <a:t>транслює</a:t>
            </a:r>
            <a:r>
              <a:rPr lang="ru-RU" dirty="0" smtClean="0"/>
              <a:t> </a:t>
            </a:r>
            <a:r>
              <a:rPr lang="ru-RU" dirty="0" err="1" smtClean="0"/>
              <a:t>узагальнений</a:t>
            </a:r>
            <a:r>
              <a:rPr lang="ru-RU" dirty="0" smtClean="0"/>
              <a:t> </a:t>
            </a:r>
            <a:r>
              <a:rPr lang="ru-RU" dirty="0" err="1" smtClean="0"/>
              <a:t>багатовіковий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smtClean="0"/>
              <a:t>народу у </a:t>
            </a:r>
            <a:r>
              <a:rPr lang="ru-RU" dirty="0" err="1" smtClean="0"/>
              <a:t>вигляді</a:t>
            </a:r>
            <a:r>
              <a:rPr lang="ru-RU" dirty="0" smtClean="0"/>
              <a:t> нормативного мор</a:t>
            </a:r>
            <a:r>
              <a:rPr lang="uk-UA" dirty="0" smtClean="0"/>
              <a:t>а</a:t>
            </a:r>
            <a:r>
              <a:rPr lang="ru-RU" dirty="0" err="1" smtClean="0"/>
              <a:t>льного</a:t>
            </a:r>
            <a:r>
              <a:rPr lang="ru-RU" dirty="0" smtClean="0"/>
              <a:t> кодексу.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Афоризм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 err="1" smtClean="0">
                <a:solidFill>
                  <a:srgbClr val="002060"/>
                </a:solidFill>
              </a:rPr>
              <a:t>оригінальний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засіб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номінації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позамовної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дійсності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вражає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реципієнта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глибоким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філософським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осмисленням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буття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/>
              <a:t>Афористичний</a:t>
            </a:r>
            <a:r>
              <a:rPr lang="ru-RU" dirty="0" smtClean="0"/>
              <a:t> </a:t>
            </a:r>
            <a:r>
              <a:rPr lang="ru-RU" dirty="0" err="1" smtClean="0"/>
              <a:t>вислів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мовним</a:t>
            </a:r>
            <a:r>
              <a:rPr lang="ru-RU" dirty="0" smtClean="0"/>
              <a:t> знаком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особливим</a:t>
            </a:r>
            <a:r>
              <a:rPr lang="ru-RU" dirty="0" smtClean="0"/>
              <a:t> </a:t>
            </a:r>
            <a:r>
              <a:rPr lang="ru-RU" dirty="0" err="1" smtClean="0"/>
              <a:t>естетичним</a:t>
            </a:r>
            <a:r>
              <a:rPr lang="ru-RU" dirty="0" smtClean="0"/>
              <a:t> </a:t>
            </a:r>
            <a:r>
              <a:rPr lang="ru-RU" dirty="0" err="1" smtClean="0"/>
              <a:t>знаком</a:t>
            </a:r>
            <a:r>
              <a:rPr lang="ru-RU" dirty="0" smtClean="0"/>
              <a:t>. </a:t>
            </a:r>
            <a:r>
              <a:rPr lang="ru-RU" b="1" dirty="0" smtClean="0"/>
              <a:t>Афоризм </a:t>
            </a:r>
            <a:r>
              <a:rPr lang="ru-RU" dirty="0" err="1" smtClean="0"/>
              <a:t>розглядаємо</a:t>
            </a:r>
            <a:r>
              <a:rPr lang="ru-RU" dirty="0" smtClean="0"/>
              <a:t> як </a:t>
            </a:r>
            <a:r>
              <a:rPr lang="ru-RU" dirty="0" err="1" smtClean="0"/>
              <a:t>логічне</a:t>
            </a:r>
            <a:r>
              <a:rPr lang="ru-RU" dirty="0" smtClean="0"/>
              <a:t>, </a:t>
            </a:r>
            <a:r>
              <a:rPr lang="ru-RU" dirty="0" err="1" smtClean="0"/>
              <a:t>образне</a:t>
            </a:r>
            <a:r>
              <a:rPr lang="ru-RU" dirty="0" smtClean="0"/>
              <a:t> </a:t>
            </a:r>
            <a:r>
              <a:rPr lang="ru-RU" dirty="0" err="1" smtClean="0"/>
              <a:t>судження</a:t>
            </a:r>
            <a:r>
              <a:rPr lang="ru-RU" dirty="0" smtClean="0"/>
              <a:t> </a:t>
            </a:r>
            <a:r>
              <a:rPr lang="ru-RU" dirty="0" err="1" smtClean="0"/>
              <a:t>узагальненого</a:t>
            </a:r>
            <a:r>
              <a:rPr lang="ru-RU" dirty="0" smtClean="0"/>
              <a:t> характеру: </a:t>
            </a:r>
            <a:r>
              <a:rPr lang="ru-RU" i="1" dirty="0" smtClean="0"/>
              <a:t>В </a:t>
            </a:r>
            <a:r>
              <a:rPr lang="ru-RU" i="1" dirty="0" err="1" smtClean="0"/>
              <a:t>моєму</a:t>
            </a:r>
            <a:r>
              <a:rPr lang="ru-RU" i="1" dirty="0" smtClean="0"/>
              <a:t> </a:t>
            </a:r>
            <a:r>
              <a:rPr lang="ru-RU" i="1" dirty="0" err="1" smtClean="0"/>
              <a:t>серці</a:t>
            </a:r>
            <a:r>
              <a:rPr lang="ru-RU" i="1" dirty="0" smtClean="0"/>
              <a:t> </a:t>
            </a:r>
            <a:r>
              <a:rPr lang="ru-RU" i="1" dirty="0" err="1" smtClean="0"/>
              <a:t>вмістилася</a:t>
            </a:r>
            <a:r>
              <a:rPr lang="ru-RU" i="1" dirty="0" smtClean="0"/>
              <a:t> вся </a:t>
            </a:r>
            <a:r>
              <a:rPr lang="ru-RU" i="1" dirty="0" err="1" smtClean="0"/>
              <a:t>Україна</a:t>
            </a:r>
            <a:r>
              <a:rPr lang="ru-RU" i="1" dirty="0" smtClean="0"/>
              <a:t>. І </a:t>
            </a:r>
            <a:r>
              <a:rPr lang="ru-RU" i="1" dirty="0" err="1" smtClean="0"/>
              <a:t>воно</a:t>
            </a:r>
            <a:r>
              <a:rPr lang="ru-RU" i="1" dirty="0" smtClean="0"/>
              <a:t> не </a:t>
            </a:r>
            <a:r>
              <a:rPr lang="ru-RU" i="1" dirty="0" err="1" smtClean="0"/>
              <a:t>витримало</a:t>
            </a:r>
            <a:r>
              <a:rPr lang="ru-RU" i="1" dirty="0" smtClean="0"/>
              <a:t>. </a:t>
            </a:r>
            <a:r>
              <a:rPr lang="ru-RU" i="1" dirty="0" err="1" smtClean="0"/>
              <a:t>Бо</a:t>
            </a:r>
            <a:r>
              <a:rPr lang="ru-RU" i="1" dirty="0" smtClean="0"/>
              <a:t> </a:t>
            </a:r>
            <a:r>
              <a:rPr lang="ru-RU" i="1" dirty="0" err="1" smtClean="0"/>
              <a:t>людське</a:t>
            </a:r>
            <a:r>
              <a:rPr lang="ru-RU" dirty="0" smtClean="0"/>
              <a:t>; </a:t>
            </a:r>
            <a:r>
              <a:rPr lang="ru-RU" i="1" dirty="0" smtClean="0"/>
              <a:t>Все </a:t>
            </a:r>
            <a:r>
              <a:rPr lang="ru-RU" i="1" dirty="0" err="1" smtClean="0"/>
              <a:t>вмерти</a:t>
            </a:r>
            <a:r>
              <a:rPr lang="ru-RU" i="1" dirty="0" smtClean="0"/>
              <a:t> </a:t>
            </a:r>
            <a:r>
              <a:rPr lang="ru-RU" i="1" dirty="0" err="1" smtClean="0"/>
              <a:t>ніколи</a:t>
            </a:r>
            <a:r>
              <a:rPr lang="ru-RU" i="1" dirty="0" smtClean="0"/>
              <a:t> не </a:t>
            </a:r>
            <a:r>
              <a:rPr lang="ru-RU" i="1" dirty="0" err="1" smtClean="0"/>
              <a:t>може</a:t>
            </a:r>
            <a:r>
              <a:rPr lang="ru-RU" i="1" dirty="0" smtClean="0"/>
              <a:t>. </a:t>
            </a:r>
            <a:r>
              <a:rPr lang="ru-RU" i="1" dirty="0" err="1" smtClean="0"/>
              <a:t>Завжди</a:t>
            </a:r>
            <a:r>
              <a:rPr lang="ru-RU" i="1" dirty="0" smtClean="0"/>
              <a:t> </a:t>
            </a:r>
            <a:r>
              <a:rPr lang="ru-RU" i="1" dirty="0" err="1" smtClean="0"/>
              <a:t>залишається</a:t>
            </a:r>
            <a:r>
              <a:rPr lang="ru-RU" i="1" dirty="0" smtClean="0"/>
              <a:t> справа, справа </a:t>
            </a:r>
            <a:r>
              <a:rPr lang="ru-RU" i="1" dirty="0" err="1" smtClean="0"/>
              <a:t>життя</a:t>
            </a:r>
            <a:r>
              <a:rPr lang="ru-RU" i="1" dirty="0" smtClean="0"/>
              <a:t> </a:t>
            </a:r>
            <a:r>
              <a:rPr lang="ru-RU" dirty="0" smtClean="0"/>
              <a:t>(П. А. </a:t>
            </a:r>
            <a:r>
              <a:rPr lang="ru-RU" dirty="0" err="1" smtClean="0"/>
              <a:t>Загребельний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smtClean="0"/>
              <a:t>Афоризм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унікальним</a:t>
            </a:r>
            <a:r>
              <a:rPr lang="ru-RU" dirty="0" smtClean="0"/>
              <a:t> </a:t>
            </a:r>
            <a:r>
              <a:rPr lang="ru-RU" dirty="0" err="1" smtClean="0"/>
              <a:t>мовним</a:t>
            </a:r>
            <a:r>
              <a:rPr lang="ru-RU" dirty="0" smtClean="0"/>
              <a:t> </a:t>
            </a:r>
            <a:r>
              <a:rPr lang="ru-RU" dirty="0" err="1" smtClean="0"/>
              <a:t>явищем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скористуватися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тисячолітнім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, і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</a:t>
            </a:r>
            <a:r>
              <a:rPr lang="ru-RU" dirty="0" err="1" smtClean="0"/>
              <a:t>зокрема</a:t>
            </a:r>
            <a:r>
              <a:rPr lang="ru-RU" dirty="0" smtClean="0"/>
              <a:t>: </a:t>
            </a:r>
            <a:r>
              <a:rPr lang="ru-RU" i="1" dirty="0" smtClean="0"/>
              <a:t>З </a:t>
            </a:r>
            <a:r>
              <a:rPr lang="ru-RU" i="1" dirty="0" err="1" smtClean="0"/>
              <a:t>усіх</a:t>
            </a:r>
            <a:r>
              <a:rPr lang="ru-RU" i="1" dirty="0" smtClean="0"/>
              <a:t> </a:t>
            </a:r>
            <a:r>
              <a:rPr lang="ru-RU" i="1" dirty="0" err="1" smtClean="0"/>
              <a:t>боків</a:t>
            </a:r>
            <a:r>
              <a:rPr lang="ru-RU" i="1" dirty="0" smtClean="0"/>
              <a:t> нас </a:t>
            </a:r>
            <a:r>
              <a:rPr lang="ru-RU" i="1" dirty="0" err="1" smtClean="0"/>
              <a:t>отруюють</a:t>
            </a:r>
            <a:r>
              <a:rPr lang="ru-RU" i="1" dirty="0" smtClean="0"/>
              <a:t> так </a:t>
            </a:r>
            <a:r>
              <a:rPr lang="ru-RU" i="1" dirty="0" err="1" smtClean="0"/>
              <a:t>звані</a:t>
            </a:r>
            <a:r>
              <a:rPr lang="ru-RU" i="1" dirty="0" smtClean="0"/>
              <a:t> </a:t>
            </a:r>
            <a:r>
              <a:rPr lang="ru-RU" i="1" dirty="0" err="1" smtClean="0"/>
              <a:t>дбайливці</a:t>
            </a:r>
            <a:r>
              <a:rPr lang="ru-RU" i="1" dirty="0" smtClean="0"/>
              <a:t> за долю </a:t>
            </a:r>
            <a:r>
              <a:rPr lang="ru-RU" i="1" dirty="0" err="1" smtClean="0"/>
              <a:t>вітчизни</a:t>
            </a:r>
            <a:r>
              <a:rPr lang="ru-RU" i="1" dirty="0" smtClean="0"/>
              <a:t> </a:t>
            </a:r>
            <a:r>
              <a:rPr lang="ru-RU" dirty="0" smtClean="0"/>
              <a:t>(М.</a:t>
            </a:r>
            <a:r>
              <a:rPr lang="uk-UA" dirty="0" smtClean="0"/>
              <a:t> </a:t>
            </a:r>
            <a:r>
              <a:rPr lang="ru-RU" dirty="0" err="1" smtClean="0"/>
              <a:t>Бриних</a:t>
            </a:r>
            <a:r>
              <a:rPr lang="ru-RU" dirty="0" smtClean="0"/>
              <a:t>); </a:t>
            </a:r>
            <a:r>
              <a:rPr lang="ru-RU" i="1" dirty="0" err="1" smtClean="0"/>
              <a:t>Пам'ять</a:t>
            </a:r>
            <a:r>
              <a:rPr lang="ru-RU" i="1" dirty="0" smtClean="0"/>
              <a:t> </a:t>
            </a:r>
            <a:r>
              <a:rPr lang="ru-RU" i="1" dirty="0" err="1" smtClean="0"/>
              <a:t>болить</a:t>
            </a:r>
            <a:r>
              <a:rPr lang="ru-RU" i="1" dirty="0" smtClean="0"/>
              <a:t> </a:t>
            </a:r>
            <a:r>
              <a:rPr lang="ru-RU" i="1" dirty="0" err="1" smtClean="0"/>
              <a:t>дужче</a:t>
            </a:r>
            <a:r>
              <a:rPr lang="ru-RU" i="1" dirty="0" smtClean="0"/>
              <a:t> за </a:t>
            </a:r>
            <a:r>
              <a:rPr lang="ru-RU" i="1" dirty="0" err="1" smtClean="0"/>
              <a:t>тіло</a:t>
            </a:r>
            <a:r>
              <a:rPr lang="ru-RU" i="1" dirty="0" smtClean="0"/>
              <a:t> </a:t>
            </a:r>
            <a:r>
              <a:rPr lang="ru-RU" dirty="0" smtClean="0"/>
              <a:t>(В. М. Шкляр); </a:t>
            </a:r>
            <a:r>
              <a:rPr lang="ru-RU" i="1" dirty="0" smtClean="0"/>
              <a:t>Людина </a:t>
            </a:r>
            <a:r>
              <a:rPr lang="ru-RU" i="1" dirty="0" err="1" smtClean="0"/>
              <a:t>виховується</a:t>
            </a:r>
            <a:r>
              <a:rPr lang="ru-RU" i="1" dirty="0" smtClean="0"/>
              <a:t> не державою, не в </a:t>
            </a:r>
            <a:r>
              <a:rPr lang="ru-RU" i="1" dirty="0" err="1" smtClean="0"/>
              <a:t>казармі</a:t>
            </a:r>
            <a:r>
              <a:rPr lang="ru-RU" i="1" dirty="0" smtClean="0"/>
              <a:t>, не на </a:t>
            </a:r>
            <a:r>
              <a:rPr lang="ru-RU" i="1" dirty="0" err="1" smtClean="0"/>
              <a:t>партійних</a:t>
            </a:r>
            <a:r>
              <a:rPr lang="ru-RU" i="1" dirty="0" smtClean="0"/>
              <a:t> </a:t>
            </a:r>
            <a:r>
              <a:rPr lang="ru-RU" i="1" dirty="0" err="1" smtClean="0"/>
              <a:t>збіговиськах</a:t>
            </a:r>
            <a:r>
              <a:rPr lang="ru-RU" i="1" dirty="0" smtClean="0"/>
              <a:t>, а </a:t>
            </a:r>
            <a:r>
              <a:rPr lang="ru-RU" i="1" dirty="0" err="1" smtClean="0"/>
              <a:t>тільки</a:t>
            </a:r>
            <a:r>
              <a:rPr lang="ru-RU" i="1" dirty="0" smtClean="0"/>
              <a:t> в </a:t>
            </a:r>
            <a:r>
              <a:rPr lang="ru-RU" i="1" dirty="0" err="1" smtClean="0"/>
              <a:t>родині</a:t>
            </a:r>
            <a:r>
              <a:rPr lang="ru-RU" i="1" dirty="0" smtClean="0"/>
              <a:t>, на </a:t>
            </a:r>
            <a:r>
              <a:rPr lang="ru-RU" i="1" dirty="0" err="1" smtClean="0"/>
              <a:t>прикладі</a:t>
            </a:r>
            <a:r>
              <a:rPr lang="ru-RU" i="1" dirty="0" smtClean="0"/>
              <a:t> тих,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привів</a:t>
            </a:r>
            <a:r>
              <a:rPr lang="ru-RU" i="1" dirty="0" smtClean="0"/>
              <a:t> тебе на </a:t>
            </a:r>
            <a:r>
              <a:rPr lang="ru-RU" i="1" dirty="0" err="1" smtClean="0"/>
              <a:t>світ</a:t>
            </a:r>
            <a:r>
              <a:rPr lang="ru-RU" dirty="0" smtClean="0"/>
              <a:t>; </a:t>
            </a:r>
            <a:r>
              <a:rPr lang="ru-RU" i="1" dirty="0" err="1" smtClean="0"/>
              <a:t>Хто</a:t>
            </a:r>
            <a:r>
              <a:rPr lang="ru-RU" i="1" dirty="0" smtClean="0"/>
              <a:t> </a:t>
            </a:r>
            <a:r>
              <a:rPr lang="ru-RU" i="1" dirty="0" err="1" smtClean="0"/>
              <a:t>піднявся</a:t>
            </a:r>
            <a:r>
              <a:rPr lang="ru-RU" i="1" dirty="0" smtClean="0"/>
              <a:t>, той уже не повинен </a:t>
            </a:r>
            <a:r>
              <a:rPr lang="ru-RU" i="1" dirty="0" err="1" smtClean="0"/>
              <a:t>опускатися</a:t>
            </a:r>
            <a:r>
              <a:rPr lang="ru-RU" i="1" dirty="0" smtClean="0"/>
              <a:t> </a:t>
            </a:r>
            <a:r>
              <a:rPr lang="ru-RU" dirty="0" smtClean="0"/>
              <a:t>(П. А. </a:t>
            </a:r>
            <a:r>
              <a:rPr lang="ru-RU" dirty="0" err="1" smtClean="0"/>
              <a:t>Загребельний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err="1" smtClean="0"/>
              <a:t>Афористика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виразним</a:t>
            </a:r>
            <a:r>
              <a:rPr lang="ru-RU" dirty="0" smtClean="0"/>
              <a:t> репрезентантом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. </a:t>
            </a:r>
            <a:r>
              <a:rPr lang="ru-RU" dirty="0" err="1" smtClean="0"/>
              <a:t>Яскравим</a:t>
            </a:r>
            <a:r>
              <a:rPr lang="ru-RU" dirty="0" smtClean="0"/>
              <a:t> прикладом </a:t>
            </a:r>
            <a:r>
              <a:rPr lang="ru-RU" dirty="0" err="1" smtClean="0"/>
              <a:t>вияву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самоідентифікації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афористичне</a:t>
            </a:r>
            <a:r>
              <a:rPr lang="ru-RU" dirty="0" smtClean="0"/>
              <a:t> </a:t>
            </a:r>
            <a:r>
              <a:rPr lang="ru-RU" dirty="0" err="1" smtClean="0"/>
              <a:t>світобачення</a:t>
            </a:r>
            <a:r>
              <a:rPr lang="ru-RU" dirty="0" smtClean="0"/>
              <a:t> </a:t>
            </a:r>
            <a:r>
              <a:rPr lang="ru-RU" sz="2900" b="1" dirty="0" err="1" smtClean="0"/>
              <a:t>Івана</a:t>
            </a:r>
            <a:r>
              <a:rPr lang="ru-RU" sz="2900" b="1" dirty="0" smtClean="0"/>
              <a:t> Яковича Франка</a:t>
            </a:r>
            <a:r>
              <a:rPr lang="ru-RU" dirty="0" smtClean="0"/>
              <a:t> – «духовного пророка </a:t>
            </a:r>
            <a:r>
              <a:rPr lang="ru-RU" dirty="0" err="1" smtClean="0"/>
              <a:t>нації</a:t>
            </a:r>
            <a:r>
              <a:rPr lang="ru-RU" dirty="0" smtClean="0"/>
              <a:t>».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0141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B0F0"/>
                </a:solidFill>
              </a:rPr>
              <a:t>4. </a:t>
            </a:r>
            <a:r>
              <a:rPr lang="ru-RU" b="1" dirty="0" err="1" smtClean="0">
                <a:solidFill>
                  <a:srgbClr val="00B0F0"/>
                </a:solidFill>
              </a:rPr>
              <a:t>Пареміологія</a:t>
            </a:r>
            <a:r>
              <a:rPr lang="ru-RU" b="1" dirty="0" smtClean="0">
                <a:solidFill>
                  <a:srgbClr val="00B0F0"/>
                </a:solidFill>
              </a:rPr>
              <a:t> як </a:t>
            </a:r>
            <a:r>
              <a:rPr lang="ru-RU" b="1" dirty="0" err="1" smtClean="0">
                <a:solidFill>
                  <a:srgbClr val="00B0F0"/>
                </a:solidFill>
              </a:rPr>
              <a:t>відтворення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національно-культурної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специфіки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/>
          <a:lstStyle/>
          <a:p>
            <a:pPr marL="0" indent="357188" algn="just">
              <a:buNone/>
            </a:pPr>
            <a:r>
              <a:rPr lang="ru-RU" dirty="0" smtClean="0"/>
              <a:t>Як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b="1" dirty="0" err="1" smtClean="0"/>
              <a:t>фразеологію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дзеркалом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народу, </a:t>
            </a:r>
            <a:r>
              <a:rPr lang="ru-RU" dirty="0" err="1" smtClean="0"/>
              <a:t>адже</a:t>
            </a:r>
            <a:r>
              <a:rPr lang="ru-RU" dirty="0" smtClean="0"/>
              <a:t> вона </a:t>
            </a:r>
            <a:r>
              <a:rPr lang="ru-RU" dirty="0" smtClean="0"/>
              <a:t>особливо </a:t>
            </a:r>
            <a:r>
              <a:rPr lang="ru-RU" dirty="0" err="1" smtClean="0"/>
              <a:t>наочно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та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і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носія</a:t>
            </a:r>
            <a:r>
              <a:rPr lang="ru-RU" dirty="0" smtClean="0"/>
              <a:t>,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складу.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У </a:t>
            </a:r>
            <a:r>
              <a:rPr lang="ru-RU" b="1" dirty="0" err="1" smtClean="0"/>
              <a:t>народній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фразеології</a:t>
            </a:r>
            <a:r>
              <a:rPr lang="ru-RU" b="1" dirty="0" smtClean="0"/>
              <a:t> </a:t>
            </a:r>
            <a:r>
              <a:rPr lang="ru-RU" dirty="0" err="1" smtClean="0"/>
              <a:t>узагальнюється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широкий </a:t>
            </a:r>
            <a:r>
              <a:rPr lang="ru-RU" dirty="0" err="1" smtClean="0"/>
              <a:t>досвід</a:t>
            </a:r>
            <a:r>
              <a:rPr lang="ru-RU" dirty="0" smtClean="0"/>
              <a:t> народу,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відображаються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. 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5. 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ранніх</a:t>
            </a:r>
            <a:r>
              <a:rPr lang="ru-RU" dirty="0" smtClean="0"/>
              <a:t> форм </a:t>
            </a:r>
            <a:r>
              <a:rPr lang="ru-RU" dirty="0" err="1" smtClean="0"/>
              <a:t>писемності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піктографічне</a:t>
            </a:r>
            <a:r>
              <a:rPr lang="ru-RU" i="1" dirty="0" smtClean="0"/>
              <a:t> (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лат. </a:t>
            </a:r>
            <a:r>
              <a:rPr lang="ru-RU" b="1" i="1" dirty="0" err="1" smtClean="0"/>
              <a:t>pictus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намальований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grapho</a:t>
            </a:r>
            <a:r>
              <a:rPr lang="ru-RU" b="1" i="1" dirty="0" smtClean="0"/>
              <a:t> – пишу) </a:t>
            </a:r>
            <a:r>
              <a:rPr lang="ru-RU" b="1" dirty="0" smtClean="0"/>
              <a:t>письмо, яке </a:t>
            </a:r>
            <a:r>
              <a:rPr lang="ru-RU" b="1" dirty="0" err="1" smtClean="0"/>
              <a:t>передає</a:t>
            </a:r>
            <a:r>
              <a:rPr lang="ru-RU" b="1" dirty="0" smtClean="0"/>
              <a:t> </a:t>
            </a:r>
            <a:r>
              <a:rPr lang="ru-RU" b="1" dirty="0" err="1" smtClean="0"/>
              <a:t>лише</a:t>
            </a:r>
            <a:r>
              <a:rPr lang="ru-RU" b="1" dirty="0" smtClean="0"/>
              <a:t> </a:t>
            </a:r>
            <a:r>
              <a:rPr lang="ru-RU" b="1" dirty="0" err="1" smtClean="0"/>
              <a:t>приблизний</a:t>
            </a:r>
            <a:r>
              <a:rPr lang="ru-RU" b="1" dirty="0" smtClean="0"/>
              <a:t> </a:t>
            </a:r>
            <a:r>
              <a:rPr lang="ru-RU" b="1" dirty="0" err="1" smtClean="0"/>
              <a:t>зміст</a:t>
            </a:r>
            <a:r>
              <a:rPr lang="ru-RU" b="1" dirty="0" smtClean="0"/>
              <a:t>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через </a:t>
            </a:r>
            <a:r>
              <a:rPr lang="ru-RU" b="1" dirty="0" err="1" smtClean="0"/>
              <a:t>малюнок</a:t>
            </a:r>
            <a:r>
              <a:rPr lang="ru-RU" b="1" dirty="0" smtClean="0"/>
              <a:t>, </a:t>
            </a:r>
            <a:r>
              <a:rPr lang="ru-RU" b="1" dirty="0" err="1" smtClean="0"/>
              <a:t>схеми</a:t>
            </a:r>
            <a:r>
              <a:rPr lang="ru-RU" b="1" dirty="0" smtClean="0"/>
              <a:t>, </a:t>
            </a:r>
            <a:r>
              <a:rPr lang="ru-RU" b="1" dirty="0" err="1" smtClean="0"/>
              <a:t>умовні</a:t>
            </a:r>
            <a:r>
              <a:rPr lang="ru-RU" b="1" dirty="0" smtClean="0"/>
              <a:t> знаки </a:t>
            </a:r>
            <a:r>
              <a:rPr lang="ru-RU" b="1" dirty="0" err="1" smtClean="0"/>
              <a:t>тощо</a:t>
            </a:r>
            <a:r>
              <a:rPr lang="ru-RU" b="1" dirty="0" smtClean="0"/>
              <a:t>, </a:t>
            </a:r>
            <a:r>
              <a:rPr lang="ru-RU" b="1" dirty="0" err="1" smtClean="0"/>
              <a:t>зовсім</a:t>
            </a:r>
            <a:r>
              <a:rPr lang="ru-RU" b="1" dirty="0" smtClean="0"/>
              <a:t> не </a:t>
            </a:r>
            <a:r>
              <a:rPr lang="ru-RU" b="1" dirty="0" err="1" smtClean="0"/>
              <a:t>відтворюючи</a:t>
            </a:r>
            <a:r>
              <a:rPr lang="ru-RU" b="1" dirty="0" smtClean="0"/>
              <a:t> </a:t>
            </a:r>
            <a:r>
              <a:rPr lang="ru-RU" b="1" dirty="0" err="1" smtClean="0"/>
              <a:t>звучання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.</a:t>
            </a:r>
            <a:r>
              <a:rPr lang="ru-RU" dirty="0" smtClean="0"/>
              <a:t> У </a:t>
            </a:r>
            <a:r>
              <a:rPr lang="ru-RU" dirty="0" err="1" smtClean="0"/>
              <a:t>піктограмах</a:t>
            </a:r>
            <a:r>
              <a:rPr lang="ru-RU" dirty="0" smtClean="0"/>
              <a:t> не </a:t>
            </a:r>
            <a:r>
              <a:rPr lang="ru-RU" dirty="0" err="1" smtClean="0"/>
              <a:t>позначаються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слова, як у </a:t>
            </a:r>
            <a:r>
              <a:rPr lang="ru-RU" dirty="0" err="1" smtClean="0"/>
              <a:t>реченні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найдрібніший</a:t>
            </a:r>
            <a:r>
              <a:rPr lang="ru-RU" dirty="0" smtClean="0"/>
              <a:t> </a:t>
            </a:r>
            <a:r>
              <a:rPr lang="ru-RU" dirty="0" err="1" smtClean="0"/>
              <a:t>малюнок</a:t>
            </a:r>
            <a:r>
              <a:rPr lang="ru-RU" dirty="0" smtClean="0"/>
              <a:t> за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же </a:t>
            </a:r>
            <a:r>
              <a:rPr lang="ru-RU" dirty="0" err="1" smtClean="0"/>
              <a:t>викінчений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сучасне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Ідеографічне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b="1" dirty="0" err="1" smtClean="0"/>
              <a:t>від</a:t>
            </a:r>
            <a:r>
              <a:rPr lang="ru-RU" b="1" dirty="0" smtClean="0"/>
              <a:t> гр. </a:t>
            </a:r>
            <a:r>
              <a:rPr lang="ru-RU" b="1" dirty="0" err="1" smtClean="0"/>
              <a:t>idea</a:t>
            </a:r>
            <a:r>
              <a:rPr lang="ru-RU" b="1" dirty="0" smtClean="0"/>
              <a:t> – </a:t>
            </a:r>
            <a:r>
              <a:rPr lang="ru-RU" b="1" dirty="0" err="1" smtClean="0"/>
              <a:t>поняття</a:t>
            </a:r>
            <a:r>
              <a:rPr lang="ru-RU" b="1" dirty="0" smtClean="0"/>
              <a:t>, </a:t>
            </a:r>
            <a:r>
              <a:rPr lang="ru-RU" b="1" dirty="0" err="1" smtClean="0"/>
              <a:t>grapho</a:t>
            </a:r>
            <a:r>
              <a:rPr lang="ru-RU" b="1" dirty="0" smtClean="0"/>
              <a:t> – пишу) письмо передавало знаками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абстрактні</a:t>
            </a:r>
            <a:r>
              <a:rPr lang="ru-RU" b="1" dirty="0" smtClean="0"/>
              <a:t> </a:t>
            </a:r>
            <a:r>
              <a:rPr lang="ru-RU" b="1" dirty="0" err="1" smtClean="0"/>
              <a:t>поняття</a:t>
            </a:r>
            <a:r>
              <a:rPr lang="ru-RU" b="1" dirty="0" smtClean="0"/>
              <a:t>, </a:t>
            </a:r>
            <a:r>
              <a:rPr lang="ru-RU" b="1" dirty="0" err="1" smtClean="0"/>
              <a:t>тобто</a:t>
            </a:r>
            <a:r>
              <a:rPr lang="ru-RU" b="1" dirty="0" smtClean="0"/>
              <a:t> </a:t>
            </a:r>
            <a:r>
              <a:rPr lang="ru-RU" b="1" dirty="0" err="1" smtClean="0"/>
              <a:t>ті</a:t>
            </a:r>
            <a:r>
              <a:rPr lang="ru-RU" b="1" dirty="0" smtClean="0"/>
              <a:t> </a:t>
            </a:r>
            <a:r>
              <a:rPr lang="ru-RU" b="1" dirty="0" err="1" smtClean="0"/>
              <a:t>поняття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не </a:t>
            </a:r>
            <a:r>
              <a:rPr lang="ru-RU" b="1" dirty="0" err="1" smtClean="0"/>
              <a:t>сприймаються</a:t>
            </a:r>
            <a:r>
              <a:rPr lang="ru-RU" b="1" dirty="0" smtClean="0"/>
              <a:t> </a:t>
            </a:r>
            <a:r>
              <a:rPr lang="ru-RU" b="1" dirty="0" err="1" smtClean="0"/>
              <a:t>зором</a:t>
            </a:r>
            <a:r>
              <a:rPr lang="uk-UA" b="1" dirty="0" smtClean="0"/>
              <a:t>, </a:t>
            </a:r>
            <a:r>
              <a:rPr lang="ru-RU" b="1" dirty="0" smtClean="0"/>
              <a:t>тому не </a:t>
            </a:r>
            <a:r>
              <a:rPr lang="ru-RU" b="1" dirty="0" err="1" smtClean="0"/>
              <a:t>можуть</a:t>
            </a:r>
            <a:r>
              <a:rPr lang="ru-RU" b="1" dirty="0" smtClean="0"/>
              <a:t> конкретно </a:t>
            </a:r>
            <a:r>
              <a:rPr lang="ru-RU" b="1" dirty="0" err="1" smtClean="0"/>
              <a:t>відобразитися</a:t>
            </a:r>
            <a:r>
              <a:rPr lang="ru-RU" b="1" dirty="0" smtClean="0"/>
              <a:t> в </a:t>
            </a:r>
            <a:r>
              <a:rPr lang="ru-RU" b="1" dirty="0" err="1" smtClean="0"/>
              <a:t>малюнку</a:t>
            </a:r>
            <a:r>
              <a:rPr lang="ru-RU" b="1" dirty="0" smtClean="0"/>
              <a:t>. </a:t>
            </a:r>
            <a:r>
              <a:rPr lang="ru-RU" dirty="0" err="1" smtClean="0"/>
              <a:t>Ідеографічне</a:t>
            </a:r>
            <a:r>
              <a:rPr lang="ru-RU" dirty="0" smtClean="0"/>
              <a:t> письмо </a:t>
            </a:r>
            <a:r>
              <a:rPr lang="ru-RU" dirty="0" err="1" smtClean="0"/>
              <a:t>передає</a:t>
            </a:r>
            <a:r>
              <a:rPr lang="ru-RU" dirty="0" smtClean="0"/>
              <a:t> не просто думку, а все </a:t>
            </a:r>
            <a:r>
              <a:rPr lang="ru-RU" dirty="0" err="1" smtClean="0"/>
              <a:t>речення</a:t>
            </a:r>
            <a:r>
              <a:rPr lang="ru-RU" dirty="0" smtClean="0"/>
              <a:t> – слово за словом.</a:t>
            </a:r>
          </a:p>
          <a:p>
            <a:pPr marL="0" indent="357188" algn="just">
              <a:buNone/>
            </a:pP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малюнкових</a:t>
            </a:r>
            <a:r>
              <a:rPr lang="ru-RU" dirty="0" smtClean="0"/>
              <a:t> </a:t>
            </a:r>
            <a:r>
              <a:rPr lang="ru-RU" dirty="0" err="1" smtClean="0"/>
              <a:t>ідеограм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складалися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ієрогліфи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значки,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віддалено</a:t>
            </a:r>
            <a:r>
              <a:rPr lang="ru-RU" dirty="0" smtClean="0"/>
              <a:t> </a:t>
            </a:r>
            <a:r>
              <a:rPr lang="ru-RU" dirty="0" err="1" smtClean="0"/>
              <a:t>нагадувала</a:t>
            </a:r>
            <a:r>
              <a:rPr lang="ru-RU" dirty="0" smtClean="0"/>
              <a:t> </a:t>
            </a:r>
            <a:r>
              <a:rPr lang="ru-RU" dirty="0" err="1" smtClean="0"/>
              <a:t>обриси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малюнків</a:t>
            </a:r>
            <a:r>
              <a:rPr lang="ru-RU" dirty="0" smtClean="0"/>
              <a:t>, 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втратили</a:t>
            </a:r>
            <a:r>
              <a:rPr lang="ru-RU" dirty="0" smtClean="0"/>
              <a:t> </a:t>
            </a:r>
            <a:r>
              <a:rPr lang="ru-RU" dirty="0" err="1" smtClean="0"/>
              <a:t>схожість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первісним</a:t>
            </a:r>
            <a:r>
              <a:rPr lang="ru-RU" dirty="0" smtClean="0"/>
              <a:t> </a:t>
            </a:r>
            <a:r>
              <a:rPr lang="ru-RU" dirty="0" err="1" smtClean="0"/>
              <a:t>малюнком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Дивовижний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писемності</a:t>
            </a:r>
            <a:r>
              <a:rPr lang="ru-RU" dirty="0" smtClean="0"/>
              <a:t>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алфавіт</a:t>
            </a:r>
            <a:r>
              <a:rPr lang="ru-RU" dirty="0" smtClean="0"/>
              <a:t>. </a:t>
            </a:r>
            <a:r>
              <a:rPr lang="ru-RU" b="1" dirty="0" err="1" smtClean="0"/>
              <a:t>Перехід</a:t>
            </a:r>
            <a:r>
              <a:rPr lang="ru-RU" b="1" dirty="0" smtClean="0"/>
              <a:t> до </a:t>
            </a:r>
            <a:r>
              <a:rPr lang="ru-RU" b="1" dirty="0" err="1" smtClean="0"/>
              <a:t>звуко-буквеного</a:t>
            </a:r>
            <a:r>
              <a:rPr lang="ru-RU" b="1" dirty="0" smtClean="0"/>
              <a:t> письма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уявити</a:t>
            </a:r>
            <a:r>
              <a:rPr lang="ru-RU" b="1" dirty="0" smtClean="0"/>
              <a:t> як </a:t>
            </a:r>
            <a:r>
              <a:rPr lang="ru-RU" b="1" dirty="0" err="1" smtClean="0"/>
              <a:t>проникнення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в атом </a:t>
            </a:r>
            <a:r>
              <a:rPr lang="ru-RU" b="1" dirty="0" err="1" smtClean="0"/>
              <a:t>мови</a:t>
            </a:r>
            <a:r>
              <a:rPr lang="ru-RU" dirty="0" smtClean="0"/>
              <a:t>. Слова, </a:t>
            </a:r>
            <a:r>
              <a:rPr lang="ru-RU" dirty="0" err="1" smtClean="0"/>
              <a:t>складені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і </a:t>
            </a:r>
            <a:r>
              <a:rPr lang="ru-RU" dirty="0" err="1" smtClean="0"/>
              <a:t>зображені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письмі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 smtClean="0"/>
              <a:t>, стали </a:t>
            </a:r>
            <a:r>
              <a:rPr lang="ru-RU" dirty="0" err="1" smtClean="0"/>
              <a:t>зоровим</a:t>
            </a:r>
            <a:r>
              <a:rPr lang="ru-RU" dirty="0" smtClean="0"/>
              <a:t> образом, </a:t>
            </a:r>
            <a:r>
              <a:rPr lang="ru-RU" dirty="0" err="1" smtClean="0"/>
              <a:t>зоровим</a:t>
            </a:r>
            <a:r>
              <a:rPr lang="ru-RU" dirty="0" smtClean="0"/>
              <a:t> знаком культурного </a:t>
            </a:r>
            <a:r>
              <a:rPr lang="ru-RU" dirty="0" err="1" smtClean="0"/>
              <a:t>розвитку</a:t>
            </a:r>
            <a:r>
              <a:rPr lang="ru-RU" dirty="0" smtClean="0"/>
              <a:t> кожного народу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5. 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dirty="0" smtClean="0"/>
              <a:t>Слово </a:t>
            </a:r>
            <a:r>
              <a:rPr lang="ru-RU" b="1" i="1" dirty="0" err="1" smtClean="0"/>
              <a:t>графіка</a:t>
            </a:r>
            <a:r>
              <a:rPr lang="ru-RU" b="1" i="1" dirty="0" smtClean="0"/>
              <a:t> (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грец</a:t>
            </a:r>
            <a:r>
              <a:rPr lang="ru-RU" b="1" i="1" dirty="0" smtClean="0"/>
              <a:t>. </a:t>
            </a:r>
            <a:r>
              <a:rPr lang="ru-RU" b="1" i="1" dirty="0" err="1" smtClean="0"/>
              <a:t>graphikos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накреслений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писемний</a:t>
            </a:r>
            <a:r>
              <a:rPr lang="ru-RU" b="1" i="1" dirty="0" smtClean="0"/>
              <a:t>)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вживається</a:t>
            </a:r>
            <a:r>
              <a:rPr lang="ru-RU" dirty="0" smtClean="0"/>
              <a:t> у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значеннях</a:t>
            </a:r>
            <a:r>
              <a:rPr lang="ru-RU" dirty="0" smtClean="0"/>
              <a:t>:</a:t>
            </a:r>
          </a:p>
          <a:p>
            <a:pPr marL="0" lvl="0" indent="357188" algn="just"/>
            <a:r>
              <a:rPr lang="ru-RU" i="1" dirty="0" smtClean="0"/>
              <a:t>вид </a:t>
            </a:r>
            <a:r>
              <a:rPr lang="ru-RU" i="1" dirty="0" err="1" smtClean="0"/>
              <a:t>образотворчого</a:t>
            </a:r>
            <a:r>
              <a:rPr lang="ru-RU" i="1" dirty="0" smtClean="0"/>
              <a:t> </a:t>
            </a:r>
            <a:r>
              <a:rPr lang="ru-RU" i="1" dirty="0" err="1" smtClean="0"/>
              <a:t>мистецтва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 algn="just"/>
            <a:r>
              <a:rPr lang="ru-RU" i="1" dirty="0" err="1" smtClean="0"/>
              <a:t>сукупність</a:t>
            </a:r>
            <a:r>
              <a:rPr lang="ru-RU" i="1" dirty="0" smtClean="0"/>
              <a:t> </a:t>
            </a:r>
            <a:r>
              <a:rPr lang="ru-RU" i="1" dirty="0" err="1" smtClean="0"/>
              <a:t>умовних</a:t>
            </a:r>
            <a:r>
              <a:rPr lang="ru-RU" i="1" dirty="0" smtClean="0"/>
              <a:t> </a:t>
            </a:r>
            <a:r>
              <a:rPr lang="ru-RU" i="1" dirty="0" err="1" smtClean="0"/>
              <a:t>знаків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звукова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(</a:t>
            </a:r>
            <a:r>
              <a:rPr lang="ru-RU" dirty="0" err="1" smtClean="0"/>
              <a:t>букви</a:t>
            </a:r>
            <a:r>
              <a:rPr lang="ru-RU" dirty="0" smtClean="0"/>
              <a:t>, апостроф, знаки </a:t>
            </a:r>
            <a:r>
              <a:rPr lang="ru-RU" dirty="0" err="1" smtClean="0"/>
              <a:t>наголосу</a:t>
            </a:r>
            <a:r>
              <a:rPr lang="ru-RU" dirty="0" smtClean="0"/>
              <a:t>, параграф, лапки,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знаки, </a:t>
            </a:r>
            <a:r>
              <a:rPr lang="ru-RU" dirty="0" err="1" smtClean="0"/>
              <a:t>дефіс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pPr marL="0" lvl="0" indent="357188" algn="just"/>
            <a:r>
              <a:rPr lang="ru-RU" i="1" dirty="0" err="1" smtClean="0"/>
              <a:t>розділ</a:t>
            </a:r>
            <a:r>
              <a:rPr lang="ru-RU" i="1" dirty="0" smtClean="0"/>
              <a:t> науки про </a:t>
            </a:r>
            <a:r>
              <a:rPr lang="ru-RU" i="1" dirty="0" err="1" smtClean="0"/>
              <a:t>мову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вивчаються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умовні</a:t>
            </a:r>
            <a:r>
              <a:rPr lang="ru-RU" dirty="0" smtClean="0"/>
              <a:t> знаки, а </a:t>
            </a:r>
            <a:r>
              <a:rPr lang="ru-RU" dirty="0" err="1" smtClean="0"/>
              <a:t>також</a:t>
            </a:r>
            <a:r>
              <a:rPr lang="ru-RU" dirty="0" smtClean="0"/>
              <a:t> система </a:t>
            </a:r>
            <a:r>
              <a:rPr lang="ru-RU" dirty="0" err="1" smtClean="0"/>
              <a:t>співвідношень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буквами </a:t>
            </a:r>
            <a:r>
              <a:rPr lang="ru-RU" dirty="0" err="1" smtClean="0"/>
              <a:t>і</a:t>
            </a:r>
            <a:r>
              <a:rPr lang="ru-RU" dirty="0" smtClean="0"/>
              <a:t> звуками.</a:t>
            </a:r>
          </a:p>
          <a:p>
            <a:pPr marL="0" indent="357188" algn="just">
              <a:buNone/>
            </a:pPr>
            <a:r>
              <a:rPr lang="ru-RU" dirty="0" smtClean="0"/>
              <a:t>Базовою </a:t>
            </a:r>
            <a:r>
              <a:rPr lang="ru-RU" dirty="0" err="1" smtClean="0"/>
              <a:t>одиницею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письма (</a:t>
            </a:r>
            <a:r>
              <a:rPr lang="ru-RU" dirty="0" err="1" smtClean="0"/>
              <a:t>графіки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i="1" dirty="0" smtClean="0"/>
              <a:t>графема</a:t>
            </a:r>
            <a:r>
              <a:rPr lang="ru-RU" b="1" dirty="0" smtClean="0"/>
              <a:t> – </a:t>
            </a:r>
            <a:r>
              <a:rPr lang="ru-RU" b="1" dirty="0" err="1" smtClean="0"/>
              <a:t>мінімальний</a:t>
            </a:r>
            <a:r>
              <a:rPr lang="ru-RU" b="1" dirty="0" smtClean="0"/>
              <a:t> знак, </a:t>
            </a:r>
            <a:r>
              <a:rPr lang="ru-RU" b="1" dirty="0" err="1" smtClean="0"/>
              <a:t>використовуваний</a:t>
            </a:r>
            <a:r>
              <a:rPr lang="ru-RU" b="1" dirty="0" smtClean="0"/>
              <a:t> у </a:t>
            </a:r>
            <a:r>
              <a:rPr lang="ru-RU" b="1" dirty="0" err="1" smtClean="0"/>
              <a:t>писемному</a:t>
            </a:r>
            <a:r>
              <a:rPr lang="ru-RU" b="1" dirty="0" smtClean="0"/>
              <a:t> </a:t>
            </a:r>
            <a:r>
              <a:rPr lang="ru-RU" b="1" dirty="0" err="1" smtClean="0"/>
              <a:t>мовленні</a:t>
            </a:r>
            <a:r>
              <a:rPr lang="ru-RU" b="1" dirty="0" smtClean="0"/>
              <a:t> для </a:t>
            </a:r>
            <a:r>
              <a:rPr lang="ru-RU" b="1" dirty="0" err="1" smtClean="0"/>
              <a:t>вираження</a:t>
            </a:r>
            <a:r>
              <a:rPr lang="ru-RU" b="1" dirty="0" smtClean="0"/>
              <a:t> </a:t>
            </a:r>
            <a:r>
              <a:rPr lang="ru-RU" b="1" dirty="0" err="1" smtClean="0"/>
              <a:t>відношення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фонемою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літерою</a:t>
            </a:r>
            <a:r>
              <a:rPr lang="uk-UA" b="1" dirty="0" smtClean="0"/>
              <a:t>.</a:t>
            </a:r>
            <a:endParaRPr lang="ru-RU" b="1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графіки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357188">
              <a:buAutoNum type="arabicParenR"/>
            </a:pPr>
            <a:r>
              <a:rPr lang="ru-RU" i="1" dirty="0" err="1" smtClean="0"/>
              <a:t>переважно</a:t>
            </a:r>
            <a:r>
              <a:rPr lang="ru-RU" i="1" dirty="0" smtClean="0"/>
              <a:t> </a:t>
            </a:r>
            <a:r>
              <a:rPr lang="ru-RU" i="1" dirty="0" err="1" smtClean="0"/>
              <a:t>більшість</a:t>
            </a:r>
            <a:r>
              <a:rPr lang="ru-RU" i="1" dirty="0" smtClean="0"/>
              <a:t> </a:t>
            </a:r>
            <a:r>
              <a:rPr lang="ru-RU" i="1" dirty="0" err="1" smtClean="0"/>
              <a:t>літер</a:t>
            </a:r>
            <a:r>
              <a:rPr lang="ru-RU" i="1" dirty="0" smtClean="0"/>
              <a:t> </a:t>
            </a:r>
            <a:r>
              <a:rPr lang="ru-RU" i="1" dirty="0" err="1" smtClean="0"/>
              <a:t>позначає</a:t>
            </a:r>
            <a:r>
              <a:rPr lang="ru-RU" i="1" dirty="0" smtClean="0"/>
              <a:t> звук, і до того ж </a:t>
            </a:r>
            <a:r>
              <a:rPr lang="ru-RU" i="1" dirty="0" smtClean="0"/>
              <a:t>один;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err="1" smtClean="0"/>
              <a:t>літера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Ь</a:t>
            </a:r>
            <a:r>
              <a:rPr lang="ru-RU" i="1" dirty="0" smtClean="0"/>
              <a:t> звука (</a:t>
            </a:r>
            <a:r>
              <a:rPr lang="ru-RU" i="1" dirty="0" err="1" smtClean="0"/>
              <a:t>фонеми</a:t>
            </a:r>
            <a:r>
              <a:rPr lang="ru-RU" i="1" dirty="0" smtClean="0"/>
              <a:t>) не </a:t>
            </a:r>
            <a:r>
              <a:rPr lang="ru-RU" i="1" dirty="0" err="1" smtClean="0"/>
              <a:t>позначає</a:t>
            </a:r>
            <a:r>
              <a:rPr lang="ru-RU" i="1" dirty="0" smtClean="0"/>
              <a:t>, а </a:t>
            </a:r>
            <a:r>
              <a:rPr lang="ru-RU" i="1" dirty="0" err="1" smtClean="0"/>
              <a:t>передає</a:t>
            </a:r>
            <a:r>
              <a:rPr lang="ru-RU" i="1" dirty="0" smtClean="0"/>
              <a:t> </a:t>
            </a:r>
            <a:r>
              <a:rPr lang="ru-RU" i="1" dirty="0" err="1" smtClean="0"/>
              <a:t>м’якість</a:t>
            </a:r>
            <a:r>
              <a:rPr lang="ru-RU" i="1" dirty="0" smtClean="0"/>
              <a:t> </a:t>
            </a:r>
            <a:r>
              <a:rPr lang="ru-RU" i="1" dirty="0" err="1" smtClean="0"/>
              <a:t>попереднього</a:t>
            </a:r>
            <a:r>
              <a:rPr lang="ru-RU" i="1" dirty="0" smtClean="0"/>
              <a:t> </a:t>
            </a:r>
            <a:r>
              <a:rPr lang="ru-RU" i="1" dirty="0" err="1" smtClean="0"/>
              <a:t>приголосного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err="1" smtClean="0"/>
              <a:t>літери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Ї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/>
              <a:t>та </a:t>
            </a:r>
            <a:r>
              <a:rPr lang="ru-RU" b="1" i="1" dirty="0" smtClean="0">
                <a:solidFill>
                  <a:srgbClr val="0070C0"/>
                </a:solidFill>
              </a:rPr>
              <a:t>Щ</a:t>
            </a:r>
            <a:r>
              <a:rPr lang="ru-RU" i="1" dirty="0" smtClean="0"/>
              <a:t> </a:t>
            </a:r>
            <a:r>
              <a:rPr lang="ru-RU" i="1" dirty="0" err="1" smtClean="0"/>
              <a:t>завжди</a:t>
            </a:r>
            <a:r>
              <a:rPr lang="ru-RU" i="1" dirty="0" smtClean="0"/>
              <a:t> </a:t>
            </a:r>
            <a:r>
              <a:rPr lang="ru-RU" i="1" dirty="0" err="1" smtClean="0"/>
              <a:t>позначають</a:t>
            </a:r>
            <a:r>
              <a:rPr lang="ru-RU" i="1" dirty="0" smtClean="0"/>
              <a:t> по </a:t>
            </a:r>
            <a:r>
              <a:rPr lang="ru-RU" i="1" dirty="0" err="1" smtClean="0"/>
              <a:t>дві</a:t>
            </a:r>
            <a:r>
              <a:rPr lang="ru-RU" i="1" dirty="0" smtClean="0"/>
              <a:t> </a:t>
            </a:r>
            <a:r>
              <a:rPr lang="ru-RU" i="1" dirty="0" err="1" smtClean="0"/>
              <a:t>фонеми</a:t>
            </a:r>
            <a:r>
              <a:rPr lang="ru-RU" i="1" dirty="0" smtClean="0"/>
              <a:t>: </a:t>
            </a:r>
            <a:r>
              <a:rPr lang="ru-RU" i="1" dirty="0" smtClean="0">
                <a:solidFill>
                  <a:srgbClr val="0070C0"/>
                </a:solidFill>
              </a:rPr>
              <a:t>/</a:t>
            </a:r>
            <a:r>
              <a:rPr lang="ru-RU" b="1" i="1" dirty="0" err="1" smtClean="0">
                <a:solidFill>
                  <a:srgbClr val="0070C0"/>
                </a:solidFill>
              </a:rPr>
              <a:t>йі</a:t>
            </a:r>
            <a:r>
              <a:rPr lang="ru-RU" b="1" i="1" dirty="0" smtClean="0">
                <a:solidFill>
                  <a:srgbClr val="0070C0"/>
                </a:solidFill>
              </a:rPr>
              <a:t>/, /</a:t>
            </a:r>
            <a:r>
              <a:rPr lang="ru-RU" b="1" i="1" dirty="0" err="1" smtClean="0">
                <a:solidFill>
                  <a:srgbClr val="0070C0"/>
                </a:solidFill>
              </a:rPr>
              <a:t>шч</a:t>
            </a:r>
            <a:r>
              <a:rPr lang="ru-RU" b="1" i="1" dirty="0" smtClean="0">
                <a:solidFill>
                  <a:srgbClr val="0070C0"/>
                </a:solidFill>
              </a:rPr>
              <a:t>/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smtClean="0"/>
              <a:t>одна </a:t>
            </a:r>
            <a:r>
              <a:rPr lang="ru-RU" i="1" dirty="0" smtClean="0"/>
              <a:t>фонема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 err="1" smtClean="0"/>
              <a:t>передаватися</a:t>
            </a:r>
            <a:r>
              <a:rPr lang="ru-RU" i="1" dirty="0" smtClean="0"/>
              <a:t> </a:t>
            </a:r>
            <a:r>
              <a:rPr lang="ru-RU" i="1" dirty="0" err="1" smtClean="0"/>
              <a:t>двома</a:t>
            </a:r>
            <a:r>
              <a:rPr lang="ru-RU" i="1" dirty="0" smtClean="0"/>
              <a:t> </a:t>
            </a:r>
            <a:r>
              <a:rPr lang="ru-RU" i="1" dirty="0" err="1" smtClean="0"/>
              <a:t>літерами</a:t>
            </a:r>
            <a:r>
              <a:rPr lang="ru-RU" i="1" dirty="0" smtClean="0"/>
              <a:t>: </a:t>
            </a:r>
            <a:r>
              <a:rPr lang="ru-RU" b="1" i="1" dirty="0" smtClean="0">
                <a:solidFill>
                  <a:srgbClr val="0070C0"/>
                </a:solidFill>
              </a:rPr>
              <a:t>/</a:t>
            </a:r>
            <a:r>
              <a:rPr lang="ru-RU" b="1" i="1" dirty="0" err="1" smtClean="0">
                <a:solidFill>
                  <a:srgbClr val="0070C0"/>
                </a:solidFill>
              </a:rPr>
              <a:t>дж</a:t>
            </a:r>
            <a:r>
              <a:rPr lang="ru-RU" b="1" i="1" dirty="0" smtClean="0">
                <a:solidFill>
                  <a:srgbClr val="0070C0"/>
                </a:solidFill>
              </a:rPr>
              <a:t>/, /</a:t>
            </a:r>
            <a:r>
              <a:rPr lang="ru-RU" b="1" i="1" dirty="0" err="1" smtClean="0">
                <a:solidFill>
                  <a:srgbClr val="0070C0"/>
                </a:solidFill>
              </a:rPr>
              <a:t>дз</a:t>
            </a:r>
            <a:r>
              <a:rPr lang="ru-RU" b="1" i="1" dirty="0" smtClean="0">
                <a:solidFill>
                  <a:srgbClr val="0070C0"/>
                </a:solidFill>
              </a:rPr>
              <a:t>/</a:t>
            </a:r>
            <a:r>
              <a:rPr lang="ru-RU" i="1" dirty="0" smtClean="0"/>
              <a:t>;</a:t>
            </a:r>
            <a:endParaRPr lang="ru-RU" dirty="0" smtClean="0"/>
          </a:p>
          <a:p>
            <a:pPr marL="0" lvl="0" indent="357188">
              <a:buAutoNum type="arabicParenR"/>
            </a:pPr>
            <a:r>
              <a:rPr lang="ru-RU" i="1" dirty="0" err="1" smtClean="0"/>
              <a:t>літери</a:t>
            </a:r>
            <a:r>
              <a:rPr lang="ru-RU" i="1" dirty="0" smtClean="0"/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Я,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Ю,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Є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err="1" smtClean="0"/>
              <a:t>позначають</a:t>
            </a:r>
            <a:r>
              <a:rPr lang="ru-RU" i="1" dirty="0" smtClean="0"/>
              <a:t> то одну, то </a:t>
            </a:r>
            <a:r>
              <a:rPr lang="ru-RU" i="1" dirty="0" err="1" smtClean="0"/>
              <a:t>дві</a:t>
            </a:r>
            <a:r>
              <a:rPr lang="ru-RU" i="1" dirty="0" smtClean="0"/>
              <a:t> </a:t>
            </a:r>
            <a:r>
              <a:rPr lang="ru-RU" i="1" dirty="0" err="1" smtClean="0"/>
              <a:t>фонеми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lvl="0" indent="357188">
              <a:buNone/>
            </a:pPr>
            <a:endParaRPr lang="ru-RU" dirty="0" smtClean="0"/>
          </a:p>
          <a:p>
            <a:pPr marL="0" lvl="0" indent="357188">
              <a:buNone/>
            </a:pPr>
            <a:r>
              <a:rPr lang="ru-RU" dirty="0" err="1" smtClean="0"/>
              <a:t>Букви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служать</a:t>
            </a:r>
            <a:r>
              <a:rPr lang="ru-RU" dirty="0" smtClean="0"/>
              <a:t> 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, </a:t>
            </a:r>
            <a:r>
              <a:rPr lang="ru-RU" dirty="0" err="1" smtClean="0"/>
              <a:t>становлять</a:t>
            </a:r>
            <a:r>
              <a:rPr lang="ru-RU" dirty="0" smtClean="0"/>
              <a:t> основу </a:t>
            </a:r>
            <a:r>
              <a:rPr lang="ru-RU" dirty="0" err="1" smtClean="0"/>
              <a:t>графічної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Вони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b="1" dirty="0" err="1" smtClean="0"/>
              <a:t>дві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dirty="0" smtClean="0"/>
              <a:t>:</a:t>
            </a:r>
            <a:r>
              <a:rPr lang="uk-UA" dirty="0" smtClean="0"/>
              <a:t> </a:t>
            </a:r>
            <a:endParaRPr lang="ru-RU" dirty="0" smtClean="0"/>
          </a:p>
          <a:p>
            <a:pPr marL="0" lvl="0" indent="357188"/>
            <a:r>
              <a:rPr lang="ru-RU" i="1" dirty="0" err="1" smtClean="0">
                <a:solidFill>
                  <a:schemeClr val="bg1"/>
                </a:solidFill>
              </a:rPr>
              <a:t>перцептивну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об’єктом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, ми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читаємо</a:t>
            </a:r>
            <a:r>
              <a:rPr lang="ru-RU" dirty="0" smtClean="0"/>
              <a:t> і </a:t>
            </a:r>
            <a:r>
              <a:rPr lang="ru-RU" dirty="0" err="1" smtClean="0"/>
              <a:t>пишемо</a:t>
            </a:r>
            <a:r>
              <a:rPr lang="ru-RU" dirty="0" smtClean="0"/>
              <a:t>;</a:t>
            </a:r>
          </a:p>
          <a:p>
            <a:pPr marL="0" lvl="0" indent="357188"/>
            <a:r>
              <a:rPr lang="ru-RU" i="1" dirty="0" err="1" smtClean="0">
                <a:solidFill>
                  <a:schemeClr val="bg1"/>
                </a:solidFill>
              </a:rPr>
              <a:t>сигніфікативну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значимі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морфеми</a:t>
            </a:r>
            <a:r>
              <a:rPr lang="ru-RU" dirty="0" smtClean="0"/>
              <a:t>, слова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357188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5. 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письма </a:t>
            </a:r>
            <a:r>
              <a:rPr lang="ru-RU" dirty="0" err="1" smtClean="0"/>
              <a:t>лежить</a:t>
            </a:r>
            <a:r>
              <a:rPr lang="ru-RU" dirty="0" smtClean="0"/>
              <a:t> </a:t>
            </a:r>
            <a:r>
              <a:rPr lang="ru-RU" b="1" dirty="0" err="1" smtClean="0"/>
              <a:t>алфавіт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b="1" dirty="0" err="1" smtClean="0"/>
              <a:t>абетка</a:t>
            </a:r>
            <a:r>
              <a:rPr lang="ru-RU" b="1" dirty="0" smtClean="0"/>
              <a:t>, азбука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в </a:t>
            </a:r>
            <a:r>
              <a:rPr lang="ru-RU" dirty="0" err="1" smtClean="0"/>
              <a:t>певному</a:t>
            </a:r>
            <a:r>
              <a:rPr lang="ru-RU" dirty="0" smtClean="0"/>
              <a:t> порядку </a:t>
            </a:r>
            <a:r>
              <a:rPr lang="ru-RU" dirty="0" err="1" smtClean="0"/>
              <a:t>графічні</a:t>
            </a:r>
            <a:r>
              <a:rPr lang="ru-RU" dirty="0" smtClean="0"/>
              <a:t> знаки </a:t>
            </a:r>
            <a:r>
              <a:rPr lang="ru-RU" dirty="0" err="1" smtClean="0"/>
              <a:t>літери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Сучасний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український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алфавіт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видозмінена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давня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слов’янська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азбука, яка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називалася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кирилицею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/>
              <a:t>Інші</a:t>
            </a:r>
            <a:r>
              <a:rPr lang="ru-RU" dirty="0" smtClean="0"/>
              <a:t> ж </a:t>
            </a:r>
            <a:r>
              <a:rPr lang="ru-RU" dirty="0" err="1" smtClean="0"/>
              <a:t>слов’яни</a:t>
            </a:r>
            <a:r>
              <a:rPr lang="ru-RU" dirty="0" smtClean="0"/>
              <a:t> (поляки, чехи, словаки)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латиницю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uk-UA" dirty="0" smtClean="0"/>
              <a:t>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алфавіті</a:t>
            </a:r>
            <a:r>
              <a:rPr lang="ru-RU" dirty="0" smtClean="0"/>
              <a:t> </a:t>
            </a:r>
            <a:r>
              <a:rPr lang="ru-RU" b="1" dirty="0" smtClean="0"/>
              <a:t>33 </a:t>
            </a:r>
            <a:r>
              <a:rPr lang="ru-RU" b="1" dirty="0" err="1" smtClean="0"/>
              <a:t>букви</a:t>
            </a:r>
            <a:r>
              <a:rPr lang="ru-RU" dirty="0" smtClean="0"/>
              <a:t>. </a:t>
            </a:r>
            <a:r>
              <a:rPr lang="uk-UA" dirty="0" smtClean="0"/>
              <a:t>У</a:t>
            </a:r>
            <a:r>
              <a:rPr lang="ru-RU" dirty="0" err="1" smtClean="0"/>
              <a:t>сі</a:t>
            </a:r>
            <a:r>
              <a:rPr lang="ru-RU" dirty="0" smtClean="0"/>
              <a:t> вони,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b="1" dirty="0" smtClean="0"/>
              <a:t>Ь</a:t>
            </a:r>
            <a:r>
              <a:rPr lang="ru-RU" dirty="0" smtClean="0"/>
              <a:t>,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і </a:t>
            </a:r>
            <a:r>
              <a:rPr lang="ru-RU" dirty="0" err="1" smtClean="0"/>
              <a:t>малі</a:t>
            </a:r>
            <a:r>
              <a:rPr lang="ru-RU" dirty="0" smtClean="0"/>
              <a:t>.</a:t>
            </a:r>
            <a:r>
              <a:rPr lang="uk-UA" dirty="0" smtClean="0"/>
              <a:t> </a:t>
            </a:r>
            <a:endParaRPr lang="uk-UA" dirty="0" smtClean="0"/>
          </a:p>
          <a:p>
            <a:pPr marL="0" indent="357188" algn="just">
              <a:buNone/>
            </a:pPr>
            <a:r>
              <a:rPr lang="uk-UA" dirty="0" smtClean="0"/>
              <a:t>В </a:t>
            </a:r>
            <a:r>
              <a:rPr lang="ru-RU" dirty="0" err="1" smtClean="0"/>
              <a:t>алфавіті</a:t>
            </a:r>
            <a:r>
              <a:rPr lang="ru-RU" dirty="0" smtClean="0"/>
              <a:t> порядок букв не </a:t>
            </a:r>
            <a:r>
              <a:rPr lang="ru-RU" dirty="0" err="1" smtClean="0"/>
              <a:t>має</a:t>
            </a:r>
            <a:r>
              <a:rPr lang="ru-RU" dirty="0" smtClean="0"/>
              <a:t> прямого </a:t>
            </a:r>
            <a:r>
              <a:rPr lang="ru-RU" dirty="0" err="1" smtClean="0"/>
              <a:t>відношення</a:t>
            </a:r>
            <a:r>
              <a:rPr lang="ru-RU" dirty="0" smtClean="0"/>
              <a:t> до письма, </a:t>
            </a:r>
            <a:r>
              <a:rPr lang="ru-RU" dirty="0" err="1" smtClean="0"/>
              <a:t>цей</a:t>
            </a:r>
            <a:r>
              <a:rPr lang="ru-RU" dirty="0" smtClean="0"/>
              <a:t> порядок </a:t>
            </a:r>
            <a:r>
              <a:rPr lang="ru-RU" dirty="0" err="1" smtClean="0"/>
              <a:t>традиційний</a:t>
            </a:r>
            <a:r>
              <a:rPr lang="ru-RU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smtClean="0"/>
              <a:t>буква </a:t>
            </a:r>
            <a:r>
              <a:rPr lang="ru-RU" dirty="0" err="1" smtClean="0"/>
              <a:t>алфавіту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окрема</a:t>
            </a:r>
            <a:r>
              <a:rPr lang="ru-RU" dirty="0" smtClean="0"/>
              <a:t>, не </a:t>
            </a:r>
            <a:r>
              <a:rPr lang="ru-RU" dirty="0" err="1" smtClean="0"/>
              <a:t>залежна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букв </a:t>
            </a:r>
            <a:r>
              <a:rPr lang="ru-RU" dirty="0" err="1" smtClean="0"/>
              <a:t>одиниця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938131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4000" b="1" dirty="0" smtClean="0">
                <a:solidFill>
                  <a:schemeClr val="tx1"/>
                </a:solidFill>
              </a:rPr>
              <a:t>5. </a:t>
            </a:r>
            <a:r>
              <a:rPr lang="ru-RU" sz="4000" b="1" dirty="0" err="1" smtClean="0">
                <a:solidFill>
                  <a:schemeClr val="tx1"/>
                </a:solidFill>
              </a:rPr>
              <a:t>Графіка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української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До </a:t>
            </a:r>
            <a:r>
              <a:rPr lang="ru-RU" b="1" dirty="0" err="1" smtClean="0"/>
              <a:t>нелітерних</a:t>
            </a:r>
            <a:r>
              <a:rPr lang="ru-RU" b="1" dirty="0" smtClean="0"/>
              <a:t> </a:t>
            </a:r>
            <a:r>
              <a:rPr lang="ru-RU" b="1" dirty="0" err="1" smtClean="0"/>
              <a:t>графічних</a:t>
            </a:r>
            <a:r>
              <a:rPr lang="ru-RU" b="1" dirty="0" smtClean="0"/>
              <a:t> </a:t>
            </a:r>
            <a:r>
              <a:rPr lang="ru-RU" b="1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писемної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належать: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апостроф, знак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наголосу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дефіс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розділові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знаки, знаки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параграфів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Для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фонем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алфавіт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b="1" dirty="0" smtClean="0"/>
              <a:t>22 б у к в и 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b="1" dirty="0" smtClean="0"/>
              <a:t>б,</a:t>
            </a:r>
            <a:r>
              <a:rPr lang="ru-RU" dirty="0" smtClean="0"/>
              <a:t> </a:t>
            </a:r>
            <a:r>
              <a:rPr lang="ru-RU" b="1" dirty="0" err="1" smtClean="0"/>
              <a:t>п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smtClean="0"/>
              <a:t>в,</a:t>
            </a:r>
            <a:r>
              <a:rPr lang="ru-RU" dirty="0" smtClean="0"/>
              <a:t> </a:t>
            </a:r>
            <a:r>
              <a:rPr lang="ru-RU" b="1" dirty="0" err="1" smtClean="0"/>
              <a:t>ф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smtClean="0"/>
              <a:t>м,</a:t>
            </a:r>
            <a:r>
              <a:rPr lang="ru-RU" dirty="0" smtClean="0"/>
              <a:t> </a:t>
            </a:r>
            <a:r>
              <a:rPr lang="ru-RU" b="1" dirty="0" smtClean="0"/>
              <a:t>к,</a:t>
            </a:r>
            <a:r>
              <a:rPr lang="ru-RU" dirty="0" smtClean="0"/>
              <a:t> </a:t>
            </a:r>
            <a:r>
              <a:rPr lang="ru-RU" b="1" dirty="0" err="1" smtClean="0"/>
              <a:t>х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smtClean="0"/>
              <a:t>ж,</a:t>
            </a:r>
            <a:r>
              <a:rPr lang="ru-RU" dirty="0" smtClean="0"/>
              <a:t> </a:t>
            </a:r>
            <a:r>
              <a:rPr lang="ru-RU" b="1" dirty="0" smtClean="0"/>
              <a:t>ч,</a:t>
            </a:r>
            <a:r>
              <a:rPr lang="ru-RU" dirty="0" smtClean="0"/>
              <a:t> </a:t>
            </a:r>
            <a:r>
              <a:rPr lang="ru-RU" b="1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передають</a:t>
            </a:r>
            <a:r>
              <a:rPr lang="ru-RU" dirty="0" smtClean="0"/>
              <a:t> по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фонемі</a:t>
            </a:r>
            <a:r>
              <a:rPr lang="ru-RU" dirty="0" smtClean="0"/>
              <a:t>, </a:t>
            </a:r>
            <a:r>
              <a:rPr lang="ru-RU" dirty="0" err="1" smtClean="0"/>
              <a:t>решта</a:t>
            </a:r>
            <a:r>
              <a:rPr lang="ru-RU" dirty="0" smtClean="0"/>
              <a:t> – </a:t>
            </a:r>
            <a:r>
              <a:rPr lang="ru-RU" dirty="0" err="1" smtClean="0"/>
              <a:t>по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Буквою </a:t>
            </a:r>
            <a:r>
              <a:rPr lang="ru-RU" b="1" dirty="0" err="1" smtClean="0"/>
              <a:t>щ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сполучення</a:t>
            </a:r>
            <a:r>
              <a:rPr lang="ru-RU" dirty="0" smtClean="0"/>
              <a:t> фонем </a:t>
            </a:r>
            <a:r>
              <a:rPr lang="ru-RU" b="1" dirty="0" smtClean="0"/>
              <a:t>/</a:t>
            </a:r>
            <a:r>
              <a:rPr lang="ru-RU" b="1" i="1" dirty="0" err="1" smtClean="0"/>
              <a:t>ш</a:t>
            </a:r>
            <a:r>
              <a:rPr lang="ru-RU" b="1" dirty="0" smtClean="0"/>
              <a:t>/</a:t>
            </a:r>
            <a:r>
              <a:rPr lang="ru-RU" dirty="0" smtClean="0"/>
              <a:t> і /</a:t>
            </a:r>
            <a:r>
              <a:rPr lang="ru-RU" b="1" dirty="0" smtClean="0"/>
              <a:t>ч/</a:t>
            </a:r>
            <a:r>
              <a:rPr lang="ru-RU" dirty="0" smtClean="0"/>
              <a:t> </a:t>
            </a:r>
            <a:r>
              <a:rPr lang="ru-RU" i="1" dirty="0" smtClean="0"/>
              <a:t>(щавель,</a:t>
            </a:r>
            <a:r>
              <a:rPr lang="ru-RU" dirty="0" smtClean="0"/>
              <a:t> </a:t>
            </a:r>
            <a:r>
              <a:rPr lang="ru-RU" i="1" dirty="0" err="1" smtClean="0"/>
              <a:t>дощ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щедрий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Дзвінкі</a:t>
            </a:r>
            <a:r>
              <a:rPr lang="ru-RU" dirty="0" smtClean="0"/>
              <a:t> </a:t>
            </a:r>
            <a:r>
              <a:rPr lang="ru-RU" dirty="0" err="1" smtClean="0"/>
              <a:t>африкати</a:t>
            </a:r>
            <a:r>
              <a:rPr lang="ru-RU" dirty="0" smtClean="0"/>
              <a:t> </a:t>
            </a:r>
            <a:r>
              <a:rPr lang="ru-RU" b="1" dirty="0" smtClean="0"/>
              <a:t>/</a:t>
            </a:r>
            <a:r>
              <a:rPr lang="ru-RU" b="1" dirty="0" err="1" smtClean="0"/>
              <a:t>дж</a:t>
            </a:r>
            <a:r>
              <a:rPr lang="ru-RU" b="1" dirty="0" smtClean="0"/>
              <a:t>/</a:t>
            </a:r>
            <a:r>
              <a:rPr lang="ru-RU" dirty="0" smtClean="0"/>
              <a:t> і /</a:t>
            </a:r>
            <a:r>
              <a:rPr lang="ru-RU" b="1" dirty="0" err="1" smtClean="0"/>
              <a:t>дз</a:t>
            </a:r>
            <a:r>
              <a:rPr lang="ru-RU" dirty="0" smtClean="0"/>
              <a:t>/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сполученням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букв </a:t>
            </a:r>
            <a:r>
              <a:rPr lang="ru-RU" b="1" dirty="0" err="1" smtClean="0"/>
              <a:t>д+ж</a:t>
            </a:r>
            <a:r>
              <a:rPr lang="ru-RU" dirty="0" smtClean="0"/>
              <a:t>, </a:t>
            </a:r>
            <a:r>
              <a:rPr lang="ru-RU" b="1" dirty="0" err="1" smtClean="0"/>
              <a:t>д+з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джміль</a:t>
            </a:r>
            <a:r>
              <a:rPr lang="ru-RU" i="1" dirty="0" smtClean="0"/>
              <a:t>, раджу, </a:t>
            </a:r>
            <a:r>
              <a:rPr lang="ru-RU" i="1" dirty="0" err="1" smtClean="0"/>
              <a:t>дзвонити</a:t>
            </a:r>
            <a:r>
              <a:rPr lang="ru-RU" i="1" dirty="0" smtClean="0"/>
              <a:t>, </a:t>
            </a:r>
            <a:r>
              <a:rPr lang="ru-RU" i="1" dirty="0" err="1" smtClean="0"/>
              <a:t>дзенькіт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Довгі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реалізуються</a:t>
            </a:r>
            <a:r>
              <a:rPr lang="ru-RU" dirty="0" smtClean="0"/>
              <a:t> по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фонеми</a:t>
            </a:r>
            <a:r>
              <a:rPr lang="ru-RU" dirty="0" smtClean="0"/>
              <a:t>,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однаковими</a:t>
            </a:r>
            <a:r>
              <a:rPr lang="ru-RU" dirty="0" smtClean="0"/>
              <a:t> буквами </a:t>
            </a:r>
            <a:r>
              <a:rPr lang="ru-RU" i="1" dirty="0" smtClean="0"/>
              <a:t>(</a:t>
            </a:r>
            <a:r>
              <a:rPr lang="ru-RU" i="1" dirty="0" err="1" smtClean="0"/>
              <a:t>життя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бадилля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підборіддя</a:t>
            </a:r>
            <a:r>
              <a:rPr lang="ru-RU" i="1" dirty="0" smtClean="0"/>
              <a:t>).</a:t>
            </a:r>
            <a:r>
              <a:rPr lang="ru-RU" dirty="0" smtClean="0"/>
              <a:t>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Парні</a:t>
            </a:r>
            <a:r>
              <a:rPr lang="ru-RU" dirty="0" smtClean="0"/>
              <a:t> </a:t>
            </a:r>
            <a:r>
              <a:rPr lang="ru-RU" dirty="0" err="1" smtClean="0"/>
              <a:t>дзвінкі</a:t>
            </a:r>
            <a:r>
              <a:rPr lang="ru-RU" dirty="0" smtClean="0"/>
              <a:t> і </a:t>
            </a:r>
            <a:r>
              <a:rPr lang="ru-RU" dirty="0" err="1" smtClean="0"/>
              <a:t>глухі</a:t>
            </a:r>
            <a:r>
              <a:rPr lang="ru-RU" dirty="0" smtClean="0"/>
              <a:t> </a:t>
            </a:r>
            <a:r>
              <a:rPr lang="ru-RU" dirty="0" err="1" smtClean="0"/>
              <a:t>приголосні</a:t>
            </a:r>
            <a:r>
              <a:rPr lang="ru-RU" dirty="0" smtClean="0"/>
              <a:t> </a:t>
            </a:r>
            <a:r>
              <a:rPr lang="ru-RU" dirty="0" err="1" smtClean="0"/>
              <a:t>фонеми</a:t>
            </a:r>
            <a:r>
              <a:rPr lang="ru-RU" dirty="0" smtClean="0"/>
              <a:t> </a:t>
            </a:r>
            <a:r>
              <a:rPr lang="ru-RU" dirty="0" err="1" smtClean="0"/>
              <a:t>позначаються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smtClean="0"/>
              <a:t>буквами: </a:t>
            </a:r>
            <a:r>
              <a:rPr lang="ru-RU" b="1" dirty="0" smtClean="0"/>
              <a:t>/б/</a:t>
            </a:r>
            <a:r>
              <a:rPr lang="ru-RU" b="1" i="1" dirty="0" smtClean="0"/>
              <a:t>– </a:t>
            </a:r>
            <a:r>
              <a:rPr lang="ru-RU" b="1" dirty="0" smtClean="0"/>
              <a:t>/</a:t>
            </a:r>
            <a:r>
              <a:rPr lang="ru-RU" b="1" dirty="0" err="1" smtClean="0"/>
              <a:t>п</a:t>
            </a:r>
            <a:r>
              <a:rPr lang="ru-RU" b="1" dirty="0" smtClean="0"/>
              <a:t>/, /г/</a:t>
            </a:r>
            <a:r>
              <a:rPr lang="ru-RU" b="1" i="1" dirty="0" smtClean="0"/>
              <a:t> – </a:t>
            </a:r>
            <a:r>
              <a:rPr lang="ru-RU" b="1" dirty="0" smtClean="0"/>
              <a:t>/</a:t>
            </a:r>
            <a:r>
              <a:rPr lang="ru-RU" b="1" dirty="0" err="1" smtClean="0"/>
              <a:t>х</a:t>
            </a:r>
            <a:r>
              <a:rPr lang="ru-RU" b="1" dirty="0" smtClean="0"/>
              <a:t>/</a:t>
            </a:r>
            <a:r>
              <a:rPr lang="ru-RU" i="1" dirty="0" smtClean="0"/>
              <a:t>,</a:t>
            </a:r>
            <a:r>
              <a:rPr lang="ru-RU" b="1" i="1" dirty="0" smtClean="0"/>
              <a:t> </a:t>
            </a:r>
            <a:r>
              <a:rPr lang="ru-RU" b="1" dirty="0" smtClean="0"/>
              <a:t>/</a:t>
            </a:r>
            <a:r>
              <a:rPr lang="ru-RU" b="1" dirty="0" err="1" smtClean="0"/>
              <a:t>г</a:t>
            </a:r>
            <a:r>
              <a:rPr lang="ru-RU" b="1" dirty="0" smtClean="0"/>
              <a:t>/ – /к/, /</a:t>
            </a:r>
            <a:r>
              <a:rPr lang="ru-RU" b="1" dirty="0" err="1" smtClean="0"/>
              <a:t>д</a:t>
            </a:r>
            <a:r>
              <a:rPr lang="ru-RU" b="1" i="1" dirty="0" smtClean="0"/>
              <a:t> </a:t>
            </a:r>
            <a:r>
              <a:rPr lang="ru-RU" b="1" dirty="0" smtClean="0"/>
              <a:t>/</a:t>
            </a:r>
            <a:r>
              <a:rPr lang="ru-RU" b="1" i="1" dirty="0" smtClean="0"/>
              <a:t> – </a:t>
            </a:r>
            <a:r>
              <a:rPr lang="ru-RU" b="1" dirty="0" smtClean="0"/>
              <a:t>/т/, /</a:t>
            </a:r>
            <a:r>
              <a:rPr lang="ru-RU" b="1" dirty="0" err="1" smtClean="0"/>
              <a:t>з</a:t>
            </a:r>
            <a:r>
              <a:rPr lang="ru-RU" b="1" dirty="0" smtClean="0"/>
              <a:t>/ – /с/, /ж/ –</a:t>
            </a:r>
            <a:r>
              <a:rPr lang="ru-RU" b="1" i="1" dirty="0" smtClean="0"/>
              <a:t> </a:t>
            </a:r>
            <a:r>
              <a:rPr lang="ru-RU" dirty="0" smtClean="0"/>
              <a:t>/</a:t>
            </a:r>
            <a:r>
              <a:rPr lang="ru-RU" b="1" i="1" dirty="0" err="1" smtClean="0"/>
              <a:t>ш</a:t>
            </a:r>
            <a:r>
              <a:rPr lang="ru-RU" b="1" dirty="0" smtClean="0"/>
              <a:t>/, /</a:t>
            </a:r>
            <a:r>
              <a:rPr lang="ru-RU" b="1" dirty="0" err="1" smtClean="0"/>
              <a:t>дж</a:t>
            </a:r>
            <a:r>
              <a:rPr lang="ru-RU" b="1" dirty="0" smtClean="0"/>
              <a:t>/ – /ч/, /</a:t>
            </a:r>
            <a:r>
              <a:rPr lang="ru-RU" b="1" dirty="0" err="1" smtClean="0"/>
              <a:t>дз</a:t>
            </a:r>
            <a:r>
              <a:rPr lang="ru-RU" b="1" dirty="0" smtClean="0"/>
              <a:t>/ – /</a:t>
            </a:r>
            <a:r>
              <a:rPr lang="ru-RU" b="1" dirty="0" err="1" smtClean="0"/>
              <a:t>ц</a:t>
            </a:r>
            <a:r>
              <a:rPr lang="ru-RU" b="1" dirty="0" smtClean="0"/>
              <a:t>/.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Глуха фонема </a:t>
            </a:r>
            <a:r>
              <a:rPr lang="ru-RU" b="1" dirty="0" smtClean="0"/>
              <a:t>/</a:t>
            </a:r>
            <a:r>
              <a:rPr lang="ru-RU" b="1" i="1" dirty="0" err="1" smtClean="0"/>
              <a:t>ф</a:t>
            </a:r>
            <a:r>
              <a:rPr lang="ru-RU" b="1" dirty="0" smtClean="0"/>
              <a:t>/</a:t>
            </a:r>
            <a:r>
              <a:rPr lang="ru-RU" dirty="0" smtClean="0"/>
              <a:t> </a:t>
            </a:r>
            <a:r>
              <a:rPr lang="ru-RU" dirty="0" err="1" smtClean="0"/>
              <a:t>співвідносної</a:t>
            </a:r>
            <a:r>
              <a:rPr lang="ru-RU" dirty="0" smtClean="0"/>
              <a:t> </a:t>
            </a:r>
            <a:r>
              <a:rPr lang="ru-RU" dirty="0" err="1" smtClean="0"/>
              <a:t>дзвінкої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236305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70C0"/>
                </a:solidFill>
              </a:rPr>
              <a:t>6. </a:t>
            </a:r>
            <a:r>
              <a:rPr lang="ru-RU" sz="3100" b="1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орфографія</a:t>
            </a:r>
            <a:r>
              <a:rPr lang="ru-RU" sz="3100" b="1" dirty="0" smtClean="0">
                <a:solidFill>
                  <a:srgbClr val="0070C0"/>
                </a:solidFill>
              </a:rPr>
              <a:t> як </a:t>
            </a:r>
            <a:r>
              <a:rPr lang="ru-RU" sz="3100" b="1" dirty="0" err="1" smtClean="0">
                <a:solidFill>
                  <a:srgbClr val="0070C0"/>
                </a:solidFill>
              </a:rPr>
              <a:t>розділ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мовознавства</a:t>
            </a:r>
            <a:r>
              <a:rPr lang="ru-RU" sz="3100" b="1" dirty="0" smtClean="0">
                <a:solidFill>
                  <a:srgbClr val="0070C0"/>
                </a:solidFill>
              </a:rPr>
              <a:t>. </a:t>
            </a:r>
            <a:r>
              <a:rPr lang="ru-RU" sz="3100" b="1" dirty="0" err="1" smtClean="0">
                <a:solidFill>
                  <a:srgbClr val="0070C0"/>
                </a:solidFill>
              </a:rPr>
              <a:t>Принципи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українського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правопису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b="1" i="1" dirty="0" err="1" smtClean="0"/>
              <a:t>Орфографія</a:t>
            </a:r>
            <a:r>
              <a:rPr lang="ru-RU" b="1" i="1" dirty="0" smtClean="0"/>
              <a:t> (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гр. </a:t>
            </a:r>
            <a:r>
              <a:rPr lang="ru-RU" b="1" i="1" dirty="0" err="1" smtClean="0"/>
              <a:t>orthos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правильний</a:t>
            </a:r>
            <a:r>
              <a:rPr lang="ru-RU" b="1" i="1" dirty="0" smtClean="0"/>
              <a:t> і </a:t>
            </a:r>
            <a:r>
              <a:rPr lang="ru-RU" b="1" i="1" dirty="0" err="1" smtClean="0"/>
              <a:t>grapho</a:t>
            </a:r>
            <a:r>
              <a:rPr lang="ru-RU" b="1" i="1" dirty="0" smtClean="0"/>
              <a:t> – пишу) </a:t>
            </a:r>
            <a:r>
              <a:rPr lang="ru-RU" b="1" dirty="0" smtClean="0"/>
              <a:t>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розділ</a:t>
            </a:r>
            <a:r>
              <a:rPr lang="ru-RU" b="1" dirty="0" smtClean="0"/>
              <a:t> </a:t>
            </a:r>
            <a:r>
              <a:rPr lang="ru-RU" b="1" dirty="0" err="1" smtClean="0"/>
              <a:t>мовознавства</a:t>
            </a:r>
            <a:r>
              <a:rPr lang="ru-RU" b="1" dirty="0" smtClean="0"/>
              <a:t> про </a:t>
            </a:r>
            <a:r>
              <a:rPr lang="ru-RU" b="1" dirty="0" err="1" smtClean="0"/>
              <a:t>мову</a:t>
            </a:r>
            <a:r>
              <a:rPr lang="ru-RU" b="1" dirty="0" smtClean="0"/>
              <a:t> </a:t>
            </a:r>
            <a:r>
              <a:rPr lang="ru-RU" b="1" dirty="0" smtClean="0"/>
              <a:t>у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писемній</a:t>
            </a:r>
            <a:r>
              <a:rPr lang="ru-RU" b="1" dirty="0" smtClean="0"/>
              <a:t> </a:t>
            </a:r>
            <a:r>
              <a:rPr lang="ru-RU" b="1" dirty="0" err="1" smtClean="0"/>
              <a:t>формі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вивчає</a:t>
            </a:r>
            <a:r>
              <a:rPr lang="ru-RU" b="1" dirty="0" smtClean="0"/>
              <a:t> </a:t>
            </a:r>
            <a:r>
              <a:rPr lang="ru-RU" b="1" dirty="0" err="1" smtClean="0"/>
              <a:t>написання</a:t>
            </a:r>
            <a:r>
              <a:rPr lang="ru-RU" b="1" dirty="0" smtClean="0"/>
              <a:t>. </a:t>
            </a:r>
          </a:p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система </a:t>
            </a:r>
            <a:r>
              <a:rPr lang="ru-RU" dirty="0" err="1" smtClean="0"/>
              <a:t>загальноприйнятих</a:t>
            </a:r>
            <a:r>
              <a:rPr lang="ru-RU" dirty="0" smtClean="0"/>
              <a:t> правил про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писемній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і </a:t>
            </a:r>
            <a:r>
              <a:rPr lang="ru-RU" dirty="0" err="1" smtClean="0"/>
              <a:t>одночасно</a:t>
            </a:r>
            <a:r>
              <a:rPr lang="ru-RU" dirty="0" smtClean="0"/>
              <a:t> система </a:t>
            </a:r>
            <a:r>
              <a:rPr lang="ru-RU" dirty="0" err="1" smtClean="0"/>
              <a:t>однотипних</a:t>
            </a:r>
            <a:r>
              <a:rPr lang="ru-RU" dirty="0" smtClean="0"/>
              <a:t> </a:t>
            </a:r>
            <a:r>
              <a:rPr lang="ru-RU" dirty="0" err="1" smtClean="0"/>
              <a:t>написань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склалися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систему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нею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певних</a:t>
            </a:r>
            <a:r>
              <a:rPr lang="ru-RU" dirty="0" smtClean="0"/>
              <a:t> принципах,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зумовлюються</a:t>
            </a:r>
            <a:r>
              <a:rPr lang="ru-RU" dirty="0" smtClean="0"/>
              <a:t> </a:t>
            </a:r>
            <a:r>
              <a:rPr lang="ru-RU" dirty="0" err="1" smtClean="0"/>
              <a:t>фонетичною</a:t>
            </a:r>
            <a:r>
              <a:rPr lang="ru-RU" dirty="0" smtClean="0"/>
              <a:t> і </a:t>
            </a:r>
            <a:r>
              <a:rPr lang="ru-RU" dirty="0" err="1" smtClean="0"/>
              <a:t>граматичною</a:t>
            </a:r>
            <a:r>
              <a:rPr lang="ru-RU" dirty="0" smtClean="0"/>
              <a:t> структурою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шляхи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правописної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95130"/>
          </a:xfrm>
        </p:spPr>
        <p:txBody>
          <a:bodyPr rtlCol="0">
            <a:normAutofit fontScale="90000"/>
          </a:bodyPr>
          <a:lstStyle/>
          <a:p>
            <a:r>
              <a:rPr lang="uk-UA" sz="3600" b="1" dirty="0" smtClean="0"/>
              <a:t>1. </a:t>
            </a:r>
            <a:r>
              <a:rPr lang="uk-UA" sz="2700" b="1" dirty="0" smtClean="0"/>
              <a:t>Лексичний склад української мови. </a:t>
            </a:r>
            <a:r>
              <a:rPr lang="ru-RU" sz="2700" b="1" dirty="0" err="1" smtClean="0"/>
              <a:t>Символізація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значення</a:t>
            </a:r>
            <a:r>
              <a:rPr lang="ru-RU" sz="2700" b="1" dirty="0" smtClean="0"/>
              <a:t> слова як </a:t>
            </a:r>
            <a:r>
              <a:rPr lang="ru-RU" sz="2700" b="1" dirty="0" err="1" smtClean="0"/>
              <a:t>передумова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формування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етнокультурних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концептів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402336" y="1453897"/>
            <a:ext cx="11338560" cy="2029967"/>
          </a:xfrm>
        </p:spPr>
        <p:txBody>
          <a:bodyPr rtlCol="0">
            <a:noAutofit/>
          </a:bodyPr>
          <a:lstStyle/>
          <a:p>
            <a:pPr marL="0" lvl="0" indent="357188" algn="just">
              <a:buNone/>
            </a:pPr>
            <a:endParaRPr lang="ru-RU" sz="1400" dirty="0" smtClean="0"/>
          </a:p>
          <a:p>
            <a:pPr marL="0" indent="357188" algn="just">
              <a:buNone/>
            </a:pPr>
            <a:r>
              <a:rPr lang="ru-RU" sz="1600" dirty="0" smtClean="0"/>
              <a:t>За час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багатовікового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перебувала</a:t>
            </a:r>
            <a:r>
              <a:rPr lang="ru-RU" sz="1600" dirty="0" smtClean="0"/>
              <a:t> у контактах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сусідніми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віддаленими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контакти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виявилися</a:t>
            </a:r>
            <a:r>
              <a:rPr lang="ru-RU" sz="1600" dirty="0" smtClean="0"/>
              <a:t> у </a:t>
            </a:r>
            <a:r>
              <a:rPr lang="ru-RU" sz="1600" b="1" dirty="0" err="1" smtClean="0"/>
              <a:t>запозиченні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численних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слів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органічно</a:t>
            </a:r>
            <a:r>
              <a:rPr lang="ru-RU" sz="1600" dirty="0" smtClean="0"/>
              <a:t> входили до </a:t>
            </a:r>
            <a:r>
              <a:rPr lang="ru-RU" sz="1600" dirty="0" err="1" smtClean="0"/>
              <a:t>нашої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лексичної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err="1" smtClean="0">
                <a:solidFill>
                  <a:srgbClr val="FF0000"/>
                </a:solidFill>
              </a:rPr>
              <a:t>Лексичні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запозичення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фактично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становлять</a:t>
            </a:r>
            <a:r>
              <a:rPr lang="ru-RU" sz="1600" dirty="0" smtClean="0">
                <a:solidFill>
                  <a:srgbClr val="FF0000"/>
                </a:solidFill>
              </a:rPr>
              <a:t> один </a:t>
            </a:r>
            <a:r>
              <a:rPr lang="ru-RU" sz="1600" dirty="0" err="1" smtClean="0">
                <a:solidFill>
                  <a:srgbClr val="FF0000"/>
                </a:solidFill>
              </a:rPr>
              <a:t>з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найважливіших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чинників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розвитку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кожної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мови</a:t>
            </a:r>
            <a:r>
              <a:rPr lang="ru-RU" sz="1600" dirty="0" smtClean="0">
                <a:solidFill>
                  <a:srgbClr val="FF0000"/>
                </a:solidFill>
              </a:rPr>
              <a:t>, яка </a:t>
            </a:r>
            <a:r>
              <a:rPr lang="ru-RU" sz="1600" dirty="0" err="1" smtClean="0">
                <a:solidFill>
                  <a:srgbClr val="FF0000"/>
                </a:solidFill>
              </a:rPr>
              <a:t>претендує</a:t>
            </a:r>
            <a:r>
              <a:rPr lang="ru-RU" sz="1600" dirty="0" smtClean="0">
                <a:solidFill>
                  <a:srgbClr val="FF0000"/>
                </a:solidFill>
              </a:rPr>
              <a:t> на </a:t>
            </a:r>
            <a:r>
              <a:rPr lang="ru-RU" sz="1600" dirty="0" err="1" smtClean="0">
                <a:solidFill>
                  <a:srgbClr val="FF0000"/>
                </a:solidFill>
              </a:rPr>
              <a:t>високий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культурний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рівень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sz="1600" b="1" dirty="0" smtClean="0"/>
              <a:t>Слова </a:t>
            </a:r>
            <a:r>
              <a:rPr lang="ru-RU" sz="1600" b="1" dirty="0" err="1" smtClean="0"/>
              <a:t>іншомовного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становлять</a:t>
            </a:r>
            <a:r>
              <a:rPr lang="ru-RU" sz="1600" dirty="0" smtClean="0"/>
              <a:t> 10% </a:t>
            </a:r>
            <a:r>
              <a:rPr lang="ru-RU" sz="1600" dirty="0" err="1" smtClean="0"/>
              <a:t>лексичного</a:t>
            </a:r>
            <a:r>
              <a:rPr lang="ru-RU" sz="1600" dirty="0" smtClean="0"/>
              <a:t> складу </a:t>
            </a:r>
            <a:r>
              <a:rPr lang="ru-RU" sz="1600" dirty="0" err="1" smtClean="0"/>
              <a:t>нашої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. </a:t>
            </a:r>
            <a:r>
              <a:rPr lang="ru-RU" sz="1600" dirty="0" err="1" smtClean="0"/>
              <a:t>З-поміж</a:t>
            </a:r>
            <a:r>
              <a:rPr lang="ru-RU" sz="1600" dirty="0" smtClean="0"/>
              <a:t> них </a:t>
            </a:r>
            <a:r>
              <a:rPr lang="ru-RU" sz="1600" dirty="0" err="1" smtClean="0"/>
              <a:t>виділяємо</a:t>
            </a:r>
            <a:r>
              <a:rPr lang="ru-RU" sz="1600" dirty="0" smtClean="0"/>
              <a:t> </a:t>
            </a:r>
            <a:r>
              <a:rPr lang="ru-RU" sz="1600" i="1" dirty="0" err="1" smtClean="0"/>
              <a:t>інтернаціоналізми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запозичення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власне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іншомовні</a:t>
            </a:r>
            <a:r>
              <a:rPr lang="ru-RU" sz="1600" i="1" dirty="0" smtClean="0"/>
              <a:t> слова.</a:t>
            </a:r>
            <a:endParaRPr lang="ru-RU" sz="1600" dirty="0" smtClean="0"/>
          </a:p>
          <a:p>
            <a:pPr marL="0" indent="357188" algn="just">
              <a:buFont typeface="+mj-lt"/>
              <a:buAutoNum type="arabicPeriod"/>
            </a:pPr>
            <a:endParaRPr lang="uk-UA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3568" y="5474208"/>
            <a:ext cx="1338072" cy="79513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824" y="3310789"/>
            <a:ext cx="40294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b="1" dirty="0" err="1" smtClean="0">
                <a:solidFill>
                  <a:srgbClr val="FFFF00"/>
                </a:solidFill>
              </a:rPr>
              <a:t>Інтернаціоналізми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слова,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вживаються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неблизькоспоріднених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і </a:t>
            </a:r>
            <a:r>
              <a:rPr lang="ru-RU" dirty="0" err="1" smtClean="0"/>
              <a:t>переважають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понять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науки,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мистецтва</a:t>
            </a:r>
            <a:r>
              <a:rPr lang="ru-RU" dirty="0" smtClean="0"/>
              <a:t>; як правило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відповідників</a:t>
            </a:r>
            <a:r>
              <a:rPr lang="ru-RU" dirty="0" smtClean="0"/>
              <a:t> у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: </a:t>
            </a:r>
            <a:r>
              <a:rPr lang="ru-RU" i="1" dirty="0" err="1" smtClean="0"/>
              <a:t>музика</a:t>
            </a:r>
            <a:r>
              <a:rPr lang="ru-RU" i="1" dirty="0" smtClean="0"/>
              <a:t>, театр, </a:t>
            </a:r>
            <a:r>
              <a:rPr lang="ru-RU" i="1" dirty="0" err="1" smtClean="0"/>
              <a:t>радіо</a:t>
            </a:r>
            <a:r>
              <a:rPr lang="ru-RU" i="1" dirty="0" smtClean="0"/>
              <a:t>, телефон, </a:t>
            </a:r>
            <a:r>
              <a:rPr lang="ru-RU" i="1" dirty="0" err="1" smtClean="0"/>
              <a:t>лірика</a:t>
            </a:r>
            <a:r>
              <a:rPr lang="ru-RU" i="1" dirty="0" smtClean="0"/>
              <a:t>, синтагма, синус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330845"/>
            <a:ext cx="31181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b="1" dirty="0" err="1" smtClean="0">
                <a:solidFill>
                  <a:srgbClr val="FFFF00"/>
                </a:solidFill>
              </a:rPr>
              <a:t>Запозичення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– слова, </a:t>
            </a:r>
            <a:r>
              <a:rPr lang="ru-RU" dirty="0" err="1" smtClean="0"/>
              <a:t>запозичені</a:t>
            </a:r>
            <a:r>
              <a:rPr lang="ru-RU" dirty="0" smtClean="0"/>
              <a:t> давно,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підпорядкувалися</a:t>
            </a:r>
            <a:r>
              <a:rPr lang="ru-RU" dirty="0" smtClean="0"/>
              <a:t> </a:t>
            </a:r>
            <a:r>
              <a:rPr lang="ru-RU" dirty="0" err="1" smtClean="0"/>
              <a:t>усім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законам і </a:t>
            </a:r>
            <a:r>
              <a:rPr lang="ru-RU" dirty="0" smtClean="0"/>
              <a:t>не </a:t>
            </a:r>
            <a:r>
              <a:rPr lang="ru-RU" dirty="0" err="1" smtClean="0"/>
              <a:t>зраджують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іншомовного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: </a:t>
            </a:r>
            <a:r>
              <a:rPr lang="ru-RU" i="1" dirty="0" err="1" smtClean="0"/>
              <a:t>хліб</a:t>
            </a:r>
            <a:r>
              <a:rPr lang="ru-RU" i="1" dirty="0" smtClean="0"/>
              <a:t>, </a:t>
            </a:r>
            <a:r>
              <a:rPr lang="ru-RU" i="1" dirty="0" err="1" smtClean="0"/>
              <a:t>млин</a:t>
            </a:r>
            <a:r>
              <a:rPr lang="ru-RU" i="1" dirty="0" smtClean="0"/>
              <a:t>, лиман, </a:t>
            </a:r>
            <a:r>
              <a:rPr lang="ru-RU" i="1" dirty="0" err="1" smtClean="0"/>
              <a:t>троянда</a:t>
            </a:r>
            <a:r>
              <a:rPr lang="ru-RU" i="1" dirty="0" smtClean="0"/>
              <a:t>, бандура, палац, </a:t>
            </a:r>
            <a:r>
              <a:rPr lang="ru-RU" i="1" dirty="0" err="1" smtClean="0"/>
              <a:t>барва</a:t>
            </a:r>
            <a:r>
              <a:rPr lang="ru-RU" i="1" dirty="0" smtClean="0"/>
              <a:t>; </a:t>
            </a:r>
            <a:r>
              <a:rPr lang="ru-RU" i="1" dirty="0" err="1" smtClean="0"/>
              <a:t>Андрій</a:t>
            </a:r>
            <a:r>
              <a:rPr lang="ru-RU" i="1" dirty="0" smtClean="0"/>
              <a:t>, </a:t>
            </a:r>
            <a:r>
              <a:rPr lang="ru-RU" i="1" dirty="0" err="1" smtClean="0"/>
              <a:t>Іван</a:t>
            </a:r>
            <a:r>
              <a:rPr lang="ru-RU" i="1" dirty="0" smtClean="0"/>
              <a:t>, Оксана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18704" y="3191221"/>
            <a:ext cx="3739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400" b="1" dirty="0" err="1" smtClean="0">
                <a:solidFill>
                  <a:srgbClr val="FFFF00"/>
                </a:solidFill>
              </a:rPr>
              <a:t>Власне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іншомовні</a:t>
            </a:r>
            <a:r>
              <a:rPr lang="ru-RU" sz="1400" b="1" dirty="0" smtClean="0">
                <a:solidFill>
                  <a:srgbClr val="FFFF00"/>
                </a:solidFill>
              </a:rPr>
              <a:t> слова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/>
              <a:t>– </a:t>
            </a:r>
            <a:r>
              <a:rPr lang="ru-RU" sz="1400" dirty="0" err="1" smtClean="0"/>
              <a:t>слова</a:t>
            </a:r>
            <a:r>
              <a:rPr lang="ru-RU" sz="1400" dirty="0" smtClean="0"/>
              <a:t>, </a:t>
            </a:r>
            <a:r>
              <a:rPr lang="ru-RU" sz="1400" dirty="0" err="1" smtClean="0"/>
              <a:t>запозичені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мов</a:t>
            </a:r>
            <a:r>
              <a:rPr lang="ru-RU" sz="1400" dirty="0" smtClean="0"/>
              <a:t>, </a:t>
            </a:r>
            <a:r>
              <a:rPr lang="ru-RU" sz="1400" dirty="0" err="1" smtClean="0"/>
              <a:t>зберігають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чужородність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звучання</a:t>
            </a:r>
            <a:r>
              <a:rPr lang="ru-RU" sz="1400" dirty="0" smtClean="0"/>
              <a:t> і </a:t>
            </a:r>
            <a:r>
              <a:rPr lang="ru-RU" sz="1400" dirty="0" err="1" smtClean="0"/>
              <a:t>форми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indent="357188" algn="just"/>
            <a:r>
              <a:rPr lang="ru-RU" sz="1400" dirty="0" smtClean="0"/>
              <a:t>До </a:t>
            </a:r>
            <a:r>
              <a:rPr lang="ru-RU" sz="1400" dirty="0" smtClean="0"/>
              <a:t>складу таких </a:t>
            </a:r>
            <a:r>
              <a:rPr lang="ru-RU" sz="1400" dirty="0" err="1" smtClean="0"/>
              <a:t>слів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входять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невластиві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звукосполучення</a:t>
            </a:r>
            <a:r>
              <a:rPr lang="ru-RU" sz="1400" dirty="0" smtClean="0"/>
              <a:t> </a:t>
            </a:r>
            <a:r>
              <a:rPr lang="uk-UA" sz="1400" dirty="0" smtClean="0"/>
              <a:t>–</a:t>
            </a:r>
            <a:r>
              <a:rPr lang="ru-RU" sz="1400" b="1" i="1" dirty="0" err="1" smtClean="0"/>
              <a:t>нгл</a:t>
            </a:r>
            <a:r>
              <a:rPr lang="uk-UA" sz="1400" b="1" i="1" dirty="0" smtClean="0"/>
              <a:t>-</a:t>
            </a:r>
            <a:r>
              <a:rPr lang="ru-RU" sz="1400" b="1" i="1" dirty="0" smtClean="0"/>
              <a:t>, </a:t>
            </a:r>
            <a:r>
              <a:rPr lang="ru-RU" sz="1400" b="1" i="1" dirty="0" smtClean="0"/>
              <a:t>-</a:t>
            </a:r>
            <a:r>
              <a:rPr lang="ru-RU" sz="1400" b="1" i="1" dirty="0" err="1" smtClean="0"/>
              <a:t>мтп</a:t>
            </a:r>
            <a:r>
              <a:rPr lang="uk-UA" sz="1400" b="1" i="1" dirty="0" smtClean="0"/>
              <a:t>-</a:t>
            </a:r>
            <a:r>
              <a:rPr lang="ru-RU" sz="1400" b="1" i="1" dirty="0" smtClean="0"/>
              <a:t>, </a:t>
            </a:r>
            <a:r>
              <a:rPr lang="uk-UA" sz="1400" b="1" i="1" dirty="0" smtClean="0"/>
              <a:t>-</a:t>
            </a:r>
            <a:r>
              <a:rPr lang="ru-RU" sz="1400" b="1" i="1" dirty="0" err="1" smtClean="0"/>
              <a:t>пс</a:t>
            </a:r>
            <a:r>
              <a:rPr lang="uk-UA" sz="1400" b="1" i="1" dirty="0" smtClean="0"/>
              <a:t>-</a:t>
            </a:r>
            <a:r>
              <a:rPr lang="ru-RU" sz="1400" b="1" i="1" dirty="0" smtClean="0"/>
              <a:t>, </a:t>
            </a:r>
            <a:r>
              <a:rPr lang="ru-RU" sz="1400" b="1" i="1" dirty="0" smtClean="0"/>
              <a:t>-кс</a:t>
            </a:r>
            <a:r>
              <a:rPr lang="uk-UA" sz="1400" b="1" i="1" dirty="0" smtClean="0"/>
              <a:t>-</a:t>
            </a:r>
            <a:r>
              <a:rPr lang="ru-RU" sz="1400" dirty="0" smtClean="0"/>
              <a:t>: </a:t>
            </a:r>
            <a:r>
              <a:rPr lang="ru-RU" sz="1400" i="1" dirty="0" smtClean="0"/>
              <a:t>конгломерат, симптом, </a:t>
            </a:r>
            <a:r>
              <a:rPr lang="ru-RU" sz="1400" i="1" dirty="0" err="1" smtClean="0"/>
              <a:t>психологія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ксилографія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indent="357188" algn="just"/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smtClean="0"/>
              <a:t>як </a:t>
            </a:r>
            <a:r>
              <a:rPr lang="ru-RU" sz="1400" dirty="0" err="1" smtClean="0"/>
              <a:t>іншомовні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сприймаються</a:t>
            </a:r>
            <a:r>
              <a:rPr lang="ru-RU" sz="1400" dirty="0" smtClean="0"/>
              <a:t> слова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початковими</a:t>
            </a:r>
            <a:r>
              <a:rPr lang="ru-RU" sz="1400" dirty="0" smtClean="0"/>
              <a:t> </a:t>
            </a:r>
            <a:r>
              <a:rPr lang="ru-RU" sz="1400" b="1" i="1" dirty="0" smtClean="0"/>
              <a:t>а </a:t>
            </a:r>
            <a:r>
              <a:rPr lang="ru-RU" sz="1400" dirty="0" smtClean="0"/>
              <a:t>та </a:t>
            </a:r>
            <a:r>
              <a:rPr lang="ru-RU" sz="1400" b="1" i="1" dirty="0" smtClean="0"/>
              <a:t>е:</a:t>
            </a:r>
            <a:r>
              <a:rPr lang="ru-RU" sz="1400" dirty="0" smtClean="0"/>
              <a:t> </a:t>
            </a:r>
            <a:r>
              <a:rPr lang="ru-RU" sz="1400" i="1" dirty="0" smtClean="0"/>
              <a:t>абонемент, </a:t>
            </a:r>
            <a:r>
              <a:rPr lang="ru-RU" sz="1400" i="1" dirty="0" err="1" smtClean="0"/>
              <a:t>економіка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акція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емпіризм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емоція</a:t>
            </a:r>
            <a:r>
              <a:rPr lang="ru-RU" sz="1400" dirty="0" smtClean="0"/>
              <a:t>. </a:t>
            </a:r>
            <a:endParaRPr lang="ru-RU" sz="1400" dirty="0" smtClean="0"/>
          </a:p>
          <a:p>
            <a:pPr indent="357188" algn="just"/>
            <a:r>
              <a:rPr lang="ru-RU" sz="1400" dirty="0" smtClean="0"/>
              <a:t>Не </a:t>
            </a:r>
            <a:r>
              <a:rPr lang="ru-RU" sz="1400" dirty="0" err="1" smtClean="0"/>
              <a:t>втрачають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іншомовного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звучання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слова,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своєму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складі</a:t>
            </a:r>
            <a:r>
              <a:rPr lang="ru-RU" sz="1400" dirty="0" smtClean="0"/>
              <a:t> звук </a:t>
            </a:r>
            <a:r>
              <a:rPr lang="ru-RU" sz="1400" b="1" i="1" dirty="0" smtClean="0"/>
              <a:t>[</a:t>
            </a:r>
            <a:r>
              <a:rPr lang="ru-RU" sz="1400" b="1" i="1" dirty="0" err="1" smtClean="0"/>
              <a:t>ф</a:t>
            </a:r>
            <a:r>
              <a:rPr lang="ru-RU" sz="1400" b="1" i="1" dirty="0" smtClean="0"/>
              <a:t>]</a:t>
            </a:r>
            <a:r>
              <a:rPr lang="ru-RU" sz="1400" dirty="0" smtClean="0"/>
              <a:t>: </a:t>
            </a:r>
            <a:r>
              <a:rPr lang="ru-RU" sz="1400" i="1" dirty="0" smtClean="0"/>
              <a:t>фаворит, факультет, параграф, шеф, </a:t>
            </a:r>
            <a:r>
              <a:rPr lang="ru-RU" sz="1400" i="1" dirty="0" err="1" smtClean="0"/>
              <a:t>фігура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ін</a:t>
            </a:r>
            <a:r>
              <a:rPr lang="ru-RU" sz="1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Фонетичний</a:t>
            </a:r>
            <a:r>
              <a:rPr lang="ru-RU" dirty="0" smtClean="0">
                <a:solidFill>
                  <a:srgbClr val="FFFF00"/>
                </a:solidFill>
              </a:rPr>
              <a:t> принцип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1168" y="2112264"/>
            <a:ext cx="11558015" cy="3823925"/>
          </a:xfrm>
        </p:spPr>
        <p:txBody>
          <a:bodyPr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dirty="0" smtClean="0"/>
              <a:t>Основою </a:t>
            </a:r>
            <a:r>
              <a:rPr lang="ru-RU" b="1" dirty="0" err="1" smtClean="0"/>
              <a:t>фонетичного</a:t>
            </a:r>
            <a:r>
              <a:rPr lang="ru-RU" b="1" dirty="0" smtClean="0"/>
              <a:t> принципу</a:t>
            </a:r>
            <a:r>
              <a:rPr lang="ru-RU" dirty="0" smtClean="0"/>
              <a:t> </a:t>
            </a:r>
            <a:r>
              <a:rPr lang="ru-RU" dirty="0" err="1" smtClean="0"/>
              <a:t>орфографії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звук.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smtClean="0"/>
              <a:t>в словах, </a:t>
            </a:r>
            <a:r>
              <a:rPr lang="ru-RU" dirty="0" err="1" smtClean="0"/>
              <a:t>передані</a:t>
            </a:r>
            <a:r>
              <a:rPr lang="ru-RU" dirty="0" smtClean="0"/>
              <a:t> на </a:t>
            </a:r>
            <a:r>
              <a:rPr lang="ru-RU" dirty="0" err="1" smtClean="0"/>
              <a:t>письмі</a:t>
            </a:r>
            <a:r>
              <a:rPr lang="ru-RU" dirty="0" smtClean="0"/>
              <a:t> за </a:t>
            </a:r>
            <a:r>
              <a:rPr lang="ru-RU" dirty="0" err="1" smtClean="0"/>
              <a:t>цим</a:t>
            </a:r>
            <a:r>
              <a:rPr lang="ru-RU" dirty="0" smtClean="0"/>
              <a:t> принципом,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звуковим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закріплене</a:t>
            </a:r>
            <a:r>
              <a:rPr lang="ru-RU" dirty="0" smtClean="0"/>
              <a:t> за ними в </a:t>
            </a:r>
            <a:r>
              <a:rPr lang="ru-RU" dirty="0" err="1" smtClean="0"/>
              <a:t>алфавіті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слова за </a:t>
            </a:r>
            <a:r>
              <a:rPr lang="ru-RU" dirty="0" err="1" smtClean="0"/>
              <a:t>фонетичним</a:t>
            </a:r>
            <a:r>
              <a:rPr lang="ru-RU" dirty="0" smtClean="0"/>
              <a:t> принципом у </a:t>
            </a:r>
            <a:r>
              <a:rPr lang="ru-RU" dirty="0" err="1" smtClean="0"/>
              <a:t>писемній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: </a:t>
            </a:r>
            <a:r>
              <a:rPr lang="ru-RU" i="1" dirty="0" smtClean="0"/>
              <a:t>нога,</a:t>
            </a:r>
            <a:r>
              <a:rPr lang="ru-RU" dirty="0" smtClean="0"/>
              <a:t> </a:t>
            </a:r>
            <a:r>
              <a:rPr lang="ru-RU" i="1" dirty="0" err="1" smtClean="0"/>
              <a:t>гарно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тут.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За </a:t>
            </a:r>
            <a:r>
              <a:rPr lang="ru-RU" b="1" i="1" dirty="0" err="1" smtClean="0">
                <a:solidFill>
                  <a:schemeClr val="bg1"/>
                </a:solidFill>
              </a:rPr>
              <a:t>фонетичним</a:t>
            </a:r>
            <a:r>
              <a:rPr lang="ru-RU" b="1" i="1" dirty="0" smtClean="0">
                <a:solidFill>
                  <a:schemeClr val="bg1"/>
                </a:solidFill>
              </a:rPr>
              <a:t> принципом </a:t>
            </a:r>
            <a:r>
              <a:rPr lang="ru-RU" b="1" i="1" dirty="0" err="1" smtClean="0">
                <a:solidFill>
                  <a:schemeClr val="bg1"/>
                </a:solidFill>
              </a:rPr>
              <a:t>позначаються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0" lvl="0" indent="357188" algn="just"/>
            <a:r>
              <a:rPr lang="ru-RU" dirty="0" err="1" smtClean="0"/>
              <a:t>спрощення</a:t>
            </a:r>
            <a:r>
              <a:rPr lang="ru-RU" dirty="0" smtClean="0"/>
              <a:t> в </a:t>
            </a:r>
            <a:r>
              <a:rPr lang="ru-RU" dirty="0" err="1" smtClean="0"/>
              <a:t>групах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: </a:t>
            </a:r>
            <a:r>
              <a:rPr lang="ru-RU" i="1" dirty="0" err="1" smtClean="0"/>
              <a:t>пізно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тижневий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чесний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г,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к,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в </a:t>
            </a:r>
            <a:r>
              <a:rPr lang="ru-RU" dirty="0" err="1" smtClean="0"/>
              <a:t>іменниках</a:t>
            </a:r>
            <a:r>
              <a:rPr lang="ru-RU" dirty="0" smtClean="0"/>
              <a:t> і </a:t>
            </a:r>
            <a:r>
              <a:rPr lang="ru-RU" dirty="0" err="1" smtClean="0"/>
              <a:t>прикметниках</a:t>
            </a:r>
            <a:r>
              <a:rPr lang="ru-RU" dirty="0" smtClean="0"/>
              <a:t> перед </a:t>
            </a:r>
            <a:r>
              <a:rPr lang="ru-RU" dirty="0" err="1" smtClean="0"/>
              <a:t>суфіксами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ств</a:t>
            </a:r>
            <a:r>
              <a:rPr lang="ru-RU" b="1" dirty="0" smtClean="0">
                <a:solidFill>
                  <a:schemeClr val="bg1"/>
                </a:solidFill>
              </a:rPr>
              <a:t>(о), -</a:t>
            </a:r>
            <a:r>
              <a:rPr lang="ru-RU" b="1" dirty="0" err="1" smtClean="0">
                <a:solidFill>
                  <a:schemeClr val="bg1"/>
                </a:solidFill>
              </a:rPr>
              <a:t>ськ</a:t>
            </a:r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b="1" dirty="0" err="1" smtClean="0">
                <a:solidFill>
                  <a:schemeClr val="bg1"/>
                </a:solidFill>
              </a:rPr>
              <a:t>ий</a:t>
            </a:r>
            <a:r>
              <a:rPr lang="ru-RU" b="1" dirty="0" smtClean="0">
                <a:solidFill>
                  <a:schemeClr val="bg1"/>
                </a:solidFill>
              </a:rPr>
              <a:t>): </a:t>
            </a:r>
            <a:r>
              <a:rPr lang="ru-RU" i="1" dirty="0" smtClean="0"/>
              <a:t>убогий</a:t>
            </a:r>
            <a:r>
              <a:rPr lang="ru-RU" b="1" dirty="0" smtClean="0"/>
              <a:t> </a:t>
            </a:r>
            <a:r>
              <a:rPr lang="ru-RU" i="1" dirty="0" smtClean="0"/>
              <a:t>–</a:t>
            </a:r>
            <a:r>
              <a:rPr lang="ru-RU" b="1" dirty="0" smtClean="0"/>
              <a:t> </a:t>
            </a:r>
            <a:r>
              <a:rPr lang="ru-RU" i="1" dirty="0" err="1" smtClean="0"/>
              <a:t>убозтво</a:t>
            </a:r>
            <a:r>
              <a:rPr lang="ru-RU" i="1" dirty="0" smtClean="0"/>
              <a:t>;</a:t>
            </a:r>
            <a:r>
              <a:rPr lang="ru-RU" b="1" dirty="0" smtClean="0"/>
              <a:t> </a:t>
            </a:r>
            <a:r>
              <a:rPr lang="ru-RU" i="1" dirty="0" smtClean="0"/>
              <a:t>свояк</a:t>
            </a:r>
            <a:r>
              <a:rPr lang="ru-RU" b="1" dirty="0" smtClean="0"/>
              <a:t> </a:t>
            </a:r>
            <a:r>
              <a:rPr lang="ru-RU" i="1" dirty="0" smtClean="0"/>
              <a:t>–</a:t>
            </a:r>
            <a:r>
              <a:rPr lang="ru-RU" b="1" dirty="0" smtClean="0"/>
              <a:t> </a:t>
            </a:r>
            <a:r>
              <a:rPr lang="ru-RU" i="1" dirty="0" err="1" smtClean="0"/>
              <a:t>свояцтво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/>
              <a:t> та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шиплячих</a:t>
            </a:r>
            <a:r>
              <a:rPr lang="ru-RU" dirty="0" smtClean="0"/>
              <a:t>: </a:t>
            </a:r>
            <a:r>
              <a:rPr lang="ru-RU" i="1" dirty="0" err="1" smtClean="0"/>
              <a:t>жолудь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чотири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вчора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вимови</a:t>
            </a:r>
            <a:r>
              <a:rPr lang="ru-RU" dirty="0" smtClean="0"/>
              <a:t> в словах перед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наголошеним</a:t>
            </a:r>
            <a:r>
              <a:rPr lang="ru-RU" dirty="0" smtClean="0"/>
              <a:t> складом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а</a:t>
            </a:r>
            <a:r>
              <a:rPr lang="ru-RU" dirty="0" smtClean="0"/>
              <a:t>: </a:t>
            </a:r>
            <a:r>
              <a:rPr lang="ru-RU" i="1" dirty="0" err="1" smtClean="0"/>
              <a:t>багатий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багач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гаразд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о,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е,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ъ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у </a:t>
            </a:r>
            <a:r>
              <a:rPr lang="ru-RU" dirty="0" smtClean="0"/>
              <a:t>словах </a:t>
            </a:r>
            <a:r>
              <a:rPr lang="ru-RU" i="1" dirty="0" err="1" smtClean="0"/>
              <a:t>будяк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мачуха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парубок.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1752" y="1"/>
            <a:ext cx="11890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dirty="0" smtClean="0"/>
              <a:t>В </a:t>
            </a:r>
            <a:r>
              <a:rPr lang="ru-RU" dirty="0" smtClean="0"/>
              <a:t>основу </a:t>
            </a:r>
            <a:r>
              <a:rPr lang="ru-RU" dirty="0" err="1" smtClean="0"/>
              <a:t>орфографії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b="1" dirty="0" err="1" smtClean="0"/>
              <a:t>принципи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фонетичний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морфологічний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історичний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диференціюючий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Морфологічний</a:t>
            </a:r>
            <a:r>
              <a:rPr lang="ru-RU" dirty="0" smtClean="0">
                <a:solidFill>
                  <a:srgbClr val="FFFF00"/>
                </a:solidFill>
              </a:rPr>
              <a:t> принцип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0312" y="2039112"/>
            <a:ext cx="11356847" cy="4507992"/>
          </a:xfrm>
        </p:spPr>
        <p:txBody>
          <a:bodyPr>
            <a:normAutofit fontScale="85000" lnSpcReduction="10000"/>
          </a:bodyPr>
          <a:lstStyle/>
          <a:p>
            <a:pPr marL="0" indent="357188" algn="just">
              <a:buNone/>
            </a:pP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smtClean="0"/>
              <a:t>в тому,</a:t>
            </a:r>
            <a:r>
              <a:rPr lang="ru-RU" b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однакове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тих самих </a:t>
            </a:r>
            <a:r>
              <a:rPr lang="ru-RU" dirty="0" err="1" smtClean="0"/>
              <a:t>значущих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слова, </a:t>
            </a:r>
            <a:r>
              <a:rPr lang="ru-RU" dirty="0" err="1" smtClean="0"/>
              <a:t>або</a:t>
            </a:r>
            <a:r>
              <a:rPr lang="ru-RU" dirty="0" smtClean="0"/>
              <a:t> морфем,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та реального </a:t>
            </a:r>
            <a:r>
              <a:rPr lang="ru-RU" dirty="0" err="1" smtClean="0"/>
              <a:t>звучання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різних</a:t>
            </a:r>
            <a:r>
              <a:rPr lang="ru-RU" dirty="0" smtClean="0"/>
              <a:t> формах того самого слова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: </a:t>
            </a:r>
            <a:r>
              <a:rPr lang="ru-RU" i="1" dirty="0" smtClean="0"/>
              <a:t>ле</a:t>
            </a:r>
            <a:r>
              <a:rPr lang="ru-RU" b="1" i="1" dirty="0" smtClean="0"/>
              <a:t>г</a:t>
            </a:r>
            <a:r>
              <a:rPr lang="ru-RU" i="1" dirty="0" smtClean="0"/>
              <a:t>енько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smtClean="0"/>
              <a:t>ле</a:t>
            </a:r>
            <a:r>
              <a:rPr lang="ru-RU" b="1" i="1" dirty="0" smtClean="0"/>
              <a:t>г</a:t>
            </a:r>
            <a:r>
              <a:rPr lang="ru-RU" i="1" dirty="0" smtClean="0"/>
              <a:t>ко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Основною </a:t>
            </a:r>
            <a:r>
              <a:rPr lang="ru-RU" dirty="0" err="1" smtClean="0"/>
              <a:t>вихідною</a:t>
            </a:r>
            <a:r>
              <a:rPr lang="ru-RU" dirty="0" smtClean="0"/>
              <a:t> </a:t>
            </a:r>
            <a:r>
              <a:rPr lang="ru-RU" dirty="0" err="1" smtClean="0"/>
              <a:t>одиницею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ґрунтується</a:t>
            </a:r>
            <a:r>
              <a:rPr lang="ru-RU" dirty="0" smtClean="0"/>
              <a:t> </a:t>
            </a:r>
            <a:r>
              <a:rPr lang="ru-RU" dirty="0" err="1" smtClean="0"/>
              <a:t>морфологічний</a:t>
            </a:r>
            <a:r>
              <a:rPr lang="ru-RU" dirty="0" smtClean="0"/>
              <a:t> принцип,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морфема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smtClean="0"/>
              <a:t>На </a:t>
            </a:r>
            <a:r>
              <a:rPr lang="ru-RU" b="1" dirty="0" err="1" smtClean="0"/>
              <a:t>основі</a:t>
            </a:r>
            <a:r>
              <a:rPr lang="ru-RU" b="1" dirty="0" smtClean="0"/>
              <a:t> </a:t>
            </a:r>
            <a:r>
              <a:rPr lang="ru-RU" b="1" dirty="0" err="1" smtClean="0"/>
              <a:t>морфологічного</a:t>
            </a:r>
            <a:r>
              <a:rPr lang="ru-RU" b="1" dirty="0" smtClean="0"/>
              <a:t> принципу </a:t>
            </a:r>
            <a:r>
              <a:rPr lang="ru-RU" b="1" dirty="0" err="1" smtClean="0"/>
              <a:t>ґрунтуються</a:t>
            </a:r>
            <a:r>
              <a:rPr lang="ru-RU" b="1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правил</a:t>
            </a:r>
            <a:r>
              <a:rPr lang="ru-RU" b="1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написань</a:t>
            </a:r>
            <a:r>
              <a:rPr lang="ru-RU" dirty="0" smtClean="0"/>
              <a:t> </a:t>
            </a:r>
            <a:r>
              <a:rPr lang="ru-RU" dirty="0" err="1" smtClean="0"/>
              <a:t>суфіксів</a:t>
            </a:r>
            <a:r>
              <a:rPr lang="ru-RU" dirty="0" smtClean="0"/>
              <a:t>, </a:t>
            </a:r>
            <a:r>
              <a:rPr lang="ru-RU" dirty="0" err="1" smtClean="0"/>
              <a:t>префіксів</a:t>
            </a:r>
            <a:r>
              <a:rPr lang="ru-RU" dirty="0" smtClean="0"/>
              <a:t>, </a:t>
            </a:r>
            <a:r>
              <a:rPr lang="ru-RU" dirty="0" err="1" smtClean="0"/>
              <a:t>закінчень</a:t>
            </a:r>
            <a:r>
              <a:rPr lang="ru-RU" dirty="0" smtClean="0"/>
              <a:t>, </a:t>
            </a:r>
            <a:r>
              <a:rPr lang="ru-RU" dirty="0" err="1" smtClean="0"/>
              <a:t>чергувань</a:t>
            </a:r>
            <a:r>
              <a:rPr lang="ru-RU" dirty="0" smtClean="0"/>
              <a:t> у </a:t>
            </a:r>
            <a:r>
              <a:rPr lang="ru-RU" dirty="0" err="1" smtClean="0"/>
              <a:t>коренях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суфіксах</a:t>
            </a:r>
            <a:r>
              <a:rPr lang="ru-RU" dirty="0" smtClean="0"/>
              <a:t> і </a:t>
            </a:r>
            <a:r>
              <a:rPr lang="ru-RU" dirty="0" err="1" smtClean="0"/>
              <a:t>префіксах</a:t>
            </a:r>
            <a:r>
              <a:rPr lang="ru-RU" dirty="0" smtClean="0"/>
              <a:t>:</a:t>
            </a:r>
          </a:p>
          <a:p>
            <a:pPr marL="0" lvl="0" indent="357188" algn="just"/>
            <a:r>
              <a:rPr lang="ru-RU" dirty="0" smtClean="0"/>
              <a:t>передача </a:t>
            </a:r>
            <a:r>
              <a:rPr lang="ru-RU" dirty="0" err="1" smtClean="0"/>
              <a:t>ненаголошених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е,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у </a:t>
            </a:r>
            <a:r>
              <a:rPr lang="ru-RU" dirty="0" err="1" smtClean="0"/>
              <a:t>коренях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: </a:t>
            </a:r>
            <a:r>
              <a:rPr lang="ru-RU" i="1" dirty="0" smtClean="0"/>
              <a:t>весло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smtClean="0"/>
              <a:t>весла,</a:t>
            </a:r>
            <a:r>
              <a:rPr lang="ru-RU" dirty="0" smtClean="0"/>
              <a:t> </a:t>
            </a:r>
            <a:r>
              <a:rPr lang="ru-RU" i="1" dirty="0" err="1" smtClean="0"/>
              <a:t>життя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err="1" smtClean="0"/>
              <a:t>жити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буквеного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фонеми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дзвінкий</a:t>
            </a:r>
            <a:r>
              <a:rPr lang="ru-RU" dirty="0" smtClean="0"/>
              <a:t> перед глухим і </a:t>
            </a:r>
            <a:r>
              <a:rPr lang="ru-RU" dirty="0" err="1" smtClean="0"/>
              <a:t>навпаки</a:t>
            </a:r>
            <a:r>
              <a:rPr lang="ru-RU" dirty="0" smtClean="0"/>
              <a:t>: </a:t>
            </a:r>
            <a:r>
              <a:rPr lang="ru-RU" i="1" dirty="0" err="1" smtClean="0"/>
              <a:t>во</a:t>
            </a:r>
            <a:r>
              <a:rPr lang="ru-RU" b="1" i="1" dirty="0" err="1" smtClean="0"/>
              <a:t>г</a:t>
            </a:r>
            <a:r>
              <a:rPr lang="ru-RU" i="1" dirty="0" err="1" smtClean="0"/>
              <a:t>кий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про</a:t>
            </a:r>
            <a:r>
              <a:rPr lang="ru-RU" b="1" i="1" dirty="0" smtClean="0"/>
              <a:t>с</a:t>
            </a:r>
            <a:r>
              <a:rPr lang="ru-RU" i="1" dirty="0" smtClean="0"/>
              <a:t>ьба,</a:t>
            </a:r>
            <a:r>
              <a:rPr lang="ru-RU" dirty="0" smtClean="0"/>
              <a:t> </a:t>
            </a:r>
            <a:r>
              <a:rPr lang="ru-RU" i="1" dirty="0" err="1" smtClean="0"/>
              <a:t>боро</a:t>
            </a:r>
            <a:r>
              <a:rPr lang="ru-RU" b="1" i="1" dirty="0" err="1" smtClean="0"/>
              <a:t>т</a:t>
            </a:r>
            <a:r>
              <a:rPr lang="ru-RU" i="1" dirty="0" err="1" smtClean="0"/>
              <a:t>ьба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фонетичної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прийменника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перед глухим </a:t>
            </a:r>
            <a:r>
              <a:rPr lang="ru-RU" dirty="0" err="1" smtClean="0"/>
              <a:t>приголосним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слова: </a:t>
            </a:r>
            <a:r>
              <a:rPr lang="ru-RU" b="1" i="1" dirty="0" err="1" smtClean="0"/>
              <a:t>з</a:t>
            </a:r>
            <a:r>
              <a:rPr lang="ru-RU" dirty="0" smtClean="0"/>
              <a:t> </a:t>
            </a:r>
            <a:r>
              <a:rPr lang="ru-RU" i="1" dirty="0" smtClean="0"/>
              <a:t>тобою,</a:t>
            </a:r>
            <a:r>
              <a:rPr lang="ru-RU" dirty="0" smtClean="0"/>
              <a:t> </a:t>
            </a:r>
            <a:r>
              <a:rPr lang="ru-RU" b="1" i="1" dirty="0" err="1" smtClean="0"/>
              <a:t>з</a:t>
            </a:r>
            <a:r>
              <a:rPr lang="ru-RU" dirty="0" smtClean="0"/>
              <a:t> </a:t>
            </a:r>
            <a:r>
              <a:rPr lang="ru-RU" i="1" dirty="0" err="1" smtClean="0"/>
              <a:t>хати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b="1" i="1" dirty="0" err="1" smtClean="0"/>
              <a:t>з</a:t>
            </a:r>
            <a:r>
              <a:rPr lang="ru-RU" dirty="0" smtClean="0"/>
              <a:t> </a:t>
            </a:r>
            <a:r>
              <a:rPr lang="ru-RU" i="1" dirty="0" smtClean="0"/>
              <a:t>шелестом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розрізнення</a:t>
            </a:r>
            <a:r>
              <a:rPr lang="ru-RU" dirty="0" smtClean="0"/>
              <a:t> </a:t>
            </a:r>
            <a:r>
              <a:rPr lang="ru-RU" dirty="0" err="1" smtClean="0"/>
              <a:t>префіксів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пре</a:t>
            </a:r>
            <a:r>
              <a:rPr lang="ru-RU" b="1" dirty="0" smtClean="0">
                <a:solidFill>
                  <a:schemeClr val="bg1"/>
                </a:solidFill>
              </a:rPr>
              <a:t>-,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при-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b="1" i="1" dirty="0" err="1" smtClean="0"/>
              <a:t>пре</a:t>
            </a:r>
            <a:r>
              <a:rPr lang="ru-RU" i="1" dirty="0" err="1" smtClean="0"/>
              <a:t>красний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b="1" i="1" dirty="0" err="1" smtClean="0"/>
              <a:t>при</a:t>
            </a:r>
            <a:r>
              <a:rPr lang="ru-RU" i="1" dirty="0" err="1" smtClean="0"/>
              <a:t>людний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b="1" i="1" dirty="0" err="1" smtClean="0"/>
              <a:t>при</a:t>
            </a:r>
            <a:r>
              <a:rPr lang="ru-RU" i="1" dirty="0" err="1" smtClean="0"/>
              <a:t>бути</a:t>
            </a:r>
            <a:r>
              <a:rPr lang="ru-RU" dirty="0" smtClean="0"/>
              <a:t>;</a:t>
            </a:r>
          </a:p>
          <a:p>
            <a:pPr marL="0" lvl="0" indent="357188" algn="just"/>
            <a:r>
              <a:rPr lang="ru-RU" dirty="0" err="1" smtClean="0"/>
              <a:t>збереження</a:t>
            </a:r>
            <a:r>
              <a:rPr lang="ru-RU" dirty="0" smtClean="0"/>
              <a:t> фонем </a:t>
            </a:r>
            <a:r>
              <a:rPr lang="ru-RU" dirty="0" err="1" smtClean="0"/>
              <a:t>кореневої</a:t>
            </a:r>
            <a:r>
              <a:rPr lang="ru-RU" dirty="0" smtClean="0"/>
              <a:t> </a:t>
            </a:r>
            <a:r>
              <a:rPr lang="ru-RU" dirty="0" err="1" smtClean="0"/>
              <a:t>морфеми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в </a:t>
            </a:r>
            <a:r>
              <a:rPr lang="ru-RU" dirty="0" err="1" smtClean="0"/>
              <a:t>дієслівних</a:t>
            </a:r>
            <a:r>
              <a:rPr lang="ru-RU" dirty="0" smtClean="0"/>
              <a:t> формах на </a:t>
            </a:r>
            <a:r>
              <a:rPr lang="ru-RU" b="1" dirty="0" smtClean="0">
                <a:solidFill>
                  <a:schemeClr val="bg1"/>
                </a:solidFill>
              </a:rPr>
              <a:t>–</a:t>
            </a:r>
            <a:r>
              <a:rPr lang="ru-RU" b="1" dirty="0" err="1" smtClean="0">
                <a:solidFill>
                  <a:schemeClr val="bg1"/>
                </a:solidFill>
              </a:rPr>
              <a:t>шся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-</a:t>
            </a:r>
            <a:r>
              <a:rPr lang="ru-RU" b="1" dirty="0" err="1" smtClean="0">
                <a:solidFill>
                  <a:schemeClr val="bg1"/>
                </a:solidFill>
              </a:rPr>
              <a:t>ться</a:t>
            </a:r>
            <a:r>
              <a:rPr lang="ru-RU" dirty="0" smtClean="0"/>
              <a:t>: </a:t>
            </a:r>
            <a:r>
              <a:rPr lang="ru-RU" i="1" dirty="0" err="1" smtClean="0"/>
              <a:t>сни</a:t>
            </a:r>
            <a:r>
              <a:rPr lang="ru-RU" b="1" i="1" dirty="0" err="1" smtClean="0"/>
              <a:t>шся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збира</a:t>
            </a:r>
            <a:r>
              <a:rPr lang="ru-RU" b="1" i="1" dirty="0" err="1" smtClean="0"/>
              <a:t>ється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FF00"/>
                </a:solidFill>
              </a:rPr>
              <a:t>Історичний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або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традиційний</a:t>
            </a:r>
            <a:r>
              <a:rPr lang="ru-RU" b="1" dirty="0" smtClean="0">
                <a:solidFill>
                  <a:srgbClr val="FFFF00"/>
                </a:solidFill>
              </a:rPr>
              <a:t> принцип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sz="3200" dirty="0" err="1" smtClean="0"/>
              <a:t>Полягає</a:t>
            </a:r>
            <a:r>
              <a:rPr lang="ru-RU" sz="3200" dirty="0" smtClean="0"/>
              <a:t> у </a:t>
            </a:r>
            <a:r>
              <a:rPr lang="ru-RU" sz="3200" dirty="0" smtClean="0"/>
              <a:t>тому,</a:t>
            </a:r>
            <a:r>
              <a:rPr lang="ru-RU" sz="3200" b="1" dirty="0" smtClean="0"/>
              <a:t> </a:t>
            </a:r>
            <a:r>
              <a:rPr lang="ru-RU" sz="3200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dirty="0" smtClean="0"/>
              <a:t>слова </a:t>
            </a:r>
            <a:r>
              <a:rPr lang="ru-RU" sz="3200" dirty="0" err="1" smtClean="0"/>
              <a:t>передаються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письмі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традицією</a:t>
            </a:r>
            <a:r>
              <a:rPr lang="ru-RU" sz="3200" dirty="0" smtClean="0"/>
              <a:t>, як вони </a:t>
            </a:r>
            <a:r>
              <a:rPr lang="ru-RU" sz="3200" dirty="0" err="1" smtClean="0"/>
              <a:t>писалися</a:t>
            </a:r>
            <a:r>
              <a:rPr lang="ru-RU" sz="3200" dirty="0" smtClean="0"/>
              <a:t> </a:t>
            </a:r>
            <a:r>
              <a:rPr lang="ru-RU" sz="3200" dirty="0" err="1" smtClean="0"/>
              <a:t>раніше</a:t>
            </a:r>
            <a:r>
              <a:rPr lang="ru-RU" sz="3200" dirty="0" smtClean="0"/>
              <a:t>: </a:t>
            </a:r>
            <a:r>
              <a:rPr lang="ru-RU" sz="3200" i="1" dirty="0" err="1" smtClean="0"/>
              <a:t>їхати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пір’їна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щока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вищий</a:t>
            </a:r>
            <a:r>
              <a:rPr lang="ru-RU" sz="3200" i="1" dirty="0" smtClean="0"/>
              <a:t>,</a:t>
            </a:r>
            <a:r>
              <a:rPr lang="ru-RU" sz="3200" dirty="0" smtClean="0"/>
              <a:t> </a:t>
            </a:r>
            <a:r>
              <a:rPr lang="ru-RU" sz="3200" i="1" dirty="0" smtClean="0"/>
              <a:t>яр,</a:t>
            </a:r>
            <a:r>
              <a:rPr lang="ru-RU" sz="3200" dirty="0" smtClean="0"/>
              <a:t> </a:t>
            </a:r>
            <a:r>
              <a:rPr lang="ru-RU" sz="3200" i="1" dirty="0" smtClean="0"/>
              <a:t>Юра,</a:t>
            </a:r>
            <a:r>
              <a:rPr lang="ru-RU" sz="3200" dirty="0" smtClean="0"/>
              <a:t> </a:t>
            </a:r>
            <a:r>
              <a:rPr lang="ru-RU" sz="3200" i="1" dirty="0" err="1" smtClean="0"/>
              <a:t>Єва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рябий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любити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й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ін</a:t>
            </a:r>
            <a:r>
              <a:rPr lang="ru-RU" sz="3200" i="1" dirty="0" smtClean="0"/>
              <a:t>.</a:t>
            </a:r>
            <a:endParaRPr lang="ru-RU" sz="3200" dirty="0" smtClean="0"/>
          </a:p>
          <a:p>
            <a:pPr marL="0" indent="357188" algn="just"/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FF00"/>
                </a:solidFill>
              </a:rPr>
              <a:t>Диференціюючий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або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смисловий</a:t>
            </a:r>
            <a:r>
              <a:rPr lang="ru-RU" b="1" dirty="0" smtClean="0">
                <a:solidFill>
                  <a:srgbClr val="FFFF00"/>
                </a:solidFill>
              </a:rPr>
              <a:t> принцип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розрізнення</a:t>
            </a:r>
            <a:r>
              <a:rPr lang="ru-RU" dirty="0" smtClean="0"/>
              <a:t> </a:t>
            </a:r>
            <a:r>
              <a:rPr lang="ru-RU" dirty="0" err="1" smtClean="0"/>
              <a:t>смислу</a:t>
            </a:r>
            <a:r>
              <a:rPr lang="ru-RU" dirty="0" smtClean="0"/>
              <a:t> тих </a:t>
            </a:r>
            <a:r>
              <a:rPr lang="ru-RU" dirty="0" err="1" smtClean="0"/>
              <a:t>слів</a:t>
            </a:r>
            <a:r>
              <a:rPr lang="ru-RU" dirty="0" smtClean="0"/>
              <a:t> і </a:t>
            </a:r>
            <a:r>
              <a:rPr lang="ru-RU" dirty="0" err="1" smtClean="0"/>
              <a:t>словосполучень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</a:t>
            </a:r>
            <a:r>
              <a:rPr lang="ru-RU" dirty="0" err="1" smtClean="0"/>
              <a:t>фонетично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диференціюючого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букви</a:t>
            </a:r>
            <a:r>
              <a:rPr lang="ru-RU" dirty="0" smtClean="0"/>
              <a:t> </a:t>
            </a:r>
            <a:r>
              <a:rPr lang="ru-RU" dirty="0" err="1" smtClean="0"/>
              <a:t>асоціюються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 слова</a:t>
            </a:r>
            <a:r>
              <a:rPr lang="ru-RU" dirty="0" smtClean="0"/>
              <a:t>, а не </a:t>
            </a:r>
            <a:r>
              <a:rPr lang="ru-RU" dirty="0" err="1" smtClean="0"/>
              <a:t>із</a:t>
            </a:r>
            <a:r>
              <a:rPr lang="ru-RU" dirty="0" smtClean="0"/>
              <a:t> звуками </a:t>
            </a:r>
            <a:r>
              <a:rPr lang="ru-RU" dirty="0" err="1" smtClean="0"/>
              <a:t>чи</a:t>
            </a:r>
            <a:r>
              <a:rPr lang="ru-RU" dirty="0" smtClean="0"/>
              <a:t> фонемами: </a:t>
            </a:r>
            <a:r>
              <a:rPr lang="ru-RU" i="1" dirty="0" err="1" smtClean="0"/>
              <a:t>компанія</a:t>
            </a:r>
            <a:r>
              <a:rPr lang="ru-RU" dirty="0" smtClean="0"/>
              <a:t> </a:t>
            </a:r>
            <a:r>
              <a:rPr lang="ru-RU" i="1" dirty="0" smtClean="0"/>
              <a:t>–</a:t>
            </a:r>
            <a:r>
              <a:rPr lang="ru-RU" dirty="0" smtClean="0"/>
              <a:t> </a:t>
            </a:r>
            <a:r>
              <a:rPr lang="ru-RU" i="1" dirty="0" err="1" smtClean="0"/>
              <a:t>кампанія</a:t>
            </a:r>
            <a:r>
              <a:rPr lang="ru-RU" i="1" dirty="0" smtClean="0"/>
              <a:t>;</a:t>
            </a:r>
            <a:r>
              <a:rPr lang="ru-RU" dirty="0" smtClean="0"/>
              <a:t> </a:t>
            </a:r>
            <a:r>
              <a:rPr lang="ru-RU" i="1" dirty="0" err="1" smtClean="0"/>
              <a:t>явір</a:t>
            </a:r>
            <a:r>
              <a:rPr lang="ru-RU" dirty="0" smtClean="0"/>
              <a:t> </a:t>
            </a:r>
            <a:r>
              <a:rPr lang="ru-RU" i="1" dirty="0" smtClean="0"/>
              <a:t>(дерево) –</a:t>
            </a:r>
            <a:r>
              <a:rPr lang="ru-RU" dirty="0" smtClean="0"/>
              <a:t> </a:t>
            </a:r>
            <a:r>
              <a:rPr lang="ru-RU" i="1" dirty="0" err="1" smtClean="0"/>
              <a:t>Явір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прізвище</a:t>
            </a:r>
            <a:r>
              <a:rPr lang="ru-RU" i="1" dirty="0" smtClean="0"/>
              <a:t>),</a:t>
            </a:r>
            <a:r>
              <a:rPr lang="ru-RU" dirty="0" smtClean="0"/>
              <a:t> </a:t>
            </a:r>
            <a:r>
              <a:rPr lang="ru-RU" i="1" dirty="0" smtClean="0"/>
              <a:t>велика</a:t>
            </a:r>
            <a:r>
              <a:rPr lang="ru-RU" dirty="0" smtClean="0"/>
              <a:t> </a:t>
            </a:r>
            <a:r>
              <a:rPr lang="ru-RU" i="1" dirty="0" err="1" smtClean="0"/>
              <a:t>ведмедиця</a:t>
            </a:r>
            <a:r>
              <a:rPr lang="ru-RU" i="1" dirty="0" smtClean="0"/>
              <a:t> (</a:t>
            </a:r>
            <a:r>
              <a:rPr lang="ru-RU" i="1" dirty="0" err="1" smtClean="0"/>
              <a:t>тварина</a:t>
            </a:r>
            <a:r>
              <a:rPr lang="ru-RU" i="1" dirty="0" smtClean="0"/>
              <a:t>) – Велика </a:t>
            </a:r>
            <a:r>
              <a:rPr lang="ru-RU" i="1" dirty="0" err="1" smtClean="0"/>
              <a:t>Ведмедиця</a:t>
            </a:r>
            <a:r>
              <a:rPr lang="ru-RU" i="1" dirty="0" smtClean="0"/>
              <a:t> (</a:t>
            </a:r>
            <a:r>
              <a:rPr lang="ru-RU" i="1" dirty="0" err="1" smtClean="0"/>
              <a:t>сузір’я</a:t>
            </a:r>
            <a:r>
              <a:rPr lang="ru-RU" i="1" dirty="0" smtClean="0"/>
              <a:t>).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2236305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70C0"/>
                </a:solidFill>
              </a:rPr>
              <a:t>6. </a:t>
            </a:r>
            <a:r>
              <a:rPr lang="ru-RU" sz="3100" b="1" dirty="0" err="1" smtClean="0">
                <a:solidFill>
                  <a:srgbClr val="0070C0"/>
                </a:solidFill>
              </a:rPr>
              <a:t>Українська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орфографія</a:t>
            </a:r>
            <a:r>
              <a:rPr lang="ru-RU" sz="3100" b="1" dirty="0" smtClean="0">
                <a:solidFill>
                  <a:srgbClr val="0070C0"/>
                </a:solidFill>
              </a:rPr>
              <a:t> як </a:t>
            </a:r>
            <a:r>
              <a:rPr lang="ru-RU" sz="3100" b="1" dirty="0" err="1" smtClean="0">
                <a:solidFill>
                  <a:srgbClr val="0070C0"/>
                </a:solidFill>
              </a:rPr>
              <a:t>розділ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мовознавства</a:t>
            </a:r>
            <a:r>
              <a:rPr lang="ru-RU" sz="3100" b="1" dirty="0" smtClean="0">
                <a:solidFill>
                  <a:srgbClr val="0070C0"/>
                </a:solidFill>
              </a:rPr>
              <a:t>. </a:t>
            </a:r>
            <a:r>
              <a:rPr lang="ru-RU" sz="3100" b="1" dirty="0" err="1" smtClean="0">
                <a:solidFill>
                  <a:srgbClr val="0070C0"/>
                </a:solidFill>
              </a:rPr>
              <a:t>Принципи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українського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err="1" smtClean="0">
                <a:solidFill>
                  <a:srgbClr val="0070C0"/>
                </a:solidFill>
              </a:rPr>
              <a:t>правопису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02336" y="1689652"/>
            <a:ext cx="11338560" cy="4409396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Український</a:t>
            </a:r>
            <a:r>
              <a:rPr lang="ru-RU" b="1" dirty="0" smtClean="0"/>
              <a:t> </a:t>
            </a:r>
            <a:r>
              <a:rPr lang="ru-RU" b="1" dirty="0" err="1" smtClean="0"/>
              <a:t>правопис</a:t>
            </a:r>
            <a:r>
              <a:rPr lang="ru-RU" b="1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початок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глибокої</a:t>
            </a:r>
            <a:r>
              <a:rPr lang="ru-RU" dirty="0" smtClean="0"/>
              <a:t> </a:t>
            </a:r>
            <a:r>
              <a:rPr lang="ru-RU" dirty="0" err="1" smtClean="0"/>
              <a:t>давнини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r>
              <a:rPr lang="ru-RU" dirty="0" smtClean="0"/>
              <a:t>Очевидно,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uk-UA" dirty="0" smtClean="0"/>
              <a:t>були створені у </a:t>
            </a:r>
            <a:r>
              <a:rPr lang="ru-RU" dirty="0" smtClean="0"/>
              <a:t>IX ст.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Різдва</a:t>
            </a:r>
            <a:r>
              <a:rPr lang="ru-RU" dirty="0" smtClean="0"/>
              <a:t> </a:t>
            </a:r>
            <a:r>
              <a:rPr lang="ru-RU" dirty="0" err="1" smtClean="0"/>
              <a:t>Христового</a:t>
            </a:r>
            <a:r>
              <a:rPr lang="ru-RU" dirty="0" smtClean="0"/>
              <a:t>, а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давніше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IX ст., коли </a:t>
            </a:r>
            <a:r>
              <a:rPr lang="ru-RU" dirty="0" err="1" smtClean="0"/>
              <a:t>з’явився</a:t>
            </a:r>
            <a:r>
              <a:rPr lang="ru-RU" dirty="0" smtClean="0"/>
              <a:t> переклад </a:t>
            </a:r>
            <a:r>
              <a:rPr lang="ru-RU" dirty="0" err="1" smtClean="0"/>
              <a:t>Євангелії</a:t>
            </a:r>
            <a:r>
              <a:rPr lang="ru-RU" dirty="0" smtClean="0"/>
              <a:t> та </a:t>
            </a:r>
            <a:r>
              <a:rPr lang="ru-RU" dirty="0" err="1" smtClean="0"/>
              <a:t>Псалтиря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грецької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dirty="0" err="1" smtClean="0"/>
              <a:t>руську</a:t>
            </a:r>
            <a:r>
              <a:rPr lang="ru-RU" dirty="0" smtClean="0"/>
              <a:t>, </a:t>
            </a:r>
            <a:r>
              <a:rPr lang="ru-RU" dirty="0" err="1" smtClean="0"/>
              <a:t>східнослов’янське</a:t>
            </a:r>
            <a:r>
              <a:rPr lang="ru-RU" dirty="0" smtClean="0"/>
              <a:t> письмо повинно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бути добре </a:t>
            </a:r>
            <a:r>
              <a:rPr lang="ru-RU" dirty="0" err="1" smtClean="0"/>
              <a:t>розвиненим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І. </a:t>
            </a:r>
            <a:r>
              <a:rPr lang="ru-RU" dirty="0" err="1" smtClean="0"/>
              <a:t>Ющук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 </a:t>
            </a:r>
            <a:r>
              <a:rPr lang="ru-RU" b="1" dirty="0" err="1" smtClean="0"/>
              <a:t>чотири</a:t>
            </a:r>
            <a:r>
              <a:rPr lang="ru-RU" b="1" dirty="0" smtClean="0"/>
              <a:t> </a:t>
            </a:r>
            <a:r>
              <a:rPr lang="ru-RU" b="1" dirty="0" err="1" smtClean="0"/>
              <a:t>етапи</a:t>
            </a:r>
            <a:r>
              <a:rPr lang="ru-RU" b="1" dirty="0" smtClean="0"/>
              <a:t> в </a:t>
            </a:r>
            <a:r>
              <a:rPr lang="ru-RU" b="1" dirty="0" err="1" smtClean="0"/>
              <a:t>історії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правопису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uk-UA" b="1" i="1" dirty="0" smtClean="0"/>
          </a:p>
        </p:txBody>
      </p:sp>
    </p:spTree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Перший етап </a:t>
            </a:r>
            <a:r>
              <a:rPr lang="uk-UA" dirty="0" smtClean="0"/>
              <a:t>(ХІ–ХVІ ст.)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 algn="just">
              <a:buNone/>
            </a:pPr>
            <a:r>
              <a:rPr lang="uk-UA" dirty="0" smtClean="0"/>
              <a:t>Це </a:t>
            </a:r>
            <a:r>
              <a:rPr lang="uk-UA" dirty="0" smtClean="0"/>
              <a:t>був не український,</a:t>
            </a:r>
            <a:r>
              <a:rPr lang="uk-UA" b="1" i="1" dirty="0" smtClean="0"/>
              <a:t> </a:t>
            </a:r>
            <a:r>
              <a:rPr lang="uk-UA" dirty="0" smtClean="0"/>
              <a:t>а слов’янський</a:t>
            </a:r>
            <a:r>
              <a:rPr lang="uk-UA" b="1" i="1" dirty="0" smtClean="0"/>
              <a:t> </a:t>
            </a:r>
            <a:r>
              <a:rPr lang="uk-UA" dirty="0" smtClean="0"/>
              <a:t>правопис, започаткований творцями слов’янської азбуки. </a:t>
            </a:r>
            <a:endParaRPr lang="uk-UA" dirty="0" smtClean="0"/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відчувався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ХІV ст. і </a:t>
            </a:r>
            <a:r>
              <a:rPr lang="ru-RU" dirty="0" err="1" smtClean="0"/>
              <a:t>тривав</a:t>
            </a:r>
            <a:r>
              <a:rPr lang="ru-RU" dirty="0" smtClean="0"/>
              <a:t> до 20-х </a:t>
            </a:r>
            <a:r>
              <a:rPr lang="ru-RU" dirty="0" err="1" smtClean="0"/>
              <a:t>рр</a:t>
            </a:r>
            <a:r>
              <a:rPr lang="ru-RU" dirty="0" smtClean="0"/>
              <a:t>. ХVІІ ст.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Другий етап </a:t>
            </a:r>
            <a:r>
              <a:rPr lang="uk-UA" dirty="0" smtClean="0"/>
              <a:t>(1619</a:t>
            </a:r>
            <a:r>
              <a:rPr lang="uk-UA" b="1" i="1" dirty="0" smtClean="0"/>
              <a:t> </a:t>
            </a:r>
            <a:r>
              <a:rPr lang="uk-UA" dirty="0" smtClean="0"/>
              <a:t>р. –</a:t>
            </a:r>
            <a:r>
              <a:rPr lang="uk-UA" b="1" i="1" dirty="0" smtClean="0"/>
              <a:t> </a:t>
            </a:r>
            <a:r>
              <a:rPr lang="uk-UA" dirty="0" smtClean="0"/>
              <a:t>кінець ХVІІІ ст.)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041" y="2336872"/>
            <a:ext cx="11512296" cy="4228519"/>
          </a:xfrm>
        </p:spPr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В </a:t>
            </a:r>
            <a:r>
              <a:rPr lang="uk-UA" dirty="0" smtClean="0"/>
              <a:t>історії українського правопису</a:t>
            </a:r>
            <a:r>
              <a:rPr lang="uk-UA" b="1" i="1" dirty="0" smtClean="0"/>
              <a:t> </a:t>
            </a:r>
            <a:r>
              <a:rPr lang="uk-UA" dirty="0" smtClean="0"/>
              <a:t>пов'язаний з виходом 1619 р. праці </a:t>
            </a:r>
            <a:r>
              <a:rPr lang="uk-UA" i="1" dirty="0" smtClean="0">
                <a:solidFill>
                  <a:srgbClr val="FFFF00"/>
                </a:solidFill>
              </a:rPr>
              <a:t>М.Смотрицького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«</a:t>
            </a:r>
            <a:r>
              <a:rPr lang="uk-UA" dirty="0" err="1" smtClean="0">
                <a:solidFill>
                  <a:srgbClr val="FFFF00"/>
                </a:solidFill>
              </a:rPr>
              <a:t>Граматіки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Славенския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правильноє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Сінтагма</a:t>
            </a:r>
            <a:r>
              <a:rPr lang="uk-UA" dirty="0" smtClean="0">
                <a:solidFill>
                  <a:srgbClr val="FFFF00"/>
                </a:solidFill>
              </a:rPr>
              <a:t>». </a:t>
            </a:r>
            <a:endParaRPr lang="ru-RU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Смотрицького</a:t>
            </a:r>
            <a:r>
              <a:rPr lang="ru-RU" dirty="0" smtClean="0"/>
              <a:t> </a:t>
            </a:r>
            <a:r>
              <a:rPr lang="ru-RU" dirty="0" err="1" smtClean="0"/>
              <a:t>тримався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аж до XIX ст.</a:t>
            </a:r>
          </a:p>
          <a:p>
            <a:pPr marL="0" indent="357188" algn="just">
              <a:buNone/>
            </a:pPr>
            <a:r>
              <a:rPr lang="uk-UA" dirty="0" smtClean="0"/>
              <a:t>У </a:t>
            </a:r>
            <a:r>
              <a:rPr lang="ru-RU" dirty="0" err="1" smtClean="0"/>
              <a:t>березні</a:t>
            </a:r>
            <a:r>
              <a:rPr lang="ru-RU" dirty="0" smtClean="0"/>
              <a:t> 1708 року </a:t>
            </a:r>
            <a:r>
              <a:rPr lang="ru-RU" dirty="0" err="1" smtClean="0"/>
              <a:t>з</a:t>
            </a:r>
            <a:r>
              <a:rPr lang="ru-RU" dirty="0" smtClean="0"/>
              <a:t> наказу царя Петра </a:t>
            </a:r>
            <a:r>
              <a:rPr lang="ru-RU" dirty="0" err="1" smtClean="0"/>
              <a:t>замінено</a:t>
            </a:r>
            <a:r>
              <a:rPr lang="ru-RU" dirty="0" smtClean="0"/>
              <a:t> </a:t>
            </a:r>
            <a:r>
              <a:rPr lang="ru-RU" dirty="0" err="1" smtClean="0"/>
              <a:t>стародавню</a:t>
            </a:r>
            <a:r>
              <a:rPr lang="ru-RU" dirty="0" smtClean="0"/>
              <a:t> </a:t>
            </a:r>
            <a:r>
              <a:rPr lang="ru-RU" dirty="0" err="1" smtClean="0"/>
              <a:t>кирилицю</a:t>
            </a:r>
            <a:r>
              <a:rPr lang="ru-RU" dirty="0" smtClean="0"/>
              <a:t> на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chemeClr val="bg1"/>
                </a:solidFill>
              </a:rPr>
              <a:t>гражданку</a:t>
            </a:r>
            <a:r>
              <a:rPr lang="ru-RU" dirty="0" smtClean="0"/>
              <a:t>, а </a:t>
            </a:r>
            <a:r>
              <a:rPr lang="ru-RU" dirty="0" err="1" smtClean="0"/>
              <a:t>кирилицю</a:t>
            </a:r>
            <a:r>
              <a:rPr lang="ru-RU" dirty="0" smtClean="0"/>
              <a:t> дозволено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для </a:t>
            </a:r>
            <a:r>
              <a:rPr lang="ru-RU" dirty="0" err="1" smtClean="0"/>
              <a:t>церковних</a:t>
            </a:r>
            <a:r>
              <a:rPr lang="ru-RU" dirty="0" smtClean="0"/>
              <a:t> </a:t>
            </a:r>
            <a:r>
              <a:rPr lang="ru-RU" dirty="0" err="1" smtClean="0"/>
              <a:t>видань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Гражданка </a:t>
            </a:r>
            <a:r>
              <a:rPr lang="ru-RU" dirty="0" err="1" smtClean="0"/>
              <a:t>вже</a:t>
            </a:r>
            <a:r>
              <a:rPr lang="ru-RU" dirty="0" smtClean="0"/>
              <a:t> не знала </a:t>
            </a:r>
            <a:r>
              <a:rPr lang="ru-RU" dirty="0" err="1" smtClean="0"/>
              <a:t>потрібних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 букв, як </a:t>
            </a:r>
            <a:r>
              <a:rPr lang="ru-RU" b="1" i="1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/>
              <a:t>, не знала </a:t>
            </a:r>
            <a:r>
              <a:rPr lang="ru-RU" dirty="0" err="1" smtClean="0"/>
              <a:t>й</a:t>
            </a:r>
            <a:r>
              <a:rPr lang="ru-RU" dirty="0" smtClean="0"/>
              <a:t> тих </a:t>
            </a:r>
            <a:r>
              <a:rPr lang="ru-RU" dirty="0" err="1" smtClean="0"/>
              <a:t>надрядкових</a:t>
            </a:r>
            <a:r>
              <a:rPr lang="ru-RU" dirty="0" smtClean="0"/>
              <a:t> </a:t>
            </a:r>
            <a:r>
              <a:rPr lang="ru-RU" dirty="0" err="1" smtClean="0"/>
              <a:t>значків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вживала</a:t>
            </a:r>
            <a:r>
              <a:rPr lang="ru-RU" dirty="0" smtClean="0"/>
              <a:t> </a:t>
            </a:r>
            <a:r>
              <a:rPr lang="ru-RU" dirty="0" err="1" smtClean="0"/>
              <a:t>кирилиця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служили в </a:t>
            </a:r>
            <a:r>
              <a:rPr lang="ru-RU" dirty="0" err="1" smtClean="0"/>
              <a:t>Україні</a:t>
            </a:r>
            <a:r>
              <a:rPr lang="ru-RU" dirty="0" smtClean="0"/>
              <a:t> для </a:t>
            </a:r>
            <a:r>
              <a:rPr lang="ru-RU" dirty="0" err="1" smtClean="0"/>
              <a:t>наближення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до </a:t>
            </a:r>
            <a:r>
              <a:rPr lang="ru-RU" dirty="0" err="1" smtClean="0"/>
              <a:t>вимови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. </a:t>
            </a:r>
            <a:r>
              <a:rPr lang="ru-RU" dirty="0" err="1" smtClean="0"/>
              <a:t>Українське</a:t>
            </a:r>
            <a:r>
              <a:rPr lang="ru-RU" dirty="0" smtClean="0"/>
              <a:t> письмо </a:t>
            </a:r>
            <a:r>
              <a:rPr lang="ru-RU" dirty="0" err="1" smtClean="0"/>
              <a:t>було</a:t>
            </a:r>
            <a:r>
              <a:rPr lang="ru-RU" dirty="0" smtClean="0"/>
              <a:t> силою </a:t>
            </a:r>
            <a:r>
              <a:rPr lang="ru-RU" dirty="0" err="1" smtClean="0"/>
              <a:t>поєднано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російським</a:t>
            </a:r>
            <a:r>
              <a:rPr lang="ru-RU" dirty="0" smtClean="0"/>
              <a:t> письмом.</a:t>
            </a:r>
          </a:p>
          <a:p>
            <a:pPr marL="0" indent="357188" algn="just">
              <a:buNone/>
            </a:pPr>
            <a:r>
              <a:rPr lang="ru-RU" dirty="0" err="1" smtClean="0"/>
              <a:t>Вихід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1798 р. </a:t>
            </a:r>
            <a:r>
              <a:rPr lang="ru-RU" i="1" dirty="0" smtClean="0">
                <a:solidFill>
                  <a:srgbClr val="FFFF00"/>
                </a:solidFill>
              </a:rPr>
              <a:t>«</a:t>
            </a:r>
            <a:r>
              <a:rPr lang="ru-RU" i="1" dirty="0" err="1" smtClean="0">
                <a:solidFill>
                  <a:srgbClr val="FFFF00"/>
                </a:solidFill>
              </a:rPr>
              <a:t>Енеїди</a:t>
            </a:r>
            <a:r>
              <a:rPr lang="ru-RU" i="1" dirty="0" smtClean="0">
                <a:solidFill>
                  <a:srgbClr val="FFFF00"/>
                </a:solidFill>
              </a:rPr>
              <a:t>»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І.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Котляревського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поставив на порядок </a:t>
            </a:r>
            <a:r>
              <a:rPr lang="ru-RU" dirty="0" err="1" smtClean="0"/>
              <a:t>денний</a:t>
            </a:r>
            <a:r>
              <a:rPr lang="ru-RU" dirty="0" smtClean="0"/>
              <a:t> і </a:t>
            </a:r>
            <a:r>
              <a:rPr lang="ru-RU" dirty="0" err="1" smtClean="0"/>
              <a:t>питання</a:t>
            </a:r>
            <a:r>
              <a:rPr lang="ru-RU" dirty="0" smtClean="0"/>
              <a:t> нового </a:t>
            </a:r>
            <a:r>
              <a:rPr lang="ru-RU" dirty="0" err="1" smtClean="0"/>
              <a:t>правопису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жива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нарешті</a:t>
            </a:r>
            <a:r>
              <a:rPr lang="ru-RU" dirty="0" smtClean="0"/>
              <a:t> остаточно стала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літературною</a:t>
            </a:r>
            <a:r>
              <a:rPr lang="ru-RU" dirty="0" smtClean="0"/>
              <a:t>. Але І. </a:t>
            </a:r>
            <a:r>
              <a:rPr lang="ru-RU" dirty="0" err="1" smtClean="0"/>
              <a:t>Котляревський</a:t>
            </a:r>
            <a:r>
              <a:rPr lang="ru-RU" dirty="0" smtClean="0"/>
              <a:t> писав старим </a:t>
            </a:r>
            <a:r>
              <a:rPr lang="ru-RU" dirty="0" err="1" smtClean="0"/>
              <a:t>правописом</a:t>
            </a:r>
            <a:r>
              <a:rPr lang="ru-RU" dirty="0" smtClean="0"/>
              <a:t>, </a:t>
            </a:r>
            <a:r>
              <a:rPr lang="ru-RU" dirty="0" err="1" smtClean="0"/>
              <a:t>захмареним</a:t>
            </a:r>
            <a:r>
              <a:rPr lang="ru-RU" dirty="0" smtClean="0"/>
              <a:t> гражданкою. </a:t>
            </a:r>
            <a:r>
              <a:rPr lang="ru-RU" dirty="0" err="1" smtClean="0"/>
              <a:t>Етимологічний</a:t>
            </a:r>
            <a:r>
              <a:rPr lang="ru-RU" dirty="0" smtClean="0"/>
              <a:t> характер того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невідповідним</a:t>
            </a:r>
            <a:r>
              <a:rPr lang="ru-RU" dirty="0" smtClean="0"/>
              <a:t> 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І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постало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започаткування</a:t>
            </a:r>
            <a:r>
              <a:rPr lang="ru-RU" dirty="0" smtClean="0"/>
              <a:t> </a:t>
            </a:r>
            <a:r>
              <a:rPr lang="ru-RU" dirty="0" err="1" smtClean="0"/>
              <a:t>фонетичного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.</a:t>
            </a:r>
          </a:p>
          <a:p>
            <a:pPr marL="0" indent="357188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/>
              <a:t>Третій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dirty="0" smtClean="0"/>
              <a:t>(ХІХ ст.)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" y="1929384"/>
            <a:ext cx="11868911" cy="4800600"/>
          </a:xfrm>
        </p:spPr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намагання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оптимальний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b="1" i="1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Батьком</a:t>
            </a:r>
            <a:r>
              <a:rPr lang="ru-RU" dirty="0" smtClean="0"/>
              <a:t> </a:t>
            </a:r>
            <a:r>
              <a:rPr lang="ru-RU" dirty="0" smtClean="0"/>
              <a:t>нового </a:t>
            </a:r>
            <a:r>
              <a:rPr lang="ru-RU" dirty="0" err="1" smtClean="0"/>
              <a:t>правопису</a:t>
            </a:r>
            <a:r>
              <a:rPr lang="ru-RU" dirty="0" smtClean="0"/>
              <a:t> став </a:t>
            </a:r>
            <a:r>
              <a:rPr lang="ru-RU" i="1" dirty="0" smtClean="0">
                <a:solidFill>
                  <a:srgbClr val="FFFF00"/>
                </a:solidFill>
              </a:rPr>
              <a:t>О. </a:t>
            </a:r>
            <a:r>
              <a:rPr lang="ru-RU" i="1" dirty="0" err="1" smtClean="0">
                <a:solidFill>
                  <a:srgbClr val="FFFF00"/>
                </a:solidFill>
              </a:rPr>
              <a:t>Павловський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автор </a:t>
            </a:r>
            <a:r>
              <a:rPr lang="ru-RU" dirty="0" err="1" smtClean="0"/>
              <a:t>першої</a:t>
            </a:r>
            <a:r>
              <a:rPr lang="ru-RU" dirty="0" smtClean="0"/>
              <a:t> в</a:t>
            </a:r>
            <a:r>
              <a:rPr lang="ru-RU" i="1" dirty="0" smtClean="0"/>
              <a:t> </a:t>
            </a:r>
            <a:r>
              <a:rPr lang="ru-RU" dirty="0" smtClean="0"/>
              <a:t>XIX</a:t>
            </a:r>
            <a:r>
              <a:rPr lang="ru-RU" i="1" dirty="0" smtClean="0"/>
              <a:t> </a:t>
            </a:r>
            <a:r>
              <a:rPr lang="ru-RU" dirty="0" smtClean="0"/>
              <a:t>ст.</a:t>
            </a:r>
            <a:r>
              <a:rPr lang="ru-RU" i="1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граматики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вийшла</a:t>
            </a:r>
            <a:r>
              <a:rPr lang="ru-RU" i="1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у 1818 р. </a:t>
            </a:r>
            <a:r>
              <a:rPr lang="ru-RU" dirty="0" err="1" smtClean="0"/>
              <a:t>Він</a:t>
            </a:r>
            <a:r>
              <a:rPr lang="ru-RU" dirty="0" smtClean="0"/>
              <a:t> перший почав </a:t>
            </a:r>
            <a:r>
              <a:rPr lang="ru-RU" dirty="0" err="1" smtClean="0"/>
              <a:t>передавати</a:t>
            </a:r>
            <a:r>
              <a:rPr lang="ru-RU" dirty="0" smtClean="0"/>
              <a:t> той звук, </a:t>
            </a:r>
            <a:r>
              <a:rPr lang="ru-RU" dirty="0" err="1" smtClean="0"/>
              <a:t>що</a:t>
            </a:r>
            <a:r>
              <a:rPr lang="ru-RU" dirty="0" smtClean="0"/>
              <a:t> походить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о,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е, і</a:t>
            </a:r>
            <a:r>
              <a:rPr lang="ru-RU" b="1" dirty="0" smtClean="0"/>
              <a:t>, </a:t>
            </a:r>
            <a:r>
              <a:rPr lang="ru-RU" dirty="0" smtClean="0"/>
              <a:t>через</a:t>
            </a:r>
            <a:r>
              <a:rPr lang="ru-RU" b="1" dirty="0" smtClean="0">
                <a:solidFill>
                  <a:schemeClr val="bg1"/>
                </a:solidFill>
              </a:rPr>
              <a:t> і </a:t>
            </a:r>
            <a:r>
              <a:rPr lang="ru-RU" dirty="0" smtClean="0"/>
              <a:t>(</a:t>
            </a:r>
            <a:r>
              <a:rPr lang="ru-RU" i="1" dirty="0" err="1" smtClean="0"/>
              <a:t>стіль</a:t>
            </a:r>
            <a:r>
              <a:rPr lang="ru-RU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тобі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тінь</a:t>
            </a:r>
            <a:r>
              <a:rPr lang="ru-RU" i="1" dirty="0" smtClean="0"/>
              <a:t>)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продовжували</a:t>
            </a:r>
            <a:r>
              <a:rPr lang="ru-RU" dirty="0" smtClean="0"/>
              <a:t> </a:t>
            </a:r>
            <a:r>
              <a:rPr lang="ru-RU" dirty="0" err="1" smtClean="0"/>
              <a:t>відстоювати</a:t>
            </a:r>
            <a:r>
              <a:rPr lang="ru-RU" dirty="0" smtClean="0"/>
              <a:t> </a:t>
            </a:r>
            <a:r>
              <a:rPr lang="ru-RU" dirty="0" err="1" smtClean="0"/>
              <a:t>етимологічний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великий </a:t>
            </a:r>
            <a:r>
              <a:rPr lang="ru-RU" dirty="0" err="1" smtClean="0"/>
              <a:t>знавець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М.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Максимович</a:t>
            </a:r>
            <a:r>
              <a:rPr lang="ru-RU" dirty="0" smtClean="0"/>
              <a:t>, не </a:t>
            </a:r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поривати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старим </a:t>
            </a:r>
            <a:r>
              <a:rPr lang="ru-RU" dirty="0" err="1" smtClean="0"/>
              <a:t>правописом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прагнучи</a:t>
            </a:r>
            <a:r>
              <a:rPr lang="ru-RU" dirty="0" smtClean="0"/>
              <a:t> </a:t>
            </a:r>
            <a:r>
              <a:rPr lang="ru-RU" dirty="0" err="1" smtClean="0"/>
              <a:t>наблизити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до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свою </a:t>
            </a:r>
            <a:r>
              <a:rPr lang="ru-RU" dirty="0" err="1" smtClean="0"/>
              <a:t>правописну</a:t>
            </a:r>
            <a:r>
              <a:rPr lang="ru-RU" dirty="0" smtClean="0"/>
              <a:t> систему, </a:t>
            </a:r>
            <a:r>
              <a:rPr lang="ru-RU" dirty="0" err="1" smtClean="0"/>
              <a:t>зокрема</a:t>
            </a:r>
            <a:r>
              <a:rPr lang="ru-RU" dirty="0" smtClean="0"/>
              <a:t>: над </a:t>
            </a:r>
            <a:r>
              <a:rPr lang="ru-RU" dirty="0" err="1" smtClean="0"/>
              <a:t>давніми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та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перейшли</a:t>
            </a:r>
            <a:r>
              <a:rPr lang="ru-RU" dirty="0" smtClean="0"/>
              <a:t> на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/>
              <a:t>, ставив </a:t>
            </a:r>
            <a:r>
              <a:rPr lang="ru-RU" dirty="0" err="1" smtClean="0">
                <a:solidFill>
                  <a:srgbClr val="002060"/>
                </a:solidFill>
              </a:rPr>
              <a:t>дашка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незабутню</a:t>
            </a:r>
            <a:r>
              <a:rPr lang="ru-RU" dirty="0" smtClean="0"/>
              <a:t> роль </a:t>
            </a:r>
            <a:r>
              <a:rPr lang="ru-RU" dirty="0" err="1" smtClean="0"/>
              <a:t>відіграла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«Русалка </a:t>
            </a:r>
            <a:r>
              <a:rPr lang="ru-RU" i="1" dirty="0" err="1" smtClean="0">
                <a:solidFill>
                  <a:srgbClr val="FFFF00"/>
                </a:solidFill>
              </a:rPr>
              <a:t>ДнЂстровая</a:t>
            </a:r>
            <a:r>
              <a:rPr lang="ru-RU" i="1" dirty="0" smtClean="0">
                <a:solidFill>
                  <a:srgbClr val="FFFF00"/>
                </a:solidFill>
              </a:rPr>
              <a:t>» </a:t>
            </a:r>
            <a:r>
              <a:rPr lang="ru-RU" dirty="0" smtClean="0"/>
              <a:t>–</a:t>
            </a:r>
            <a:r>
              <a:rPr lang="ru-RU" i="1" dirty="0" smtClean="0"/>
              <a:t> </a:t>
            </a:r>
            <a:r>
              <a:rPr lang="ru-RU" dirty="0" err="1" smtClean="0"/>
              <a:t>збірник</a:t>
            </a:r>
            <a:r>
              <a:rPr lang="ru-RU" i="1" dirty="0" smtClean="0"/>
              <a:t> </a:t>
            </a:r>
            <a:r>
              <a:rPr lang="ru-RU" dirty="0" smtClean="0"/>
              <a:t>1837</a:t>
            </a:r>
            <a:r>
              <a:rPr lang="ru-RU" i="1" dirty="0" smtClean="0"/>
              <a:t> </a:t>
            </a:r>
            <a:r>
              <a:rPr lang="ru-RU" dirty="0" smtClean="0"/>
              <a:t>р.,</a:t>
            </a:r>
            <a:r>
              <a:rPr lang="ru-RU" i="1" dirty="0" smtClean="0"/>
              <a:t> </a:t>
            </a:r>
            <a:r>
              <a:rPr lang="ru-RU" dirty="0" err="1" smtClean="0"/>
              <a:t>випущений</a:t>
            </a:r>
            <a:r>
              <a:rPr lang="ru-RU" dirty="0" smtClean="0"/>
              <a:t> у </a:t>
            </a:r>
            <a:r>
              <a:rPr lang="ru-RU" dirty="0" err="1" smtClean="0"/>
              <a:t>Будапешті</a:t>
            </a:r>
            <a:r>
              <a:rPr lang="uk-UA" dirty="0" smtClean="0"/>
              <a:t>. Р</a:t>
            </a:r>
            <a:r>
              <a:rPr lang="ru-RU" dirty="0" err="1" smtClean="0"/>
              <a:t>едакторами</a:t>
            </a:r>
            <a:r>
              <a:rPr lang="ru-RU" i="1" dirty="0" smtClean="0"/>
              <a:t> </a:t>
            </a:r>
            <a:r>
              <a:rPr lang="ru-RU" dirty="0" smtClean="0"/>
              <a:t>«Русалки»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Руська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трійця</a:t>
            </a:r>
            <a:r>
              <a:rPr lang="ru-RU" dirty="0" smtClean="0">
                <a:solidFill>
                  <a:srgbClr val="FFFF00"/>
                </a:solidFill>
              </a:rPr>
              <a:t>» – </a:t>
            </a:r>
            <a:r>
              <a:rPr lang="ru-RU" dirty="0" err="1" smtClean="0">
                <a:solidFill>
                  <a:srgbClr val="FFFF00"/>
                </a:solidFill>
              </a:rPr>
              <a:t>отці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Шашкевич, </a:t>
            </a:r>
            <a:r>
              <a:rPr lang="ru-RU" dirty="0" err="1" smtClean="0">
                <a:solidFill>
                  <a:srgbClr val="FFFF00"/>
                </a:solidFill>
              </a:rPr>
              <a:t>Головацький</a:t>
            </a:r>
            <a:r>
              <a:rPr lang="ru-RU" dirty="0" smtClean="0">
                <a:solidFill>
                  <a:srgbClr val="FFFF00"/>
                </a:solidFill>
              </a:rPr>
              <a:t> і </a:t>
            </a:r>
            <a:r>
              <a:rPr lang="ru-RU" dirty="0" err="1" smtClean="0">
                <a:solidFill>
                  <a:srgbClr val="FFFF00"/>
                </a:solidFill>
              </a:rPr>
              <a:t>Вагилевич</a:t>
            </a:r>
            <a:r>
              <a:rPr lang="ru-RU" dirty="0" smtClean="0"/>
              <a:t>.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збірника</a:t>
            </a:r>
            <a:r>
              <a:rPr lang="ru-RU" dirty="0" smtClean="0"/>
              <a:t> першими </a:t>
            </a:r>
            <a:r>
              <a:rPr lang="ru-RU" dirty="0" err="1" smtClean="0"/>
              <a:t>вжили</a:t>
            </a:r>
            <a:r>
              <a:rPr lang="ru-RU" dirty="0" smtClean="0"/>
              <a:t> </a:t>
            </a:r>
            <a:r>
              <a:rPr lang="ru-RU" dirty="0" err="1" smtClean="0"/>
              <a:t>вповні</a:t>
            </a:r>
            <a:r>
              <a:rPr lang="ru-RU" dirty="0" smtClean="0"/>
              <a:t> того </a:t>
            </a:r>
            <a:r>
              <a:rPr lang="ru-RU" dirty="0" err="1" smtClean="0"/>
              <a:t>правопису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де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панує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письменності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:</a:t>
            </a:r>
          </a:p>
          <a:p>
            <a:pPr marL="0" indent="357188" algn="just">
              <a:buNone/>
            </a:pPr>
            <a:r>
              <a:rPr lang="ru-RU" dirty="0" smtClean="0"/>
              <a:t>− остаточно </a:t>
            </a:r>
            <a:r>
              <a:rPr lang="ru-RU" dirty="0" err="1" smtClean="0"/>
              <a:t>викинули</a:t>
            </a:r>
            <a:r>
              <a:rPr lang="ru-RU" dirty="0" smtClean="0"/>
              <a:t> </a:t>
            </a:r>
            <a:r>
              <a:rPr lang="ru-RU" dirty="0" err="1" smtClean="0"/>
              <a:t>непотрібний</a:t>
            </a:r>
            <a:r>
              <a:rPr lang="ru-RU" dirty="0" smtClean="0"/>
              <a:t> нам </a:t>
            </a:r>
            <a:r>
              <a:rPr lang="ru-RU" b="1" dirty="0" err="1" smtClean="0">
                <a:solidFill>
                  <a:schemeClr val="bg1"/>
                </a:solidFill>
              </a:rPr>
              <a:t>ъ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найдавнішого</a:t>
            </a:r>
            <a:r>
              <a:rPr lang="ru-RU" dirty="0" smtClean="0"/>
              <a:t> часу </a:t>
            </a:r>
            <a:r>
              <a:rPr lang="ru-RU" dirty="0" err="1" smtClean="0"/>
              <a:t>втратив</a:t>
            </a:r>
            <a:r>
              <a:rPr lang="ru-RU" dirty="0" smtClean="0"/>
              <a:t> у нас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звукове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ы</a:t>
            </a:r>
            <a:r>
              <a:rPr lang="ru-RU" dirty="0" smtClean="0"/>
              <a:t> почали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и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 та </a:t>
            </a:r>
            <a:r>
              <a:rPr lang="ru-RU" b="1" dirty="0" smtClean="0">
                <a:solidFill>
                  <a:schemeClr val="bg1"/>
                </a:solidFill>
              </a:rPr>
              <a:t>о</a:t>
            </a:r>
            <a:r>
              <a:rPr lang="ru-RU" dirty="0" smtClean="0"/>
              <a:t> передавали через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/>
              <a:t>: </a:t>
            </a:r>
            <a:r>
              <a:rPr lang="ru-RU" i="1" dirty="0" err="1" smtClean="0"/>
              <a:t>віз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сокіл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стіл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запровадили</a:t>
            </a:r>
            <a:r>
              <a:rPr lang="ru-RU" dirty="0" smtClean="0"/>
              <a:t> до гражданки і </a:t>
            </a:r>
            <a:r>
              <a:rPr lang="ru-RU" dirty="0" err="1" smtClean="0"/>
              <a:t>вживали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давнє</a:t>
            </a:r>
            <a:r>
              <a:rPr lang="ru-RU" dirty="0" smtClean="0"/>
              <a:t> </a:t>
            </a:r>
            <a:r>
              <a:rPr lang="ru-RU" dirty="0" err="1" smtClean="0"/>
              <a:t>церковне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є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  <a:r>
              <a:rPr lang="ru-RU" i="1" dirty="0" err="1" smtClean="0"/>
              <a:t>моє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маєш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волосє</a:t>
            </a:r>
            <a:r>
              <a:rPr lang="ru-RU" dirty="0" smtClean="0"/>
              <a:t>;</a:t>
            </a:r>
          </a:p>
          <a:p>
            <a:pPr marL="0" indent="357188" algn="just">
              <a:buNone/>
            </a:pPr>
            <a:r>
              <a:rPr lang="ru-RU" dirty="0" smtClean="0"/>
              <a:t>− 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вжили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йо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ьо</a:t>
            </a:r>
            <a:r>
              <a:rPr lang="ru-RU" dirty="0" smtClean="0"/>
              <a:t>: </a:t>
            </a:r>
            <a:r>
              <a:rPr lang="ru-RU" i="1" dirty="0" err="1" smtClean="0"/>
              <a:t>ройом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зьобали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всьо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кухльом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популяризаторів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нового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П.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i="1" dirty="0" err="1" smtClean="0">
                <a:solidFill>
                  <a:srgbClr val="FFFF00"/>
                </a:solidFill>
              </a:rPr>
              <a:t>Куліш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кулішівка</a:t>
            </a:r>
            <a:r>
              <a:rPr lang="ru-RU" dirty="0" smtClean="0">
                <a:solidFill>
                  <a:srgbClr val="FFFF00"/>
                </a:solidFill>
              </a:rPr>
              <a:t>»,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Куліш</a:t>
            </a:r>
            <a:r>
              <a:rPr lang="ru-RU" dirty="0" smtClean="0"/>
              <a:t> не </a:t>
            </a:r>
            <a:r>
              <a:rPr lang="ru-RU" dirty="0" err="1" smtClean="0"/>
              <a:t>вніс</a:t>
            </a:r>
            <a:r>
              <a:rPr lang="ru-RU" dirty="0" smtClean="0"/>
              <a:t> до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нового.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зібрав</a:t>
            </a:r>
            <a:r>
              <a:rPr lang="ru-RU" dirty="0" smtClean="0"/>
              <a:t> і широко </a:t>
            </a:r>
            <a:r>
              <a:rPr lang="ru-RU" dirty="0" err="1" smtClean="0"/>
              <a:t>спопуляризував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виданнях</a:t>
            </a:r>
            <a:r>
              <a:rPr lang="ru-RU" dirty="0" smtClean="0"/>
              <a:t> усе те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/>
              <a:t>Третій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dirty="0" smtClean="0"/>
              <a:t>(ХІХ ст.)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" y="1929384"/>
            <a:ext cx="11868911" cy="4800600"/>
          </a:xfrm>
        </p:spPr>
        <p:txBody>
          <a:bodyPr>
            <a:normAutofit lnSpcReduction="10000"/>
          </a:bodyPr>
          <a:lstStyle/>
          <a:p>
            <a:pPr marL="0" indent="357188" algn="just">
              <a:buNone/>
            </a:pPr>
            <a:r>
              <a:rPr lang="ru-RU" i="1" dirty="0" err="1" smtClean="0">
                <a:solidFill>
                  <a:srgbClr val="FFFF00"/>
                </a:solidFill>
              </a:rPr>
              <a:t>Драгоманівку</a:t>
            </a:r>
            <a:r>
              <a:rPr lang="ru-RU" i="1" dirty="0" smtClean="0"/>
              <a:t> </a:t>
            </a:r>
            <a:r>
              <a:rPr lang="ru-RU" dirty="0" err="1" smtClean="0"/>
              <a:t>виробили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uk-UA" i="1" dirty="0" smtClean="0"/>
              <a:t> </a:t>
            </a:r>
            <a:r>
              <a:rPr lang="ru-RU" dirty="0" smtClean="0"/>
              <a:t>70-х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r>
              <a:rPr lang="ru-RU" dirty="0" smtClean="0"/>
              <a:t>ХІХ ст.</a:t>
            </a:r>
            <a:r>
              <a:rPr lang="ru-RU" i="1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діячів</a:t>
            </a:r>
            <a:r>
              <a:rPr lang="ru-RU" i="1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мовознавця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П. </a:t>
            </a:r>
            <a:r>
              <a:rPr lang="ru-RU" dirty="0" err="1" smtClean="0">
                <a:solidFill>
                  <a:srgbClr val="FFFF00"/>
                </a:solidFill>
              </a:rPr>
              <a:t>Житецького</a:t>
            </a:r>
            <a:r>
              <a:rPr lang="ru-RU" dirty="0" smtClean="0"/>
              <a:t>, до </a:t>
            </a:r>
            <a:r>
              <a:rPr lang="ru-RU" dirty="0" err="1" smtClean="0"/>
              <a:t>якої</a:t>
            </a:r>
            <a:r>
              <a:rPr lang="ru-RU" dirty="0" smtClean="0"/>
              <a:t> входив і </a:t>
            </a:r>
            <a:r>
              <a:rPr lang="ru-RU" dirty="0" smtClean="0">
                <a:solidFill>
                  <a:srgbClr val="FFFF00"/>
                </a:solidFill>
              </a:rPr>
              <a:t>М.</a:t>
            </a:r>
            <a:r>
              <a:rPr lang="uk-UA" dirty="0" smtClean="0">
                <a:solidFill>
                  <a:srgbClr val="FFFF00"/>
                </a:solidFill>
              </a:rPr>
              <a:t> </a:t>
            </a:r>
            <a:r>
              <a:rPr lang="ru-RU" dirty="0" smtClean="0">
                <a:solidFill>
                  <a:srgbClr val="FFFF00"/>
                </a:solidFill>
              </a:rPr>
              <a:t>Драгоманов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женевських</a:t>
            </a:r>
            <a:r>
              <a:rPr lang="ru-RU" dirty="0" smtClean="0"/>
              <a:t> </a:t>
            </a:r>
            <a:r>
              <a:rPr lang="ru-RU" dirty="0" err="1" smtClean="0"/>
              <a:t>виданнях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нововведення</a:t>
            </a:r>
            <a:r>
              <a:rPr lang="ru-RU" dirty="0" smtClean="0"/>
              <a:t>: вводить </a:t>
            </a:r>
            <a:r>
              <a:rPr lang="ru-RU" dirty="0" err="1" smtClean="0"/>
              <a:t>літеру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іама</a:t>
            </a:r>
            <a:r>
              <a:rPr lang="ru-RU" dirty="0" smtClean="0"/>
              <a:t>); </a:t>
            </a:r>
            <a:r>
              <a:rPr lang="ru-RU" dirty="0" err="1" smtClean="0"/>
              <a:t>пом’якшення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</a:t>
            </a:r>
            <a:r>
              <a:rPr lang="ru-RU" dirty="0" err="1" smtClean="0"/>
              <a:t>позначає</a:t>
            </a:r>
            <a:r>
              <a:rPr lang="ru-RU" dirty="0" smtClean="0"/>
              <a:t> через </a:t>
            </a:r>
            <a:r>
              <a:rPr lang="ru-RU" b="1" dirty="0" err="1" smtClean="0">
                <a:solidFill>
                  <a:schemeClr val="bg1"/>
                </a:solidFill>
              </a:rPr>
              <a:t>ь</a:t>
            </a:r>
            <a:r>
              <a:rPr lang="ru-RU" dirty="0" smtClean="0"/>
              <a:t> (</a:t>
            </a:r>
            <a:r>
              <a:rPr lang="ru-RU" i="1" dirty="0" err="1" smtClean="0"/>
              <a:t>земльа</a:t>
            </a:r>
            <a:r>
              <a:rPr lang="ru-RU" dirty="0" smtClean="0"/>
              <a:t>);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/>
              <a:t> писав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каідани</a:t>
            </a:r>
            <a:r>
              <a:rPr lang="ru-RU" dirty="0" smtClean="0"/>
              <a:t>); </a:t>
            </a:r>
            <a:r>
              <a:rPr lang="ru-RU" dirty="0" err="1" smtClean="0"/>
              <a:t>замість</a:t>
            </a:r>
            <a:r>
              <a:rPr lang="ru-RU" dirty="0" smtClean="0"/>
              <a:t> апострофа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вживає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міасо</a:t>
            </a:r>
            <a:r>
              <a:rPr lang="ru-RU" i="1" dirty="0" smtClean="0"/>
              <a:t>);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щ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шч</a:t>
            </a:r>
            <a:r>
              <a:rPr lang="ru-RU" dirty="0" smtClean="0"/>
              <a:t> так,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(</a:t>
            </a:r>
            <a:r>
              <a:rPr lang="ru-RU" i="1" dirty="0" err="1" smtClean="0"/>
              <a:t>шчо</a:t>
            </a:r>
            <a:r>
              <a:rPr lang="ru-RU" dirty="0" smtClean="0"/>
              <a:t>).</a:t>
            </a:r>
          </a:p>
          <a:p>
            <a:pPr marL="0" indent="357188" algn="just">
              <a:buNone/>
            </a:pPr>
            <a:r>
              <a:rPr lang="ru-RU" dirty="0" smtClean="0"/>
              <a:t>У 1886 </a:t>
            </a:r>
            <a:r>
              <a:rPr lang="ru-RU" dirty="0" smtClean="0"/>
              <a:t>р.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Малорусско-німецкий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словар</a:t>
            </a:r>
            <a:r>
              <a:rPr lang="ru-RU" dirty="0" smtClean="0">
                <a:solidFill>
                  <a:srgbClr val="FFFF00"/>
                </a:solidFill>
              </a:rPr>
              <a:t>» </a:t>
            </a:r>
            <a:r>
              <a:rPr lang="ru-RU" i="1" dirty="0" smtClean="0">
                <a:solidFill>
                  <a:srgbClr val="FFFF00"/>
                </a:solidFill>
              </a:rPr>
              <a:t>Є.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Желехівського</a:t>
            </a:r>
            <a:r>
              <a:rPr lang="ru-RU" i="1" dirty="0" smtClean="0"/>
              <a:t>,</a:t>
            </a:r>
            <a:r>
              <a:rPr lang="uk-UA" dirty="0" smtClean="0"/>
              <a:t>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знаходимо</a:t>
            </a:r>
            <a:r>
              <a:rPr lang="ru-RU" dirty="0" smtClean="0"/>
              <a:t> </a:t>
            </a:r>
            <a:r>
              <a:rPr lang="ru-RU" dirty="0" smtClean="0"/>
              <a:t>той </a:t>
            </a:r>
            <a:r>
              <a:rPr lang="ru-RU" dirty="0" err="1" smtClean="0"/>
              <a:t>фонетичний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шкільна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smtClean="0"/>
              <a:t>1893 р. </a:t>
            </a:r>
            <a:r>
              <a:rPr lang="ru-RU" dirty="0" err="1" smtClean="0"/>
              <a:t>запровадила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школах </a:t>
            </a:r>
            <a:r>
              <a:rPr lang="ru-RU" dirty="0" err="1" smtClean="0"/>
              <a:t>Галичини</a:t>
            </a:r>
            <a:r>
              <a:rPr lang="ru-RU" dirty="0" smtClean="0"/>
              <a:t>. Новиною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, названого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желехівкою</a:t>
            </a:r>
            <a:r>
              <a:rPr lang="ru-RU" dirty="0" smtClean="0">
                <a:solidFill>
                  <a:srgbClr val="FFFF00"/>
                </a:solidFill>
              </a:rPr>
              <a:t>»,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послідовне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ї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на початку складу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 на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давніх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ђ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е</a:t>
            </a:r>
            <a:r>
              <a:rPr lang="ru-RU" dirty="0" smtClean="0"/>
              <a:t>: </a:t>
            </a:r>
            <a:r>
              <a:rPr lang="ru-RU" i="1" dirty="0" err="1" smtClean="0"/>
              <a:t>снїг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тїло</a:t>
            </a:r>
            <a:r>
              <a:rPr lang="ru-RU" i="1" dirty="0" smtClean="0"/>
              <a:t>, </a:t>
            </a:r>
            <a:r>
              <a:rPr lang="ru-RU" i="1" dirty="0" err="1" smtClean="0"/>
              <a:t>дїло</a:t>
            </a:r>
            <a:r>
              <a:rPr lang="ru-RU" i="1" dirty="0" smtClean="0"/>
              <a:t> — </a:t>
            </a:r>
            <a:r>
              <a:rPr lang="ru-RU" i="1" dirty="0" err="1" smtClean="0"/>
              <a:t>дїл</a:t>
            </a:r>
            <a:r>
              <a:rPr lang="ru-RU" i="1" dirty="0" smtClean="0"/>
              <a:t> </a:t>
            </a:r>
            <a:r>
              <a:rPr lang="uk-UA" dirty="0" smtClean="0"/>
              <a:t>й</a:t>
            </a:r>
            <a:r>
              <a:rPr lang="uk-UA" i="1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У 1908–1909 роках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«Словарь </a:t>
            </a:r>
            <a:r>
              <a:rPr lang="ru-RU" dirty="0" err="1" smtClean="0">
                <a:solidFill>
                  <a:srgbClr val="FFFF00"/>
                </a:solidFill>
              </a:rPr>
              <a:t>української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мови</a:t>
            </a:r>
            <a:r>
              <a:rPr lang="ru-RU" dirty="0" smtClean="0">
                <a:solidFill>
                  <a:srgbClr val="FFFF00"/>
                </a:solidFill>
              </a:rPr>
              <a:t>» Б.</a:t>
            </a:r>
            <a:r>
              <a:rPr lang="uk-UA" dirty="0" smtClean="0">
                <a:solidFill>
                  <a:srgbClr val="FFFF00"/>
                </a:solidFill>
              </a:rPr>
              <a:t> </a:t>
            </a:r>
            <a:r>
              <a:rPr lang="ru-RU" dirty="0" err="1" smtClean="0">
                <a:solidFill>
                  <a:srgbClr val="FFFF00"/>
                </a:solidFill>
              </a:rPr>
              <a:t>Грінченка</a:t>
            </a:r>
            <a:r>
              <a:rPr lang="ru-RU" dirty="0" smtClean="0"/>
              <a:t>, </a:t>
            </a: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прийнятий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редакціях</a:t>
            </a:r>
            <a:r>
              <a:rPr lang="ru-RU" dirty="0" smtClean="0"/>
              <a:t>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грінченківкою</a:t>
            </a:r>
            <a:r>
              <a:rPr lang="ru-RU" dirty="0" smtClean="0">
                <a:solidFill>
                  <a:srgbClr val="FFFF00"/>
                </a:solidFill>
              </a:rPr>
              <a:t>»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збірної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і </a:t>
            </a:r>
            <a:r>
              <a:rPr lang="ru-RU" dirty="0" err="1" smtClean="0"/>
              <a:t>науковців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XIX ст.</a:t>
            </a:r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/>
              <a:t>Четвертий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етап</a:t>
            </a:r>
            <a:r>
              <a:rPr lang="ru-RU" b="1" i="1" dirty="0" smtClean="0"/>
              <a:t> </a:t>
            </a:r>
            <a:r>
              <a:rPr lang="ru-RU" dirty="0" smtClean="0"/>
              <a:t>(ХХ ст. –</a:t>
            </a:r>
            <a:r>
              <a:rPr lang="ru-RU" b="1" i="1" dirty="0" smtClean="0"/>
              <a:t> </a:t>
            </a:r>
            <a:r>
              <a:rPr lang="ru-RU" dirty="0" smtClean="0"/>
              <a:t>наш час)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2130552"/>
            <a:ext cx="11091671" cy="4215384"/>
          </a:xfrm>
        </p:spPr>
        <p:txBody>
          <a:bodyPr>
            <a:normAutofit/>
          </a:bodyPr>
          <a:lstStyle/>
          <a:p>
            <a:pPr marL="0" indent="357188" algn="just">
              <a:buNone/>
            </a:pPr>
            <a:r>
              <a:rPr lang="ru-RU" dirty="0" err="1" smtClean="0"/>
              <a:t>Унормування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b="1" i="1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і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дорученням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міністра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Ради І. </a:t>
            </a:r>
            <a:r>
              <a:rPr lang="ru-RU" dirty="0" err="1" smtClean="0"/>
              <a:t>Стешенка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smtClean="0"/>
              <a:t>1917</a:t>
            </a:r>
            <a:r>
              <a:rPr lang="uk-UA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роботу над короткими правилами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відповідною</a:t>
            </a:r>
            <a:r>
              <a:rPr lang="ru-RU" dirty="0" smtClean="0"/>
              <a:t> </a:t>
            </a:r>
            <a:r>
              <a:rPr lang="ru-RU" dirty="0" err="1" smtClean="0"/>
              <a:t>граматикою</a:t>
            </a:r>
            <a:r>
              <a:rPr lang="ru-RU" dirty="0" smtClean="0"/>
              <a:t> для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</a:t>
            </a:r>
            <a:r>
              <a:rPr lang="ru-RU" dirty="0" err="1" smtClean="0"/>
              <a:t>розпочинає</a:t>
            </a:r>
            <a:r>
              <a:rPr lang="ru-RU" dirty="0" smtClean="0"/>
              <a:t> проф.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FF00"/>
                </a:solidFill>
              </a:rPr>
              <a:t>І.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err="1" smtClean="0">
                <a:solidFill>
                  <a:srgbClr val="FFFF00"/>
                </a:solidFill>
              </a:rPr>
              <a:t>Огієнко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Весною </a:t>
            </a:r>
            <a:r>
              <a:rPr lang="ru-RU" dirty="0" smtClean="0"/>
              <a:t>1919 року </a:t>
            </a:r>
            <a:r>
              <a:rPr lang="ru-RU" dirty="0" err="1" smtClean="0"/>
              <a:t>була</a:t>
            </a:r>
            <a:r>
              <a:rPr lang="ru-RU" dirty="0" smtClean="0"/>
              <a:t> скликана </a:t>
            </a:r>
            <a:r>
              <a:rPr lang="ru-RU" dirty="0" err="1" smtClean="0"/>
              <a:t>Правописна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найвидатніших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учених</a:t>
            </a:r>
            <a:r>
              <a:rPr lang="ru-RU" dirty="0" smtClean="0"/>
              <a:t> і </a:t>
            </a:r>
            <a:r>
              <a:rPr lang="ru-RU" dirty="0" err="1" smtClean="0"/>
              <a:t>педагогів</a:t>
            </a:r>
            <a:r>
              <a:rPr lang="ru-RU" dirty="0" smtClean="0"/>
              <a:t>, на </a:t>
            </a:r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подано </a:t>
            </a:r>
            <a:r>
              <a:rPr lang="ru-RU" dirty="0" err="1" smtClean="0"/>
              <a:t>складені</a:t>
            </a:r>
            <a:r>
              <a:rPr lang="ru-RU" dirty="0" smtClean="0"/>
              <a:t> </a:t>
            </a:r>
            <a:r>
              <a:rPr lang="ru-RU" dirty="0" err="1" smtClean="0"/>
              <a:t>І.Огієнком</a:t>
            </a:r>
            <a:r>
              <a:rPr lang="ru-RU" dirty="0" smtClean="0"/>
              <a:t> </a:t>
            </a:r>
            <a:r>
              <a:rPr lang="ru-RU" dirty="0" smtClean="0"/>
              <a:t>«Правила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правописання</a:t>
            </a:r>
            <a:r>
              <a:rPr lang="ru-RU" dirty="0" smtClean="0"/>
              <a:t>».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перша </a:t>
            </a:r>
            <a:r>
              <a:rPr lang="ru-RU" dirty="0" err="1" smtClean="0">
                <a:solidFill>
                  <a:schemeClr val="bg1"/>
                </a:solidFill>
              </a:rPr>
              <a:t>наукова</a:t>
            </a:r>
            <a:r>
              <a:rPr lang="ru-RU" dirty="0" smtClean="0">
                <a:solidFill>
                  <a:schemeClr val="bg1"/>
                </a:solidFill>
              </a:rPr>
              <a:t> система </a:t>
            </a:r>
            <a:r>
              <a:rPr lang="ru-RU" dirty="0" err="1" smtClean="0">
                <a:solidFill>
                  <a:schemeClr val="bg1"/>
                </a:solidFill>
              </a:rPr>
              <a:t>нашого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правопису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ґрунтовного</a:t>
            </a:r>
            <a:r>
              <a:rPr lang="ru-RU" dirty="0" smtClean="0"/>
              <a:t> </a:t>
            </a:r>
            <a:r>
              <a:rPr lang="ru-RU" dirty="0" err="1" smtClean="0"/>
              <a:t>опрацювання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першу </a:t>
            </a:r>
            <a:r>
              <a:rPr lang="ru-RU" dirty="0" err="1" smtClean="0"/>
              <a:t>правописну</a:t>
            </a:r>
            <a:r>
              <a:rPr lang="ru-RU" dirty="0" smtClean="0"/>
              <a:t> систему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ухвалила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невеликими </a:t>
            </a:r>
            <a:r>
              <a:rPr lang="ru-RU" dirty="0" err="1" smtClean="0"/>
              <a:t>змінами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585448" cy="732974"/>
          </a:xfrm>
        </p:spPr>
        <p:txBody>
          <a:bodyPr/>
          <a:lstStyle/>
          <a:p>
            <a:pPr indent="357188" algn="just"/>
            <a:r>
              <a:rPr lang="ru-RU" sz="1800" dirty="0"/>
              <a:t>За сферами </a:t>
            </a:r>
            <a:r>
              <a:rPr lang="ru-RU" sz="1800" dirty="0" err="1"/>
              <a:t>вживання</a:t>
            </a:r>
            <a:r>
              <a:rPr lang="ru-RU" sz="1800" dirty="0"/>
              <a:t> </a:t>
            </a:r>
            <a:r>
              <a:rPr lang="ru-RU" sz="1800" dirty="0" err="1"/>
              <a:t>словниковий</a:t>
            </a:r>
            <a:r>
              <a:rPr lang="ru-RU" sz="1800" dirty="0"/>
              <a:t> склад </a:t>
            </a:r>
            <a:r>
              <a:rPr lang="ru-RU" sz="1800" dirty="0" err="1"/>
              <a:t>української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</a:t>
            </a:r>
            <a:r>
              <a:rPr lang="ru-RU" sz="1800" dirty="0" err="1"/>
              <a:t>поділяється</a:t>
            </a:r>
            <a:r>
              <a:rPr lang="ru-RU" sz="1800" dirty="0"/>
              <a:t> на </a:t>
            </a:r>
            <a:r>
              <a:rPr lang="ru-RU" sz="1800" i="1" dirty="0" err="1">
                <a:solidFill>
                  <a:srgbClr val="FF0000"/>
                </a:solidFill>
              </a:rPr>
              <a:t>загальновживану</a:t>
            </a:r>
            <a:r>
              <a:rPr lang="ru-RU" sz="1800" dirty="0"/>
              <a:t> і </a:t>
            </a:r>
            <a:r>
              <a:rPr lang="ru-RU" sz="1800" i="1" dirty="0" err="1">
                <a:solidFill>
                  <a:srgbClr val="FF0000"/>
                </a:solidFill>
              </a:rPr>
              <a:t>спеціальну</a:t>
            </a:r>
            <a:r>
              <a:rPr lang="ru-RU" sz="1800" i="1" dirty="0">
                <a:solidFill>
                  <a:srgbClr val="FF0000"/>
                </a:solidFill>
              </a:rPr>
              <a:t> лексику</a:t>
            </a:r>
            <a:r>
              <a:rPr lang="ru-RU" sz="1800" dirty="0"/>
              <a:t>, </a:t>
            </a:r>
            <a:r>
              <a:rPr lang="ru-RU" sz="1800" dirty="0" err="1"/>
              <a:t>або</a:t>
            </a:r>
            <a:r>
              <a:rPr lang="ru-RU" sz="1800" dirty="0"/>
              <a:t> лексику </a:t>
            </a:r>
            <a:r>
              <a:rPr lang="ru-RU" sz="1800" dirty="0" err="1"/>
              <a:t>обмеженого</a:t>
            </a:r>
            <a:r>
              <a:rPr lang="ru-RU" sz="1800" dirty="0"/>
              <a:t> </a:t>
            </a:r>
            <a:r>
              <a:rPr lang="ru-RU" sz="1800" dirty="0" err="1"/>
              <a:t>вживання</a:t>
            </a:r>
            <a:r>
              <a:rPr lang="ru-RU" sz="1800" dirty="0"/>
              <a:t>.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sz="2800" b="1" i="1" dirty="0" err="1" smtClean="0"/>
              <a:t>Загальновживану</a:t>
            </a:r>
            <a:r>
              <a:rPr lang="ru-RU" sz="2800" b="1" i="1" dirty="0" smtClean="0"/>
              <a:t> лексику </a:t>
            </a:r>
            <a:r>
              <a:rPr lang="ru-RU" sz="2800" dirty="0" err="1" smtClean="0"/>
              <a:t>кваліфікують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як </a:t>
            </a:r>
            <a:r>
              <a:rPr lang="ru-RU" sz="2800" dirty="0" err="1" smtClean="0"/>
              <a:t>загальнонародну</a:t>
            </a:r>
            <a:r>
              <a:rPr lang="ru-RU" sz="2800" dirty="0" smtClean="0"/>
              <a:t>.</a:t>
            </a:r>
          </a:p>
          <a:p>
            <a:pPr marL="0" indent="357188" algn="just">
              <a:buNone/>
            </a:pPr>
            <a:r>
              <a:rPr lang="ru-RU" sz="2800" dirty="0" smtClean="0"/>
              <a:t>До </a:t>
            </a:r>
            <a:r>
              <a:rPr lang="ru-RU" sz="2800" dirty="0" err="1" smtClean="0"/>
              <a:t>її</a:t>
            </a:r>
            <a:r>
              <a:rPr lang="ru-RU" sz="2800" dirty="0" smtClean="0"/>
              <a:t> складу </a:t>
            </a:r>
            <a:r>
              <a:rPr lang="ru-RU" sz="2800" dirty="0" err="1" smtClean="0"/>
              <a:t>входять</a:t>
            </a:r>
            <a:r>
              <a:rPr lang="ru-RU" sz="2800" dirty="0" smtClean="0"/>
              <a:t> слова,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використовуються</a:t>
            </a:r>
            <a:r>
              <a:rPr lang="ru-RU" sz="2800" dirty="0" smtClean="0"/>
              <a:t> </a:t>
            </a:r>
            <a:r>
              <a:rPr lang="uk-UA" sz="2800" dirty="0" smtClean="0"/>
              <a:t>у</a:t>
            </a:r>
            <a:r>
              <a:rPr lang="ru-RU" sz="2800" dirty="0" err="1" smtClean="0"/>
              <a:t>сіма</a:t>
            </a:r>
            <a:r>
              <a:rPr lang="ru-RU" sz="2800" dirty="0" smtClean="0"/>
              <a:t> </a:t>
            </a:r>
            <a:r>
              <a:rPr lang="ru-RU" sz="2800" dirty="0" err="1" smtClean="0"/>
              <a:t>носіями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будь-яких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соціологічних</a:t>
            </a:r>
            <a:r>
              <a:rPr lang="ru-RU" sz="2800" dirty="0" smtClean="0"/>
              <a:t> умов. </a:t>
            </a:r>
          </a:p>
          <a:p>
            <a:pPr marL="0" indent="357188" algn="just">
              <a:buNone/>
            </a:pP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динамічна</a:t>
            </a:r>
            <a:r>
              <a:rPr lang="ru-RU" sz="2800" dirty="0" smtClean="0"/>
              <a:t>, </a:t>
            </a:r>
            <a:r>
              <a:rPr lang="ru-RU" sz="2800" dirty="0" err="1" smtClean="0"/>
              <a:t>рухлива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підсистема</a:t>
            </a:r>
            <a:r>
              <a:rPr lang="ru-RU" sz="2800" dirty="0" smtClean="0"/>
              <a:t>.</a:t>
            </a:r>
          </a:p>
          <a:p>
            <a:pPr marL="0" indent="357188" algn="just">
              <a:buNone/>
            </a:pPr>
            <a:r>
              <a:rPr lang="ru-RU" sz="2800" dirty="0" err="1" smtClean="0"/>
              <a:t>Виступаючи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стійкою</a:t>
            </a:r>
            <a:r>
              <a:rPr lang="ru-RU" sz="2800" dirty="0" smtClean="0"/>
              <a:t> основою </a:t>
            </a:r>
            <a:r>
              <a:rPr lang="ru-RU" sz="2800" dirty="0" err="1" smtClean="0"/>
              <a:t>функціонування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лексичного</a:t>
            </a:r>
            <a:r>
              <a:rPr lang="ru-RU" sz="2800" dirty="0" smtClean="0"/>
              <a:t> фонду </a:t>
            </a:r>
            <a:r>
              <a:rPr lang="ru-RU" sz="2800" dirty="0" err="1" smtClean="0"/>
              <a:t>сучасної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мови</a:t>
            </a:r>
            <a:r>
              <a:rPr lang="ru-RU" sz="2800" dirty="0" smtClean="0"/>
              <a:t>, вона </a:t>
            </a:r>
            <a:r>
              <a:rPr lang="ru-RU" sz="2800" dirty="0" err="1" smtClean="0"/>
              <a:t>завжди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відкрита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поповнення</a:t>
            </a:r>
            <a:r>
              <a:rPr lang="ru-RU" sz="2800" dirty="0" smtClean="0"/>
              <a:t> словами,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втрачають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ознаку</a:t>
            </a:r>
            <a:r>
              <a:rPr lang="ru-RU" sz="2800" dirty="0" smtClean="0"/>
              <a:t> </a:t>
            </a:r>
            <a:r>
              <a:rPr lang="ru-RU" sz="2800" dirty="0" err="1" smtClean="0"/>
              <a:t>обмеженого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вживання</a:t>
            </a:r>
            <a:r>
              <a:rPr lang="ru-RU" sz="2800" dirty="0" smtClean="0"/>
              <a:t> і </a:t>
            </a:r>
            <a:r>
              <a:rPr lang="ru-RU" sz="2800" dirty="0" err="1" smtClean="0"/>
              <a:t>стають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загальновживаними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6190488" y="2471383"/>
            <a:ext cx="5595112" cy="3822192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800" b="1" i="1" dirty="0" err="1" smtClean="0"/>
              <a:t>Спеціальній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лексиці</a:t>
            </a:r>
            <a:r>
              <a:rPr lang="ru-RU" sz="1800" i="1" dirty="0" smtClean="0"/>
              <a:t> </a:t>
            </a:r>
            <a:r>
              <a:rPr lang="ru-RU" sz="1800" dirty="0" err="1" smtClean="0"/>
              <a:t>властиві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обмежувальні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ознаки</a:t>
            </a:r>
            <a:r>
              <a:rPr lang="ru-RU" sz="1800" dirty="0" smtClean="0"/>
              <a:t>, </a:t>
            </a:r>
            <a:r>
              <a:rPr lang="ru-RU" sz="1800" dirty="0" err="1" smtClean="0"/>
              <a:t>зумовлювані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функціонуванням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:</a:t>
            </a:r>
          </a:p>
          <a:p>
            <a:pPr marL="0" indent="357188" algn="just"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1) у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сферах </a:t>
            </a:r>
            <a:r>
              <a:rPr lang="ru-RU" sz="1800" dirty="0" err="1" smtClean="0"/>
              <a:t>професійної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 людей;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smtClean="0"/>
              <a:t>2</a:t>
            </a:r>
            <a:r>
              <a:rPr lang="ru-RU" sz="1800" dirty="0" smtClean="0"/>
              <a:t>) на </a:t>
            </a:r>
            <a:r>
              <a:rPr lang="ru-RU" sz="1800" dirty="0" err="1" smtClean="0"/>
              <a:t>територіях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мови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становлять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окремі</a:t>
            </a:r>
            <a:r>
              <a:rPr lang="ru-RU" sz="1800" dirty="0" smtClean="0"/>
              <a:t> </a:t>
            </a:r>
            <a:r>
              <a:rPr lang="ru-RU" sz="1800" dirty="0" err="1" smtClean="0"/>
              <a:t>діалектні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ареали</a:t>
            </a:r>
            <a:r>
              <a:rPr lang="ru-RU" sz="1800" dirty="0" smtClean="0"/>
              <a:t>; 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smtClean="0"/>
              <a:t>3</a:t>
            </a:r>
            <a:r>
              <a:rPr lang="ru-RU" sz="1800" dirty="0" smtClean="0"/>
              <a:t>) у </a:t>
            </a:r>
            <a:r>
              <a:rPr lang="ru-RU" sz="1800" dirty="0" err="1" smtClean="0"/>
              <a:t>мовленні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формуються</a:t>
            </a:r>
            <a:r>
              <a:rPr lang="ru-RU" sz="1800" dirty="0" smtClean="0"/>
              <a:t> за </a:t>
            </a:r>
            <a:r>
              <a:rPr lang="ru-RU" sz="1800" dirty="0" err="1" smtClean="0"/>
              <a:t>різними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ознаками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соціального</a:t>
            </a:r>
            <a:r>
              <a:rPr lang="ru-RU" sz="1800" dirty="0" smtClean="0"/>
              <a:t> плану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0" indent="357188" algn="just">
              <a:buNone/>
            </a:pPr>
            <a:r>
              <a:rPr lang="ru-RU" sz="1800" dirty="0" err="1" smtClean="0"/>
              <a:t>Особливу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групу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становлять</a:t>
            </a:r>
            <a:r>
              <a:rPr lang="ru-RU" sz="1800" dirty="0" smtClean="0"/>
              <a:t> </a:t>
            </a:r>
            <a:r>
              <a:rPr lang="ru-RU" sz="1800" b="1" i="1" dirty="0" smtClean="0"/>
              <a:t>слова </a:t>
            </a:r>
            <a:r>
              <a:rPr lang="ru-RU" sz="1800" b="1" i="1" dirty="0" err="1" smtClean="0"/>
              <a:t>вузького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стилістичного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призначення</a:t>
            </a:r>
            <a:r>
              <a:rPr lang="ru-RU" sz="1800" dirty="0" smtClean="0"/>
              <a:t> – </a:t>
            </a:r>
            <a:r>
              <a:rPr lang="ru-RU" sz="1800" i="1" dirty="0" err="1" smtClean="0"/>
              <a:t>терміни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професіоналізми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жаргонізми</a:t>
            </a:r>
            <a:r>
              <a:rPr lang="ru-RU" sz="1800" i="1" dirty="0" smtClean="0"/>
              <a:t>, </a:t>
            </a:r>
            <a:r>
              <a:rPr lang="ru-RU" sz="1800" i="1" dirty="0" err="1" smtClean="0"/>
              <a:t>розмовна</a:t>
            </a:r>
            <a:r>
              <a:rPr lang="ru-RU" sz="1800" i="1" dirty="0" smtClean="0"/>
              <a:t> та </a:t>
            </a:r>
            <a:r>
              <a:rPr lang="ru-RU" sz="1800" i="1" dirty="0" err="1" smtClean="0"/>
              <a:t>просторічна</a:t>
            </a:r>
            <a:r>
              <a:rPr lang="ru-RU" sz="1800" i="1" dirty="0" smtClean="0"/>
              <a:t> лексика, </a:t>
            </a:r>
            <a:r>
              <a:rPr lang="ru-RU" sz="1800" i="1" dirty="0" err="1" smtClean="0"/>
              <a:t>застарілі</a:t>
            </a:r>
            <a:r>
              <a:rPr lang="ru-RU" sz="1800" i="1" dirty="0" smtClean="0"/>
              <a:t> слова, </a:t>
            </a:r>
            <a:r>
              <a:rPr lang="ru-RU" sz="1800" i="1" dirty="0" err="1" smtClean="0"/>
              <a:t>неологізми</a:t>
            </a:r>
            <a:r>
              <a:rPr lang="ru-RU" sz="1800" i="1" dirty="0" smtClean="0"/>
              <a:t>.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1. </a:t>
            </a:r>
            <a:r>
              <a:rPr lang="uk-UA" sz="2400" b="1" dirty="0" smtClean="0"/>
              <a:t>Лексичний склад української мови. </a:t>
            </a:r>
            <a:r>
              <a:rPr lang="ru-RU" sz="2400" b="1" dirty="0" err="1" smtClean="0"/>
              <a:t>Символізація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значення</a:t>
            </a:r>
            <a:r>
              <a:rPr lang="ru-RU" sz="2400" b="1" dirty="0" smtClean="0"/>
              <a:t> слова як </a:t>
            </a:r>
            <a:r>
              <a:rPr lang="ru-RU" sz="2400" b="1" dirty="0" err="1" smtClean="0"/>
              <a:t>передумова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формування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етнокультурних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концептів</a:t>
            </a:r>
            <a:endParaRPr lang="ru-RU" sz="24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608" y="274320"/>
            <a:ext cx="10241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err="1" smtClean="0"/>
              <a:t>Пізніше</a:t>
            </a:r>
            <a:r>
              <a:rPr lang="ru-RU" dirty="0" smtClean="0"/>
              <a:t>, 20 лютого 1920 року, </a:t>
            </a:r>
            <a:r>
              <a:rPr lang="ru-RU" dirty="0" err="1" smtClean="0"/>
              <a:t>Всеукраїнська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наук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переглянула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«Правила»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ухвалила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вжитку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невеликими </a:t>
            </a:r>
            <a:r>
              <a:rPr lang="ru-RU" dirty="0" err="1" smtClean="0"/>
              <a:t>доповненнями</a:t>
            </a:r>
            <a:r>
              <a:rPr lang="ru-RU" dirty="0" smtClean="0"/>
              <a:t>. Так постав </a:t>
            </a:r>
            <a:r>
              <a:rPr lang="ru-RU" b="1" dirty="0" smtClean="0">
                <a:solidFill>
                  <a:schemeClr val="bg1"/>
                </a:solidFill>
              </a:rPr>
              <a:t>перший </a:t>
            </a:r>
            <a:r>
              <a:rPr lang="ru-RU" b="1" dirty="0" err="1" smtClean="0">
                <a:solidFill>
                  <a:schemeClr val="bg1"/>
                </a:solidFill>
              </a:rPr>
              <a:t>правописний</a:t>
            </a:r>
            <a:r>
              <a:rPr lang="ru-RU" b="1" dirty="0" smtClean="0">
                <a:solidFill>
                  <a:schemeClr val="bg1"/>
                </a:solidFill>
              </a:rPr>
              <a:t> кодекс в </a:t>
            </a:r>
            <a:r>
              <a:rPr lang="ru-RU" b="1" dirty="0" err="1" smtClean="0">
                <a:solidFill>
                  <a:schemeClr val="bg1"/>
                </a:solidFill>
              </a:rPr>
              <a:t>Україні</a:t>
            </a:r>
            <a:r>
              <a:rPr lang="ru-RU" dirty="0" smtClean="0"/>
              <a:t>, так званий </a:t>
            </a:r>
            <a:r>
              <a:rPr lang="ru-RU" b="1" dirty="0" err="1" smtClean="0">
                <a:solidFill>
                  <a:schemeClr val="bg1"/>
                </a:solidFill>
              </a:rPr>
              <a:t>академічний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правопис</a:t>
            </a:r>
            <a:r>
              <a:rPr lang="ru-RU" b="1" dirty="0" smtClean="0"/>
              <a:t>, </a:t>
            </a:r>
            <a:r>
              <a:rPr lang="ru-RU" dirty="0" err="1" smtClean="0"/>
              <a:t>затверджений</a:t>
            </a:r>
            <a:r>
              <a:rPr lang="ru-RU" dirty="0" smtClean="0"/>
              <a:t> </a:t>
            </a:r>
            <a:r>
              <a:rPr lang="ru-RU" dirty="0" err="1" smtClean="0"/>
              <a:t>Народним</a:t>
            </a:r>
            <a:r>
              <a:rPr lang="ru-RU" dirty="0" smtClean="0"/>
              <a:t> </a:t>
            </a:r>
            <a:r>
              <a:rPr lang="ru-RU" dirty="0" err="1" smtClean="0"/>
              <a:t>комісаріатом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в</a:t>
            </a:r>
            <a:r>
              <a:rPr lang="ru-RU" b="1" dirty="0" smtClean="0"/>
              <a:t> </a:t>
            </a:r>
            <a:r>
              <a:rPr lang="ru-RU" dirty="0" smtClean="0"/>
              <a:t>1921</a:t>
            </a:r>
            <a:r>
              <a:rPr lang="ru-RU" b="1" dirty="0" smtClean="0"/>
              <a:t> </a:t>
            </a:r>
            <a:r>
              <a:rPr lang="ru-RU" dirty="0" smtClean="0"/>
              <a:t>р.</a:t>
            </a:r>
            <a:r>
              <a:rPr lang="ru-RU" b="1" dirty="0" smtClean="0"/>
              <a:t> </a:t>
            </a:r>
            <a:r>
              <a:rPr lang="ru-RU" dirty="0" smtClean="0"/>
              <a:t>для </a:t>
            </a:r>
            <a:r>
              <a:rPr lang="ru-RU" dirty="0" err="1" smtClean="0"/>
              <a:t>вжитку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правила стали основою для </a:t>
            </a:r>
            <a:r>
              <a:rPr lang="ru-RU" dirty="0" err="1" smtClean="0">
                <a:solidFill>
                  <a:schemeClr val="bg1"/>
                </a:solidFill>
              </a:rPr>
              <a:t>складання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у</a:t>
            </a:r>
            <a:r>
              <a:rPr lang="ru-RU" dirty="0" err="1" smtClean="0">
                <a:solidFill>
                  <a:schemeClr val="bg1"/>
                </a:solidFill>
              </a:rPr>
              <a:t>сіх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наступних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правописів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indent="357188" algn="just"/>
            <a:r>
              <a:rPr lang="ru-RU" dirty="0" smtClean="0"/>
              <a:t>1925 р. уряд УСРР створив при Народному </a:t>
            </a:r>
            <a:r>
              <a:rPr lang="ru-RU" dirty="0" err="1" smtClean="0"/>
              <a:t>комісаріаті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 для </a:t>
            </a:r>
            <a:r>
              <a:rPr lang="ru-RU" dirty="0" err="1" smtClean="0"/>
              <a:t>впорядкування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, а в 1927 р. за </a:t>
            </a:r>
            <a:r>
              <a:rPr lang="ru-RU" dirty="0" err="1" smtClean="0"/>
              <a:t>наслідками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Всеукраїнської</a:t>
            </a:r>
            <a:r>
              <a:rPr lang="ru-RU" dirty="0" smtClean="0"/>
              <a:t> </a:t>
            </a:r>
            <a:r>
              <a:rPr lang="ru-RU" dirty="0" err="1" smtClean="0"/>
              <a:t>правописної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,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підготувала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 </a:t>
            </a:r>
            <a:r>
              <a:rPr lang="ru-RU" dirty="0" err="1" smtClean="0"/>
              <a:t>всеукраїнського</a:t>
            </a:r>
            <a:r>
              <a:rPr lang="ru-RU" dirty="0" smtClean="0"/>
              <a:t> </a:t>
            </a:r>
            <a:r>
              <a:rPr lang="ru-RU" dirty="0" err="1" smtClean="0"/>
              <a:t>правопису</a:t>
            </a:r>
            <a:r>
              <a:rPr lang="ru-RU" dirty="0" smtClean="0"/>
              <a:t>. </a:t>
            </a:r>
          </a:p>
          <a:p>
            <a:pPr indent="357188" algn="just"/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6 </a:t>
            </a:r>
            <a:r>
              <a:rPr lang="ru-RU" dirty="0" err="1" smtClean="0"/>
              <a:t>вересня</a:t>
            </a:r>
            <a:r>
              <a:rPr lang="ru-RU" dirty="0" smtClean="0"/>
              <a:t> 1928 р.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неофіційну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харківський</a:t>
            </a:r>
            <a:r>
              <a:rPr lang="ru-RU" dirty="0" smtClean="0">
                <a:solidFill>
                  <a:srgbClr val="FFFF00"/>
                </a:solidFill>
              </a:rPr>
              <a:t>», </a:t>
            </a:r>
            <a:r>
              <a:rPr lang="ru-RU" dirty="0" smtClean="0"/>
              <a:t>затвердив нарком </a:t>
            </a:r>
            <a:r>
              <a:rPr lang="ru-RU" dirty="0" err="1" smtClean="0"/>
              <a:t>освіти</a:t>
            </a:r>
            <a:r>
              <a:rPr lang="ru-RU" dirty="0" smtClean="0"/>
              <a:t> УСРР М. </a:t>
            </a:r>
            <a:r>
              <a:rPr lang="ru-RU" dirty="0" err="1" smtClean="0"/>
              <a:t>Скрипник</a:t>
            </a:r>
            <a:r>
              <a:rPr lang="ru-RU" dirty="0" smtClean="0"/>
              <a:t>. Але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згортання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українізації</a:t>
            </a:r>
            <a:r>
              <a:rPr lang="ru-RU" dirty="0" smtClean="0"/>
              <a:t> та </a:t>
            </a:r>
            <a:r>
              <a:rPr lang="ru-RU" dirty="0" err="1" smtClean="0"/>
              <a:t>самогубства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Скрипника</a:t>
            </a:r>
            <a:r>
              <a:rPr lang="ru-RU" dirty="0" smtClean="0"/>
              <a:t> за </a:t>
            </a:r>
            <a:r>
              <a:rPr lang="ru-RU" dirty="0" err="1" smtClean="0"/>
              <a:t>вказівкою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до «</a:t>
            </a:r>
            <a:r>
              <a:rPr lang="ru-RU" dirty="0" err="1" smtClean="0"/>
              <a:t>харківського</a:t>
            </a:r>
            <a:r>
              <a:rPr lang="ru-RU" dirty="0" smtClean="0"/>
              <a:t>» </a:t>
            </a:r>
            <a:r>
              <a:rPr lang="ru-RU" dirty="0" err="1" smtClean="0"/>
              <a:t>правопису</a:t>
            </a:r>
            <a:r>
              <a:rPr lang="ru-RU" dirty="0" smtClean="0"/>
              <a:t> внесли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скасувавши</a:t>
            </a:r>
            <a:r>
              <a:rPr lang="ru-RU" dirty="0" smtClean="0"/>
              <a:t> низку </a:t>
            </a:r>
            <a:r>
              <a:rPr lang="ru-RU" dirty="0" err="1" smtClean="0"/>
              <a:t>його</a:t>
            </a:r>
            <a:r>
              <a:rPr lang="ru-RU" dirty="0" smtClean="0"/>
              <a:t> норм як «</a:t>
            </a:r>
            <a:r>
              <a:rPr lang="ru-RU" dirty="0" err="1" smtClean="0"/>
              <a:t>націоналістичних</a:t>
            </a:r>
            <a:r>
              <a:rPr lang="ru-RU" dirty="0" smtClean="0"/>
              <a:t>».</a:t>
            </a:r>
          </a:p>
          <a:p>
            <a:pPr indent="357188" algn="just"/>
            <a:r>
              <a:rPr lang="ru-RU" dirty="0" smtClean="0"/>
              <a:t>1933 р.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комісаріат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УСРР </a:t>
            </a:r>
            <a:r>
              <a:rPr lang="ru-RU" dirty="0" err="1" smtClean="0"/>
              <a:t>схвалив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доповненнями</a:t>
            </a:r>
            <a:r>
              <a:rPr lang="ru-RU" dirty="0" smtClean="0"/>
              <a:t> (</a:t>
            </a:r>
            <a:r>
              <a:rPr lang="ru-RU" dirty="0" err="1" smtClean="0"/>
              <a:t>упродовж</a:t>
            </a:r>
            <a:r>
              <a:rPr lang="ru-RU" dirty="0" smtClean="0"/>
              <a:t> 30-х </a:t>
            </a:r>
            <a:r>
              <a:rPr lang="ru-RU" dirty="0" err="1" smtClean="0"/>
              <a:t>років</a:t>
            </a:r>
            <a:r>
              <a:rPr lang="ru-RU" dirty="0" smtClean="0"/>
              <a:t> ХХ  ст., 1946, 1960</a:t>
            </a:r>
            <a:r>
              <a:rPr lang="uk-UA" dirty="0" smtClean="0"/>
              <a:t> </a:t>
            </a:r>
            <a:r>
              <a:rPr lang="ru-RU" dirty="0" err="1" smtClean="0"/>
              <a:t>рр</a:t>
            </a:r>
            <a:r>
              <a:rPr lang="ru-RU" dirty="0" smtClean="0"/>
              <a:t>.) </a:t>
            </a:r>
            <a:r>
              <a:rPr lang="ru-RU" dirty="0" err="1" smtClean="0"/>
              <a:t>діяв</a:t>
            </a:r>
            <a:r>
              <a:rPr lang="ru-RU" dirty="0" smtClean="0"/>
              <a:t> до 1989 р</a:t>
            </a:r>
            <a:r>
              <a:rPr lang="ru-RU" dirty="0" smtClean="0"/>
              <a:t>.</a:t>
            </a:r>
          </a:p>
          <a:p>
            <a:pPr indent="357188" algn="just"/>
            <a:r>
              <a:rPr lang="ru-RU" dirty="0" smtClean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алфавіту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свавільно</a:t>
            </a:r>
            <a:r>
              <a:rPr lang="ru-RU" dirty="0" smtClean="0"/>
              <a:t> </a:t>
            </a:r>
            <a:r>
              <a:rPr lang="ru-RU" dirty="0" err="1" smtClean="0"/>
              <a:t>вилучено</a:t>
            </a:r>
            <a:r>
              <a:rPr lang="ru-RU" dirty="0" smtClean="0"/>
              <a:t> букву </a:t>
            </a:r>
            <a:r>
              <a:rPr lang="ru-RU" b="1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вплинуло</a:t>
            </a:r>
            <a:r>
              <a:rPr lang="ru-RU" dirty="0" smtClean="0"/>
              <a:t> на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графічної</a:t>
            </a:r>
            <a:r>
              <a:rPr lang="ru-RU" dirty="0" smtClean="0"/>
              <a:t> та </a:t>
            </a:r>
            <a:r>
              <a:rPr lang="ru-RU" dirty="0" err="1" smtClean="0"/>
              <a:t>фонетичної</a:t>
            </a:r>
            <a:r>
              <a:rPr lang="ru-RU" dirty="0" smtClean="0"/>
              <a:t> систем. </a:t>
            </a:r>
            <a:endParaRPr lang="ru-RU" dirty="0" smtClean="0"/>
          </a:p>
          <a:p>
            <a:pPr indent="357188" algn="just"/>
            <a:r>
              <a:rPr lang="ru-RU" dirty="0" err="1" smtClean="0"/>
              <a:t>Репресований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харківський</a:t>
            </a:r>
            <a:r>
              <a:rPr lang="ru-RU" dirty="0" smtClean="0"/>
              <a:t>» </a:t>
            </a:r>
            <a:r>
              <a:rPr lang="ru-RU" dirty="0" err="1" smtClean="0"/>
              <a:t>правопис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доповненнями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чинним</a:t>
            </a:r>
            <a:r>
              <a:rPr lang="ru-RU" dirty="0" smtClean="0"/>
              <a:t> на </a:t>
            </a:r>
            <a:r>
              <a:rPr lang="ru-RU" dirty="0" err="1" smtClean="0"/>
              <a:t>західноукраїнських</a:t>
            </a:r>
            <a:r>
              <a:rPr lang="ru-RU" dirty="0" smtClean="0"/>
              <a:t> землях поза </a:t>
            </a:r>
            <a:r>
              <a:rPr lang="ru-RU" dirty="0" err="1" smtClean="0"/>
              <a:t>Українською</a:t>
            </a:r>
            <a:r>
              <a:rPr lang="ru-RU" dirty="0" smtClean="0"/>
              <a:t> РСР і в </a:t>
            </a:r>
            <a:r>
              <a:rPr lang="ru-RU" dirty="0" err="1" smtClean="0"/>
              <a:t>переважній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діаспори</a:t>
            </a:r>
            <a:r>
              <a:rPr lang="ru-RU" dirty="0" smtClean="0"/>
              <a:t>.</a:t>
            </a:r>
          </a:p>
          <a:p>
            <a:pPr indent="357188" algn="just"/>
            <a:r>
              <a:rPr lang="ru-RU" dirty="0" smtClean="0">
                <a:solidFill>
                  <a:schemeClr val="bg1"/>
                </a:solidFill>
              </a:rPr>
              <a:t>1989 р. </a:t>
            </a:r>
            <a:r>
              <a:rPr lang="ru-RU" dirty="0" err="1" smtClean="0">
                <a:solidFill>
                  <a:schemeClr val="bg1"/>
                </a:solidFill>
              </a:rPr>
              <a:t>затверджено</a:t>
            </a:r>
            <a:r>
              <a:rPr lang="ru-RU" dirty="0" smtClean="0">
                <a:solidFill>
                  <a:schemeClr val="bg1"/>
                </a:solidFill>
              </a:rPr>
              <a:t> і 1990 р. </a:t>
            </a:r>
            <a:r>
              <a:rPr lang="ru-RU" dirty="0" err="1" smtClean="0">
                <a:solidFill>
                  <a:schemeClr val="bg1"/>
                </a:solidFill>
              </a:rPr>
              <a:t>опубліковано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нову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редакцію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правопису</a:t>
            </a:r>
            <a:r>
              <a:rPr lang="ru-RU" dirty="0" smtClean="0"/>
              <a:t>, у </a:t>
            </a:r>
            <a:r>
              <a:rPr lang="ru-RU" dirty="0" err="1" smtClean="0"/>
              <a:t>якій</a:t>
            </a:r>
            <a:r>
              <a:rPr lang="ru-RU" dirty="0" smtClean="0"/>
              <a:t> поновлено букву </a:t>
            </a:r>
            <a:r>
              <a:rPr lang="ru-RU" b="1" dirty="0" err="1" smtClean="0">
                <a:solidFill>
                  <a:schemeClr val="bg1"/>
                </a:solidFill>
              </a:rPr>
              <a:t>ґ</a:t>
            </a:r>
            <a:r>
              <a:rPr lang="ru-RU" dirty="0" smtClean="0"/>
              <a:t>, уточнено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доповнено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правописні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.</a:t>
            </a:r>
          </a:p>
          <a:p>
            <a:pPr indent="357188" algn="just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776" y="548640"/>
            <a:ext cx="99852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400" dirty="0" smtClean="0"/>
              <a:t>У 2015–2018 </a:t>
            </a:r>
            <a:r>
              <a:rPr lang="ru-RU" sz="2400" dirty="0" err="1" smtClean="0"/>
              <a:t>рр</a:t>
            </a:r>
            <a:r>
              <a:rPr lang="ru-RU" sz="2400" dirty="0" smtClean="0"/>
              <a:t>. </a:t>
            </a:r>
            <a:r>
              <a:rPr lang="ru-RU" sz="2400" dirty="0" err="1" smtClean="0"/>
              <a:t>Українська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комісія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правопису</a:t>
            </a:r>
            <a:r>
              <a:rPr lang="ru-RU" sz="2400" dirty="0" smtClean="0"/>
              <a:t>, до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увійшли</a:t>
            </a:r>
            <a:r>
              <a:rPr lang="ru-RU" sz="2400" dirty="0" smtClean="0"/>
              <a:t> </a:t>
            </a:r>
            <a:r>
              <a:rPr lang="ru-RU" sz="2400" dirty="0" err="1" smtClean="0"/>
              <a:t>фахівці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мовознавчих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установ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академії</a:t>
            </a:r>
            <a:r>
              <a:rPr lang="ru-RU" sz="2400" dirty="0" smtClean="0"/>
              <a:t> наук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представники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закладів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вищої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регіонів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розробила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проєкт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нової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редакції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правопису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indent="357188" algn="just"/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обговорення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схвалено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Кабінетом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Міністрів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(Постанова № 437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22 </a:t>
            </a:r>
            <a:r>
              <a:rPr lang="ru-RU" sz="2400" dirty="0" err="1" smtClean="0"/>
              <a:t>травня</a:t>
            </a:r>
            <a:r>
              <a:rPr lang="ru-RU" sz="2400" dirty="0" smtClean="0"/>
              <a:t> 2019 р.) </a:t>
            </a:r>
            <a:r>
              <a:rPr lang="ru-RU" sz="2400" dirty="0" err="1" smtClean="0"/>
              <a:t>спільним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Президії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академії</a:t>
            </a:r>
            <a:r>
              <a:rPr lang="ru-RU" sz="2400" dirty="0" smtClean="0"/>
              <a:t> наук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(протокол №</a:t>
            </a:r>
            <a:r>
              <a:rPr lang="uk-UA" sz="2400" dirty="0" smtClean="0"/>
              <a:t> </a:t>
            </a:r>
            <a:r>
              <a:rPr lang="ru-RU" sz="2400" dirty="0" smtClean="0"/>
              <a:t>22/10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24 </a:t>
            </a:r>
            <a:r>
              <a:rPr lang="ru-RU" sz="2400" dirty="0" err="1" smtClean="0"/>
              <a:t>жовтня</a:t>
            </a:r>
            <a:r>
              <a:rPr lang="ru-RU" sz="2400" dirty="0" smtClean="0"/>
              <a:t> 2018 р.) і </a:t>
            </a:r>
            <a:r>
              <a:rPr lang="ru-RU" sz="2400" dirty="0" err="1" smtClean="0"/>
              <a:t>Колегії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Міністерства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науки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(протокол № 10/4-13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24 </a:t>
            </a:r>
            <a:r>
              <a:rPr lang="ru-RU" sz="2400" dirty="0" err="1" smtClean="0"/>
              <a:t>жовтня</a:t>
            </a:r>
            <a:r>
              <a:rPr lang="ru-RU" sz="2400" dirty="0" smtClean="0"/>
              <a:t> 2018 р.).</a:t>
            </a:r>
          </a:p>
          <a:p>
            <a:pPr indent="357188" algn="just"/>
            <a:r>
              <a:rPr lang="ru-RU" sz="2400" dirty="0" err="1" smtClean="0">
                <a:solidFill>
                  <a:schemeClr val="bg1"/>
                </a:solidFill>
              </a:rPr>
              <a:t>Сучасна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редакція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правопису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повертає</a:t>
            </a:r>
            <a:r>
              <a:rPr lang="ru-RU" sz="2400" dirty="0" smtClean="0">
                <a:solidFill>
                  <a:schemeClr val="bg1"/>
                </a:solidFill>
              </a:rPr>
              <a:t> до </a:t>
            </a:r>
            <a:r>
              <a:rPr lang="ru-RU" sz="2400" dirty="0" err="1" smtClean="0">
                <a:solidFill>
                  <a:schemeClr val="bg1"/>
                </a:solidFill>
              </a:rPr>
              <a:t>життя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деякі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особливості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правопису</a:t>
            </a:r>
            <a:r>
              <a:rPr lang="ru-RU" sz="2400" dirty="0" smtClean="0">
                <a:solidFill>
                  <a:schemeClr val="bg1"/>
                </a:solidFill>
              </a:rPr>
              <a:t> 1928 р., </a:t>
            </a:r>
            <a:r>
              <a:rPr lang="ru-RU" sz="2400" dirty="0" err="1" smtClean="0">
                <a:solidFill>
                  <a:schemeClr val="bg1"/>
                </a:solidFill>
              </a:rPr>
              <a:t>які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частиною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української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орфографічної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традиції</a:t>
            </a:r>
            <a:r>
              <a:rPr lang="ru-RU" sz="2400" dirty="0" smtClean="0">
                <a:solidFill>
                  <a:schemeClr val="bg1"/>
                </a:solidFill>
              </a:rPr>
              <a:t> і </a:t>
            </a:r>
            <a:r>
              <a:rPr lang="ru-RU" sz="2400" dirty="0" err="1" smtClean="0">
                <a:solidFill>
                  <a:schemeClr val="bg1"/>
                </a:solidFill>
              </a:rPr>
              <a:t>поновлення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яких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має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сучасне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наукове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підґрунтя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Особливості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нової</a:t>
            </a:r>
            <a:r>
              <a:rPr lang="ru-RU" b="1" dirty="0" smtClean="0"/>
              <a:t> </a:t>
            </a:r>
            <a:r>
              <a:rPr lang="ru-RU" b="1" dirty="0" err="1" smtClean="0"/>
              <a:t>редакції</a:t>
            </a:r>
            <a:r>
              <a:rPr lang="ru-RU" b="1" dirty="0" smtClean="0"/>
              <a:t> (2019 р</a:t>
            </a:r>
            <a:r>
              <a:rPr lang="ru-RU" b="1" dirty="0" smtClean="0"/>
              <a:t>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024" y="2011680"/>
            <a:ext cx="11411711" cy="3924509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uk-UA" sz="1500" b="1" dirty="0" smtClean="0">
                <a:solidFill>
                  <a:srgbClr val="FFFF00"/>
                </a:solidFill>
              </a:rPr>
              <a:t>1</a:t>
            </a:r>
            <a:r>
              <a:rPr lang="ru-RU" sz="1500" b="1" dirty="0" smtClean="0">
                <a:solidFill>
                  <a:srgbClr val="FFFF00"/>
                </a:solidFill>
              </a:rPr>
              <a:t>. </a:t>
            </a:r>
            <a:r>
              <a:rPr lang="ru-RU" sz="1500" b="1" i="1" dirty="0" err="1" smtClean="0">
                <a:solidFill>
                  <a:srgbClr val="FFFF00"/>
                </a:solidFill>
              </a:rPr>
              <a:t>Уживання</a:t>
            </a:r>
            <a:r>
              <a:rPr lang="ru-RU" sz="1500" b="1" i="1" dirty="0" smtClean="0">
                <a:solidFill>
                  <a:srgbClr val="FFFF00"/>
                </a:solidFill>
              </a:rPr>
              <a:t> </a:t>
            </a:r>
            <a:r>
              <a:rPr lang="ru-RU" sz="1500" b="1" i="1" dirty="0" smtClean="0">
                <a:solidFill>
                  <a:schemeClr val="bg1"/>
                </a:solidFill>
              </a:rPr>
              <a:t>І,</a:t>
            </a:r>
            <a:r>
              <a:rPr lang="ru-RU" sz="1500" b="1" dirty="0" smtClean="0">
                <a:solidFill>
                  <a:schemeClr val="bg1"/>
                </a:solidFill>
              </a:rPr>
              <a:t> </a:t>
            </a:r>
            <a:r>
              <a:rPr lang="ru-RU" sz="1500" b="1" i="1" dirty="0" smtClean="0">
                <a:solidFill>
                  <a:schemeClr val="bg1"/>
                </a:solidFill>
              </a:rPr>
              <a:t>И </a:t>
            </a:r>
            <a:r>
              <a:rPr lang="ru-RU" sz="1500" b="1" i="1" dirty="0" smtClean="0">
                <a:solidFill>
                  <a:srgbClr val="FFFF00"/>
                </a:solidFill>
              </a:rPr>
              <a:t>на початку слова</a:t>
            </a:r>
            <a:r>
              <a:rPr lang="uk-UA" sz="1500" b="1" i="1" dirty="0" smtClean="0">
                <a:solidFill>
                  <a:srgbClr val="FFFF00"/>
                </a:solidFill>
              </a:rPr>
              <a:t>.</a:t>
            </a:r>
            <a:endParaRPr lang="ru-RU" sz="1500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sz="1500" dirty="0" err="1" smtClean="0"/>
              <a:t>Деякі</a:t>
            </a:r>
            <a:r>
              <a:rPr lang="ru-RU" sz="1500" dirty="0" smtClean="0"/>
              <a:t> слова </a:t>
            </a:r>
            <a:r>
              <a:rPr lang="ru-RU" sz="1500" dirty="0" err="1" smtClean="0"/>
              <a:t>мають</a:t>
            </a:r>
            <a:r>
              <a:rPr lang="ru-RU" sz="1500" dirty="0" smtClean="0"/>
              <a:t> </a:t>
            </a:r>
            <a:r>
              <a:rPr lang="ru-RU" sz="1500" b="1" dirty="0" err="1" smtClean="0"/>
              <a:t>варіанти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голосним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и</a:t>
            </a:r>
            <a:r>
              <a:rPr lang="ru-RU" sz="1500" dirty="0" smtClean="0"/>
              <a:t>: </a:t>
            </a:r>
            <a:r>
              <a:rPr lang="ru-RU" sz="1500" i="1" dirty="0" err="1" smtClean="0"/>
              <a:t>ірій</a:t>
            </a:r>
            <a:r>
              <a:rPr lang="ru-RU" sz="1500" i="1" dirty="0" smtClean="0"/>
              <a:t>́</a:t>
            </a:r>
            <a:r>
              <a:rPr lang="ru-RU" sz="1500" dirty="0" smtClean="0"/>
              <a:t> і </a:t>
            </a:r>
            <a:r>
              <a:rPr lang="ru-RU" sz="1500" i="1" dirty="0" err="1" smtClean="0"/>
              <a:t>ирій</a:t>
            </a:r>
            <a:r>
              <a:rPr lang="ru-RU" sz="1500" dirty="0" smtClean="0"/>
              <a:t>, </a:t>
            </a:r>
            <a:r>
              <a:rPr lang="ru-RU" sz="1500" i="1" dirty="0" err="1" smtClean="0"/>
              <a:t>ірод</a:t>
            </a:r>
            <a:r>
              <a:rPr lang="ru-RU" sz="1500" i="1" dirty="0" smtClean="0"/>
              <a:t>́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i="1" dirty="0" smtClean="0"/>
              <a:t>ирод</a:t>
            </a:r>
            <a:r>
              <a:rPr lang="ru-RU" sz="1500" dirty="0" smtClean="0"/>
              <a:t> (</a:t>
            </a:r>
            <a:r>
              <a:rPr lang="ru-RU" sz="1500" dirty="0" err="1" smtClean="0"/>
              <a:t>дуже</a:t>
            </a:r>
            <a:r>
              <a:rPr lang="ru-RU" sz="1500" dirty="0" smtClean="0"/>
              <a:t> </a:t>
            </a:r>
            <a:r>
              <a:rPr lang="ru-RU" sz="1500" dirty="0" err="1" smtClean="0"/>
              <a:t>жорстока</a:t>
            </a:r>
            <a:r>
              <a:rPr lang="ru-RU" sz="1500" dirty="0" smtClean="0"/>
              <a:t> </a:t>
            </a:r>
            <a:r>
              <a:rPr lang="ru-RU" sz="1500" dirty="0" err="1" smtClean="0"/>
              <a:t>людина</a:t>
            </a:r>
            <a:r>
              <a:rPr lang="ru-RU" sz="1500" dirty="0" smtClean="0"/>
              <a:t>).</a:t>
            </a:r>
          </a:p>
          <a:p>
            <a:pPr marL="0" indent="357188" algn="just">
              <a:buNone/>
            </a:pPr>
            <a:r>
              <a:rPr lang="ru-RU" sz="1500" b="1" dirty="0" smtClean="0">
                <a:solidFill>
                  <a:schemeClr val="bg1"/>
                </a:solidFill>
              </a:rPr>
              <a:t>И </a:t>
            </a:r>
            <a:r>
              <a:rPr lang="ru-RU" sz="1500" dirty="0" err="1" smtClean="0"/>
              <a:t>пишемо</a:t>
            </a:r>
            <a:r>
              <a:rPr lang="ru-RU" sz="1500" dirty="0" smtClean="0"/>
              <a:t> на початку </a:t>
            </a:r>
            <a:r>
              <a:rPr lang="ru-RU" sz="1500" dirty="0" err="1" smtClean="0"/>
              <a:t>окремих</a:t>
            </a:r>
            <a:r>
              <a:rPr lang="ru-RU" sz="1500" dirty="0" smtClean="0"/>
              <a:t> </a:t>
            </a:r>
            <a:r>
              <a:rPr lang="ru-RU" sz="1500" dirty="0" err="1" smtClean="0"/>
              <a:t>вигуків</a:t>
            </a:r>
            <a:r>
              <a:rPr lang="ru-RU" sz="1500" b="1" dirty="0" smtClean="0"/>
              <a:t> </a:t>
            </a:r>
            <a:r>
              <a:rPr lang="ru-RU" sz="1500" dirty="0" smtClean="0"/>
              <a:t>(</a:t>
            </a:r>
            <a:r>
              <a:rPr lang="ru-RU" sz="1500" i="1" dirty="0" err="1" smtClean="0"/>
              <a:t>ич</a:t>
            </a:r>
            <a:r>
              <a:rPr lang="ru-RU" sz="1500" i="1" dirty="0" smtClean="0"/>
              <a:t>!</a:t>
            </a:r>
            <a:r>
              <a:rPr lang="ru-RU" sz="1500" dirty="0" smtClean="0"/>
              <a:t>),</a:t>
            </a:r>
            <a:r>
              <a:rPr lang="ru-RU" sz="1500" b="1" dirty="0" smtClean="0"/>
              <a:t> </a:t>
            </a:r>
            <a:r>
              <a:rPr lang="ru-RU" sz="1500" dirty="0" err="1" smtClean="0"/>
              <a:t>часток</a:t>
            </a:r>
            <a:r>
              <a:rPr lang="ru-RU" sz="1500" b="1" dirty="0" smtClean="0"/>
              <a:t> </a:t>
            </a:r>
            <a:r>
              <a:rPr lang="ru-RU" sz="1500" dirty="0" smtClean="0"/>
              <a:t>(</a:t>
            </a:r>
            <a:r>
              <a:rPr lang="ru-RU" sz="1500" i="1" dirty="0" err="1" smtClean="0"/>
              <a:t>ич</a:t>
            </a:r>
            <a:r>
              <a:rPr lang="ru-RU" sz="1500" i="1" dirty="0" smtClean="0"/>
              <a:t> </a:t>
            </a:r>
            <a:r>
              <a:rPr lang="ru-RU" sz="1500" i="1" dirty="0" err="1" smtClean="0"/>
              <a:t>який</a:t>
            </a:r>
            <a:r>
              <a:rPr lang="ru-RU" sz="1500" i="1" dirty="0" smtClean="0"/>
              <a:t> </a:t>
            </a:r>
            <a:r>
              <a:rPr lang="ru-RU" sz="1500" i="1" dirty="0" err="1" smtClean="0"/>
              <a:t>хитрий</a:t>
            </a:r>
            <a:r>
              <a:rPr lang="ru-RU" sz="1500" dirty="0" smtClean="0"/>
              <a:t>), </a:t>
            </a:r>
            <a:r>
              <a:rPr lang="ru-RU" sz="1500" dirty="0" err="1" smtClean="0"/>
              <a:t>дієслова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икати</a:t>
            </a:r>
            <a:r>
              <a:rPr lang="ru-RU" sz="1500" dirty="0" smtClean="0"/>
              <a:t> (</a:t>
            </a:r>
            <a:r>
              <a:rPr lang="ru-RU" sz="1500" dirty="0" err="1" smtClean="0"/>
              <a:t>вимовляти</a:t>
            </a:r>
            <a:r>
              <a:rPr lang="ru-RU" sz="1500" dirty="0" smtClean="0"/>
              <a:t> </a:t>
            </a:r>
            <a:r>
              <a:rPr lang="ru-RU" sz="1500" b="1" dirty="0" smtClean="0"/>
              <a:t>и</a:t>
            </a:r>
            <a:r>
              <a:rPr lang="ru-RU" sz="1500" dirty="0" smtClean="0"/>
              <a:t> </a:t>
            </a:r>
            <a:r>
              <a:rPr lang="ru-RU" sz="1500" dirty="0" err="1" smtClean="0"/>
              <a:t>замість</a:t>
            </a:r>
            <a:r>
              <a:rPr lang="ru-RU" sz="1500" dirty="0" smtClean="0"/>
              <a:t> </a:t>
            </a:r>
            <a:r>
              <a:rPr lang="ru-RU" sz="1500" b="1" dirty="0" smtClean="0"/>
              <a:t>і</a:t>
            </a:r>
            <a:r>
              <a:rPr lang="ru-RU" sz="1500" dirty="0" smtClean="0"/>
              <a:t>) та </a:t>
            </a:r>
            <a:r>
              <a:rPr lang="ru-RU" sz="1500" dirty="0" err="1" smtClean="0"/>
              <a:t>похідного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нього</a:t>
            </a:r>
            <a:r>
              <a:rPr lang="ru-RU" sz="1500" dirty="0" smtClean="0"/>
              <a:t> </a:t>
            </a:r>
            <a:r>
              <a:rPr lang="ru-RU" sz="1500" dirty="0" err="1" smtClean="0"/>
              <a:t>іменника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икання</a:t>
            </a:r>
            <a:r>
              <a:rPr lang="ru-RU" sz="1500" dirty="0" smtClean="0"/>
              <a:t>.</a:t>
            </a:r>
          </a:p>
          <a:p>
            <a:pPr marL="0" indent="357188" algn="just">
              <a:buNone/>
            </a:pPr>
            <a:r>
              <a:rPr lang="ru-RU" sz="1500" b="1" dirty="0" smtClean="0">
                <a:solidFill>
                  <a:srgbClr val="FFFF00"/>
                </a:solidFill>
              </a:rPr>
              <a:t>2. </a:t>
            </a:r>
            <a:r>
              <a:rPr lang="ru-RU" sz="1500" b="1" dirty="0" err="1" smtClean="0">
                <a:solidFill>
                  <a:srgbClr val="FFFF00"/>
                </a:solidFill>
              </a:rPr>
              <a:t>Подвоєння</a:t>
            </a:r>
            <a:r>
              <a:rPr lang="ru-RU" sz="1500" b="1" dirty="0" smtClean="0">
                <a:solidFill>
                  <a:srgbClr val="FFFF00"/>
                </a:solidFill>
              </a:rPr>
              <a:t> букв як </a:t>
            </a:r>
            <a:r>
              <a:rPr lang="ru-RU" sz="1500" b="1" dirty="0" err="1" smtClean="0">
                <a:solidFill>
                  <a:srgbClr val="FFFF00"/>
                </a:solidFill>
              </a:rPr>
              <a:t>наслідок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їх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збігу</a:t>
            </a:r>
            <a:r>
              <a:rPr lang="ru-RU" sz="1500" b="1" dirty="0" smtClean="0">
                <a:solidFill>
                  <a:srgbClr val="FFFF00"/>
                </a:solidFill>
              </a:rPr>
              <a:t>.</a:t>
            </a:r>
            <a:endParaRPr lang="ru-RU" sz="1500" dirty="0" smtClean="0">
              <a:solidFill>
                <a:srgbClr val="FFFF00"/>
              </a:solidFill>
            </a:endParaRPr>
          </a:p>
          <a:p>
            <a:pPr marL="0" indent="357188" algn="just">
              <a:buNone/>
            </a:pPr>
            <a:r>
              <a:rPr lang="ru-RU" sz="1500" dirty="0" err="1" smtClean="0"/>
              <a:t>Подвоєння</a:t>
            </a:r>
            <a:r>
              <a:rPr lang="ru-RU" sz="1500" dirty="0" smtClean="0"/>
              <a:t> букв на </a:t>
            </a:r>
            <a:r>
              <a:rPr lang="ru-RU" sz="1500" dirty="0" err="1" smtClean="0"/>
              <a:t>позначення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приголосних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звуків</a:t>
            </a:r>
            <a:r>
              <a:rPr lang="ru-RU" sz="1500" dirty="0" smtClean="0"/>
              <a:t> </a:t>
            </a:r>
            <a:r>
              <a:rPr lang="ru-RU" sz="1500" dirty="0" err="1" smtClean="0"/>
              <a:t>маємо</a:t>
            </a:r>
            <a:r>
              <a:rPr lang="ru-RU" sz="1500" dirty="0" smtClean="0"/>
              <a:t>, </a:t>
            </a:r>
            <a:r>
              <a:rPr lang="ru-RU" sz="1500" dirty="0" err="1" smtClean="0"/>
              <a:t>якщо</a:t>
            </a:r>
            <a:r>
              <a:rPr lang="ru-RU" sz="1500" dirty="0" smtClean="0"/>
              <a:t> </a:t>
            </a:r>
            <a:r>
              <a:rPr lang="ru-RU" sz="1500" dirty="0" err="1" smtClean="0"/>
              <a:t>збігаються</a:t>
            </a:r>
            <a:r>
              <a:rPr lang="ru-RU" sz="1500" dirty="0" smtClean="0"/>
              <a:t> </a:t>
            </a:r>
            <a:r>
              <a:rPr lang="ru-RU" sz="1500" dirty="0" err="1" smtClean="0"/>
              <a:t>однакові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приголосні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кореня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або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основи</a:t>
            </a:r>
            <a:r>
              <a:rPr lang="ru-RU" sz="1500" b="1" dirty="0" smtClean="0"/>
              <a:t> і </a:t>
            </a:r>
            <a:r>
              <a:rPr lang="ru-RU" sz="1500" b="1" dirty="0" err="1" smtClean="0"/>
              <a:t>суфіксів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прикметників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чи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іменників</a:t>
            </a:r>
            <a:r>
              <a:rPr lang="ru-RU" sz="1500" b="1" dirty="0" smtClean="0"/>
              <a:t>:</a:t>
            </a:r>
            <a:r>
              <a:rPr lang="ru-RU" sz="1500" dirty="0" smtClean="0"/>
              <a:t> </a:t>
            </a:r>
            <a:r>
              <a:rPr lang="ru-RU" sz="1500" i="1" dirty="0" smtClean="0"/>
              <a:t>день</a:t>
            </a:r>
            <a:r>
              <a:rPr lang="ru-RU" sz="1500" dirty="0" smtClean="0"/>
              <a:t> </a:t>
            </a:r>
            <a:r>
              <a:rPr lang="ru-RU" sz="1500" i="1" dirty="0" smtClean="0"/>
              <a:t>–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денний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smtClean="0"/>
              <a:t>закон – </a:t>
            </a:r>
            <a:r>
              <a:rPr lang="ru-RU" sz="1500" i="1" dirty="0" err="1" smtClean="0"/>
              <a:t>законний</a:t>
            </a:r>
            <a:r>
              <a:rPr lang="ru-RU" sz="1500" i="1" dirty="0" smtClean="0"/>
              <a:t>; </a:t>
            </a:r>
            <a:r>
              <a:rPr lang="ru-RU" sz="1500" i="1" dirty="0" err="1" smtClean="0"/>
              <a:t>баштанник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годинник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письменник</a:t>
            </a:r>
            <a:r>
              <a:rPr lang="ru-RU" sz="1500" i="1" dirty="0" smtClean="0"/>
              <a:t>, </a:t>
            </a:r>
            <a:r>
              <a:rPr lang="ru-RU" sz="1500" b="1" i="1" dirty="0" smtClean="0"/>
              <a:t>священник</a:t>
            </a:r>
            <a:r>
              <a:rPr lang="ru-RU" sz="1500" i="1" dirty="0" smtClean="0"/>
              <a:t> </a:t>
            </a:r>
            <a:r>
              <a:rPr lang="ru-RU" sz="1500" i="1" u="sng" dirty="0" smtClean="0"/>
              <a:t>(</a:t>
            </a:r>
            <a:r>
              <a:rPr lang="ru-RU" sz="1500" i="1" u="sng" dirty="0" err="1" smtClean="0"/>
              <a:t>було</a:t>
            </a:r>
            <a:r>
              <a:rPr lang="ru-RU" sz="1500" i="1" dirty="0" smtClean="0"/>
              <a:t> </a:t>
            </a:r>
            <a:r>
              <a:rPr lang="ru-RU" sz="1500" i="1" u="sng" dirty="0" smtClean="0"/>
              <a:t>–</a:t>
            </a:r>
            <a:r>
              <a:rPr lang="ru-RU" sz="1500" i="1" dirty="0" smtClean="0"/>
              <a:t> </a:t>
            </a:r>
            <a:r>
              <a:rPr lang="ru-RU" sz="1500" i="1" u="sng" dirty="0" err="1" smtClean="0"/>
              <a:t>священик</a:t>
            </a:r>
            <a:r>
              <a:rPr lang="ru-RU" sz="1500" i="1" u="sng" dirty="0" smtClean="0"/>
              <a:t>)</a:t>
            </a:r>
            <a:r>
              <a:rPr lang="ru-RU" sz="1500" i="1" dirty="0" smtClean="0"/>
              <a:t>.</a:t>
            </a:r>
            <a:endParaRPr lang="ru-RU" sz="1500" dirty="0" smtClean="0"/>
          </a:p>
          <a:p>
            <a:pPr marL="0" indent="357188" algn="just">
              <a:buNone/>
            </a:pPr>
            <a:r>
              <a:rPr lang="uk-UA" sz="1500" b="1" dirty="0" smtClean="0">
                <a:solidFill>
                  <a:srgbClr val="FFFF00"/>
                </a:solidFill>
              </a:rPr>
              <a:t>3.</a:t>
            </a:r>
            <a:r>
              <a:rPr lang="uk-UA" sz="1500" b="1" dirty="0" smtClean="0">
                <a:solidFill>
                  <a:srgbClr val="FFFF00"/>
                </a:solidFill>
              </a:rPr>
              <a:t> </a:t>
            </a:r>
            <a:r>
              <a:rPr lang="ru-RU" sz="1500" b="1" dirty="0" err="1" smtClean="0">
                <a:solidFill>
                  <a:srgbClr val="FFFF00"/>
                </a:solidFill>
              </a:rPr>
              <a:t>Правопис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суфіксів</a:t>
            </a:r>
            <a:r>
              <a:rPr lang="ru-RU" sz="1500" b="1" dirty="0" smtClean="0">
                <a:solidFill>
                  <a:srgbClr val="FFFF00"/>
                </a:solidFill>
              </a:rPr>
              <a:t>. </a:t>
            </a:r>
            <a:r>
              <a:rPr lang="ru-RU" sz="1500" b="1" dirty="0" err="1" smtClean="0">
                <a:solidFill>
                  <a:srgbClr val="FFFF00"/>
                </a:solidFill>
              </a:rPr>
              <a:t>Іменникові</a:t>
            </a:r>
            <a:r>
              <a:rPr lang="ru-RU" sz="1500" b="1" dirty="0" smtClean="0">
                <a:solidFill>
                  <a:srgbClr val="FFFF00"/>
                </a:solidFill>
              </a:rPr>
              <a:t> </a:t>
            </a:r>
            <a:r>
              <a:rPr lang="ru-RU" sz="1500" b="1" dirty="0" err="1" smtClean="0">
                <a:solidFill>
                  <a:srgbClr val="FFFF00"/>
                </a:solidFill>
              </a:rPr>
              <a:t>суфікси</a:t>
            </a:r>
            <a:r>
              <a:rPr lang="ru-RU" sz="1500" dirty="0" smtClean="0">
                <a:solidFill>
                  <a:srgbClr val="FFFF00"/>
                </a:solidFill>
              </a:rPr>
              <a:t> </a:t>
            </a:r>
            <a:r>
              <a:rPr lang="ru-RU" sz="1500" dirty="0" smtClean="0">
                <a:solidFill>
                  <a:schemeClr val="bg1"/>
                </a:solidFill>
              </a:rPr>
              <a:t>-К-, -ИЦ-(Я), -ИН-(Я), -</a:t>
            </a:r>
            <a:r>
              <a:rPr lang="ru-RU" sz="1500" dirty="0" smtClean="0">
                <a:solidFill>
                  <a:schemeClr val="bg1"/>
                </a:solidFill>
              </a:rPr>
              <a:t>ЕС-.</a:t>
            </a:r>
            <a:endParaRPr lang="ru-RU" sz="1500" dirty="0" smtClean="0">
              <a:solidFill>
                <a:schemeClr val="bg1"/>
              </a:solidFill>
            </a:endParaRPr>
          </a:p>
          <a:p>
            <a:pPr marL="0" indent="357188" algn="just">
              <a:buNone/>
            </a:pPr>
            <a:r>
              <a:rPr lang="ru-RU" sz="1500" dirty="0" smtClean="0"/>
              <a:t>За </a:t>
            </a:r>
            <a:r>
              <a:rPr lang="ru-RU" sz="1500" dirty="0" err="1" smtClean="0"/>
              <a:t>допомогою</a:t>
            </a:r>
            <a:r>
              <a:rPr lang="ru-RU" sz="1500" dirty="0" smtClean="0"/>
              <a:t> </a:t>
            </a:r>
            <a:r>
              <a:rPr lang="ru-RU" sz="1500" dirty="0" err="1" smtClean="0"/>
              <a:t>суфіксів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-к-, -</a:t>
            </a:r>
            <a:r>
              <a:rPr lang="ru-RU" sz="1500" b="1" dirty="0" err="1" smtClean="0">
                <a:solidFill>
                  <a:schemeClr val="bg1"/>
                </a:solidFill>
              </a:rPr>
              <a:t>иц</a:t>
            </a:r>
            <a:r>
              <a:rPr lang="ru-RU" sz="1500" b="1" dirty="0" smtClean="0">
                <a:solidFill>
                  <a:schemeClr val="bg1"/>
                </a:solidFill>
              </a:rPr>
              <a:t>-(я),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-ин-(я),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b="1" dirty="0" err="1" smtClean="0">
                <a:solidFill>
                  <a:schemeClr val="bg1"/>
                </a:solidFill>
              </a:rPr>
              <a:t>ес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smtClean="0"/>
              <a:t>та </a:t>
            </a:r>
            <a:r>
              <a:rPr lang="ru-RU" sz="1500" dirty="0" err="1" smtClean="0"/>
              <a:t>ін</a:t>
            </a:r>
            <a:r>
              <a:rPr lang="ru-RU" sz="1500" dirty="0" smtClean="0"/>
              <a:t>.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іменників</a:t>
            </a:r>
            <a:r>
              <a:rPr lang="ru-RU" sz="1500" dirty="0" smtClean="0"/>
              <a:t> </a:t>
            </a:r>
            <a:r>
              <a:rPr lang="ru-RU" sz="1500" dirty="0" err="1" smtClean="0"/>
              <a:t>чоловічого</a:t>
            </a:r>
            <a:r>
              <a:rPr lang="ru-RU" sz="1500" dirty="0" smtClean="0"/>
              <a:t> роду </a:t>
            </a:r>
            <a:r>
              <a:rPr lang="ru-RU" sz="1500" dirty="0" err="1" smtClean="0"/>
              <a:t>утворюємо</a:t>
            </a:r>
            <a:r>
              <a:rPr lang="ru-RU" sz="1500" dirty="0" smtClean="0"/>
              <a:t> </a:t>
            </a:r>
            <a:r>
              <a:rPr lang="ru-RU" sz="1500" dirty="0" err="1" smtClean="0"/>
              <a:t>іменники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означення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осіб</a:t>
            </a:r>
            <a:r>
              <a:rPr lang="ru-RU" sz="1500" dirty="0" smtClean="0"/>
              <a:t> </a:t>
            </a:r>
            <a:r>
              <a:rPr lang="ru-RU" sz="1500" dirty="0" err="1" smtClean="0"/>
              <a:t>жіночої</a:t>
            </a:r>
            <a:r>
              <a:rPr lang="ru-RU" sz="1500" dirty="0" smtClean="0"/>
              <a:t> </a:t>
            </a:r>
            <a:r>
              <a:rPr lang="ru-RU" sz="1500" dirty="0" err="1" smtClean="0"/>
              <a:t>статі</a:t>
            </a:r>
            <a:r>
              <a:rPr lang="ru-RU" sz="1500" dirty="0" smtClean="0"/>
              <a:t>. </a:t>
            </a:r>
            <a:r>
              <a:rPr lang="ru-RU" sz="1500" dirty="0" err="1" smtClean="0"/>
              <a:t>Найуживанішим</a:t>
            </a:r>
            <a:r>
              <a:rPr lang="ru-RU" sz="1500" dirty="0" smtClean="0"/>
              <a:t> </a:t>
            </a:r>
            <a:r>
              <a:rPr lang="ru-RU" sz="1500" dirty="0" err="1" smtClean="0"/>
              <a:t>є</a:t>
            </a:r>
            <a:r>
              <a:rPr lang="ru-RU" sz="1500" dirty="0" smtClean="0"/>
              <a:t> </a:t>
            </a: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-к-</a:t>
            </a:r>
            <a:r>
              <a:rPr lang="ru-RU" sz="1500" dirty="0" smtClean="0"/>
              <a:t>, </a:t>
            </a:r>
            <a:r>
              <a:rPr lang="ru-RU" sz="1500" dirty="0" err="1" smtClean="0"/>
              <a:t>бо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він</a:t>
            </a:r>
            <a:r>
              <a:rPr lang="ru-RU" sz="1500" dirty="0" smtClean="0"/>
              <a:t> </a:t>
            </a:r>
            <a:r>
              <a:rPr lang="ru-RU" sz="1500" dirty="0" err="1" smtClean="0"/>
              <a:t>поєднуваний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різними</a:t>
            </a:r>
            <a:r>
              <a:rPr lang="ru-RU" sz="1500" dirty="0" smtClean="0"/>
              <a:t> типами основ: </a:t>
            </a:r>
            <a:r>
              <a:rPr lang="ru-RU" sz="1500" i="1" dirty="0" err="1" smtClean="0"/>
              <a:t>авторка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дизайнерка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директорка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редакторка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співачка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smtClean="0"/>
              <a:t>студентка</a:t>
            </a:r>
            <a:r>
              <a:rPr lang="ru-RU" sz="1500" dirty="0" smtClean="0"/>
              <a:t> та </a:t>
            </a:r>
            <a:r>
              <a:rPr lang="ru-RU" sz="1500" dirty="0" err="1" smtClean="0"/>
              <a:t>ін</a:t>
            </a:r>
            <a:r>
              <a:rPr lang="ru-RU" sz="1500" dirty="0" smtClean="0"/>
              <a:t>.</a:t>
            </a:r>
          </a:p>
          <a:p>
            <a:pPr marL="0" indent="357188" algn="just">
              <a:buNone/>
            </a:pP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b="1" dirty="0" err="1" smtClean="0">
                <a:solidFill>
                  <a:schemeClr val="bg1"/>
                </a:solidFill>
              </a:rPr>
              <a:t>иц</a:t>
            </a:r>
            <a:r>
              <a:rPr lang="ru-RU" sz="1500" b="1" dirty="0" smtClean="0">
                <a:solidFill>
                  <a:schemeClr val="bg1"/>
                </a:solidFill>
              </a:rPr>
              <a:t>-(я</a:t>
            </a:r>
            <a:r>
              <a:rPr lang="ru-RU" sz="1500" dirty="0" smtClean="0">
                <a:solidFill>
                  <a:schemeClr val="bg1"/>
                </a:solidFill>
              </a:rPr>
              <a:t>) </a:t>
            </a:r>
            <a:r>
              <a:rPr lang="ru-RU" sz="1500" dirty="0" err="1" smtClean="0"/>
              <a:t>приєднуємо</a:t>
            </a:r>
            <a:r>
              <a:rPr lang="ru-RU" sz="1500" dirty="0" smtClean="0"/>
              <a:t> </a:t>
            </a:r>
            <a:r>
              <a:rPr lang="ru-RU" sz="1500" dirty="0" err="1" smtClean="0"/>
              <a:t>насамперед</a:t>
            </a:r>
            <a:r>
              <a:rPr lang="ru-RU" sz="1500" dirty="0" smtClean="0"/>
              <a:t> до основ на </a:t>
            </a:r>
            <a:r>
              <a:rPr lang="ru-RU" sz="1500" b="1" i="1" dirty="0" smtClean="0">
                <a:solidFill>
                  <a:schemeClr val="bg1"/>
                </a:solidFill>
              </a:rPr>
              <a:t>-ник</a:t>
            </a:r>
            <a:r>
              <a:rPr lang="ru-RU" sz="1500" dirty="0" smtClean="0"/>
              <a:t>: </a:t>
            </a:r>
            <a:r>
              <a:rPr lang="ru-RU" sz="1500" i="1" dirty="0" err="1" smtClean="0"/>
              <a:t>верстальниця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набірниця</a:t>
            </a:r>
            <a:r>
              <a:rPr lang="ru-RU" sz="1500" i="1" dirty="0" smtClean="0"/>
              <a:t>́, </a:t>
            </a:r>
            <a:r>
              <a:rPr lang="ru-RU" sz="1500" i="1" dirty="0" err="1" smtClean="0"/>
              <a:t>порадниця</a:t>
            </a:r>
            <a:r>
              <a:rPr lang="ru-RU" sz="1500" i="1" dirty="0" smtClean="0"/>
              <a:t> </a:t>
            </a:r>
            <a:r>
              <a:rPr lang="ru-RU" sz="1500" dirty="0" smtClean="0"/>
              <a:t>та</a:t>
            </a:r>
            <a:r>
              <a:rPr lang="ru-RU" sz="1500" i="1" dirty="0" smtClean="0"/>
              <a:t> </a:t>
            </a:r>
            <a:r>
              <a:rPr lang="ru-RU" sz="1500" i="1" dirty="0" smtClean="0">
                <a:solidFill>
                  <a:schemeClr val="bg1"/>
                </a:solidFill>
              </a:rPr>
              <a:t>-</a:t>
            </a:r>
            <a:r>
              <a:rPr lang="ru-RU" sz="1500" i="1" dirty="0" err="1" smtClean="0">
                <a:solidFill>
                  <a:schemeClr val="bg1"/>
                </a:solidFill>
              </a:rPr>
              <a:t>ень</a:t>
            </a:r>
            <a:r>
              <a:rPr lang="ru-RU" sz="1500" dirty="0" smtClean="0">
                <a:solidFill>
                  <a:schemeClr val="bg1"/>
                </a:solidFill>
              </a:rPr>
              <a:t>:</a:t>
            </a:r>
            <a:r>
              <a:rPr lang="ru-RU" sz="1500" i="1" dirty="0" smtClean="0">
                <a:solidFill>
                  <a:schemeClr val="bg1"/>
                </a:solidFill>
              </a:rPr>
              <a:t> </a:t>
            </a:r>
            <a:r>
              <a:rPr lang="ru-RU" sz="1500" i="1" dirty="0" err="1" smtClean="0"/>
              <a:t>учениця</a:t>
            </a:r>
            <a:r>
              <a:rPr lang="ru-RU" sz="1500" dirty="0" smtClean="0"/>
              <a:t>.</a:t>
            </a:r>
          </a:p>
          <a:p>
            <a:pPr marL="0" indent="357188" algn="just">
              <a:buNone/>
            </a:pP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-ин-(я)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err="1" smtClean="0"/>
              <a:t>сполучаємо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основами на </a:t>
            </a:r>
            <a:r>
              <a:rPr lang="ru-RU" sz="1500" b="1" i="1" dirty="0" smtClean="0">
                <a:solidFill>
                  <a:schemeClr val="bg1"/>
                </a:solidFill>
              </a:rPr>
              <a:t>-</a:t>
            </a:r>
            <a:r>
              <a:rPr lang="ru-RU" sz="1500" b="1" i="1" dirty="0" err="1" smtClean="0">
                <a:solidFill>
                  <a:schemeClr val="bg1"/>
                </a:solidFill>
              </a:rPr>
              <a:t>ець</a:t>
            </a:r>
            <a:r>
              <a:rPr lang="ru-RU" sz="1500" dirty="0" smtClean="0">
                <a:solidFill>
                  <a:schemeClr val="bg1"/>
                </a:solidFill>
              </a:rPr>
              <a:t>: </a:t>
            </a:r>
            <a:r>
              <a:rPr lang="ru-RU" sz="1500" i="1" dirty="0" err="1" smtClean="0"/>
              <a:t>кравчиня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плавчиня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продавчиня</a:t>
            </a:r>
            <a:r>
              <a:rPr lang="ru-RU" sz="1500" dirty="0" smtClean="0"/>
              <a:t>,</a:t>
            </a:r>
            <a:r>
              <a:rPr lang="ru-RU" sz="1500" i="1" dirty="0" smtClean="0"/>
              <a:t> </a:t>
            </a:r>
            <a:r>
              <a:rPr lang="ru-RU" sz="1500" dirty="0" smtClean="0"/>
              <a:t>на </a:t>
            </a:r>
            <a:r>
              <a:rPr lang="ru-RU" sz="1500" dirty="0" err="1" smtClean="0"/>
              <a:t>приголосний</a:t>
            </a:r>
            <a:r>
              <a:rPr lang="ru-RU" sz="1500" dirty="0" smtClean="0"/>
              <a:t>:</a:t>
            </a:r>
            <a:r>
              <a:rPr lang="ru-RU" sz="1500" i="1" dirty="0" smtClean="0"/>
              <a:t> </a:t>
            </a:r>
            <a:r>
              <a:rPr lang="ru-RU" sz="1500" i="1" dirty="0" err="1" smtClean="0"/>
              <a:t>майстриня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філологиня</a:t>
            </a:r>
            <a:r>
              <a:rPr lang="ru-RU" sz="1500" i="1" dirty="0" smtClean="0"/>
              <a:t>; </a:t>
            </a:r>
            <a:r>
              <a:rPr lang="ru-RU" sz="1500" i="1" dirty="0" err="1" smtClean="0"/>
              <a:t>бойкиня</a:t>
            </a:r>
            <a:r>
              <a:rPr lang="ru-RU" sz="1500" i="1" dirty="0" smtClean="0"/>
              <a:t>, </a:t>
            </a:r>
            <a:r>
              <a:rPr lang="ru-RU" sz="1500" i="1" dirty="0" err="1" smtClean="0"/>
              <a:t>лемкиня</a:t>
            </a:r>
            <a:r>
              <a:rPr lang="ru-RU" sz="1500" i="1" dirty="0" smtClean="0"/>
              <a:t>.</a:t>
            </a:r>
            <a:endParaRPr lang="ru-RU" sz="1500" dirty="0" smtClean="0"/>
          </a:p>
          <a:p>
            <a:pPr marL="0" indent="357188" algn="just">
              <a:buNone/>
            </a:pPr>
            <a:r>
              <a:rPr lang="ru-RU" sz="1500" dirty="0" err="1" smtClean="0"/>
              <a:t>Суфікс</a:t>
            </a:r>
            <a:r>
              <a:rPr lang="ru-RU" sz="1500" dirty="0" smtClean="0"/>
              <a:t> 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b="1" dirty="0" err="1" smtClean="0">
                <a:solidFill>
                  <a:schemeClr val="bg1"/>
                </a:solidFill>
              </a:rPr>
              <a:t>ес</a:t>
            </a:r>
            <a:r>
              <a:rPr lang="ru-RU" sz="1500" b="1" dirty="0" smtClean="0">
                <a:solidFill>
                  <a:schemeClr val="bg1"/>
                </a:solidFill>
              </a:rPr>
              <a:t>-</a:t>
            </a:r>
            <a:r>
              <a:rPr lang="ru-RU" sz="1500" dirty="0" smtClean="0">
                <a:solidFill>
                  <a:schemeClr val="bg1"/>
                </a:solidFill>
              </a:rPr>
              <a:t> </a:t>
            </a:r>
            <a:r>
              <a:rPr lang="ru-RU" sz="1500" dirty="0" err="1" smtClean="0"/>
              <a:t>рідковживаний</a:t>
            </a:r>
            <a:r>
              <a:rPr lang="ru-RU" sz="1500" dirty="0" smtClean="0"/>
              <a:t>: </a:t>
            </a:r>
            <a:r>
              <a:rPr lang="ru-RU" sz="1500" i="1" dirty="0" err="1" smtClean="0"/>
              <a:t>дияконеса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патронеса</a:t>
            </a:r>
            <a:r>
              <a:rPr lang="ru-RU" sz="1500" i="1" dirty="0" smtClean="0"/>
              <a:t>,</a:t>
            </a:r>
            <a:r>
              <a:rPr lang="ru-RU" sz="1500" dirty="0" smtClean="0"/>
              <a:t> </a:t>
            </a:r>
            <a:r>
              <a:rPr lang="ru-RU" sz="1500" i="1" dirty="0" err="1" smtClean="0"/>
              <a:t>поетеса</a:t>
            </a:r>
            <a:r>
              <a:rPr lang="ru-RU" sz="1500" i="1" dirty="0" smtClean="0"/>
              <a:t>.</a:t>
            </a:r>
            <a:endParaRPr lang="ru-RU" sz="15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808" y="290127"/>
            <a:ext cx="10137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dirty="0" smtClean="0">
                <a:solidFill>
                  <a:srgbClr val="FFFF00"/>
                </a:solidFill>
              </a:rPr>
              <a:t>4.</a:t>
            </a:r>
            <a:r>
              <a:rPr lang="uk-UA" dirty="0" smtClean="0">
                <a:solidFill>
                  <a:srgbClr val="FFFF00"/>
                </a:solidFill>
              </a:rPr>
              <a:t> </a:t>
            </a:r>
            <a:r>
              <a:rPr lang="ru-RU" b="1" dirty="0" err="1" smtClean="0">
                <a:solidFill>
                  <a:srgbClr val="FFFF00"/>
                </a:solidFill>
              </a:rPr>
              <a:t>Правопис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слів</a:t>
            </a:r>
            <a:r>
              <a:rPr lang="ru-RU" b="1" dirty="0" smtClean="0">
                <a:solidFill>
                  <a:srgbClr val="FFFF00"/>
                </a:solidFill>
              </a:rPr>
              <a:t> разом, </a:t>
            </a:r>
            <a:r>
              <a:rPr lang="ru-RU" b="1" dirty="0" err="1" smtClean="0">
                <a:solidFill>
                  <a:srgbClr val="FFFF00"/>
                </a:solidFill>
              </a:rPr>
              <a:t>із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дефісом</a:t>
            </a:r>
            <a:r>
              <a:rPr lang="ru-RU" b="1" dirty="0" smtClean="0">
                <a:solidFill>
                  <a:srgbClr val="FFFF00"/>
                </a:solidFill>
              </a:rPr>
              <a:t>, </a:t>
            </a:r>
            <a:r>
              <a:rPr lang="ru-RU" b="1" dirty="0" err="1" smtClean="0">
                <a:solidFill>
                  <a:srgbClr val="FFFF00"/>
                </a:solidFill>
              </a:rPr>
              <a:t>окремо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ru-RU" b="1" dirty="0" smtClean="0"/>
              <a:t>Парагр.35</a:t>
            </a:r>
            <a:r>
              <a:rPr lang="ru-RU" b="1" dirty="0" smtClean="0"/>
              <a:t>, п. 4. Разом </a:t>
            </a:r>
            <a:r>
              <a:rPr lang="ru-RU" b="1" dirty="0" err="1" smtClean="0"/>
              <a:t>пишемо</a:t>
            </a:r>
            <a:r>
              <a:rPr lang="ru-RU" b="1" dirty="0" smtClean="0"/>
              <a:t>:</a:t>
            </a:r>
            <a:endParaRPr lang="ru-RU" dirty="0" smtClean="0"/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а) </a:t>
            </a:r>
            <a:r>
              <a:rPr lang="ru-RU" dirty="0" err="1" smtClean="0">
                <a:solidFill>
                  <a:schemeClr val="bg1"/>
                </a:solidFill>
              </a:rPr>
              <a:t>складноскорочені</a:t>
            </a:r>
            <a:r>
              <a:rPr lang="ru-RU" dirty="0" smtClean="0">
                <a:solidFill>
                  <a:schemeClr val="bg1"/>
                </a:solidFill>
              </a:rPr>
              <a:t> слова (</a:t>
            </a:r>
            <a:r>
              <a:rPr lang="ru-RU" dirty="0" err="1" smtClean="0">
                <a:solidFill>
                  <a:schemeClr val="bg1"/>
                </a:solidFill>
              </a:rPr>
              <a:t>мішані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складові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абревіатури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r>
              <a:rPr lang="ru-RU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похідні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них: </a:t>
            </a:r>
            <a:r>
              <a:rPr lang="ru-RU" b="1" i="1" dirty="0" err="1" smtClean="0"/>
              <a:t>Святвéчір</a:t>
            </a:r>
            <a:r>
              <a:rPr lang="ru-RU" b="1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адмінресýрс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багатвéчір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бухóблік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виконроб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власкóр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соцстрах,</a:t>
            </a:r>
            <a:r>
              <a:rPr lang="ru-RU" b="1" dirty="0" smtClean="0"/>
              <a:t> </a:t>
            </a:r>
            <a:r>
              <a:rPr lang="ru-RU" i="1" dirty="0" err="1" smtClean="0"/>
              <a:t>спортмайдáнчик</a:t>
            </a:r>
            <a:r>
              <a:rPr lang="ru-RU" i="1" dirty="0" smtClean="0"/>
              <a:t>; </a:t>
            </a:r>
            <a:r>
              <a:rPr lang="ru-RU" i="1" dirty="0" err="1" smtClean="0"/>
              <a:t>комбатівський</a:t>
            </a:r>
            <a:r>
              <a:rPr lang="ru-RU" i="1" dirty="0" smtClean="0"/>
              <a:t>, </a:t>
            </a:r>
            <a:r>
              <a:rPr lang="ru-RU" i="1" dirty="0" err="1" smtClean="0"/>
              <a:t>профспілковий</a:t>
            </a:r>
            <a:r>
              <a:rPr lang="ru-RU" i="1" dirty="0" smtClean="0"/>
              <a:t>, </a:t>
            </a:r>
            <a:r>
              <a:rPr lang="ru-RU" i="1" dirty="0" err="1" smtClean="0"/>
              <a:t>соцстрахівський</a:t>
            </a:r>
            <a:r>
              <a:rPr lang="ru-RU" i="1" dirty="0" smtClean="0"/>
              <a:t>.</a:t>
            </a:r>
            <a:endParaRPr lang="ru-RU" dirty="0" smtClean="0"/>
          </a:p>
          <a:p>
            <a:pPr indent="357188" algn="just"/>
            <a:r>
              <a:rPr lang="uk-UA" dirty="0" smtClean="0">
                <a:solidFill>
                  <a:schemeClr val="bg1"/>
                </a:solidFill>
              </a:rPr>
              <a:t>б) </a:t>
            </a:r>
            <a:r>
              <a:rPr lang="ru-RU" dirty="0" smtClean="0">
                <a:solidFill>
                  <a:schemeClr val="bg1"/>
                </a:solidFill>
              </a:rPr>
              <a:t>слова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першим </a:t>
            </a:r>
            <a:r>
              <a:rPr lang="ru-RU" dirty="0" err="1" smtClean="0">
                <a:solidFill>
                  <a:schemeClr val="bg1"/>
                </a:solidFill>
              </a:rPr>
              <a:t>іншомовним</a:t>
            </a:r>
            <a:r>
              <a:rPr lang="ru-RU" dirty="0" smtClean="0">
                <a:solidFill>
                  <a:schemeClr val="bg1"/>
                </a:solidFill>
              </a:rPr>
              <a:t> компонентом,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визначає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кількісний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dirty="0" err="1" smtClean="0">
                <a:solidFill>
                  <a:schemeClr val="bg1"/>
                </a:solidFill>
              </a:rPr>
              <a:t>дуже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високий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слабкий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швидкий</a:t>
            </a:r>
            <a:r>
              <a:rPr lang="ru-RU" dirty="0" smtClean="0">
                <a:solidFill>
                  <a:schemeClr val="bg1"/>
                </a:solidFill>
              </a:rPr>
              <a:t> і </a:t>
            </a:r>
            <a:r>
              <a:rPr lang="ru-RU" dirty="0" err="1" smtClean="0">
                <a:solidFill>
                  <a:schemeClr val="bg1"/>
                </a:solidFill>
              </a:rPr>
              <a:t>т.ін</a:t>
            </a:r>
            <a:r>
              <a:rPr lang="ru-RU" dirty="0" smtClean="0">
                <a:solidFill>
                  <a:schemeClr val="bg1"/>
                </a:solidFill>
              </a:rPr>
              <a:t>.) </a:t>
            </a:r>
            <a:r>
              <a:rPr lang="ru-RU" dirty="0" err="1" smtClean="0">
                <a:solidFill>
                  <a:schemeClr val="bg1"/>
                </a:solidFill>
              </a:rPr>
              <a:t>вияв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чого-небудь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</a:rPr>
              <a:t>архі</a:t>
            </a:r>
            <a:r>
              <a:rPr lang="ru-RU" b="1" dirty="0" smtClean="0">
                <a:solidFill>
                  <a:srgbClr val="002060"/>
                </a:solidFill>
              </a:rPr>
              <a:t>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архи-,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бліц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гіпер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екстра</a:t>
            </a:r>
            <a:r>
              <a:rPr lang="ru-RU" b="1" dirty="0" smtClean="0">
                <a:solidFill>
                  <a:srgbClr val="002060"/>
                </a:solidFill>
              </a:rPr>
              <a:t>-, макро-, </a:t>
            </a:r>
            <a:r>
              <a:rPr lang="ru-RU" b="1" dirty="0" err="1" smtClean="0">
                <a:solidFill>
                  <a:srgbClr val="002060"/>
                </a:solidFill>
              </a:rPr>
              <a:t>максі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міді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мікро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міні</a:t>
            </a:r>
            <a:r>
              <a:rPr lang="ru-RU" b="1" dirty="0" smtClean="0">
                <a:solidFill>
                  <a:srgbClr val="002060"/>
                </a:solidFill>
              </a:rPr>
              <a:t>-, мульти-, нано-,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полі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преміум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супер</a:t>
            </a:r>
            <a:r>
              <a:rPr lang="ru-RU" b="1" dirty="0" smtClean="0">
                <a:solidFill>
                  <a:srgbClr val="002060"/>
                </a:solidFill>
              </a:rPr>
              <a:t>-, топ-, ультра-, </a:t>
            </a:r>
            <a:r>
              <a:rPr lang="ru-RU" b="1" dirty="0" err="1" smtClean="0">
                <a:solidFill>
                  <a:srgbClr val="002060"/>
                </a:solidFill>
              </a:rPr>
              <a:t>флеш</a:t>
            </a:r>
            <a:r>
              <a:rPr lang="ru-RU" b="1" dirty="0" smtClean="0"/>
              <a:t>: </a:t>
            </a:r>
            <a:r>
              <a:rPr lang="ru-RU" i="1" dirty="0" err="1" smtClean="0"/>
              <a:t>архіскладнúй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архішахрáй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бліцновúни</a:t>
            </a:r>
            <a:r>
              <a:rPr lang="ru-RU" i="1" dirty="0" smtClean="0"/>
              <a:t>, </a:t>
            </a:r>
            <a:r>
              <a:rPr lang="ru-RU" i="1" dirty="0" err="1" smtClean="0"/>
              <a:t>гіпермáркет</a:t>
            </a:r>
            <a:r>
              <a:rPr lang="ru-RU" i="1" dirty="0" smtClean="0"/>
              <a:t>, </a:t>
            </a:r>
            <a:r>
              <a:rPr lang="ru-RU" i="1" dirty="0" err="1" smtClean="0"/>
              <a:t>екстраклáс</a:t>
            </a:r>
            <a:r>
              <a:rPr lang="ru-RU" i="1" dirty="0" smtClean="0"/>
              <a:t>, </a:t>
            </a:r>
            <a:r>
              <a:rPr lang="ru-RU" i="1" dirty="0" err="1" smtClean="0"/>
              <a:t>макроеконóміка</a:t>
            </a:r>
            <a:r>
              <a:rPr lang="ru-RU" i="1" dirty="0" smtClean="0"/>
              <a:t>, </a:t>
            </a:r>
            <a:r>
              <a:rPr lang="ru-RU" i="1" dirty="0" err="1" smtClean="0"/>
              <a:t>максіóдяг</a:t>
            </a:r>
            <a:r>
              <a:rPr lang="ru-RU" i="1" dirty="0" smtClean="0"/>
              <a:t>, </a:t>
            </a:r>
            <a:r>
              <a:rPr lang="ru-RU" i="1" dirty="0" err="1" smtClean="0"/>
              <a:t>мідіóдяг</a:t>
            </a:r>
            <a:r>
              <a:rPr lang="ru-RU" i="1" dirty="0" smtClean="0"/>
              <a:t>, </a:t>
            </a:r>
            <a:r>
              <a:rPr lang="ru-RU" i="1" dirty="0" err="1" smtClean="0"/>
              <a:t>мікрохвúлі</a:t>
            </a:r>
            <a:r>
              <a:rPr lang="ru-RU" i="1" dirty="0" smtClean="0"/>
              <a:t>, </a:t>
            </a:r>
            <a:r>
              <a:rPr lang="ru-RU" i="1" dirty="0" err="1" smtClean="0"/>
              <a:t>мінідúск</a:t>
            </a:r>
            <a:r>
              <a:rPr lang="ru-RU" i="1" dirty="0" smtClean="0"/>
              <a:t>, </a:t>
            </a:r>
            <a:r>
              <a:rPr lang="ru-RU" i="1" dirty="0" err="1" smtClean="0"/>
              <a:t>преміумклас</a:t>
            </a:r>
            <a:r>
              <a:rPr lang="ru-RU" i="1" dirty="0" smtClean="0"/>
              <a:t>, </a:t>
            </a:r>
            <a:r>
              <a:rPr lang="ru-RU" i="1" dirty="0" err="1" smtClean="0"/>
              <a:t>супермáркет</a:t>
            </a:r>
            <a:r>
              <a:rPr lang="ru-RU" i="1" dirty="0" smtClean="0"/>
              <a:t>, </a:t>
            </a:r>
            <a:r>
              <a:rPr lang="ru-RU" i="1" dirty="0" err="1" smtClean="0"/>
              <a:t>топмéнеджер</a:t>
            </a:r>
            <a:r>
              <a:rPr lang="ru-RU" i="1" dirty="0" smtClean="0"/>
              <a:t>, </a:t>
            </a:r>
            <a:r>
              <a:rPr lang="ru-RU" i="1" dirty="0" err="1" smtClean="0"/>
              <a:t>топмодéль</a:t>
            </a:r>
            <a:r>
              <a:rPr lang="ru-RU" i="1" dirty="0" smtClean="0"/>
              <a:t>;</a:t>
            </a:r>
            <a:endParaRPr lang="ru-RU" dirty="0" smtClean="0"/>
          </a:p>
          <a:p>
            <a:pPr indent="357188" algn="just"/>
            <a:r>
              <a:rPr lang="uk-UA" dirty="0" smtClean="0">
                <a:solidFill>
                  <a:schemeClr val="bg1"/>
                </a:solidFill>
              </a:rPr>
              <a:t>в) </a:t>
            </a:r>
            <a:r>
              <a:rPr lang="ru-RU" dirty="0" smtClean="0">
                <a:solidFill>
                  <a:schemeClr val="bg1"/>
                </a:solidFill>
              </a:rPr>
              <a:t>слова 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першим </a:t>
            </a:r>
            <a:r>
              <a:rPr lang="ru-RU" dirty="0" err="1" smtClean="0">
                <a:solidFill>
                  <a:schemeClr val="bg1"/>
                </a:solidFill>
              </a:rPr>
              <a:t>іншомовним</a:t>
            </a:r>
            <a:r>
              <a:rPr lang="ru-RU" dirty="0" smtClean="0">
                <a:solidFill>
                  <a:schemeClr val="bg1"/>
                </a:solidFill>
              </a:rPr>
              <a:t> компонентом </a:t>
            </a:r>
            <a:r>
              <a:rPr lang="ru-RU" b="1" dirty="0" smtClean="0">
                <a:solidFill>
                  <a:srgbClr val="002060"/>
                </a:solidFill>
              </a:rPr>
              <a:t>анти-</a:t>
            </a:r>
            <a:r>
              <a:rPr lang="ru-RU" b="1" dirty="0" smtClean="0">
                <a:solidFill>
                  <a:srgbClr val="002060"/>
                </a:solidFill>
              </a:rPr>
              <a:t>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віце</a:t>
            </a:r>
            <a:r>
              <a:rPr lang="ru-RU" b="1" dirty="0" smtClean="0">
                <a:solidFill>
                  <a:srgbClr val="002060"/>
                </a:solidFill>
              </a:rPr>
              <a:t>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екс</a:t>
            </a:r>
            <a:r>
              <a:rPr lang="ru-RU" b="1" dirty="0" smtClean="0">
                <a:solidFill>
                  <a:srgbClr val="002060"/>
                </a:solidFill>
              </a:rPr>
              <a:t>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контр-,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лейб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обер</a:t>
            </a:r>
            <a:r>
              <a:rPr lang="ru-RU" b="1" dirty="0" smtClean="0">
                <a:solidFill>
                  <a:srgbClr val="002060"/>
                </a:solidFill>
              </a:rPr>
              <a:t>-, </a:t>
            </a:r>
            <a:r>
              <a:rPr lang="ru-RU" b="1" dirty="0" err="1" smtClean="0">
                <a:solidFill>
                  <a:srgbClr val="002060"/>
                </a:solidFill>
              </a:rPr>
              <a:t>штабс</a:t>
            </a:r>
            <a:r>
              <a:rPr lang="ru-RU" b="1" dirty="0" smtClean="0">
                <a:solidFill>
                  <a:srgbClr val="002060"/>
                </a:solidFill>
              </a:rPr>
              <a:t>-, унтер-</a:t>
            </a:r>
            <a:r>
              <a:rPr lang="ru-RU" b="1" dirty="0" smtClean="0"/>
              <a:t>: </a:t>
            </a:r>
            <a:r>
              <a:rPr lang="ru-RU" i="1" dirty="0" err="1" smtClean="0"/>
              <a:t>антивíрус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віцепрем’єр</a:t>
            </a:r>
            <a:r>
              <a:rPr lang="ru-RU" i="1" dirty="0" smtClean="0"/>
              <a:t>́,</a:t>
            </a:r>
            <a:r>
              <a:rPr lang="ru-RU" b="1" dirty="0" smtClean="0"/>
              <a:t> </a:t>
            </a:r>
            <a:r>
              <a:rPr lang="ru-RU" i="1" dirty="0" err="1" smtClean="0"/>
              <a:t>віцекóнсул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ексчемпіонка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контрадмірáл</a:t>
            </a:r>
            <a:r>
              <a:rPr lang="ru-RU" i="1" dirty="0" smtClean="0"/>
              <a:t>, </a:t>
            </a:r>
            <a:r>
              <a:rPr lang="ru-RU" i="1" dirty="0" err="1" smtClean="0"/>
              <a:t>лейбгвардíєць</a:t>
            </a:r>
            <a:r>
              <a:rPr lang="ru-RU" i="1" dirty="0" smtClean="0"/>
              <a:t>, </a:t>
            </a:r>
            <a:r>
              <a:rPr lang="ru-RU" i="1" dirty="0" err="1" smtClean="0"/>
              <a:t>лейбмедик</a:t>
            </a:r>
            <a:r>
              <a:rPr lang="ru-RU" i="1" dirty="0" smtClean="0"/>
              <a:t>, </a:t>
            </a:r>
            <a:r>
              <a:rPr lang="ru-RU" i="1" dirty="0" err="1" smtClean="0"/>
              <a:t>оберофіцéр</a:t>
            </a:r>
            <a:r>
              <a:rPr lang="ru-RU" i="1" dirty="0" smtClean="0"/>
              <a:t>, </a:t>
            </a:r>
            <a:r>
              <a:rPr lang="ru-RU" i="1" dirty="0" err="1" smtClean="0"/>
              <a:t>штабскапітан</a:t>
            </a:r>
            <a:r>
              <a:rPr lang="ru-RU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328" y="192023"/>
            <a:ext cx="101864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1400" b="1" dirty="0" smtClean="0">
                <a:solidFill>
                  <a:srgbClr val="FFFF00"/>
                </a:solidFill>
              </a:rPr>
              <a:t>5. </a:t>
            </a:r>
            <a:r>
              <a:rPr lang="ru-RU" sz="1400" b="1" dirty="0" err="1" smtClean="0">
                <a:solidFill>
                  <a:srgbClr val="FFFF00"/>
                </a:solidFill>
              </a:rPr>
              <a:t>Складні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іменники</a:t>
            </a:r>
            <a:r>
              <a:rPr lang="ru-RU" sz="1400" b="1" dirty="0" smtClean="0">
                <a:solidFill>
                  <a:srgbClr val="FFFF00"/>
                </a:solidFill>
              </a:rPr>
              <a:t>.</a:t>
            </a:r>
            <a:endParaRPr lang="ru-RU" sz="1400" dirty="0" smtClean="0">
              <a:solidFill>
                <a:srgbClr val="FFFF00"/>
              </a:solidFill>
            </a:endParaRPr>
          </a:p>
          <a:p>
            <a:pPr indent="357188"/>
            <a:r>
              <a:rPr lang="ru-RU" sz="1400" b="1" dirty="0" smtClean="0">
                <a:solidFill>
                  <a:schemeClr val="bg1"/>
                </a:solidFill>
              </a:rPr>
              <a:t>Разом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:</a:t>
            </a: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а) </a:t>
            </a:r>
            <a:r>
              <a:rPr lang="ru-RU" sz="1400" dirty="0" err="1" smtClean="0">
                <a:solidFill>
                  <a:schemeClr val="bg1"/>
                </a:solidFill>
              </a:rPr>
              <a:t>складні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іменники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першою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частиною</a:t>
            </a:r>
            <a:r>
              <a:rPr lang="ru-RU" sz="1400" dirty="0" smtClean="0"/>
              <a:t> </a:t>
            </a:r>
            <a:r>
              <a:rPr lang="ru-RU" sz="1400" b="1" dirty="0" err="1" smtClean="0">
                <a:solidFill>
                  <a:srgbClr val="002060"/>
                </a:solidFill>
              </a:rPr>
              <a:t>напів</a:t>
            </a:r>
            <a:r>
              <a:rPr lang="ru-RU" sz="1400" b="1" dirty="0" smtClean="0">
                <a:solidFill>
                  <a:srgbClr val="002060"/>
                </a:solidFill>
              </a:rPr>
              <a:t>-,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полу-</a:t>
            </a:r>
            <a:r>
              <a:rPr lang="ru-RU" sz="1400" dirty="0" smtClean="0">
                <a:solidFill>
                  <a:srgbClr val="002060"/>
                </a:solidFill>
              </a:rPr>
              <a:t>: </a:t>
            </a:r>
            <a:r>
              <a:rPr lang="ru-RU" sz="1400" i="1" dirty="0" err="1" smtClean="0"/>
              <a:t>напівавтомáт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напівімлá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полýкіпок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полýмисок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pPr indent="357188"/>
            <a:r>
              <a:rPr lang="ru-RU" sz="1400" b="1" dirty="0" err="1" smtClean="0"/>
              <a:t>Примітка</a:t>
            </a:r>
            <a:r>
              <a:rPr lang="ru-RU" sz="1400" b="1" dirty="0" smtClean="0"/>
              <a:t>. </a:t>
            </a:r>
            <a:r>
              <a:rPr lang="ru-RU" sz="1400" dirty="0" err="1" smtClean="0"/>
              <a:t>Невідмінюваний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числівник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пів</a:t>
            </a:r>
            <a:r>
              <a:rPr lang="ru-RU" sz="1400" b="1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значенням</a:t>
            </a:r>
            <a:r>
              <a:rPr lang="ru-RU" sz="1400" b="1" dirty="0" smtClean="0"/>
              <a:t> </a:t>
            </a:r>
            <a:r>
              <a:rPr lang="uk-UA" sz="1400" dirty="0" smtClean="0"/>
              <a:t>«</a:t>
            </a:r>
            <a:r>
              <a:rPr lang="ru-RU" sz="1400" i="1" dirty="0" smtClean="0"/>
              <a:t>половина</a:t>
            </a:r>
            <a:r>
              <a:rPr lang="uk-UA" sz="1400" dirty="0" smtClean="0"/>
              <a:t>»</a:t>
            </a:r>
            <a:r>
              <a:rPr lang="uk-UA" sz="1400" b="1" dirty="0" smtClean="0"/>
              <a:t> </a:t>
            </a:r>
            <a:r>
              <a:rPr lang="ru-RU" sz="1400" dirty="0" err="1" smtClean="0"/>
              <a:t>з</a:t>
            </a:r>
            <a:r>
              <a:rPr lang="ru-RU" sz="1400" b="1" dirty="0" smtClean="0"/>
              <a:t> </a:t>
            </a:r>
            <a:r>
              <a:rPr lang="ru-RU" sz="1400" dirty="0" err="1" smtClean="0"/>
              <a:t>наступним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іменником</a:t>
            </a:r>
            <a:r>
              <a:rPr lang="ru-RU" sz="1400" dirty="0" smtClean="0"/>
              <a:t> – </a:t>
            </a:r>
            <a:r>
              <a:rPr lang="ru-RU" sz="1400" dirty="0" err="1" smtClean="0"/>
              <a:t>загальною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власною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назвою</a:t>
            </a:r>
            <a:r>
              <a:rPr lang="ru-RU" sz="1400" dirty="0" smtClean="0"/>
              <a:t> у </a:t>
            </a:r>
            <a:r>
              <a:rPr lang="ru-RU" sz="1400" dirty="0" err="1" smtClean="0"/>
              <a:t>формі</a:t>
            </a:r>
            <a:r>
              <a:rPr lang="ru-RU" sz="1400" dirty="0" smtClean="0"/>
              <a:t> родового </a:t>
            </a:r>
            <a:r>
              <a:rPr lang="ru-RU" sz="1400" dirty="0" err="1" smtClean="0"/>
              <a:t>відмінка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пишемо</a:t>
            </a:r>
            <a:r>
              <a:rPr lang="ru-RU" sz="1400" dirty="0" smtClean="0"/>
              <a:t> </a:t>
            </a:r>
            <a:r>
              <a:rPr lang="ru-RU" sz="1400" dirty="0" err="1" smtClean="0"/>
              <a:t>окремо</a:t>
            </a:r>
            <a:r>
              <a:rPr lang="ru-RU" sz="1400" dirty="0" smtClean="0"/>
              <a:t>: </a:t>
            </a:r>
            <a:r>
              <a:rPr lang="ru-RU" sz="1400" i="1" dirty="0" err="1" smtClean="0"/>
              <a:t>пів</a:t>
            </a:r>
            <a:r>
              <a:rPr lang="ru-RU" sz="1400" dirty="0" smtClean="0"/>
              <a:t> </a:t>
            </a:r>
            <a:r>
              <a:rPr lang="ru-RU" sz="1400" i="1" dirty="0" err="1" smtClean="0"/>
              <a:t>áркуша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відрá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годúни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літра</a:t>
            </a:r>
            <a:r>
              <a:rPr lang="ru-RU" sz="1400" i="1" dirty="0" smtClean="0"/>
              <a:t>́,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dirty="0" smtClean="0"/>
              <a:t> </a:t>
            </a:r>
            <a:r>
              <a:rPr lang="ru-RU" sz="1400" i="1" dirty="0" err="1" smtClean="0"/>
              <a:t>óстрова</a:t>
            </a:r>
            <a:r>
              <a:rPr lang="ru-RU" sz="1400" i="1" dirty="0" smtClean="0"/>
              <a:t>;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яблука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ящика,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ями</a:t>
            </a:r>
            <a:r>
              <a:rPr lang="ru-RU" sz="1400" i="1" dirty="0" smtClean="0"/>
              <a:t>;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Єврóпи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Кúєва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pPr indent="357188"/>
            <a:r>
              <a:rPr lang="ru-RU" sz="1400" dirty="0" err="1" smtClean="0">
                <a:solidFill>
                  <a:schemeClr val="bg1"/>
                </a:solidFill>
              </a:rPr>
              <a:t>Якщо</a:t>
            </a:r>
            <a:r>
              <a:rPr lang="ru-RU" sz="1400" dirty="0" smtClean="0">
                <a:solidFill>
                  <a:schemeClr val="bg1"/>
                </a:solidFill>
              </a:rPr>
              <a:t> ж </a:t>
            </a:r>
            <a:r>
              <a:rPr lang="ru-RU" sz="1400" b="1" dirty="0" err="1" smtClean="0">
                <a:solidFill>
                  <a:schemeClr val="bg1"/>
                </a:solidFill>
              </a:rPr>
              <a:t>пів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наступним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іменником</a:t>
            </a:r>
            <a:r>
              <a:rPr lang="ru-RU" sz="1400" dirty="0" smtClean="0">
                <a:solidFill>
                  <a:schemeClr val="bg1"/>
                </a:solidFill>
              </a:rPr>
              <a:t> у </a:t>
            </a:r>
            <a:r>
              <a:rPr lang="ru-RU" sz="1400" dirty="0" err="1" smtClean="0">
                <a:solidFill>
                  <a:schemeClr val="bg1"/>
                </a:solidFill>
              </a:rPr>
              <a:t>формі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називного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відмінка</a:t>
            </a:r>
            <a:r>
              <a:rPr lang="ru-RU" sz="1400" dirty="0" smtClean="0">
                <a:solidFill>
                  <a:schemeClr val="bg1"/>
                </a:solidFill>
              </a:rPr>
              <a:t> становить </a:t>
            </a:r>
            <a:r>
              <a:rPr lang="ru-RU" sz="1400" dirty="0" err="1" smtClean="0">
                <a:solidFill>
                  <a:schemeClr val="bg1"/>
                </a:solidFill>
              </a:rPr>
              <a:t>єдине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поняття</a:t>
            </a:r>
            <a:r>
              <a:rPr lang="ru-RU" sz="1400" dirty="0" smtClean="0">
                <a:solidFill>
                  <a:schemeClr val="bg1"/>
                </a:solidFill>
              </a:rPr>
              <a:t> і не </a:t>
            </a:r>
            <a:r>
              <a:rPr lang="ru-RU" sz="1400" dirty="0" err="1" smtClean="0">
                <a:solidFill>
                  <a:schemeClr val="bg1"/>
                </a:solidFill>
              </a:rPr>
              <a:t>виражає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uk-UA" sz="1400" dirty="0" smtClean="0">
                <a:solidFill>
                  <a:srgbClr val="002060"/>
                </a:solidFill>
              </a:rPr>
              <a:t>«</a:t>
            </a:r>
            <a:r>
              <a:rPr lang="ru-RU" sz="1400" i="1" dirty="0" err="1" smtClean="0">
                <a:solidFill>
                  <a:srgbClr val="002060"/>
                </a:solidFill>
              </a:rPr>
              <a:t>половини</a:t>
            </a:r>
            <a:r>
              <a:rPr lang="uk-UA" sz="1400" dirty="0" smtClean="0">
                <a:solidFill>
                  <a:srgbClr val="002060"/>
                </a:solidFill>
              </a:rPr>
              <a:t>»</a:t>
            </a:r>
            <a:r>
              <a:rPr lang="ru-RU" sz="1400" dirty="0" smtClean="0">
                <a:solidFill>
                  <a:schemeClr val="bg1"/>
                </a:solidFill>
              </a:rPr>
              <a:t>, то </a:t>
            </a:r>
            <a:r>
              <a:rPr lang="ru-RU" sz="1400" dirty="0" err="1" smtClean="0">
                <a:solidFill>
                  <a:schemeClr val="bg1"/>
                </a:solidFill>
              </a:rPr>
              <a:t>їх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разом: </a:t>
            </a:r>
            <a:r>
              <a:rPr lang="ru-RU" sz="1400" i="1" dirty="0" err="1" smtClean="0"/>
              <a:t>півáркуш</a:t>
            </a:r>
            <a:r>
              <a:rPr lang="ru-RU" sz="1400" i="1" dirty="0" smtClean="0"/>
              <a:t>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пíвдень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півзáхист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півкóло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півкýля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півлітра</a:t>
            </a:r>
            <a:r>
              <a:rPr lang="ru-RU" sz="1400" i="1" dirty="0" smtClean="0"/>
              <a:t>́</a:t>
            </a:r>
            <a:r>
              <a:rPr lang="ru-RU" sz="1400" dirty="0" smtClean="0"/>
              <a:t>,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півмісяць</a:t>
            </a:r>
            <a:r>
              <a:rPr lang="ru-RU" sz="1400" i="1" dirty="0" smtClean="0"/>
              <a:t>́, </a:t>
            </a:r>
            <a:r>
              <a:rPr lang="ru-RU" sz="1400" i="1" dirty="0" err="1" smtClean="0"/>
              <a:t>півóберт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півовáл</a:t>
            </a:r>
            <a:r>
              <a:rPr lang="ru-RU" sz="1400" dirty="0" smtClean="0"/>
              <a:t>.</a:t>
            </a:r>
          </a:p>
          <a:p>
            <a:pPr indent="357188"/>
            <a:endParaRPr lang="ru-RU" sz="1400" dirty="0" smtClean="0"/>
          </a:p>
          <a:p>
            <a:pPr indent="357188"/>
            <a:r>
              <a:rPr lang="uk-UA" sz="1400" dirty="0" smtClean="0">
                <a:solidFill>
                  <a:srgbClr val="FFFF00"/>
                </a:solidFill>
              </a:rPr>
              <a:t>6.</a:t>
            </a:r>
            <a:r>
              <a:rPr lang="uk-UA" sz="1400" dirty="0" smtClean="0">
                <a:solidFill>
                  <a:srgbClr val="FFFF00"/>
                </a:solidFill>
              </a:rPr>
              <a:t> </a:t>
            </a:r>
            <a:r>
              <a:rPr lang="ru-RU" sz="1400" b="1" dirty="0" err="1" smtClean="0">
                <a:solidFill>
                  <a:srgbClr val="FFFF00"/>
                </a:solidFill>
              </a:rPr>
              <a:t>Уживання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великої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букви</a:t>
            </a:r>
            <a:r>
              <a:rPr lang="ru-RU" sz="1400" b="1" dirty="0" smtClean="0">
                <a:solidFill>
                  <a:srgbClr val="FFFF00"/>
                </a:solidFill>
              </a:rPr>
              <a:t> (</a:t>
            </a:r>
            <a:r>
              <a:rPr lang="ru-RU" sz="1400" b="1" dirty="0" err="1" smtClean="0">
                <a:solidFill>
                  <a:srgbClr val="FFFF00"/>
                </a:solidFill>
              </a:rPr>
              <a:t>літери</a:t>
            </a:r>
            <a:r>
              <a:rPr lang="ru-RU" sz="1400" b="1" dirty="0" smtClean="0">
                <a:solidFill>
                  <a:srgbClr val="FFFF00"/>
                </a:solidFill>
              </a:rPr>
              <a:t>).</a:t>
            </a:r>
            <a:endParaRPr lang="ru-RU" sz="1400" dirty="0" smtClean="0">
              <a:solidFill>
                <a:srgbClr val="FFFF00"/>
              </a:solidFill>
            </a:endParaRP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а) н</a:t>
            </a:r>
            <a:r>
              <a:rPr lang="ru-RU" sz="1400" dirty="0" err="1" smtClean="0">
                <a:solidFill>
                  <a:schemeClr val="bg1"/>
                </a:solidFill>
              </a:rPr>
              <a:t>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органів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влади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установ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організацій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товариств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партій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об’єднань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підприємств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фірм</a:t>
            </a:r>
            <a:r>
              <a:rPr lang="ru-RU" sz="1400" dirty="0" smtClean="0">
                <a:solidFill>
                  <a:schemeClr val="bg1"/>
                </a:solidFill>
              </a:rPr>
              <a:t>, агентств</a:t>
            </a:r>
            <a:r>
              <a:rPr lang="uk-UA" sz="1400" dirty="0" smtClean="0">
                <a:solidFill>
                  <a:schemeClr val="bg1"/>
                </a:solidFill>
              </a:rPr>
              <a:t>;</a:t>
            </a:r>
            <a:endParaRPr lang="ru-RU" sz="1400" dirty="0" smtClean="0">
              <a:solidFill>
                <a:schemeClr val="bg1"/>
              </a:solidFill>
            </a:endParaRP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б) н</a:t>
            </a:r>
            <a:r>
              <a:rPr lang="ru-RU" sz="1400" dirty="0" err="1" smtClean="0">
                <a:solidFill>
                  <a:schemeClr val="bg1"/>
                </a:solidFill>
              </a:rPr>
              <a:t>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сайтів</a:t>
            </a:r>
            <a:r>
              <a:rPr lang="ru-RU" sz="1400" dirty="0" smtClean="0">
                <a:solidFill>
                  <a:schemeClr val="bg1"/>
                </a:solidFill>
              </a:rPr>
              <a:t> без родового слова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малої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/>
              <a:t>(</a:t>
            </a:r>
            <a:r>
              <a:rPr lang="ru-RU" sz="1400" i="1" dirty="0" err="1" smtClean="0"/>
              <a:t>твітер</a:t>
            </a:r>
            <a:r>
              <a:rPr lang="ru-RU" sz="1400" i="1" dirty="0" smtClean="0"/>
              <a:t>́,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ґуґл</a:t>
            </a:r>
            <a:r>
              <a:rPr lang="ru-RU" sz="1400" dirty="0" smtClean="0"/>
              <a:t>);</a:t>
            </a: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в)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сайтів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родовим</a:t>
            </a:r>
            <a:r>
              <a:rPr lang="ru-RU" sz="1400" dirty="0" smtClean="0">
                <a:solidFill>
                  <a:schemeClr val="bg1"/>
                </a:solidFill>
              </a:rPr>
              <a:t> словом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великої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 та в лапках </a:t>
            </a:r>
            <a:r>
              <a:rPr lang="ru-RU" sz="1400" dirty="0" smtClean="0"/>
              <a:t>(</a:t>
            </a:r>
            <a:r>
              <a:rPr lang="ru-RU" sz="1400" i="1" dirty="0" smtClean="0"/>
              <a:t>мережа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Фейсбук</a:t>
            </a:r>
            <a:r>
              <a:rPr lang="ru-RU" sz="1400" i="1" dirty="0" smtClean="0"/>
              <a:t>»,</a:t>
            </a:r>
            <a:r>
              <a:rPr lang="ru-RU" sz="1400" dirty="0" smtClean="0"/>
              <a:t> </a:t>
            </a:r>
            <a:r>
              <a:rPr lang="ru-RU" sz="1400" i="1" dirty="0" err="1" smtClean="0"/>
              <a:t>енциклопедія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Вікіпедія</a:t>
            </a:r>
            <a:r>
              <a:rPr lang="ru-RU" sz="1400" i="1" dirty="0" smtClean="0"/>
              <a:t>»</a:t>
            </a:r>
            <a:r>
              <a:rPr lang="ru-RU" sz="1400" dirty="0" smtClean="0"/>
              <a:t>);</a:t>
            </a:r>
          </a:p>
          <a:p>
            <a:pPr indent="357188"/>
            <a:r>
              <a:rPr lang="uk-UA" sz="1400" dirty="0" smtClean="0">
                <a:solidFill>
                  <a:schemeClr val="bg1"/>
                </a:solidFill>
              </a:rPr>
              <a:t>г)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сайтів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ужиті</a:t>
            </a:r>
            <a:r>
              <a:rPr lang="ru-RU" sz="1400" dirty="0" smtClean="0">
                <a:solidFill>
                  <a:schemeClr val="bg1"/>
                </a:solidFill>
              </a:rPr>
              <a:t> як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юридичних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осіб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великої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 та без лапок </a:t>
            </a:r>
            <a:r>
              <a:rPr lang="ru-RU" sz="1400" dirty="0" smtClean="0"/>
              <a:t>(</a:t>
            </a:r>
            <a:r>
              <a:rPr lang="ru-RU" sz="1400" i="1" dirty="0" smtClean="0"/>
              <a:t>РНБО ввела </a:t>
            </a:r>
            <a:r>
              <a:rPr lang="ru-RU" sz="1400" i="1" dirty="0" err="1" smtClean="0"/>
              <a:t>санкції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проти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Яндекса</a:t>
            </a:r>
            <a:r>
              <a:rPr lang="ru-RU" sz="1400" dirty="0" smtClean="0"/>
              <a:t>).</a:t>
            </a:r>
          </a:p>
          <a:p>
            <a:pPr indent="357188"/>
            <a:endParaRPr lang="ru-RU" sz="1400" b="1" dirty="0" smtClean="0"/>
          </a:p>
          <a:p>
            <a:pPr indent="357188"/>
            <a:r>
              <a:rPr lang="ru-RU" sz="1400" b="1" dirty="0" smtClean="0">
                <a:solidFill>
                  <a:srgbClr val="FFFF00"/>
                </a:solidFill>
              </a:rPr>
              <a:t>7</a:t>
            </a:r>
            <a:r>
              <a:rPr lang="ru-RU" sz="1400" b="1" dirty="0" smtClean="0">
                <a:solidFill>
                  <a:srgbClr val="FFFF00"/>
                </a:solidFill>
              </a:rPr>
              <a:t>. </a:t>
            </a:r>
            <a:r>
              <a:rPr lang="ru-RU" sz="1400" b="1" dirty="0" err="1" smtClean="0">
                <a:solidFill>
                  <a:srgbClr val="FFFF00"/>
                </a:solidFill>
              </a:rPr>
              <a:t>Назви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товарних</a:t>
            </a:r>
            <a:r>
              <a:rPr lang="ru-RU" sz="1400" b="1" dirty="0" smtClean="0">
                <a:solidFill>
                  <a:srgbClr val="FFFF00"/>
                </a:solidFill>
              </a:rPr>
              <a:t> </a:t>
            </a:r>
            <a:r>
              <a:rPr lang="ru-RU" sz="1400" b="1" dirty="0" err="1" smtClean="0">
                <a:solidFill>
                  <a:srgbClr val="FFFF00"/>
                </a:solidFill>
              </a:rPr>
              <a:t>знаків</a:t>
            </a:r>
            <a:r>
              <a:rPr lang="ru-RU" sz="1400" b="1" dirty="0" smtClean="0">
                <a:solidFill>
                  <a:srgbClr val="FFFF00"/>
                </a:solidFill>
              </a:rPr>
              <a:t>, марок </a:t>
            </a:r>
            <a:r>
              <a:rPr lang="ru-RU" sz="1400" b="1" dirty="0" err="1" smtClean="0">
                <a:solidFill>
                  <a:srgbClr val="FFFF00"/>
                </a:solidFill>
              </a:rPr>
              <a:t>виробів</a:t>
            </a:r>
            <a:endParaRPr lang="ru-RU" sz="1400" dirty="0" smtClean="0">
              <a:solidFill>
                <a:srgbClr val="FFFF00"/>
              </a:solidFill>
            </a:endParaRPr>
          </a:p>
          <a:p>
            <a:pPr indent="357188"/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виробничих</a:t>
            </a:r>
            <a:r>
              <a:rPr lang="ru-RU" sz="1400" dirty="0" smtClean="0">
                <a:solidFill>
                  <a:schemeClr val="bg1"/>
                </a:solidFill>
              </a:rPr>
              <a:t> марок </a:t>
            </a:r>
            <a:r>
              <a:rPr lang="ru-RU" sz="1400" dirty="0" err="1" smtClean="0">
                <a:solidFill>
                  <a:schemeClr val="bg1"/>
                </a:solidFill>
              </a:rPr>
              <a:t>технічних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виробів</a:t>
            </a:r>
            <a:r>
              <a:rPr lang="ru-RU" sz="1400" dirty="0" smtClean="0">
                <a:solidFill>
                  <a:schemeClr val="bg1"/>
                </a:solidFill>
              </a:rPr>
              <a:t> (машин, </a:t>
            </a:r>
            <a:r>
              <a:rPr lang="ru-RU" sz="1400" dirty="0" err="1" smtClean="0">
                <a:solidFill>
                  <a:schemeClr val="bg1"/>
                </a:solidFill>
              </a:rPr>
              <a:t>приладів</a:t>
            </a:r>
            <a:r>
              <a:rPr lang="ru-RU" sz="1400" dirty="0" smtClean="0">
                <a:solidFill>
                  <a:schemeClr val="bg1"/>
                </a:solidFill>
              </a:rPr>
              <a:t> і т. </a:t>
            </a:r>
            <a:r>
              <a:rPr lang="ru-RU" sz="1400" dirty="0" err="1" smtClean="0">
                <a:solidFill>
                  <a:schemeClr val="bg1"/>
                </a:solidFill>
              </a:rPr>
              <a:t>ін</a:t>
            </a:r>
            <a:r>
              <a:rPr lang="ru-RU" sz="1400" dirty="0" smtClean="0">
                <a:solidFill>
                  <a:schemeClr val="bg1"/>
                </a:solidFill>
              </a:rPr>
              <a:t>.) </a:t>
            </a:r>
            <a:r>
              <a:rPr lang="ru-RU" sz="1400" dirty="0" err="1" smtClean="0">
                <a:solidFill>
                  <a:schemeClr val="bg1"/>
                </a:solidFill>
              </a:rPr>
              <a:t>беремо</a:t>
            </a:r>
            <a:r>
              <a:rPr lang="ru-RU" sz="1400" dirty="0" smtClean="0">
                <a:solidFill>
                  <a:schemeClr val="bg1"/>
                </a:solidFill>
              </a:rPr>
              <a:t> в лапки і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великої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: </a:t>
            </a:r>
            <a:r>
              <a:rPr lang="ru-RU" sz="1400" i="1" dirty="0" err="1" smtClean="0"/>
              <a:t>автомобілі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Нісан</a:t>
            </a:r>
            <a:r>
              <a:rPr lang="ru-RU" sz="1400" i="1" dirty="0" smtClean="0"/>
              <a:t>», «</a:t>
            </a:r>
            <a:r>
              <a:rPr lang="ru-RU" sz="1400" i="1" dirty="0" err="1" smtClean="0"/>
              <a:t>Вольво</a:t>
            </a:r>
            <a:r>
              <a:rPr lang="ru-RU" sz="1400" i="1" dirty="0" smtClean="0"/>
              <a:t>»,</a:t>
            </a:r>
            <a:r>
              <a:rPr lang="ru-RU" sz="1400" dirty="0" smtClean="0"/>
              <a:t> </a:t>
            </a:r>
            <a:r>
              <a:rPr lang="ru-RU" sz="1400" i="1" dirty="0" smtClean="0"/>
              <a:t>«Фольксваген»), </a:t>
            </a:r>
            <a:r>
              <a:rPr lang="ru-RU" sz="1400" i="1" dirty="0" err="1" smtClean="0"/>
              <a:t>літак</a:t>
            </a:r>
            <a:r>
              <a:rPr lang="ru-RU" sz="1400" i="1" dirty="0" smtClean="0"/>
              <a:t> «</a:t>
            </a:r>
            <a:r>
              <a:rPr lang="ru-RU" sz="1400" i="1" dirty="0" err="1" smtClean="0"/>
              <a:t>Боїнг</a:t>
            </a:r>
            <a:r>
              <a:rPr lang="ru-RU" sz="1400" i="1" dirty="0" smtClean="0"/>
              <a:t> 777», трактор «</a:t>
            </a:r>
            <a:r>
              <a:rPr lang="ru-RU" sz="1400" i="1" dirty="0" err="1" smtClean="0"/>
              <a:t>Слобожанець</a:t>
            </a:r>
            <a:r>
              <a:rPr lang="ru-RU" sz="1400" i="1" dirty="0" smtClean="0"/>
              <a:t>».</a:t>
            </a:r>
            <a:endParaRPr lang="ru-RU" sz="1400" dirty="0" smtClean="0"/>
          </a:p>
          <a:p>
            <a:pPr indent="357188"/>
            <a:r>
              <a:rPr lang="ru-RU" sz="1400" dirty="0" smtClean="0">
                <a:solidFill>
                  <a:schemeClr val="bg1"/>
                </a:solidFill>
              </a:rPr>
              <a:t>Але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самих </a:t>
            </a:r>
            <a:r>
              <a:rPr lang="ru-RU" sz="1400" dirty="0" err="1" smtClean="0">
                <a:solidFill>
                  <a:schemeClr val="bg1"/>
                </a:solidFill>
              </a:rPr>
              <a:t>виробів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беремо</a:t>
            </a:r>
            <a:r>
              <a:rPr lang="ru-RU" sz="1400" dirty="0" smtClean="0">
                <a:solidFill>
                  <a:schemeClr val="bg1"/>
                </a:solidFill>
              </a:rPr>
              <a:t> в лапки і </a:t>
            </a:r>
            <a:r>
              <a:rPr lang="ru-RU" sz="1400" dirty="0" err="1" smtClean="0">
                <a:solidFill>
                  <a:schemeClr val="bg1"/>
                </a:solidFill>
              </a:rPr>
              <a:t>пишемо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малої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букви</a:t>
            </a:r>
            <a:r>
              <a:rPr lang="ru-RU" sz="1400" dirty="0" smtClean="0">
                <a:solidFill>
                  <a:schemeClr val="bg1"/>
                </a:solidFill>
              </a:rPr>
              <a:t>: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нісан</a:t>
            </a:r>
            <a:r>
              <a:rPr lang="ru-RU" sz="1400" i="1" dirty="0" smtClean="0"/>
              <a:t>»,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вольво</a:t>
            </a:r>
            <a:r>
              <a:rPr lang="ru-RU" sz="1400" i="1" dirty="0" smtClean="0"/>
              <a:t>», «</a:t>
            </a:r>
            <a:r>
              <a:rPr lang="ru-RU" sz="1400" i="1" dirty="0" err="1" smtClean="0"/>
              <a:t>фольксваген</a:t>
            </a:r>
            <a:r>
              <a:rPr lang="ru-RU" sz="1400" i="1" dirty="0" smtClean="0"/>
              <a:t>» (</a:t>
            </a:r>
            <a:r>
              <a:rPr lang="ru-RU" sz="1400" i="1" dirty="0" err="1" smtClean="0"/>
              <a:t>автомобілі</a:t>
            </a:r>
            <a:r>
              <a:rPr lang="ru-RU" sz="1400" i="1" dirty="0" smtClean="0"/>
              <a:t>), «</a:t>
            </a:r>
            <a:r>
              <a:rPr lang="ru-RU" sz="1400" i="1" dirty="0" err="1" smtClean="0"/>
              <a:t>слобожанець</a:t>
            </a:r>
            <a:r>
              <a:rPr lang="ru-RU" sz="1400" i="1" dirty="0" smtClean="0"/>
              <a:t>» (трактор)</a:t>
            </a:r>
            <a:r>
              <a:rPr lang="uk-UA" sz="1400" i="1" dirty="0" smtClean="0"/>
              <a:t> (</a:t>
            </a:r>
            <a:r>
              <a:rPr lang="ru-RU" sz="1400" i="1" dirty="0" err="1" smtClean="0"/>
              <a:t>Він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приїхав</a:t>
            </a:r>
            <a:r>
              <a:rPr lang="ru-RU" sz="1400" i="1" dirty="0" smtClean="0"/>
              <a:t> на </a:t>
            </a:r>
            <a:r>
              <a:rPr lang="ru-RU" sz="1400" i="1" dirty="0" err="1" smtClean="0"/>
              <a:t>старих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обшарпаних</a:t>
            </a:r>
            <a:r>
              <a:rPr lang="ru-RU" sz="1400" i="1" dirty="0" smtClean="0"/>
              <a:t> «</a:t>
            </a:r>
            <a:r>
              <a:rPr lang="ru-RU" sz="1400" i="1" dirty="0" err="1" smtClean="0"/>
              <a:t>жигулях</a:t>
            </a:r>
            <a:r>
              <a:rPr lang="ru-RU" sz="1400" i="1" dirty="0" smtClean="0"/>
              <a:t>»</a:t>
            </a:r>
            <a:r>
              <a:rPr lang="uk-UA" sz="1400" i="1" dirty="0" smtClean="0"/>
              <a:t>)</a:t>
            </a:r>
            <a:r>
              <a:rPr lang="ru-RU" sz="1400" i="1" dirty="0" smtClean="0"/>
              <a:t>.</a:t>
            </a:r>
            <a:endParaRPr lang="ru-RU" sz="1400" dirty="0" smtClean="0"/>
          </a:p>
          <a:p>
            <a:pPr indent="357188"/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904" y="358974"/>
            <a:ext cx="1027785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sz="1700" b="1" dirty="0" smtClean="0">
                <a:solidFill>
                  <a:srgbClr val="FFFF00"/>
                </a:solidFill>
              </a:rPr>
              <a:t>8.</a:t>
            </a:r>
            <a:r>
              <a:rPr lang="uk-UA" sz="1700" b="1" dirty="0" smtClean="0">
                <a:solidFill>
                  <a:srgbClr val="FFFF00"/>
                </a:solidFill>
              </a:rPr>
              <a:t> </a:t>
            </a:r>
            <a:r>
              <a:rPr lang="ru-RU" sz="1700" b="1" dirty="0" err="1" smtClean="0">
                <a:solidFill>
                  <a:srgbClr val="FFFF00"/>
                </a:solidFill>
              </a:rPr>
              <a:t>Уваг</a:t>
            </a:r>
            <a:r>
              <a:rPr lang="uk-UA" sz="1700" b="1" dirty="0" smtClean="0">
                <a:solidFill>
                  <a:srgbClr val="FFFF00"/>
                </a:solidFill>
              </a:rPr>
              <a:t>а</a:t>
            </a:r>
            <a:r>
              <a:rPr lang="ru-RU" sz="1700" b="1" dirty="0" smtClean="0">
                <a:solidFill>
                  <a:srgbClr val="FFFF00"/>
                </a:solidFill>
              </a:rPr>
              <a:t> до </a:t>
            </a:r>
            <a:r>
              <a:rPr lang="ru-RU" sz="1700" b="1" dirty="0" err="1" smtClean="0">
                <a:solidFill>
                  <a:srgbClr val="FFFF00"/>
                </a:solidFill>
              </a:rPr>
              <a:t>правопису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відмінкових</a:t>
            </a:r>
            <a:r>
              <a:rPr lang="ru-RU" sz="1700" b="1" dirty="0" smtClean="0">
                <a:solidFill>
                  <a:srgbClr val="FFFF00"/>
                </a:solidFill>
              </a:rPr>
              <a:t> форм</a:t>
            </a:r>
            <a:r>
              <a:rPr lang="uk-UA" sz="1700" dirty="0" smtClean="0">
                <a:solidFill>
                  <a:srgbClr val="FFFF00"/>
                </a:solidFill>
              </a:rPr>
              <a:t>. </a:t>
            </a:r>
            <a:r>
              <a:rPr lang="ru-RU" sz="1700" b="1" dirty="0" err="1" smtClean="0">
                <a:solidFill>
                  <a:srgbClr val="FFFF00"/>
                </a:solidFill>
              </a:rPr>
              <a:t>Однина</a:t>
            </a:r>
            <a:r>
              <a:rPr lang="ru-RU" sz="1700" b="1" dirty="0" smtClean="0">
                <a:solidFill>
                  <a:srgbClr val="FFFF00"/>
                </a:solidFill>
              </a:rPr>
              <a:t>.</a:t>
            </a:r>
            <a:endParaRPr lang="ru-RU" sz="1700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ru-RU" sz="1700" dirty="0" smtClean="0">
                <a:solidFill>
                  <a:schemeClr val="bg1"/>
                </a:solidFill>
              </a:rPr>
              <a:t>У родовому та </a:t>
            </a:r>
            <a:r>
              <a:rPr lang="ru-RU" sz="1700" dirty="0" err="1" smtClean="0">
                <a:solidFill>
                  <a:schemeClr val="bg1"/>
                </a:solidFill>
              </a:rPr>
              <a:t>давальному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відмінках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однини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іменники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третьої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відміни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мають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err="1" smtClean="0">
                <a:solidFill>
                  <a:schemeClr val="bg1"/>
                </a:solidFill>
              </a:rPr>
              <a:t>закінчення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b="1" dirty="0" smtClean="0">
                <a:solidFill>
                  <a:schemeClr val="bg1"/>
                </a:solidFill>
              </a:rPr>
              <a:t>-і</a:t>
            </a:r>
            <a:r>
              <a:rPr lang="ru-RU" sz="1700" dirty="0" smtClean="0">
                <a:solidFill>
                  <a:schemeClr val="bg1"/>
                </a:solidFill>
              </a:rPr>
              <a:t>: </a:t>
            </a:r>
            <a:r>
              <a:rPr lang="ru-RU" sz="1700" i="1" dirty="0" err="1" smtClean="0"/>
              <a:t>галузі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герані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гідності</a:t>
            </a:r>
            <a:r>
              <a:rPr lang="ru-RU" sz="1700" i="1" dirty="0" smtClean="0"/>
              <a:t>́,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крові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любові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незалежності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ночі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осені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осі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подорожі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приязні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речі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солі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сталі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суміші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тіні</a:t>
            </a:r>
            <a:r>
              <a:rPr lang="ru-RU" sz="1700" i="1" dirty="0" smtClean="0"/>
              <a:t>́, </a:t>
            </a:r>
            <a:r>
              <a:rPr lang="ru-RU" sz="1700" i="1" dirty="0" err="1" smtClean="0"/>
              <a:t>хоробрості</a:t>
            </a:r>
            <a:r>
              <a:rPr lang="ru-RU" sz="1700" i="1" dirty="0" smtClean="0"/>
              <a:t>. </a:t>
            </a:r>
            <a:r>
              <a:rPr lang="ru-RU" sz="1700" dirty="0" err="1" smtClean="0"/>
              <a:t>Іменники</a:t>
            </a:r>
            <a:r>
              <a:rPr lang="ru-RU" sz="1700" dirty="0" smtClean="0"/>
              <a:t> на -</a:t>
            </a:r>
            <a:r>
              <a:rPr lang="ru-RU" sz="1700" b="1" dirty="0" err="1" smtClean="0"/>
              <a:t>ть</a:t>
            </a:r>
            <a:r>
              <a:rPr lang="ru-RU" sz="1700" dirty="0" smtClean="0"/>
              <a:t> </a:t>
            </a:r>
            <a:r>
              <a:rPr lang="ru-RU" sz="1700" dirty="0" err="1" smtClean="0"/>
              <a:t>після</a:t>
            </a:r>
            <a:r>
              <a:rPr lang="ru-RU" sz="1700" dirty="0" smtClean="0"/>
              <a:t> </a:t>
            </a:r>
            <a:r>
              <a:rPr lang="ru-RU" sz="1700" dirty="0" err="1" smtClean="0"/>
              <a:t>приголосного</a:t>
            </a:r>
            <a:r>
              <a:rPr lang="ru-RU" sz="1700" dirty="0" smtClean="0"/>
              <a:t>, а </a:t>
            </a:r>
            <a:r>
              <a:rPr lang="ru-RU" sz="1700" dirty="0" err="1" smtClean="0"/>
              <a:t>також</a:t>
            </a:r>
            <a:r>
              <a:rPr lang="ru-RU" sz="1700" dirty="0" smtClean="0"/>
              <a:t> слова </a:t>
            </a:r>
            <a:r>
              <a:rPr lang="ru-RU" sz="1700" i="1" dirty="0" smtClean="0"/>
              <a:t>кров,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любов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осінь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сіль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Русь,</a:t>
            </a:r>
            <a:r>
              <a:rPr lang="uk-UA" sz="1700" i="1" dirty="0" smtClean="0"/>
              <a:t> б</a:t>
            </a:r>
            <a:r>
              <a:rPr lang="ru-RU" sz="1700" i="1" dirty="0" err="1" smtClean="0"/>
              <a:t>ілорусь</a:t>
            </a:r>
            <a:r>
              <a:rPr lang="ru-RU" sz="1700" dirty="0" smtClean="0"/>
              <a:t> у родовому </a:t>
            </a:r>
            <a:r>
              <a:rPr lang="ru-RU" sz="1700" dirty="0" err="1" smtClean="0"/>
              <a:t>відмінку</a:t>
            </a:r>
            <a:r>
              <a:rPr lang="ru-RU" sz="1700" dirty="0" smtClean="0"/>
              <a:t> </a:t>
            </a:r>
            <a:r>
              <a:rPr lang="ru-RU" sz="1700" dirty="0" err="1" smtClean="0"/>
              <a:t>однини</a:t>
            </a:r>
            <a:r>
              <a:rPr lang="ru-RU" sz="1700" dirty="0" smtClean="0"/>
              <a:t> </a:t>
            </a:r>
            <a:r>
              <a:rPr lang="ru-RU" sz="1700" dirty="0" err="1" smtClean="0"/>
              <a:t>можуть</a:t>
            </a:r>
            <a:r>
              <a:rPr lang="ru-RU" sz="1700" dirty="0" smtClean="0"/>
              <a:t> </a:t>
            </a:r>
            <a:r>
              <a:rPr lang="ru-RU" sz="1700" dirty="0" err="1" smtClean="0"/>
              <a:t>набувати</a:t>
            </a:r>
            <a:r>
              <a:rPr lang="ru-RU" sz="1700" dirty="0" smtClean="0"/>
              <a:t> як </a:t>
            </a:r>
            <a:r>
              <a:rPr lang="ru-RU" sz="1700" dirty="0" err="1" smtClean="0"/>
              <a:t>варіант</a:t>
            </a:r>
            <a:r>
              <a:rPr lang="ru-RU" sz="1700" dirty="0" smtClean="0"/>
              <a:t> </a:t>
            </a:r>
            <a:r>
              <a:rPr lang="ru-RU" sz="1700" dirty="0" err="1" smtClean="0"/>
              <a:t>закінчення</a:t>
            </a:r>
            <a:r>
              <a:rPr lang="ru-RU" sz="1700" dirty="0" smtClean="0"/>
              <a:t> </a:t>
            </a:r>
            <a:r>
              <a:rPr lang="ru-RU" sz="1700" b="1" dirty="0" smtClean="0"/>
              <a:t>-и</a:t>
            </a:r>
            <a:r>
              <a:rPr lang="ru-RU" sz="1700" dirty="0" smtClean="0"/>
              <a:t>: </a:t>
            </a:r>
            <a:r>
              <a:rPr lang="ru-RU" sz="1700" i="1" dirty="0" err="1" smtClean="0"/>
              <a:t>гідности</a:t>
            </a:r>
            <a:r>
              <a:rPr lang="ru-RU" sz="1700" i="1" dirty="0" smtClean="0"/>
              <a:t>́,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незалежности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радости,</a:t>
            </a:r>
            <a:r>
              <a:rPr lang="ru-RU" sz="1700" dirty="0" smtClean="0"/>
              <a:t> </a:t>
            </a:r>
            <a:r>
              <a:rPr lang="ru-RU" sz="1700" i="1" dirty="0" smtClean="0"/>
              <a:t>смерти,</a:t>
            </a:r>
            <a:r>
              <a:rPr lang="ru-RU" sz="1700" dirty="0" smtClean="0"/>
              <a:t> </a:t>
            </a:r>
            <a:r>
              <a:rPr lang="ru-RU" sz="1700" i="1" dirty="0" smtClean="0"/>
              <a:t>чести,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хоробрости</a:t>
            </a:r>
            <a:r>
              <a:rPr lang="ru-RU" sz="1700" i="1" dirty="0" smtClean="0"/>
              <a:t>;</a:t>
            </a:r>
            <a:r>
              <a:rPr lang="ru-RU" sz="1700" dirty="0" smtClean="0"/>
              <a:t> </a:t>
            </a:r>
            <a:r>
              <a:rPr lang="ru-RU" sz="1700" i="1" dirty="0" smtClean="0"/>
              <a:t>крови, </a:t>
            </a:r>
            <a:r>
              <a:rPr lang="ru-RU" sz="1700" i="1" dirty="0" err="1" smtClean="0"/>
              <a:t>любови</a:t>
            </a:r>
            <a:r>
              <a:rPr lang="ru-RU" sz="1700" i="1" dirty="0" smtClean="0"/>
              <a:t>, осени, соли, Руси, </a:t>
            </a:r>
            <a:r>
              <a:rPr lang="ru-RU" sz="1700" i="1" dirty="0" err="1" smtClean="0"/>
              <a:t>Білоруси</a:t>
            </a:r>
            <a:r>
              <a:rPr lang="ru-RU" sz="1700" i="1" dirty="0" smtClean="0"/>
              <a:t>.</a:t>
            </a:r>
            <a:endParaRPr lang="ru-RU" sz="1700" dirty="0" smtClean="0"/>
          </a:p>
          <a:p>
            <a:pPr indent="357188" algn="just"/>
            <a:r>
              <a:rPr lang="uk-UA" sz="1700" b="1" dirty="0" smtClean="0">
                <a:solidFill>
                  <a:srgbClr val="FFFF00"/>
                </a:solidFill>
              </a:rPr>
              <a:t>9</a:t>
            </a:r>
            <a:r>
              <a:rPr lang="uk-UA" sz="1700" b="1" dirty="0" smtClean="0">
                <a:solidFill>
                  <a:srgbClr val="FFFF00"/>
                </a:solidFill>
              </a:rPr>
              <a:t>.</a:t>
            </a:r>
            <a:r>
              <a:rPr lang="uk-UA" sz="1700" b="1" dirty="0" smtClean="0">
                <a:solidFill>
                  <a:srgbClr val="FFFF00"/>
                </a:solidFill>
              </a:rPr>
              <a:t> </a:t>
            </a:r>
            <a:r>
              <a:rPr lang="ru-RU" sz="1700" b="1" dirty="0" err="1" smtClean="0">
                <a:solidFill>
                  <a:srgbClr val="FFFF00"/>
                </a:solidFill>
              </a:rPr>
              <a:t>Правопис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слів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іншомовного</a:t>
            </a:r>
            <a:r>
              <a:rPr lang="ru-RU" sz="1700" b="1" dirty="0" smtClean="0">
                <a:solidFill>
                  <a:srgbClr val="FFFF00"/>
                </a:solidFill>
              </a:rPr>
              <a:t> </a:t>
            </a:r>
            <a:r>
              <a:rPr lang="ru-RU" sz="1700" b="1" dirty="0" err="1" smtClean="0">
                <a:solidFill>
                  <a:srgbClr val="FFFF00"/>
                </a:solidFill>
              </a:rPr>
              <a:t>походження</a:t>
            </a:r>
            <a:r>
              <a:rPr lang="ru-RU" sz="1700" b="1" dirty="0" smtClean="0">
                <a:solidFill>
                  <a:srgbClr val="FFFF00"/>
                </a:solidFill>
              </a:rPr>
              <a:t>.</a:t>
            </a:r>
            <a:endParaRPr lang="ru-RU" sz="1700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uk-UA" sz="1700" b="1" dirty="0" smtClean="0">
                <a:solidFill>
                  <a:schemeClr val="bg1"/>
                </a:solidFill>
              </a:rPr>
              <a:t>а) з</a:t>
            </a:r>
            <a:r>
              <a:rPr lang="ru-RU" sz="1700" b="1" dirty="0" err="1" smtClean="0">
                <a:solidFill>
                  <a:schemeClr val="bg1"/>
                </a:solidFill>
              </a:rPr>
              <a:t>вуки</a:t>
            </a:r>
            <a:r>
              <a:rPr lang="ru-RU" sz="1700" b="1" dirty="0" smtClean="0">
                <a:solidFill>
                  <a:schemeClr val="bg1"/>
                </a:solidFill>
              </a:rPr>
              <a:t> 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], [</a:t>
            </a:r>
            <a:r>
              <a:rPr lang="ru-RU" sz="1700" b="1" dirty="0" err="1" smtClean="0">
                <a:solidFill>
                  <a:schemeClr val="bg1"/>
                </a:solidFill>
              </a:rPr>
              <a:t>h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>
                <a:solidFill>
                  <a:schemeClr val="bg1"/>
                </a:solidFill>
              </a:rPr>
              <a:t>. </a:t>
            </a:r>
            <a:r>
              <a:rPr lang="ru-RU" sz="1700" dirty="0" smtClean="0"/>
              <a:t>Буквою </a:t>
            </a:r>
            <a:r>
              <a:rPr lang="ru-RU" sz="1700" b="1" dirty="0" err="1" smtClean="0">
                <a:solidFill>
                  <a:schemeClr val="bg1"/>
                </a:solidFill>
              </a:rPr>
              <a:t>ґ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передаємо</a:t>
            </a:r>
            <a:r>
              <a:rPr lang="ru-RU" sz="1700" dirty="0" smtClean="0"/>
              <a:t> звук </a:t>
            </a:r>
            <a:r>
              <a:rPr lang="ru-RU" sz="1700" b="1" dirty="0" smtClean="0">
                <a:solidFill>
                  <a:schemeClr val="bg1"/>
                </a:solidFill>
              </a:rPr>
              <a:t>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/>
              <a:t>у </a:t>
            </a:r>
            <a:r>
              <a:rPr lang="ru-RU" sz="1700" dirty="0" err="1" smtClean="0"/>
              <a:t>давнозапозичених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загальних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назвах</a:t>
            </a:r>
            <a:r>
              <a:rPr lang="ru-RU" sz="1700" dirty="0" smtClean="0"/>
              <a:t>, таких як </a:t>
            </a:r>
            <a:r>
              <a:rPr lang="ru-RU" sz="1700" i="1" dirty="0" err="1" smtClean="0"/>
              <a:t>ґанок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ґатунок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ґвалт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ґрати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ґрунт</a:t>
            </a:r>
            <a:r>
              <a:rPr lang="ru-RU" sz="1700" dirty="0" smtClean="0"/>
              <a:t> і под. та в </a:t>
            </a:r>
            <a:r>
              <a:rPr lang="ru-RU" sz="1700" dirty="0" err="1" smtClean="0"/>
              <a:t>похідних</a:t>
            </a:r>
            <a:r>
              <a:rPr lang="ru-RU" sz="1700" dirty="0" smtClean="0"/>
              <a:t> </a:t>
            </a:r>
            <a:r>
              <a:rPr lang="ru-RU" sz="1700" dirty="0" err="1" smtClean="0"/>
              <a:t>від</a:t>
            </a:r>
            <a:r>
              <a:rPr lang="ru-RU" sz="1700" dirty="0" smtClean="0"/>
              <a:t> них: </a:t>
            </a:r>
            <a:r>
              <a:rPr lang="ru-RU" sz="1700" i="1" dirty="0" err="1" smtClean="0"/>
              <a:t>ґанковий</a:t>
            </a:r>
            <a:r>
              <a:rPr lang="ru-RU" sz="1700" i="1" dirty="0" smtClean="0"/>
              <a:t>,</a:t>
            </a:r>
            <a:r>
              <a:rPr lang="ru-RU" sz="1700" b="1" dirty="0" smtClean="0"/>
              <a:t> </a:t>
            </a:r>
            <a:r>
              <a:rPr lang="ru-RU" sz="1700" i="1" dirty="0" err="1" smtClean="0"/>
              <a:t>ґратчастий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ґрунтовний</a:t>
            </a:r>
            <a:r>
              <a:rPr lang="ru-RU" sz="1700" i="1" dirty="0" smtClean="0"/>
              <a:t> </a:t>
            </a:r>
            <a:r>
              <a:rPr lang="ru-RU" sz="1700" dirty="0" smtClean="0"/>
              <a:t>і т.</a:t>
            </a:r>
            <a:r>
              <a:rPr lang="ru-RU" sz="1700" i="1" dirty="0" smtClean="0"/>
              <a:t> </a:t>
            </a:r>
            <a:r>
              <a:rPr lang="ru-RU" sz="1700" dirty="0" err="1" smtClean="0"/>
              <a:t>ін</a:t>
            </a:r>
            <a:r>
              <a:rPr lang="ru-RU" sz="1700" dirty="0" smtClean="0"/>
              <a:t>.</a:t>
            </a:r>
          </a:p>
          <a:p>
            <a:pPr indent="357188" algn="just"/>
            <a:r>
              <a:rPr lang="ru-RU" sz="1700" dirty="0" smtClean="0"/>
              <a:t>У </a:t>
            </a:r>
            <a:r>
              <a:rPr lang="ru-RU" sz="1700" dirty="0" err="1" smtClean="0"/>
              <a:t>прізвищах</a:t>
            </a:r>
            <a:r>
              <a:rPr lang="ru-RU" sz="1700" dirty="0" smtClean="0"/>
              <a:t> та </a:t>
            </a:r>
            <a:r>
              <a:rPr lang="ru-RU" sz="1700" dirty="0" err="1" smtClean="0"/>
              <a:t>іменах</a:t>
            </a:r>
            <a:r>
              <a:rPr lang="ru-RU" sz="1700" dirty="0" smtClean="0"/>
              <a:t> людей </a:t>
            </a:r>
            <a:r>
              <a:rPr lang="ru-RU" sz="1700" dirty="0" err="1" smtClean="0"/>
              <a:t>допускається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передавання</a:t>
            </a:r>
            <a:r>
              <a:rPr lang="ru-RU" sz="1700" dirty="0" smtClean="0"/>
              <a:t> звука </a:t>
            </a:r>
            <a:r>
              <a:rPr lang="ru-RU" sz="1700" b="1" dirty="0" smtClean="0">
                <a:solidFill>
                  <a:schemeClr val="bg1"/>
                </a:solidFill>
              </a:rPr>
              <a:t>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/>
              <a:t> </a:t>
            </a:r>
            <a:r>
              <a:rPr lang="ru-RU" sz="1700" dirty="0" err="1" smtClean="0"/>
              <a:t>двома</a:t>
            </a:r>
            <a:r>
              <a:rPr lang="ru-RU" sz="1700" dirty="0" smtClean="0"/>
              <a:t> способами: </a:t>
            </a:r>
            <a:endParaRPr lang="ru-RU" sz="1700" dirty="0" smtClean="0"/>
          </a:p>
          <a:p>
            <a:pPr indent="357188" algn="just">
              <a:buAutoNum type="arabicParenR"/>
            </a:pPr>
            <a:r>
              <a:rPr lang="ru-RU" sz="1700" dirty="0" smtClean="0"/>
              <a:t>шляхом </a:t>
            </a:r>
            <a:r>
              <a:rPr lang="ru-RU" sz="1700" dirty="0" err="1" smtClean="0"/>
              <a:t>адаптації</a:t>
            </a:r>
            <a:r>
              <a:rPr lang="ru-RU" sz="1700" dirty="0" smtClean="0"/>
              <a:t> до звукового ладу </a:t>
            </a:r>
            <a:r>
              <a:rPr lang="ru-RU" sz="1700" dirty="0" err="1" smtClean="0"/>
              <a:t>української</a:t>
            </a:r>
            <a:r>
              <a:rPr lang="ru-RU" sz="1700" dirty="0" smtClean="0"/>
              <a:t> </a:t>
            </a:r>
            <a:r>
              <a:rPr lang="ru-RU" sz="1700" dirty="0" err="1" smtClean="0"/>
              <a:t>мови</a:t>
            </a:r>
            <a:r>
              <a:rPr lang="ru-RU" sz="1700" dirty="0" smtClean="0"/>
              <a:t> – буквою </a:t>
            </a:r>
            <a:r>
              <a:rPr lang="ru-RU" sz="1700" b="1" dirty="0" smtClean="0">
                <a:solidFill>
                  <a:schemeClr val="bg1"/>
                </a:solidFill>
              </a:rPr>
              <a:t>г;</a:t>
            </a:r>
            <a:endParaRPr lang="ru-RU" sz="1700" dirty="0" smtClean="0">
              <a:solidFill>
                <a:schemeClr val="bg1"/>
              </a:solidFill>
            </a:endParaRPr>
          </a:p>
          <a:p>
            <a:pPr indent="357188" algn="just">
              <a:buAutoNum type="arabicParenR"/>
            </a:pPr>
            <a:r>
              <a:rPr lang="ru-RU" sz="1700" dirty="0" smtClean="0"/>
              <a:t>шляхом </a:t>
            </a:r>
            <a:r>
              <a:rPr lang="ru-RU" sz="1700" dirty="0" err="1" smtClean="0"/>
              <a:t>імітації</a:t>
            </a:r>
            <a:r>
              <a:rPr lang="ru-RU" sz="1700" dirty="0" smtClean="0"/>
              <a:t> </a:t>
            </a:r>
            <a:r>
              <a:rPr lang="ru-RU" sz="1700" dirty="0" err="1" smtClean="0"/>
              <a:t>іншомовного</a:t>
            </a:r>
            <a:r>
              <a:rPr lang="ru-RU" sz="1700" dirty="0" smtClean="0"/>
              <a:t> </a:t>
            </a:r>
            <a:r>
              <a:rPr lang="ru-RU" sz="1700" b="1" dirty="0" smtClean="0">
                <a:solidFill>
                  <a:schemeClr val="bg1"/>
                </a:solidFill>
              </a:rPr>
              <a:t>[</a:t>
            </a:r>
            <a:r>
              <a:rPr lang="ru-RU" sz="1700" b="1" dirty="0" err="1" smtClean="0">
                <a:solidFill>
                  <a:schemeClr val="bg1"/>
                </a:solidFill>
              </a:rPr>
              <a:t>g</a:t>
            </a:r>
            <a:r>
              <a:rPr lang="ru-RU" sz="1700" b="1" dirty="0" smtClean="0">
                <a:solidFill>
                  <a:schemeClr val="bg1"/>
                </a:solidFill>
              </a:rPr>
              <a:t>]</a:t>
            </a:r>
            <a:r>
              <a:rPr lang="ru-RU" sz="1700" dirty="0" smtClean="0">
                <a:solidFill>
                  <a:schemeClr val="bg1"/>
                </a:solidFill>
              </a:rPr>
              <a:t> </a:t>
            </a:r>
            <a:r>
              <a:rPr lang="ru-RU" sz="1700" dirty="0" smtClean="0"/>
              <a:t>– буквою </a:t>
            </a:r>
            <a:r>
              <a:rPr lang="ru-RU" sz="1700" b="1" dirty="0" err="1" smtClean="0">
                <a:solidFill>
                  <a:schemeClr val="bg1"/>
                </a:solidFill>
              </a:rPr>
              <a:t>ґ</a:t>
            </a:r>
            <a:r>
              <a:rPr lang="ru-RU" sz="1700" dirty="0" smtClean="0"/>
              <a:t> (</a:t>
            </a:r>
            <a:r>
              <a:rPr lang="ru-RU" sz="1700" i="1" dirty="0" err="1" smtClean="0"/>
              <a:t>Вергілій</a:t>
            </a:r>
            <a:r>
              <a:rPr lang="ru-RU" sz="1700" i="1" dirty="0" smtClean="0"/>
              <a:t>́ –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Верґілій</a:t>
            </a:r>
            <a:r>
              <a:rPr lang="ru-RU" sz="1700" i="1" dirty="0" smtClean="0"/>
              <a:t>́,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Гарсія</a:t>
            </a:r>
            <a:r>
              <a:rPr lang="ru-RU" sz="1700" i="1" dirty="0" smtClean="0"/>
              <a:t>́ –</a:t>
            </a:r>
            <a:r>
              <a:rPr lang="ru-RU" sz="1700" dirty="0" smtClean="0"/>
              <a:t> </a:t>
            </a:r>
            <a:r>
              <a:rPr lang="ru-RU" sz="1700" i="1" dirty="0" err="1" smtClean="0"/>
              <a:t>Ґарсія</a:t>
            </a:r>
            <a:r>
              <a:rPr lang="ru-RU" sz="1700" i="1" dirty="0" smtClean="0"/>
              <a:t>́,</a:t>
            </a:r>
            <a:r>
              <a:rPr lang="ru-RU" sz="1700" b="1" dirty="0" smtClean="0"/>
              <a:t> </a:t>
            </a:r>
            <a:r>
              <a:rPr lang="ru-RU" sz="1700" i="1" dirty="0" smtClean="0"/>
              <a:t>Гегель – </a:t>
            </a:r>
            <a:r>
              <a:rPr lang="ru-RU" sz="1700" i="1" dirty="0" err="1" smtClean="0"/>
              <a:t>Геґель</a:t>
            </a:r>
            <a:r>
              <a:rPr lang="ru-RU" sz="1700" i="1" dirty="0" smtClean="0"/>
              <a:t>, Георг – </a:t>
            </a:r>
            <a:r>
              <a:rPr lang="ru-RU" sz="1700" i="1" dirty="0" err="1" smtClean="0"/>
              <a:t>Ґеорґ</a:t>
            </a:r>
            <a:r>
              <a:rPr lang="ru-RU" sz="1700" i="1" dirty="0" smtClean="0"/>
              <a:t>, Гете – </a:t>
            </a:r>
            <a:r>
              <a:rPr lang="ru-RU" sz="1700" i="1" dirty="0" err="1" smtClean="0"/>
              <a:t>Ґете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Гуллівер</a:t>
            </a:r>
            <a:r>
              <a:rPr lang="ru-RU" sz="1700" i="1" dirty="0" smtClean="0"/>
              <a:t> – </a:t>
            </a:r>
            <a:r>
              <a:rPr lang="ru-RU" sz="1700" i="1" dirty="0" err="1" smtClean="0"/>
              <a:t>Ґуллівер</a:t>
            </a:r>
            <a:r>
              <a:rPr lang="ru-RU" sz="1700" i="1" dirty="0" smtClean="0"/>
              <a:t> </a:t>
            </a:r>
            <a:r>
              <a:rPr lang="ru-RU" sz="1700" dirty="0" smtClean="0"/>
              <a:t>і т.</a:t>
            </a:r>
            <a:r>
              <a:rPr lang="ru-RU" sz="1700" i="1" dirty="0" smtClean="0"/>
              <a:t> </a:t>
            </a:r>
            <a:r>
              <a:rPr lang="ru-RU" sz="1700" dirty="0" err="1" smtClean="0"/>
              <a:t>ін</a:t>
            </a:r>
            <a:r>
              <a:rPr lang="ru-RU" sz="1700" dirty="0" smtClean="0"/>
              <a:t>.).</a:t>
            </a:r>
          </a:p>
          <a:p>
            <a:pPr indent="357188" algn="just"/>
            <a:r>
              <a:rPr lang="uk-UA" sz="1700" b="1" dirty="0" smtClean="0">
                <a:solidFill>
                  <a:schemeClr val="bg1"/>
                </a:solidFill>
              </a:rPr>
              <a:t>б) </a:t>
            </a:r>
            <a:r>
              <a:rPr lang="uk-UA" sz="1700" b="1" dirty="0" err="1" smtClean="0">
                <a:solidFill>
                  <a:schemeClr val="bg1"/>
                </a:solidFill>
              </a:rPr>
              <a:t>б</a:t>
            </a:r>
            <a:r>
              <a:rPr lang="ru-RU" sz="1700" b="1" dirty="0" err="1" smtClean="0">
                <a:solidFill>
                  <a:schemeClr val="bg1"/>
                </a:solidFill>
              </a:rPr>
              <a:t>уквосполучення</a:t>
            </a:r>
            <a:r>
              <a:rPr lang="ru-RU" sz="1700" b="1" dirty="0" smtClean="0">
                <a:solidFill>
                  <a:schemeClr val="bg1"/>
                </a:solidFill>
              </a:rPr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th</a:t>
            </a:r>
            <a:r>
              <a:rPr lang="ru-RU" sz="1700" b="1" dirty="0" smtClean="0">
                <a:solidFill>
                  <a:schemeClr val="bg1"/>
                </a:solidFill>
              </a:rPr>
              <a:t> у словах </a:t>
            </a:r>
            <a:r>
              <a:rPr lang="ru-RU" sz="1700" b="1" dirty="0" err="1" smtClean="0">
                <a:solidFill>
                  <a:schemeClr val="bg1"/>
                </a:solidFill>
              </a:rPr>
              <a:t>грецького</a:t>
            </a:r>
            <a:r>
              <a:rPr lang="ru-RU" sz="1700" b="1" dirty="0" smtClean="0">
                <a:solidFill>
                  <a:schemeClr val="bg1"/>
                </a:solidFill>
              </a:rPr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походження</a:t>
            </a:r>
            <a:r>
              <a:rPr lang="ru-RU" sz="1700" dirty="0" smtClean="0">
                <a:solidFill>
                  <a:schemeClr val="bg1"/>
                </a:solidFill>
              </a:rPr>
              <a:t>. </a:t>
            </a:r>
            <a:r>
              <a:rPr lang="ru-RU" sz="1700" dirty="0" err="1" smtClean="0"/>
              <a:t>Буквосполучення</a:t>
            </a:r>
            <a:r>
              <a:rPr lang="ru-RU" sz="1700" dirty="0" smtClean="0"/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th</a:t>
            </a:r>
            <a:r>
              <a:rPr lang="ru-RU" sz="1700" dirty="0" smtClean="0"/>
              <a:t> у словах </a:t>
            </a:r>
            <a:r>
              <a:rPr lang="ru-RU" sz="1700" dirty="0" err="1" smtClean="0"/>
              <a:t>грецького</a:t>
            </a:r>
            <a:r>
              <a:rPr lang="ru-RU" sz="1700" dirty="0" smtClean="0"/>
              <a:t> </a:t>
            </a:r>
            <a:r>
              <a:rPr lang="ru-RU" sz="1700" dirty="0" err="1" smtClean="0"/>
              <a:t>походження</a:t>
            </a:r>
            <a:r>
              <a:rPr lang="ru-RU" sz="1700" dirty="0" smtClean="0"/>
              <a:t> </a:t>
            </a:r>
            <a:r>
              <a:rPr lang="ru-RU" sz="1700" dirty="0" err="1" smtClean="0"/>
              <a:t>передаємо</a:t>
            </a:r>
            <a:r>
              <a:rPr lang="ru-RU" sz="1700" dirty="0" smtClean="0"/>
              <a:t> </a:t>
            </a:r>
            <a:r>
              <a:rPr lang="ru-RU" sz="1700" dirty="0" err="1" smtClean="0"/>
              <a:t>звичайно</a:t>
            </a:r>
            <a:r>
              <a:rPr lang="ru-RU" sz="1700" dirty="0" smtClean="0"/>
              <a:t> буквою </a:t>
            </a:r>
            <a:r>
              <a:rPr lang="ru-RU" sz="1700" b="1" dirty="0" smtClean="0">
                <a:solidFill>
                  <a:schemeClr val="bg1"/>
                </a:solidFill>
              </a:rPr>
              <a:t>т</a:t>
            </a:r>
            <a:r>
              <a:rPr lang="ru-RU" sz="1700" dirty="0" smtClean="0">
                <a:solidFill>
                  <a:schemeClr val="bg1"/>
                </a:solidFill>
              </a:rPr>
              <a:t>: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антологія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аптека,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бібліотека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театр,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теорія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ортопедія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smtClean="0"/>
              <a:t>Прометей,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Текля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Таїсія</a:t>
            </a:r>
            <a:r>
              <a:rPr lang="ru-RU" sz="1700" i="1" dirty="0" smtClean="0"/>
              <a:t>́, Теодор.</a:t>
            </a:r>
            <a:endParaRPr lang="ru-RU" sz="1700" dirty="0" smtClean="0"/>
          </a:p>
          <a:p>
            <a:pPr indent="357188" algn="just"/>
            <a:r>
              <a:rPr lang="uk-UA" sz="1700" dirty="0" smtClean="0"/>
              <a:t>У </a:t>
            </a:r>
            <a:r>
              <a:rPr lang="ru-RU" sz="1700" dirty="0" smtClean="0"/>
              <a:t>словах, </a:t>
            </a:r>
            <a:r>
              <a:rPr lang="ru-RU" sz="1700" dirty="0" err="1" smtClean="0"/>
              <a:t>узвичаєних</a:t>
            </a:r>
            <a:r>
              <a:rPr lang="ru-RU" sz="1700" dirty="0" smtClean="0"/>
              <a:t> в </a:t>
            </a:r>
            <a:r>
              <a:rPr lang="ru-RU" sz="1700" dirty="0" err="1" smtClean="0"/>
              <a:t>українській</a:t>
            </a:r>
            <a:r>
              <a:rPr lang="ru-RU" sz="1700" dirty="0" smtClean="0"/>
              <a:t> </a:t>
            </a:r>
            <a:r>
              <a:rPr lang="ru-RU" sz="1700" dirty="0" err="1" smtClean="0"/>
              <a:t>мові</a:t>
            </a:r>
            <a:r>
              <a:rPr lang="ru-RU" sz="1700" dirty="0" smtClean="0"/>
              <a:t> </a:t>
            </a:r>
            <a:r>
              <a:rPr lang="ru-RU" sz="1700" dirty="0" err="1" smtClean="0"/>
              <a:t>з</a:t>
            </a:r>
            <a:r>
              <a:rPr lang="ru-RU" sz="1700" dirty="0" smtClean="0"/>
              <a:t> </a:t>
            </a:r>
            <a:r>
              <a:rPr lang="ru-RU" sz="1700" b="1" dirty="0" err="1" smtClean="0">
                <a:solidFill>
                  <a:schemeClr val="bg1"/>
                </a:solidFill>
              </a:rPr>
              <a:t>ф</a:t>
            </a:r>
            <a:r>
              <a:rPr lang="ru-RU" sz="1700" dirty="0" smtClean="0"/>
              <a:t>, </a:t>
            </a:r>
            <a:r>
              <a:rPr lang="ru-RU" sz="1700" dirty="0" err="1" smtClean="0"/>
              <a:t>допускається</a:t>
            </a:r>
            <a:r>
              <a:rPr lang="ru-RU" sz="1700" dirty="0" smtClean="0"/>
              <a:t> </a:t>
            </a:r>
            <a:r>
              <a:rPr lang="ru-RU" sz="1700" dirty="0" err="1" smtClean="0"/>
              <a:t>орфографічна</a:t>
            </a:r>
            <a:r>
              <a:rPr lang="ru-RU" sz="1700" dirty="0" smtClean="0"/>
              <a:t> </a:t>
            </a:r>
            <a:r>
              <a:rPr lang="ru-RU" sz="1700" dirty="0" err="1" smtClean="0"/>
              <a:t>варіантність</a:t>
            </a:r>
            <a:r>
              <a:rPr lang="ru-RU" sz="1700" dirty="0" smtClean="0"/>
              <a:t> на </a:t>
            </a:r>
            <a:r>
              <a:rPr lang="ru-RU" sz="1700" dirty="0" err="1" smtClean="0"/>
              <a:t>зразок</a:t>
            </a:r>
            <a:r>
              <a:rPr lang="ru-RU" sz="1700" dirty="0" smtClean="0"/>
              <a:t>: </a:t>
            </a:r>
            <a:r>
              <a:rPr lang="ru-RU" sz="1700" i="1" dirty="0" smtClean="0"/>
              <a:t>анафема</a:t>
            </a:r>
            <a:r>
              <a:rPr lang="ru-RU" sz="1700" dirty="0" smtClean="0"/>
              <a:t>́ і </a:t>
            </a:r>
            <a:r>
              <a:rPr lang="ru-RU" sz="1700" i="1" dirty="0" err="1" smtClean="0"/>
              <a:t>анатема</a:t>
            </a:r>
            <a:r>
              <a:rPr lang="ru-RU" sz="1700" i="1" dirty="0" smtClean="0"/>
              <a:t>,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ефір</a:t>
            </a:r>
            <a:r>
              <a:rPr lang="ru-RU" sz="1700" i="1" dirty="0" smtClean="0"/>
              <a:t>́</a:t>
            </a:r>
            <a:r>
              <a:rPr lang="ru-RU" sz="1700" dirty="0" smtClean="0"/>
              <a:t> </a:t>
            </a:r>
            <a:r>
              <a:rPr lang="ru-RU" sz="1700" dirty="0" err="1" smtClean="0"/>
              <a:t>і</a:t>
            </a:r>
            <a:r>
              <a:rPr lang="ru-RU" sz="1700" dirty="0" smtClean="0"/>
              <a:t> </a:t>
            </a:r>
            <a:r>
              <a:rPr lang="ru-RU" sz="1700" i="1" dirty="0" err="1" smtClean="0"/>
              <a:t>етер</a:t>
            </a:r>
            <a:r>
              <a:rPr lang="ru-RU" sz="1700" dirty="0" smtClean="0"/>
              <a:t>, </a:t>
            </a:r>
            <a:r>
              <a:rPr lang="ru-RU" sz="1700" i="1" dirty="0" smtClean="0"/>
              <a:t>кафедра</a:t>
            </a:r>
            <a:r>
              <a:rPr lang="ru-RU" sz="1700" dirty="0" smtClean="0"/>
              <a:t> і </a:t>
            </a:r>
            <a:r>
              <a:rPr lang="ru-RU" sz="1700" i="1" dirty="0" err="1" smtClean="0"/>
              <a:t>катедра</a:t>
            </a:r>
            <a:r>
              <a:rPr lang="ru-RU" sz="1700" dirty="0" smtClean="0"/>
              <a:t>, </a:t>
            </a:r>
            <a:r>
              <a:rPr lang="ru-RU" sz="1700" i="1" dirty="0" smtClean="0"/>
              <a:t>логарифм </a:t>
            </a:r>
            <a:r>
              <a:rPr lang="ru-RU" sz="1700" dirty="0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логаритм</a:t>
            </a:r>
            <a:r>
              <a:rPr lang="ru-RU" sz="1700" dirty="0" smtClean="0"/>
              <a:t>,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міф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міфологія</a:t>
            </a:r>
            <a:r>
              <a:rPr lang="ru-RU" sz="1700" i="1" baseline="-25000" dirty="0" smtClean="0"/>
              <a:t>́ </a:t>
            </a:r>
            <a:r>
              <a:rPr lang="ru-RU" sz="1700" dirty="0" err="1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міт</a:t>
            </a:r>
            <a:r>
              <a:rPr lang="ru-RU" sz="1700" i="1" dirty="0" smtClean="0"/>
              <a:t>, </a:t>
            </a:r>
            <a:r>
              <a:rPr lang="ru-RU" sz="1700" i="1" dirty="0" err="1" smtClean="0"/>
              <a:t>мітологія</a:t>
            </a:r>
            <a:r>
              <a:rPr lang="ru-RU" sz="1700" dirty="0" smtClean="0"/>
              <a:t>,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Афіни</a:t>
            </a:r>
            <a:r>
              <a:rPr lang="ru-RU" sz="1700" i="1" dirty="0" smtClean="0"/>
              <a:t>́ </a:t>
            </a:r>
            <a:r>
              <a:rPr lang="ru-RU" sz="1700" dirty="0" err="1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Атени</a:t>
            </a:r>
            <a:r>
              <a:rPr lang="ru-RU" sz="1700" dirty="0" smtClean="0"/>
              <a:t>,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Борисфен</a:t>
            </a:r>
            <a:r>
              <a:rPr lang="uk-UA" sz="1700" dirty="0" smtClean="0"/>
              <a:t> і </a:t>
            </a:r>
            <a:r>
              <a:rPr lang="ru-RU" sz="1700" i="1" dirty="0" err="1" smtClean="0"/>
              <a:t>Бористен</a:t>
            </a:r>
            <a:r>
              <a:rPr lang="ru-RU" sz="1700" i="1" dirty="0" smtClean="0"/>
              <a:t>, Демосфен </a:t>
            </a:r>
            <a:r>
              <a:rPr lang="ru-RU" sz="1700" dirty="0" smtClean="0"/>
              <a:t>і</a:t>
            </a:r>
            <a:r>
              <a:rPr lang="ru-RU" sz="1700" i="1" dirty="0" smtClean="0"/>
              <a:t> </a:t>
            </a:r>
            <a:r>
              <a:rPr lang="ru-RU" sz="1700" i="1" dirty="0" err="1" smtClean="0"/>
              <a:t>Демостен</a:t>
            </a:r>
            <a:r>
              <a:rPr lang="ru-RU" sz="1700" i="1" dirty="0" smtClean="0"/>
              <a:t>, Марфа </a:t>
            </a:r>
            <a:r>
              <a:rPr lang="ru-RU" sz="1700" dirty="0" smtClean="0"/>
              <a:t>і</a:t>
            </a:r>
            <a:r>
              <a:rPr lang="ru-RU" sz="1700" i="1" dirty="0" smtClean="0"/>
              <a:t> Марта </a:t>
            </a:r>
            <a:r>
              <a:rPr lang="ru-RU" sz="1700" dirty="0" smtClean="0"/>
              <a:t>та </a:t>
            </a:r>
            <a:r>
              <a:rPr lang="ru-RU" sz="1700" dirty="0" err="1" smtClean="0"/>
              <a:t>ін</a:t>
            </a:r>
            <a:r>
              <a:rPr lang="ru-RU" sz="1700" dirty="0" smtClean="0"/>
              <a:t>.</a:t>
            </a:r>
            <a:endParaRPr lang="ru-RU" sz="17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904" y="358974"/>
            <a:ext cx="1027785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в</a:t>
            </a:r>
            <a:r>
              <a:rPr lang="uk-UA" b="1" dirty="0" smtClean="0">
                <a:solidFill>
                  <a:schemeClr val="bg1"/>
                </a:solidFill>
              </a:rPr>
              <a:t>) з</a:t>
            </a:r>
            <a:r>
              <a:rPr lang="ru-RU" b="1" dirty="0" err="1" smtClean="0">
                <a:solidFill>
                  <a:schemeClr val="bg1"/>
                </a:solidFill>
              </a:rPr>
              <a:t>вук</a:t>
            </a:r>
            <a:r>
              <a:rPr lang="ru-RU" b="1" dirty="0" smtClean="0">
                <a:solidFill>
                  <a:schemeClr val="bg1"/>
                </a:solidFill>
              </a:rPr>
              <a:t> [</a:t>
            </a:r>
            <a:r>
              <a:rPr lang="ru-RU" b="1" dirty="0" err="1" smtClean="0">
                <a:solidFill>
                  <a:schemeClr val="bg1"/>
                </a:solidFill>
              </a:rPr>
              <a:t>j</a:t>
            </a:r>
            <a:r>
              <a:rPr lang="ru-RU" b="1" dirty="0" smtClean="0">
                <a:solidFill>
                  <a:schemeClr val="bg1"/>
                </a:solidFill>
              </a:rPr>
              <a:t>]. </a:t>
            </a:r>
            <a:r>
              <a:rPr lang="ru-RU" dirty="0" smtClean="0"/>
              <a:t>Звук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j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b="1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передаємо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вимови</a:t>
            </a:r>
            <a:r>
              <a:rPr lang="ru-RU" b="1" dirty="0" smtClean="0"/>
              <a:t> </a:t>
            </a:r>
            <a:r>
              <a:rPr lang="ru-RU" dirty="0" err="1" smtClean="0"/>
              <a:t>іншомовного</a:t>
            </a:r>
            <a:r>
              <a:rPr lang="ru-RU" dirty="0" smtClean="0"/>
              <a:t> слова буквою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dirty="0" smtClean="0"/>
              <a:t>, а в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звукосполучень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je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ji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ju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ja</a:t>
            </a:r>
            <a:r>
              <a:rPr lang="ru-RU" b="1" dirty="0" smtClean="0">
                <a:solidFill>
                  <a:schemeClr val="bg1"/>
                </a:solidFill>
              </a:rPr>
              <a:t>] </a:t>
            </a:r>
            <a:r>
              <a:rPr lang="ru-RU" dirty="0" smtClean="0"/>
              <a:t>буквами </a:t>
            </a:r>
            <a:r>
              <a:rPr lang="ru-RU" b="1" dirty="0" err="1" smtClean="0">
                <a:solidFill>
                  <a:schemeClr val="bg1"/>
                </a:solidFill>
              </a:rPr>
              <a:t>є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ї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ю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я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/>
              <a:t>проєкт</a:t>
            </a:r>
            <a:r>
              <a:rPr lang="ru-RU" b="1" i="1" dirty="0" smtClean="0"/>
              <a:t>́, </a:t>
            </a:r>
            <a:r>
              <a:rPr lang="ru-RU" b="1" i="1" dirty="0" err="1" smtClean="0"/>
              <a:t>проєкція</a:t>
            </a:r>
            <a:r>
              <a:rPr lang="ru-RU" b="1" i="1" dirty="0" smtClean="0"/>
              <a:t>́, </a:t>
            </a:r>
            <a:r>
              <a:rPr lang="ru-RU" i="1" dirty="0" err="1" smtClean="0"/>
              <a:t>ін’єкція</a:t>
            </a:r>
            <a:r>
              <a:rPr lang="ru-RU" i="1" dirty="0" smtClean="0"/>
              <a:t>́,</a:t>
            </a:r>
            <a:r>
              <a:rPr lang="ru-RU" b="1" i="1" dirty="0" smtClean="0"/>
              <a:t> </a:t>
            </a:r>
            <a:r>
              <a:rPr lang="ru-RU" i="1" dirty="0" err="1" smtClean="0"/>
              <a:t>суб’єкт</a:t>
            </a:r>
            <a:r>
              <a:rPr lang="ru-RU" i="1" dirty="0" smtClean="0"/>
              <a:t>́,</a:t>
            </a:r>
            <a:r>
              <a:rPr lang="ru-RU" b="1" i="1" dirty="0" smtClean="0"/>
              <a:t> </a:t>
            </a:r>
            <a:r>
              <a:rPr lang="ru-RU" i="1" dirty="0" err="1" smtClean="0"/>
              <a:t>траєкторія</a:t>
            </a:r>
            <a:r>
              <a:rPr lang="ru-RU" b="1" i="1" dirty="0" smtClean="0"/>
              <a:t> </a:t>
            </a:r>
            <a:r>
              <a:rPr lang="ru-RU" dirty="0" smtClean="0"/>
              <a:t>(лат.</a:t>
            </a:r>
            <a:r>
              <a:rPr lang="ru-RU" b="1" i="1" dirty="0" smtClean="0"/>
              <a:t> </a:t>
            </a:r>
            <a:r>
              <a:rPr lang="ru-RU" dirty="0" err="1" smtClean="0"/>
              <a:t>корінь</a:t>
            </a:r>
            <a:r>
              <a:rPr lang="ru-RU" b="1" i="1" dirty="0" smtClean="0"/>
              <a:t> </a:t>
            </a:r>
            <a:r>
              <a:rPr lang="ru-RU" dirty="0" smtClean="0"/>
              <a:t>-</a:t>
            </a:r>
            <a:r>
              <a:rPr lang="ru-RU" dirty="0" err="1" smtClean="0"/>
              <a:t>ject</a:t>
            </a:r>
            <a:r>
              <a:rPr lang="ru-RU" dirty="0" smtClean="0"/>
              <a:t>-)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фоє</a:t>
            </a:r>
            <a:r>
              <a:rPr lang="ru-RU" i="1" dirty="0" smtClean="0"/>
              <a:t>́, </a:t>
            </a:r>
            <a:r>
              <a:rPr lang="ru-RU" i="1" dirty="0" err="1" smtClean="0"/>
              <a:t>Савоя</a:t>
            </a:r>
            <a:r>
              <a:rPr lang="ru-RU" i="1" dirty="0" smtClean="0"/>
              <a:t>, Гоя, </a:t>
            </a:r>
            <a:r>
              <a:rPr lang="ru-RU" i="1" dirty="0" err="1" smtClean="0"/>
              <a:t>Феєрбах</a:t>
            </a:r>
            <a:r>
              <a:rPr lang="ru-RU" i="1" dirty="0" smtClean="0"/>
              <a:t>, </a:t>
            </a:r>
            <a:r>
              <a:rPr lang="ru-RU" i="1" dirty="0" err="1" smtClean="0"/>
              <a:t>Рамбує</a:t>
            </a:r>
            <a:r>
              <a:rPr lang="ru-RU" i="1" dirty="0" smtClean="0"/>
              <a:t>́, </a:t>
            </a:r>
            <a:r>
              <a:rPr lang="ru-RU" i="1" dirty="0" err="1" smtClean="0"/>
              <a:t>Соєр</a:t>
            </a:r>
            <a:r>
              <a:rPr lang="ru-RU" i="1" dirty="0" smtClean="0"/>
              <a:t>, </a:t>
            </a:r>
            <a:r>
              <a:rPr lang="ru-RU" i="1" dirty="0" err="1" smtClean="0"/>
              <a:t>Хаям</a:t>
            </a:r>
            <a:r>
              <a:rPr lang="ru-RU" i="1" dirty="0" smtClean="0"/>
              <a:t>, </a:t>
            </a:r>
            <a:r>
              <a:rPr lang="ru-RU" i="1" dirty="0" err="1" smtClean="0"/>
              <a:t>буєр</a:t>
            </a:r>
            <a:r>
              <a:rPr lang="ru-RU" i="1" dirty="0" smtClean="0"/>
              <a:t>, </a:t>
            </a:r>
            <a:r>
              <a:rPr lang="ru-RU" i="1" dirty="0" err="1" smtClean="0"/>
              <a:t>конвеєр</a:t>
            </a:r>
            <a:r>
              <a:rPr lang="ru-RU" i="1" dirty="0" smtClean="0"/>
              <a:t>, </a:t>
            </a:r>
            <a:r>
              <a:rPr lang="ru-RU" i="1" dirty="0" err="1" smtClean="0"/>
              <a:t>плеєр</a:t>
            </a:r>
            <a:r>
              <a:rPr lang="ru-RU" i="1" dirty="0" smtClean="0"/>
              <a:t>,</a:t>
            </a:r>
            <a:r>
              <a:rPr lang="ru-RU" b="1" dirty="0" smtClean="0"/>
              <a:t> </a:t>
            </a:r>
            <a:r>
              <a:rPr lang="ru-RU" i="1" dirty="0" err="1" smtClean="0"/>
              <a:t>флаєр</a:t>
            </a:r>
            <a:r>
              <a:rPr lang="ru-RU" i="1" dirty="0" smtClean="0"/>
              <a:t>, </a:t>
            </a:r>
            <a:r>
              <a:rPr lang="ru-RU" i="1" dirty="0" err="1" smtClean="0"/>
              <a:t>круїз</a:t>
            </a:r>
            <a:r>
              <a:rPr lang="ru-RU" i="1" dirty="0" smtClean="0"/>
              <a:t>́, плеяда, </a:t>
            </a:r>
            <a:r>
              <a:rPr lang="ru-RU" i="1" dirty="0" err="1" smtClean="0"/>
              <a:t>секвоя</a:t>
            </a:r>
            <a:r>
              <a:rPr lang="ru-RU" i="1" dirty="0" smtClean="0"/>
              <a:t>, фаянс, </a:t>
            </a:r>
            <a:r>
              <a:rPr lang="ru-RU" i="1" dirty="0" err="1" smtClean="0"/>
              <a:t>феєрверк</a:t>
            </a:r>
            <a:r>
              <a:rPr lang="ru-RU" i="1" dirty="0" smtClean="0"/>
              <a:t>, </a:t>
            </a:r>
            <a:r>
              <a:rPr lang="ru-RU" i="1" dirty="0" err="1" smtClean="0"/>
              <a:t>Ісая</a:t>
            </a:r>
            <a:r>
              <a:rPr lang="ru-RU" i="1" dirty="0" smtClean="0"/>
              <a:t>, </a:t>
            </a:r>
            <a:r>
              <a:rPr lang="ru-RU" i="1" dirty="0" err="1" smtClean="0"/>
              <a:t>Йоганн</a:t>
            </a:r>
            <a:r>
              <a:rPr lang="ru-RU" i="1" dirty="0" smtClean="0"/>
              <a:t>, </a:t>
            </a:r>
            <a:r>
              <a:rPr lang="ru-RU" i="1" dirty="0" err="1" smtClean="0"/>
              <a:t>Хеєрдал</a:t>
            </a:r>
            <a:r>
              <a:rPr lang="ru-RU" i="1" dirty="0" smtClean="0"/>
              <a:t>, Юнона</a:t>
            </a:r>
            <a:r>
              <a:rPr lang="ru-RU" i="1" dirty="0" smtClean="0"/>
              <a:t>.</a:t>
            </a:r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г) н</a:t>
            </a:r>
            <a:r>
              <a:rPr lang="ru-RU" b="1" dirty="0" err="1" smtClean="0">
                <a:solidFill>
                  <a:schemeClr val="bg1"/>
                </a:solidFill>
              </a:rPr>
              <a:t>еподвоєні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приголосних</a:t>
            </a:r>
            <a:r>
              <a:rPr lang="uk-UA" b="1" dirty="0" smtClean="0">
                <a:solidFill>
                  <a:schemeClr val="bg1"/>
                </a:solidFill>
              </a:rPr>
              <a:t>:</a:t>
            </a:r>
            <a:endParaRPr lang="ru-RU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ck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англійській</a:t>
            </a:r>
            <a:r>
              <a:rPr lang="ru-RU" dirty="0" smtClean="0"/>
              <a:t>, </a:t>
            </a:r>
            <a:r>
              <a:rPr lang="ru-RU" dirty="0" err="1" smtClean="0"/>
              <a:t>німецькій</a:t>
            </a:r>
            <a:r>
              <a:rPr lang="ru-RU" dirty="0" smtClean="0"/>
              <a:t>, </a:t>
            </a:r>
            <a:r>
              <a:rPr lang="ru-RU" dirty="0" err="1" smtClean="0"/>
              <a:t>шведській</a:t>
            </a:r>
            <a:r>
              <a:rPr lang="ru-RU" dirty="0" smtClean="0"/>
              <a:t> та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звук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/>
              <a:t>, </a:t>
            </a:r>
            <a:r>
              <a:rPr lang="ru-RU" dirty="0" err="1" smtClean="0"/>
              <a:t>відтворюємо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буквою </a:t>
            </a:r>
            <a:r>
              <a:rPr lang="ru-RU" b="1" dirty="0" smtClean="0">
                <a:solidFill>
                  <a:schemeClr val="bg1"/>
                </a:solidFill>
              </a:rPr>
              <a:t>к</a:t>
            </a:r>
            <a:r>
              <a:rPr lang="ru-RU" dirty="0" smtClean="0"/>
              <a:t>: </a:t>
            </a:r>
            <a:r>
              <a:rPr lang="ru-RU" i="1" dirty="0" err="1" smtClean="0"/>
              <a:t>Дікенс</a:t>
            </a:r>
            <a:r>
              <a:rPr lang="ru-RU" i="1" dirty="0" smtClean="0"/>
              <a:t>́,</a:t>
            </a:r>
            <a:r>
              <a:rPr lang="ru-RU" dirty="0" smtClean="0"/>
              <a:t> </a:t>
            </a:r>
            <a:r>
              <a:rPr lang="ru-RU" i="1" dirty="0" err="1" smtClean="0"/>
              <a:t>Текерей</a:t>
            </a:r>
            <a:r>
              <a:rPr lang="ru-RU" i="1" dirty="0" smtClean="0"/>
              <a:t>, </a:t>
            </a:r>
            <a:r>
              <a:rPr lang="ru-RU" i="1" dirty="0" err="1" smtClean="0"/>
              <a:t>Дікінсон</a:t>
            </a:r>
            <a:r>
              <a:rPr lang="ru-RU" i="1" dirty="0" smtClean="0"/>
              <a:t>́, Джексон, </a:t>
            </a:r>
            <a:r>
              <a:rPr lang="ru-RU" i="1" dirty="0" err="1" smtClean="0"/>
              <a:t>Букінгем</a:t>
            </a:r>
            <a:r>
              <a:rPr lang="ru-RU" i="1" dirty="0" smtClean="0"/>
              <a:t>, </a:t>
            </a:r>
            <a:r>
              <a:rPr lang="ru-RU" i="1" dirty="0" err="1" smtClean="0"/>
              <a:t>Брюкнер</a:t>
            </a:r>
            <a:r>
              <a:rPr lang="ru-RU" i="1" dirty="0" smtClean="0"/>
              <a:t>, </a:t>
            </a:r>
            <a:r>
              <a:rPr lang="ru-RU" i="1" dirty="0" err="1" smtClean="0"/>
              <a:t>Брокес</a:t>
            </a:r>
            <a:r>
              <a:rPr lang="ru-RU" i="1" dirty="0" smtClean="0"/>
              <a:t>, Ламарк, Шерлок. </a:t>
            </a:r>
            <a:r>
              <a:rPr lang="ru-RU" b="1" dirty="0" err="1" smtClean="0"/>
              <a:t>Примітка</a:t>
            </a:r>
            <a:r>
              <a:rPr lang="ru-RU" b="1" dirty="0" smtClean="0"/>
              <a:t>. </a:t>
            </a:r>
          </a:p>
          <a:p>
            <a:pPr indent="357188" algn="just"/>
            <a:r>
              <a:rPr lang="ru-RU" dirty="0" err="1" smtClean="0"/>
              <a:t>Подвоєння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кк</a:t>
            </a:r>
            <a:r>
              <a:rPr lang="ru-RU" b="1" dirty="0" smtClean="0"/>
              <a:t> </a:t>
            </a:r>
            <a:r>
              <a:rPr lang="ru-RU" dirty="0" err="1" smtClean="0"/>
              <a:t>зберігаємо</a:t>
            </a:r>
            <a:r>
              <a:rPr lang="ru-RU" dirty="0" smtClean="0"/>
              <a:t> у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кельтського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, де формант </a:t>
            </a:r>
            <a:r>
              <a:rPr lang="ru-RU" b="1" i="1" dirty="0" err="1" smtClean="0">
                <a:solidFill>
                  <a:schemeClr val="bg1"/>
                </a:solidFill>
              </a:rPr>
              <a:t>Mac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</a:rPr>
              <a:t>Mc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на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/>
              <a:t>, у тих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за </a:t>
            </a:r>
            <a:r>
              <a:rPr lang="ru-RU" dirty="0" err="1" smtClean="0"/>
              <a:t>традицією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пишемо</a:t>
            </a:r>
            <a:r>
              <a:rPr lang="ru-RU" dirty="0" smtClean="0"/>
              <a:t> як </a:t>
            </a:r>
            <a:r>
              <a:rPr lang="ru-RU" dirty="0" err="1" smtClean="0"/>
              <a:t>одне</a:t>
            </a:r>
            <a:r>
              <a:rPr lang="ru-RU" dirty="0" smtClean="0"/>
              <a:t> слово: </a:t>
            </a:r>
            <a:r>
              <a:rPr lang="ru-RU" i="1" dirty="0" err="1" smtClean="0"/>
              <a:t>Маккартні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Маккензі</a:t>
            </a:r>
            <a:r>
              <a:rPr lang="ru-RU" i="1" dirty="0" smtClean="0"/>
              <a:t>, </a:t>
            </a:r>
            <a:r>
              <a:rPr lang="ru-RU" i="1" dirty="0" err="1" smtClean="0"/>
              <a:t>Маккенна</a:t>
            </a:r>
            <a:r>
              <a:rPr lang="ru-RU" i="1" dirty="0" smtClean="0"/>
              <a:t>, </a:t>
            </a:r>
            <a:r>
              <a:rPr lang="ru-RU" i="1" dirty="0" err="1" smtClean="0"/>
              <a:t>Маккінлі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утворені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i="1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такого типу: </a:t>
            </a:r>
            <a:r>
              <a:rPr lang="ru-RU" i="1" dirty="0" smtClean="0"/>
              <a:t>маккартизм</a:t>
            </a:r>
            <a:r>
              <a:rPr lang="ru-RU" dirty="0" smtClean="0"/>
              <a:t> і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д) г</a:t>
            </a:r>
            <a:r>
              <a:rPr lang="ru-RU" b="1" dirty="0" err="1" smtClean="0">
                <a:solidFill>
                  <a:schemeClr val="bg1"/>
                </a:solidFill>
              </a:rPr>
              <a:t>олосні</a:t>
            </a:r>
            <a:r>
              <a:rPr lang="ru-RU" b="1" dirty="0" smtClean="0">
                <a:solidFill>
                  <a:schemeClr val="bg1"/>
                </a:solidFill>
              </a:rPr>
              <a:t> звуки і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голосних</a:t>
            </a:r>
            <a:r>
              <a:rPr lang="ru-RU" b="1" dirty="0" smtClean="0">
                <a:solidFill>
                  <a:schemeClr val="bg1"/>
                </a:solidFill>
              </a:rPr>
              <a:t> §131. </a:t>
            </a:r>
            <a:r>
              <a:rPr lang="ru-RU" b="1" dirty="0" err="1" smtClean="0">
                <a:solidFill>
                  <a:schemeClr val="bg1"/>
                </a:solidFill>
              </a:rPr>
              <a:t>Буквосполучення</a:t>
            </a:r>
            <a:r>
              <a:rPr lang="ru-RU" b="1" dirty="0" smtClean="0">
                <a:solidFill>
                  <a:schemeClr val="bg1"/>
                </a:solidFill>
              </a:rPr>
              <a:t> 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звукосполучень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передаємо</a:t>
            </a:r>
            <a:r>
              <a:rPr lang="ru-RU" dirty="0" smtClean="0"/>
              <a:t> через </a:t>
            </a:r>
            <a:r>
              <a:rPr lang="ru-RU" b="1" dirty="0" smtClean="0">
                <a:solidFill>
                  <a:schemeClr val="bg1"/>
                </a:solidFill>
              </a:rPr>
              <a:t>ау,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оу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i="1" dirty="0" smtClean="0"/>
              <a:t>аутсайдер,</a:t>
            </a:r>
            <a:r>
              <a:rPr lang="ru-RU" dirty="0" smtClean="0"/>
              <a:t> </a:t>
            </a:r>
            <a:r>
              <a:rPr lang="ru-RU" i="1" dirty="0" smtClean="0"/>
              <a:t>гауптвахта,</a:t>
            </a:r>
            <a:r>
              <a:rPr lang="ru-RU" dirty="0" smtClean="0"/>
              <a:t> </a:t>
            </a:r>
            <a:r>
              <a:rPr lang="ru-RU" i="1" dirty="0" err="1" smtClean="0"/>
              <a:t>майзер</a:t>
            </a:r>
            <a:r>
              <a:rPr lang="ru-RU" i="1" dirty="0" smtClean="0"/>
              <a:t>;</a:t>
            </a:r>
            <a:r>
              <a:rPr lang="ru-RU" dirty="0" smtClean="0"/>
              <a:t> </a:t>
            </a:r>
            <a:r>
              <a:rPr lang="ru-RU" i="1" dirty="0" smtClean="0"/>
              <a:t>Каунас,</a:t>
            </a:r>
            <a:r>
              <a:rPr lang="ru-RU" dirty="0" smtClean="0"/>
              <a:t> </a:t>
            </a:r>
            <a:r>
              <a:rPr lang="ru-RU" i="1" dirty="0" err="1" smtClean="0"/>
              <a:t>Краузе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Пауль</a:t>
            </a:r>
            <a:r>
              <a:rPr lang="ru-RU" i="1" dirty="0" smtClean="0"/>
              <a:t>.</a:t>
            </a:r>
            <a:r>
              <a:rPr lang="uk-UA" dirty="0" smtClean="0"/>
              <a:t> 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smtClean="0"/>
              <a:t>словах,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через </a:t>
            </a:r>
            <a:r>
              <a:rPr lang="ru-RU" b="1" dirty="0" err="1" smtClean="0">
                <a:solidFill>
                  <a:schemeClr val="bg1"/>
                </a:solidFill>
              </a:rPr>
              <a:t>ав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автентичний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автобіографія</a:t>
            </a:r>
            <a:r>
              <a:rPr lang="ru-RU" i="1" dirty="0" smtClean="0"/>
              <a:t>, </a:t>
            </a:r>
            <a:r>
              <a:rPr lang="ru-RU" i="1" dirty="0" err="1" smtClean="0"/>
              <a:t>автомобіль</a:t>
            </a:r>
            <a:r>
              <a:rPr lang="ru-RU" i="1" dirty="0" smtClean="0"/>
              <a:t>, автохтон, лавра, Аврора, </a:t>
            </a:r>
            <a:r>
              <a:rPr lang="ru-RU" i="1" dirty="0" err="1" smtClean="0"/>
              <a:t>Мавританія</a:t>
            </a:r>
            <a:r>
              <a:rPr lang="ru-RU" i="1" dirty="0" smtClean="0"/>
              <a:t>, </a:t>
            </a:r>
            <a:r>
              <a:rPr lang="ru-RU" i="1" dirty="0" err="1" smtClean="0"/>
              <a:t>Павло</a:t>
            </a:r>
            <a:r>
              <a:rPr lang="ru-RU" i="1" dirty="0" smtClean="0"/>
              <a:t>.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err="1" smtClean="0"/>
              <a:t>запозиченнях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традицію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/>
              <a:t> шляхом </a:t>
            </a:r>
            <a:r>
              <a:rPr lang="ru-RU" dirty="0" err="1" smtClean="0"/>
              <a:t>транслітерації</a:t>
            </a:r>
            <a:r>
              <a:rPr lang="ru-RU" dirty="0" smtClean="0"/>
              <a:t> як </a:t>
            </a:r>
            <a:r>
              <a:rPr lang="ru-RU" b="1" dirty="0" smtClean="0">
                <a:solidFill>
                  <a:schemeClr val="bg1"/>
                </a:solidFill>
              </a:rPr>
              <a:t>ау</a:t>
            </a:r>
            <a:r>
              <a:rPr lang="ru-RU" dirty="0" smtClean="0"/>
              <a:t>, </a:t>
            </a:r>
            <a:r>
              <a:rPr lang="ru-RU" dirty="0" err="1" smtClean="0"/>
              <a:t>допускаються</a:t>
            </a:r>
            <a:r>
              <a:rPr lang="ru-RU" dirty="0" smtClean="0"/>
              <a:t> </a:t>
            </a:r>
            <a:r>
              <a:rPr lang="ru-RU" dirty="0" err="1" smtClean="0"/>
              <a:t>орфографічні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: </a:t>
            </a:r>
            <a:r>
              <a:rPr lang="ru-RU" i="1" dirty="0" err="1" smtClean="0"/>
              <a:t>аудієнція</a:t>
            </a:r>
            <a:r>
              <a:rPr lang="ru-RU" dirty="0" smtClean="0"/>
              <a:t> і </a:t>
            </a:r>
            <a:r>
              <a:rPr lang="ru-RU" i="1" dirty="0" err="1" smtClean="0"/>
              <a:t>авдієнція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аудиторія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err="1" smtClean="0"/>
              <a:t>авдиторія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лауреат</a:t>
            </a:r>
            <a:r>
              <a:rPr lang="ru-RU" dirty="0" smtClean="0"/>
              <a:t> і </a:t>
            </a:r>
            <a:r>
              <a:rPr lang="ru-RU" i="1" dirty="0" err="1" smtClean="0"/>
              <a:t>лавреат</a:t>
            </a:r>
            <a:r>
              <a:rPr lang="ru-RU" i="1" dirty="0" smtClean="0"/>
              <a:t>, пауза </a:t>
            </a:r>
            <a:r>
              <a:rPr lang="ru-RU" dirty="0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павза</a:t>
            </a:r>
            <a:r>
              <a:rPr lang="ru-RU" i="1" dirty="0" smtClean="0"/>
              <a:t>, фауна </a:t>
            </a:r>
            <a:r>
              <a:rPr lang="ru-RU" dirty="0" smtClean="0"/>
              <a:t>і</a:t>
            </a:r>
            <a:r>
              <a:rPr lang="ru-RU" i="1" dirty="0" smtClean="0"/>
              <a:t> фавна.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768" y="374904"/>
            <a:ext cx="10021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г) н</a:t>
            </a:r>
            <a:r>
              <a:rPr lang="ru-RU" b="1" dirty="0" err="1" smtClean="0">
                <a:solidFill>
                  <a:schemeClr val="bg1"/>
                </a:solidFill>
              </a:rPr>
              <a:t>еподвоєні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подвоєні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приголосних</a:t>
            </a:r>
            <a:r>
              <a:rPr lang="uk-UA" b="1" dirty="0" smtClean="0">
                <a:solidFill>
                  <a:schemeClr val="bg1"/>
                </a:solidFill>
              </a:rPr>
              <a:t>:</a:t>
            </a:r>
            <a:endParaRPr lang="ru-RU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ck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англійській</a:t>
            </a:r>
            <a:r>
              <a:rPr lang="ru-RU" dirty="0" smtClean="0"/>
              <a:t>, </a:t>
            </a:r>
            <a:r>
              <a:rPr lang="ru-RU" dirty="0" err="1" smtClean="0"/>
              <a:t>німецькій</a:t>
            </a:r>
            <a:r>
              <a:rPr lang="ru-RU" dirty="0" smtClean="0"/>
              <a:t>, </a:t>
            </a:r>
            <a:r>
              <a:rPr lang="ru-RU" dirty="0" err="1" smtClean="0"/>
              <a:t>шведській</a:t>
            </a:r>
            <a:r>
              <a:rPr lang="ru-RU" dirty="0" smtClean="0"/>
              <a:t> та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звук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/>
              <a:t>відтворюємо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буквою </a:t>
            </a:r>
            <a:r>
              <a:rPr lang="ru-RU" b="1" dirty="0" smtClean="0">
                <a:solidFill>
                  <a:schemeClr val="bg1"/>
                </a:solidFill>
              </a:rPr>
              <a:t>к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Дікенс</a:t>
            </a:r>
            <a:r>
              <a:rPr lang="ru-RU" i="1" dirty="0" smtClean="0"/>
              <a:t>́,</a:t>
            </a:r>
            <a:r>
              <a:rPr lang="ru-RU" dirty="0" smtClean="0"/>
              <a:t> </a:t>
            </a:r>
            <a:r>
              <a:rPr lang="ru-RU" i="1" dirty="0" err="1" smtClean="0"/>
              <a:t>Текерей</a:t>
            </a:r>
            <a:r>
              <a:rPr lang="ru-RU" i="1" dirty="0" smtClean="0"/>
              <a:t>, </a:t>
            </a:r>
            <a:r>
              <a:rPr lang="ru-RU" i="1" dirty="0" err="1" smtClean="0"/>
              <a:t>Дікінсон</a:t>
            </a:r>
            <a:r>
              <a:rPr lang="ru-RU" i="1" dirty="0" smtClean="0"/>
              <a:t>́, Джексон, </a:t>
            </a:r>
            <a:r>
              <a:rPr lang="ru-RU" i="1" dirty="0" err="1" smtClean="0"/>
              <a:t>Букінгем</a:t>
            </a:r>
            <a:r>
              <a:rPr lang="ru-RU" i="1" dirty="0" smtClean="0"/>
              <a:t>, </a:t>
            </a:r>
            <a:r>
              <a:rPr lang="ru-RU" i="1" dirty="0" err="1" smtClean="0"/>
              <a:t>Брюкнер</a:t>
            </a:r>
            <a:r>
              <a:rPr lang="ru-RU" i="1" dirty="0" smtClean="0"/>
              <a:t>, </a:t>
            </a:r>
            <a:r>
              <a:rPr lang="ru-RU" i="1" dirty="0" err="1" smtClean="0"/>
              <a:t>Брокес</a:t>
            </a:r>
            <a:r>
              <a:rPr lang="ru-RU" i="1" dirty="0" smtClean="0"/>
              <a:t>, Ламарк, Шерлок. </a:t>
            </a:r>
            <a:endParaRPr lang="ru-RU" i="1" dirty="0" smtClean="0"/>
          </a:p>
          <a:p>
            <a:pPr indent="357188" algn="just"/>
            <a:r>
              <a:rPr lang="ru-RU" b="1" dirty="0" err="1" smtClean="0">
                <a:solidFill>
                  <a:schemeClr val="bg1"/>
                </a:solidFill>
              </a:rPr>
              <a:t>Примітка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r>
              <a:rPr lang="ru-RU" b="1" dirty="0" smtClean="0"/>
              <a:t> </a:t>
            </a:r>
            <a:r>
              <a:rPr lang="ru-RU" dirty="0" err="1" smtClean="0"/>
              <a:t>Подвоєння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зберігаємо</a:t>
            </a:r>
            <a:r>
              <a:rPr lang="ru-RU" dirty="0" smtClean="0"/>
              <a:t> у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 </a:t>
            </a:r>
            <a:r>
              <a:rPr lang="ru-RU" dirty="0" err="1" smtClean="0"/>
              <a:t>кельтського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, де формант </a:t>
            </a:r>
            <a:r>
              <a:rPr lang="ru-RU" b="1" i="1" dirty="0" err="1" smtClean="0">
                <a:solidFill>
                  <a:schemeClr val="bg1"/>
                </a:solidFill>
              </a:rPr>
              <a:t>Mac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</a:rPr>
              <a:t>Mc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основою,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на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k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/>
              <a:t>, </a:t>
            </a:r>
            <a:r>
              <a:rPr lang="ru-RU" dirty="0" smtClean="0"/>
              <a:t>у </a:t>
            </a:r>
            <a:r>
              <a:rPr lang="ru-RU" dirty="0" smtClean="0"/>
              <a:t>тих </a:t>
            </a:r>
            <a:r>
              <a:rPr lang="ru-RU" dirty="0" err="1" smtClean="0"/>
              <a:t>випадках</a:t>
            </a:r>
            <a:r>
              <a:rPr lang="ru-RU" dirty="0" smtClean="0"/>
              <a:t>, коли за </a:t>
            </a:r>
            <a:r>
              <a:rPr lang="ru-RU" dirty="0" err="1" smtClean="0"/>
              <a:t>традицією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пишемо</a:t>
            </a:r>
            <a:r>
              <a:rPr lang="ru-RU" dirty="0" smtClean="0"/>
              <a:t> як </a:t>
            </a:r>
            <a:r>
              <a:rPr lang="ru-RU" dirty="0" err="1" smtClean="0"/>
              <a:t>одне</a:t>
            </a:r>
            <a:r>
              <a:rPr lang="ru-RU" dirty="0" smtClean="0"/>
              <a:t> слово: </a:t>
            </a:r>
            <a:r>
              <a:rPr lang="ru-RU" i="1" dirty="0" err="1" smtClean="0"/>
              <a:t>Маккартні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Маккензі</a:t>
            </a:r>
            <a:r>
              <a:rPr lang="ru-RU" i="1" dirty="0" smtClean="0"/>
              <a:t>, </a:t>
            </a:r>
            <a:r>
              <a:rPr lang="ru-RU" i="1" dirty="0" err="1" smtClean="0"/>
              <a:t>Маккенна</a:t>
            </a:r>
            <a:r>
              <a:rPr lang="ru-RU" i="1" dirty="0" smtClean="0"/>
              <a:t>, </a:t>
            </a:r>
            <a:r>
              <a:rPr lang="ru-RU" i="1" dirty="0" err="1" smtClean="0"/>
              <a:t>Маккінлі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назвах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утворені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i="1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такого типу: </a:t>
            </a:r>
            <a:r>
              <a:rPr lang="ru-RU" i="1" dirty="0" smtClean="0"/>
              <a:t>маккартизм</a:t>
            </a:r>
            <a:r>
              <a:rPr lang="ru-RU" dirty="0" smtClean="0"/>
              <a:t> і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indent="357188" algn="just"/>
            <a:r>
              <a:rPr lang="uk-UA" b="1" dirty="0" smtClean="0">
                <a:solidFill>
                  <a:schemeClr val="bg1"/>
                </a:solidFill>
              </a:rPr>
              <a:t>д) г</a:t>
            </a:r>
            <a:r>
              <a:rPr lang="ru-RU" b="1" dirty="0" err="1" smtClean="0">
                <a:solidFill>
                  <a:schemeClr val="bg1"/>
                </a:solidFill>
              </a:rPr>
              <a:t>олосні</a:t>
            </a:r>
            <a:r>
              <a:rPr lang="ru-RU" b="1" dirty="0" smtClean="0">
                <a:solidFill>
                  <a:schemeClr val="bg1"/>
                </a:solidFill>
              </a:rPr>
              <a:t> звуки і </a:t>
            </a:r>
            <a:r>
              <a:rPr lang="ru-RU" b="1" dirty="0" err="1" smtClean="0">
                <a:solidFill>
                  <a:schemeClr val="bg1"/>
                </a:solidFill>
              </a:rPr>
              <a:t>букви</a:t>
            </a:r>
            <a:r>
              <a:rPr lang="ru-RU" b="1" dirty="0" smtClean="0">
                <a:solidFill>
                  <a:schemeClr val="bg1"/>
                </a:solidFill>
              </a:rPr>
              <a:t> на </a:t>
            </a:r>
            <a:r>
              <a:rPr lang="ru-RU" b="1" dirty="0" err="1" smtClean="0">
                <a:solidFill>
                  <a:schemeClr val="bg1"/>
                </a:solidFill>
              </a:rPr>
              <a:t>позначення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голосних</a:t>
            </a:r>
            <a:r>
              <a:rPr lang="ru-RU" b="1" dirty="0" smtClean="0">
                <a:solidFill>
                  <a:schemeClr val="bg1"/>
                </a:solidFill>
              </a:rPr>
              <a:t> §131. </a:t>
            </a:r>
            <a:r>
              <a:rPr lang="ru-RU" b="1" dirty="0" err="1" smtClean="0">
                <a:solidFill>
                  <a:schemeClr val="bg1"/>
                </a:solidFill>
              </a:rPr>
              <a:t>Буквосполучення</a:t>
            </a:r>
            <a:r>
              <a:rPr lang="ru-RU" b="1" dirty="0" smtClean="0">
                <a:solidFill>
                  <a:schemeClr val="bg1"/>
                </a:solidFill>
              </a:rPr>
              <a:t> 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endParaRPr lang="ru-RU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позначення</a:t>
            </a:r>
            <a:r>
              <a:rPr lang="ru-RU" dirty="0" smtClean="0"/>
              <a:t> </a:t>
            </a:r>
            <a:r>
              <a:rPr lang="ru-RU" dirty="0" err="1" smtClean="0"/>
              <a:t>звукосполучень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</a:rPr>
              <a:t>[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b="1" dirty="0" smtClean="0">
                <a:solidFill>
                  <a:schemeClr val="bg1"/>
                </a:solidFill>
              </a:rPr>
              <a:t>], [</a:t>
            </a:r>
            <a:r>
              <a:rPr lang="ru-RU" b="1" dirty="0" err="1" smtClean="0">
                <a:solidFill>
                  <a:schemeClr val="bg1"/>
                </a:solidFill>
              </a:rPr>
              <a:t>ou</a:t>
            </a:r>
            <a:r>
              <a:rPr lang="ru-RU" b="1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/>
              <a:t>передаємо</a:t>
            </a:r>
            <a:r>
              <a:rPr lang="ru-RU" dirty="0" smtClean="0"/>
              <a:t> через </a:t>
            </a:r>
            <a:r>
              <a:rPr lang="ru-RU" b="1" dirty="0" smtClean="0">
                <a:solidFill>
                  <a:schemeClr val="bg1"/>
                </a:solidFill>
              </a:rPr>
              <a:t>ау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оу</a:t>
            </a:r>
            <a:r>
              <a:rPr lang="ru-RU" dirty="0" smtClean="0"/>
              <a:t>: </a:t>
            </a:r>
            <a:r>
              <a:rPr lang="ru-RU" i="1" dirty="0" smtClean="0"/>
              <a:t>аутсайдер,</a:t>
            </a:r>
            <a:r>
              <a:rPr lang="ru-RU" dirty="0" smtClean="0"/>
              <a:t> </a:t>
            </a:r>
            <a:r>
              <a:rPr lang="ru-RU" i="1" dirty="0" smtClean="0"/>
              <a:t>гауптвахта,</a:t>
            </a:r>
            <a:r>
              <a:rPr lang="ru-RU" dirty="0" smtClean="0"/>
              <a:t> </a:t>
            </a:r>
            <a:r>
              <a:rPr lang="ru-RU" i="1" dirty="0" err="1" smtClean="0"/>
              <a:t>майзер</a:t>
            </a:r>
            <a:r>
              <a:rPr lang="ru-RU" i="1" dirty="0" smtClean="0"/>
              <a:t>;</a:t>
            </a:r>
            <a:r>
              <a:rPr lang="ru-RU" dirty="0" smtClean="0"/>
              <a:t> </a:t>
            </a:r>
            <a:r>
              <a:rPr lang="ru-RU" i="1" dirty="0" smtClean="0"/>
              <a:t>Каунас,</a:t>
            </a:r>
            <a:r>
              <a:rPr lang="ru-RU" dirty="0" smtClean="0"/>
              <a:t> </a:t>
            </a:r>
            <a:r>
              <a:rPr lang="ru-RU" i="1" dirty="0" err="1" smtClean="0"/>
              <a:t>Краузе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Пауль</a:t>
            </a:r>
            <a:r>
              <a:rPr lang="ru-RU" i="1" dirty="0" smtClean="0"/>
              <a:t>.</a:t>
            </a:r>
            <a:r>
              <a:rPr lang="uk-UA" dirty="0" smtClean="0"/>
              <a:t> 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smtClean="0"/>
              <a:t>словах,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походять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через </a:t>
            </a:r>
            <a:r>
              <a:rPr lang="ru-RU" b="1" dirty="0" err="1" smtClean="0">
                <a:solidFill>
                  <a:schemeClr val="bg1"/>
                </a:solidFill>
              </a:rPr>
              <a:t>ав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r>
              <a:rPr lang="ru-RU" dirty="0" smtClean="0"/>
              <a:t> </a:t>
            </a:r>
            <a:r>
              <a:rPr lang="ru-RU" i="1" dirty="0" err="1" smtClean="0"/>
              <a:t>автентичний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автобіографія</a:t>
            </a:r>
            <a:r>
              <a:rPr lang="ru-RU" i="1" dirty="0" smtClean="0"/>
              <a:t>, </a:t>
            </a:r>
            <a:r>
              <a:rPr lang="ru-RU" i="1" dirty="0" err="1" smtClean="0"/>
              <a:t>автомобіль</a:t>
            </a:r>
            <a:r>
              <a:rPr lang="ru-RU" i="1" dirty="0" smtClean="0"/>
              <a:t>, автохтон, лавра, Аврора, </a:t>
            </a:r>
            <a:r>
              <a:rPr lang="ru-RU" i="1" dirty="0" err="1" smtClean="0"/>
              <a:t>Мавританія</a:t>
            </a:r>
            <a:r>
              <a:rPr lang="ru-RU" i="1" dirty="0" smtClean="0"/>
              <a:t>, </a:t>
            </a:r>
            <a:r>
              <a:rPr lang="ru-RU" i="1" dirty="0" err="1" smtClean="0"/>
              <a:t>Павло</a:t>
            </a:r>
            <a:r>
              <a:rPr lang="ru-RU" i="1" dirty="0" smtClean="0"/>
              <a:t>.</a:t>
            </a:r>
            <a:endParaRPr lang="ru-RU" dirty="0" smtClean="0"/>
          </a:p>
          <a:p>
            <a:pPr indent="357188" algn="just"/>
            <a:r>
              <a:rPr lang="uk-UA" dirty="0" smtClean="0"/>
              <a:t>У </a:t>
            </a:r>
            <a:r>
              <a:rPr lang="ru-RU" dirty="0" err="1" smtClean="0"/>
              <a:t>запозиченнях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давньогрецької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стійку</a:t>
            </a:r>
            <a:r>
              <a:rPr lang="ru-RU" dirty="0" smtClean="0"/>
              <a:t> </a:t>
            </a:r>
            <a:r>
              <a:rPr lang="ru-RU" dirty="0" err="1" smtClean="0"/>
              <a:t>традицію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буквосполучення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au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шляхом </a:t>
            </a:r>
            <a:r>
              <a:rPr lang="ru-RU" dirty="0" err="1" smtClean="0"/>
              <a:t>транслітерації</a:t>
            </a:r>
            <a:r>
              <a:rPr lang="ru-RU" dirty="0" smtClean="0"/>
              <a:t> як </a:t>
            </a:r>
            <a:r>
              <a:rPr lang="ru-RU" b="1" dirty="0" smtClean="0">
                <a:solidFill>
                  <a:schemeClr val="bg1"/>
                </a:solidFill>
              </a:rPr>
              <a:t>ау</a:t>
            </a:r>
            <a:r>
              <a:rPr lang="ru-RU" dirty="0" smtClean="0"/>
              <a:t>, </a:t>
            </a:r>
            <a:r>
              <a:rPr lang="ru-RU" dirty="0" err="1" smtClean="0"/>
              <a:t>допускаються</a:t>
            </a:r>
            <a:r>
              <a:rPr lang="ru-RU" dirty="0" smtClean="0"/>
              <a:t> </a:t>
            </a:r>
            <a:r>
              <a:rPr lang="ru-RU" dirty="0" err="1" smtClean="0"/>
              <a:t>орфографічні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: </a:t>
            </a:r>
            <a:r>
              <a:rPr lang="ru-RU" i="1" dirty="0" err="1" smtClean="0"/>
              <a:t>аудієнція</a:t>
            </a:r>
            <a:r>
              <a:rPr lang="ru-RU" dirty="0" smtClean="0"/>
              <a:t> і </a:t>
            </a:r>
            <a:r>
              <a:rPr lang="ru-RU" i="1" dirty="0" err="1" smtClean="0"/>
              <a:t>авдієнція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err="1" smtClean="0"/>
              <a:t>аудиторія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err="1" smtClean="0"/>
              <a:t>авдиторія</a:t>
            </a:r>
            <a:r>
              <a:rPr lang="ru-RU" i="1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лауреат</a:t>
            </a:r>
            <a:r>
              <a:rPr lang="ru-RU" dirty="0" smtClean="0"/>
              <a:t> і </a:t>
            </a:r>
            <a:r>
              <a:rPr lang="ru-RU" i="1" dirty="0" err="1" smtClean="0"/>
              <a:t>лавреат</a:t>
            </a:r>
            <a:r>
              <a:rPr lang="ru-RU" i="1" dirty="0" smtClean="0"/>
              <a:t>, пауза </a:t>
            </a:r>
            <a:r>
              <a:rPr lang="ru-RU" dirty="0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павза</a:t>
            </a:r>
            <a:r>
              <a:rPr lang="ru-RU" i="1" dirty="0" smtClean="0"/>
              <a:t>, фауна </a:t>
            </a:r>
            <a:r>
              <a:rPr lang="ru-RU" dirty="0" smtClean="0"/>
              <a:t>і</a:t>
            </a:r>
            <a:r>
              <a:rPr lang="ru-RU" i="1" dirty="0" smtClean="0"/>
              <a:t> фавна.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784" y="320040"/>
            <a:ext cx="100858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2800" b="1" dirty="0" smtClean="0">
                <a:solidFill>
                  <a:srgbClr val="FFFF00"/>
                </a:solidFill>
              </a:rPr>
              <a:t>1</a:t>
            </a:r>
            <a:r>
              <a:rPr lang="uk-UA" sz="2800" b="1" dirty="0" smtClean="0">
                <a:solidFill>
                  <a:srgbClr val="FFFF00"/>
                </a:solidFill>
              </a:rPr>
              <a:t>0</a:t>
            </a:r>
            <a:r>
              <a:rPr lang="ru-RU" sz="2800" b="1" dirty="0" smtClean="0">
                <a:solidFill>
                  <a:srgbClr val="FFFF00"/>
                </a:solidFill>
              </a:rPr>
              <a:t>. </a:t>
            </a:r>
            <a:r>
              <a:rPr lang="ru-RU" sz="2800" b="1" dirty="0" err="1" smtClean="0">
                <a:solidFill>
                  <a:srgbClr val="FFFF00"/>
                </a:solidFill>
              </a:rPr>
              <a:t>Слов’янські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прізвища</a:t>
            </a:r>
            <a:r>
              <a:rPr lang="ru-RU" sz="2800" b="1" dirty="0" smtClean="0">
                <a:solidFill>
                  <a:srgbClr val="FFFF00"/>
                </a:solidFill>
              </a:rPr>
              <a:t> та </a:t>
            </a:r>
            <a:r>
              <a:rPr lang="ru-RU" sz="2800" b="1" dirty="0" err="1" smtClean="0">
                <a:solidFill>
                  <a:srgbClr val="FFFF00"/>
                </a:solidFill>
              </a:rPr>
              <a:t>імена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  <a:endParaRPr lang="ru-RU" sz="2800" dirty="0" smtClean="0">
              <a:solidFill>
                <a:srgbClr val="FFFF00"/>
              </a:solidFill>
            </a:endParaRPr>
          </a:p>
          <a:p>
            <a:pPr indent="357188" algn="just"/>
            <a:r>
              <a:rPr lang="uk-UA" sz="2800" b="1" dirty="0" smtClean="0">
                <a:solidFill>
                  <a:schemeClr val="bg1"/>
                </a:solidFill>
              </a:rPr>
              <a:t>а) п</a:t>
            </a:r>
            <a:r>
              <a:rPr lang="ru-RU" sz="2800" b="1" dirty="0" err="1" smtClean="0">
                <a:solidFill>
                  <a:schemeClr val="bg1"/>
                </a:solidFill>
              </a:rPr>
              <a:t>різвища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з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прикметниковими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суфіксами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закінченнями</a:t>
            </a:r>
            <a:endParaRPr lang="ru-RU" sz="2800" dirty="0" smtClean="0">
              <a:solidFill>
                <a:schemeClr val="bg1"/>
              </a:solidFill>
            </a:endParaRPr>
          </a:p>
          <a:p>
            <a:pPr indent="357188" algn="just"/>
            <a:r>
              <a:rPr lang="ru-RU" sz="2800" dirty="0" err="1" smtClean="0"/>
              <a:t>Прикметникові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закінчення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прізвищ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передаємо</a:t>
            </a:r>
            <a:r>
              <a:rPr lang="ru-RU" sz="2800" dirty="0" smtClean="0"/>
              <a:t> так:</a:t>
            </a:r>
            <a:r>
              <a:rPr lang="uk-UA" sz="2800" dirty="0" smtClean="0"/>
              <a:t> </a:t>
            </a:r>
            <a:endParaRPr lang="ru-RU" sz="2800" dirty="0" smtClean="0"/>
          </a:p>
          <a:p>
            <a:pPr indent="357188" algn="just"/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ый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через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Бєлий</a:t>
            </a:r>
            <a:r>
              <a:rPr lang="ru-RU" sz="2800" i="1" dirty="0" smtClean="0"/>
              <a:t>́</a:t>
            </a:r>
            <a:r>
              <a:rPr lang="ru-RU" sz="2800" dirty="0" smtClean="0"/>
              <a:t>);</a:t>
            </a:r>
          </a:p>
          <a:p>
            <a:pPr indent="357188" algn="just"/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 твердого </a:t>
            </a:r>
            <a:r>
              <a:rPr lang="ru-RU" sz="2800" dirty="0" err="1" smtClean="0"/>
              <a:t>приголосного</a:t>
            </a:r>
            <a:r>
              <a:rPr lang="ru-RU" sz="2800" b="1" dirty="0" smtClean="0"/>
              <a:t> </a:t>
            </a:r>
            <a:r>
              <a:rPr lang="ru-RU" sz="2800" dirty="0" smtClean="0"/>
              <a:t>–</a:t>
            </a:r>
            <a:r>
              <a:rPr lang="ru-RU" sz="2800" b="1" dirty="0" smtClean="0"/>
              <a:t> </a:t>
            </a:r>
            <a:r>
              <a:rPr lang="ru-RU" sz="2800" dirty="0" smtClean="0"/>
              <a:t>через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Острóвський</a:t>
            </a:r>
            <a:r>
              <a:rPr lang="ru-RU" sz="2800" dirty="0" smtClean="0"/>
              <a:t>),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м’якого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приголосного</a:t>
            </a:r>
            <a:r>
              <a:rPr lang="ru-RU" sz="2800" dirty="0" smtClean="0"/>
              <a:t> – через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ій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Крáйній</a:t>
            </a:r>
            <a:r>
              <a:rPr lang="ru-RU" sz="2800" dirty="0" smtClean="0"/>
              <a:t>);</a:t>
            </a:r>
          </a:p>
          <a:p>
            <a:pPr indent="357188" algn="just"/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ая</a:t>
            </a:r>
            <a:r>
              <a:rPr lang="ru-RU" sz="2800" b="1" dirty="0" smtClean="0">
                <a:solidFill>
                  <a:schemeClr val="bg1"/>
                </a:solidFill>
              </a:rPr>
              <a:t>, -</a:t>
            </a:r>
            <a:r>
              <a:rPr lang="ru-RU" sz="2800" b="1" dirty="0" err="1" smtClean="0">
                <a:solidFill>
                  <a:schemeClr val="bg1"/>
                </a:solidFill>
              </a:rPr>
              <a:t>яя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–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/>
              <a:t>через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-а, -я </a:t>
            </a:r>
            <a:r>
              <a:rPr lang="ru-RU" sz="2800" dirty="0" smtClean="0"/>
              <a:t>(</a:t>
            </a:r>
            <a:r>
              <a:rPr lang="ru-RU" sz="2800" i="1" dirty="0" err="1" smtClean="0"/>
              <a:t>Бєла</a:t>
            </a:r>
            <a:r>
              <a:rPr lang="ru-RU" sz="2800" i="1" dirty="0" smtClean="0"/>
              <a:t>́,</a:t>
            </a:r>
            <a:r>
              <a:rPr lang="ru-RU" sz="2800" b="1" dirty="0" smtClean="0"/>
              <a:t> </a:t>
            </a:r>
            <a:r>
              <a:rPr lang="ru-RU" sz="2800" i="1" dirty="0" err="1" smtClean="0"/>
              <a:t>Острóвська</a:t>
            </a:r>
            <a:r>
              <a:rPr lang="ru-RU" sz="2800" i="1" dirty="0" smtClean="0"/>
              <a:t>,</a:t>
            </a:r>
            <a:r>
              <a:rPr lang="ru-RU" sz="2800" b="1" dirty="0" smtClean="0"/>
              <a:t> </a:t>
            </a:r>
            <a:r>
              <a:rPr lang="ru-RU" sz="2800" i="1" dirty="0" err="1" smtClean="0"/>
              <a:t>Крáйня</a:t>
            </a:r>
            <a:r>
              <a:rPr lang="ru-RU" sz="2800" dirty="0" smtClean="0"/>
              <a:t>).</a:t>
            </a:r>
          </a:p>
          <a:p>
            <a:pPr indent="357188" algn="just"/>
            <a:r>
              <a:rPr lang="ru-RU" sz="2800" dirty="0" err="1" smtClean="0"/>
              <a:t>Закінчення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-ой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/>
              <a:t>передаємо</a:t>
            </a:r>
            <a:r>
              <a:rPr lang="ru-RU" sz="2800" dirty="0" smtClean="0"/>
              <a:t> через </a:t>
            </a:r>
            <a:r>
              <a:rPr lang="ru-RU" sz="2800" b="1" dirty="0" smtClean="0">
                <a:solidFill>
                  <a:schemeClr val="bg1"/>
                </a:solidFill>
              </a:rPr>
              <a:t>-</a:t>
            </a:r>
            <a:r>
              <a:rPr lang="ru-RU" sz="2800" b="1" dirty="0" err="1" smtClean="0">
                <a:solidFill>
                  <a:schemeClr val="bg1"/>
                </a:solidFill>
              </a:rPr>
              <a:t>ий</a:t>
            </a:r>
            <a:r>
              <a:rPr lang="ru-RU" sz="2800" dirty="0" smtClean="0"/>
              <a:t>: </a:t>
            </a:r>
            <a:r>
              <a:rPr lang="ru-RU" sz="2800" i="1" dirty="0" err="1" smtClean="0"/>
              <a:t>Донськúй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Крутúй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Луговськúй</a:t>
            </a:r>
            <a:r>
              <a:rPr lang="ru-RU" sz="2800" i="1" dirty="0" smtClean="0"/>
              <a:t>,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Полевúй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Соловйов-Сєдúй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Босий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Трубецькúй</a:t>
            </a:r>
            <a:r>
              <a:rPr lang="ru-RU" sz="2800" i="1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Толстóй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Толстá</a:t>
            </a:r>
            <a:r>
              <a:rPr lang="ru-RU" sz="2800" i="1" dirty="0" smtClean="0"/>
              <a:t>).</a:t>
            </a:r>
            <a:endParaRPr lang="ru-RU" sz="2800" dirty="0" smtClean="0"/>
          </a:p>
          <a:p>
            <a:pPr indent="357188"/>
            <a:endParaRPr lang="ru-RU" dirty="0" smtClean="0"/>
          </a:p>
          <a:p>
            <a:pPr indent="357188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FFFF00"/>
                </a:solidFill>
              </a:rPr>
              <a:t>Дякую за увагу!</a:t>
            </a:r>
            <a:endParaRPr lang="uk-UA" sz="7200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Термін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сформованої</a:t>
            </a:r>
            <a:r>
              <a:rPr lang="ru-RU" dirty="0" smtClean="0"/>
              <a:t> </a:t>
            </a:r>
            <a:r>
              <a:rPr lang="ru-RU" dirty="0" err="1" smtClean="0"/>
              <a:t>термінологічної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понять; служить для </a:t>
            </a:r>
            <a:r>
              <a:rPr lang="ru-RU" dirty="0" err="1" smtClean="0"/>
              <a:t>спілкування</a:t>
            </a:r>
            <a:r>
              <a:rPr lang="ru-RU" dirty="0" smtClean="0"/>
              <a:t> людей,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єдністю</a:t>
            </a:r>
            <a:r>
              <a:rPr lang="ru-RU" dirty="0" smtClean="0"/>
              <a:t> </a:t>
            </a:r>
            <a:r>
              <a:rPr lang="ru-RU" dirty="0" err="1" smtClean="0"/>
              <a:t>спеціалізації</a:t>
            </a:r>
            <a:r>
              <a:rPr lang="ru-RU" dirty="0" smtClean="0"/>
              <a:t>,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словникового</a:t>
            </a:r>
            <a:r>
              <a:rPr lang="ru-RU" dirty="0" smtClean="0"/>
              <a:t> складу </a:t>
            </a:r>
            <a:r>
              <a:rPr lang="ru-RU" dirty="0" err="1" smtClean="0"/>
              <a:t>мови</a:t>
            </a:r>
            <a:r>
              <a:rPr lang="ru-RU" dirty="0" smtClean="0"/>
              <a:t> і </a:t>
            </a:r>
            <a:r>
              <a:rPr lang="ru-RU" dirty="0" err="1" smtClean="0"/>
              <a:t>підпорядковується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законам.</a:t>
            </a:r>
          </a:p>
          <a:p>
            <a:pPr marL="0" indent="357188" algn="just">
              <a:buNone/>
            </a:pPr>
            <a:r>
              <a:rPr lang="ru-RU" dirty="0" err="1" smtClean="0"/>
              <a:t>Термінологічна</a:t>
            </a:r>
            <a:r>
              <a:rPr lang="ru-RU" dirty="0" smtClean="0"/>
              <a:t> лексика </a:t>
            </a:r>
            <a:r>
              <a:rPr lang="ru-RU" dirty="0" smtClean="0"/>
              <a:t>у </a:t>
            </a:r>
            <a:r>
              <a:rPr lang="ru-RU" dirty="0" err="1" smtClean="0"/>
              <a:t>лексичному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посідає</a:t>
            </a:r>
            <a:r>
              <a:rPr lang="ru-RU" dirty="0" smtClean="0"/>
              <a:t> </a:t>
            </a:r>
            <a:r>
              <a:rPr lang="uk-UA" dirty="0" smtClean="0"/>
              <a:t>визначне </a:t>
            </a:r>
            <a:r>
              <a:rPr lang="ru-RU" dirty="0" err="1" smtClean="0"/>
              <a:t>місце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у </a:t>
            </a:r>
            <a:r>
              <a:rPr lang="ru-RU" dirty="0" err="1" smtClean="0"/>
              <a:t>науці</a:t>
            </a:r>
            <a:r>
              <a:rPr lang="ru-RU" dirty="0" smtClean="0"/>
              <a:t>,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для </a:t>
            </a:r>
            <a:r>
              <a:rPr lang="ru-RU" dirty="0" err="1" smtClean="0"/>
              <a:t>називання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Нині</a:t>
            </a:r>
            <a:r>
              <a:rPr lang="ru-RU" dirty="0" smtClean="0"/>
              <a:t> у </a:t>
            </a:r>
            <a:r>
              <a:rPr lang="ru-RU" dirty="0" err="1" smtClean="0"/>
              <a:t>розвинених</a:t>
            </a:r>
            <a:r>
              <a:rPr lang="ru-RU" dirty="0" smtClean="0"/>
              <a:t> </a:t>
            </a:r>
            <a:r>
              <a:rPr lang="ru-RU" dirty="0" err="1" smtClean="0"/>
              <a:t>мовах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smtClean="0"/>
              <a:t>90 % </a:t>
            </a:r>
            <a:r>
              <a:rPr lang="ru-RU" dirty="0" err="1" smtClean="0"/>
              <a:t>нової</a:t>
            </a:r>
            <a:r>
              <a:rPr lang="ru-RU" dirty="0" smtClean="0"/>
              <a:t> лексики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. Напр.: </a:t>
            </a:r>
            <a:r>
              <a:rPr lang="ru-RU" i="1" dirty="0" smtClean="0"/>
              <a:t>синус, </a:t>
            </a:r>
            <a:r>
              <a:rPr lang="ru-RU" i="1" dirty="0" smtClean="0"/>
              <a:t>косинус; </a:t>
            </a:r>
            <a:r>
              <a:rPr lang="ru-RU" i="1" dirty="0" err="1" smtClean="0"/>
              <a:t>натуралізм</a:t>
            </a:r>
            <a:r>
              <a:rPr lang="ru-RU" i="1" dirty="0" smtClean="0"/>
              <a:t>; </a:t>
            </a:r>
            <a:r>
              <a:rPr lang="ru-RU" i="1" dirty="0" err="1" smtClean="0"/>
              <a:t>парнокопитні</a:t>
            </a:r>
            <a:r>
              <a:rPr lang="ru-RU" i="1" dirty="0" smtClean="0"/>
              <a:t>; процент, </a:t>
            </a:r>
            <a:r>
              <a:rPr lang="ru-RU" i="1" dirty="0" err="1" smtClean="0"/>
              <a:t>ембарго</a:t>
            </a:r>
            <a:r>
              <a:rPr lang="ru-RU" i="1" dirty="0" smtClean="0"/>
              <a:t>, дебет; </a:t>
            </a:r>
            <a:r>
              <a:rPr lang="ru-RU" i="1" dirty="0" err="1" smtClean="0"/>
              <a:t>юрисдикція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Основна</a:t>
            </a:r>
            <a:r>
              <a:rPr lang="ru-RU" dirty="0" smtClean="0"/>
              <a:t> сфера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термінологічної</a:t>
            </a:r>
            <a:r>
              <a:rPr lang="ru-RU" dirty="0" smtClean="0"/>
              <a:t> лексики – </a:t>
            </a:r>
            <a:r>
              <a:rPr lang="ru-RU" dirty="0" err="1" smtClean="0"/>
              <a:t>офіційно-діловий</a:t>
            </a:r>
            <a:r>
              <a:rPr lang="ru-RU" dirty="0" smtClean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.</a:t>
            </a:r>
          </a:p>
          <a:p>
            <a:pPr marL="0" lvl="0" indent="357188" algn="just">
              <a:buNone/>
            </a:pP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Професіоналізми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7472" y="1965960"/>
            <a:ext cx="10405871" cy="4434839"/>
          </a:xfrm>
        </p:spPr>
        <p:txBody>
          <a:bodyPr>
            <a:noAutofit/>
          </a:bodyPr>
          <a:lstStyle/>
          <a:p>
            <a:pPr marL="0" indent="357188" algn="just">
              <a:buNone/>
            </a:pP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smtClean="0"/>
              <a:t>слова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словосполучення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властиві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мовленню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людей: </a:t>
            </a:r>
            <a:r>
              <a:rPr lang="ru-RU" sz="1600" i="1" dirty="0" err="1" smtClean="0"/>
              <a:t>вікно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вчителів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кібер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юзер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юзати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комп’ютерників</a:t>
            </a:r>
            <a:r>
              <a:rPr lang="ru-RU" sz="1600" dirty="0" smtClean="0"/>
              <a:t>; </a:t>
            </a:r>
            <a:r>
              <a:rPr lang="ru-RU" sz="1600" i="1" dirty="0" smtClean="0"/>
              <a:t>пара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студентів</a:t>
            </a:r>
            <a:r>
              <a:rPr lang="ru-RU" sz="1600" dirty="0" smtClean="0"/>
              <a:t>; </a:t>
            </a:r>
            <a:r>
              <a:rPr lang="ru-RU" sz="1600" i="1" dirty="0" err="1" smtClean="0"/>
              <a:t>риба</a:t>
            </a:r>
            <a:r>
              <a:rPr lang="ru-RU" sz="1600" i="1" dirty="0" smtClean="0"/>
              <a:t>, шапка</a:t>
            </a:r>
            <a:r>
              <a:rPr lang="ru-RU" sz="1600" dirty="0" smtClean="0"/>
              <a:t> –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журналістів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smtClean="0"/>
              <a:t>Лексика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низкою </a:t>
            </a:r>
            <a:r>
              <a:rPr lang="ru-RU" sz="1600" dirty="0" err="1" smtClean="0"/>
              <a:t>специфічних</a:t>
            </a:r>
            <a:r>
              <a:rPr lang="ru-RU" sz="1600" dirty="0" smtClean="0"/>
              <a:t> рис. </a:t>
            </a:r>
            <a:r>
              <a:rPr lang="ru-RU" sz="1600" dirty="0" err="1" smtClean="0"/>
              <a:t>Це</a:t>
            </a:r>
            <a:r>
              <a:rPr lang="ru-RU" sz="1600" dirty="0" smtClean="0"/>
              <a:t> в основному </a:t>
            </a:r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знарядь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і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, </a:t>
            </a:r>
            <a:r>
              <a:rPr lang="ru-RU" sz="1600" dirty="0" err="1" smtClean="0"/>
              <a:t>назви</a:t>
            </a:r>
            <a:r>
              <a:rPr lang="ru-RU" sz="1600" dirty="0" smtClean="0"/>
              <a:t> </a:t>
            </a:r>
            <a:r>
              <a:rPr lang="ru-RU" sz="1600" dirty="0" err="1" smtClean="0"/>
              <a:t>трудових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,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ґатунків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спеціальні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dirty="0" smtClean="0"/>
              <a:t>За </a:t>
            </a:r>
            <a:r>
              <a:rPr lang="ru-RU" sz="1600" dirty="0" smtClean="0"/>
              <a:t>межами </a:t>
            </a:r>
            <a:r>
              <a:rPr lang="ru-RU" sz="1600" dirty="0" err="1" smtClean="0"/>
              <a:t>професійного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середовища</a:t>
            </a:r>
            <a:r>
              <a:rPr lang="ru-RU" sz="1600" dirty="0" smtClean="0"/>
              <a:t> </a:t>
            </a:r>
            <a:r>
              <a:rPr lang="ru-RU" sz="1600" dirty="0" err="1" smtClean="0"/>
              <a:t>ці</a:t>
            </a:r>
            <a:r>
              <a:rPr lang="ru-RU" sz="1600" dirty="0" smtClean="0"/>
              <a:t> слова не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зрозумілі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не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інтересу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dirty="0" err="1" smtClean="0"/>
              <a:t>З-поміж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професіоналізмів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виділити</a:t>
            </a:r>
            <a:r>
              <a:rPr lang="ru-RU" sz="1600" dirty="0" smtClean="0"/>
              <a:t>:</a:t>
            </a:r>
          </a:p>
          <a:p>
            <a:pPr marL="0" indent="357188" algn="just">
              <a:buAutoNum type="arabicParenR"/>
            </a:pPr>
            <a:r>
              <a:rPr lang="ru-RU" sz="1600" i="1" dirty="0" err="1" smtClean="0"/>
              <a:t>науково-технічні</a:t>
            </a:r>
            <a:r>
              <a:rPr lang="ru-RU" sz="1600" i="1" dirty="0" smtClean="0"/>
              <a:t>;</a:t>
            </a:r>
          </a:p>
          <a:p>
            <a:pPr marL="0" indent="357188" algn="just">
              <a:buAutoNum type="arabicParenR"/>
            </a:pPr>
            <a:r>
              <a:rPr lang="ru-RU" sz="1600" i="1" dirty="0" err="1" smtClean="0"/>
              <a:t>професійно-виробничі</a:t>
            </a:r>
            <a:r>
              <a:rPr lang="ru-RU" sz="1600" i="1" dirty="0" smtClean="0"/>
              <a:t>;</a:t>
            </a:r>
            <a:endParaRPr lang="ru-RU" sz="1600" i="1" dirty="0" smtClean="0"/>
          </a:p>
          <a:p>
            <a:pPr marL="0" indent="357188" algn="just">
              <a:buAutoNum type="arabicParenR"/>
            </a:pPr>
            <a:r>
              <a:rPr lang="ru-RU" sz="1600" i="1" dirty="0" smtClean="0"/>
              <a:t> </a:t>
            </a:r>
            <a:r>
              <a:rPr lang="ru-RU" sz="1600" i="1" dirty="0" err="1" smtClean="0"/>
              <a:t>просторічно-жаргонні</a:t>
            </a:r>
            <a:r>
              <a:rPr lang="ru-RU" sz="1600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err="1" smtClean="0"/>
              <a:t>Значна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професіоналізмів</a:t>
            </a:r>
            <a:r>
              <a:rPr lang="ru-RU" sz="1600" dirty="0" smtClean="0"/>
              <a:t> – </a:t>
            </a:r>
            <a:r>
              <a:rPr lang="ru-RU" sz="1600" dirty="0" err="1" smtClean="0"/>
              <a:t>неофіційні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замінники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термінів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pPr marL="0" indent="357188" algn="just">
              <a:buNone/>
            </a:pPr>
            <a:r>
              <a:rPr lang="ru-RU" sz="1600" b="1" dirty="0" err="1" smtClean="0"/>
              <a:t>Професіоналізми</a:t>
            </a:r>
            <a:r>
              <a:rPr lang="ru-RU" sz="1600" b="1" dirty="0" smtClean="0"/>
              <a:t> </a:t>
            </a:r>
            <a:r>
              <a:rPr lang="ru-RU" sz="1600" b="1" dirty="0" smtClean="0"/>
              <a:t>не </a:t>
            </a:r>
            <a:r>
              <a:rPr lang="ru-RU" sz="1600" b="1" dirty="0" err="1" smtClean="0"/>
              <a:t>становлять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чіткої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системи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тоді</a:t>
            </a:r>
            <a:r>
              <a:rPr lang="ru-RU" sz="1600" b="1" dirty="0" smtClean="0"/>
              <a:t> як </a:t>
            </a:r>
            <a:r>
              <a:rPr lang="ru-RU" sz="1600" b="1" dirty="0" err="1" smtClean="0"/>
              <a:t>терміни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систематизованими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кодифікованими</a:t>
            </a:r>
            <a:r>
              <a:rPr lang="ru-RU" sz="1600" b="1" dirty="0" smtClean="0"/>
              <a:t>) </a:t>
            </a:r>
            <a:r>
              <a:rPr lang="ru-RU" sz="1600" b="1" dirty="0" err="1" smtClean="0"/>
              <a:t>назвами</a:t>
            </a:r>
            <a:r>
              <a:rPr lang="ru-RU" sz="1600" b="1" dirty="0" smtClean="0"/>
              <a:t> понять</a:t>
            </a:r>
            <a:r>
              <a:rPr lang="ru-RU" sz="1600" b="1" dirty="0" smtClean="0"/>
              <a:t>.</a:t>
            </a:r>
          </a:p>
          <a:p>
            <a:pPr marL="0" indent="357188" algn="just">
              <a:buNone/>
            </a:pPr>
            <a:r>
              <a:rPr lang="ru-RU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термінів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образність</a:t>
            </a:r>
            <a:r>
              <a:rPr lang="ru-RU" sz="1600" dirty="0" smtClean="0"/>
              <a:t>, як правило, стерта; у </a:t>
            </a:r>
            <a:r>
              <a:rPr lang="ru-RU" sz="1600" dirty="0" err="1" smtClean="0"/>
              <a:t>професіоналізмів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зберігається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довше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підтримується</a:t>
            </a:r>
            <a:r>
              <a:rPr lang="ru-RU" sz="1600" dirty="0" smtClean="0"/>
              <a:t> контекстом.</a:t>
            </a:r>
          </a:p>
          <a:p>
            <a:pPr marL="0" indent="357188" algn="just"/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Берлі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2_Берлін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11349</Words>
  <Application>Microsoft Office PowerPoint</Application>
  <PresentationFormat>Произвольный</PresentationFormat>
  <Paragraphs>563</Paragraphs>
  <Slides>79</Slides>
  <Notes>29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79</vt:i4>
      </vt:variant>
    </vt:vector>
  </HeadingPairs>
  <TitlesOfParts>
    <vt:vector size="82" baseType="lpstr">
      <vt:lpstr>Берлін</vt:lpstr>
      <vt:lpstr>2_Берлін</vt:lpstr>
      <vt:lpstr>Официальная</vt:lpstr>
      <vt:lpstr>Українська лексикологія та фразеологія, їхні одиниці як константи української етнокультури. Графіка. Орфографія </vt:lpstr>
      <vt:lpstr>План </vt:lpstr>
      <vt:lpstr>Література до теми: 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Термін</vt:lpstr>
      <vt:lpstr>Професіоналізми</vt:lpstr>
      <vt:lpstr>Жаргонна й арготична лексика</vt:lpstr>
      <vt:lpstr>Слайд 11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Слайд 28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1. Лексичний склад української мови. Символізація значення слова як передумова формування етнокультурних концептів</vt:lpstr>
      <vt:lpstr>2. Українська лексикографія в етнокультурологічному аспекті </vt:lpstr>
      <vt:lpstr>2. Українська лексикографія в етнокультурологічному аспекті </vt:lpstr>
      <vt:lpstr>Класифікація словників за метою укладання та функцією </vt:lpstr>
      <vt:lpstr>Класифікація словників за характеристикою слова відповідно до сфери лексикографічного опису</vt:lpstr>
      <vt:lpstr>Класифікація словників за нелінгвістичними критеріями</vt:lpstr>
      <vt:lpstr>2. Українська лексикографія в етнокультурологічному аспекті </vt:lpstr>
      <vt:lpstr>3.  Українська фразеологія. Спроба етнокультурної реконструкції фразеології </vt:lpstr>
      <vt:lpstr>Класифікація фразеологізмів (за акад. В. Виноградовим)</vt:lpstr>
      <vt:lpstr>За ознакою відтворюваності та усталеністю компонентів виділяють: </vt:lpstr>
      <vt:lpstr>Джерела фразеології </vt:lpstr>
      <vt:lpstr>Етнокультурна спрямованість фразеології </vt:lpstr>
      <vt:lpstr>Етнокультурна спрямованість фразеології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 4. Пареміологія як відтворення національно-культурної специфіки мови </vt:lpstr>
      <vt:lpstr> 5. Графіка української мови   </vt:lpstr>
      <vt:lpstr> 5. Графіка української мови   </vt:lpstr>
      <vt:lpstr>Особливості української графіки: </vt:lpstr>
      <vt:lpstr> 5. Графіка української мови   </vt:lpstr>
      <vt:lpstr> 5. Графіка української мови   </vt:lpstr>
      <vt:lpstr>6. Українська орфографія як розділ мовознавства. Принципи українського правопису   </vt:lpstr>
      <vt:lpstr>Фонетичний принцип</vt:lpstr>
      <vt:lpstr>Морфологічний принцип</vt:lpstr>
      <vt:lpstr>Історичний або традиційний принцип</vt:lpstr>
      <vt:lpstr>Диференціюючий або смисловий принцип</vt:lpstr>
      <vt:lpstr>6. Українська орфографія як розділ мовознавства. Принципи українського правопису   </vt:lpstr>
      <vt:lpstr>Перший етап (ХІ–ХVІ ст.)</vt:lpstr>
      <vt:lpstr>Другий етап (1619 р. – кінець ХVІІІ ст.)</vt:lpstr>
      <vt:lpstr>Третій етап (ХІХ ст.)</vt:lpstr>
      <vt:lpstr>Третій етап (ХІХ ст.)</vt:lpstr>
      <vt:lpstr>Четвертий етап (ХХ ст. – наш час)</vt:lpstr>
      <vt:lpstr>Слайд 70</vt:lpstr>
      <vt:lpstr>Слайд 71</vt:lpstr>
      <vt:lpstr>Особливості нової редакції (2019 р.) </vt:lpstr>
      <vt:lpstr>Слайд 73</vt:lpstr>
      <vt:lpstr>Слайд 74</vt:lpstr>
      <vt:lpstr>Слайд 75</vt:lpstr>
      <vt:lpstr>Слайд 76</vt:lpstr>
      <vt:lpstr>Слайд 77</vt:lpstr>
      <vt:lpstr>Слайд 78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203</cp:revision>
  <dcterms:created xsi:type="dcterms:W3CDTF">2014-04-17T23:07:25Z</dcterms:created>
  <dcterms:modified xsi:type="dcterms:W3CDTF">2023-08-07T17:19:42Z</dcterms:modified>
</cp:coreProperties>
</file>