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  <p:sldMasterId id="2147483741" r:id="rId2"/>
  </p:sldMasterIdLst>
  <p:notesMasterIdLst>
    <p:notesMasterId r:id="rId44"/>
  </p:notesMasterIdLst>
  <p:handoutMasterIdLst>
    <p:handoutMasterId r:id="rId45"/>
  </p:handoutMasterIdLst>
  <p:sldIdLst>
    <p:sldId id="257" r:id="rId3"/>
    <p:sldId id="258" r:id="rId4"/>
    <p:sldId id="277" r:id="rId5"/>
    <p:sldId id="347" r:id="rId6"/>
    <p:sldId id="345" r:id="rId7"/>
    <p:sldId id="346" r:id="rId8"/>
    <p:sldId id="311" r:id="rId9"/>
    <p:sldId id="312" r:id="rId10"/>
    <p:sldId id="313" r:id="rId11"/>
    <p:sldId id="314" r:id="rId12"/>
    <p:sldId id="316" r:id="rId13"/>
    <p:sldId id="317" r:id="rId14"/>
    <p:sldId id="318" r:id="rId15"/>
    <p:sldId id="319" r:id="rId16"/>
    <p:sldId id="320" r:id="rId17"/>
    <p:sldId id="321" r:id="rId18"/>
    <p:sldId id="324" r:id="rId19"/>
    <p:sldId id="323" r:id="rId20"/>
    <p:sldId id="322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48" r:id="rId29"/>
    <p:sldId id="332" r:id="rId30"/>
    <p:sldId id="349" r:id="rId31"/>
    <p:sldId id="350" r:id="rId32"/>
    <p:sldId id="351" r:id="rId33"/>
    <p:sldId id="342" r:id="rId34"/>
    <p:sldId id="335" r:id="rId35"/>
    <p:sldId id="336" r:id="rId36"/>
    <p:sldId id="337" r:id="rId37"/>
    <p:sldId id="338" r:id="rId38"/>
    <p:sldId id="339" r:id="rId39"/>
    <p:sldId id="340" r:id="rId40"/>
    <p:sldId id="341" r:id="rId41"/>
    <p:sldId id="343" r:id="rId42"/>
    <p:sldId id="344" r:id="rId43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Титульний аркуш" id="{15202A74-163D-4B71-BBA8-E2FCD164262F}">
          <p14:sldIdLst>
            <p14:sldId id="257"/>
            <p14:sldId id="258"/>
            <p14:sldId id="259"/>
            <p14:sldId id="260"/>
            <p14:sldId id="261"/>
          </p14:sldIdLst>
        </p14:section>
        <p14:section name="Учасник групи 1" id="{0860697E-8C4A-43F9-A7C0-C435911657B2}">
          <p14:sldIdLst>
            <p14:sldId id="262"/>
            <p14:sldId id="263"/>
            <p14:sldId id="268"/>
            <p14:sldId id="272"/>
          </p14:sldIdLst>
        </p14:section>
        <p14:section name="Учасник групи 2" id="{ED02CA79-8112-418E-8BC2-0FD9B68AECB3}">
          <p14:sldIdLst>
            <p14:sldId id="266"/>
            <p14:sldId id="267"/>
            <p14:sldId id="273"/>
            <p14:sldId id="265"/>
          </p14:sldIdLst>
        </p14:section>
        <p14:section name="Учасник групи 3" id="{0DAD77B1-60C5-4EB2-933E-C56E97A5B2A7}">
          <p14:sldIdLst>
            <p14:sldId id="270"/>
            <p14:sldId id="271"/>
            <p14:sldId id="264"/>
            <p14:sldId id="269"/>
          </p14:sldIdLst>
        </p14:section>
        <p14:section name="Загальні висновки" id="{4AB6C702-EE4D-4283-ACB0-770710E41AE6}">
          <p14:sldIdLst>
            <p14:sldId id="274"/>
            <p14:sldId id="275"/>
            <p14:sldId id="276"/>
          </p14:sldIdLst>
        </p14:section>
      </p14:sectionLst>
    </p:ex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19" autoAdjust="0"/>
    <p:restoredTop sz="92865" autoAdjust="0"/>
  </p:normalViewPr>
  <p:slideViewPr>
    <p:cSldViewPr snapToGrid="0">
      <p:cViewPr varScale="1">
        <p:scale>
          <a:sx n="96" d="100"/>
          <a:sy n="96" d="100"/>
        </p:scale>
        <p:origin x="-2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104" d="100"/>
          <a:sy n="104" d="100"/>
        </p:scale>
        <p:origin x="5388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="" xmlns:a16="http://schemas.microsoft.com/office/drawing/2014/main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="" xmlns:a16="http://schemas.microsoft.com/office/drawing/2014/main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0D8BBC0-096E-4C2A-8106-7F8F427104B3}" type="datetime1">
              <a:rPr lang="uk-UA" smtClean="0"/>
              <a:pPr rtl="0"/>
              <a:t>07.08.2023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="" xmlns:a16="http://schemas.microsoft.com/office/drawing/2014/main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="" xmlns:a16="http://schemas.microsoft.com/office/drawing/2014/main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uk-UA" smtClean="0"/>
              <a:pPr rtl="0"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E890612-D399-462A-B0B1-E818A366E8A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="" xmlns:p14="http://schemas.microsoft.com/office/powerpoint/2010/main" val="85461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21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41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="" xmlns:p14="http://schemas.microsoft.com/office/powerpoint/2010/main" val="854613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11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C404E7-E8D4-455C-9B43-F3DC49B00D45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5884235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DFCBF3-B010-45A7-B7ED-18BF2C7CED54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4806075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776420-F344-4714-9605-16891C4A7BBA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18745271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C20401-DBFB-4ABA-8545-7D00BCB15293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  <p:extLst>
      <p:ext uri="{BB962C8B-B14F-4D97-AF65-F5344CB8AC3E}">
        <p14:creationId xmlns="" xmlns:p14="http://schemas.microsoft.com/office/powerpoint/2010/main" val="18970230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1ED13A-3FFB-4DC8-A3D7-84040DDC6263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13686463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B5AA416-CFFE-447A-BFAA-23926A3C3423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1435178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ображення з 3 стовпці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DD947E-1DA7-4B90-BBD8-F6160A6E3830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5917296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FF7D18-1A58-498D-8261-FE685DA3645F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6499037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B7EB56E6-87D5-4057-A692-C28AEC334F9A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3445459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25F55A-7E03-4A99-A434-0E4AA93A50A2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10579995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2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pPr rtl="0"/>
            <a:endParaRPr lang="uk-UA" noProof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1"/>
            <a:ext cx="1930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41C544-21D7-416D-A3C1-E5AD7157C528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519863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2C66EDD-6A20-4A5F-930F-A195AC2B6367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4003910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EFEE68-96B0-4148-B5BB-58906DA7954B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4129254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09F1FA-8D57-4902-8D44-972F18161DF5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801469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65E65B-54DF-4C83-BE51-CC9D882DCCC7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0053788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655A79-0620-42F7-9B69-F3366560D66D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9333339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AAF4DB-FDF7-4934-8602-B9DA48EF63F4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26120674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AE7D2C8-9B02-458F-88DC-6FE8428B020C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526897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07.08.2023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4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lyst@mova-ombudsman.gov.ua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280522" y="4442791"/>
            <a:ext cx="8144134" cy="1655343"/>
          </a:xfrm>
        </p:spPr>
        <p:txBody>
          <a:bodyPr rtlCol="0">
            <a:noAutofit/>
          </a:bodyPr>
          <a:lstStyle/>
          <a:p>
            <a:pPr rtl="0"/>
            <a:endParaRPr lang="uk-UA" sz="1800" dirty="0" smtClean="0"/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Олена Михайлівна ЮМАЧІКОВА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кандидат філологічних наук,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старший викладач кафедри 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української та іноземних мов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024270"/>
          </a:xfrm>
        </p:spPr>
        <p:txBody>
          <a:bodyPr rtlCol="0">
            <a:normAutofit fontScale="90000"/>
          </a:bodyPr>
          <a:lstStyle/>
          <a:p>
            <a:r>
              <a:rPr lang="ru-RU" sz="3600" b="1" dirty="0" err="1" smtClean="0">
                <a:solidFill>
                  <a:srgbClr val="7030A0"/>
                </a:solidFill>
              </a:rPr>
              <a:t>Мовленнєва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комунікація</a:t>
            </a:r>
            <a:r>
              <a:rPr lang="ru-RU" sz="3600" b="1" dirty="0" smtClean="0">
                <a:solidFill>
                  <a:srgbClr val="7030A0"/>
                </a:solidFill>
              </a:rPr>
              <a:t>. Культура </a:t>
            </a:r>
            <a:r>
              <a:rPr lang="ru-RU" sz="3600" b="1" dirty="0" err="1" smtClean="0">
                <a:solidFill>
                  <a:srgbClr val="7030A0"/>
                </a:solidFill>
              </a:rPr>
              <a:t>мовлення</a:t>
            </a:r>
            <a:r>
              <a:rPr lang="ru-RU" sz="3600" b="1" dirty="0" smtClean="0">
                <a:solidFill>
                  <a:srgbClr val="7030A0"/>
                </a:solidFill>
              </a:rPr>
              <a:t> як </a:t>
            </a:r>
            <a:r>
              <a:rPr lang="ru-RU" sz="3600" b="1" dirty="0" err="1" smtClean="0">
                <a:solidFill>
                  <a:srgbClr val="7030A0"/>
                </a:solidFill>
              </a:rPr>
              <a:t>елемент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загальної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культури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людини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8929167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7"/>
          </a:xfrm>
        </p:spPr>
        <p:txBody>
          <a:bodyPr rtlCol="0"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1. </a:t>
            </a:r>
            <a:r>
              <a:rPr lang="ru-RU" b="1" dirty="0" err="1" smtClean="0">
                <a:solidFill>
                  <a:srgbClr val="7030A0"/>
                </a:solidFill>
              </a:rPr>
              <a:t>Мова</a:t>
            </a:r>
            <a:r>
              <a:rPr lang="ru-RU" b="1" dirty="0" smtClean="0">
                <a:solidFill>
                  <a:srgbClr val="7030A0"/>
                </a:solidFill>
              </a:rPr>
              <a:t> і </a:t>
            </a:r>
            <a:r>
              <a:rPr lang="ru-RU" b="1" dirty="0" err="1" smtClean="0">
                <a:solidFill>
                  <a:srgbClr val="7030A0"/>
                </a:solidFill>
              </a:rPr>
              <a:t>суспільство</a:t>
            </a:r>
            <a:r>
              <a:rPr lang="ru-RU" b="1" dirty="0" smtClean="0">
                <a:solidFill>
                  <a:srgbClr val="7030A0"/>
                </a:solidFill>
              </a:rPr>
              <a:t>. </a:t>
            </a:r>
            <a:r>
              <a:rPr lang="ru-RU" b="1" dirty="0" err="1" smtClean="0">
                <a:solidFill>
                  <a:srgbClr val="7030A0"/>
                </a:solidFill>
              </a:rPr>
              <a:t>Мовна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ситуація</a:t>
            </a:r>
            <a:r>
              <a:rPr lang="ru-RU" b="1" dirty="0" smtClean="0">
                <a:solidFill>
                  <a:srgbClr val="7030A0"/>
                </a:solidFill>
              </a:rPr>
              <a:t> та </a:t>
            </a:r>
            <a:r>
              <a:rPr lang="ru-RU" b="1" dirty="0" err="1" smtClean="0">
                <a:solidFill>
                  <a:srgbClr val="7030A0"/>
                </a:solidFill>
              </a:rPr>
              <a:t>мовні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проблеми</a:t>
            </a:r>
            <a:r>
              <a:rPr lang="ru-RU" b="1" dirty="0" smtClean="0">
                <a:solidFill>
                  <a:srgbClr val="7030A0"/>
                </a:solidFill>
              </a:rPr>
              <a:t> в </a:t>
            </a:r>
            <a:r>
              <a:rPr lang="ru-RU" b="1" dirty="0" err="1" smtClean="0">
                <a:solidFill>
                  <a:srgbClr val="7030A0"/>
                </a:solidFill>
              </a:rPr>
              <a:t>Україні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357188" algn="just">
              <a:buNone/>
            </a:pPr>
            <a:r>
              <a:rPr lang="uk-UA" sz="8400" dirty="0" smtClean="0"/>
              <a:t>Досі п</a:t>
            </a:r>
            <a:r>
              <a:rPr lang="ru-RU" sz="8400" dirty="0" err="1" smtClean="0"/>
              <a:t>роблема</a:t>
            </a:r>
            <a:r>
              <a:rPr lang="ru-RU" sz="8400" dirty="0" smtClean="0"/>
              <a:t> </a:t>
            </a:r>
            <a:r>
              <a:rPr lang="ru-RU" sz="8400" b="1" dirty="0" err="1" smtClean="0"/>
              <a:t>українсько-російського</a:t>
            </a:r>
            <a:r>
              <a:rPr lang="ru-RU" sz="8400" b="1" dirty="0" smtClean="0"/>
              <a:t> </a:t>
            </a:r>
            <a:r>
              <a:rPr lang="ru-RU" sz="8400" b="1" dirty="0" err="1" smtClean="0"/>
              <a:t>білінгвізму</a:t>
            </a:r>
            <a:r>
              <a:rPr lang="ru-RU" sz="8400" b="1" dirty="0" smtClean="0"/>
              <a:t> </a:t>
            </a:r>
            <a:r>
              <a:rPr lang="ru-RU" sz="8400" dirty="0" smtClean="0"/>
              <a:t>в </a:t>
            </a:r>
            <a:r>
              <a:rPr lang="ru-RU" sz="8400" dirty="0" err="1" smtClean="0"/>
              <a:t>Україні</a:t>
            </a:r>
            <a:r>
              <a:rPr lang="ru-RU" sz="8400" dirty="0" smtClean="0"/>
              <a:t> </a:t>
            </a:r>
            <a:r>
              <a:rPr lang="ru-RU" sz="8400" dirty="0" err="1" smtClean="0"/>
              <a:t>є</a:t>
            </a:r>
            <a:r>
              <a:rPr lang="ru-RU" sz="8400" dirty="0" smtClean="0"/>
              <a:t> </a:t>
            </a:r>
            <a:r>
              <a:rPr lang="ru-RU" sz="8400" dirty="0" err="1" smtClean="0"/>
              <a:t>надзвичайно</a:t>
            </a:r>
            <a:r>
              <a:rPr lang="ru-RU" sz="8400" dirty="0" smtClean="0"/>
              <a:t> складною та </a:t>
            </a:r>
            <a:r>
              <a:rPr lang="ru-RU" sz="8400" dirty="0" err="1" smtClean="0"/>
              <a:t>суперечливою</a:t>
            </a:r>
            <a:r>
              <a:rPr lang="ru-RU" sz="8400" dirty="0" smtClean="0"/>
              <a:t>. </a:t>
            </a:r>
            <a:r>
              <a:rPr lang="ru-RU" sz="8400" dirty="0" err="1" smtClean="0"/>
              <a:t>Адже</a:t>
            </a:r>
            <a:r>
              <a:rPr lang="ru-RU" sz="8400" dirty="0" smtClean="0"/>
              <a:t> </a:t>
            </a:r>
            <a:r>
              <a:rPr lang="ru-RU" sz="8400" dirty="0" err="1" smtClean="0"/>
              <a:t>функціонування</a:t>
            </a:r>
            <a:r>
              <a:rPr lang="ru-RU" sz="8400" dirty="0" smtClean="0"/>
              <a:t> в </a:t>
            </a:r>
            <a:r>
              <a:rPr lang="ru-RU" sz="8400" dirty="0" err="1" smtClean="0"/>
              <a:t>одній</a:t>
            </a:r>
            <a:r>
              <a:rPr lang="ru-RU" sz="8400" dirty="0" smtClean="0"/>
              <a:t> </a:t>
            </a:r>
            <a:r>
              <a:rPr lang="ru-RU" sz="8400" dirty="0" err="1" smtClean="0"/>
              <a:t>країні</a:t>
            </a:r>
            <a:r>
              <a:rPr lang="ru-RU" sz="8400" dirty="0" smtClean="0"/>
              <a:t> </a:t>
            </a:r>
            <a:r>
              <a:rPr lang="ru-RU" sz="8400" dirty="0" err="1" smtClean="0"/>
              <a:t>двох</a:t>
            </a:r>
            <a:r>
              <a:rPr lang="ru-RU" sz="8400" dirty="0" smtClean="0"/>
              <a:t> </a:t>
            </a:r>
            <a:r>
              <a:rPr lang="ru-RU" sz="8400" dirty="0" err="1" smtClean="0"/>
              <a:t>офіційно</a:t>
            </a:r>
            <a:r>
              <a:rPr lang="ru-RU" sz="8400" dirty="0" smtClean="0"/>
              <a:t> </a:t>
            </a:r>
            <a:r>
              <a:rPr lang="ru-RU" sz="8400" dirty="0" err="1" smtClean="0"/>
              <a:t>закріплених</a:t>
            </a:r>
            <a:r>
              <a:rPr lang="ru-RU" sz="8400" dirty="0" smtClean="0"/>
              <a:t> </a:t>
            </a:r>
            <a:r>
              <a:rPr lang="ru-RU" sz="8400" dirty="0" err="1" smtClean="0"/>
              <a:t>мов</a:t>
            </a:r>
            <a:r>
              <a:rPr lang="ru-RU" sz="8400" dirty="0" smtClean="0"/>
              <a:t>, </a:t>
            </a:r>
            <a:r>
              <a:rPr lang="ru-RU" sz="8400" dirty="0" err="1" smtClean="0"/>
              <a:t>порушуючи</a:t>
            </a:r>
            <a:r>
              <a:rPr lang="ru-RU" sz="8400" dirty="0" smtClean="0"/>
              <a:t> </a:t>
            </a:r>
            <a:r>
              <a:rPr lang="ru-RU" sz="8400" dirty="0" err="1" smtClean="0"/>
              <a:t>мовно-культурну</a:t>
            </a:r>
            <a:r>
              <a:rPr lang="ru-RU" sz="8400" dirty="0" smtClean="0"/>
              <a:t> </a:t>
            </a:r>
            <a:r>
              <a:rPr lang="ru-RU" sz="8400" dirty="0" err="1" smtClean="0"/>
              <a:t>єдність</a:t>
            </a:r>
            <a:r>
              <a:rPr lang="ru-RU" sz="8400" dirty="0" smtClean="0"/>
              <a:t> </a:t>
            </a:r>
            <a:r>
              <a:rPr lang="ru-RU" sz="8400" dirty="0" err="1" smtClean="0"/>
              <a:t>її</a:t>
            </a:r>
            <a:r>
              <a:rPr lang="ru-RU" sz="8400" dirty="0" smtClean="0"/>
              <a:t> </a:t>
            </a:r>
            <a:r>
              <a:rPr lang="ru-RU" sz="8400" dirty="0" err="1" smtClean="0"/>
              <a:t>мешканців</a:t>
            </a:r>
            <a:r>
              <a:rPr lang="ru-RU" sz="8400" dirty="0" smtClean="0"/>
              <a:t>, </a:t>
            </a:r>
            <a:r>
              <a:rPr lang="ru-RU" sz="8400" dirty="0" err="1" smtClean="0"/>
              <a:t>стає</a:t>
            </a:r>
            <a:r>
              <a:rPr lang="ru-RU" sz="8400" dirty="0" smtClean="0"/>
              <a:t> </a:t>
            </a:r>
            <a:r>
              <a:rPr lang="ru-RU" sz="8400" b="1" dirty="0" err="1" smtClean="0"/>
              <a:t>джерелом</a:t>
            </a:r>
            <a:r>
              <a:rPr lang="ru-RU" sz="8400" b="1" dirty="0" smtClean="0"/>
              <a:t> </a:t>
            </a:r>
            <a:r>
              <a:rPr lang="ru-RU" sz="8400" b="1" dirty="0" err="1" smtClean="0"/>
              <a:t>постійних</a:t>
            </a:r>
            <a:r>
              <a:rPr lang="ru-RU" sz="8400" b="1" dirty="0" smtClean="0"/>
              <a:t> </a:t>
            </a:r>
            <a:r>
              <a:rPr lang="ru-RU" sz="8400" b="1" dirty="0" err="1" smtClean="0"/>
              <a:t>конфліктів</a:t>
            </a:r>
            <a:r>
              <a:rPr lang="ru-RU" sz="8400" b="1" dirty="0" smtClean="0"/>
              <a:t> </a:t>
            </a:r>
            <a:r>
              <a:rPr lang="ru-RU" sz="8400" dirty="0" err="1" smtClean="0"/>
              <a:t>між</a:t>
            </a:r>
            <a:r>
              <a:rPr lang="ru-RU" sz="8400" dirty="0" smtClean="0"/>
              <a:t> </a:t>
            </a:r>
            <a:r>
              <a:rPr lang="ru-RU" sz="8400" dirty="0" err="1" smtClean="0"/>
              <a:t>двома</a:t>
            </a:r>
            <a:r>
              <a:rPr lang="ru-RU" sz="8400" dirty="0" smtClean="0"/>
              <a:t> </a:t>
            </a:r>
            <a:r>
              <a:rPr lang="ru-RU" sz="8400" dirty="0" err="1" smtClean="0"/>
              <a:t>різномовними</a:t>
            </a:r>
            <a:r>
              <a:rPr lang="ru-RU" sz="8400" dirty="0" smtClean="0"/>
              <a:t> </a:t>
            </a:r>
            <a:r>
              <a:rPr lang="ru-RU" sz="8400" dirty="0" err="1" smtClean="0"/>
              <a:t>частинами</a:t>
            </a:r>
            <a:r>
              <a:rPr lang="ru-RU" sz="8400" dirty="0" smtClean="0"/>
              <a:t> </a:t>
            </a:r>
            <a:r>
              <a:rPr lang="ru-RU" sz="8400" dirty="0" err="1" smtClean="0"/>
              <a:t>населення</a:t>
            </a:r>
            <a:r>
              <a:rPr lang="ru-RU" sz="8400" dirty="0" smtClean="0"/>
              <a:t>, </a:t>
            </a:r>
            <a:r>
              <a:rPr lang="ru-RU" sz="8400" b="1" dirty="0" err="1" smtClean="0"/>
              <a:t>перетворюється</a:t>
            </a:r>
            <a:r>
              <a:rPr lang="ru-RU" sz="8400" b="1" dirty="0" smtClean="0"/>
              <a:t> на </a:t>
            </a:r>
            <a:r>
              <a:rPr lang="ru-RU" sz="8400" b="1" dirty="0" err="1" smtClean="0"/>
              <a:t>дестабілізаційний</a:t>
            </a:r>
            <a:r>
              <a:rPr lang="ru-RU" sz="8400" b="1" dirty="0" smtClean="0"/>
              <a:t> фактор </a:t>
            </a:r>
            <a:r>
              <a:rPr lang="ru-RU" sz="8400" dirty="0" err="1" smtClean="0"/>
              <a:t>суспільного</a:t>
            </a:r>
            <a:r>
              <a:rPr lang="ru-RU" sz="8400" dirty="0" smtClean="0"/>
              <a:t> </a:t>
            </a:r>
            <a:r>
              <a:rPr lang="ru-RU" sz="8400" dirty="0" err="1" smtClean="0"/>
              <a:t>життя</a:t>
            </a:r>
            <a:r>
              <a:rPr lang="uk-UA" sz="8400" dirty="0" smtClean="0"/>
              <a:t>, що ми </a:t>
            </a:r>
            <a:r>
              <a:rPr lang="uk-UA" sz="8400" dirty="0" err="1" smtClean="0"/>
              <a:t>прослідковуємо</a:t>
            </a:r>
            <a:r>
              <a:rPr lang="uk-UA" sz="8400" dirty="0" smtClean="0"/>
              <a:t> і зараз. </a:t>
            </a:r>
            <a:endParaRPr lang="uk-UA" sz="8400" dirty="0" smtClean="0"/>
          </a:p>
          <a:p>
            <a:pPr marL="0" indent="357188" algn="just">
              <a:buNone/>
            </a:pPr>
            <a:r>
              <a:rPr lang="uk-UA" sz="8400" dirty="0" smtClean="0"/>
              <a:t>Для </a:t>
            </a:r>
            <a:r>
              <a:rPr lang="uk-UA" sz="8400" dirty="0" smtClean="0"/>
              <a:t>багатьох українців, які проживають на території нашої країни, навіть попри те, що </a:t>
            </a:r>
            <a:r>
              <a:rPr lang="uk-UA" sz="8400" dirty="0" err="1" smtClean="0"/>
              <a:t>росія</a:t>
            </a:r>
            <a:r>
              <a:rPr lang="uk-UA" sz="8400" dirty="0" smtClean="0"/>
              <a:t> розв’язала війну з </a:t>
            </a:r>
            <a:r>
              <a:rPr lang="uk-UA" sz="8400" dirty="0" smtClean="0"/>
              <a:t>У</a:t>
            </a:r>
            <a:r>
              <a:rPr lang="uk-UA" sz="8400" dirty="0" smtClean="0"/>
              <a:t>країною </a:t>
            </a:r>
            <a:r>
              <a:rPr lang="uk-UA" sz="8400" dirty="0" smtClean="0"/>
              <a:t>– російська мова залишається рідною. </a:t>
            </a:r>
            <a:r>
              <a:rPr lang="ru-RU" sz="8400" dirty="0" smtClean="0"/>
              <a:t>Причиною </a:t>
            </a:r>
            <a:r>
              <a:rPr lang="ru-RU" sz="8400" dirty="0" err="1" smtClean="0"/>
              <a:t>цього</a:t>
            </a:r>
            <a:r>
              <a:rPr lang="ru-RU" sz="8400" dirty="0" smtClean="0"/>
              <a:t> </a:t>
            </a:r>
            <a:r>
              <a:rPr lang="ru-RU" sz="8400" dirty="0" err="1" smtClean="0"/>
              <a:t>є</a:t>
            </a:r>
            <a:r>
              <a:rPr lang="ru-RU" sz="8400" dirty="0" smtClean="0"/>
              <a:t>, </a:t>
            </a:r>
            <a:r>
              <a:rPr lang="ru-RU" sz="8400" dirty="0" err="1" smtClean="0"/>
              <a:t>звичайно</a:t>
            </a:r>
            <a:r>
              <a:rPr lang="ru-RU" sz="8400" dirty="0" smtClean="0"/>
              <a:t>, </a:t>
            </a:r>
            <a:r>
              <a:rPr lang="ru-RU" sz="8400" dirty="0" err="1" smtClean="0"/>
              <a:t>витіснення</a:t>
            </a:r>
            <a:r>
              <a:rPr lang="ru-RU" sz="8400" dirty="0" smtClean="0"/>
              <a:t> </a:t>
            </a:r>
            <a:r>
              <a:rPr lang="ru-RU" sz="8400" dirty="0" err="1" smtClean="0"/>
              <a:t>української</a:t>
            </a:r>
            <a:r>
              <a:rPr lang="ru-RU" sz="8400" dirty="0" smtClean="0"/>
              <a:t> </a:t>
            </a:r>
            <a:r>
              <a:rPr lang="ru-RU" sz="8400" dirty="0" err="1" smtClean="0"/>
              <a:t>мови</a:t>
            </a:r>
            <a:r>
              <a:rPr lang="ru-RU" sz="8400" dirty="0" smtClean="0"/>
              <a:t> </a:t>
            </a:r>
            <a:r>
              <a:rPr lang="ru-RU" sz="8400" dirty="0" err="1" smtClean="0"/>
              <a:t>російською</a:t>
            </a:r>
            <a:r>
              <a:rPr lang="ru-RU" sz="8400" dirty="0" smtClean="0"/>
              <a:t> </a:t>
            </a:r>
            <a:r>
              <a:rPr lang="ru-RU" sz="8400" dirty="0" err="1" smtClean="0"/>
              <a:t>впродовж</a:t>
            </a:r>
            <a:r>
              <a:rPr lang="ru-RU" sz="8400" dirty="0" smtClean="0"/>
              <a:t> </a:t>
            </a:r>
            <a:r>
              <a:rPr lang="ru-RU" sz="8400" dirty="0" err="1" smtClean="0"/>
              <a:t>трьох</a:t>
            </a:r>
            <a:r>
              <a:rPr lang="ru-RU" sz="8400" dirty="0" smtClean="0"/>
              <a:t> </a:t>
            </a:r>
            <a:r>
              <a:rPr lang="ru-RU" sz="8400" dirty="0" err="1" smtClean="0"/>
              <a:t>століть</a:t>
            </a:r>
            <a:r>
              <a:rPr lang="ru-RU" sz="8400" dirty="0" smtClean="0"/>
              <a:t> (</a:t>
            </a:r>
            <a:r>
              <a:rPr lang="ru-RU" sz="8400" dirty="0" smtClean="0"/>
              <a:t>1654­1990 </a:t>
            </a:r>
            <a:r>
              <a:rPr lang="ru-RU" sz="8400" dirty="0" err="1" smtClean="0"/>
              <a:t>рр</a:t>
            </a:r>
            <a:r>
              <a:rPr lang="ru-RU" sz="8400" dirty="0" smtClean="0"/>
              <a:t>.), </a:t>
            </a:r>
            <a:r>
              <a:rPr lang="ru-RU" sz="8400" dirty="0" err="1" smtClean="0"/>
              <a:t>перебування</a:t>
            </a:r>
            <a:r>
              <a:rPr lang="ru-RU" sz="8400" dirty="0" smtClean="0"/>
              <a:t> </a:t>
            </a:r>
            <a:r>
              <a:rPr lang="ru-RU" sz="8400" dirty="0" err="1" smtClean="0"/>
              <a:t>України</a:t>
            </a:r>
            <a:r>
              <a:rPr lang="ru-RU" sz="8400" dirty="0" smtClean="0"/>
              <a:t> у </a:t>
            </a:r>
            <a:r>
              <a:rPr lang="ru-RU" sz="8400" dirty="0" err="1" smtClean="0"/>
              <a:t>складі</a:t>
            </a:r>
            <a:r>
              <a:rPr lang="ru-RU" sz="8400" dirty="0" smtClean="0"/>
              <a:t> </a:t>
            </a:r>
            <a:r>
              <a:rPr lang="ru-RU" sz="8400" dirty="0" err="1" smtClean="0"/>
              <a:t>Російської</a:t>
            </a:r>
            <a:r>
              <a:rPr lang="ru-RU" sz="8400" dirty="0" smtClean="0"/>
              <a:t> </a:t>
            </a:r>
            <a:r>
              <a:rPr lang="ru-RU" sz="8400" dirty="0" err="1" smtClean="0"/>
              <a:t>імперії</a:t>
            </a:r>
            <a:r>
              <a:rPr lang="ru-RU" sz="8400" dirty="0" smtClean="0"/>
              <a:t> – </a:t>
            </a:r>
            <a:r>
              <a:rPr lang="ru-RU" sz="8400" dirty="0" err="1" smtClean="0"/>
              <a:t>самодержавної</a:t>
            </a:r>
            <a:r>
              <a:rPr lang="ru-RU" sz="8400" dirty="0" smtClean="0"/>
              <a:t> і </a:t>
            </a:r>
            <a:r>
              <a:rPr lang="ru-RU" sz="8400" dirty="0" err="1" smtClean="0"/>
              <a:t>комуністичної</a:t>
            </a:r>
            <a:r>
              <a:rPr lang="ru-RU" sz="8400" dirty="0" smtClean="0"/>
              <a:t>. За </a:t>
            </a:r>
            <a:r>
              <a:rPr lang="ru-RU" sz="8400" dirty="0" err="1" smtClean="0"/>
              <a:t>цей</a:t>
            </a:r>
            <a:r>
              <a:rPr lang="ru-RU" sz="8400" dirty="0" smtClean="0"/>
              <a:t> час велика </a:t>
            </a:r>
            <a:r>
              <a:rPr lang="ru-RU" sz="8400" dirty="0" err="1" smtClean="0"/>
              <a:t>кількість</a:t>
            </a:r>
            <a:r>
              <a:rPr lang="ru-RU" sz="8400" dirty="0" smtClean="0"/>
              <a:t> </a:t>
            </a:r>
            <a:r>
              <a:rPr lang="ru-RU" sz="8400" dirty="0" err="1" smtClean="0"/>
              <a:t>українськомовних</a:t>
            </a:r>
            <a:r>
              <a:rPr lang="ru-RU" sz="8400" dirty="0" smtClean="0"/>
              <a:t> людей </a:t>
            </a:r>
            <a:r>
              <a:rPr lang="ru-RU" sz="8400" dirty="0" smtClean="0"/>
              <a:t>«</a:t>
            </a:r>
            <a:r>
              <a:rPr lang="ru-RU" sz="8400" dirty="0" err="1" smtClean="0"/>
              <a:t>перейшла</a:t>
            </a:r>
            <a:r>
              <a:rPr lang="ru-RU" sz="8400" dirty="0" smtClean="0"/>
              <a:t> </a:t>
            </a:r>
            <a:r>
              <a:rPr lang="ru-RU" sz="8400" dirty="0" smtClean="0"/>
              <a:t>на </a:t>
            </a:r>
            <a:r>
              <a:rPr lang="ru-RU" sz="8400" dirty="0" err="1" smtClean="0"/>
              <a:t>спілкування</a:t>
            </a:r>
            <a:r>
              <a:rPr lang="ru-RU" sz="8400" dirty="0" smtClean="0"/>
              <a:t>» </a:t>
            </a:r>
            <a:r>
              <a:rPr lang="ru-RU" sz="8400" dirty="0" err="1" smtClean="0"/>
              <a:t>російською</a:t>
            </a:r>
            <a:r>
              <a:rPr lang="ru-RU" sz="8400" dirty="0" smtClean="0"/>
              <a:t>.</a:t>
            </a:r>
          </a:p>
          <a:p>
            <a:pPr marL="0" indent="357188" algn="just">
              <a:buNone/>
            </a:pPr>
            <a:r>
              <a:rPr lang="uk-UA" sz="8400" dirty="0" smtClean="0"/>
              <a:t>Проте, українцям потрібно пам’ятати, що </a:t>
            </a:r>
            <a:r>
              <a:rPr lang="uk-UA" sz="8400" b="1" dirty="0" smtClean="0"/>
              <a:t>першопричиною </a:t>
            </a:r>
            <a:r>
              <a:rPr lang="uk-UA" sz="8400" b="1" dirty="0" smtClean="0"/>
              <a:t>російсько-української війни </a:t>
            </a:r>
            <a:r>
              <a:rPr lang="uk-UA" sz="8400" dirty="0" smtClean="0"/>
              <a:t>за словами російського </a:t>
            </a:r>
            <a:r>
              <a:rPr lang="uk-UA" sz="8400" dirty="0" smtClean="0"/>
              <a:t>президента стали утиски, яких, начебто зазнавало російськомовне населення в Україні через мову спілкування</a:t>
            </a:r>
            <a:r>
              <a:rPr lang="uk-UA" sz="8400" dirty="0" smtClean="0"/>
              <a:t>.</a:t>
            </a:r>
            <a:r>
              <a:rPr lang="uk-UA" sz="8400" dirty="0" smtClean="0"/>
              <a:t> Отже</a:t>
            </a:r>
            <a:r>
              <a:rPr lang="uk-UA" sz="8400" dirty="0" smtClean="0"/>
              <a:t>, </a:t>
            </a:r>
            <a:r>
              <a:rPr lang="uk-UA" sz="8400" dirty="0" smtClean="0"/>
              <a:t>існування </a:t>
            </a:r>
            <a:r>
              <a:rPr lang="uk-UA" sz="8400" dirty="0" smtClean="0"/>
              <a:t>на території України російської мови стало причиною нападу </a:t>
            </a:r>
            <a:r>
              <a:rPr lang="uk-UA" sz="8400" dirty="0" smtClean="0"/>
              <a:t>на нашу країну, адже р</a:t>
            </a:r>
            <a:r>
              <a:rPr lang="uk-UA" sz="8400" dirty="0" smtClean="0"/>
              <a:t>осіяни </a:t>
            </a:r>
            <a:r>
              <a:rPr lang="uk-UA" sz="8400" dirty="0" smtClean="0"/>
              <a:t>прийшли з війною, щоб захистити </a:t>
            </a:r>
            <a:r>
              <a:rPr lang="uk-UA" sz="8400" dirty="0" smtClean="0"/>
              <a:t>свою мову </a:t>
            </a:r>
            <a:r>
              <a:rPr lang="uk-UA" sz="8400" dirty="0" smtClean="0"/>
              <a:t>в Україні. </a:t>
            </a:r>
            <a:endParaRPr lang="ru-RU" sz="8400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8387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2. Мовне законодавство в Україні. </a:t>
            </a:r>
            <a:r>
              <a:rPr lang="ru-RU" sz="2700" b="1" dirty="0" err="1" smtClean="0">
                <a:solidFill>
                  <a:schemeClr val="tx1"/>
                </a:solidFill>
              </a:rPr>
              <a:t>Правовий</a:t>
            </a:r>
            <a:r>
              <a:rPr lang="ru-RU" sz="2700" b="1" dirty="0" smtClean="0">
                <a:solidFill>
                  <a:schemeClr val="tx1"/>
                </a:solidFill>
              </a:rPr>
              <a:t> статус </a:t>
            </a:r>
            <a:r>
              <a:rPr lang="ru-RU" sz="27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мови</a:t>
            </a:r>
            <a:r>
              <a:rPr lang="ru-RU" sz="2700" b="1" dirty="0" smtClean="0">
                <a:solidFill>
                  <a:schemeClr val="tx1"/>
                </a:solidFill>
              </a:rPr>
              <a:t>. </a:t>
            </a:r>
            <a:r>
              <a:rPr lang="ru-RU" sz="2700" b="1" dirty="0" err="1" smtClean="0">
                <a:solidFill>
                  <a:schemeClr val="tx1"/>
                </a:solidFill>
              </a:rPr>
              <a:t>Поняття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державна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й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офіційна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стану </a:t>
            </a:r>
            <a:r>
              <a:rPr lang="ru-RU" i="1" dirty="0" err="1" smtClean="0"/>
              <a:t>мовної</a:t>
            </a:r>
            <a:r>
              <a:rPr lang="ru-RU" i="1" dirty="0" smtClean="0"/>
              <a:t> </a:t>
            </a:r>
            <a:r>
              <a:rPr lang="ru-RU" i="1" dirty="0" err="1" smtClean="0"/>
              <a:t>політики</a:t>
            </a:r>
            <a:r>
              <a:rPr lang="ru-RU" i="1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державі</a:t>
            </a:r>
            <a:r>
              <a:rPr lang="ru-RU" dirty="0" smtClean="0"/>
              <a:t>, </a:t>
            </a:r>
            <a:r>
              <a:rPr lang="ru-RU" dirty="0" err="1" smtClean="0"/>
              <a:t>освіті</a:t>
            </a:r>
            <a:r>
              <a:rPr lang="ru-RU" dirty="0" smtClean="0"/>
              <a:t>, </a:t>
            </a:r>
            <a:r>
              <a:rPr lang="ru-RU" dirty="0" err="1" smtClean="0"/>
              <a:t>культурних</a:t>
            </a:r>
            <a:r>
              <a:rPr lang="ru-RU" dirty="0" smtClean="0"/>
              <a:t> </a:t>
            </a:r>
            <a:r>
              <a:rPr lang="ru-RU" dirty="0" err="1" smtClean="0"/>
              <a:t>традицій</a:t>
            </a:r>
            <a:r>
              <a:rPr lang="ru-RU" dirty="0" smtClean="0"/>
              <a:t> народу.</a:t>
            </a:r>
          </a:p>
          <a:p>
            <a:pPr marL="0" indent="357188" algn="just">
              <a:buNone/>
            </a:pPr>
            <a:r>
              <a:rPr lang="ru-RU" b="1" i="1" dirty="0" err="1" smtClean="0"/>
              <a:t>Мовна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політика</a:t>
            </a:r>
            <a:r>
              <a:rPr lang="ru-RU" i="1" dirty="0" smtClean="0"/>
              <a:t> </a:t>
            </a:r>
            <a:r>
              <a:rPr lang="ru-RU" b="1" dirty="0" smtClean="0"/>
              <a:t>– </a:t>
            </a:r>
            <a:r>
              <a:rPr lang="ru-RU" b="1" dirty="0" err="1" smtClean="0"/>
              <a:t>це</a:t>
            </a:r>
            <a:r>
              <a:rPr lang="ru-RU" b="1" dirty="0" smtClean="0"/>
              <a:t> система </a:t>
            </a:r>
            <a:r>
              <a:rPr lang="ru-RU" b="1" dirty="0" err="1" smtClean="0"/>
              <a:t>заходів</a:t>
            </a:r>
            <a:r>
              <a:rPr lang="ru-RU" b="1" dirty="0" smtClean="0"/>
              <a:t> (</a:t>
            </a:r>
            <a:r>
              <a:rPr lang="ru-RU" b="1" dirty="0" err="1" smtClean="0"/>
              <a:t>політичних</a:t>
            </a:r>
            <a:r>
              <a:rPr lang="ru-RU" b="1" dirty="0" smtClean="0"/>
              <a:t>, </a:t>
            </a:r>
            <a:r>
              <a:rPr lang="ru-RU" b="1" dirty="0" err="1" smtClean="0"/>
              <a:t>юридичних</a:t>
            </a:r>
            <a:r>
              <a:rPr lang="ru-RU" b="1" dirty="0" smtClean="0"/>
              <a:t>, </a:t>
            </a:r>
            <a:r>
              <a:rPr lang="ru-RU" b="1" dirty="0" err="1" smtClean="0"/>
              <a:t>адміністративних</a:t>
            </a:r>
            <a:r>
              <a:rPr lang="ru-RU" b="1" dirty="0" smtClean="0"/>
              <a:t>), </a:t>
            </a:r>
            <a:r>
              <a:rPr lang="ru-RU" b="1" dirty="0" err="1" smtClean="0"/>
              <a:t>спрямованих</a:t>
            </a:r>
            <a:r>
              <a:rPr lang="ru-RU" b="1" dirty="0" smtClean="0"/>
              <a:t> на </a:t>
            </a:r>
            <a:r>
              <a:rPr lang="ru-RU" b="1" dirty="0" err="1" smtClean="0"/>
              <a:t>регулювання</a:t>
            </a:r>
            <a:r>
              <a:rPr lang="ru-RU" b="1" dirty="0" smtClean="0"/>
              <a:t> </a:t>
            </a:r>
            <a:r>
              <a:rPr lang="ru-RU" b="1" dirty="0" err="1" smtClean="0"/>
              <a:t>мовних</a:t>
            </a:r>
            <a:r>
              <a:rPr lang="ru-RU" b="1" dirty="0" smtClean="0"/>
              <a:t> </a:t>
            </a:r>
            <a:r>
              <a:rPr lang="ru-RU" b="1" dirty="0" err="1" smtClean="0"/>
              <a:t>відносин</a:t>
            </a:r>
            <a:r>
              <a:rPr lang="ru-RU" b="1" dirty="0" smtClean="0"/>
              <a:t> </a:t>
            </a:r>
            <a:r>
              <a:rPr lang="ru-RU" b="1" dirty="0" smtClean="0"/>
              <a:t>у </a:t>
            </a:r>
            <a:r>
              <a:rPr lang="ru-RU" b="1" dirty="0" err="1" smtClean="0"/>
              <a:t>державі</a:t>
            </a:r>
            <a:r>
              <a:rPr lang="ru-RU" b="1" dirty="0" smtClean="0"/>
              <a:t>, </a:t>
            </a:r>
            <a:r>
              <a:rPr lang="ru-RU" b="1" dirty="0" err="1" smtClean="0"/>
              <a:t>зміну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збереження</a:t>
            </a:r>
            <a:r>
              <a:rPr lang="ru-RU" b="1" dirty="0" smtClean="0"/>
              <a:t> </a:t>
            </a:r>
            <a:r>
              <a:rPr lang="ru-RU" b="1" dirty="0" err="1" smtClean="0"/>
              <a:t>мовної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ситуації</a:t>
            </a:r>
            <a:r>
              <a:rPr lang="ru-RU" b="1" dirty="0" smtClean="0"/>
              <a:t> </a:t>
            </a:r>
            <a:r>
              <a:rPr lang="ru-RU" b="1" dirty="0" err="1" smtClean="0"/>
              <a:t>у</a:t>
            </a:r>
            <a:r>
              <a:rPr lang="ru-RU" b="1" dirty="0" smtClean="0"/>
              <a:t> </a:t>
            </a:r>
            <a:r>
              <a:rPr lang="ru-RU" b="1" dirty="0" err="1" smtClean="0"/>
              <a:t>державі</a:t>
            </a:r>
            <a:r>
              <a:rPr lang="ru-RU" b="1" dirty="0" smtClean="0"/>
              <a:t>. </a:t>
            </a:r>
            <a:r>
              <a:rPr lang="ru-RU" dirty="0" smtClean="0"/>
              <a:t>Є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, </a:t>
            </a:r>
            <a:r>
              <a:rPr lang="ru-RU" dirty="0" err="1" smtClean="0"/>
              <a:t>органічною</a:t>
            </a:r>
            <a:r>
              <a:rPr lang="ru-RU" dirty="0" smtClean="0"/>
              <a:t> </a:t>
            </a:r>
            <a:r>
              <a:rPr lang="ru-RU" dirty="0" err="1" smtClean="0"/>
              <a:t>складовою</a:t>
            </a:r>
            <a:r>
              <a:rPr lang="ru-RU" dirty="0" smtClean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політичного</a:t>
            </a:r>
            <a:r>
              <a:rPr lang="ru-RU" dirty="0" smtClean="0"/>
              <a:t> курсу </a:t>
            </a:r>
            <a:r>
              <a:rPr lang="ru-RU" dirty="0" err="1" smtClean="0"/>
              <a:t>держави</a:t>
            </a:r>
            <a:r>
              <a:rPr lang="ru-RU" dirty="0" smtClean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8387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2. Мовне законодавство в Україні. </a:t>
            </a:r>
            <a:r>
              <a:rPr lang="ru-RU" sz="2700" b="1" dirty="0" err="1" smtClean="0">
                <a:solidFill>
                  <a:schemeClr val="tx1"/>
                </a:solidFill>
              </a:rPr>
              <a:t>Правовий</a:t>
            </a:r>
            <a:r>
              <a:rPr lang="ru-RU" sz="2700" b="1" dirty="0" smtClean="0">
                <a:solidFill>
                  <a:schemeClr val="tx1"/>
                </a:solidFill>
              </a:rPr>
              <a:t> статус </a:t>
            </a:r>
            <a:r>
              <a:rPr lang="ru-RU" sz="27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мови</a:t>
            </a:r>
            <a:r>
              <a:rPr lang="ru-RU" sz="2700" b="1" dirty="0" smtClean="0">
                <a:solidFill>
                  <a:schemeClr val="tx1"/>
                </a:solidFill>
              </a:rPr>
              <a:t>. </a:t>
            </a:r>
            <a:r>
              <a:rPr lang="ru-RU" sz="2700" b="1" dirty="0" err="1" smtClean="0">
                <a:solidFill>
                  <a:schemeClr val="tx1"/>
                </a:solidFill>
              </a:rPr>
              <a:t>Поняття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державна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й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офіційна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i="1" dirty="0" err="1" smtClean="0"/>
              <a:t>Національна</a:t>
            </a:r>
            <a:r>
              <a:rPr lang="ru-RU" i="1" dirty="0" smtClean="0"/>
              <a:t> </a:t>
            </a:r>
            <a:r>
              <a:rPr lang="ru-RU" i="1" dirty="0" err="1" smtClean="0"/>
              <a:t>комісія</a:t>
            </a:r>
            <a:r>
              <a:rPr lang="ru-RU" i="1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зміцнення</a:t>
            </a:r>
            <a:r>
              <a:rPr lang="ru-RU" dirty="0" smtClean="0"/>
              <a:t> </a:t>
            </a:r>
            <a:r>
              <a:rPr lang="ru-RU" dirty="0" err="1" smtClean="0"/>
              <a:t>демократії</a:t>
            </a:r>
            <a:r>
              <a:rPr lang="ru-RU" dirty="0" smtClean="0"/>
              <a:t> та </a:t>
            </a:r>
            <a:r>
              <a:rPr lang="ru-RU" dirty="0" err="1" smtClean="0"/>
              <a:t>утвердження</a:t>
            </a:r>
            <a:r>
              <a:rPr lang="ru-RU" dirty="0" smtClean="0"/>
              <a:t> верховенства права </a:t>
            </a:r>
            <a:r>
              <a:rPr lang="ru-RU" dirty="0" err="1" smtClean="0"/>
              <a:t>розробила</a:t>
            </a:r>
            <a:r>
              <a:rPr lang="ru-RU" dirty="0" smtClean="0"/>
              <a:t> </a:t>
            </a:r>
            <a:r>
              <a:rPr lang="ru-RU" dirty="0" err="1" smtClean="0"/>
              <a:t>концепцію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i="1" dirty="0" err="1" smtClean="0"/>
              <a:t>Концепція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державної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політики</a:t>
            </a:r>
            <a:r>
              <a:rPr lang="ru-RU" b="1" i="1" dirty="0" smtClean="0"/>
              <a:t> </a:t>
            </a:r>
            <a:r>
              <a:rPr lang="ru-RU" b="1" dirty="0" smtClean="0"/>
              <a:t>– </a:t>
            </a:r>
            <a:r>
              <a:rPr lang="ru-RU" b="1" dirty="0" err="1" smtClean="0"/>
              <a:t>це</a:t>
            </a:r>
            <a:r>
              <a:rPr lang="ru-RU" b="1" dirty="0" smtClean="0"/>
              <a:t> система </a:t>
            </a:r>
            <a:r>
              <a:rPr lang="ru-RU" b="1" dirty="0" err="1" smtClean="0"/>
              <a:t>засадничих</a:t>
            </a:r>
            <a:r>
              <a:rPr lang="ru-RU" b="1" dirty="0" smtClean="0"/>
              <a:t> </a:t>
            </a:r>
            <a:r>
              <a:rPr lang="ru-RU" b="1" dirty="0" err="1" smtClean="0"/>
              <a:t>нормативних</a:t>
            </a:r>
            <a:r>
              <a:rPr lang="ru-RU" b="1" dirty="0" smtClean="0"/>
              <a:t> постанов,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ґрунтуються</a:t>
            </a:r>
            <a:r>
              <a:rPr lang="ru-RU" b="1" dirty="0" smtClean="0"/>
              <a:t> на компетентному </a:t>
            </a:r>
            <a:r>
              <a:rPr lang="ru-RU" b="1" dirty="0" err="1" smtClean="0"/>
              <a:t>оцінюванні</a:t>
            </a:r>
            <a:r>
              <a:rPr lang="ru-RU" b="1" dirty="0" smtClean="0"/>
              <a:t> </a:t>
            </a:r>
            <a:r>
              <a:rPr lang="ru-RU" b="1" dirty="0" err="1" smtClean="0"/>
              <a:t>мовної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ситуації</a:t>
            </a:r>
            <a:r>
              <a:rPr lang="ru-RU" b="1" dirty="0" smtClean="0"/>
              <a:t> в </a:t>
            </a:r>
            <a:r>
              <a:rPr lang="ru-RU" b="1" dirty="0" err="1" smtClean="0"/>
              <a:t>Україні</a:t>
            </a:r>
            <a:r>
              <a:rPr lang="ru-RU" b="1" dirty="0" smtClean="0"/>
              <a:t>, і </a:t>
            </a:r>
            <a:r>
              <a:rPr lang="ru-RU" b="1" dirty="0" err="1" smtClean="0"/>
              <a:t>якими</a:t>
            </a:r>
            <a:r>
              <a:rPr lang="ru-RU" b="1" dirty="0" smtClean="0"/>
              <a:t> </a:t>
            </a:r>
            <a:r>
              <a:rPr lang="ru-RU" b="1" dirty="0" err="1" smtClean="0"/>
              <a:t>мають</a:t>
            </a:r>
            <a:r>
              <a:rPr lang="ru-RU" b="1" dirty="0" smtClean="0"/>
              <a:t> </a:t>
            </a:r>
            <a:r>
              <a:rPr lang="ru-RU" b="1" dirty="0" err="1" smtClean="0"/>
              <a:t>керуватися</a:t>
            </a:r>
            <a:r>
              <a:rPr lang="ru-RU" b="1" dirty="0" smtClean="0"/>
              <a:t> </a:t>
            </a:r>
            <a:r>
              <a:rPr lang="ru-RU" b="1" dirty="0" err="1" smtClean="0"/>
              <a:t>органи</a:t>
            </a:r>
            <a:r>
              <a:rPr lang="ru-RU" b="1" dirty="0" smtClean="0"/>
              <a:t> </a:t>
            </a:r>
            <a:r>
              <a:rPr lang="ru-RU" b="1" dirty="0" err="1" smtClean="0"/>
              <a:t>державної</a:t>
            </a:r>
            <a:r>
              <a:rPr lang="ru-RU" b="1" dirty="0" smtClean="0"/>
              <a:t> </a:t>
            </a:r>
            <a:r>
              <a:rPr lang="ru-RU" b="1" dirty="0" err="1" smtClean="0"/>
              <a:t>влади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органи</a:t>
            </a:r>
            <a:r>
              <a:rPr lang="ru-RU" b="1" dirty="0" smtClean="0"/>
              <a:t> </a:t>
            </a:r>
            <a:r>
              <a:rPr lang="ru-RU" b="1" dirty="0" err="1" smtClean="0"/>
              <a:t>місцевого</a:t>
            </a:r>
            <a:r>
              <a:rPr lang="ru-RU" b="1" dirty="0" smtClean="0"/>
              <a:t> </a:t>
            </a:r>
            <a:r>
              <a:rPr lang="ru-RU" b="1" dirty="0" err="1" smtClean="0"/>
              <a:t>самоврядування</a:t>
            </a:r>
            <a:r>
              <a:rPr lang="ru-RU" b="1" dirty="0" smtClean="0"/>
              <a:t> у </a:t>
            </a:r>
            <a:r>
              <a:rPr lang="ru-RU" b="1" dirty="0" err="1" smtClean="0"/>
              <a:t>своїй</a:t>
            </a:r>
            <a:r>
              <a:rPr lang="ru-RU" b="1" dirty="0" smtClean="0"/>
              <a:t> </a:t>
            </a:r>
            <a:r>
              <a:rPr lang="ru-RU" b="1" dirty="0" err="1" smtClean="0"/>
              <a:t>практичній</a:t>
            </a:r>
            <a:r>
              <a:rPr lang="ru-RU" b="1" dirty="0" smtClean="0"/>
              <a:t>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, </a:t>
            </a:r>
            <a:r>
              <a:rPr lang="ru-RU" b="1" dirty="0" err="1" smtClean="0"/>
              <a:t>регулюючи</a:t>
            </a:r>
            <a:r>
              <a:rPr lang="ru-RU" b="1" dirty="0" smtClean="0"/>
              <a:t> </a:t>
            </a:r>
            <a:r>
              <a:rPr lang="ru-RU" b="1" dirty="0" err="1" smtClean="0"/>
              <a:t>суспільні</a:t>
            </a:r>
            <a:r>
              <a:rPr lang="ru-RU" b="1" dirty="0" smtClean="0"/>
              <a:t> </a:t>
            </a:r>
            <a:r>
              <a:rPr lang="ru-RU" b="1" dirty="0" err="1" smtClean="0"/>
              <a:t>відносини</a:t>
            </a:r>
            <a:r>
              <a:rPr lang="ru-RU" b="1" dirty="0" smtClean="0"/>
              <a:t> </a:t>
            </a:r>
            <a:r>
              <a:rPr lang="ru-RU" b="1" dirty="0" err="1" smtClean="0"/>
              <a:t>у</a:t>
            </a:r>
            <a:r>
              <a:rPr lang="ru-RU" b="1" dirty="0" smtClean="0"/>
              <a:t> </a:t>
            </a:r>
            <a:r>
              <a:rPr lang="ru-RU" b="1" dirty="0" err="1" smtClean="0"/>
              <a:t>мовній</a:t>
            </a:r>
            <a:r>
              <a:rPr lang="ru-RU" b="1" dirty="0" smtClean="0"/>
              <a:t> </a:t>
            </a:r>
            <a:r>
              <a:rPr lang="ru-RU" b="1" dirty="0" err="1" smtClean="0"/>
              <a:t>царині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r>
              <a:rPr lang="ru-RU" b="1" i="1" dirty="0" err="1" smtClean="0"/>
              <a:t>Пріоритетом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політики</a:t>
            </a:r>
            <a:r>
              <a:rPr lang="ru-RU" i="1" dirty="0" smtClean="0"/>
              <a:t> </a:t>
            </a:r>
            <a:r>
              <a:rPr lang="ru-RU" b="1" dirty="0" smtClean="0"/>
              <a:t>в </a:t>
            </a:r>
            <a:r>
              <a:rPr lang="ru-RU" b="1" dirty="0" err="1" smtClean="0"/>
              <a:t>Україні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утвердження</a:t>
            </a:r>
            <a:r>
              <a:rPr lang="ru-RU" b="1" dirty="0" smtClean="0"/>
              <a:t> і 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dirty="0" smtClean="0"/>
              <a:t> – </a:t>
            </a:r>
            <a:r>
              <a:rPr lang="ru-RU" dirty="0" err="1" smtClean="0"/>
              <a:t>головної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ідентичності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, яка </a:t>
            </a:r>
            <a:r>
              <a:rPr lang="ru-RU" dirty="0" err="1" smtClean="0"/>
              <a:t>історично</a:t>
            </a:r>
            <a:r>
              <a:rPr lang="ru-RU" dirty="0" smtClean="0"/>
              <a:t> </a:t>
            </a:r>
            <a:r>
              <a:rPr lang="ru-RU" dirty="0" err="1" smtClean="0"/>
              <a:t>проживає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становить </a:t>
            </a:r>
            <a:r>
              <a:rPr lang="ru-RU" dirty="0" err="1" smtClean="0"/>
              <a:t>абсолютну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дала </a:t>
            </a:r>
            <a:r>
              <a:rPr lang="ru-RU" dirty="0" err="1" smtClean="0"/>
              <a:t>офіційну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державі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8387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2. Мовне законодавство в Україні. </a:t>
            </a:r>
            <a:r>
              <a:rPr lang="ru-RU" sz="2700" b="1" dirty="0" err="1" smtClean="0">
                <a:solidFill>
                  <a:schemeClr val="tx1"/>
                </a:solidFill>
              </a:rPr>
              <a:t>Правовий</a:t>
            </a:r>
            <a:r>
              <a:rPr lang="ru-RU" sz="2700" b="1" dirty="0" smtClean="0">
                <a:solidFill>
                  <a:schemeClr val="tx1"/>
                </a:solidFill>
              </a:rPr>
              <a:t> статус </a:t>
            </a:r>
            <a:r>
              <a:rPr lang="ru-RU" sz="27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мови</a:t>
            </a:r>
            <a:r>
              <a:rPr lang="ru-RU" sz="2700" b="1" dirty="0" smtClean="0">
                <a:solidFill>
                  <a:schemeClr val="tx1"/>
                </a:solidFill>
              </a:rPr>
              <a:t>. </a:t>
            </a:r>
            <a:r>
              <a:rPr lang="ru-RU" sz="2700" b="1" dirty="0" err="1" smtClean="0">
                <a:solidFill>
                  <a:schemeClr val="tx1"/>
                </a:solidFill>
              </a:rPr>
              <a:t>Поняття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державна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й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офіційна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352640" y="1467414"/>
            <a:ext cx="11338560" cy="4572000"/>
          </a:xfrm>
        </p:spPr>
        <p:txBody>
          <a:bodyPr rtlCol="0"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b="1" i="1" dirty="0" smtClean="0"/>
              <a:t>державною (</a:t>
            </a:r>
            <a:r>
              <a:rPr lang="ru-RU" b="1" i="1" dirty="0" err="1" smtClean="0"/>
              <a:t>офіційною</a:t>
            </a:r>
            <a:r>
              <a:rPr lang="ru-RU" b="1" i="1" dirty="0" smtClean="0"/>
              <a:t>) </a:t>
            </a:r>
            <a:r>
              <a:rPr lang="ru-RU" b="1" i="1" dirty="0" err="1" smtClean="0"/>
              <a:t>мовою</a:t>
            </a:r>
            <a:r>
              <a:rPr lang="ru-RU" b="1" i="1" dirty="0" smtClean="0"/>
              <a:t> </a:t>
            </a:r>
            <a:r>
              <a:rPr lang="ru-RU" b="1" dirty="0" err="1" smtClean="0"/>
              <a:t>розуміється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, </a:t>
            </a:r>
            <a:r>
              <a:rPr lang="ru-RU" b="1" dirty="0" err="1" smtClean="0"/>
              <a:t>якій</a:t>
            </a:r>
            <a:r>
              <a:rPr lang="ru-RU" b="1" dirty="0" smtClean="0"/>
              <a:t> державою </a:t>
            </a:r>
            <a:r>
              <a:rPr lang="ru-RU" b="1" dirty="0" err="1" smtClean="0"/>
              <a:t>надано</a:t>
            </a:r>
            <a:r>
              <a:rPr lang="ru-RU" b="1" dirty="0" smtClean="0"/>
              <a:t> </a:t>
            </a:r>
            <a:r>
              <a:rPr lang="ru-RU" b="1" dirty="0" err="1" smtClean="0"/>
              <a:t>правовий</a:t>
            </a:r>
            <a:r>
              <a:rPr lang="ru-RU" b="1" dirty="0" smtClean="0"/>
              <a:t> статус </a:t>
            </a:r>
            <a:r>
              <a:rPr lang="ru-RU" b="1" dirty="0" err="1" smtClean="0"/>
              <a:t>обов'язкового</a:t>
            </a:r>
            <a:r>
              <a:rPr lang="ru-RU" b="1" dirty="0" smtClean="0"/>
              <a:t> </a:t>
            </a:r>
            <a:r>
              <a:rPr lang="ru-RU" b="1" dirty="0" err="1" smtClean="0"/>
              <a:t>засобу</a:t>
            </a:r>
            <a:r>
              <a:rPr lang="ru-RU" b="1" dirty="0" smtClean="0"/>
              <a:t> </a:t>
            </a:r>
            <a:r>
              <a:rPr lang="ru-RU" b="1" dirty="0" err="1" smtClean="0"/>
              <a:t>спілкування</a:t>
            </a:r>
            <a:r>
              <a:rPr lang="ru-RU" b="1" dirty="0" smtClean="0"/>
              <a:t> у </a:t>
            </a:r>
            <a:r>
              <a:rPr lang="ru-RU" b="1" dirty="0" err="1" smtClean="0"/>
              <a:t>публічних</a:t>
            </a:r>
            <a:r>
              <a:rPr lang="ru-RU" b="1" dirty="0" smtClean="0"/>
              <a:t> сферах </a:t>
            </a:r>
            <a:r>
              <a:rPr lang="ru-RU" b="1" dirty="0" err="1" smtClean="0"/>
              <a:t>суспільного</a:t>
            </a:r>
            <a:r>
              <a:rPr lang="ru-RU" b="1" dirty="0" smtClean="0"/>
              <a:t> </a:t>
            </a:r>
            <a:r>
              <a:rPr lang="ru-RU" b="1" dirty="0" err="1" smtClean="0"/>
              <a:t>життя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r>
              <a:rPr lang="ru-RU" b="1" dirty="0" err="1" smtClean="0"/>
              <a:t>Стаття</a:t>
            </a:r>
            <a:r>
              <a:rPr lang="ru-RU" b="1" dirty="0" smtClean="0"/>
              <a:t> 10 </a:t>
            </a:r>
            <a:r>
              <a:rPr lang="ru-RU" b="1" dirty="0" err="1" smtClean="0"/>
              <a:t>Конституції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</a:t>
            </a:r>
            <a:r>
              <a:rPr lang="ru-RU" dirty="0" smtClean="0"/>
              <a:t>та</a:t>
            </a:r>
            <a:r>
              <a:rPr lang="ru-RU" b="1" dirty="0" smtClean="0"/>
              <a:t>  </a:t>
            </a:r>
            <a:r>
              <a:rPr lang="ru-RU" b="1" dirty="0" err="1" smtClean="0"/>
              <a:t>стаття</a:t>
            </a:r>
            <a:r>
              <a:rPr lang="ru-RU" b="1" dirty="0" smtClean="0"/>
              <a:t> 1 Закону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«Про </a:t>
            </a:r>
            <a:r>
              <a:rPr lang="ru-RU" b="1" dirty="0" err="1" smtClean="0"/>
              <a:t>забезпечення</a:t>
            </a:r>
            <a:r>
              <a:rPr lang="ru-RU" b="1" dirty="0" smtClean="0"/>
              <a:t> </a:t>
            </a:r>
            <a:r>
              <a:rPr lang="ru-RU" b="1" dirty="0" err="1" smtClean="0"/>
              <a:t>функціонування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як </a:t>
            </a:r>
            <a:r>
              <a:rPr lang="ru-RU" b="1" dirty="0" err="1" smtClean="0"/>
              <a:t>державної</a:t>
            </a:r>
            <a:r>
              <a:rPr lang="ru-RU" b="1" dirty="0" smtClean="0"/>
              <a:t>» </a:t>
            </a:r>
            <a:r>
              <a:rPr lang="ru-RU" b="1" dirty="0" err="1" smtClean="0"/>
              <a:t>визначають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державною </a:t>
            </a:r>
            <a:r>
              <a:rPr lang="ru-RU" b="1" dirty="0" err="1" smtClean="0"/>
              <a:t>мовою</a:t>
            </a:r>
            <a:r>
              <a:rPr lang="ru-RU" b="1" dirty="0" smtClean="0"/>
              <a:t> в </a:t>
            </a:r>
            <a:r>
              <a:rPr lang="ru-RU" b="1" dirty="0" err="1" smtClean="0"/>
              <a:t>Україні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. </a:t>
            </a:r>
            <a:endParaRPr lang="ru-RU" b="1" dirty="0" smtClean="0"/>
          </a:p>
          <a:p>
            <a:pPr marL="0" indent="357188" algn="just">
              <a:buNone/>
            </a:pPr>
            <a:r>
              <a:rPr lang="ru-RU" dirty="0" smtClean="0"/>
              <a:t>Закон </a:t>
            </a:r>
            <a:r>
              <a:rPr lang="ru-RU" dirty="0" err="1" smtClean="0"/>
              <a:t>регулює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і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як </a:t>
            </a:r>
            <a:r>
              <a:rPr lang="ru-RU" dirty="0" err="1" smtClean="0"/>
              <a:t>державної</a:t>
            </a:r>
            <a:r>
              <a:rPr lang="ru-RU" dirty="0" smtClean="0"/>
              <a:t> у сферах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на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державотворчій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зазначено</a:t>
            </a:r>
            <a:r>
              <a:rPr lang="ru-RU" dirty="0" smtClean="0"/>
              <a:t> у </a:t>
            </a:r>
            <a:r>
              <a:rPr lang="ru-RU" i="1" dirty="0" err="1" smtClean="0"/>
              <a:t>преамбулі</a:t>
            </a:r>
            <a:r>
              <a:rPr lang="ru-RU" i="1" dirty="0" smtClean="0"/>
              <a:t> </a:t>
            </a:r>
            <a:r>
              <a:rPr lang="ru-RU" i="1" dirty="0" err="1" smtClean="0"/>
              <a:t>Конституції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нації</a:t>
            </a:r>
            <a:r>
              <a:rPr lang="ru-RU" dirty="0" smtClean="0"/>
              <a:t>, яка </a:t>
            </a:r>
            <a:r>
              <a:rPr lang="ru-RU" dirty="0" err="1" smtClean="0"/>
              <a:t>історично</a:t>
            </a:r>
            <a:r>
              <a:rPr lang="ru-RU" dirty="0" smtClean="0"/>
              <a:t> </a:t>
            </a:r>
            <a:r>
              <a:rPr lang="ru-RU" dirty="0" err="1" smtClean="0"/>
              <a:t>проживає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складає</a:t>
            </a:r>
            <a:r>
              <a:rPr lang="ru-RU" dirty="0" smtClean="0"/>
              <a:t> </a:t>
            </a:r>
            <a:r>
              <a:rPr lang="ru-RU" dirty="0" err="1" smtClean="0"/>
              <a:t>абсолютну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і дала </a:t>
            </a:r>
            <a:r>
              <a:rPr lang="ru-RU" dirty="0" err="1" smtClean="0"/>
              <a:t>офіційну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державі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законом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домінує</a:t>
            </a:r>
            <a:r>
              <a:rPr lang="ru-RU" dirty="0" smtClean="0"/>
              <a:t> у таких сферах: у державному </a:t>
            </a:r>
            <a:r>
              <a:rPr lang="ru-RU" dirty="0" err="1" smtClean="0"/>
              <a:t>секторі</a:t>
            </a:r>
            <a:r>
              <a:rPr lang="ru-RU" dirty="0" smtClean="0"/>
              <a:t> та органах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; в </a:t>
            </a:r>
            <a:r>
              <a:rPr lang="ru-RU" dirty="0" err="1" smtClean="0"/>
              <a:t>громадських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організаціях</a:t>
            </a:r>
            <a:r>
              <a:rPr lang="ru-RU" dirty="0" smtClean="0"/>
              <a:t>; в </a:t>
            </a:r>
            <a:r>
              <a:rPr lang="ru-RU" dirty="0" err="1" smtClean="0"/>
              <a:t>науці</a:t>
            </a:r>
            <a:r>
              <a:rPr lang="ru-RU" dirty="0" smtClean="0"/>
              <a:t> та </a:t>
            </a:r>
            <a:r>
              <a:rPr lang="ru-RU" dirty="0" err="1" smtClean="0"/>
              <a:t>освіті</a:t>
            </a:r>
            <a:r>
              <a:rPr lang="ru-RU" dirty="0" smtClean="0"/>
              <a:t>; у </a:t>
            </a:r>
            <a:r>
              <a:rPr lang="ru-RU" dirty="0" err="1" smtClean="0"/>
              <a:t>медицині</a:t>
            </a:r>
            <a:r>
              <a:rPr lang="ru-RU" dirty="0" smtClean="0"/>
              <a:t>; на </a:t>
            </a:r>
            <a:r>
              <a:rPr lang="ru-RU" dirty="0" err="1" smtClean="0"/>
              <a:t>телебаченні</a:t>
            </a:r>
            <a:r>
              <a:rPr lang="ru-RU" dirty="0" smtClean="0"/>
              <a:t> та </a:t>
            </a:r>
            <a:r>
              <a:rPr lang="ru-RU" dirty="0" err="1" smtClean="0"/>
              <a:t>кіно</a:t>
            </a:r>
            <a:r>
              <a:rPr lang="ru-RU" dirty="0" smtClean="0"/>
              <a:t>;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; в </a:t>
            </a:r>
            <a:r>
              <a:rPr lang="ru-RU" dirty="0" err="1" smtClean="0"/>
              <a:t>медіа</a:t>
            </a:r>
            <a:r>
              <a:rPr lang="ru-RU" dirty="0" smtClean="0"/>
              <a:t> та </a:t>
            </a:r>
            <a:r>
              <a:rPr lang="ru-RU" dirty="0" err="1" smtClean="0"/>
              <a:t>інтернет-сайтах</a:t>
            </a:r>
            <a:r>
              <a:rPr lang="ru-RU" dirty="0" smtClean="0"/>
              <a:t>; у </a:t>
            </a:r>
            <a:r>
              <a:rPr lang="ru-RU" dirty="0" err="1" smtClean="0"/>
              <a:t>війську</a:t>
            </a:r>
            <a:r>
              <a:rPr lang="ru-RU" dirty="0" smtClean="0"/>
              <a:t> та </a:t>
            </a:r>
            <a:r>
              <a:rPr lang="ru-RU" dirty="0" err="1" smtClean="0"/>
              <a:t>силових</a:t>
            </a:r>
            <a:r>
              <a:rPr lang="ru-RU" dirty="0" smtClean="0"/>
              <a:t> структурах; у </a:t>
            </a:r>
            <a:r>
              <a:rPr lang="ru-RU" dirty="0" err="1" smtClean="0"/>
              <a:t>документообігу</a:t>
            </a:r>
            <a:r>
              <a:rPr lang="ru-RU" dirty="0" smtClean="0"/>
              <a:t> 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8387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2. Мовне законодавство в Україні. </a:t>
            </a:r>
            <a:r>
              <a:rPr lang="ru-RU" sz="2700" b="1" dirty="0" err="1" smtClean="0">
                <a:solidFill>
                  <a:schemeClr val="tx1"/>
                </a:solidFill>
              </a:rPr>
              <a:t>Правовий</a:t>
            </a:r>
            <a:r>
              <a:rPr lang="ru-RU" sz="2700" b="1" dirty="0" smtClean="0">
                <a:solidFill>
                  <a:schemeClr val="tx1"/>
                </a:solidFill>
              </a:rPr>
              <a:t> статус </a:t>
            </a:r>
            <a:r>
              <a:rPr lang="ru-RU" sz="27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мови</a:t>
            </a:r>
            <a:r>
              <a:rPr lang="ru-RU" sz="2700" b="1" dirty="0" smtClean="0">
                <a:solidFill>
                  <a:schemeClr val="tx1"/>
                </a:solidFill>
              </a:rPr>
              <a:t>. </a:t>
            </a:r>
            <a:r>
              <a:rPr lang="ru-RU" sz="2700" b="1" dirty="0" err="1" smtClean="0">
                <a:solidFill>
                  <a:schemeClr val="tx1"/>
                </a:solidFill>
              </a:rPr>
              <a:t>Поняття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державна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й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офіційна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dirty="0" smtClean="0"/>
              <a:t>Статус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як </a:t>
            </a:r>
            <a:r>
              <a:rPr lang="ru-RU" dirty="0" err="1" smtClean="0"/>
              <a:t>єдиної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обов’язковість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на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smtClean="0"/>
              <a:t>за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повноважень</a:t>
            </a:r>
            <a:r>
              <a:rPr lang="ru-RU" dirty="0" smtClean="0"/>
              <a:t> органами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smtClean="0"/>
              <a:t>органами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в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публічних</a:t>
            </a:r>
            <a:r>
              <a:rPr lang="ru-RU" dirty="0" smtClean="0"/>
              <a:t> сферах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визначені</a:t>
            </a:r>
            <a:r>
              <a:rPr lang="ru-RU" dirty="0" smtClean="0"/>
              <a:t> Законом. </a:t>
            </a:r>
            <a:r>
              <a:rPr lang="ru-RU" dirty="0" smtClean="0"/>
              <a:t>Держава повинна </a:t>
            </a:r>
            <a:r>
              <a:rPr lang="ru-RU" dirty="0" err="1" smtClean="0"/>
              <a:t>забезпечувати</a:t>
            </a:r>
            <a:r>
              <a:rPr lang="ru-RU" dirty="0" smtClean="0"/>
              <a:t> </a:t>
            </a:r>
            <a:r>
              <a:rPr lang="ru-RU" dirty="0" err="1" smtClean="0"/>
              <a:t>всебічний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і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усіх</a:t>
            </a:r>
            <a:r>
              <a:rPr lang="ru-RU" dirty="0" smtClean="0"/>
              <a:t> сферах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на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i="1" dirty="0" err="1" smtClean="0"/>
              <a:t>Українська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мова</a:t>
            </a:r>
            <a:r>
              <a:rPr lang="ru-RU" b="1" i="1" dirty="0" smtClean="0"/>
              <a:t> </a:t>
            </a:r>
            <a:r>
              <a:rPr lang="ru-RU" b="1" dirty="0" smtClean="0"/>
              <a:t>як </a:t>
            </a:r>
            <a:r>
              <a:rPr lang="ru-RU" b="1" dirty="0" err="1" smtClean="0"/>
              <a:t>єдина</a:t>
            </a:r>
            <a:r>
              <a:rPr lang="ru-RU" b="1" dirty="0" smtClean="0"/>
              <a:t> </a:t>
            </a:r>
            <a:r>
              <a:rPr lang="ru-RU" b="1" dirty="0" err="1" smtClean="0"/>
              <a:t>державна</a:t>
            </a:r>
            <a:r>
              <a:rPr lang="ru-RU" b="1" dirty="0" smtClean="0"/>
              <a:t> </a:t>
            </a:r>
            <a:r>
              <a:rPr lang="ru-RU" b="1" dirty="0" err="1" smtClean="0"/>
              <a:t>мова</a:t>
            </a:r>
            <a:r>
              <a:rPr lang="ru-RU" b="1" dirty="0" smtClean="0"/>
              <a:t> </a:t>
            </a:r>
            <a:r>
              <a:rPr lang="ru-RU" b="1" dirty="0" err="1" smtClean="0"/>
              <a:t>виконує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</a:t>
            </a:r>
            <a:r>
              <a:rPr lang="ru-RU" b="1" dirty="0" err="1" smtClean="0"/>
              <a:t>міжетнічного</a:t>
            </a:r>
            <a:r>
              <a:rPr lang="ru-RU" b="1" dirty="0" smtClean="0"/>
              <a:t> </a:t>
            </a:r>
            <a:r>
              <a:rPr lang="ru-RU" b="1" dirty="0" err="1" smtClean="0"/>
              <a:t>спілкування</a:t>
            </a:r>
            <a:r>
              <a:rPr lang="ru-RU" b="1" dirty="0" smtClean="0"/>
              <a:t>,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гарантією</a:t>
            </a:r>
            <a:r>
              <a:rPr lang="ru-RU" b="1" dirty="0" smtClean="0"/>
              <a:t> </a:t>
            </a:r>
            <a:r>
              <a:rPr lang="ru-RU" b="1" dirty="0" err="1" smtClean="0"/>
              <a:t>захисту</a:t>
            </a:r>
            <a:r>
              <a:rPr lang="ru-RU" b="1" dirty="0" smtClean="0"/>
              <a:t> прав </a:t>
            </a:r>
            <a:r>
              <a:rPr lang="ru-RU" b="1" dirty="0" err="1" smtClean="0"/>
              <a:t>людини</a:t>
            </a:r>
            <a:r>
              <a:rPr lang="ru-RU" b="1" dirty="0" smtClean="0"/>
              <a:t> для кожного </a:t>
            </a:r>
            <a:r>
              <a:rPr lang="ru-RU" b="1" dirty="0" err="1" smtClean="0"/>
              <a:t>українського</a:t>
            </a:r>
            <a:r>
              <a:rPr lang="ru-RU" b="1" dirty="0" smtClean="0"/>
              <a:t> </a:t>
            </a:r>
            <a:r>
              <a:rPr lang="ru-RU" b="1" dirty="0" err="1" smtClean="0"/>
              <a:t>громадянина</a:t>
            </a:r>
            <a:r>
              <a:rPr lang="ru-RU" b="1" dirty="0" smtClean="0"/>
              <a:t> </a:t>
            </a:r>
            <a:r>
              <a:rPr lang="ru-RU" b="1" dirty="0" err="1" smtClean="0"/>
              <a:t>незалежно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етнічного</a:t>
            </a:r>
            <a:r>
              <a:rPr lang="ru-RU" b="1" dirty="0" smtClean="0"/>
              <a:t> </a:t>
            </a:r>
            <a:r>
              <a:rPr lang="ru-RU" b="1" dirty="0" err="1" smtClean="0"/>
              <a:t>походження</a:t>
            </a:r>
            <a:r>
              <a:rPr lang="ru-RU" b="1" dirty="0" smtClean="0"/>
              <a:t>, а </a:t>
            </a:r>
            <a:r>
              <a:rPr lang="ru-RU" b="1" dirty="0" err="1" smtClean="0"/>
              <a:t>також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фактором </a:t>
            </a:r>
            <a:r>
              <a:rPr lang="ru-RU" b="1" dirty="0" err="1" smtClean="0"/>
              <a:t>єдності</a:t>
            </a:r>
            <a:r>
              <a:rPr lang="ru-RU" b="1" dirty="0" smtClean="0"/>
              <a:t> і </a:t>
            </a:r>
            <a:r>
              <a:rPr lang="ru-RU" b="1" dirty="0" err="1" smtClean="0"/>
              <a:t>національної</a:t>
            </a:r>
            <a:r>
              <a:rPr lang="ru-RU" b="1" dirty="0" smtClean="0"/>
              <a:t> </a:t>
            </a:r>
            <a:r>
              <a:rPr lang="ru-RU" b="1" dirty="0" err="1" smtClean="0"/>
              <a:t>безпеки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Мова</a:t>
            </a:r>
            <a:r>
              <a:rPr lang="ru-RU" dirty="0" smtClean="0"/>
              <a:t> – </a:t>
            </a:r>
            <a:r>
              <a:rPr lang="ru-RU" dirty="0" err="1" smtClean="0"/>
              <a:t>унікальний</a:t>
            </a:r>
            <a:r>
              <a:rPr lang="ru-RU" dirty="0" smtClean="0"/>
              <a:t> феномен,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соціалізації</a:t>
            </a:r>
            <a:r>
              <a:rPr lang="ru-RU" dirty="0" smtClean="0"/>
              <a:t>, формою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творчого</a:t>
            </a:r>
            <a:r>
              <a:rPr lang="ru-RU" dirty="0" smtClean="0"/>
              <a:t> </a:t>
            </a:r>
            <a:r>
              <a:rPr lang="ru-RU" dirty="0" err="1" smtClean="0"/>
              <a:t>потенціалу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а </a:t>
            </a:r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соціалізації</a:t>
            </a:r>
            <a:r>
              <a:rPr lang="ru-RU" dirty="0" smtClean="0"/>
              <a:t> особи та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дискримінації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8387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2. Мовне законодавство в Україні. </a:t>
            </a:r>
            <a:r>
              <a:rPr lang="ru-RU" sz="2700" b="1" dirty="0" err="1" smtClean="0">
                <a:solidFill>
                  <a:schemeClr val="tx1"/>
                </a:solidFill>
              </a:rPr>
              <a:t>Правовий</a:t>
            </a:r>
            <a:r>
              <a:rPr lang="ru-RU" sz="2700" b="1" dirty="0" smtClean="0">
                <a:solidFill>
                  <a:schemeClr val="tx1"/>
                </a:solidFill>
              </a:rPr>
              <a:t> статус </a:t>
            </a:r>
            <a:r>
              <a:rPr lang="ru-RU" sz="27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мови</a:t>
            </a:r>
            <a:r>
              <a:rPr lang="ru-RU" sz="2700" b="1" dirty="0" smtClean="0">
                <a:solidFill>
                  <a:schemeClr val="tx1"/>
                </a:solidFill>
              </a:rPr>
              <a:t>. </a:t>
            </a:r>
            <a:r>
              <a:rPr lang="ru-RU" sz="2700" b="1" dirty="0" err="1" smtClean="0">
                <a:solidFill>
                  <a:schemeClr val="tx1"/>
                </a:solidFill>
              </a:rPr>
              <a:t>Поняття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державна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й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офіційна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Здійснення</a:t>
            </a:r>
            <a:r>
              <a:rPr lang="ru-RU" b="1" dirty="0" smtClean="0"/>
              <a:t> </a:t>
            </a:r>
            <a:r>
              <a:rPr lang="ru-RU" b="1" dirty="0" err="1" smtClean="0"/>
              <a:t>державної</a:t>
            </a:r>
            <a:r>
              <a:rPr lang="ru-RU" b="1" dirty="0" smtClean="0"/>
              <a:t> </a:t>
            </a:r>
            <a:r>
              <a:rPr lang="ru-RU" b="1" dirty="0" err="1" smtClean="0"/>
              <a:t>мовної</a:t>
            </a:r>
            <a:r>
              <a:rPr lang="ru-RU" b="1" dirty="0" smtClean="0"/>
              <a:t> </a:t>
            </a:r>
            <a:r>
              <a:rPr lang="ru-RU" b="1" dirty="0" err="1" smtClean="0"/>
              <a:t>політики</a:t>
            </a:r>
            <a:r>
              <a:rPr lang="ru-RU" b="1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система </a:t>
            </a:r>
            <a:r>
              <a:rPr lang="ru-RU" dirty="0" err="1" smtClean="0"/>
              <a:t>органів</a:t>
            </a:r>
            <a:r>
              <a:rPr lang="ru-RU" dirty="0" smtClean="0"/>
              <a:t>, яку </a:t>
            </a:r>
            <a:r>
              <a:rPr lang="ru-RU" dirty="0" err="1" smtClean="0"/>
              <a:t>репрезентують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Національна</a:t>
            </a:r>
            <a:r>
              <a:rPr lang="ru-RU" dirty="0" smtClean="0">
                <a:solidFill>
                  <a:srgbClr val="7030A0"/>
                </a:solidFill>
              </a:rPr>
              <a:t> рада </a:t>
            </a:r>
            <a:r>
              <a:rPr lang="ru-RU" dirty="0" err="1" smtClean="0">
                <a:solidFill>
                  <a:srgbClr val="7030A0"/>
                </a:solidFill>
              </a:rPr>
              <a:t>з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мовної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політики</a:t>
            </a:r>
            <a:r>
              <a:rPr lang="ru-RU" dirty="0" smtClean="0">
                <a:solidFill>
                  <a:srgbClr val="7030A0"/>
                </a:solidFill>
              </a:rPr>
              <a:t> при </a:t>
            </a:r>
            <a:r>
              <a:rPr lang="ru-RU" dirty="0" err="1" smtClean="0">
                <a:solidFill>
                  <a:srgbClr val="7030A0"/>
                </a:solidFill>
              </a:rPr>
              <a:t>Президенті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України</a:t>
            </a:r>
            <a:r>
              <a:rPr lang="ru-RU" dirty="0" smtClean="0">
                <a:solidFill>
                  <a:srgbClr val="7030A0"/>
                </a:solidFill>
              </a:rPr>
              <a:t>, департамент </a:t>
            </a:r>
            <a:r>
              <a:rPr lang="ru-RU" dirty="0" err="1" smtClean="0">
                <a:solidFill>
                  <a:srgbClr val="7030A0"/>
                </a:solidFill>
              </a:rPr>
              <a:t>з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мовної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політики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Міністерства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юстиції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України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Національна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комісія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з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питань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правопису</a:t>
            </a:r>
            <a:r>
              <a:rPr lang="ru-RU" dirty="0" smtClean="0">
                <a:solidFill>
                  <a:srgbClr val="7030A0"/>
                </a:solidFill>
              </a:rPr>
              <a:t> та </a:t>
            </a:r>
            <a:r>
              <a:rPr lang="ru-RU" dirty="0" err="1" smtClean="0">
                <a:solidFill>
                  <a:srgbClr val="7030A0"/>
                </a:solidFill>
              </a:rPr>
              <a:t>мовних</a:t>
            </a:r>
            <a:r>
              <a:rPr lang="ru-RU" dirty="0" smtClean="0">
                <a:solidFill>
                  <a:srgbClr val="7030A0"/>
                </a:solidFill>
              </a:rPr>
              <a:t> норм </a:t>
            </a:r>
            <a:r>
              <a:rPr lang="ru-RU" dirty="0" err="1" smtClean="0">
                <a:solidFill>
                  <a:srgbClr val="7030A0"/>
                </a:solidFill>
              </a:rPr>
              <a:t>Національної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академії</a:t>
            </a:r>
            <a:r>
              <a:rPr lang="ru-RU" dirty="0" smtClean="0">
                <a:solidFill>
                  <a:srgbClr val="7030A0"/>
                </a:solidFill>
              </a:rPr>
              <a:t> наук </a:t>
            </a:r>
            <a:r>
              <a:rPr lang="ru-RU" dirty="0" err="1" smtClean="0">
                <a:solidFill>
                  <a:srgbClr val="7030A0"/>
                </a:solidFill>
              </a:rPr>
              <a:t>України</a:t>
            </a:r>
            <a:r>
              <a:rPr lang="ru-RU" dirty="0" smtClean="0">
                <a:solidFill>
                  <a:srgbClr val="7030A0"/>
                </a:solidFill>
              </a:rPr>
              <a:t>, </a:t>
            </a:r>
            <a:r>
              <a:rPr lang="ru-RU" dirty="0" err="1" smtClean="0">
                <a:solidFill>
                  <a:srgbClr val="7030A0"/>
                </a:solidFill>
              </a:rPr>
              <a:t>Національна</a:t>
            </a:r>
            <a:r>
              <a:rPr lang="ru-RU" dirty="0" smtClean="0">
                <a:solidFill>
                  <a:srgbClr val="7030A0"/>
                </a:solidFill>
              </a:rPr>
              <a:t> рада </a:t>
            </a:r>
            <a:r>
              <a:rPr lang="ru-RU" dirty="0" err="1" smtClean="0">
                <a:solidFill>
                  <a:srgbClr val="7030A0"/>
                </a:solidFill>
              </a:rPr>
              <a:t>з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питань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радіо</a:t>
            </a:r>
            <a:r>
              <a:rPr lang="ru-RU" dirty="0" smtClean="0">
                <a:solidFill>
                  <a:srgbClr val="7030A0"/>
                </a:solidFill>
              </a:rPr>
              <a:t> та </a:t>
            </a:r>
            <a:r>
              <a:rPr lang="ru-RU" dirty="0" err="1" smtClean="0">
                <a:solidFill>
                  <a:srgbClr val="7030A0"/>
                </a:solidFill>
              </a:rPr>
              <a:t>телебачення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Законом </a:t>
            </a:r>
            <a:r>
              <a:rPr lang="ru-RU" dirty="0" err="1" smtClean="0"/>
              <a:t>передбачено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громадянин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зобов’язаний</a:t>
            </a:r>
            <a:r>
              <a:rPr lang="ru-RU" dirty="0" smtClean="0"/>
              <a:t> </a:t>
            </a:r>
            <a:r>
              <a:rPr lang="ru-RU" dirty="0" err="1" smtClean="0"/>
              <a:t>володіти</a:t>
            </a:r>
            <a:r>
              <a:rPr lang="ru-RU" dirty="0" smtClean="0"/>
              <a:t> державною </a:t>
            </a:r>
            <a:r>
              <a:rPr lang="ru-RU" dirty="0" err="1" smtClean="0"/>
              <a:t>мовою</a:t>
            </a:r>
            <a:r>
              <a:rPr lang="ru-RU" dirty="0" smtClean="0"/>
              <a:t>. Для </a:t>
            </a:r>
            <a:r>
              <a:rPr lang="ru-RU" dirty="0" err="1" smtClean="0"/>
              <a:t>цього</a:t>
            </a:r>
            <a:r>
              <a:rPr lang="ru-RU" dirty="0" smtClean="0"/>
              <a:t> держава </a:t>
            </a:r>
            <a:r>
              <a:rPr lang="ru-RU" dirty="0" err="1" smtClean="0"/>
              <a:t>забезпечує</a:t>
            </a:r>
            <a:r>
              <a:rPr lang="ru-RU" dirty="0" smtClean="0"/>
              <a:t> кожному </a:t>
            </a:r>
            <a:r>
              <a:rPr lang="ru-RU" dirty="0" err="1" smtClean="0"/>
              <a:t>громадянинові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для </a:t>
            </a:r>
            <a:r>
              <a:rPr lang="ru-RU" dirty="0" err="1" smtClean="0"/>
              <a:t>опанування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через </a:t>
            </a:r>
            <a:r>
              <a:rPr lang="ru-RU" i="1" dirty="0" smtClean="0"/>
              <a:t>систему </a:t>
            </a:r>
            <a:r>
              <a:rPr lang="ru-RU" i="1" dirty="0" err="1" smtClean="0"/>
              <a:t>закладів</a:t>
            </a:r>
            <a:r>
              <a:rPr lang="ru-RU" i="1" dirty="0" smtClean="0"/>
              <a:t> </a:t>
            </a:r>
            <a:r>
              <a:rPr lang="ru-RU" i="1" dirty="0" err="1" smtClean="0"/>
              <a:t>дошкільної</a:t>
            </a:r>
            <a:r>
              <a:rPr lang="ru-RU" i="1" dirty="0" smtClean="0"/>
              <a:t>, </a:t>
            </a:r>
            <a:r>
              <a:rPr lang="ru-RU" i="1" dirty="0" err="1" smtClean="0"/>
              <a:t>повної</a:t>
            </a:r>
            <a:r>
              <a:rPr lang="ru-RU" i="1" dirty="0" smtClean="0"/>
              <a:t> </a:t>
            </a:r>
            <a:r>
              <a:rPr lang="ru-RU" i="1" dirty="0" err="1" smtClean="0"/>
              <a:t>загальної</a:t>
            </a:r>
            <a:r>
              <a:rPr lang="ru-RU" i="1" dirty="0" smtClean="0"/>
              <a:t> </a:t>
            </a:r>
            <a:r>
              <a:rPr lang="ru-RU" i="1" dirty="0" err="1" smtClean="0"/>
              <a:t>середньої</a:t>
            </a:r>
            <a:r>
              <a:rPr lang="ru-RU" i="1" dirty="0" smtClean="0"/>
              <a:t>, </a:t>
            </a:r>
            <a:r>
              <a:rPr lang="ru-RU" i="1" dirty="0" err="1" smtClean="0"/>
              <a:t>позашкільної</a:t>
            </a:r>
            <a:r>
              <a:rPr lang="ru-RU" i="1" dirty="0" smtClean="0"/>
              <a:t>, </a:t>
            </a:r>
            <a:r>
              <a:rPr lang="ru-RU" i="1" dirty="0" err="1" smtClean="0"/>
              <a:t>професійної</a:t>
            </a:r>
            <a:r>
              <a:rPr lang="ru-RU" i="1" dirty="0" smtClean="0"/>
              <a:t> (</a:t>
            </a:r>
            <a:r>
              <a:rPr lang="ru-RU" i="1" dirty="0" err="1" smtClean="0"/>
              <a:t>професійно-технічної</a:t>
            </a:r>
            <a:r>
              <a:rPr lang="ru-RU" i="1" dirty="0" smtClean="0"/>
              <a:t>), </a:t>
            </a:r>
            <a:r>
              <a:rPr lang="ru-RU" i="1" dirty="0" err="1" smtClean="0"/>
              <a:t>фахової</a:t>
            </a:r>
            <a:r>
              <a:rPr lang="ru-RU" i="1" dirty="0" smtClean="0"/>
              <a:t> </a:t>
            </a:r>
            <a:r>
              <a:rPr lang="ru-RU" i="1" dirty="0" err="1" smtClean="0"/>
              <a:t>передвищої</a:t>
            </a:r>
            <a:r>
              <a:rPr lang="ru-RU" i="1" dirty="0" smtClean="0"/>
              <a:t>, </a:t>
            </a:r>
            <a:r>
              <a:rPr lang="ru-RU" i="1" dirty="0" err="1" smtClean="0"/>
              <a:t>вищої</a:t>
            </a:r>
            <a:r>
              <a:rPr lang="ru-RU" i="1" dirty="0" smtClean="0"/>
              <a:t> </a:t>
            </a:r>
            <a:r>
              <a:rPr lang="ru-RU" i="1" dirty="0" err="1" smtClean="0"/>
              <a:t>освіти</a:t>
            </a:r>
            <a:r>
              <a:rPr lang="ru-RU" i="1" dirty="0" smtClean="0"/>
              <a:t>, </a:t>
            </a:r>
            <a:r>
              <a:rPr lang="ru-RU" i="1" dirty="0" err="1" smtClean="0"/>
              <a:t>освіти</a:t>
            </a:r>
            <a:r>
              <a:rPr lang="ru-RU" i="1" dirty="0" smtClean="0"/>
              <a:t> </a:t>
            </a:r>
            <a:r>
              <a:rPr lang="ru-RU" i="1" dirty="0" err="1" smtClean="0"/>
              <a:t>дорослих</a:t>
            </a:r>
            <a:r>
              <a:rPr lang="ru-RU" i="1" dirty="0" smtClean="0"/>
              <a:t>, а </a:t>
            </a:r>
            <a:r>
              <a:rPr lang="ru-RU" i="1" dirty="0" err="1" smtClean="0"/>
              <a:t>також</a:t>
            </a:r>
            <a:r>
              <a:rPr lang="ru-RU" i="1" dirty="0" smtClean="0"/>
              <a:t> через </a:t>
            </a:r>
            <a:r>
              <a:rPr lang="ru-RU" i="1" dirty="0" err="1" smtClean="0"/>
              <a:t>підтримку</a:t>
            </a:r>
            <a:r>
              <a:rPr lang="ru-RU" i="1" dirty="0" smtClean="0"/>
              <a:t> </a:t>
            </a:r>
            <a:r>
              <a:rPr lang="ru-RU" i="1" dirty="0" err="1" smtClean="0"/>
              <a:t>неформальної</a:t>
            </a:r>
            <a:r>
              <a:rPr lang="ru-RU" i="1" dirty="0" smtClean="0"/>
              <a:t> та </a:t>
            </a:r>
            <a:r>
              <a:rPr lang="ru-RU" i="1" dirty="0" err="1" smtClean="0"/>
              <a:t>інформальної</a:t>
            </a:r>
            <a:r>
              <a:rPr lang="ru-RU" i="1" dirty="0" smtClean="0"/>
              <a:t> </a:t>
            </a:r>
            <a:r>
              <a:rPr lang="ru-RU" i="1" dirty="0" err="1" smtClean="0"/>
              <a:t>освіти</a:t>
            </a:r>
            <a:r>
              <a:rPr lang="ru-RU" i="1" dirty="0" smtClean="0"/>
              <a:t>, </a:t>
            </a:r>
            <a:r>
              <a:rPr lang="ru-RU" i="1" dirty="0" err="1" smtClean="0"/>
              <a:t>спрямованої</a:t>
            </a:r>
            <a:r>
              <a:rPr lang="ru-RU" i="1" dirty="0" smtClean="0"/>
              <a:t> на </a:t>
            </a:r>
            <a:r>
              <a:rPr lang="ru-RU" i="1" dirty="0" err="1" smtClean="0"/>
              <a:t>вивчення</a:t>
            </a:r>
            <a:r>
              <a:rPr lang="ru-RU" i="1" dirty="0" smtClean="0"/>
              <a:t> </a:t>
            </a:r>
            <a:r>
              <a:rPr lang="ru-RU" i="1" dirty="0" err="1" smtClean="0"/>
              <a:t>державної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Особа</a:t>
            </a:r>
            <a:r>
              <a:rPr lang="ru-RU" dirty="0" smtClean="0"/>
              <a:t>, яка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намір</a:t>
            </a:r>
            <a:r>
              <a:rPr lang="ru-RU" dirty="0" smtClean="0"/>
              <a:t> набути </a:t>
            </a:r>
            <a:r>
              <a:rPr lang="ru-RU" dirty="0" err="1" smtClean="0"/>
              <a:t>громадянство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зобов’язана</a:t>
            </a:r>
            <a:r>
              <a:rPr lang="ru-RU" dirty="0" smtClean="0"/>
              <a:t> </a:t>
            </a:r>
            <a:r>
              <a:rPr lang="ru-RU" dirty="0" err="1" smtClean="0"/>
              <a:t>засвідчити</a:t>
            </a:r>
            <a:r>
              <a:rPr lang="ru-RU" dirty="0" smtClean="0"/>
              <a:t> </a:t>
            </a:r>
            <a:r>
              <a:rPr lang="ru-RU" dirty="0" err="1" smtClean="0"/>
              <a:t>відповідний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володіння</a:t>
            </a:r>
            <a:r>
              <a:rPr lang="ru-RU" dirty="0" smtClean="0"/>
              <a:t> державною </a:t>
            </a:r>
            <a:r>
              <a:rPr lang="ru-RU" dirty="0" err="1" smtClean="0"/>
              <a:t>мовою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8387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2. Мовне законодавство в Україні. </a:t>
            </a:r>
            <a:r>
              <a:rPr lang="ru-RU" sz="2700" b="1" dirty="0" err="1" smtClean="0">
                <a:solidFill>
                  <a:schemeClr val="tx1"/>
                </a:solidFill>
              </a:rPr>
              <a:t>Правовий</a:t>
            </a:r>
            <a:r>
              <a:rPr lang="ru-RU" sz="2700" b="1" dirty="0" smtClean="0">
                <a:solidFill>
                  <a:schemeClr val="tx1"/>
                </a:solidFill>
              </a:rPr>
              <a:t> статус </a:t>
            </a:r>
            <a:r>
              <a:rPr lang="ru-RU" sz="27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мови</a:t>
            </a:r>
            <a:r>
              <a:rPr lang="ru-RU" sz="2700" b="1" dirty="0" smtClean="0">
                <a:solidFill>
                  <a:schemeClr val="tx1"/>
                </a:solidFill>
              </a:rPr>
              <a:t>. </a:t>
            </a:r>
            <a:r>
              <a:rPr lang="ru-RU" sz="2700" b="1" dirty="0" err="1" smtClean="0">
                <a:solidFill>
                  <a:schemeClr val="tx1"/>
                </a:solidFill>
              </a:rPr>
              <a:t>Поняття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державна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й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офіційна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357188" algn="just"/>
            <a:r>
              <a:rPr lang="ru-RU" dirty="0" err="1" smtClean="0"/>
              <a:t>Важливим</a:t>
            </a:r>
            <a:r>
              <a:rPr lang="ru-RU" dirty="0" smtClean="0"/>
              <a:t> моментом </a:t>
            </a:r>
            <a:r>
              <a:rPr lang="ru-RU" dirty="0" err="1" smtClean="0"/>
              <a:t>передбаченим</a:t>
            </a:r>
            <a:r>
              <a:rPr lang="ru-RU" dirty="0" smtClean="0"/>
              <a:t> </a:t>
            </a:r>
            <a:r>
              <a:rPr lang="ru-RU" i="1" dirty="0" smtClean="0"/>
              <a:t>Законом </a:t>
            </a:r>
            <a:r>
              <a:rPr lang="ru-RU" i="1" dirty="0" err="1" smtClean="0"/>
              <a:t>України</a:t>
            </a:r>
            <a:r>
              <a:rPr lang="ru-RU" i="1" dirty="0" smtClean="0"/>
              <a:t> «Про </a:t>
            </a:r>
            <a:r>
              <a:rPr lang="ru-RU" i="1" dirty="0" err="1" smtClean="0"/>
              <a:t>забезпечення</a:t>
            </a:r>
            <a:r>
              <a:rPr lang="ru-RU" i="1" dirty="0" smtClean="0"/>
              <a:t> </a:t>
            </a:r>
            <a:r>
              <a:rPr lang="ru-RU" i="1" dirty="0" err="1" smtClean="0"/>
              <a:t>функціонування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української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 як </a:t>
            </a:r>
            <a:r>
              <a:rPr lang="ru-RU" i="1" dirty="0" err="1" smtClean="0"/>
              <a:t>державної</a:t>
            </a:r>
            <a:r>
              <a:rPr lang="ru-RU" i="1" dirty="0" smtClean="0"/>
              <a:t>» </a:t>
            </a:r>
            <a:r>
              <a:rPr lang="ru-RU" dirty="0" err="1" smtClean="0"/>
              <a:t>є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b="1" dirty="0" err="1" smtClean="0"/>
              <a:t>друковані</a:t>
            </a:r>
            <a:r>
              <a:rPr lang="ru-RU" b="1" dirty="0" smtClean="0"/>
              <a:t> </a:t>
            </a:r>
            <a:r>
              <a:rPr lang="ru-RU" b="1" dirty="0" err="1" smtClean="0"/>
              <a:t>засоби</a:t>
            </a:r>
            <a:r>
              <a:rPr lang="ru-RU" b="1" dirty="0" smtClean="0"/>
              <a:t> </a:t>
            </a:r>
            <a:r>
              <a:rPr lang="ru-RU" b="1" dirty="0" err="1" smtClean="0"/>
              <a:t>масової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інформації</a:t>
            </a:r>
            <a:r>
              <a:rPr lang="ru-RU" b="1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видаватися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державна</a:t>
            </a:r>
            <a:r>
              <a:rPr lang="ru-RU" dirty="0" smtClean="0"/>
              <a:t>, </a:t>
            </a:r>
            <a:r>
              <a:rPr lang="ru-RU" dirty="0" err="1" smtClean="0"/>
              <a:t>мовами</a:t>
            </a:r>
            <a:r>
              <a:rPr lang="ru-RU" dirty="0" smtClean="0"/>
              <a:t> за </a:t>
            </a:r>
            <a:r>
              <a:rPr lang="ru-RU" dirty="0" err="1" smtClean="0"/>
              <a:t>умови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відповідним</a:t>
            </a:r>
            <a:r>
              <a:rPr lang="ru-RU" dirty="0" smtClean="0"/>
              <a:t> </a:t>
            </a:r>
            <a:r>
              <a:rPr lang="ru-RU" dirty="0" err="1" smtClean="0"/>
              <a:t>тиражем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</a:t>
            </a:r>
            <a:r>
              <a:rPr lang="ru-RU" dirty="0" err="1" smtClean="0"/>
              <a:t>іноземною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видається</a:t>
            </a:r>
            <a:r>
              <a:rPr lang="ru-RU" dirty="0" smtClean="0"/>
              <a:t> тираж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державною </a:t>
            </a:r>
            <a:r>
              <a:rPr lang="ru-RU" dirty="0" err="1" smtClean="0"/>
              <a:t>мовою</a:t>
            </a:r>
            <a:r>
              <a:rPr lang="ru-RU" dirty="0" smtClean="0"/>
              <a:t>. </a:t>
            </a:r>
          </a:p>
          <a:p>
            <a:pPr marL="0" indent="357188" algn="just"/>
            <a:r>
              <a:rPr lang="ru-RU" b="1" dirty="0" smtClean="0"/>
              <a:t> 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b="1" dirty="0" err="1" smtClean="0"/>
              <a:t>медіаринку</a:t>
            </a:r>
            <a:r>
              <a:rPr lang="ru-RU" dirty="0" smtClean="0"/>
              <a:t>, то </a:t>
            </a:r>
            <a:r>
              <a:rPr lang="ru-RU" dirty="0" err="1" smtClean="0"/>
              <a:t>телерадіоорганізації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 державною </a:t>
            </a:r>
            <a:r>
              <a:rPr lang="ru-RU" dirty="0" err="1" smtClean="0"/>
              <a:t>мовою</a:t>
            </a:r>
            <a:r>
              <a:rPr lang="ru-RU" dirty="0" smtClean="0"/>
              <a:t>. </a:t>
            </a:r>
          </a:p>
          <a:p>
            <a:pPr marL="0" indent="357188" algn="just"/>
            <a:r>
              <a:rPr lang="ru-RU" dirty="0" smtClean="0"/>
              <a:t>З метою </a:t>
            </a:r>
            <a:r>
              <a:rPr lang="ru-RU" dirty="0" err="1" smtClean="0"/>
              <a:t>сприяння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функціонуванню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як </a:t>
            </a:r>
            <a:r>
              <a:rPr lang="ru-RU" dirty="0" err="1" smtClean="0"/>
              <a:t>державної</a:t>
            </a:r>
            <a:r>
              <a:rPr lang="ru-RU" dirty="0" smtClean="0"/>
              <a:t> у сферах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на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діє</a:t>
            </a:r>
            <a:r>
              <a:rPr lang="ru-RU" dirty="0" smtClean="0"/>
              <a:t> </a:t>
            </a:r>
            <a:r>
              <a:rPr lang="ru-RU" b="1" i="1" dirty="0" err="1" smtClean="0"/>
              <a:t>Уповноважений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із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захисту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державної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мови</a:t>
            </a:r>
            <a:r>
              <a:rPr lang="ru-RU" b="1" dirty="0" smtClean="0"/>
              <a:t>, </a:t>
            </a:r>
            <a:r>
              <a:rPr lang="ru-RU" b="1" dirty="0" err="1" smtClean="0"/>
              <a:t>основними</a:t>
            </a:r>
            <a:r>
              <a:rPr lang="ru-RU" b="1" dirty="0" smtClean="0"/>
              <a:t> </a:t>
            </a:r>
            <a:r>
              <a:rPr lang="ru-RU" b="1" dirty="0" err="1" smtClean="0"/>
              <a:t>завданнями</a:t>
            </a:r>
            <a:r>
              <a:rPr lang="ru-RU" b="1" dirty="0" smtClean="0"/>
              <a:t> </a:t>
            </a:r>
            <a:r>
              <a:rPr lang="ru-RU" b="1" dirty="0" err="1" smtClean="0"/>
              <a:t>якого</a:t>
            </a:r>
            <a:r>
              <a:rPr lang="ru-RU" b="1" dirty="0" smtClean="0"/>
              <a:t>  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захист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як </a:t>
            </a:r>
            <a:r>
              <a:rPr lang="ru-RU" b="1" dirty="0" err="1" smtClean="0"/>
              <a:t>державної</a:t>
            </a:r>
            <a:r>
              <a:rPr lang="ru-RU" b="1" dirty="0" smtClean="0"/>
              <a:t> та  </a:t>
            </a:r>
            <a:r>
              <a:rPr lang="ru-RU" b="1" dirty="0" err="1" smtClean="0"/>
              <a:t>захист</a:t>
            </a:r>
            <a:r>
              <a:rPr lang="ru-RU" b="1" dirty="0" smtClean="0"/>
              <a:t> права </a:t>
            </a:r>
            <a:r>
              <a:rPr lang="ru-RU" b="1" dirty="0" err="1" smtClean="0"/>
              <a:t>громадян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на </a:t>
            </a:r>
            <a:r>
              <a:rPr lang="ru-RU" b="1" dirty="0" err="1" smtClean="0"/>
              <a:t>отримання</a:t>
            </a:r>
            <a:r>
              <a:rPr lang="ru-RU" b="1" dirty="0" smtClean="0"/>
              <a:t> державною </a:t>
            </a:r>
            <a:r>
              <a:rPr lang="ru-RU" b="1" dirty="0" err="1" smtClean="0"/>
              <a:t>мовою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інформації</a:t>
            </a:r>
            <a:r>
              <a:rPr lang="ru-RU" b="1" dirty="0" smtClean="0"/>
              <a:t> та </a:t>
            </a:r>
            <a:r>
              <a:rPr lang="ru-RU" b="1" dirty="0" err="1" smtClean="0"/>
              <a:t>послуг</a:t>
            </a:r>
            <a:r>
              <a:rPr lang="ru-RU" b="1" dirty="0" smtClean="0"/>
              <a:t> у сферах </a:t>
            </a:r>
            <a:r>
              <a:rPr lang="ru-RU" b="1" dirty="0" err="1" smtClean="0"/>
              <a:t>суспільного</a:t>
            </a:r>
            <a:r>
              <a:rPr lang="ru-RU" b="1" dirty="0" smtClean="0"/>
              <a:t> </a:t>
            </a:r>
            <a:r>
              <a:rPr lang="ru-RU" b="1" dirty="0" err="1" smtClean="0"/>
              <a:t>життя</a:t>
            </a:r>
            <a:r>
              <a:rPr lang="ru-RU" b="1" dirty="0" smtClean="0"/>
              <a:t> на </a:t>
            </a:r>
            <a:r>
              <a:rPr lang="ru-RU" b="1" dirty="0" err="1" smtClean="0"/>
              <a:t>всій</a:t>
            </a:r>
            <a:r>
              <a:rPr lang="ru-RU" b="1" dirty="0" smtClean="0"/>
              <a:t> </a:t>
            </a:r>
            <a:r>
              <a:rPr lang="ru-RU" b="1" dirty="0" err="1" smtClean="0"/>
              <a:t>території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і </a:t>
            </a:r>
            <a:r>
              <a:rPr lang="ru-RU" b="1" dirty="0" err="1" smtClean="0"/>
              <a:t>усунення</a:t>
            </a:r>
            <a:r>
              <a:rPr lang="ru-RU" b="1" dirty="0" smtClean="0"/>
              <a:t> </a:t>
            </a:r>
            <a:r>
              <a:rPr lang="ru-RU" b="1" dirty="0" err="1" smtClean="0"/>
              <a:t>перешкод</a:t>
            </a:r>
            <a:r>
              <a:rPr lang="ru-RU" b="1" dirty="0" smtClean="0"/>
              <a:t> та </a:t>
            </a:r>
            <a:r>
              <a:rPr lang="ru-RU" b="1" dirty="0" err="1" smtClean="0"/>
              <a:t>обмежень</a:t>
            </a:r>
            <a:r>
              <a:rPr lang="ru-RU" b="1" dirty="0" smtClean="0"/>
              <a:t> у </a:t>
            </a:r>
            <a:r>
              <a:rPr lang="ru-RU" b="1" dirty="0" err="1" smtClean="0"/>
              <a:t>користуванні</a:t>
            </a:r>
            <a:r>
              <a:rPr lang="ru-RU" b="1" dirty="0" smtClean="0"/>
              <a:t> державною </a:t>
            </a:r>
            <a:r>
              <a:rPr lang="ru-RU" b="1" dirty="0" err="1" smtClean="0"/>
              <a:t>мовою</a:t>
            </a:r>
            <a:r>
              <a:rPr lang="ru-RU" b="1" dirty="0" smtClean="0"/>
              <a:t>. 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8387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2. Мовне законодавство в Україні. </a:t>
            </a:r>
            <a:r>
              <a:rPr lang="ru-RU" sz="2700" b="1" dirty="0" err="1" smtClean="0">
                <a:solidFill>
                  <a:schemeClr val="tx1"/>
                </a:solidFill>
              </a:rPr>
              <a:t>Правовий</a:t>
            </a:r>
            <a:r>
              <a:rPr lang="ru-RU" sz="2700" b="1" dirty="0" smtClean="0">
                <a:solidFill>
                  <a:schemeClr val="tx1"/>
                </a:solidFill>
              </a:rPr>
              <a:t> статус </a:t>
            </a:r>
            <a:r>
              <a:rPr lang="ru-RU" sz="27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мови</a:t>
            </a:r>
            <a:r>
              <a:rPr lang="ru-RU" sz="2700" b="1" dirty="0" smtClean="0">
                <a:solidFill>
                  <a:schemeClr val="tx1"/>
                </a:solidFill>
              </a:rPr>
              <a:t>. </a:t>
            </a:r>
            <a:r>
              <a:rPr lang="ru-RU" sz="2700" b="1" dirty="0" err="1" smtClean="0">
                <a:solidFill>
                  <a:schemeClr val="tx1"/>
                </a:solidFill>
              </a:rPr>
              <a:t>Поняття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державна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й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офіційна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/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smtClean="0"/>
              <a:t>Закону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smtClean="0"/>
              <a:t>Про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як </a:t>
            </a:r>
            <a:r>
              <a:rPr lang="ru-RU" dirty="0" err="1" smtClean="0"/>
              <a:t>державної</a:t>
            </a:r>
            <a:r>
              <a:rPr lang="uk-UA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порядку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тягнуть</a:t>
            </a:r>
            <a:r>
              <a:rPr lang="ru-RU" dirty="0" smtClean="0"/>
              <a:t> за собою </a:t>
            </a:r>
            <a:r>
              <a:rPr lang="ru-RU" dirty="0" err="1" smtClean="0"/>
              <a:t>накладення</a:t>
            </a:r>
            <a:r>
              <a:rPr lang="ru-RU" dirty="0" smtClean="0"/>
              <a:t> штрафу </a:t>
            </a:r>
            <a:r>
              <a:rPr lang="ru-RU" dirty="0" err="1" smtClean="0"/>
              <a:t>від</a:t>
            </a:r>
            <a:r>
              <a:rPr lang="ru-RU" dirty="0" smtClean="0"/>
              <a:t> 3 400 </a:t>
            </a:r>
            <a:r>
              <a:rPr lang="ru-RU" dirty="0" err="1" smtClean="0"/>
              <a:t>грн</a:t>
            </a:r>
            <a:r>
              <a:rPr lang="ru-RU" dirty="0" smtClean="0"/>
              <a:t> до </a:t>
            </a:r>
            <a:r>
              <a:rPr lang="ru-RU" dirty="0" smtClean="0"/>
              <a:t>5</a:t>
            </a:r>
            <a:r>
              <a:rPr lang="ru-RU" dirty="0" smtClean="0"/>
              <a:t> 100 </a:t>
            </a:r>
            <a:r>
              <a:rPr lang="ru-RU" dirty="0" err="1" smtClean="0"/>
              <a:t>грн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вчинене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838739"/>
          </a:xfrm>
        </p:spPr>
        <p:txBody>
          <a:bodyPr rtlCol="0"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uk-UA" sz="2700" b="1" dirty="0" smtClean="0">
                <a:solidFill>
                  <a:schemeClr val="tx1"/>
                </a:solidFill>
              </a:rPr>
              <a:t>2. Мовне законодавство в Україні. </a:t>
            </a:r>
            <a:r>
              <a:rPr lang="ru-RU" sz="2700" b="1" dirty="0" err="1" smtClean="0">
                <a:solidFill>
                  <a:schemeClr val="tx1"/>
                </a:solidFill>
              </a:rPr>
              <a:t>Правовий</a:t>
            </a:r>
            <a:r>
              <a:rPr lang="ru-RU" sz="2700" b="1" dirty="0" smtClean="0">
                <a:solidFill>
                  <a:schemeClr val="tx1"/>
                </a:solidFill>
              </a:rPr>
              <a:t> статус </a:t>
            </a:r>
            <a:r>
              <a:rPr lang="ru-RU" sz="2700" b="1" dirty="0" err="1" smtClean="0">
                <a:solidFill>
                  <a:schemeClr val="tx1"/>
                </a:solidFill>
              </a:rPr>
              <a:t>української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мови</a:t>
            </a:r>
            <a:r>
              <a:rPr lang="ru-RU" sz="2700" b="1" dirty="0" smtClean="0">
                <a:solidFill>
                  <a:schemeClr val="tx1"/>
                </a:solidFill>
              </a:rPr>
              <a:t>. </a:t>
            </a:r>
            <a:r>
              <a:rPr lang="ru-RU" sz="2700" b="1" dirty="0" err="1" smtClean="0">
                <a:solidFill>
                  <a:schemeClr val="tx1"/>
                </a:solidFill>
              </a:rPr>
              <a:t>Поняття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державна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й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uk-UA" sz="2700" b="1" dirty="0" smtClean="0">
                <a:solidFill>
                  <a:schemeClr val="tx1"/>
                </a:solidFill>
              </a:rPr>
              <a:t>«</a:t>
            </a:r>
            <a:r>
              <a:rPr lang="ru-RU" sz="2700" b="1" dirty="0" err="1" smtClean="0">
                <a:solidFill>
                  <a:schemeClr val="tx1"/>
                </a:solidFill>
              </a:rPr>
              <a:t>офіційна</a:t>
            </a:r>
            <a:r>
              <a:rPr lang="uk-UA" sz="2700" b="1" dirty="0" smtClean="0">
                <a:solidFill>
                  <a:schemeClr val="tx1"/>
                </a:solidFill>
              </a:rPr>
              <a:t>»</a:t>
            </a:r>
            <a:r>
              <a:rPr lang="ru-RU" sz="2700" b="1" dirty="0" smtClean="0">
                <a:solidFill>
                  <a:schemeClr val="tx1"/>
                </a:solidFill>
              </a:rPr>
              <a:t> </a:t>
            </a:r>
            <a:r>
              <a:rPr lang="ru-RU" sz="2700" b="1" dirty="0" err="1" smtClean="0">
                <a:solidFill>
                  <a:schemeClr val="tx1"/>
                </a:solidFill>
              </a:rPr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lnSpcReduction="10000"/>
          </a:bodyPr>
          <a:lstStyle/>
          <a:p>
            <a:pPr marL="0" indent="357188" algn="just">
              <a:buNone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вважаєте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Ваші</a:t>
            </a:r>
            <a:r>
              <a:rPr lang="ru-RU" dirty="0" smtClean="0"/>
              <a:t> права на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та </a:t>
            </a:r>
            <a:r>
              <a:rPr lang="ru-RU" dirty="0" err="1" smtClean="0"/>
              <a:t>інформації</a:t>
            </a:r>
            <a:r>
              <a:rPr lang="ru-RU" dirty="0" smtClean="0"/>
              <a:t> державною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порушуються</a:t>
            </a:r>
            <a:r>
              <a:rPr lang="ru-RU" dirty="0" smtClean="0"/>
              <a:t>, </a:t>
            </a:r>
            <a:r>
              <a:rPr lang="ru-RU" dirty="0" err="1" smtClean="0"/>
              <a:t>звертайтеся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Уповноваженого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сайті</a:t>
            </a:r>
            <a:r>
              <a:rPr lang="ru-RU" dirty="0" smtClean="0"/>
              <a:t> </a:t>
            </a:r>
            <a:r>
              <a:rPr lang="ru-RU" b="1" dirty="0" err="1" smtClean="0"/>
              <a:t>mova-ombudsman.gov.ua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зручна</a:t>
            </a:r>
            <a:r>
              <a:rPr lang="ru-RU" dirty="0" smtClean="0"/>
              <a:t> форма, де </a:t>
            </a:r>
            <a:r>
              <a:rPr lang="ru-RU" dirty="0" err="1" smtClean="0"/>
              <a:t>Ви</a:t>
            </a:r>
            <a:r>
              <a:rPr lang="ru-RU" dirty="0" smtClean="0"/>
              <a:t> можете подати </a:t>
            </a:r>
            <a:r>
              <a:rPr lang="ru-RU" dirty="0" err="1" smtClean="0"/>
              <a:t>інформацію</a:t>
            </a:r>
            <a:r>
              <a:rPr lang="ru-RU" dirty="0" smtClean="0"/>
              <a:t>, </a:t>
            </a:r>
            <a:r>
              <a:rPr lang="ru-RU" dirty="0" err="1" smtClean="0"/>
              <a:t>прикріпити</a:t>
            </a:r>
            <a:r>
              <a:rPr lang="ru-RU" dirty="0" smtClean="0"/>
              <a:t> </a:t>
            </a:r>
            <a:r>
              <a:rPr lang="ru-RU" dirty="0" err="1" smtClean="0"/>
              <a:t>фотофіксацію</a:t>
            </a:r>
            <a:r>
              <a:rPr lang="ru-RU" dirty="0" smtClean="0"/>
              <a:t>, </a:t>
            </a:r>
            <a:r>
              <a:rPr lang="ru-RU" dirty="0" err="1" smtClean="0"/>
              <a:t>аудіо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відео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скаргою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b="1" i="1" dirty="0" smtClean="0"/>
              <a:t>Адреса </a:t>
            </a:r>
            <a:r>
              <a:rPr lang="ru-RU" b="1" i="1" dirty="0" smtClean="0"/>
              <a:t>для </a:t>
            </a:r>
            <a:r>
              <a:rPr lang="ru-RU" b="1" i="1" dirty="0" err="1" smtClean="0"/>
              <a:t>листування</a:t>
            </a:r>
            <a:r>
              <a:rPr lang="ru-RU" b="1" i="1" dirty="0" smtClean="0"/>
              <a:t>:</a:t>
            </a:r>
            <a:r>
              <a:rPr lang="ru-RU" dirty="0" smtClean="0"/>
              <a:t> 01001, м. </a:t>
            </a:r>
            <a:r>
              <a:rPr lang="ru-RU" dirty="0" err="1" smtClean="0"/>
              <a:t>Київ</a:t>
            </a:r>
            <a:r>
              <a:rPr lang="ru-RU" dirty="0" smtClean="0"/>
              <a:t>, </a:t>
            </a:r>
            <a:r>
              <a:rPr lang="ru-RU" dirty="0" err="1" smtClean="0"/>
              <a:t>провулок</a:t>
            </a:r>
            <a:r>
              <a:rPr lang="ru-RU" dirty="0" smtClean="0"/>
              <a:t> </a:t>
            </a:r>
            <a:r>
              <a:rPr lang="ru-RU" dirty="0" err="1" smtClean="0"/>
              <a:t>Музейний</a:t>
            </a:r>
            <a:r>
              <a:rPr lang="ru-RU" dirty="0" smtClean="0"/>
              <a:t>, буд. 12</a:t>
            </a:r>
            <a:r>
              <a:rPr lang="ru-RU" dirty="0" smtClean="0"/>
              <a:t>, телефон: +38 (044) 256-60-84.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i="1" dirty="0" err="1" smtClean="0"/>
              <a:t>Телефонна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лінія</a:t>
            </a:r>
            <a:r>
              <a:rPr lang="ru-RU" b="1" i="1" dirty="0" smtClean="0"/>
              <a:t> для </a:t>
            </a:r>
            <a:r>
              <a:rPr lang="ru-RU" b="1" i="1" dirty="0" err="1" smtClean="0"/>
              <a:t>надання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додаткової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інформації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консультацій</a:t>
            </a:r>
            <a:r>
              <a:rPr lang="ru-RU" b="1" i="1" dirty="0" smtClean="0"/>
              <a:t>:</a:t>
            </a:r>
            <a:r>
              <a:rPr lang="ru-RU" dirty="0" smtClean="0"/>
              <a:t> +38 (044) 293-11-79.</a:t>
            </a:r>
            <a:r>
              <a:rPr lang="ru-RU" b="1" dirty="0" smtClean="0"/>
              <a:t>  </a:t>
            </a:r>
            <a:endParaRPr lang="ru-RU" b="1" dirty="0" smtClean="0"/>
          </a:p>
          <a:p>
            <a:pPr marL="0" indent="357188" algn="just">
              <a:buNone/>
            </a:pPr>
            <a:r>
              <a:rPr lang="ru-RU" dirty="0" smtClean="0"/>
              <a:t>Для </a:t>
            </a:r>
            <a:r>
              <a:rPr lang="ru-RU" dirty="0" err="1" smtClean="0"/>
              <a:t>звернення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: </a:t>
            </a:r>
            <a:r>
              <a:rPr lang="ru-RU" b="1" i="1" u="sng" dirty="0" err="1" smtClean="0">
                <a:hlinkClick r:id="rId3"/>
              </a:rPr>
              <a:t>lyst@mova-ombudsman.gov.ua</a:t>
            </a: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126975"/>
          </a:xfrm>
        </p:spPr>
        <p:txBody>
          <a:bodyPr rtlCol="0">
            <a:normAutofit fontScale="90000"/>
          </a:bodyPr>
          <a:lstStyle/>
          <a:p>
            <a:r>
              <a:rPr lang="uk-UA" sz="4000" b="1" dirty="0" smtClean="0">
                <a:solidFill>
                  <a:srgbClr val="7030A0"/>
                </a:solidFill>
              </a:rPr>
              <a:t>3. </a:t>
            </a:r>
            <a:r>
              <a:rPr lang="ru-RU" sz="4000" b="1" dirty="0" err="1" smtClean="0">
                <a:solidFill>
                  <a:srgbClr val="7030A0"/>
                </a:solidFill>
              </a:rPr>
              <a:t>Двомовність</a:t>
            </a:r>
            <a:r>
              <a:rPr lang="ru-RU" sz="4000" b="1" dirty="0" smtClean="0">
                <a:solidFill>
                  <a:srgbClr val="7030A0"/>
                </a:solidFill>
              </a:rPr>
              <a:t> і культура </a:t>
            </a:r>
            <a:r>
              <a:rPr lang="ru-RU" sz="4000" b="1" dirty="0" err="1" smtClean="0">
                <a:solidFill>
                  <a:srgbClr val="7030A0"/>
                </a:solidFill>
              </a:rPr>
              <a:t>спілкування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dirty="0" smtClean="0"/>
              <a:t>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суспільствах</a:t>
            </a:r>
            <a:r>
              <a:rPr lang="ru-RU" dirty="0" smtClean="0"/>
              <a:t> </a:t>
            </a:r>
            <a:r>
              <a:rPr lang="ru-RU" dirty="0" err="1" smtClean="0"/>
              <a:t>окремі</a:t>
            </a:r>
            <a:r>
              <a:rPr lang="ru-RU" dirty="0" smtClean="0"/>
              <a:t> люди,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соціальні</a:t>
            </a:r>
            <a:r>
              <a:rPr lang="ru-RU" dirty="0" smtClean="0"/>
              <a:t> </a:t>
            </a:r>
            <a:r>
              <a:rPr lang="ru-RU" dirty="0" err="1" smtClean="0"/>
              <a:t>верстви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народи </a:t>
            </a:r>
            <a:r>
              <a:rPr lang="ru-RU" dirty="0" smtClean="0"/>
              <a:t>у </a:t>
            </a:r>
            <a:r>
              <a:rPr lang="ru-RU" dirty="0" err="1" smtClean="0"/>
              <a:t>щоденному</a:t>
            </a:r>
            <a:r>
              <a:rPr lang="ru-RU" dirty="0" smtClean="0"/>
              <a:t> </a:t>
            </a:r>
            <a:r>
              <a:rPr lang="ru-RU" dirty="0" err="1" smtClean="0"/>
              <a:t>спілкуванні</a:t>
            </a:r>
            <a:r>
              <a:rPr lang="ru-RU" dirty="0" smtClean="0"/>
              <a:t> </a:t>
            </a:r>
            <a:r>
              <a:rPr lang="ru-RU" dirty="0" err="1" smtClean="0"/>
              <a:t>користуються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мовами</a:t>
            </a:r>
            <a:r>
              <a:rPr lang="ru-RU" dirty="0" smtClean="0"/>
              <a:t>, </a:t>
            </a:r>
            <a:r>
              <a:rPr lang="ru-RU" dirty="0" err="1" smtClean="0"/>
              <a:t>переходячи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на </a:t>
            </a:r>
            <a:r>
              <a:rPr lang="ru-RU" dirty="0" err="1" smtClean="0"/>
              <a:t>іншу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комунікативної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.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 </a:t>
            </a:r>
            <a:r>
              <a:rPr lang="ru-RU" b="1" dirty="0" err="1" smtClean="0"/>
              <a:t>двомовністю</a:t>
            </a:r>
            <a:r>
              <a:rPr lang="ru-RU" b="1" dirty="0" smtClean="0"/>
              <a:t>, </a:t>
            </a:r>
            <a:r>
              <a:rPr lang="ru-RU" b="1" dirty="0" err="1" smtClean="0"/>
              <a:t>або</a:t>
            </a:r>
            <a:r>
              <a:rPr lang="ru-RU" b="1" dirty="0" smtClean="0"/>
              <a:t> </a:t>
            </a:r>
            <a:r>
              <a:rPr lang="ru-RU" b="1" dirty="0" err="1" smtClean="0"/>
              <a:t>білінгвізмом</a:t>
            </a:r>
            <a:r>
              <a:rPr lang="ru-RU" b="1" dirty="0" smtClean="0"/>
              <a:t> (</a:t>
            </a:r>
            <a:r>
              <a:rPr lang="ru-RU" b="1" i="1" dirty="0" smtClean="0"/>
              <a:t>лат. </a:t>
            </a:r>
            <a:r>
              <a:rPr lang="ru-RU" b="1" i="1" dirty="0" err="1" smtClean="0"/>
              <a:t>bi</a:t>
            </a:r>
            <a:r>
              <a:rPr lang="ru-RU" b="1" i="1" dirty="0" smtClean="0"/>
              <a:t>, </a:t>
            </a:r>
            <a:r>
              <a:rPr lang="ru-RU" b="1" i="1" dirty="0" err="1" smtClean="0"/>
              <a:t>bis</a:t>
            </a:r>
            <a:r>
              <a:rPr lang="ru-RU" b="1" i="1" dirty="0" smtClean="0"/>
              <a:t> – </a:t>
            </a:r>
            <a:r>
              <a:rPr lang="uk-UA" b="1" i="1" dirty="0" smtClean="0"/>
              <a:t>«</a:t>
            </a:r>
            <a:r>
              <a:rPr lang="ru-RU" b="1" i="1" dirty="0" err="1" smtClean="0"/>
              <a:t>двічі</a:t>
            </a:r>
            <a:r>
              <a:rPr lang="uk-UA" b="1" i="1" dirty="0" smtClean="0"/>
              <a:t>»</a:t>
            </a:r>
            <a:r>
              <a:rPr lang="ru-RU" b="1" i="1" dirty="0" smtClean="0"/>
              <a:t>, </a:t>
            </a:r>
            <a:r>
              <a:rPr lang="ru-RU" b="1" i="1" dirty="0" err="1" smtClean="0"/>
              <a:t>lingua</a:t>
            </a:r>
            <a:r>
              <a:rPr lang="ru-RU" b="1" i="1" dirty="0" smtClean="0"/>
              <a:t> – </a:t>
            </a:r>
            <a:r>
              <a:rPr lang="uk-UA" b="1" i="1" dirty="0" smtClean="0"/>
              <a:t>«</a:t>
            </a:r>
            <a:r>
              <a:rPr lang="ru-RU" b="1" i="1" dirty="0" err="1" smtClean="0"/>
              <a:t>мова</a:t>
            </a:r>
            <a:r>
              <a:rPr lang="uk-UA" b="1" i="1" dirty="0" smtClean="0"/>
              <a:t>»</a:t>
            </a:r>
            <a:r>
              <a:rPr lang="ru-RU" b="1" i="1" dirty="0" smtClean="0"/>
              <a:t>).</a:t>
            </a:r>
            <a:endParaRPr lang="ru-RU" b="1" dirty="0" smtClean="0"/>
          </a:p>
          <a:p>
            <a:pPr marL="0" indent="357188" algn="just">
              <a:buNone/>
            </a:pPr>
            <a:r>
              <a:rPr lang="ru-RU" dirty="0" err="1" smtClean="0"/>
              <a:t>Мови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користуються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,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симетричними</a:t>
            </a:r>
            <a:r>
              <a:rPr lang="ru-RU" dirty="0" smtClean="0"/>
              <a:t>, а </a:t>
            </a:r>
            <a:r>
              <a:rPr lang="ru-RU" dirty="0" err="1" smtClean="0"/>
              <a:t>двомовні</a:t>
            </a:r>
            <a:r>
              <a:rPr lang="ru-RU" dirty="0" smtClean="0"/>
              <a:t> </a:t>
            </a:r>
            <a:r>
              <a:rPr lang="ru-RU" dirty="0" err="1" smtClean="0"/>
              <a:t>комуніканти</a:t>
            </a:r>
            <a:r>
              <a:rPr lang="ru-RU" dirty="0" smtClean="0"/>
              <a:t> (</a:t>
            </a:r>
            <a:r>
              <a:rPr lang="ru-RU" dirty="0" err="1" smtClean="0"/>
              <a:t>білінгви</a:t>
            </a:r>
            <a:r>
              <a:rPr lang="ru-RU" dirty="0" smtClean="0"/>
              <a:t>) 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володіють</a:t>
            </a:r>
            <a:r>
              <a:rPr lang="ru-RU" dirty="0" smtClean="0"/>
              <a:t> </a:t>
            </a:r>
            <a:r>
              <a:rPr lang="ru-RU" dirty="0" err="1" smtClean="0"/>
              <a:t>обома</a:t>
            </a:r>
            <a:r>
              <a:rPr lang="ru-RU" dirty="0" smtClean="0"/>
              <a:t> </a:t>
            </a:r>
            <a:r>
              <a:rPr lang="ru-RU" dirty="0" err="1" smtClean="0"/>
              <a:t>мовами</a:t>
            </a:r>
            <a:r>
              <a:rPr lang="ru-RU" dirty="0" smtClean="0"/>
              <a:t> </a:t>
            </a:r>
            <a:r>
              <a:rPr lang="ru-RU" dirty="0" err="1" smtClean="0"/>
              <a:t>однаково</a:t>
            </a:r>
            <a:r>
              <a:rPr lang="ru-RU" dirty="0" smtClean="0"/>
              <a:t>. На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 </a:t>
            </a:r>
            <a:r>
              <a:rPr lang="ru-RU" dirty="0" smtClean="0">
                <a:solidFill>
                  <a:srgbClr val="7030A0"/>
                </a:solidFill>
              </a:rPr>
              <a:t>першу </a:t>
            </a:r>
            <a:r>
              <a:rPr lang="ru-RU" dirty="0" err="1" smtClean="0">
                <a:solidFill>
                  <a:srgbClr val="7030A0"/>
                </a:solidFill>
              </a:rPr>
              <a:t>мову</a:t>
            </a:r>
            <a:r>
              <a:rPr lang="ru-RU" dirty="0" smtClean="0">
                <a:solidFill>
                  <a:srgbClr val="7030A0"/>
                </a:solidFill>
              </a:rPr>
              <a:t> – </a:t>
            </a:r>
            <a:r>
              <a:rPr lang="ru-RU" dirty="0" err="1" smtClean="0">
                <a:solidFill>
                  <a:srgbClr val="7030A0"/>
                </a:solidFill>
              </a:rPr>
              <a:t>основну</a:t>
            </a:r>
            <a:r>
              <a:rPr lang="ru-RU" dirty="0" smtClean="0">
                <a:solidFill>
                  <a:srgbClr val="7030A0"/>
                </a:solidFill>
              </a:rPr>
              <a:t> в </a:t>
            </a:r>
            <a:r>
              <a:rPr lang="ru-RU" dirty="0" err="1" smtClean="0">
                <a:solidFill>
                  <a:srgbClr val="7030A0"/>
                </a:solidFill>
              </a:rPr>
              <a:t>мисленні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й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спілкуванні</a:t>
            </a:r>
            <a:r>
              <a:rPr lang="ru-RU" dirty="0" smtClean="0"/>
              <a:t> та </a:t>
            </a:r>
            <a:r>
              <a:rPr lang="ru-RU" dirty="0" smtClean="0">
                <a:solidFill>
                  <a:srgbClr val="7030A0"/>
                </a:solidFill>
              </a:rPr>
              <a:t>другу – </a:t>
            </a:r>
            <a:r>
              <a:rPr lang="ru-RU" dirty="0" err="1" smtClean="0">
                <a:solidFill>
                  <a:srgbClr val="7030A0"/>
                </a:solidFill>
              </a:rPr>
              <a:t>використовувану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рідше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або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тільки</a:t>
            </a:r>
            <a:r>
              <a:rPr lang="ru-RU" dirty="0" smtClean="0">
                <a:solidFill>
                  <a:srgbClr val="7030A0"/>
                </a:solidFill>
              </a:rPr>
              <a:t> в </a:t>
            </a:r>
            <a:r>
              <a:rPr lang="ru-RU" dirty="0" err="1" smtClean="0">
                <a:solidFill>
                  <a:srgbClr val="7030A0"/>
                </a:solidFill>
              </a:rPr>
              <a:t>спеціальних</a:t>
            </a:r>
            <a:r>
              <a:rPr lang="ru-RU" dirty="0" smtClean="0">
                <a:solidFill>
                  <a:srgbClr val="7030A0"/>
                </a:solidFill>
              </a:rPr>
              <a:t> сферах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у </a:t>
            </a:r>
            <a:r>
              <a:rPr lang="ru-RU" dirty="0" err="1" smtClean="0"/>
              <a:t>науковій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офіційному</a:t>
            </a:r>
            <a:r>
              <a:rPr lang="ru-RU" dirty="0" smtClean="0"/>
              <a:t> </a:t>
            </a:r>
            <a:r>
              <a:rPr lang="ru-RU" dirty="0" err="1" smtClean="0"/>
              <a:t>спілкуванні</a:t>
            </a:r>
            <a:r>
              <a:rPr lang="ru-RU" dirty="0" smtClean="0"/>
              <a:t>, контактах </a:t>
            </a:r>
            <a:r>
              <a:rPr lang="ru-RU" dirty="0" err="1" smtClean="0"/>
              <a:t>з</a:t>
            </a:r>
            <a:r>
              <a:rPr lang="ru-RU" dirty="0" smtClean="0"/>
              <a:t> людьми, для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рідна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i="1" dirty="0" smtClean="0"/>
              <a:t>В </a:t>
            </a:r>
            <a:r>
              <a:rPr lang="ru-RU" i="1" dirty="0" err="1" smtClean="0"/>
              <a:t>Україні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українсько-російська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російсько-українська</a:t>
            </a:r>
            <a:r>
              <a:rPr lang="ru-RU" i="1" dirty="0" smtClean="0"/>
              <a:t> </a:t>
            </a:r>
            <a:r>
              <a:rPr lang="ru-RU" i="1" dirty="0" err="1" smtClean="0"/>
              <a:t>двомовність</a:t>
            </a:r>
            <a:r>
              <a:rPr lang="ru-RU" i="1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 fontScale="90000"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План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/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dirty="0" err="1" smtClean="0"/>
              <a:t>Мова</a:t>
            </a:r>
            <a:r>
              <a:rPr lang="ru-RU" dirty="0" smtClean="0"/>
              <a:t> і </a:t>
            </a:r>
            <a:r>
              <a:rPr lang="ru-RU" dirty="0" err="1" smtClean="0"/>
              <a:t>суспільство</a:t>
            </a:r>
            <a:r>
              <a:rPr lang="ru-RU" dirty="0" smtClean="0"/>
              <a:t>. </a:t>
            </a:r>
            <a:r>
              <a:rPr lang="uk-UA" dirty="0" smtClean="0"/>
              <a:t>М</a:t>
            </a:r>
            <a:r>
              <a:rPr lang="ru-RU" dirty="0" smtClean="0"/>
              <a:t>овна </a:t>
            </a:r>
            <a:r>
              <a:rPr lang="ru-RU" dirty="0" err="1" smtClean="0"/>
              <a:t>ситуація</a:t>
            </a:r>
            <a:r>
              <a:rPr lang="ru-RU" dirty="0" smtClean="0"/>
              <a:t> та </a:t>
            </a:r>
            <a:r>
              <a:rPr lang="ru-RU" dirty="0" err="1" smtClean="0"/>
              <a:t>мовні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uk-UA" dirty="0" smtClean="0"/>
              <a:t>2</a:t>
            </a:r>
            <a:r>
              <a:rPr lang="ru-RU" dirty="0" smtClean="0"/>
              <a:t>. </a:t>
            </a:r>
            <a:r>
              <a:rPr lang="uk-UA" dirty="0" smtClean="0"/>
              <a:t>Мовне законодавство в Україні. </a:t>
            </a:r>
            <a:r>
              <a:rPr lang="ru-RU" dirty="0" err="1" smtClean="0"/>
              <a:t>Правовий</a:t>
            </a:r>
            <a:r>
              <a:rPr lang="ru-RU" dirty="0" smtClean="0"/>
              <a:t> статус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err="1" smtClean="0"/>
              <a:t>державна</a:t>
            </a:r>
            <a:r>
              <a:rPr lang="uk-UA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err="1" smtClean="0"/>
              <a:t>офіційна</a:t>
            </a:r>
            <a:r>
              <a:rPr lang="uk-UA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uk-UA" dirty="0" smtClean="0"/>
              <a:t>3</a:t>
            </a:r>
            <a:r>
              <a:rPr lang="ru-RU" dirty="0" smtClean="0"/>
              <a:t>. </a:t>
            </a:r>
            <a:r>
              <a:rPr lang="ru-RU" dirty="0" err="1" smtClean="0"/>
              <a:t>Двомовність</a:t>
            </a:r>
            <a:r>
              <a:rPr lang="ru-RU" dirty="0" smtClean="0"/>
              <a:t> і культура </a:t>
            </a:r>
            <a:r>
              <a:rPr lang="ru-RU" dirty="0" err="1" smtClean="0"/>
              <a:t>мовлення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uk-UA" dirty="0" smtClean="0"/>
              <a:t>4</a:t>
            </a:r>
            <a:r>
              <a:rPr lang="ru-RU" dirty="0" smtClean="0"/>
              <a:t>. </a:t>
            </a:r>
            <a:r>
              <a:rPr lang="ru-RU" dirty="0" err="1" smtClean="0"/>
              <a:t>Мовне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та </a:t>
            </a:r>
            <a:r>
              <a:rPr lang="ru-RU" dirty="0" err="1" smtClean="0"/>
              <a:t>мовна</a:t>
            </a:r>
            <a:r>
              <a:rPr lang="ru-RU" dirty="0" smtClean="0"/>
              <a:t> </a:t>
            </a:r>
            <a:r>
              <a:rPr lang="ru-RU" dirty="0" err="1" smtClean="0"/>
              <a:t>освіта</a:t>
            </a:r>
            <a:r>
              <a:rPr lang="ru-RU" dirty="0" smtClean="0"/>
              <a:t> як </a:t>
            </a:r>
            <a:r>
              <a:rPr lang="ru-RU" dirty="0" err="1" smtClean="0"/>
              <a:t>необхідні</a:t>
            </a:r>
            <a:r>
              <a:rPr lang="ru-RU" dirty="0" smtClean="0"/>
              <a:t> </a:t>
            </a:r>
            <a:r>
              <a:rPr lang="ru-RU" dirty="0" err="1" smtClean="0"/>
              <a:t>складові</a:t>
            </a:r>
            <a:r>
              <a:rPr lang="ru-RU" dirty="0" smtClean="0"/>
              <a:t> </a:t>
            </a:r>
            <a:r>
              <a:rPr lang="ru-RU" dirty="0" err="1" smtClean="0"/>
              <a:t>мовленнєвої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uk-UA" dirty="0" smtClean="0"/>
              <a:t>5. </a:t>
            </a:r>
            <a:r>
              <a:rPr lang="ru-RU" dirty="0" err="1" smtClean="0"/>
              <a:t>Мовний</a:t>
            </a:r>
            <a:r>
              <a:rPr lang="ru-RU" dirty="0" smtClean="0"/>
              <a:t> </a:t>
            </a:r>
            <a:r>
              <a:rPr lang="ru-RU" dirty="0" err="1" smtClean="0"/>
              <a:t>етикет</a:t>
            </a:r>
            <a:r>
              <a:rPr lang="ru-RU" dirty="0" smtClean="0"/>
              <a:t> як </a:t>
            </a:r>
            <a:r>
              <a:rPr lang="ru-RU" dirty="0" err="1" smtClean="0"/>
              <a:t>необхідна</a:t>
            </a:r>
            <a:r>
              <a:rPr lang="ru-RU" dirty="0" smtClean="0"/>
              <a:t> </a:t>
            </a:r>
            <a:r>
              <a:rPr lang="ru-RU" dirty="0" err="1" smtClean="0"/>
              <a:t>одиниця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uk-UA" dirty="0" smtClean="0"/>
              <a:t>.</a:t>
            </a:r>
            <a:endParaRPr lang="ru-RU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126975"/>
          </a:xfrm>
        </p:spPr>
        <p:txBody>
          <a:bodyPr rtlCol="0">
            <a:normAutofit fontScale="90000"/>
          </a:bodyPr>
          <a:lstStyle/>
          <a:p>
            <a:r>
              <a:rPr lang="uk-UA" sz="4000" b="1" dirty="0" smtClean="0">
                <a:solidFill>
                  <a:srgbClr val="7030A0"/>
                </a:solidFill>
              </a:rPr>
              <a:t>3. </a:t>
            </a:r>
            <a:r>
              <a:rPr lang="ru-RU" sz="4000" b="1" dirty="0" err="1" smtClean="0">
                <a:solidFill>
                  <a:srgbClr val="7030A0"/>
                </a:solidFill>
              </a:rPr>
              <a:t>Двомовність</a:t>
            </a:r>
            <a:r>
              <a:rPr lang="ru-RU" sz="4000" b="1" dirty="0" smtClean="0">
                <a:solidFill>
                  <a:srgbClr val="7030A0"/>
                </a:solidFill>
              </a:rPr>
              <a:t> і культура </a:t>
            </a:r>
            <a:r>
              <a:rPr lang="ru-RU" sz="4000" b="1" dirty="0" err="1" smtClean="0">
                <a:solidFill>
                  <a:srgbClr val="7030A0"/>
                </a:solidFill>
              </a:rPr>
              <a:t>спілкування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Двомовність</a:t>
            </a:r>
            <a:r>
              <a:rPr lang="ru-RU" dirty="0" smtClean="0"/>
              <a:t>, а </a:t>
            </a:r>
            <a:r>
              <a:rPr lang="ru-RU" dirty="0" err="1" smtClean="0"/>
              <a:t>точніше</a:t>
            </a:r>
            <a:r>
              <a:rPr lang="ru-RU" dirty="0" smtClean="0"/>
              <a:t>, </a:t>
            </a:r>
            <a:r>
              <a:rPr lang="ru-RU" dirty="0" err="1" smtClean="0"/>
              <a:t>недостатнє</a:t>
            </a:r>
            <a:r>
              <a:rPr lang="ru-RU" dirty="0" smtClean="0"/>
              <a:t>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(</a:t>
            </a:r>
            <a:r>
              <a:rPr lang="ru-RU" dirty="0" err="1" smtClean="0"/>
              <a:t>трьома</a:t>
            </a:r>
            <a:r>
              <a:rPr lang="ru-RU" dirty="0" smtClean="0"/>
              <a:t>) </a:t>
            </a:r>
            <a:r>
              <a:rPr lang="ru-RU" dirty="0" err="1" smtClean="0"/>
              <a:t>мовами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користуються</a:t>
            </a:r>
            <a:r>
              <a:rPr lang="ru-RU" dirty="0" smtClean="0"/>
              <a:t>, </a:t>
            </a:r>
            <a:r>
              <a:rPr lang="ru-RU" b="1" dirty="0" err="1" smtClean="0"/>
              <a:t>є</a:t>
            </a:r>
            <a:r>
              <a:rPr lang="ru-RU" b="1" dirty="0" smtClean="0"/>
              <a:t> основною причиною </a:t>
            </a:r>
            <a:r>
              <a:rPr lang="ru-RU" b="1" dirty="0" err="1" smtClean="0"/>
              <a:t>порушення</a:t>
            </a:r>
            <a:r>
              <a:rPr lang="ru-RU" b="1" dirty="0" smtClean="0"/>
              <a:t> </a:t>
            </a:r>
            <a:r>
              <a:rPr lang="ru-RU" b="1" dirty="0" err="1" smtClean="0"/>
              <a:t>культури</a:t>
            </a:r>
            <a:r>
              <a:rPr lang="ru-RU" b="1" dirty="0" smtClean="0"/>
              <a:t>, а часом і </a:t>
            </a:r>
            <a:r>
              <a:rPr lang="ru-RU" b="1" dirty="0" err="1" smtClean="0"/>
              <a:t>етикетності</a:t>
            </a:r>
            <a:r>
              <a:rPr lang="ru-RU" b="1" dirty="0" smtClean="0"/>
              <a:t> </a:t>
            </a:r>
            <a:r>
              <a:rPr lang="ru-RU" b="1" dirty="0" err="1" smtClean="0"/>
              <a:t>мовлення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Досконале</a:t>
            </a:r>
            <a:r>
              <a:rPr lang="ru-RU" dirty="0" smtClean="0"/>
              <a:t> </a:t>
            </a:r>
            <a:r>
              <a:rPr lang="ru-RU" dirty="0" err="1" smtClean="0"/>
              <a:t>оволодіння</a:t>
            </a:r>
            <a:r>
              <a:rPr lang="ru-RU" dirty="0" smtClean="0"/>
              <a:t> другою (</a:t>
            </a:r>
            <a:r>
              <a:rPr lang="ru-RU" dirty="0" err="1" smtClean="0"/>
              <a:t>третьою</a:t>
            </a:r>
            <a:r>
              <a:rPr lang="ru-RU" dirty="0" smtClean="0"/>
              <a:t>)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неможливе</a:t>
            </a:r>
            <a:r>
              <a:rPr lang="ru-RU" dirty="0" smtClean="0"/>
              <a:t> без </a:t>
            </a:r>
            <a:r>
              <a:rPr lang="ru-RU" b="1" i="1" dirty="0" err="1" smtClean="0"/>
              <a:t>акультурації</a:t>
            </a:r>
            <a:r>
              <a:rPr lang="ru-RU" dirty="0" smtClean="0"/>
              <a:t> – </a:t>
            </a:r>
            <a:r>
              <a:rPr lang="ru-RU" dirty="0" err="1" smtClean="0"/>
              <a:t>глибокого</a:t>
            </a:r>
            <a:r>
              <a:rPr lang="ru-RU" dirty="0" smtClean="0"/>
              <a:t> </a:t>
            </a:r>
            <a:r>
              <a:rPr lang="ru-RU" dirty="0" err="1" smtClean="0"/>
              <a:t>засвоєння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(</a:t>
            </a:r>
            <a:r>
              <a:rPr lang="ru-RU" dirty="0" err="1" smtClean="0"/>
              <a:t>цивілізації</a:t>
            </a:r>
            <a:r>
              <a:rPr lang="ru-RU" dirty="0" smtClean="0"/>
              <a:t>), яка </a:t>
            </a:r>
            <a:r>
              <a:rPr lang="ru-RU" dirty="0" err="1" smtClean="0"/>
              <a:t>створюється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обслуговується</a:t>
            </a:r>
            <a:r>
              <a:rPr lang="ru-RU" dirty="0" smtClean="0"/>
              <a:t> </a:t>
            </a:r>
            <a:r>
              <a:rPr lang="ru-RU" dirty="0" err="1" smtClean="0"/>
              <a:t>цією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126975"/>
          </a:xfrm>
        </p:spPr>
        <p:txBody>
          <a:bodyPr rtlCol="0">
            <a:normAutofit fontScale="90000"/>
          </a:bodyPr>
          <a:lstStyle/>
          <a:p>
            <a:r>
              <a:rPr lang="uk-UA" sz="4000" b="1" dirty="0" smtClean="0">
                <a:solidFill>
                  <a:srgbClr val="7030A0"/>
                </a:solidFill>
              </a:rPr>
              <a:t>3. </a:t>
            </a:r>
            <a:r>
              <a:rPr lang="ru-RU" sz="4000" b="1" dirty="0" err="1" smtClean="0">
                <a:solidFill>
                  <a:srgbClr val="7030A0"/>
                </a:solidFill>
              </a:rPr>
              <a:t>Двомовність</a:t>
            </a:r>
            <a:r>
              <a:rPr lang="ru-RU" sz="4000" b="1" dirty="0" smtClean="0">
                <a:solidFill>
                  <a:srgbClr val="7030A0"/>
                </a:solidFill>
              </a:rPr>
              <a:t> і культура </a:t>
            </a:r>
            <a:r>
              <a:rPr lang="ru-RU" sz="4000" b="1" dirty="0" err="1" smtClean="0">
                <a:solidFill>
                  <a:srgbClr val="7030A0"/>
                </a:solidFill>
              </a:rPr>
              <a:t>спілкування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dirty="0" err="1" smtClean="0"/>
              <a:t>Перехід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на </a:t>
            </a:r>
            <a:r>
              <a:rPr lang="ru-RU" dirty="0" err="1" smtClean="0"/>
              <a:t>іншу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 </a:t>
            </a:r>
            <a:r>
              <a:rPr lang="ru-RU" b="1" i="1" dirty="0" err="1" smtClean="0"/>
              <a:t>перемикання</a:t>
            </a:r>
            <a:r>
              <a:rPr lang="ru-RU" b="1" i="1" dirty="0" smtClean="0"/>
              <a:t> коду (</a:t>
            </a:r>
            <a:r>
              <a:rPr lang="ru-RU" b="1" i="1" dirty="0" err="1" smtClean="0"/>
              <a:t>code</a:t>
            </a:r>
            <a:r>
              <a:rPr lang="ru-RU" b="1" i="1" dirty="0" smtClean="0"/>
              <a:t> </a:t>
            </a:r>
            <a:r>
              <a:rPr lang="ru-RU" b="1" i="1" dirty="0" err="1" smtClean="0"/>
              <a:t>switching</a:t>
            </a:r>
            <a:r>
              <a:rPr lang="ru-RU" b="1" i="1" dirty="0" smtClean="0"/>
              <a:t>)</a:t>
            </a:r>
            <a:r>
              <a:rPr lang="ru-RU" i="1" dirty="0" smtClean="0"/>
              <a:t> </a:t>
            </a:r>
            <a:r>
              <a:rPr lang="ru-RU" i="1" dirty="0" smtClean="0"/>
              <a:t>– </a:t>
            </a:r>
            <a:r>
              <a:rPr lang="ru-RU" dirty="0" err="1" smtClean="0"/>
              <a:t>ц</a:t>
            </a:r>
            <a:r>
              <a:rPr lang="ru-RU" dirty="0" err="1" smtClean="0"/>
              <a:t>е</a:t>
            </a:r>
            <a:r>
              <a:rPr lang="ru-RU" dirty="0" smtClean="0"/>
              <a:t> </a:t>
            </a:r>
            <a:r>
              <a:rPr lang="ru-RU" dirty="0" err="1" smtClean="0"/>
              <a:t>складний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, коли</a:t>
            </a:r>
            <a:r>
              <a:rPr lang="ru-RU" dirty="0" smtClean="0"/>
              <a:t> </a:t>
            </a:r>
            <a:r>
              <a:rPr lang="ru-RU" dirty="0" err="1" smtClean="0"/>
              <a:t>мовцеві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uk-UA" dirty="0" smtClean="0"/>
              <a:t>«</a:t>
            </a:r>
            <a:r>
              <a:rPr lang="ru-RU" dirty="0" err="1" smtClean="0"/>
              <a:t>у</a:t>
            </a:r>
            <a:r>
              <a:rPr lang="ru-RU" dirty="0" err="1" smtClean="0"/>
              <a:t>вімкнути</a:t>
            </a:r>
            <a:r>
              <a:rPr lang="uk-UA" dirty="0" smtClean="0"/>
              <a:t>»</a:t>
            </a:r>
            <a:r>
              <a:rPr lang="ru-RU" dirty="0" smtClean="0"/>
              <a:t> </a:t>
            </a:r>
            <a:r>
              <a:rPr lang="ru-RU" dirty="0" err="1" smtClean="0"/>
              <a:t>психічні</a:t>
            </a:r>
            <a:r>
              <a:rPr lang="ru-RU" dirty="0" smtClean="0"/>
              <a:t> </a:t>
            </a:r>
            <a:r>
              <a:rPr lang="ru-RU" dirty="0" err="1" smtClean="0"/>
              <a:t>механізми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регулюють</a:t>
            </a:r>
            <a:r>
              <a:rPr lang="ru-RU" dirty="0" smtClean="0"/>
              <a:t> </a:t>
            </a:r>
            <a:r>
              <a:rPr lang="ru-RU" dirty="0" err="1" smtClean="0"/>
              <a:t>вимовляння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, </a:t>
            </a:r>
            <a:r>
              <a:rPr lang="ru-RU" dirty="0" err="1" smtClean="0"/>
              <a:t>наголошування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, </a:t>
            </a:r>
            <a:r>
              <a:rPr lang="ru-RU" dirty="0" err="1" smtClean="0"/>
              <a:t>інтонування</a:t>
            </a:r>
            <a:r>
              <a:rPr lang="ru-RU" dirty="0" smtClean="0"/>
              <a:t> фраз, не </a:t>
            </a:r>
            <a:r>
              <a:rPr lang="ru-RU" dirty="0" err="1" smtClean="0"/>
              <a:t>кажучи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про слово-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формовживання</a:t>
            </a:r>
            <a:r>
              <a:rPr lang="ru-RU" dirty="0" smtClean="0"/>
              <a:t>,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, </a:t>
            </a:r>
            <a:r>
              <a:rPr lang="ru-RU" dirty="0" err="1" smtClean="0"/>
              <a:t>побудову</a:t>
            </a:r>
            <a:r>
              <a:rPr lang="ru-RU" dirty="0" smtClean="0"/>
              <a:t> </a:t>
            </a:r>
            <a:r>
              <a:rPr lang="ru-RU" dirty="0" err="1" smtClean="0"/>
              <a:t>висловлень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Тому </a:t>
            </a:r>
            <a:r>
              <a:rPr lang="ru-RU" dirty="0" err="1" smtClean="0"/>
              <a:t>дуже</a:t>
            </a:r>
            <a:r>
              <a:rPr lang="ru-RU" dirty="0" smtClean="0"/>
              <a:t> часто </a:t>
            </a:r>
            <a:r>
              <a:rPr lang="ru-RU" dirty="0" err="1" smtClean="0"/>
              <a:t>перемикання</a:t>
            </a:r>
            <a:r>
              <a:rPr lang="ru-RU" dirty="0" smtClean="0"/>
              <a:t> коду </a:t>
            </a:r>
            <a:r>
              <a:rPr lang="ru-RU" dirty="0" err="1" smtClean="0"/>
              <a:t>буває</a:t>
            </a:r>
            <a:r>
              <a:rPr lang="ru-RU" dirty="0" smtClean="0"/>
              <a:t> </a:t>
            </a:r>
            <a:r>
              <a:rPr lang="ru-RU" dirty="0" err="1" smtClean="0"/>
              <a:t>неповним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лексика і </a:t>
            </a:r>
            <a:r>
              <a:rPr lang="ru-RU" dirty="0" err="1" smtClean="0"/>
              <a:t>граматика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мовця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, </a:t>
            </a:r>
            <a:r>
              <a:rPr lang="ru-RU" dirty="0" smtClean="0"/>
              <a:t>а фонетика </a:t>
            </a:r>
            <a:r>
              <a:rPr lang="ru-RU" dirty="0" smtClean="0"/>
              <a:t>– </a:t>
            </a:r>
            <a:r>
              <a:rPr lang="ru-RU" dirty="0" err="1" smtClean="0"/>
              <a:t>іншій</a:t>
            </a:r>
            <a:r>
              <a:rPr lang="ru-RU" dirty="0" smtClean="0"/>
              <a:t>. У таких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кажуть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говорить </a:t>
            </a:r>
            <a:r>
              <a:rPr lang="ru-RU" b="1" i="1" dirty="0" err="1" smtClean="0"/>
              <a:t>з</a:t>
            </a:r>
            <a:r>
              <a:rPr lang="ru-RU" b="1" i="1" dirty="0" smtClean="0"/>
              <a:t> </a:t>
            </a:r>
            <a:r>
              <a:rPr lang="ru-RU" b="1" i="1" dirty="0" smtClean="0"/>
              <a:t>акцентом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Трапляється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і лексика, і </a:t>
            </a:r>
            <a:r>
              <a:rPr lang="ru-RU" dirty="0" err="1" smtClean="0"/>
              <a:t>граматика</a:t>
            </a:r>
            <a:r>
              <a:rPr lang="ru-RU" dirty="0" smtClean="0"/>
              <a:t> в </a:t>
            </a:r>
            <a:r>
              <a:rPr lang="ru-RU" dirty="0" err="1" smtClean="0"/>
              <a:t>певному</a:t>
            </a:r>
            <a:r>
              <a:rPr lang="ru-RU" dirty="0" smtClean="0"/>
              <a:t> </a:t>
            </a:r>
            <a:r>
              <a:rPr lang="ru-RU" dirty="0" err="1" smtClean="0"/>
              <a:t>мовленні</a:t>
            </a:r>
            <a:r>
              <a:rPr lang="ru-RU" dirty="0" smtClean="0"/>
              <a:t>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іншомовне</a:t>
            </a:r>
            <a:r>
              <a:rPr lang="ru-RU" dirty="0" smtClean="0"/>
              <a:t>.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суміщеним</a:t>
            </a:r>
            <a:r>
              <a:rPr lang="ru-RU" dirty="0" smtClean="0"/>
              <a:t>, </a:t>
            </a:r>
            <a:r>
              <a:rPr lang="ru-RU" dirty="0" err="1" smtClean="0"/>
              <a:t>змішаним</a:t>
            </a:r>
            <a:r>
              <a:rPr lang="ru-RU" dirty="0" smtClean="0"/>
              <a:t>. </a:t>
            </a:r>
            <a:r>
              <a:rPr lang="ru-RU" dirty="0" smtClean="0"/>
              <a:t>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 </a:t>
            </a:r>
            <a:r>
              <a:rPr lang="ru-RU" dirty="0" err="1" smtClean="0"/>
              <a:t>українсько-російською</a:t>
            </a:r>
            <a:r>
              <a:rPr lang="ru-RU" dirty="0" smtClean="0"/>
              <a:t> </a:t>
            </a:r>
            <a:r>
              <a:rPr lang="ru-RU" dirty="0" err="1" smtClean="0"/>
              <a:t>міжмовною</a:t>
            </a:r>
            <a:r>
              <a:rPr lang="ru-RU" dirty="0" smtClean="0"/>
              <a:t> </a:t>
            </a:r>
            <a:r>
              <a:rPr lang="ru-RU" dirty="0" err="1" smtClean="0"/>
              <a:t>інтерференцією</a:t>
            </a:r>
            <a:r>
              <a:rPr lang="ru-RU" dirty="0" smtClean="0"/>
              <a:t> (</a:t>
            </a:r>
            <a:r>
              <a:rPr lang="ru-RU" i="1" dirty="0" smtClean="0"/>
              <a:t>суржиком</a:t>
            </a:r>
            <a:r>
              <a:rPr lang="ru-RU" dirty="0" smtClean="0"/>
              <a:t>). </a:t>
            </a:r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126975"/>
          </a:xfrm>
        </p:spPr>
        <p:txBody>
          <a:bodyPr rtlCol="0">
            <a:normAutofit fontScale="90000"/>
          </a:bodyPr>
          <a:lstStyle/>
          <a:p>
            <a:r>
              <a:rPr lang="uk-UA" sz="4000" b="1" dirty="0" smtClean="0">
                <a:solidFill>
                  <a:srgbClr val="7030A0"/>
                </a:solidFill>
              </a:rPr>
              <a:t>3. </a:t>
            </a:r>
            <a:r>
              <a:rPr lang="ru-RU" sz="4000" b="1" dirty="0" err="1" smtClean="0">
                <a:solidFill>
                  <a:srgbClr val="7030A0"/>
                </a:solidFill>
              </a:rPr>
              <a:t>Двомовність</a:t>
            </a:r>
            <a:r>
              <a:rPr lang="ru-RU" sz="4000" b="1" dirty="0" smtClean="0">
                <a:solidFill>
                  <a:srgbClr val="7030A0"/>
                </a:solidFill>
              </a:rPr>
              <a:t> і культура </a:t>
            </a:r>
            <a:r>
              <a:rPr lang="ru-RU" sz="4000" b="1" dirty="0" err="1" smtClean="0">
                <a:solidFill>
                  <a:srgbClr val="7030A0"/>
                </a:solidFill>
              </a:rPr>
              <a:t>спілкування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b="1" dirty="0" smtClean="0"/>
              <a:t>Слово</a:t>
            </a:r>
            <a:r>
              <a:rPr lang="ru-RU" b="1" i="1" dirty="0" smtClean="0"/>
              <a:t> </a:t>
            </a:r>
            <a:r>
              <a:rPr lang="uk-UA" b="1" i="1" dirty="0" smtClean="0"/>
              <a:t>«</a:t>
            </a:r>
            <a:r>
              <a:rPr lang="ru-RU" b="1" i="1" dirty="0" smtClean="0"/>
              <a:t>суржик</a:t>
            </a:r>
            <a:r>
              <a:rPr lang="uk-UA" b="1" i="1" dirty="0" smtClean="0"/>
              <a:t>»</a:t>
            </a:r>
            <a:r>
              <a:rPr lang="ru-RU" i="1" dirty="0" smtClean="0"/>
              <a:t> </a:t>
            </a:r>
            <a:r>
              <a:rPr lang="ru-RU" dirty="0" smtClean="0"/>
              <a:t>давно </a:t>
            </a:r>
            <a:r>
              <a:rPr lang="ru-RU" dirty="0" err="1" smtClean="0"/>
              <a:t>відоме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 </a:t>
            </a:r>
            <a:r>
              <a:rPr lang="ru-RU" dirty="0" err="1" smtClean="0"/>
              <a:t>Уживалося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у </a:t>
            </a:r>
            <a:r>
              <a:rPr lang="ru-RU" dirty="0" err="1" smtClean="0"/>
              <a:t>млинарстві</a:t>
            </a:r>
            <a:r>
              <a:rPr lang="ru-RU" dirty="0" smtClean="0"/>
              <a:t>. Суржиком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мішанку</a:t>
            </a:r>
            <a:r>
              <a:rPr lang="ru-RU" dirty="0" smtClean="0"/>
              <a:t> зерна жита, </a:t>
            </a:r>
            <a:r>
              <a:rPr lang="ru-RU" dirty="0" err="1" smtClean="0"/>
              <a:t>пшениці</a:t>
            </a:r>
            <a:r>
              <a:rPr lang="ru-RU" dirty="0" smtClean="0"/>
              <a:t>, ячменю, </a:t>
            </a:r>
            <a:r>
              <a:rPr lang="ru-RU" dirty="0" err="1" smtClean="0"/>
              <a:t>вівса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борошно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такого зерна,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непершосортне</a:t>
            </a:r>
            <a:r>
              <a:rPr lang="ru-RU" dirty="0" smtClean="0"/>
              <a:t> зерно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низького</a:t>
            </a:r>
            <a:r>
              <a:rPr lang="ru-RU" dirty="0" smtClean="0"/>
              <a:t> </a:t>
            </a:r>
            <a:r>
              <a:rPr lang="ru-RU" dirty="0" err="1" smtClean="0"/>
              <a:t>ґатунку</a:t>
            </a:r>
            <a:r>
              <a:rPr lang="ru-RU" dirty="0" smtClean="0"/>
              <a:t> </a:t>
            </a:r>
            <a:r>
              <a:rPr lang="ru-RU" dirty="0" err="1" smtClean="0"/>
              <a:t>борошно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b="1" dirty="0" err="1" smtClean="0"/>
              <a:t>Мовний</a:t>
            </a:r>
            <a:r>
              <a:rPr lang="ru-RU" b="1" dirty="0" smtClean="0"/>
              <a:t> суржик</a:t>
            </a:r>
            <a:r>
              <a:rPr lang="ru-RU" i="1" dirty="0" smtClean="0"/>
              <a:t> – </a:t>
            </a:r>
            <a:r>
              <a:rPr lang="ru-RU" dirty="0" smtClean="0"/>
              <a:t>одна </a:t>
            </a:r>
            <a:r>
              <a:rPr lang="ru-RU" dirty="0" err="1" smtClean="0"/>
              <a:t>із</a:t>
            </a:r>
            <a:r>
              <a:rPr lang="ru-RU" dirty="0" smtClean="0"/>
              <a:t> форм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просторіччя</a:t>
            </a:r>
            <a:r>
              <a:rPr lang="ru-RU" dirty="0" smtClean="0"/>
              <a:t>, </a:t>
            </a:r>
            <a:r>
              <a:rPr lang="ru-RU" dirty="0" err="1" smtClean="0"/>
              <a:t>породжена</a:t>
            </a:r>
            <a:r>
              <a:rPr lang="ru-RU" dirty="0" smtClean="0"/>
              <a:t> практикою </a:t>
            </a:r>
            <a:r>
              <a:rPr lang="ru-RU" dirty="0" err="1" smtClean="0"/>
              <a:t>тривалої</a:t>
            </a:r>
            <a:r>
              <a:rPr lang="ru-RU" dirty="0" smtClean="0"/>
              <a:t> </a:t>
            </a:r>
            <a:r>
              <a:rPr lang="ru-RU" dirty="0" err="1" smtClean="0"/>
              <a:t>двомовності</a:t>
            </a:r>
            <a:r>
              <a:rPr lang="ru-RU" dirty="0" smtClean="0"/>
              <a:t> (</a:t>
            </a:r>
            <a:r>
              <a:rPr lang="ru-RU" dirty="0" err="1" smtClean="0"/>
              <a:t>білінгвізму</a:t>
            </a:r>
            <a:r>
              <a:rPr lang="ru-RU" dirty="0" smtClean="0"/>
              <a:t>).</a:t>
            </a:r>
          </a:p>
          <a:p>
            <a:pPr marL="0" indent="357188" algn="just">
              <a:buNone/>
            </a:pPr>
            <a:r>
              <a:rPr lang="ru-RU" dirty="0" smtClean="0"/>
              <a:t>В </a:t>
            </a:r>
            <a:r>
              <a:rPr lang="ru-RU" dirty="0" err="1" smtClean="0"/>
              <a:t>українському</a:t>
            </a:r>
            <a:r>
              <a:rPr lang="ru-RU" dirty="0" smtClean="0"/>
              <a:t> </a:t>
            </a:r>
            <a:r>
              <a:rPr lang="ru-RU" dirty="0" err="1" smtClean="0"/>
              <a:t>мовознавстві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словом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суміш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 у </a:t>
            </a:r>
            <a:r>
              <a:rPr lang="ru-RU" dirty="0" err="1" smtClean="0"/>
              <a:t>довільному</a:t>
            </a:r>
            <a:r>
              <a:rPr lang="ru-RU" dirty="0" smtClean="0"/>
              <a:t> </a:t>
            </a:r>
            <a:r>
              <a:rPr lang="ru-RU" dirty="0" err="1" smtClean="0"/>
              <a:t>вживанні</a:t>
            </a:r>
            <a:r>
              <a:rPr lang="ru-RU" dirty="0" smtClean="0"/>
              <a:t> </a:t>
            </a:r>
            <a:r>
              <a:rPr lang="ru-RU" dirty="0" err="1" smtClean="0"/>
              <a:t>складників</a:t>
            </a:r>
            <a:r>
              <a:rPr lang="ru-RU" dirty="0" smtClean="0"/>
              <a:t> того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шару. 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Ставлення</a:t>
            </a:r>
            <a:r>
              <a:rPr lang="ru-RU" dirty="0" smtClean="0"/>
              <a:t> </a:t>
            </a:r>
            <a:r>
              <a:rPr lang="ru-RU" dirty="0" err="1" smtClean="0"/>
              <a:t>культурних</a:t>
            </a:r>
            <a:r>
              <a:rPr lang="ru-RU" dirty="0" smtClean="0"/>
              <a:t>, </a:t>
            </a:r>
            <a:r>
              <a:rPr lang="ru-RU" dirty="0" err="1" smtClean="0"/>
              <a:t>освічених</a:t>
            </a:r>
            <a:r>
              <a:rPr lang="ru-RU" dirty="0" smtClean="0"/>
              <a:t> людей до суржику </a:t>
            </a:r>
            <a:r>
              <a:rPr lang="ru-RU" dirty="0" err="1" smtClean="0"/>
              <a:t>негативне</a:t>
            </a:r>
            <a:r>
              <a:rPr lang="ru-RU" dirty="0" smtClean="0"/>
              <a:t>.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намагатися</a:t>
            </a:r>
            <a:r>
              <a:rPr lang="ru-RU" dirty="0" smtClean="0"/>
              <a:t> </a:t>
            </a:r>
            <a:r>
              <a:rPr lang="ru-RU" dirty="0" err="1" smtClean="0"/>
              <a:t>говорити</a:t>
            </a:r>
            <a:r>
              <a:rPr lang="ru-RU" dirty="0" smtClean="0"/>
              <a:t> чистою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не </a:t>
            </a:r>
            <a:r>
              <a:rPr lang="ru-RU" dirty="0" err="1" smtClean="0"/>
              <a:t>допускати</a:t>
            </a:r>
            <a:r>
              <a:rPr lang="ru-RU" dirty="0" smtClean="0"/>
              <a:t> </a:t>
            </a:r>
            <a:r>
              <a:rPr lang="ru-RU" dirty="0" err="1" smtClean="0"/>
              <a:t>інтерференції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832653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>
                <a:solidFill>
                  <a:schemeClr val="tx1"/>
                </a:solidFill>
              </a:rPr>
              <a:t>4</a:t>
            </a:r>
            <a:r>
              <a:rPr lang="ru-RU" sz="3600" b="1" dirty="0" smtClean="0">
                <a:solidFill>
                  <a:schemeClr val="tx1"/>
                </a:solidFill>
              </a:rPr>
              <a:t>.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Мовне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виховання</a:t>
            </a:r>
            <a:r>
              <a:rPr lang="ru-RU" sz="3600" b="1" dirty="0" smtClean="0">
                <a:solidFill>
                  <a:schemeClr val="tx1"/>
                </a:solidFill>
              </a:rPr>
              <a:t> та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мовна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освіта</a:t>
            </a:r>
            <a:r>
              <a:rPr lang="ru-RU" sz="3600" b="1" dirty="0" smtClean="0">
                <a:solidFill>
                  <a:schemeClr val="tx1"/>
                </a:solidFill>
              </a:rPr>
              <a:t> як </a:t>
            </a:r>
            <a:r>
              <a:rPr lang="ru-RU" sz="3600" b="1" dirty="0" err="1" smtClean="0">
                <a:solidFill>
                  <a:schemeClr val="tx1"/>
                </a:solidFill>
              </a:rPr>
              <a:t>необхідні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складові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мовленнєвої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культури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людини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  <a:tabLst>
                <a:tab pos="0" algn="l"/>
              </a:tabLst>
            </a:pPr>
            <a:r>
              <a:rPr lang="ru-RU" b="1" i="1" dirty="0" err="1" smtClean="0"/>
              <a:t>Спілкування</a:t>
            </a:r>
            <a:r>
              <a:rPr lang="ru-RU" b="1" i="1" dirty="0" smtClean="0"/>
              <a:t> людей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у </a:t>
            </a:r>
            <a:r>
              <a:rPr lang="ru-RU" dirty="0" err="1" smtClean="0"/>
              <a:t>декількох</a:t>
            </a:r>
            <a:r>
              <a:rPr lang="ru-RU" dirty="0" smtClean="0"/>
              <a:t> сферах, а </a:t>
            </a:r>
            <a:r>
              <a:rPr lang="ru-RU" dirty="0" err="1" smtClean="0"/>
              <a:t>саме</a:t>
            </a:r>
            <a:r>
              <a:rPr lang="ru-RU" dirty="0" smtClean="0"/>
              <a:t>: </a:t>
            </a:r>
            <a:r>
              <a:rPr lang="ru-RU" i="1" dirty="0" err="1" smtClean="0"/>
              <a:t>родинній</a:t>
            </a:r>
            <a:r>
              <a:rPr lang="ru-RU" i="1" dirty="0" smtClean="0"/>
              <a:t>, </a:t>
            </a:r>
            <a:r>
              <a:rPr lang="ru-RU" i="1" dirty="0" err="1" smtClean="0"/>
              <a:t>соціальній</a:t>
            </a:r>
            <a:r>
              <a:rPr lang="ru-RU" i="1" dirty="0" smtClean="0"/>
              <a:t>, </a:t>
            </a:r>
            <a:r>
              <a:rPr lang="ru-RU" i="1" dirty="0" err="1" smtClean="0"/>
              <a:t>психологічній</a:t>
            </a:r>
            <a:r>
              <a:rPr lang="ru-RU" i="1" dirty="0" smtClean="0"/>
              <a:t>, </a:t>
            </a:r>
            <a:r>
              <a:rPr lang="ru-RU" i="1" dirty="0" err="1" smtClean="0"/>
              <a:t>навчально-професійній</a:t>
            </a:r>
            <a:r>
              <a:rPr lang="ru-RU" dirty="0" smtClean="0"/>
              <a:t>. </a:t>
            </a:r>
            <a:r>
              <a:rPr lang="ru-RU" dirty="0" err="1" smtClean="0"/>
              <a:t>Кожна</a:t>
            </a:r>
            <a:r>
              <a:rPr lang="ru-RU" dirty="0" smtClean="0"/>
              <a:t> сфера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правила та </a:t>
            </a:r>
            <a:r>
              <a:rPr lang="ru-RU" dirty="0" err="1" smtClean="0"/>
              <a:t>закони</a:t>
            </a:r>
            <a:r>
              <a:rPr lang="ru-RU" dirty="0" smtClean="0"/>
              <a:t>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повинна </a:t>
            </a:r>
            <a:r>
              <a:rPr lang="ru-RU" dirty="0" err="1" smtClean="0"/>
              <a:t>опановувати</a:t>
            </a:r>
            <a:r>
              <a:rPr lang="ru-RU" dirty="0" smtClean="0"/>
              <a:t> </a:t>
            </a:r>
            <a:r>
              <a:rPr lang="ru-RU" dirty="0" err="1" smtClean="0"/>
              <a:t>сучасна</a:t>
            </a:r>
            <a:r>
              <a:rPr lang="ru-RU" dirty="0" smtClean="0"/>
              <a:t> молодь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та </a:t>
            </a:r>
            <a:r>
              <a:rPr lang="ru-RU" dirty="0" err="1" smtClean="0"/>
              <a:t>виховання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  <a:tabLst>
                <a:tab pos="0" algn="l"/>
              </a:tabLst>
            </a:pPr>
            <a:r>
              <a:rPr lang="ru-RU" b="1" i="1" dirty="0" err="1" smtClean="0"/>
              <a:t>Мовне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виховання</a:t>
            </a:r>
            <a:r>
              <a:rPr lang="ru-RU" b="1" i="1" dirty="0" smtClean="0"/>
              <a:t> </a:t>
            </a:r>
            <a:r>
              <a:rPr lang="ru-RU" b="1" dirty="0" smtClean="0"/>
              <a:t>– </a:t>
            </a:r>
            <a:r>
              <a:rPr lang="ru-RU" b="1" dirty="0" err="1" smtClean="0"/>
              <a:t>формування</a:t>
            </a:r>
            <a:r>
              <a:rPr lang="ru-RU" b="1" dirty="0" smtClean="0"/>
              <a:t> </a:t>
            </a:r>
            <a:r>
              <a:rPr lang="ru-RU" b="1" dirty="0" err="1" smtClean="0"/>
              <a:t>естетичної</a:t>
            </a:r>
            <a:r>
              <a:rPr lang="ru-RU" b="1" dirty="0" smtClean="0"/>
              <a:t> </a:t>
            </a:r>
            <a:r>
              <a:rPr lang="ru-RU" b="1" dirty="0" err="1" smtClean="0"/>
              <a:t>сприйнятливості</a:t>
            </a:r>
            <a:r>
              <a:rPr lang="ru-RU" b="1" dirty="0" smtClean="0"/>
              <a:t> до </a:t>
            </a:r>
            <a:r>
              <a:rPr lang="ru-RU" b="1" dirty="0" err="1" smtClean="0"/>
              <a:t>цінностей</a:t>
            </a:r>
            <a:r>
              <a:rPr lang="ru-RU" b="1" dirty="0" smtClean="0"/>
              <a:t> </a:t>
            </a:r>
            <a:r>
              <a:rPr lang="ru-RU" b="1" dirty="0" err="1" smtClean="0"/>
              <a:t>світової</a:t>
            </a:r>
            <a:r>
              <a:rPr lang="ru-RU" b="1" dirty="0" smtClean="0"/>
              <a:t> </a:t>
            </a:r>
            <a:r>
              <a:rPr lang="ru-RU" b="1" dirty="0" err="1" smtClean="0"/>
              <a:t>культури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осмислення</a:t>
            </a:r>
            <a:r>
              <a:rPr lang="ru-RU" b="1" dirty="0" smtClean="0"/>
              <a:t> </a:t>
            </a:r>
            <a:r>
              <a:rPr lang="ru-RU" b="1" dirty="0" err="1" smtClean="0"/>
              <a:t>серед</a:t>
            </a:r>
            <a:r>
              <a:rPr lang="ru-RU" b="1" dirty="0" smtClean="0"/>
              <a:t> них </a:t>
            </a:r>
            <a:r>
              <a:rPr lang="ru-RU" b="1" dirty="0" err="1" smtClean="0"/>
              <a:t>місця</a:t>
            </a:r>
            <a:r>
              <a:rPr lang="ru-RU" b="1" dirty="0" smtClean="0"/>
              <a:t> </a:t>
            </a:r>
            <a:r>
              <a:rPr lang="ru-RU" b="1" dirty="0" err="1" smtClean="0"/>
              <a:t>культури</a:t>
            </a:r>
            <a:r>
              <a:rPr lang="ru-RU" b="1" dirty="0" smtClean="0"/>
              <a:t> </a:t>
            </a:r>
            <a:r>
              <a:rPr lang="ru-RU" b="1" dirty="0" err="1" smtClean="0"/>
              <a:t>свого</a:t>
            </a:r>
            <a:r>
              <a:rPr lang="ru-RU" b="1" dirty="0" smtClean="0"/>
              <a:t> народу. </a:t>
            </a:r>
            <a:r>
              <a:rPr lang="ru-RU" dirty="0" err="1" smtClean="0"/>
              <a:t>Невіддільне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самосвідомості</a:t>
            </a:r>
            <a:r>
              <a:rPr lang="ru-RU" dirty="0" smtClean="0"/>
              <a:t>.</a:t>
            </a:r>
          </a:p>
          <a:p>
            <a:pPr marL="0" indent="357188" algn="just">
              <a:buNone/>
              <a:tabLst>
                <a:tab pos="0" algn="l"/>
              </a:tabLst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832653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>
                <a:solidFill>
                  <a:schemeClr val="tx1"/>
                </a:solidFill>
              </a:rPr>
              <a:t>4</a:t>
            </a:r>
            <a:r>
              <a:rPr lang="ru-RU" sz="3600" b="1" dirty="0" smtClean="0">
                <a:solidFill>
                  <a:schemeClr val="tx1"/>
                </a:solidFill>
              </a:rPr>
              <a:t>.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Мовне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виховання</a:t>
            </a:r>
            <a:r>
              <a:rPr lang="ru-RU" sz="3600" b="1" dirty="0" smtClean="0">
                <a:solidFill>
                  <a:schemeClr val="tx1"/>
                </a:solidFill>
              </a:rPr>
              <a:t> та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мовна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освіта</a:t>
            </a:r>
            <a:r>
              <a:rPr lang="ru-RU" sz="3600" b="1" dirty="0" smtClean="0">
                <a:solidFill>
                  <a:schemeClr val="tx1"/>
                </a:solidFill>
              </a:rPr>
              <a:t> як </a:t>
            </a:r>
            <a:r>
              <a:rPr lang="ru-RU" sz="3600" b="1" dirty="0" err="1" smtClean="0">
                <a:solidFill>
                  <a:schemeClr val="tx1"/>
                </a:solidFill>
              </a:rPr>
              <a:t>необхідні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складові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мовленнєвої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культури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людини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b="1" i="1" dirty="0" smtClean="0"/>
              <a:t>«</a:t>
            </a:r>
            <a:r>
              <a:rPr lang="ru-RU" b="1" i="1" dirty="0" err="1" smtClean="0"/>
              <a:t>мова</a:t>
            </a:r>
            <a:r>
              <a:rPr lang="ru-RU" b="1" i="1" dirty="0" smtClean="0"/>
              <a:t>» </a:t>
            </a:r>
            <a:r>
              <a:rPr lang="ru-RU" dirty="0" smtClean="0"/>
              <a:t>і </a:t>
            </a:r>
            <a:r>
              <a:rPr lang="ru-RU" b="1" i="1" dirty="0" smtClean="0"/>
              <a:t>«</a:t>
            </a:r>
            <a:r>
              <a:rPr lang="ru-RU" b="1" i="1" dirty="0" err="1" smtClean="0"/>
              <a:t>професія</a:t>
            </a:r>
            <a:r>
              <a:rPr lang="ru-RU" b="1" i="1" dirty="0" smtClean="0"/>
              <a:t>»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взаємопов’язані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покликані</a:t>
            </a:r>
            <a:r>
              <a:rPr lang="ru-RU" dirty="0" smtClean="0"/>
              <a:t> </a:t>
            </a:r>
            <a:r>
              <a:rPr lang="ru-RU" dirty="0" err="1" smtClean="0"/>
              <a:t>обслуговувати</a:t>
            </a:r>
            <a:r>
              <a:rPr lang="ru-RU" dirty="0" smtClean="0"/>
              <a:t> потреби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зокрема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i="1" dirty="0" err="1" smtClean="0"/>
              <a:t>Володіння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мовою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професії</a:t>
            </a:r>
            <a:r>
              <a:rPr lang="ru-RU" b="1" i="1" dirty="0" smtClean="0"/>
              <a:t> </a:t>
            </a:r>
            <a:r>
              <a:rPr lang="ru-RU" b="1" dirty="0" smtClean="0"/>
              <a:t>–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вільне</a:t>
            </a:r>
            <a:r>
              <a:rPr lang="ru-RU" b="1" dirty="0" smtClean="0"/>
              <a:t> </a:t>
            </a:r>
            <a:r>
              <a:rPr lang="ru-RU" b="1" dirty="0" err="1" smtClean="0"/>
              <a:t>володіння</a:t>
            </a:r>
            <a:r>
              <a:rPr lang="ru-RU" b="1" dirty="0" smtClean="0"/>
              <a:t> </a:t>
            </a:r>
            <a:r>
              <a:rPr lang="ru-RU" b="1" dirty="0" err="1" smtClean="0"/>
              <a:t>лексичним</a:t>
            </a:r>
            <a:r>
              <a:rPr lang="ru-RU" b="1" dirty="0" smtClean="0"/>
              <a:t> складом </a:t>
            </a:r>
            <a:r>
              <a:rPr lang="ru-RU" b="1" dirty="0" err="1" smtClean="0"/>
              <a:t>певної</a:t>
            </a:r>
            <a:r>
              <a:rPr lang="ru-RU" b="1" dirty="0" smtClean="0"/>
              <a:t> </a:t>
            </a:r>
            <a:r>
              <a:rPr lang="ru-RU" b="1" dirty="0" err="1" smtClean="0"/>
              <a:t>професії</a:t>
            </a:r>
            <a:r>
              <a:rPr lang="ru-RU" b="1" dirty="0" smtClean="0"/>
              <a:t>, </a:t>
            </a:r>
            <a:r>
              <a:rPr lang="ru-RU" b="1" dirty="0" err="1" smtClean="0"/>
              <a:t>дотримання</a:t>
            </a:r>
            <a:r>
              <a:rPr lang="ru-RU" b="1" dirty="0" smtClean="0"/>
              <a:t> </a:t>
            </a:r>
            <a:r>
              <a:rPr lang="ru-RU" b="1" dirty="0" err="1" smtClean="0"/>
              <a:t>лексичних</a:t>
            </a:r>
            <a:r>
              <a:rPr lang="ru-RU" b="1" dirty="0" smtClean="0"/>
              <a:t>, </a:t>
            </a:r>
            <a:r>
              <a:rPr lang="ru-RU" b="1" dirty="0" err="1" smtClean="0"/>
              <a:t>орфоепічних</a:t>
            </a:r>
            <a:r>
              <a:rPr lang="ru-RU" b="1" dirty="0" smtClean="0"/>
              <a:t>, </a:t>
            </a:r>
            <a:r>
              <a:rPr lang="ru-RU" b="1" dirty="0" err="1" smtClean="0"/>
              <a:t>стилістичних</a:t>
            </a:r>
            <a:r>
              <a:rPr lang="ru-RU" b="1" dirty="0" smtClean="0"/>
              <a:t>, </a:t>
            </a:r>
            <a:r>
              <a:rPr lang="ru-RU" b="1" dirty="0" err="1" smtClean="0"/>
              <a:t>граматичних</a:t>
            </a:r>
            <a:r>
              <a:rPr lang="ru-RU" b="1" dirty="0" smtClean="0"/>
              <a:t> норм </a:t>
            </a:r>
            <a:r>
              <a:rPr lang="ru-RU" b="1" dirty="0" err="1" smtClean="0"/>
              <a:t>професійного</a:t>
            </a:r>
            <a:r>
              <a:rPr lang="ru-RU" b="1" dirty="0" smtClean="0"/>
              <a:t> </a:t>
            </a:r>
            <a:r>
              <a:rPr lang="ru-RU" b="1" dirty="0" err="1" smtClean="0"/>
              <a:t>спілкування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професії</a:t>
            </a:r>
            <a:r>
              <a:rPr lang="ru-RU" dirty="0" smtClean="0"/>
              <a:t> </a:t>
            </a:r>
            <a:r>
              <a:rPr lang="ru-RU" dirty="0" err="1" smtClean="0"/>
              <a:t>підвищує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продуктивність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спеціалісту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правильно </a:t>
            </a:r>
            <a:r>
              <a:rPr lang="ru-RU" dirty="0" err="1" smtClean="0"/>
              <a:t>виконувати</a:t>
            </a:r>
            <a:r>
              <a:rPr lang="ru-RU" dirty="0" smtClean="0"/>
              <a:t> </a:t>
            </a:r>
            <a:r>
              <a:rPr lang="ru-RU" dirty="0" err="1" smtClean="0"/>
              <a:t>складні</a:t>
            </a:r>
            <a:r>
              <a:rPr lang="ru-RU" dirty="0" smtClean="0"/>
              <a:t> </a:t>
            </a:r>
            <a:r>
              <a:rPr lang="ru-RU" dirty="0" err="1" smtClean="0"/>
              <a:t>практичні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, вести </a:t>
            </a:r>
            <a:r>
              <a:rPr lang="ru-RU" dirty="0" err="1" smtClean="0"/>
              <a:t>діалоги</a:t>
            </a:r>
            <a:r>
              <a:rPr lang="ru-RU" dirty="0" smtClean="0"/>
              <a:t>, </a:t>
            </a:r>
            <a:r>
              <a:rPr lang="ru-RU" dirty="0" err="1" smtClean="0"/>
              <a:t>створювати</a:t>
            </a:r>
            <a:r>
              <a:rPr lang="ru-RU" dirty="0" smtClean="0"/>
              <a:t> монологи, </a:t>
            </a:r>
            <a:r>
              <a:rPr lang="ru-RU" dirty="0" err="1" smtClean="0"/>
              <a:t>керувати</a:t>
            </a:r>
            <a:r>
              <a:rPr lang="ru-RU" dirty="0" smtClean="0"/>
              <a:t> системою </a:t>
            </a:r>
            <a:r>
              <a:rPr lang="ru-RU" dirty="0" err="1" smtClean="0"/>
              <a:t>мовленнєвих</a:t>
            </a:r>
            <a:r>
              <a:rPr lang="ru-RU" dirty="0" smtClean="0"/>
              <a:t> </a:t>
            </a:r>
            <a:r>
              <a:rPr lang="ru-RU" dirty="0" err="1" smtClean="0"/>
              <a:t>комунікацій</a:t>
            </a:r>
            <a:r>
              <a:rPr lang="ru-RU" dirty="0" smtClean="0"/>
              <a:t> у межах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компетенції</a:t>
            </a:r>
            <a:r>
              <a:rPr lang="ru-RU" dirty="0" smtClean="0"/>
              <a:t>, </a:t>
            </a:r>
            <a:r>
              <a:rPr lang="ru-RU" dirty="0" err="1" smtClean="0"/>
              <a:t>пізнавати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тенденції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виявляються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усного</a:t>
            </a:r>
            <a:r>
              <a:rPr lang="ru-RU" dirty="0" smtClean="0"/>
              <a:t> і </a:t>
            </a:r>
            <a:r>
              <a:rPr lang="ru-RU" dirty="0" err="1" smtClean="0"/>
              <a:t>писемного</a:t>
            </a:r>
            <a:r>
              <a:rPr lang="ru-RU" dirty="0" smtClean="0"/>
              <a:t> </a:t>
            </a:r>
            <a:r>
              <a:rPr lang="ru-RU" dirty="0" err="1" smtClean="0"/>
              <a:t>професійного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832653"/>
          </a:xfrm>
        </p:spPr>
        <p:txBody>
          <a:bodyPr rtlCol="0">
            <a:normAutofit fontScale="90000"/>
          </a:bodyPr>
          <a:lstStyle/>
          <a:p>
            <a:r>
              <a:rPr lang="uk-UA" sz="3600" b="1" dirty="0" smtClean="0">
                <a:solidFill>
                  <a:schemeClr val="tx1"/>
                </a:solidFill>
              </a:rPr>
              <a:t>4</a:t>
            </a:r>
            <a:r>
              <a:rPr lang="ru-RU" sz="3600" b="1" dirty="0" smtClean="0">
                <a:solidFill>
                  <a:schemeClr val="tx1"/>
                </a:solidFill>
              </a:rPr>
              <a:t>.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Мовне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виховання</a:t>
            </a:r>
            <a:r>
              <a:rPr lang="ru-RU" sz="3600" b="1" dirty="0" smtClean="0">
                <a:solidFill>
                  <a:schemeClr val="tx1"/>
                </a:solidFill>
              </a:rPr>
              <a:t> та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мовна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освіта</a:t>
            </a:r>
            <a:r>
              <a:rPr lang="ru-RU" sz="3600" b="1" dirty="0" smtClean="0">
                <a:solidFill>
                  <a:schemeClr val="tx1"/>
                </a:solidFill>
              </a:rPr>
              <a:t> як </a:t>
            </a:r>
            <a:r>
              <a:rPr lang="ru-RU" sz="3600" b="1" dirty="0" err="1" smtClean="0">
                <a:solidFill>
                  <a:schemeClr val="tx1"/>
                </a:solidFill>
              </a:rPr>
              <a:t>необхідні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складові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мовленнєвої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культури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людини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Мовна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освіта</a:t>
            </a:r>
            <a:r>
              <a:rPr lang="ru-RU" b="1" i="1" dirty="0" smtClean="0"/>
              <a:t> </a:t>
            </a:r>
            <a:r>
              <a:rPr lang="ru-RU" b="1" dirty="0" smtClean="0"/>
              <a:t>в </a:t>
            </a:r>
            <a:r>
              <a:rPr lang="ru-RU" b="1" dirty="0" err="1" smtClean="0"/>
              <a:t>Україні</a:t>
            </a:r>
            <a:r>
              <a:rPr lang="ru-RU" b="1" dirty="0" smtClean="0"/>
              <a:t> </a:t>
            </a:r>
            <a:r>
              <a:rPr lang="ru-RU" b="1" dirty="0" err="1" smtClean="0"/>
              <a:t>спрямована</a:t>
            </a:r>
            <a:r>
              <a:rPr lang="ru-RU" b="1" dirty="0" smtClean="0"/>
              <a:t> на </a:t>
            </a:r>
            <a:r>
              <a:rPr lang="ru-RU" b="1" dirty="0" err="1" smtClean="0"/>
              <a:t>виховання</a:t>
            </a:r>
            <a:r>
              <a:rPr lang="ru-RU" b="1" dirty="0" smtClean="0"/>
              <a:t> </a:t>
            </a:r>
            <a:r>
              <a:rPr lang="ru-RU" b="1" dirty="0" err="1" smtClean="0"/>
              <a:t>людини</a:t>
            </a:r>
            <a:r>
              <a:rPr lang="ru-RU" b="1" dirty="0" smtClean="0"/>
              <a:t>, яка </a:t>
            </a:r>
            <a:r>
              <a:rPr lang="ru-RU" b="1" dirty="0" err="1" smtClean="0"/>
              <a:t>вільно</a:t>
            </a:r>
            <a:r>
              <a:rPr lang="ru-RU" b="1" dirty="0" smtClean="0"/>
              <a:t> </a:t>
            </a:r>
            <a:r>
              <a:rPr lang="ru-RU" b="1" dirty="0" err="1" smtClean="0"/>
              <a:t>володіє</a:t>
            </a:r>
            <a:r>
              <a:rPr lang="ru-RU" b="1" dirty="0" smtClean="0"/>
              <a:t> </a:t>
            </a:r>
            <a:r>
              <a:rPr lang="ru-RU" b="1" dirty="0" err="1" smtClean="0"/>
              <a:t>літературною</a:t>
            </a:r>
            <a:r>
              <a:rPr lang="ru-RU" b="1" dirty="0" smtClean="0"/>
              <a:t> </a:t>
            </a:r>
            <a:r>
              <a:rPr lang="ru-RU" b="1" dirty="0" err="1" smtClean="0"/>
              <a:t>мовою</a:t>
            </a:r>
            <a:r>
              <a:rPr lang="ru-RU" b="1" dirty="0" smtClean="0"/>
              <a:t> в </a:t>
            </a:r>
            <a:r>
              <a:rPr lang="ru-RU" b="1" dirty="0" err="1" smtClean="0"/>
              <a:t>усіх</a:t>
            </a:r>
            <a:r>
              <a:rPr lang="ru-RU" b="1" dirty="0" smtClean="0"/>
              <a:t> сферах </a:t>
            </a:r>
            <a:r>
              <a:rPr lang="ru-RU" b="1" dirty="0" err="1" smtClean="0"/>
              <a:t>суспільного</a:t>
            </a:r>
            <a:r>
              <a:rPr lang="ru-RU" b="1" dirty="0" smtClean="0"/>
              <a:t> </a:t>
            </a:r>
            <a:r>
              <a:rPr lang="ru-RU" b="1" dirty="0" err="1" smtClean="0"/>
              <a:t>життя</a:t>
            </a:r>
            <a:r>
              <a:rPr lang="ru-RU" b="1" dirty="0" smtClean="0"/>
              <a:t>.</a:t>
            </a:r>
            <a:r>
              <a:rPr lang="ru-RU" b="1" i="1" dirty="0" smtClean="0"/>
              <a:t> </a:t>
            </a:r>
            <a:endParaRPr lang="ru-RU" b="1" i="1" dirty="0" smtClean="0"/>
          </a:p>
          <a:p>
            <a:pPr marL="0" indent="357188" algn="just">
              <a:buNone/>
            </a:pPr>
            <a:r>
              <a:rPr lang="ru-RU" dirty="0" err="1" smtClean="0"/>
              <a:t>Уміння</a:t>
            </a:r>
            <a:r>
              <a:rPr lang="ru-RU" dirty="0" smtClean="0"/>
              <a:t> </a:t>
            </a:r>
            <a:r>
              <a:rPr lang="ru-RU" dirty="0" err="1" smtClean="0"/>
              <a:t>сприймати</a:t>
            </a:r>
            <a:r>
              <a:rPr lang="ru-RU" dirty="0" smtClean="0"/>
              <a:t>, </a:t>
            </a:r>
            <a:r>
              <a:rPr lang="ru-RU" dirty="0" err="1" smtClean="0"/>
              <a:t>розуміти</a:t>
            </a:r>
            <a:r>
              <a:rPr lang="ru-RU" dirty="0" smtClean="0"/>
              <a:t> </a:t>
            </a:r>
            <a:r>
              <a:rPr lang="ru-RU" dirty="0" err="1" smtClean="0"/>
              <a:t>почуте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прочитане</a:t>
            </a:r>
            <a:r>
              <a:rPr lang="ru-RU" dirty="0" smtClean="0"/>
              <a:t>, </a:t>
            </a:r>
            <a:r>
              <a:rPr lang="ru-RU" dirty="0" err="1" smtClean="0"/>
              <a:t>викладати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, точно </a:t>
            </a:r>
            <a:r>
              <a:rPr lang="ru-RU" dirty="0" err="1" smtClean="0"/>
              <a:t>формулювати</a:t>
            </a:r>
            <a:r>
              <a:rPr lang="ru-RU" dirty="0" smtClean="0"/>
              <a:t> думку, </a:t>
            </a:r>
            <a:r>
              <a:rPr lang="ru-RU" dirty="0" err="1" smtClean="0"/>
              <a:t>висловлювати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в </a:t>
            </a:r>
            <a:r>
              <a:rPr lang="ru-RU" dirty="0" err="1" smtClean="0"/>
              <a:t>усній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писемній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сформовані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 і </a:t>
            </a:r>
            <a:r>
              <a:rPr lang="ru-RU" dirty="0" err="1" smtClean="0"/>
              <a:t>мовлення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b="1" dirty="0" err="1" smtClean="0"/>
              <a:t>Знання</a:t>
            </a:r>
            <a:r>
              <a:rPr lang="ru-RU" b="1" dirty="0" smtClean="0"/>
              <a:t> </a:t>
            </a:r>
            <a:r>
              <a:rPr lang="ru-RU" b="1" dirty="0" err="1" smtClean="0"/>
              <a:t>державної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конституційним</a:t>
            </a:r>
            <a:r>
              <a:rPr lang="ru-RU" b="1" dirty="0" smtClean="0"/>
              <a:t> </a:t>
            </a:r>
            <a:r>
              <a:rPr lang="ru-RU" b="1" dirty="0" err="1" smtClean="0"/>
              <a:t>обов’язком</a:t>
            </a:r>
            <a:r>
              <a:rPr lang="ru-RU" b="1" dirty="0" smtClean="0"/>
              <a:t> кожного </a:t>
            </a:r>
            <a:r>
              <a:rPr lang="ru-RU" b="1" dirty="0" err="1" smtClean="0"/>
              <a:t>громадянина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dirty="0" smtClean="0"/>
              <a:t>, і </a:t>
            </a:r>
            <a:r>
              <a:rPr lang="ru-RU" dirty="0" err="1" smtClean="0"/>
              <a:t>досконале</a:t>
            </a:r>
            <a:r>
              <a:rPr lang="ru-RU" dirty="0" smtClean="0"/>
              <a:t> </a:t>
            </a:r>
            <a:r>
              <a:rPr lang="ru-RU" dirty="0" err="1" smtClean="0"/>
              <a:t>володіння</a:t>
            </a:r>
            <a:r>
              <a:rPr lang="ru-RU" dirty="0" smtClean="0"/>
              <a:t> нею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для </a:t>
            </a:r>
            <a:r>
              <a:rPr lang="ru-RU" dirty="0" err="1" smtClean="0"/>
              <a:t>повноцінного</a:t>
            </a:r>
            <a:r>
              <a:rPr lang="ru-RU" dirty="0" smtClean="0"/>
              <a:t> </a:t>
            </a:r>
            <a:r>
              <a:rPr lang="ru-RU" dirty="0" err="1" smtClean="0"/>
              <a:t>високоінтелектуального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участі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різних</a:t>
            </a:r>
            <a:r>
              <a:rPr lang="ru-RU" dirty="0" smtClean="0"/>
              <a:t> сферах </a:t>
            </a:r>
            <a:r>
              <a:rPr lang="ru-RU" dirty="0" err="1" smtClean="0"/>
              <a:t>суспільно-політичного</a:t>
            </a:r>
            <a:r>
              <a:rPr lang="ru-RU" dirty="0" smtClean="0"/>
              <a:t>, </a:t>
            </a:r>
            <a:r>
              <a:rPr lang="ru-RU" dirty="0" err="1" smtClean="0"/>
              <a:t>адміністративно-господарського</a:t>
            </a:r>
            <a:r>
              <a:rPr lang="ru-RU" dirty="0" smtClean="0"/>
              <a:t>, культурного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/>
              <a:t>Структура </a:t>
            </a:r>
            <a:r>
              <a:rPr lang="ru-RU" dirty="0" err="1"/>
              <a:t>мовної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endParaRPr lang="ru-RU" dirty="0"/>
          </a:p>
          <a:p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2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Мовна</a:t>
            </a:r>
            <a:r>
              <a:rPr lang="ru-RU" dirty="0" smtClean="0"/>
              <a:t> </a:t>
            </a:r>
            <a:r>
              <a:rPr lang="ru-RU" dirty="0" err="1" smtClean="0"/>
              <a:t>освіта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етапам</a:t>
            </a:r>
            <a:r>
              <a:rPr lang="ru-RU" dirty="0" smtClean="0"/>
              <a:t> </a:t>
            </a:r>
            <a:r>
              <a:rPr lang="ru-RU" dirty="0" err="1" smtClean="0"/>
              <a:t>навчально-виховного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і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таку</a:t>
            </a:r>
            <a:r>
              <a:rPr lang="ru-RU" dirty="0" smtClean="0"/>
              <a:t> структуру: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b="1" dirty="0" err="1" smtClean="0"/>
              <a:t>дошкільна</a:t>
            </a:r>
            <a:r>
              <a:rPr lang="ru-RU" b="1" dirty="0" smtClean="0"/>
              <a:t>, </a:t>
            </a:r>
            <a:endParaRPr lang="ru-RU" b="1" dirty="0" smtClean="0"/>
          </a:p>
          <a:p>
            <a:pPr marL="0" indent="357188" algn="just">
              <a:buNone/>
            </a:pPr>
            <a:r>
              <a:rPr lang="ru-RU" b="1" dirty="0" err="1" smtClean="0"/>
              <a:t>шкільна</a:t>
            </a:r>
            <a:r>
              <a:rPr lang="ru-RU" b="1" dirty="0" smtClean="0"/>
              <a:t>, </a:t>
            </a:r>
            <a:endParaRPr lang="ru-RU" b="1" dirty="0" smtClean="0"/>
          </a:p>
          <a:p>
            <a:pPr marL="0" indent="357188" algn="just">
              <a:buNone/>
            </a:pPr>
            <a:r>
              <a:rPr lang="ru-RU" b="1" dirty="0" err="1" smtClean="0"/>
              <a:t>вища</a:t>
            </a:r>
            <a:r>
              <a:rPr lang="ru-RU" b="1" dirty="0" smtClean="0"/>
              <a:t>.</a:t>
            </a:r>
          </a:p>
          <a:p>
            <a:pPr marL="0" indent="357188" algn="just"/>
            <a:endParaRPr lang="ru-RU" dirty="0" smtClean="0"/>
          </a:p>
          <a:p>
            <a:pPr marL="0" indent="357188" algn="just">
              <a:buNone/>
            </a:pPr>
            <a:endParaRPr lang="ru-RU" dirty="0" smtClean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47500" lnSpcReduction="20000"/>
          </a:bodyPr>
          <a:lstStyle/>
          <a:p>
            <a:pPr marL="0" indent="357188" algn="just">
              <a:buNone/>
            </a:pPr>
            <a:r>
              <a:rPr lang="ru-RU" dirty="0" err="1" smtClean="0"/>
              <a:t>Опанування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етапах</a:t>
            </a:r>
            <a:r>
              <a:rPr lang="ru-RU" dirty="0" smtClean="0"/>
              <a:t> </a:t>
            </a:r>
            <a:r>
              <a:rPr lang="ru-RU" dirty="0" err="1" smtClean="0"/>
              <a:t>регулюється</a:t>
            </a:r>
            <a:r>
              <a:rPr lang="ru-RU" dirty="0" smtClean="0"/>
              <a:t> </a:t>
            </a:r>
            <a:r>
              <a:rPr lang="ru-RU" dirty="0" err="1" smtClean="0"/>
              <a:t>загальнодидактичними</a:t>
            </a:r>
            <a:r>
              <a:rPr lang="ru-RU" dirty="0" smtClean="0"/>
              <a:t> і </a:t>
            </a:r>
            <a:r>
              <a:rPr lang="ru-RU" dirty="0" err="1" smtClean="0"/>
              <a:t>лінгводидактичними</a:t>
            </a:r>
            <a:r>
              <a:rPr lang="ru-RU" dirty="0" smtClean="0"/>
              <a:t> принципами, </a:t>
            </a:r>
            <a:r>
              <a:rPr lang="ru-RU" dirty="0" err="1" smtClean="0"/>
              <a:t>які</a:t>
            </a:r>
            <a:r>
              <a:rPr lang="ru-RU" dirty="0" smtClean="0"/>
              <a:t> в </a:t>
            </a:r>
            <a:r>
              <a:rPr lang="ru-RU" dirty="0" err="1" smtClean="0"/>
              <a:t>тісному</a:t>
            </a:r>
            <a:r>
              <a:rPr lang="ru-RU" dirty="0" smtClean="0"/>
              <a:t> </a:t>
            </a:r>
            <a:r>
              <a:rPr lang="ru-RU" dirty="0" err="1" smtClean="0"/>
              <a:t>взаємозв’язку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ефективне</a:t>
            </a:r>
            <a:r>
              <a:rPr lang="ru-RU" dirty="0" smtClean="0"/>
              <a:t> </a:t>
            </a:r>
            <a:r>
              <a:rPr lang="ru-RU" dirty="0" err="1" smtClean="0"/>
              <a:t>засвоєння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а </a:t>
            </a:r>
            <a:r>
              <a:rPr lang="ru-RU" dirty="0" err="1" smtClean="0"/>
              <a:t>саме</a:t>
            </a:r>
            <a:r>
              <a:rPr lang="ru-RU" dirty="0" smtClean="0"/>
              <a:t>:</a:t>
            </a:r>
            <a:endParaRPr lang="ru-RU" b="1" dirty="0" smtClean="0"/>
          </a:p>
          <a:p>
            <a:pPr marL="0" indent="357188" algn="just"/>
            <a:r>
              <a:rPr lang="ru-RU" b="1" dirty="0" err="1" smtClean="0"/>
              <a:t>людиноцентризму</a:t>
            </a:r>
            <a:r>
              <a:rPr lang="ru-RU" b="1" dirty="0" smtClean="0"/>
              <a:t>, </a:t>
            </a:r>
            <a:endParaRPr lang="ru-RU" b="1" dirty="0" smtClean="0"/>
          </a:p>
          <a:p>
            <a:pPr marL="0" indent="357188" algn="just"/>
            <a:r>
              <a:rPr lang="ru-RU" b="1" dirty="0" err="1" smtClean="0"/>
              <a:t>гуманізму</a:t>
            </a:r>
            <a:r>
              <a:rPr lang="ru-RU" b="1" dirty="0" smtClean="0"/>
              <a:t>, </a:t>
            </a:r>
            <a:endParaRPr lang="ru-RU" b="1" dirty="0" smtClean="0"/>
          </a:p>
          <a:p>
            <a:pPr marL="0" indent="357188" algn="just"/>
            <a:r>
              <a:rPr lang="ru-RU" b="1" dirty="0" err="1" smtClean="0"/>
              <a:t>природо</a:t>
            </a:r>
            <a:r>
              <a:rPr lang="ru-RU" b="1" dirty="0" smtClean="0"/>
              <a:t> </a:t>
            </a:r>
            <a:r>
              <a:rPr lang="ru-RU" b="1" dirty="0" err="1" smtClean="0"/>
              <a:t>відповідності</a:t>
            </a:r>
            <a:r>
              <a:rPr lang="ru-RU" b="1" dirty="0" smtClean="0"/>
              <a:t>; </a:t>
            </a:r>
            <a:endParaRPr lang="ru-RU" b="1" dirty="0" smtClean="0"/>
          </a:p>
          <a:p>
            <a:pPr marL="0" indent="357188" algn="just"/>
            <a:r>
              <a:rPr lang="ru-RU" b="1" dirty="0" err="1" smtClean="0"/>
              <a:t>єдності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, </a:t>
            </a:r>
            <a:endParaRPr lang="ru-RU" b="1" dirty="0" smtClean="0"/>
          </a:p>
          <a:p>
            <a:pPr marL="0" indent="357188" algn="just"/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smtClean="0"/>
              <a:t>і </a:t>
            </a:r>
            <a:r>
              <a:rPr lang="ru-RU" b="1" dirty="0" err="1" smtClean="0"/>
              <a:t>виховання</a:t>
            </a:r>
            <a:r>
              <a:rPr lang="ru-RU" b="1" dirty="0" smtClean="0"/>
              <a:t>; </a:t>
            </a:r>
            <a:endParaRPr lang="ru-RU" b="1" dirty="0" smtClean="0"/>
          </a:p>
          <a:p>
            <a:pPr marL="0" indent="357188" algn="just"/>
            <a:r>
              <a:rPr lang="ru-RU" b="1" dirty="0" err="1" smtClean="0"/>
              <a:t>науковості</a:t>
            </a:r>
            <a:r>
              <a:rPr lang="ru-RU" b="1" dirty="0" smtClean="0"/>
              <a:t>; </a:t>
            </a:r>
            <a:endParaRPr lang="ru-RU" b="1" dirty="0" smtClean="0"/>
          </a:p>
          <a:p>
            <a:pPr marL="0" indent="357188" algn="just"/>
            <a:r>
              <a:rPr lang="ru-RU" b="1" dirty="0" err="1" smtClean="0"/>
              <a:t>систематичності</a:t>
            </a:r>
            <a:r>
              <a:rPr lang="ru-RU" b="1" dirty="0" smtClean="0"/>
              <a:t> </a:t>
            </a:r>
            <a:r>
              <a:rPr lang="ru-RU" b="1" dirty="0" smtClean="0"/>
              <a:t>та </a:t>
            </a:r>
            <a:r>
              <a:rPr lang="ru-RU" b="1" dirty="0" err="1" smtClean="0"/>
              <a:t>послідовності</a:t>
            </a:r>
            <a:r>
              <a:rPr lang="ru-RU" b="1" dirty="0" smtClean="0"/>
              <a:t>; </a:t>
            </a:r>
            <a:endParaRPr lang="ru-RU" b="1" dirty="0" smtClean="0"/>
          </a:p>
          <a:p>
            <a:pPr marL="0" indent="357188" algn="just"/>
            <a:r>
              <a:rPr lang="ru-RU" b="1" dirty="0" err="1" smtClean="0"/>
              <a:t>усвідомленості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доступності</a:t>
            </a:r>
            <a:r>
              <a:rPr lang="ru-RU" b="1" dirty="0" smtClean="0"/>
              <a:t>; </a:t>
            </a:r>
            <a:endParaRPr lang="ru-RU" b="1" dirty="0" smtClean="0"/>
          </a:p>
          <a:p>
            <a:pPr marL="0" indent="357188" algn="just"/>
            <a:r>
              <a:rPr lang="ru-RU" b="1" dirty="0" err="1" smtClean="0"/>
              <a:t>наступності</a:t>
            </a:r>
            <a:r>
              <a:rPr lang="ru-RU" b="1" dirty="0" smtClean="0"/>
              <a:t> </a:t>
            </a:r>
            <a:r>
              <a:rPr lang="ru-RU" b="1" dirty="0" smtClean="0"/>
              <a:t>і </a:t>
            </a:r>
            <a:r>
              <a:rPr lang="ru-RU" b="1" dirty="0" err="1" smtClean="0"/>
              <a:t>перспективності</a:t>
            </a:r>
            <a:r>
              <a:rPr lang="ru-RU" b="1" dirty="0" smtClean="0"/>
              <a:t>; </a:t>
            </a:r>
            <a:endParaRPr lang="ru-RU" b="1" dirty="0" smtClean="0"/>
          </a:p>
          <a:p>
            <a:pPr marL="0" indent="357188" algn="just"/>
            <a:r>
              <a:rPr lang="ru-RU" b="1" dirty="0" err="1" smtClean="0"/>
              <a:t>зв’язку</a:t>
            </a:r>
            <a:r>
              <a:rPr lang="ru-RU" b="1" dirty="0" smtClean="0"/>
              <a:t> </a:t>
            </a:r>
            <a:r>
              <a:rPr lang="ru-RU" b="1" dirty="0" err="1" smtClean="0"/>
              <a:t>теорії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практикою; </a:t>
            </a:r>
            <a:endParaRPr lang="ru-RU" b="1" dirty="0" smtClean="0"/>
          </a:p>
          <a:p>
            <a:pPr marL="0" indent="357188" algn="just"/>
            <a:r>
              <a:rPr lang="ru-RU" b="1" dirty="0" err="1" smtClean="0"/>
              <a:t>диференціації</a:t>
            </a:r>
            <a:r>
              <a:rPr lang="ru-RU" b="1" dirty="0" smtClean="0"/>
              <a:t> </a:t>
            </a:r>
            <a:r>
              <a:rPr lang="ru-RU" b="1" dirty="0" smtClean="0"/>
              <a:t>та </a:t>
            </a:r>
            <a:r>
              <a:rPr lang="ru-RU" b="1" dirty="0" err="1" smtClean="0"/>
              <a:t>індивідуалізації</a:t>
            </a:r>
            <a:r>
              <a:rPr lang="ru-RU" b="1" dirty="0" smtClean="0"/>
              <a:t>; </a:t>
            </a:r>
            <a:endParaRPr lang="ru-RU" b="1" dirty="0" smtClean="0"/>
          </a:p>
          <a:p>
            <a:pPr marL="0" indent="357188" algn="just"/>
            <a:r>
              <a:rPr lang="ru-RU" b="1" dirty="0" err="1" smtClean="0"/>
              <a:t>культуровідповідності</a:t>
            </a:r>
            <a:r>
              <a:rPr lang="ru-RU" b="1" dirty="0" smtClean="0"/>
              <a:t>; </a:t>
            </a:r>
            <a:endParaRPr lang="ru-RU" b="1" dirty="0" smtClean="0"/>
          </a:p>
          <a:p>
            <a:pPr marL="0" indent="357188" algn="just"/>
            <a:r>
              <a:rPr lang="ru-RU" b="1" dirty="0" err="1" smtClean="0"/>
              <a:t>застосування</a:t>
            </a:r>
            <a:r>
              <a:rPr lang="ru-RU" b="1" dirty="0" smtClean="0"/>
              <a:t> </a:t>
            </a:r>
            <a:r>
              <a:rPr lang="ru-RU" b="1" dirty="0" err="1" smtClean="0"/>
              <a:t>різних</a:t>
            </a:r>
            <a:r>
              <a:rPr lang="ru-RU" b="1" dirty="0" smtClean="0"/>
              <a:t> форм </a:t>
            </a:r>
            <a:r>
              <a:rPr lang="ru-RU" b="1" dirty="0" err="1" smtClean="0"/>
              <a:t>навчальної</a:t>
            </a:r>
            <a:r>
              <a:rPr lang="ru-RU" b="1" dirty="0" smtClean="0"/>
              <a:t> </a:t>
            </a:r>
            <a:r>
              <a:rPr lang="ru-RU" b="1" dirty="0" err="1" smtClean="0"/>
              <a:t>діяльності</a:t>
            </a:r>
            <a:r>
              <a:rPr lang="ru-RU" b="1" dirty="0" smtClean="0"/>
              <a:t>; </a:t>
            </a:r>
            <a:endParaRPr lang="ru-RU" b="1" dirty="0" smtClean="0"/>
          </a:p>
          <a:p>
            <a:pPr marL="0" indent="357188" algn="just"/>
            <a:r>
              <a:rPr lang="ru-RU" b="1" dirty="0" err="1" smtClean="0"/>
              <a:t>реалізації</a:t>
            </a:r>
            <a:r>
              <a:rPr lang="ru-RU" b="1" dirty="0" smtClean="0"/>
              <a:t> </a:t>
            </a:r>
            <a:r>
              <a:rPr lang="ru-RU" b="1" dirty="0" err="1" smtClean="0"/>
              <a:t>міжпредметних</a:t>
            </a:r>
            <a:r>
              <a:rPr lang="ru-RU" b="1" dirty="0" smtClean="0"/>
              <a:t> </a:t>
            </a:r>
            <a:r>
              <a:rPr lang="ru-RU" b="1" dirty="0" err="1" smtClean="0"/>
              <a:t>зв’язків</a:t>
            </a:r>
            <a:r>
              <a:rPr lang="ru-RU" b="1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r>
              <a:rPr lang="uk-UA" sz="3600" b="1" dirty="0" smtClean="0">
                <a:solidFill>
                  <a:schemeClr val="tx1"/>
                </a:solidFill>
              </a:rPr>
              <a:t>4</a:t>
            </a:r>
            <a:r>
              <a:rPr lang="ru-RU" sz="3600" b="1" dirty="0" smtClean="0">
                <a:solidFill>
                  <a:schemeClr val="tx1"/>
                </a:solidFill>
              </a:rPr>
              <a:t>.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Мовне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виховання</a:t>
            </a:r>
            <a:r>
              <a:rPr lang="ru-RU" sz="3600" b="1" dirty="0" smtClean="0">
                <a:solidFill>
                  <a:schemeClr val="tx1"/>
                </a:solidFill>
              </a:rPr>
              <a:t> та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мовна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освіта</a:t>
            </a:r>
            <a:r>
              <a:rPr lang="ru-RU" sz="3600" b="1" dirty="0" smtClean="0">
                <a:solidFill>
                  <a:schemeClr val="tx1"/>
                </a:solidFill>
              </a:rPr>
              <a:t> як </a:t>
            </a:r>
            <a:r>
              <a:rPr lang="ru-RU" sz="3600" b="1" dirty="0" err="1" smtClean="0">
                <a:solidFill>
                  <a:schemeClr val="tx1"/>
                </a:solidFill>
              </a:rPr>
              <a:t>необхідні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складові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мовленнєвої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культури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людини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8539" y="204256"/>
            <a:ext cx="117082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/>
              <a:t>4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Мовне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виховання</a:t>
            </a:r>
            <a:r>
              <a:rPr lang="ru-RU" sz="2400" b="1" dirty="0" smtClean="0"/>
              <a:t> та </a:t>
            </a:r>
            <a:r>
              <a:rPr lang="ru-RU" sz="2400" b="1" dirty="0" err="1" smtClean="0"/>
              <a:t>мовна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освіта</a:t>
            </a:r>
            <a:r>
              <a:rPr lang="ru-RU" sz="2400" b="1" dirty="0" smtClean="0"/>
              <a:t> як </a:t>
            </a:r>
            <a:r>
              <a:rPr lang="ru-RU" sz="2400" b="1" dirty="0" err="1" smtClean="0"/>
              <a:t>необхідні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складові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мовленнєвої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культури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людини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5"/>
                </a:solidFill>
              </a:rPr>
              <a:t>Зміст</a:t>
            </a:r>
            <a:r>
              <a:rPr lang="ru-RU" dirty="0" smtClean="0">
                <a:solidFill>
                  <a:schemeClr val="accent5"/>
                </a:solidFill>
              </a:rPr>
              <a:t> </a:t>
            </a:r>
            <a:r>
              <a:rPr lang="ru-RU" dirty="0" err="1" smtClean="0">
                <a:solidFill>
                  <a:schemeClr val="accent5"/>
                </a:solidFill>
              </a:rPr>
              <a:t>мовної</a:t>
            </a:r>
            <a:r>
              <a:rPr lang="ru-RU" dirty="0" smtClean="0">
                <a:solidFill>
                  <a:schemeClr val="accent5"/>
                </a:solidFill>
              </a:rPr>
              <a:t> </a:t>
            </a:r>
            <a:r>
              <a:rPr lang="ru-RU" dirty="0" err="1" smtClean="0">
                <a:solidFill>
                  <a:schemeClr val="accent5"/>
                </a:solidFill>
              </a:rPr>
              <a:t>освіти</a:t>
            </a:r>
            <a:r>
              <a:rPr lang="ru-RU" dirty="0" smtClean="0">
                <a:solidFill>
                  <a:schemeClr val="accent3"/>
                </a:solidFill>
              </a:rPr>
              <a:t/>
            </a:r>
            <a:br>
              <a:rPr lang="ru-RU" dirty="0" smtClean="0">
                <a:solidFill>
                  <a:schemeClr val="accent3"/>
                </a:solidFill>
              </a:rPr>
            </a:b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pPr indent="357188" algn="just"/>
            <a:r>
              <a:rPr lang="ru-RU" sz="2400" dirty="0" err="1" smtClean="0"/>
              <a:t>Зміст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навчання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мов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різнопланови</a:t>
            </a:r>
            <a:r>
              <a:rPr lang="uk-UA" sz="2400" dirty="0" smtClean="0"/>
              <a:t>й</a:t>
            </a:r>
            <a:r>
              <a:rPr lang="ru-RU" sz="2400" dirty="0" smtClean="0"/>
              <a:t> і </a:t>
            </a:r>
            <a:r>
              <a:rPr lang="ru-RU" sz="2400" dirty="0" err="1" smtClean="0"/>
              <a:t>відобража</a:t>
            </a:r>
            <a:r>
              <a:rPr lang="uk-UA" sz="2400" dirty="0" smtClean="0"/>
              <a:t>є</a:t>
            </a:r>
            <a:r>
              <a:rPr lang="ru-RU" sz="2400" dirty="0" smtClean="0"/>
              <a:t> три </a:t>
            </a:r>
            <a:r>
              <a:rPr lang="ru-RU" sz="2400" dirty="0" err="1" smtClean="0"/>
              <a:t>взаємопов’язані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складові</a:t>
            </a:r>
            <a:r>
              <a:rPr lang="ru-RU" sz="2400" dirty="0" smtClean="0"/>
              <a:t>:</a:t>
            </a:r>
          </a:p>
          <a:p>
            <a:pPr indent="357188" algn="just"/>
            <a:r>
              <a:rPr lang="ru-RU" sz="2400" dirty="0" smtClean="0">
                <a:solidFill>
                  <a:schemeClr val="tx1"/>
                </a:solidFill>
              </a:rPr>
              <a:t>-</a:t>
            </a:r>
            <a:r>
              <a:rPr lang="ru-RU" sz="2400" dirty="0" err="1" smtClean="0">
                <a:solidFill>
                  <a:schemeClr val="tx1"/>
                </a:solidFill>
              </a:rPr>
              <a:t>мовні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і </a:t>
            </a:r>
            <a:r>
              <a:rPr lang="ru-RU" sz="2400" dirty="0" err="1" smtClean="0">
                <a:solidFill>
                  <a:schemeClr val="tx1"/>
                </a:solidFill>
              </a:rPr>
              <a:t>мовленнєві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знання</a:t>
            </a:r>
            <a:r>
              <a:rPr lang="ru-RU" sz="2400" dirty="0" smtClean="0">
                <a:solidFill>
                  <a:schemeClr val="tx1"/>
                </a:solidFill>
              </a:rPr>
              <a:t>; </a:t>
            </a:r>
          </a:p>
          <a:p>
            <a:pPr indent="357188" algn="just"/>
            <a:r>
              <a:rPr lang="ru-RU" sz="2400" dirty="0" smtClean="0">
                <a:solidFill>
                  <a:schemeClr val="tx1"/>
                </a:solidFill>
              </a:rPr>
              <a:t>-</a:t>
            </a:r>
            <a:r>
              <a:rPr lang="ru-RU" sz="2400" dirty="0" err="1" smtClean="0">
                <a:solidFill>
                  <a:schemeClr val="tx1"/>
                </a:solidFill>
              </a:rPr>
              <a:t>практичні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вміння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й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навички</a:t>
            </a:r>
            <a:r>
              <a:rPr lang="ru-RU" sz="2400" dirty="0" smtClean="0">
                <a:solidFill>
                  <a:schemeClr val="tx1"/>
                </a:solidFill>
              </a:rPr>
              <a:t>;</a:t>
            </a:r>
            <a:endParaRPr lang="ru-RU" sz="2400" dirty="0" smtClean="0">
              <a:solidFill>
                <a:schemeClr val="tx1"/>
              </a:solidFill>
            </a:endParaRPr>
          </a:p>
          <a:p>
            <a:pPr indent="357188" algn="just"/>
            <a:r>
              <a:rPr lang="ru-RU" sz="2400" dirty="0" smtClean="0">
                <a:solidFill>
                  <a:schemeClr val="tx1"/>
                </a:solidFill>
              </a:rPr>
              <a:t>- </a:t>
            </a:r>
            <a:r>
              <a:rPr lang="ru-RU" sz="2400" dirty="0" err="1" smtClean="0">
                <a:solidFill>
                  <a:schemeClr val="tx1"/>
                </a:solidFill>
              </a:rPr>
              <a:t>цінності</a:t>
            </a:r>
            <a:r>
              <a:rPr lang="ru-RU" sz="2400" dirty="0" smtClean="0">
                <a:solidFill>
                  <a:schemeClr val="tx1"/>
                </a:solidFill>
              </a:rPr>
              <a:t>. </a:t>
            </a:r>
          </a:p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357188" algn="just">
              <a:buNone/>
            </a:pPr>
            <a:r>
              <a:rPr lang="ru-RU" sz="2400" dirty="0" err="1" smtClean="0"/>
              <a:t>Зміст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навчання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мов</a:t>
            </a:r>
            <a:r>
              <a:rPr lang="ru-RU" sz="2400" dirty="0" smtClean="0"/>
              <a:t> </a:t>
            </a:r>
            <a:r>
              <a:rPr lang="ru-RU" sz="2400" dirty="0" err="1" smtClean="0"/>
              <a:t>структурується</a:t>
            </a:r>
            <a:r>
              <a:rPr lang="ru-RU" sz="2400" dirty="0" smtClean="0"/>
              <a:t> за </a:t>
            </a:r>
            <a:r>
              <a:rPr lang="ru-RU" sz="2400" dirty="0" err="1" smtClean="0"/>
              <a:t>чотирма</a:t>
            </a:r>
            <a:r>
              <a:rPr lang="ru-RU" sz="2400" dirty="0" smtClean="0"/>
              <a:t> </a:t>
            </a:r>
            <a:r>
              <a:rPr lang="ru-RU" sz="2400" dirty="0" err="1" smtClean="0"/>
              <a:t>наскрізними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змістовими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лініями</a:t>
            </a:r>
            <a:r>
              <a:rPr lang="ru-RU" sz="2400" dirty="0" smtClean="0"/>
              <a:t>:</a:t>
            </a:r>
            <a:r>
              <a:rPr lang="ru-RU" sz="2400" i="1" dirty="0" smtClean="0"/>
              <a:t> </a:t>
            </a:r>
            <a:r>
              <a:rPr lang="ru-RU" sz="2400" b="1" i="1" dirty="0" err="1" smtClean="0"/>
              <a:t>мовленнєва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мовна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соціокультурна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діяльнісна</a:t>
            </a:r>
            <a:r>
              <a:rPr lang="ru-RU" sz="2400" b="1" i="1" dirty="0" smtClean="0"/>
              <a:t> (</a:t>
            </a:r>
            <a:r>
              <a:rPr lang="ru-RU" sz="2400" b="1" i="1" dirty="0" err="1" smtClean="0"/>
              <a:t>стратегічна</a:t>
            </a:r>
            <a:r>
              <a:rPr lang="ru-RU" sz="2400" b="1" i="1" dirty="0" smtClean="0"/>
              <a:t>).</a:t>
            </a:r>
            <a:endParaRPr lang="ru-RU" sz="2400" b="1" dirty="0" smtClean="0"/>
          </a:p>
          <a:p>
            <a:pPr marL="0" indent="357188" algn="just">
              <a:buNone/>
            </a:pPr>
            <a:r>
              <a:rPr lang="ru-RU" sz="2400" dirty="0" err="1" smtClean="0"/>
              <a:t>Усі</a:t>
            </a:r>
            <a:r>
              <a:rPr lang="ru-RU" sz="2400" dirty="0" smtClean="0"/>
              <a:t> </a:t>
            </a:r>
            <a:r>
              <a:rPr lang="ru-RU" sz="2400" dirty="0" err="1" smtClean="0"/>
              <a:t>змістові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лінії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поєднуються</a:t>
            </a:r>
            <a:r>
              <a:rPr lang="ru-RU" sz="2400" dirty="0" smtClean="0"/>
              <a:t> і </a:t>
            </a:r>
            <a:r>
              <a:rPr lang="ru-RU" sz="2400" dirty="0" err="1" smtClean="0"/>
              <a:t>взаємопроникають</a:t>
            </a:r>
            <a:r>
              <a:rPr lang="ru-RU" sz="2400" dirty="0" smtClean="0"/>
              <a:t>, </a:t>
            </a:r>
            <a:r>
              <a:rPr lang="ru-RU" sz="2400" dirty="0" err="1" smtClean="0"/>
              <a:t>залишаючись</a:t>
            </a:r>
            <a:r>
              <a:rPr lang="ru-RU" sz="2400" dirty="0" smtClean="0"/>
              <a:t> </a:t>
            </a:r>
            <a:r>
              <a:rPr lang="ru-RU" sz="2400" dirty="0" err="1" smtClean="0"/>
              <a:t>водночас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відносно</a:t>
            </a:r>
            <a:r>
              <a:rPr lang="ru-RU" sz="2400" dirty="0" smtClean="0"/>
              <a:t> </a:t>
            </a:r>
            <a:r>
              <a:rPr lang="ru-RU" sz="2400" dirty="0" err="1" smtClean="0"/>
              <a:t>автономними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складовими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змісту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освіти</a:t>
            </a:r>
            <a:r>
              <a:rPr lang="ru-RU" sz="2400" dirty="0" smtClean="0"/>
              <a:t>.</a:t>
            </a:r>
          </a:p>
          <a:p>
            <a:pPr marL="0" indent="357188" algn="just">
              <a:buNone/>
            </a:pPr>
            <a:r>
              <a:rPr lang="ru-RU" sz="2400" dirty="0" err="1" smtClean="0"/>
              <a:t>Якщо</a:t>
            </a:r>
            <a:r>
              <a:rPr lang="ru-RU" sz="2400" dirty="0" smtClean="0"/>
              <a:t> у </a:t>
            </a:r>
            <a:r>
              <a:rPr lang="ru-RU" sz="2400" b="1" i="1" dirty="0" err="1" smtClean="0"/>
              <a:t>мовній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змістовій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лінії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провідними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елементами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конкретні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уміння</a:t>
            </a:r>
            <a:r>
              <a:rPr lang="ru-RU" sz="2400" dirty="0" smtClean="0"/>
              <a:t>, то в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змістових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лініях</a:t>
            </a:r>
            <a:r>
              <a:rPr lang="ru-RU" sz="2400" dirty="0" smtClean="0"/>
              <a:t> </a:t>
            </a:r>
            <a:r>
              <a:rPr lang="ru-RU" sz="2400" dirty="0" err="1" smtClean="0"/>
              <a:t>істотно</a:t>
            </a:r>
            <a:r>
              <a:rPr lang="ru-RU" sz="2400" dirty="0" smtClean="0"/>
              <a:t> </a:t>
            </a:r>
            <a:r>
              <a:rPr lang="ru-RU" sz="2400" dirty="0" err="1" smtClean="0"/>
              <a:t>вагому</a:t>
            </a:r>
            <a:r>
              <a:rPr lang="ru-RU" sz="2400" dirty="0" smtClean="0"/>
              <a:t> роль </a:t>
            </a:r>
            <a:r>
              <a:rPr lang="ru-RU" sz="2400" dirty="0" err="1" smtClean="0"/>
              <a:t>відіграють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аспекти</a:t>
            </a:r>
            <a:r>
              <a:rPr lang="ru-RU" sz="2400" dirty="0" smtClean="0"/>
              <a:t>, </a:t>
            </a:r>
            <a:r>
              <a:rPr lang="ru-RU" sz="2400" dirty="0" err="1" smtClean="0"/>
              <a:t>пов’язані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особистісними</a:t>
            </a:r>
            <a:r>
              <a:rPr lang="ru-RU" sz="2400" dirty="0" smtClean="0"/>
              <a:t> характеристиками.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r>
              <a:rPr lang="uk-UA" sz="3600" b="1" dirty="0" smtClean="0">
                <a:solidFill>
                  <a:schemeClr val="tx1"/>
                </a:solidFill>
              </a:rPr>
              <a:t>4</a:t>
            </a:r>
            <a:r>
              <a:rPr lang="ru-RU" sz="3600" b="1" dirty="0" smtClean="0">
                <a:solidFill>
                  <a:schemeClr val="tx1"/>
                </a:solidFill>
              </a:rPr>
              <a:t>.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Мовне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виховання</a:t>
            </a:r>
            <a:r>
              <a:rPr lang="ru-RU" sz="3600" b="1" dirty="0" smtClean="0">
                <a:solidFill>
                  <a:schemeClr val="tx1"/>
                </a:solidFill>
              </a:rPr>
              <a:t> та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мовна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освіта</a:t>
            </a:r>
            <a:r>
              <a:rPr lang="ru-RU" sz="3600" b="1" dirty="0" smtClean="0">
                <a:solidFill>
                  <a:schemeClr val="tx1"/>
                </a:solidFill>
              </a:rPr>
              <a:t> як </a:t>
            </a:r>
            <a:r>
              <a:rPr lang="ru-RU" sz="3600" b="1" dirty="0" err="1" smtClean="0">
                <a:solidFill>
                  <a:schemeClr val="tx1"/>
                </a:solidFill>
              </a:rPr>
              <a:t>необхідні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складові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мовленнєвої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культури</a:t>
            </a: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</a:rPr>
              <a:t>людини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 </a:t>
            </a:r>
            <a:r>
              <a:rPr lang="ru-RU" sz="4000" b="1" i="1" dirty="0" err="1" smtClean="0"/>
              <a:t>Мовленнєва</a:t>
            </a:r>
            <a:r>
              <a:rPr lang="ru-RU" sz="4000" b="1" i="1" dirty="0" smtClean="0"/>
              <a:t> </a:t>
            </a:r>
            <a:r>
              <a:rPr lang="ru-RU" sz="4000" b="1" i="1" dirty="0" err="1" smtClean="0"/>
              <a:t>змістова</a:t>
            </a:r>
            <a:r>
              <a:rPr lang="ru-RU" sz="4000" b="1" i="1" dirty="0" smtClean="0"/>
              <a:t> </a:t>
            </a:r>
            <a:r>
              <a:rPr lang="ru-RU" sz="4000" b="1" i="1" dirty="0" err="1" smtClean="0"/>
              <a:t>лінія</a:t>
            </a:r>
            <a:r>
              <a:rPr lang="ru-RU" sz="4000" dirty="0" smtClean="0"/>
              <a:t> 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8478" y="1305342"/>
            <a:ext cx="117082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sz="2400" dirty="0" err="1" smtClean="0"/>
              <a:t>Визначає</a:t>
            </a:r>
            <a:r>
              <a:rPr lang="ru-RU" sz="2400" dirty="0" smtClean="0"/>
              <a:t> </a:t>
            </a:r>
            <a:r>
              <a:rPr lang="ru-RU" sz="2400" dirty="0" err="1" smtClean="0"/>
              <a:t>зміст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над </a:t>
            </a:r>
            <a:r>
              <a:rPr lang="ru-RU" sz="2400" dirty="0" err="1" smtClean="0"/>
              <a:t>формуванням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комунікативної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компетентності</a:t>
            </a:r>
            <a:r>
              <a:rPr lang="ru-RU" sz="2400" dirty="0" smtClean="0"/>
              <a:t> </a:t>
            </a:r>
            <a:r>
              <a:rPr lang="uk-UA" sz="2400" dirty="0" smtClean="0"/>
              <a:t>студентів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передбачає</a:t>
            </a:r>
            <a:r>
              <a:rPr lang="ru-RU" sz="2400" dirty="0" smtClean="0"/>
              <a:t> </a:t>
            </a:r>
            <a:r>
              <a:rPr lang="ru-RU" sz="2400" dirty="0" err="1" smtClean="0"/>
              <a:t>гармонійний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розвиток</a:t>
            </a:r>
            <a:r>
              <a:rPr lang="ru-RU" sz="2400" dirty="0" smtClean="0"/>
              <a:t> </a:t>
            </a:r>
            <a:r>
              <a:rPr lang="ru-RU" sz="2400" dirty="0" err="1" smtClean="0"/>
              <a:t>умінь</a:t>
            </a:r>
            <a:r>
              <a:rPr lang="ru-RU" sz="2400" dirty="0" smtClean="0"/>
              <a:t> </a:t>
            </a:r>
            <a:r>
              <a:rPr lang="uk-UA" sz="2400" dirty="0" smtClean="0"/>
              <a:t>у різних </a:t>
            </a:r>
            <a:r>
              <a:rPr lang="ru-RU" sz="2400" dirty="0" smtClean="0"/>
              <a:t>видах </a:t>
            </a:r>
            <a:r>
              <a:rPr lang="ru-RU" sz="2400" dirty="0" err="1" smtClean="0"/>
              <a:t>мовленнєвої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uk-UA" sz="2400" dirty="0" smtClean="0"/>
              <a:t>.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 indent="357188" algn="just"/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вміння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сприймати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розуміти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мовлення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самостійно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створювати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усні</a:t>
            </a:r>
            <a:r>
              <a:rPr lang="ru-RU" sz="2400" dirty="0" smtClean="0"/>
              <a:t> і </a:t>
            </a:r>
            <a:r>
              <a:rPr lang="ru-RU" sz="2400" dirty="0" err="1" smtClean="0"/>
              <a:t>письмові</a:t>
            </a:r>
            <a:r>
              <a:rPr lang="ru-RU" sz="2400" dirty="0" smtClean="0"/>
              <a:t>, </a:t>
            </a:r>
            <a:r>
              <a:rPr lang="ru-RU" sz="2400" dirty="0" err="1" smtClean="0"/>
              <a:t>діалогічні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монологічні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висловлювання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типів</a:t>
            </a:r>
            <a:r>
              <a:rPr lang="ru-RU" sz="2400" dirty="0" smtClean="0"/>
              <a:t>, </a:t>
            </a:r>
            <a:r>
              <a:rPr lang="ru-RU" sz="2400" dirty="0" err="1" smtClean="0"/>
              <a:t>стилів</a:t>
            </a:r>
            <a:r>
              <a:rPr lang="ru-RU" sz="2400" dirty="0" smtClean="0"/>
              <a:t>, </a:t>
            </a:r>
            <a:r>
              <a:rPr lang="ru-RU" sz="2400" dirty="0" err="1" smtClean="0"/>
              <a:t>жанрів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мовлення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сферах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, </a:t>
            </a:r>
            <a:r>
              <a:rPr lang="ru-RU" sz="2400" dirty="0" err="1" smtClean="0"/>
              <a:t>користуватися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різновидами</a:t>
            </a:r>
            <a:r>
              <a:rPr lang="ru-RU" sz="2400" dirty="0" smtClean="0"/>
              <a:t> </a:t>
            </a:r>
            <a:r>
              <a:rPr lang="ru-RU" sz="2400" dirty="0" err="1" smtClean="0"/>
              <a:t>слухання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читання</a:t>
            </a:r>
            <a:r>
              <a:rPr lang="ru-RU" sz="2400" dirty="0" smtClean="0"/>
              <a:t>, вести </a:t>
            </a:r>
            <a:r>
              <a:rPr lang="ru-RU" sz="2400" dirty="0" err="1" smtClean="0"/>
              <a:t>діалог</a:t>
            </a:r>
            <a:r>
              <a:rPr lang="ru-RU" sz="2400" dirty="0" smtClean="0"/>
              <a:t> у </a:t>
            </a:r>
            <a:r>
              <a:rPr lang="ru-RU" sz="2400" dirty="0" err="1" smtClean="0"/>
              <a:t>ситуаціях</a:t>
            </a:r>
            <a:r>
              <a:rPr lang="ru-RU" sz="2400" dirty="0" smtClean="0"/>
              <a:t> </a:t>
            </a:r>
            <a:r>
              <a:rPr lang="ru-RU" sz="2400" dirty="0" err="1" smtClean="0"/>
              <a:t>спілкування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додержанням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вимог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мовленнєвого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етикету</a:t>
            </a:r>
            <a:r>
              <a:rPr lang="ru-RU" sz="2400" dirty="0" smtClean="0"/>
              <a:t>, правильно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комунікативно</a:t>
            </a:r>
            <a:r>
              <a:rPr lang="ru-RU" sz="2400" dirty="0" smtClean="0"/>
              <a:t> </a:t>
            </a:r>
            <a:r>
              <a:rPr lang="ru-RU" sz="2400" dirty="0" err="1" smtClean="0"/>
              <a:t>доцільно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висловлювати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свої</a:t>
            </a:r>
            <a:r>
              <a:rPr lang="ru-RU" sz="2400" dirty="0" smtClean="0"/>
              <a:t> думки, </a:t>
            </a:r>
            <a:r>
              <a:rPr lang="ru-RU" sz="2400" dirty="0" err="1" smtClean="0"/>
              <a:t>аналізувати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тексти</a:t>
            </a:r>
            <a:r>
              <a:rPr lang="ru-RU" sz="2400" dirty="0" smtClean="0"/>
              <a:t>, </a:t>
            </a:r>
            <a:r>
              <a:rPr lang="ru-RU" sz="2400" dirty="0" err="1" smtClean="0"/>
              <a:t>оцінювати</a:t>
            </a:r>
            <a:r>
              <a:rPr lang="ru-RU" sz="2400" dirty="0" smtClean="0"/>
              <a:t> і </a:t>
            </a:r>
            <a:r>
              <a:rPr lang="ru-RU" sz="2400" dirty="0" err="1" smtClean="0"/>
              <a:t>вдосконалювати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власну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мовленнєву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оволодівати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риторичними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навичками</a:t>
            </a:r>
            <a:r>
              <a:rPr lang="ru-RU" sz="2400" dirty="0" smtClean="0"/>
              <a:t>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err="1" smtClean="0"/>
              <a:t>Мовна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змістова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лінія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8113" y="1391478"/>
            <a:ext cx="115691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sz="2400" dirty="0" err="1" smtClean="0"/>
              <a:t>Містить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одиниці</a:t>
            </a:r>
            <a:r>
              <a:rPr lang="ru-RU" sz="2400" dirty="0" smtClean="0"/>
              <a:t>, </a:t>
            </a:r>
            <a:r>
              <a:rPr lang="ru-RU" sz="2400" dirty="0" err="1" smtClean="0"/>
              <a:t>поняття</a:t>
            </a:r>
            <a:r>
              <a:rPr lang="ru-RU" sz="2400" dirty="0" smtClean="0"/>
              <a:t>, </a:t>
            </a:r>
            <a:r>
              <a:rPr lang="ru-RU" sz="2400" dirty="0" err="1" smtClean="0"/>
              <a:t>факти</a:t>
            </a:r>
            <a:r>
              <a:rPr lang="ru-RU" sz="2400" dirty="0" smtClean="0"/>
              <a:t>, </a:t>
            </a:r>
            <a:r>
              <a:rPr lang="ru-RU" sz="2400" dirty="0" err="1" smtClean="0"/>
              <a:t>закономірності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забезпечує</a:t>
            </a:r>
            <a:r>
              <a:rPr lang="ru-RU" sz="2400" dirty="0" smtClean="0"/>
              <a:t> </a:t>
            </a:r>
            <a:r>
              <a:rPr lang="ru-RU" sz="2400" dirty="0" err="1" smtClean="0"/>
              <a:t>обсяг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знань</a:t>
            </a:r>
            <a:r>
              <a:rPr lang="ru-RU" sz="2400" dirty="0" smtClean="0"/>
              <a:t>, </a:t>
            </a:r>
            <a:r>
              <a:rPr lang="ru-RU" sz="2400" dirty="0" err="1" smtClean="0"/>
              <a:t>оптимальний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формування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мовленнєвих</a:t>
            </a:r>
            <a:r>
              <a:rPr lang="ru-RU" sz="2400" dirty="0" smtClean="0"/>
              <a:t> </a:t>
            </a:r>
            <a:r>
              <a:rPr lang="ru-RU" sz="2400" dirty="0" err="1" smtClean="0"/>
              <a:t>умінь</a:t>
            </a:r>
            <a:r>
              <a:rPr lang="ru-RU" sz="2400" dirty="0" smtClean="0"/>
              <a:t> і </a:t>
            </a:r>
            <a:r>
              <a:rPr lang="ru-RU" sz="2400" dirty="0" err="1" smtClean="0"/>
              <a:t>навичок</a:t>
            </a:r>
            <a:r>
              <a:rPr lang="ru-RU" sz="2400" dirty="0" smtClean="0"/>
              <a:t> </a:t>
            </a:r>
            <a:r>
              <a:rPr lang="ru-RU" sz="2400" dirty="0" err="1" smtClean="0"/>
              <a:t>студентів</a:t>
            </a:r>
            <a:r>
              <a:rPr lang="ru-RU" sz="2400" dirty="0" smtClean="0"/>
              <a:t>. </a:t>
            </a:r>
            <a:r>
              <a:rPr lang="ru-RU" sz="2400" dirty="0" err="1" smtClean="0"/>
              <a:t>Ці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основою для правильного </a:t>
            </a:r>
            <a:r>
              <a:rPr lang="ru-RU" sz="2400" dirty="0" err="1" smtClean="0"/>
              <a:t>уявлення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мовну</a:t>
            </a:r>
            <a:r>
              <a:rPr lang="ru-RU" sz="2400" dirty="0" smtClean="0"/>
              <a:t> картину </a:t>
            </a:r>
            <a:r>
              <a:rPr lang="ru-RU" sz="2400" dirty="0" err="1" smtClean="0"/>
              <a:t>світу</a:t>
            </a:r>
            <a:r>
              <a:rPr lang="ru-RU" sz="2400" dirty="0" smtClean="0"/>
              <a:t>, структуру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оволодіння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літературним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мовленням</a:t>
            </a:r>
            <a:r>
              <a:rPr lang="ru-RU" sz="2400" dirty="0" smtClean="0"/>
              <a:t>. </a:t>
            </a:r>
            <a:r>
              <a:rPr lang="ru-RU" sz="2400" dirty="0" err="1" smtClean="0"/>
              <a:t>Важлива</a:t>
            </a:r>
            <a:r>
              <a:rPr lang="ru-RU" sz="2400" dirty="0" smtClean="0"/>
              <a:t> роль </a:t>
            </a:r>
            <a:r>
              <a:rPr lang="ru-RU" sz="2400" dirty="0" err="1" smtClean="0"/>
              <a:t>відводиться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роботі</a:t>
            </a:r>
            <a:r>
              <a:rPr lang="ru-RU" sz="2400" dirty="0" smtClean="0"/>
              <a:t> над нормами </a:t>
            </a:r>
            <a:r>
              <a:rPr lang="ru-RU" sz="2400" dirty="0" err="1" smtClean="0"/>
              <a:t>літературної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 і культурою </a:t>
            </a:r>
            <a:r>
              <a:rPr lang="ru-RU" sz="2400" dirty="0" err="1" smtClean="0"/>
              <a:t>мовлення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Література</a:t>
            </a:r>
            <a:r>
              <a:rPr lang="ru-RU" b="1" dirty="0" smtClean="0">
                <a:solidFill>
                  <a:schemeClr val="tx1"/>
                </a:solidFill>
              </a:rPr>
              <a:t> до теми: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r>
              <a:rPr lang="uk-UA" dirty="0" smtClean="0"/>
              <a:t>1. </a:t>
            </a:r>
            <a:r>
              <a:rPr lang="ru-RU" dirty="0" err="1" smtClean="0"/>
              <a:t>Антоненко-Давидович</a:t>
            </a:r>
            <a:r>
              <a:rPr lang="ru-RU" dirty="0" smtClean="0"/>
              <a:t> Б.Д. Як ми говоримо</a:t>
            </a:r>
            <a:r>
              <a:rPr lang="uk-UA" dirty="0" smtClean="0"/>
              <a:t>.</a:t>
            </a:r>
            <a:r>
              <a:rPr lang="ru-RU" dirty="0" smtClean="0"/>
              <a:t> К</a:t>
            </a:r>
            <a:r>
              <a:rPr lang="uk-UA" dirty="0" smtClean="0"/>
              <a:t>.</a:t>
            </a:r>
            <a:r>
              <a:rPr lang="ru-RU" dirty="0" smtClean="0"/>
              <a:t> : </a:t>
            </a:r>
            <a:r>
              <a:rPr lang="ru-RU" dirty="0" err="1" smtClean="0"/>
              <a:t>Укр</a:t>
            </a:r>
            <a:r>
              <a:rPr lang="ru-RU" dirty="0" smtClean="0"/>
              <a:t>. </a:t>
            </a:r>
            <a:r>
              <a:rPr lang="ru-RU" dirty="0" err="1" smtClean="0"/>
              <a:t>книгарня</a:t>
            </a:r>
            <a:r>
              <a:rPr lang="ru-RU" dirty="0" smtClean="0"/>
              <a:t>, 1997.</a:t>
            </a:r>
            <a:r>
              <a:rPr lang="uk-UA" dirty="0" smtClean="0"/>
              <a:t> 182 с.</a:t>
            </a:r>
            <a:endParaRPr lang="ru-RU" dirty="0" smtClean="0"/>
          </a:p>
          <a:p>
            <a:r>
              <a:rPr lang="uk-UA" dirty="0" smtClean="0"/>
              <a:t>2. </a:t>
            </a:r>
            <a:r>
              <a:rPr lang="ru-RU" dirty="0" smtClean="0"/>
              <a:t>Бабич Н.Д.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uk-UA" dirty="0" smtClean="0"/>
              <a:t>. </a:t>
            </a:r>
            <a:r>
              <a:rPr lang="ru-RU" dirty="0" err="1" smtClean="0"/>
              <a:t>Львів</a:t>
            </a:r>
            <a:r>
              <a:rPr lang="ru-RU" dirty="0" smtClean="0"/>
              <a:t>, 1990.</a:t>
            </a:r>
            <a:r>
              <a:rPr lang="uk-UA" dirty="0" smtClean="0"/>
              <a:t> 232 с.</a:t>
            </a:r>
            <a:endParaRPr lang="ru-RU" dirty="0" smtClean="0"/>
          </a:p>
          <a:p>
            <a:r>
              <a:rPr lang="uk-UA" dirty="0" smtClean="0"/>
              <a:t>3. </a:t>
            </a:r>
            <a:r>
              <a:rPr lang="ru-RU" dirty="0" err="1" smtClean="0"/>
              <a:t>Багмут</a:t>
            </a:r>
            <a:r>
              <a:rPr lang="ru-RU" dirty="0" smtClean="0"/>
              <a:t> А.Й. </a:t>
            </a:r>
            <a:r>
              <a:rPr lang="ru-RU" dirty="0" err="1" smtClean="0"/>
              <a:t>Інтонація</a:t>
            </a:r>
            <a:r>
              <a:rPr lang="ru-RU" dirty="0" smtClean="0"/>
              <a:t> як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uk-UA" dirty="0" smtClean="0"/>
              <a:t>. </a:t>
            </a:r>
            <a:r>
              <a:rPr lang="ru-RU" dirty="0" smtClean="0"/>
              <a:t>К., 1980.</a:t>
            </a:r>
            <a:r>
              <a:rPr lang="uk-UA" dirty="0" smtClean="0"/>
              <a:t> 244 с.</a:t>
            </a:r>
            <a:endParaRPr lang="ru-RU" dirty="0" smtClean="0"/>
          </a:p>
          <a:p>
            <a:r>
              <a:rPr lang="uk-UA" dirty="0" smtClean="0"/>
              <a:t>4. </a:t>
            </a:r>
            <a:r>
              <a:rPr lang="ru-RU" dirty="0" smtClean="0"/>
              <a:t>Богдан С.К. </a:t>
            </a:r>
            <a:r>
              <a:rPr lang="ru-RU" dirty="0" err="1" smtClean="0"/>
              <a:t>Мовний</a:t>
            </a:r>
            <a:r>
              <a:rPr lang="ru-RU" dirty="0" smtClean="0"/>
              <a:t> </a:t>
            </a:r>
            <a:r>
              <a:rPr lang="ru-RU" dirty="0" err="1" smtClean="0"/>
              <a:t>етикет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: </a:t>
            </a:r>
            <a:r>
              <a:rPr lang="ru-RU" dirty="0" err="1" smtClean="0"/>
              <a:t>традиції</a:t>
            </a:r>
            <a:r>
              <a:rPr lang="ru-RU" dirty="0" smtClean="0"/>
              <a:t> і </a:t>
            </a:r>
            <a:r>
              <a:rPr lang="ru-RU" dirty="0" err="1" smtClean="0"/>
              <a:t>сучасність</a:t>
            </a:r>
            <a:r>
              <a:rPr lang="uk-UA" dirty="0" smtClean="0"/>
              <a:t>. </a:t>
            </a:r>
            <a:r>
              <a:rPr lang="ru-RU" dirty="0" smtClean="0"/>
              <a:t>К. : </a:t>
            </a:r>
            <a:r>
              <a:rPr lang="ru-RU" dirty="0" err="1" smtClean="0"/>
              <a:t>Рідна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, 1998.</a:t>
            </a:r>
            <a:r>
              <a:rPr lang="uk-UA" dirty="0" smtClean="0"/>
              <a:t> 475 с.</a:t>
            </a:r>
            <a:endParaRPr lang="ru-RU" dirty="0" smtClean="0"/>
          </a:p>
          <a:p>
            <a:r>
              <a:rPr lang="uk-UA" dirty="0" smtClean="0"/>
              <a:t>5. </a:t>
            </a:r>
            <a:r>
              <a:rPr lang="ru-RU" dirty="0" smtClean="0"/>
              <a:t>Гриб В.П. Постановка </a:t>
            </a:r>
            <a:r>
              <a:rPr lang="ru-RU" dirty="0" err="1" smtClean="0"/>
              <a:t>мовного</a:t>
            </a:r>
            <a:r>
              <a:rPr lang="ru-RU" dirty="0" smtClean="0"/>
              <a:t> голосу</a:t>
            </a:r>
            <a:r>
              <a:rPr lang="uk-UA" dirty="0" smtClean="0"/>
              <a:t>. </a:t>
            </a:r>
            <a:r>
              <a:rPr lang="ru-RU" dirty="0" err="1" smtClean="0"/>
              <a:t>Луцьк</a:t>
            </a:r>
            <a:r>
              <a:rPr lang="ru-RU" dirty="0" smtClean="0"/>
              <a:t>, 2001. </a:t>
            </a:r>
            <a:r>
              <a:rPr lang="uk-UA" dirty="0" smtClean="0"/>
              <a:t>26 с.</a:t>
            </a:r>
            <a:endParaRPr lang="ru-RU" dirty="0" smtClean="0"/>
          </a:p>
          <a:p>
            <a:r>
              <a:rPr lang="uk-UA" dirty="0" smtClean="0"/>
              <a:t>6. </a:t>
            </a:r>
            <a:r>
              <a:rPr lang="ru-RU" dirty="0" err="1" smtClean="0"/>
              <a:t>Гриценко</a:t>
            </a:r>
            <a:r>
              <a:rPr lang="ru-RU" dirty="0" smtClean="0"/>
              <a:t> Т.Б.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та культура </a:t>
            </a:r>
            <a:r>
              <a:rPr lang="ru-RU" dirty="0" err="1" smtClean="0"/>
              <a:t>мовлення</a:t>
            </a:r>
            <a:r>
              <a:rPr lang="ru-RU" dirty="0" smtClean="0"/>
              <a:t> : </a:t>
            </a:r>
            <a:r>
              <a:rPr lang="ru-RU" dirty="0" err="1" smtClean="0"/>
              <a:t>навч</a:t>
            </a:r>
            <a:r>
              <a:rPr lang="uk-UA" dirty="0" err="1" smtClean="0"/>
              <a:t>альний</a:t>
            </a:r>
            <a:r>
              <a:rPr lang="ru-RU" dirty="0" smtClean="0"/>
              <a:t> </a:t>
            </a:r>
            <a:r>
              <a:rPr lang="ru-RU" dirty="0" err="1" smtClean="0"/>
              <a:t>пос</a:t>
            </a:r>
            <a:r>
              <a:rPr lang="uk-UA" dirty="0" err="1" smtClean="0"/>
              <a:t>ібник</a:t>
            </a:r>
            <a:r>
              <a:rPr lang="uk-UA" dirty="0" smtClean="0"/>
              <a:t>.</a:t>
            </a:r>
            <a:r>
              <a:rPr lang="ru-RU" dirty="0" smtClean="0"/>
              <a:t> К. : Центр </a:t>
            </a:r>
            <a:r>
              <a:rPr lang="ru-RU" dirty="0" err="1" smtClean="0"/>
              <a:t>навчальної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2005</a:t>
            </a:r>
            <a:r>
              <a:rPr lang="uk-UA" dirty="0" smtClean="0"/>
              <a:t>. 624 с.</a:t>
            </a:r>
            <a:endParaRPr lang="ru-RU" dirty="0" smtClean="0"/>
          </a:p>
          <a:p>
            <a:r>
              <a:rPr lang="uk-UA" dirty="0" smtClean="0"/>
              <a:t>7. </a:t>
            </a:r>
            <a:r>
              <a:rPr lang="ru-RU" dirty="0" smtClean="0"/>
              <a:t>Культура </a:t>
            </a:r>
            <a:r>
              <a:rPr lang="ru-RU" dirty="0" err="1" smtClean="0"/>
              <a:t>фахового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 : </a:t>
            </a:r>
            <a:r>
              <a:rPr lang="ru-RU" dirty="0" err="1" smtClean="0"/>
              <a:t>навч</a:t>
            </a:r>
            <a:r>
              <a:rPr lang="uk-UA" dirty="0" err="1" smtClean="0"/>
              <a:t>альний</a:t>
            </a:r>
            <a:r>
              <a:rPr lang="ru-RU" dirty="0" smtClean="0"/>
              <a:t> </a:t>
            </a:r>
            <a:r>
              <a:rPr lang="ru-RU" dirty="0" err="1" smtClean="0"/>
              <a:t>посіб</a:t>
            </a:r>
            <a:r>
              <a:rPr lang="uk-UA" dirty="0" smtClean="0"/>
              <a:t>ник</a:t>
            </a:r>
            <a:r>
              <a:rPr lang="ru-RU" dirty="0" smtClean="0"/>
              <a:t> / ред. Н.Д. Бабич. </a:t>
            </a:r>
            <a:r>
              <a:rPr lang="ru-RU" dirty="0" err="1" smtClean="0"/>
              <a:t>Чернівці</a:t>
            </a:r>
            <a:r>
              <a:rPr lang="ru-RU" dirty="0" smtClean="0"/>
              <a:t> : Книги-XXI, 2005.</a:t>
            </a:r>
            <a:r>
              <a:rPr lang="uk-UA" dirty="0" smtClean="0"/>
              <a:t> 572 с.</a:t>
            </a:r>
            <a:endParaRPr lang="ru-RU" dirty="0" smtClean="0"/>
          </a:p>
          <a:p>
            <a:r>
              <a:rPr lang="uk-UA" i="1" dirty="0" smtClean="0"/>
              <a:t>8. </a:t>
            </a:r>
            <a:r>
              <a:rPr lang="ru-RU" i="1" dirty="0" err="1" smtClean="0"/>
              <a:t>Масенко</a:t>
            </a:r>
            <a:r>
              <a:rPr lang="ru-RU" dirty="0" smtClean="0"/>
              <a:t> </a:t>
            </a:r>
            <a:r>
              <a:rPr lang="ru-RU" i="1" dirty="0" smtClean="0"/>
              <a:t>Л</a:t>
            </a:r>
            <a:r>
              <a:rPr lang="ru-RU" dirty="0" smtClean="0"/>
              <a:t>. </a:t>
            </a:r>
            <a:r>
              <a:rPr lang="ru-RU" dirty="0" err="1" smtClean="0"/>
              <a:t>Мова</a:t>
            </a:r>
            <a:r>
              <a:rPr lang="ru-RU" dirty="0" smtClean="0"/>
              <a:t> і </a:t>
            </a:r>
            <a:r>
              <a:rPr lang="ru-RU" i="1" dirty="0" err="1" smtClean="0"/>
              <a:t>суспільство</a:t>
            </a:r>
            <a:r>
              <a:rPr lang="ru-RU" dirty="0" smtClean="0"/>
              <a:t>: </a:t>
            </a:r>
            <a:r>
              <a:rPr lang="ru-RU" dirty="0" err="1" smtClean="0"/>
              <a:t>постколоніальний</a:t>
            </a:r>
            <a:r>
              <a:rPr lang="ru-RU" dirty="0" smtClean="0"/>
              <a:t> </a:t>
            </a:r>
            <a:r>
              <a:rPr lang="ru-RU" i="1" dirty="0" err="1" smtClean="0"/>
              <a:t>вимір</a:t>
            </a:r>
            <a:r>
              <a:rPr lang="ru-RU" dirty="0" smtClean="0"/>
              <a:t>. </a:t>
            </a:r>
            <a:r>
              <a:rPr lang="ru-RU" dirty="0" err="1" smtClean="0"/>
              <a:t>Київ</a:t>
            </a:r>
            <a:r>
              <a:rPr lang="ru-RU" dirty="0" smtClean="0"/>
              <a:t> : КМ </a:t>
            </a:r>
            <a:r>
              <a:rPr lang="ru-RU" dirty="0" err="1" smtClean="0"/>
              <a:t>Академія</a:t>
            </a:r>
            <a:r>
              <a:rPr lang="ru-RU" dirty="0" smtClean="0"/>
              <a:t>, </a:t>
            </a:r>
            <a:r>
              <a:rPr lang="ru-RU" i="1" dirty="0" smtClean="0"/>
              <a:t>2004</a:t>
            </a:r>
            <a:r>
              <a:rPr lang="ru-RU" dirty="0" smtClean="0"/>
              <a:t>. 164 с.</a:t>
            </a:r>
          </a:p>
          <a:p>
            <a:r>
              <a:rPr lang="uk-UA" dirty="0" smtClean="0"/>
              <a:t>9. </a:t>
            </a:r>
            <a:r>
              <a:rPr lang="ru-RU" dirty="0" err="1" smtClean="0"/>
              <a:t>Мацько</a:t>
            </a:r>
            <a:r>
              <a:rPr lang="ru-RU" dirty="0" smtClean="0"/>
              <a:t> Л.І.</a:t>
            </a:r>
            <a:r>
              <a:rPr lang="uk-UA" dirty="0" smtClean="0"/>
              <a:t>, </a:t>
            </a:r>
            <a:r>
              <a:rPr lang="ru-RU" dirty="0" err="1" smtClean="0"/>
              <a:t>Кравець</a:t>
            </a:r>
            <a:r>
              <a:rPr lang="ru-RU" dirty="0" smtClean="0"/>
              <a:t> Л.В. Культура </a:t>
            </a:r>
            <a:r>
              <a:rPr lang="ru-RU" dirty="0" err="1" smtClean="0"/>
              <a:t>фахової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: </a:t>
            </a:r>
            <a:r>
              <a:rPr lang="ru-RU" dirty="0" err="1" smtClean="0"/>
              <a:t>навч</a:t>
            </a:r>
            <a:r>
              <a:rPr lang="uk-UA" dirty="0" err="1" smtClean="0"/>
              <a:t>альний</a:t>
            </a:r>
            <a:r>
              <a:rPr lang="ru-RU" dirty="0" smtClean="0"/>
              <a:t> </a:t>
            </a:r>
            <a:r>
              <a:rPr lang="ru-RU" dirty="0" err="1" smtClean="0"/>
              <a:t>посібн</a:t>
            </a:r>
            <a:r>
              <a:rPr lang="uk-UA" dirty="0" err="1" smtClean="0"/>
              <a:t>ик</a:t>
            </a:r>
            <a:r>
              <a:rPr lang="ru-RU" dirty="0" smtClean="0"/>
              <a:t>. К. : ВЦ</a:t>
            </a:r>
            <a:r>
              <a:rPr lang="uk-UA" dirty="0" smtClean="0"/>
              <a:t> «</a:t>
            </a:r>
            <a:r>
              <a:rPr lang="ru-RU" dirty="0" err="1" smtClean="0"/>
              <a:t>Академія</a:t>
            </a:r>
            <a:r>
              <a:rPr lang="uk-UA" dirty="0" smtClean="0"/>
              <a:t>»</a:t>
            </a:r>
            <a:r>
              <a:rPr lang="ru-RU" dirty="0" smtClean="0"/>
              <a:t>, 2007.</a:t>
            </a:r>
            <a:r>
              <a:rPr lang="uk-UA" dirty="0" smtClean="0"/>
              <a:t> 360 с.</a:t>
            </a:r>
            <a:endParaRPr lang="ru-RU" dirty="0" smtClean="0"/>
          </a:p>
          <a:p>
            <a:r>
              <a:rPr lang="uk-UA" dirty="0" smtClean="0"/>
              <a:t>10.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правопис</a:t>
            </a:r>
            <a:r>
              <a:rPr lang="ru-RU" dirty="0" smtClean="0"/>
              <a:t> / НАН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Ін</a:t>
            </a:r>
            <a:r>
              <a:rPr lang="uk-UA" dirty="0" err="1" smtClean="0"/>
              <a:t>ститу</a:t>
            </a:r>
            <a:r>
              <a:rPr lang="ru-RU" dirty="0" smtClean="0"/>
              <a:t>т </a:t>
            </a:r>
            <a:r>
              <a:rPr lang="ru-RU" dirty="0" err="1" smtClean="0"/>
              <a:t>мовознавства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О.О. </a:t>
            </a:r>
            <a:r>
              <a:rPr lang="ru-RU" dirty="0" err="1" smtClean="0"/>
              <a:t>Потебні</a:t>
            </a:r>
            <a:r>
              <a:rPr lang="uk-UA" dirty="0" smtClean="0"/>
              <a:t>, </a:t>
            </a:r>
            <a:r>
              <a:rPr lang="ru-RU" dirty="0" err="1" smtClean="0"/>
              <a:t>Ін</a:t>
            </a:r>
            <a:r>
              <a:rPr lang="uk-UA" dirty="0" err="1" smtClean="0"/>
              <a:t>ститу</a:t>
            </a:r>
            <a:r>
              <a:rPr lang="ru-RU" dirty="0" smtClean="0"/>
              <a:t>т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uk-UA" dirty="0" smtClean="0"/>
              <a:t>, Український мовно-інформаційний фонд.</a:t>
            </a:r>
            <a:r>
              <a:rPr lang="ru-RU" dirty="0" smtClean="0"/>
              <a:t> К. : </a:t>
            </a:r>
            <a:r>
              <a:rPr lang="uk-UA" dirty="0" smtClean="0"/>
              <a:t>НВП «Видавництво</a:t>
            </a:r>
            <a:r>
              <a:rPr lang="en-US" dirty="0" smtClean="0"/>
              <a:t>“</a:t>
            </a:r>
            <a:r>
              <a:rPr lang="en-US" dirty="0" err="1" smtClean="0"/>
              <a:t>Наукова</a:t>
            </a:r>
            <a:r>
              <a:rPr lang="en-US" dirty="0" smtClean="0"/>
              <a:t> </a:t>
            </a:r>
            <a:r>
              <a:rPr lang="en-US" dirty="0" err="1" smtClean="0"/>
              <a:t>думка</a:t>
            </a:r>
            <a:r>
              <a:rPr lang="en-US" dirty="0" smtClean="0"/>
              <a:t>”</a:t>
            </a:r>
            <a:r>
              <a:rPr lang="uk-UA" dirty="0" smtClean="0"/>
              <a:t> НАН України»</a:t>
            </a:r>
            <a:r>
              <a:rPr lang="ru-RU" dirty="0" smtClean="0"/>
              <a:t>, 20</a:t>
            </a:r>
            <a:r>
              <a:rPr lang="uk-UA" dirty="0" smtClean="0"/>
              <a:t>19</a:t>
            </a:r>
            <a:r>
              <a:rPr lang="ru-RU" dirty="0" smtClean="0"/>
              <a:t>. </a:t>
            </a:r>
            <a:r>
              <a:rPr lang="uk-UA" dirty="0" smtClean="0"/>
              <a:t>393 с.</a:t>
            </a:r>
            <a:endParaRPr lang="ru-RU" dirty="0" smtClean="0"/>
          </a:p>
          <a:p>
            <a:r>
              <a:rPr lang="uk-UA" dirty="0" smtClean="0"/>
              <a:t>11. </a:t>
            </a:r>
            <a:r>
              <a:rPr lang="ru-RU" dirty="0" err="1" smtClean="0"/>
              <a:t>Чак</a:t>
            </a:r>
            <a:r>
              <a:rPr lang="ru-RU" dirty="0" smtClean="0"/>
              <a:t> Є. </a:t>
            </a:r>
            <a:r>
              <a:rPr lang="ru-RU" dirty="0" err="1" smtClean="0"/>
              <a:t>Мовний</a:t>
            </a:r>
            <a:r>
              <a:rPr lang="ru-RU" dirty="0" smtClean="0"/>
              <a:t> </a:t>
            </a:r>
            <a:r>
              <a:rPr lang="ru-RU" dirty="0" err="1" smtClean="0"/>
              <a:t>етикет</a:t>
            </a:r>
            <a:r>
              <a:rPr lang="ru-RU" dirty="0" smtClean="0"/>
              <a:t> : «</a:t>
            </a:r>
            <a:r>
              <a:rPr lang="ru-RU" dirty="0" err="1" smtClean="0"/>
              <a:t>Щасливенько</a:t>
            </a:r>
            <a:r>
              <a:rPr lang="ru-RU" dirty="0" smtClean="0"/>
              <a:t>!». </a:t>
            </a:r>
            <a:r>
              <a:rPr lang="ru-RU" i="1" dirty="0" err="1" smtClean="0"/>
              <a:t>Дивослово</a:t>
            </a:r>
            <a:r>
              <a:rPr lang="ru-RU" i="1" dirty="0" smtClean="0"/>
              <a:t>.</a:t>
            </a:r>
            <a:r>
              <a:rPr lang="ru-RU" dirty="0" smtClean="0"/>
              <a:t> 1998. № 10.</a:t>
            </a:r>
            <a:r>
              <a:rPr lang="uk-UA" dirty="0" smtClean="0"/>
              <a:t> С. 21-23.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rtl="0">
              <a:buNone/>
            </a:pPr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Соціокультурна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змістова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лінія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8052" y="1451113"/>
            <a:ext cx="115691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dirty="0" smtClean="0"/>
              <a:t>Є </a:t>
            </a:r>
            <a:r>
              <a:rPr lang="ru-RU" dirty="0" err="1" smtClean="0"/>
              <a:t>інтегративною</a:t>
            </a:r>
            <a:r>
              <a:rPr lang="ru-RU" dirty="0" smtClean="0"/>
              <a:t>,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зв’язок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формуванням</a:t>
            </a:r>
            <a:r>
              <a:rPr lang="ru-RU" dirty="0" smtClean="0"/>
              <a:t> </a:t>
            </a:r>
            <a:r>
              <a:rPr lang="ru-RU" dirty="0" err="1" smtClean="0"/>
              <a:t>соціокультурної</a:t>
            </a:r>
            <a:r>
              <a:rPr lang="ru-RU" dirty="0" smtClean="0"/>
              <a:t> </a:t>
            </a:r>
            <a:r>
              <a:rPr lang="ru-RU" dirty="0" err="1" smtClean="0"/>
              <a:t>компетенції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єдність</a:t>
            </a:r>
            <a:r>
              <a:rPr lang="ru-RU" dirty="0" smtClean="0"/>
              <a:t> </a:t>
            </a:r>
            <a:r>
              <a:rPr lang="ru-RU" dirty="0" err="1" smtClean="0"/>
              <a:t>змісту</a:t>
            </a:r>
            <a:r>
              <a:rPr lang="ru-RU" dirty="0" smtClean="0"/>
              <a:t> і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визначає</a:t>
            </a:r>
            <a:r>
              <a:rPr lang="ru-RU" dirty="0" smtClean="0"/>
              <a:t> сферу </a:t>
            </a:r>
            <a:r>
              <a:rPr lang="ru-RU" dirty="0" err="1" smtClean="0"/>
              <a:t>відношень</a:t>
            </a:r>
            <a:r>
              <a:rPr lang="ru-RU" dirty="0" smtClean="0"/>
              <a:t>, </a:t>
            </a:r>
            <a:r>
              <a:rPr lang="ru-RU" dirty="0" err="1" smtClean="0"/>
              <a:t>орієнтовну</a:t>
            </a:r>
            <a:r>
              <a:rPr lang="ru-RU" dirty="0" smtClean="0"/>
              <a:t> тематику </a:t>
            </a:r>
            <a:r>
              <a:rPr lang="ru-RU" dirty="0" err="1" smtClean="0"/>
              <a:t>текстів</a:t>
            </a:r>
            <a:r>
              <a:rPr lang="ru-RU" dirty="0" smtClean="0"/>
              <a:t>, теми </a:t>
            </a:r>
            <a:r>
              <a:rPr lang="ru-RU" dirty="0" err="1" smtClean="0"/>
              <a:t>висловлювань</a:t>
            </a:r>
            <a:r>
              <a:rPr lang="ru-RU" dirty="0" smtClean="0"/>
              <a:t>, </a:t>
            </a:r>
            <a:r>
              <a:rPr lang="ru-RU" dirty="0" err="1" smtClean="0"/>
              <a:t>вимоги</a:t>
            </a:r>
            <a:r>
              <a:rPr lang="ru-RU" dirty="0" smtClean="0"/>
              <a:t> до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умінь</a:t>
            </a:r>
            <a:r>
              <a:rPr lang="ru-RU" dirty="0" smtClean="0"/>
              <a:t> і </a:t>
            </a:r>
            <a:r>
              <a:rPr lang="ru-RU" dirty="0" err="1" smtClean="0"/>
              <a:t>навичок</a:t>
            </a:r>
            <a:r>
              <a:rPr lang="ru-RU" dirty="0" smtClean="0"/>
              <a:t>. </a:t>
            </a:r>
            <a:endParaRPr lang="ru-RU" dirty="0" smtClean="0"/>
          </a:p>
          <a:p>
            <a:pPr indent="357188" algn="just"/>
            <a:r>
              <a:rPr lang="ru-RU" dirty="0" err="1" smtClean="0"/>
              <a:t>Реалізація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розвиткові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uk-UA" dirty="0" smtClean="0"/>
              <a:t> студентів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становленню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світоглядних</a:t>
            </a:r>
            <a:r>
              <a:rPr lang="ru-RU" dirty="0" smtClean="0"/>
              <a:t> </a:t>
            </a:r>
            <a:r>
              <a:rPr lang="ru-RU" dirty="0" err="1" smtClean="0"/>
              <a:t>уявлень</a:t>
            </a:r>
            <a:r>
              <a:rPr lang="ru-RU" dirty="0" smtClean="0"/>
              <a:t> про </a:t>
            </a:r>
            <a:r>
              <a:rPr lang="ru-RU" dirty="0" err="1" smtClean="0"/>
              <a:t>світобудову</a:t>
            </a:r>
            <a:r>
              <a:rPr lang="ru-RU" dirty="0" smtClean="0"/>
              <a:t>, природу, </a:t>
            </a:r>
            <a:r>
              <a:rPr lang="ru-RU" dirty="0" err="1" smtClean="0"/>
              <a:t>суспільство</a:t>
            </a:r>
            <a:r>
              <a:rPr lang="ru-RU" dirty="0" smtClean="0"/>
              <a:t>, </a:t>
            </a:r>
            <a:r>
              <a:rPr lang="ru-RU" dirty="0" err="1" smtClean="0"/>
              <a:t>людину</a:t>
            </a:r>
            <a:r>
              <a:rPr lang="ru-RU" dirty="0" smtClean="0"/>
              <a:t>, </a:t>
            </a:r>
            <a:r>
              <a:rPr lang="ru-RU" dirty="0" err="1" smtClean="0"/>
              <a:t>сенс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 </a:t>
            </a:r>
            <a:r>
              <a:rPr lang="ru-RU" dirty="0" err="1" smtClean="0"/>
              <a:t>аспекті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цілісної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уявлень</a:t>
            </a:r>
            <a:r>
              <a:rPr lang="ru-RU" dirty="0" smtClean="0"/>
              <a:t> про </a:t>
            </a:r>
            <a:r>
              <a:rPr lang="ru-RU" dirty="0" err="1" smtClean="0"/>
              <a:t>звичаї</a:t>
            </a:r>
            <a:r>
              <a:rPr lang="ru-RU" dirty="0" smtClean="0"/>
              <a:t>, </a:t>
            </a:r>
            <a:r>
              <a:rPr lang="ru-RU" dirty="0" err="1" smtClean="0"/>
              <a:t>традиції</a:t>
            </a:r>
            <a:r>
              <a:rPr lang="ru-RU" dirty="0" smtClean="0"/>
              <a:t>, </a:t>
            </a:r>
            <a:r>
              <a:rPr lang="ru-RU" dirty="0" err="1" smtClean="0"/>
              <a:t>реалії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вивчається</a:t>
            </a:r>
            <a:r>
              <a:rPr lang="ru-RU" dirty="0" smtClean="0"/>
              <a:t>,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мовленнєвого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; </a:t>
            </a:r>
            <a:r>
              <a:rPr lang="ru-RU" dirty="0" err="1" smtClean="0"/>
              <a:t>ознайомленню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культурним</a:t>
            </a:r>
            <a:r>
              <a:rPr lang="ru-RU" dirty="0" smtClean="0"/>
              <a:t> </a:t>
            </a:r>
            <a:r>
              <a:rPr lang="ru-RU" dirty="0" err="1" smtClean="0"/>
              <a:t>національним</a:t>
            </a:r>
            <a:r>
              <a:rPr lang="ru-RU" dirty="0" smtClean="0"/>
              <a:t> </a:t>
            </a:r>
            <a:r>
              <a:rPr lang="ru-RU" dirty="0" err="1" smtClean="0"/>
              <a:t>набутком</a:t>
            </a:r>
            <a:r>
              <a:rPr lang="ru-RU" dirty="0" smtClean="0"/>
              <a:t> у </a:t>
            </a:r>
            <a:r>
              <a:rPr lang="ru-RU" dirty="0" err="1" smtClean="0"/>
              <a:t>контексті</a:t>
            </a:r>
            <a:r>
              <a:rPr lang="ru-RU" dirty="0" smtClean="0"/>
              <a:t> </a:t>
            </a:r>
            <a:r>
              <a:rPr lang="ru-RU" dirty="0" err="1" smtClean="0"/>
              <a:t>діалогу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культур і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; </a:t>
            </a:r>
            <a:r>
              <a:rPr lang="ru-RU" dirty="0" err="1" smtClean="0"/>
              <a:t>розумінню</a:t>
            </a:r>
            <a:r>
              <a:rPr lang="ru-RU" dirty="0" smtClean="0"/>
              <a:t> </a:t>
            </a:r>
            <a:r>
              <a:rPr lang="ru-RU" dirty="0" err="1" smtClean="0"/>
              <a:t>загальнолюдського</a:t>
            </a:r>
            <a:r>
              <a:rPr lang="ru-RU" dirty="0" smtClean="0"/>
              <a:t> </a:t>
            </a:r>
            <a:r>
              <a:rPr lang="ru-RU" dirty="0" err="1" smtClean="0"/>
              <a:t>змісту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, </a:t>
            </a:r>
            <a:r>
              <a:rPr lang="ru-RU" dirty="0" err="1" smtClean="0"/>
              <a:t>спільного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національно-специфічного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культурах, </a:t>
            </a:r>
            <a:r>
              <a:rPr lang="ru-RU" dirty="0" err="1" smtClean="0"/>
              <a:t>витоків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менталітету</a:t>
            </a:r>
            <a:r>
              <a:rPr lang="ru-RU" dirty="0" smtClean="0"/>
              <a:t>, способу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здатності</a:t>
            </a:r>
            <a:r>
              <a:rPr lang="ru-RU" dirty="0" smtClean="0"/>
              <a:t> </a:t>
            </a:r>
            <a:r>
              <a:rPr lang="ru-RU" dirty="0" err="1" smtClean="0"/>
              <a:t>будувати</a:t>
            </a:r>
            <a:r>
              <a:rPr lang="ru-RU" dirty="0" smtClean="0"/>
              <a:t> </a:t>
            </a:r>
            <a:r>
              <a:rPr lang="ru-RU" dirty="0" err="1" smtClean="0"/>
              <a:t>взаємини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людьми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взаємоповаги</a:t>
            </a:r>
            <a:r>
              <a:rPr lang="ru-RU" dirty="0" smtClean="0"/>
              <a:t>, </a:t>
            </a:r>
            <a:r>
              <a:rPr lang="ru-RU" dirty="0" err="1" smtClean="0"/>
              <a:t>толерантності</a:t>
            </a:r>
            <a:r>
              <a:rPr lang="ru-RU" dirty="0" smtClean="0"/>
              <a:t>, </a:t>
            </a:r>
            <a:r>
              <a:rPr lang="ru-RU" dirty="0" err="1" smtClean="0"/>
              <a:t>пошуку</a:t>
            </a:r>
            <a:r>
              <a:rPr lang="ru-RU" dirty="0" smtClean="0"/>
              <a:t> </a:t>
            </a:r>
            <a:r>
              <a:rPr lang="ru-RU" dirty="0" err="1" smtClean="0"/>
              <a:t>компромісу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err="1" smtClean="0"/>
              <a:t>Діяльнісна</a:t>
            </a:r>
            <a:r>
              <a:rPr lang="ru-RU" sz="3600" b="1" i="1" dirty="0" smtClean="0"/>
              <a:t> (</a:t>
            </a:r>
            <a:r>
              <a:rPr lang="ru-RU" sz="3600" b="1" i="1" dirty="0" err="1" smtClean="0"/>
              <a:t>стратегічна</a:t>
            </a:r>
            <a:r>
              <a:rPr lang="ru-RU" sz="3600" b="1" i="1" dirty="0" smtClean="0"/>
              <a:t>) </a:t>
            </a:r>
            <a:r>
              <a:rPr lang="ru-RU" sz="3600" b="1" i="1" dirty="0" err="1" smtClean="0"/>
              <a:t>змістова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лінія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8539" y="1305342"/>
            <a:ext cx="117082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sz="2400" dirty="0" err="1" smtClean="0"/>
              <a:t>Має</a:t>
            </a:r>
            <a:r>
              <a:rPr lang="ru-RU" sz="2400" dirty="0" smtClean="0"/>
              <a:t> </a:t>
            </a:r>
            <a:r>
              <a:rPr lang="ru-RU" sz="2400" dirty="0" err="1" smtClean="0"/>
              <a:t>суто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процесуальний</a:t>
            </a:r>
            <a:r>
              <a:rPr lang="ru-RU" sz="2400" dirty="0" smtClean="0"/>
              <a:t> характер, </a:t>
            </a:r>
            <a:r>
              <a:rPr lang="ru-RU" sz="2400" dirty="0" err="1" smtClean="0"/>
              <a:t>спрямована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забезпечення</a:t>
            </a:r>
            <a:r>
              <a:rPr lang="ru-RU" sz="2400" dirty="0" smtClean="0"/>
              <a:t> систематичного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</a:t>
            </a:r>
            <a:r>
              <a:rPr lang="ru-RU" sz="2400" dirty="0" err="1" smtClean="0"/>
              <a:t>мисленнєвих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здібностей</a:t>
            </a:r>
            <a:r>
              <a:rPr lang="ru-RU" sz="2400" dirty="0" smtClean="0"/>
              <a:t> </a:t>
            </a:r>
            <a:r>
              <a:rPr lang="ru-RU" sz="2400" dirty="0" err="1" smtClean="0"/>
              <a:t>студентів</a:t>
            </a:r>
            <a:r>
              <a:rPr lang="ru-RU" sz="2400" dirty="0" smtClean="0"/>
              <a:t> у </a:t>
            </a:r>
            <a:r>
              <a:rPr lang="ru-RU" sz="2400" dirty="0" err="1" smtClean="0"/>
              <a:t>процесі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навчання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мови</a:t>
            </a:r>
            <a:r>
              <a:rPr lang="ru-RU" sz="2400" dirty="0" smtClean="0"/>
              <a:t>, на </a:t>
            </a:r>
            <a:r>
              <a:rPr lang="ru-RU" sz="2400" dirty="0" err="1" smtClean="0"/>
              <a:t>оволодіння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базовими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мисленнєвими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прийомами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smtClean="0"/>
              <a:t>методами – </a:t>
            </a:r>
            <a:r>
              <a:rPr lang="ru-RU" sz="2400" dirty="0" err="1" smtClean="0"/>
              <a:t>порівнянням</a:t>
            </a:r>
            <a:r>
              <a:rPr lang="ru-RU" sz="2400" dirty="0" smtClean="0"/>
              <a:t>, </a:t>
            </a:r>
            <a:r>
              <a:rPr lang="ru-RU" sz="2400" dirty="0" err="1" smtClean="0"/>
              <a:t>узагальненням</a:t>
            </a:r>
            <a:r>
              <a:rPr lang="ru-RU" sz="2400" dirty="0" smtClean="0"/>
              <a:t>, </a:t>
            </a:r>
            <a:r>
              <a:rPr lang="ru-RU" sz="2400" dirty="0" err="1" smtClean="0"/>
              <a:t>моделюванням</a:t>
            </a:r>
            <a:r>
              <a:rPr lang="ru-RU" sz="2400" dirty="0" smtClean="0"/>
              <a:t>, 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на </a:t>
            </a:r>
            <a:r>
              <a:rPr lang="ru-RU" sz="2400" dirty="0" err="1" smtClean="0"/>
              <a:t>усвідомлення</a:t>
            </a:r>
            <a:r>
              <a:rPr lang="ru-RU" sz="2400" dirty="0" smtClean="0"/>
              <a:t> студентами </a:t>
            </a:r>
            <a:r>
              <a:rPr lang="ru-RU" sz="2400" dirty="0" err="1" smtClean="0"/>
              <a:t>структури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своєї</a:t>
            </a:r>
            <a:r>
              <a:rPr lang="ru-RU" sz="2400" dirty="0" smtClean="0"/>
              <a:t> </a:t>
            </a:r>
            <a:r>
              <a:rPr lang="ru-RU" sz="2400" dirty="0" err="1" smtClean="0"/>
              <a:t>пізнавальної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постановки мети до </a:t>
            </a:r>
            <a:r>
              <a:rPr lang="ru-RU" sz="2400" dirty="0" err="1" smtClean="0"/>
              <a:t>одержання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результатів</a:t>
            </a:r>
            <a:r>
              <a:rPr lang="ru-RU" sz="2400" dirty="0" smtClean="0"/>
              <a:t>, </a:t>
            </a:r>
            <a:r>
              <a:rPr lang="ru-RU" sz="2400" dirty="0" err="1" smtClean="0"/>
              <a:t>вироблення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стратегії</a:t>
            </a:r>
            <a:r>
              <a:rPr lang="ru-RU" sz="2400" dirty="0" smtClean="0"/>
              <a:t> </a:t>
            </a:r>
            <a:r>
              <a:rPr lang="ru-RU" sz="2400" dirty="0" err="1" smtClean="0"/>
              <a:t>індивідуального</a:t>
            </a:r>
            <a:r>
              <a:rPr lang="ru-RU" sz="2400" dirty="0" smtClean="0"/>
              <a:t> стилю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формування</a:t>
            </a:r>
            <a:r>
              <a:rPr lang="ru-RU" sz="2400" dirty="0" smtClean="0"/>
              <a:t> </a:t>
            </a:r>
            <a:r>
              <a:rPr lang="ru-RU" sz="2400" dirty="0" smtClean="0"/>
              <a:t>у </a:t>
            </a:r>
            <a:r>
              <a:rPr lang="ru-RU" sz="2400" dirty="0" err="1" smtClean="0"/>
              <a:t>студентів</a:t>
            </a:r>
            <a:r>
              <a:rPr lang="ru-RU" sz="2400" dirty="0" smtClean="0"/>
              <a:t> </a:t>
            </a:r>
            <a:r>
              <a:rPr lang="ru-RU" sz="2400" dirty="0" err="1" smtClean="0"/>
              <a:t>здатності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самостійно</a:t>
            </a:r>
            <a:r>
              <a:rPr lang="ru-RU" sz="2400" dirty="0" smtClean="0"/>
              <a:t> </a:t>
            </a:r>
            <a:r>
              <a:rPr lang="ru-RU" sz="2400" dirty="0" err="1" smtClean="0"/>
              <a:t>здобувати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уміння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фіксувати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оцінювати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сприйняту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інформацію</a:t>
            </a:r>
            <a:r>
              <a:rPr lang="ru-RU" sz="2400" dirty="0" smtClean="0"/>
              <a:t>, </a:t>
            </a:r>
            <a:r>
              <a:rPr lang="ru-RU" sz="2400" dirty="0" err="1" smtClean="0"/>
              <a:t>працювати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колективно</a:t>
            </a:r>
            <a:r>
              <a:rPr lang="ru-RU" sz="2400" dirty="0" smtClean="0"/>
              <a:t> в </a:t>
            </a:r>
            <a:r>
              <a:rPr lang="ru-RU" sz="2400" dirty="0" err="1" smtClean="0"/>
              <a:t>умовах</a:t>
            </a:r>
            <a:r>
              <a:rPr lang="ru-RU" sz="2400" dirty="0" smtClean="0"/>
              <a:t> </a:t>
            </a:r>
            <a:r>
              <a:rPr lang="ru-RU" sz="2400" dirty="0" err="1" smtClean="0"/>
              <a:t>вибору</a:t>
            </a:r>
            <a:r>
              <a:rPr lang="ru-RU" sz="2400" dirty="0" smtClean="0"/>
              <a:t>, </a:t>
            </a:r>
            <a:r>
              <a:rPr lang="ru-RU" sz="2400" dirty="0" err="1" smtClean="0"/>
              <a:t>пошуку</a:t>
            </a:r>
            <a:r>
              <a:rPr lang="ru-RU" sz="2400" dirty="0" smtClean="0"/>
              <a:t>, </a:t>
            </a:r>
            <a:r>
              <a:rPr lang="ru-RU" sz="2400" dirty="0" err="1" smtClean="0"/>
              <a:t>дослідження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 fontAlgn="base">
              <a:lnSpc>
                <a:spcPct val="100000"/>
              </a:lnSpc>
              <a:spcAft>
                <a:spcPct val="0"/>
              </a:spcAft>
            </a:pPr>
            <a:r>
              <a:rPr lang="uk-UA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Мовний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етикет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b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необхідна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одиниця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культури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мовлення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7383" y="2007704"/>
            <a:ext cx="11400182" cy="4850296"/>
          </a:xfrm>
        </p:spPr>
        <p:txBody>
          <a:bodyPr>
            <a:noAutofit/>
          </a:bodyPr>
          <a:lstStyle/>
          <a:p>
            <a:pPr marL="0" lvl="0" indent="357188" algn="just">
              <a:buNone/>
            </a:pPr>
            <a:r>
              <a:rPr lang="ru-RU" sz="2100" i="1" dirty="0" err="1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Етикет</a:t>
            </a:r>
            <a:r>
              <a:rPr lang="ru-RU" sz="2100" i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французької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ярлик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етикетка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церемоніал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надпис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правила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і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людей у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суспільстві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зовнішній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прояв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стосунків</a:t>
            </a:r>
            <a:r>
              <a:rPr lang="uk-UA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між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людьми,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r>
              <a:rPr lang="ru-RU" sz="2100" b="1" i="1" dirty="0" err="1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Мовний</a:t>
            </a:r>
            <a:r>
              <a:rPr lang="ru-RU" sz="2100" b="1" i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b="1" i="1" dirty="0" err="1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етикет</a:t>
            </a:r>
            <a:r>
              <a:rPr lang="uk-UA" sz="2100" i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синонім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форм 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ввічливості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прийнятих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діловому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суспільстві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У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діловому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спілкуванні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лояльне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повагою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співрозмовника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загальнокультурних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норм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міркування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форм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їх</a:t>
            </a:r>
            <a:r>
              <a:rPr lang="uk-UA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нього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вираження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uk-UA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uk-UA" sz="21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lvl="0" indent="357188" algn="just">
              <a:buNone/>
            </a:pP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Будь-який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комунікативний</a:t>
            </a:r>
            <a:r>
              <a:rPr lang="uk-UA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процес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будь-яких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умовах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обов’зкових</a:t>
            </a:r>
            <a:r>
              <a:rPr lang="uk-UA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елементів</a:t>
            </a:r>
            <a:r>
              <a:rPr lang="ru-RU" sz="2100" i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мовного</a:t>
            </a:r>
            <a:r>
              <a:rPr lang="ru-RU" sz="2100" i="1" dirty="0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 smtClean="0">
                <a:solidFill>
                  <a:srgbClr val="FFFF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етикету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Зокрема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стосується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привітання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звертання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lang="uk-UA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знайомства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запрошення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компліменту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вітання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lang="uk-UA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прощання</a:t>
            </a:r>
            <a:r>
              <a:rPr lang="ru-RU" sz="2100" i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7188" algn="just">
              <a:buNone/>
            </a:pPr>
            <a:r>
              <a:rPr lang="ru-RU" sz="21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21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норм </a:t>
            </a:r>
            <a:r>
              <a:rPr lang="ru-RU" sz="21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мовного</a:t>
            </a:r>
            <a:r>
              <a:rPr lang="ru-RU" sz="21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етикету</a:t>
            </a:r>
            <a:r>
              <a:rPr lang="ru-RU" sz="21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необхідна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умова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ділового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спілкування</a:t>
            </a:r>
            <a:r>
              <a:rPr lang="uk-UA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lang="uk-UA" sz="21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r>
              <a:rPr lang="ru-RU" sz="21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Володіння</a:t>
            </a:r>
            <a:r>
              <a:rPr lang="ru-RU" sz="21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мовним</a:t>
            </a:r>
            <a:r>
              <a:rPr lang="ru-RU" sz="21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етикетом</a:t>
            </a:r>
            <a:r>
              <a:rPr lang="ru-RU" sz="2100" b="1" dirty="0" smtClean="0">
                <a:solidFill>
                  <a:schemeClr val="bg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запорукою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успішного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ділового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юди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більш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успішні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діловому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світі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адже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швидше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досягають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порозуміння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оточуючими</a:t>
            </a:r>
            <a:r>
              <a:rPr lang="ru-RU" sz="21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pPr marL="0" lvl="0" indent="357188" algn="just"/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pPr marL="0" indent="357188" algn="just"/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pPr marL="0" lvl="0" indent="357188" algn="just"/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pPr marL="0" indent="357188" algn="just"/>
            <a:endParaRPr lang="ru-RU" sz="2100" dirty="0"/>
          </a:p>
        </p:txBody>
      </p:sp>
    </p:spTree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Привітання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57188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smtClean="0"/>
              <a:t>початок </a:t>
            </a:r>
            <a:r>
              <a:rPr lang="ru-RU" dirty="0" err="1" smtClean="0"/>
              <a:t>комунікативного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. </a:t>
            </a:r>
            <a:r>
              <a:rPr lang="ru-RU" dirty="0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елементом</a:t>
            </a:r>
            <a:r>
              <a:rPr lang="ru-RU" dirty="0" smtClean="0"/>
              <a:t>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 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не </a:t>
            </a:r>
            <a:r>
              <a:rPr lang="ru-RU" dirty="0" err="1" smtClean="0"/>
              <a:t>були</a:t>
            </a:r>
            <a:r>
              <a:rPr lang="ru-RU" dirty="0" smtClean="0"/>
              <a:t> до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представлені</a:t>
            </a:r>
            <a:r>
              <a:rPr lang="ru-RU" dirty="0" smtClean="0"/>
              <a:t> один одному </a:t>
            </a:r>
            <a:r>
              <a:rPr lang="ru-RU" dirty="0" err="1" smtClean="0"/>
              <a:t>співрозмовники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Вітатися</a:t>
            </a:r>
            <a:r>
              <a:rPr lang="ru-RU" dirty="0" smtClean="0"/>
              <a:t> </a:t>
            </a:r>
            <a:r>
              <a:rPr lang="ru-RU" dirty="0" err="1" smtClean="0"/>
              <a:t>п</a:t>
            </a:r>
            <a:r>
              <a:rPr lang="uk-UA" dirty="0" err="1" smtClean="0"/>
              <a:t>ід</a:t>
            </a:r>
            <a:r>
              <a:rPr lang="uk-UA" dirty="0" smtClean="0"/>
              <a:t> час</a:t>
            </a:r>
            <a:r>
              <a:rPr lang="ru-RU" dirty="0" smtClean="0"/>
              <a:t> </a:t>
            </a:r>
            <a:r>
              <a:rPr lang="ru-RU" dirty="0" err="1" smtClean="0"/>
              <a:t>зустрічі</a:t>
            </a:r>
            <a:r>
              <a:rPr lang="ru-RU" dirty="0" smtClean="0"/>
              <a:t> – </a:t>
            </a:r>
            <a:r>
              <a:rPr lang="ru-RU" dirty="0" smtClean="0"/>
              <a:t>добра </a:t>
            </a:r>
            <a:r>
              <a:rPr lang="ru-RU" dirty="0" err="1" smtClean="0"/>
              <a:t>традиція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uk-UA" dirty="0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давній</a:t>
            </a:r>
            <a:r>
              <a:rPr lang="ru-RU" dirty="0" smtClean="0"/>
              <a:t> </a:t>
            </a:r>
            <a:r>
              <a:rPr lang="ru-RU" dirty="0" err="1" smtClean="0"/>
              <a:t>звичай</a:t>
            </a:r>
            <a:r>
              <a:rPr lang="ru-RU" dirty="0" smtClean="0"/>
              <a:t> – </a:t>
            </a:r>
            <a:r>
              <a:rPr lang="ru-RU" dirty="0" err="1" smtClean="0"/>
              <a:t>вияв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, </a:t>
            </a:r>
            <a:r>
              <a:rPr lang="ru-RU" dirty="0" err="1" smtClean="0"/>
              <a:t>дружелюбності</a:t>
            </a:r>
            <a:r>
              <a:rPr lang="ru-RU" dirty="0" smtClean="0"/>
              <a:t>, </a:t>
            </a:r>
            <a:r>
              <a:rPr lang="ru-RU" dirty="0" err="1" smtClean="0"/>
              <a:t>поваги</a:t>
            </a:r>
            <a:r>
              <a:rPr lang="ru-RU" dirty="0" smtClean="0"/>
              <a:t> до людей.</a:t>
            </a:r>
          </a:p>
          <a:p>
            <a:pPr marL="0" indent="357188" algn="just">
              <a:buNone/>
            </a:pP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uk-UA" dirty="0" smtClean="0"/>
              <a:t>під час </a:t>
            </a:r>
            <a:r>
              <a:rPr lang="ru-RU" dirty="0" err="1" smtClean="0"/>
              <a:t>привітання</a:t>
            </a:r>
            <a:r>
              <a:rPr lang="ru-RU" dirty="0" smtClean="0"/>
              <a:t> </a:t>
            </a:r>
            <a:r>
              <a:rPr lang="ru-RU" dirty="0" err="1" smtClean="0"/>
              <a:t>відразу</a:t>
            </a:r>
            <a:r>
              <a:rPr lang="ru-RU" dirty="0" smtClean="0"/>
              <a:t> ж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 – </a:t>
            </a:r>
            <a:r>
              <a:rPr lang="ru-RU" b="1" i="1" dirty="0" err="1" smtClean="0">
                <a:solidFill>
                  <a:schemeClr val="bg1"/>
                </a:solidFill>
              </a:rPr>
              <a:t>звертання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Звертання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357188">
              <a:buNone/>
            </a:pPr>
            <a:r>
              <a:rPr lang="ru-RU" dirty="0" err="1" smtClean="0"/>
              <a:t>Наймасовіша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яскрава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>
              <a:buNone/>
            </a:pPr>
            <a:r>
              <a:rPr lang="ru-RU" dirty="0" smtClean="0"/>
              <a:t>Як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проявом</a:t>
            </a:r>
            <a:r>
              <a:rPr lang="ru-RU" dirty="0" smtClean="0"/>
              <a:t> </a:t>
            </a:r>
            <a:r>
              <a:rPr lang="ru-RU" dirty="0" err="1" smtClean="0"/>
              <a:t>ввічливості</a:t>
            </a:r>
            <a:r>
              <a:rPr lang="ru-RU" dirty="0" smtClean="0"/>
              <a:t>, </a:t>
            </a:r>
            <a:r>
              <a:rPr lang="ru-RU" dirty="0" err="1" smtClean="0"/>
              <a:t>поваги</a:t>
            </a:r>
            <a:r>
              <a:rPr lang="ru-RU" dirty="0" smtClean="0"/>
              <a:t> до </a:t>
            </a:r>
            <a:r>
              <a:rPr lang="ru-RU" dirty="0" err="1" smtClean="0"/>
              <a:t>людини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звертання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адресація</a:t>
            </a:r>
            <a:r>
              <a:rPr lang="ru-RU" dirty="0" smtClean="0"/>
              <a:t> до </a:t>
            </a:r>
            <a:r>
              <a:rPr lang="ru-RU" dirty="0" err="1" smtClean="0"/>
              <a:t>співрозмовника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іменем</a:t>
            </a:r>
            <a:r>
              <a:rPr lang="ru-RU" dirty="0" smtClean="0"/>
              <a:t>, </a:t>
            </a:r>
            <a:r>
              <a:rPr lang="ru-RU" dirty="0" err="1" smtClean="0"/>
              <a:t>прізвищем</a:t>
            </a:r>
            <a:r>
              <a:rPr lang="ru-RU" dirty="0" smtClean="0"/>
              <a:t>, </a:t>
            </a:r>
            <a:r>
              <a:rPr lang="ru-RU" dirty="0" err="1" smtClean="0"/>
              <a:t>посадою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професійною</a:t>
            </a:r>
            <a:r>
              <a:rPr lang="ru-RU" dirty="0" smtClean="0"/>
              <a:t> </a:t>
            </a:r>
            <a:r>
              <a:rPr lang="ru-RU" dirty="0" err="1" smtClean="0"/>
              <a:t>приналежністю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357188">
              <a:buNone/>
            </a:pP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звертання</a:t>
            </a:r>
            <a:r>
              <a:rPr lang="ru-RU" dirty="0" smtClean="0"/>
              <a:t> </a:t>
            </a:r>
            <a:r>
              <a:rPr lang="ru-RU" dirty="0" err="1" smtClean="0"/>
              <a:t>засвідчує</a:t>
            </a:r>
            <a:r>
              <a:rPr lang="ru-RU" dirty="0" smtClean="0"/>
              <a:t> </a:t>
            </a:r>
            <a:r>
              <a:rPr lang="ru-RU" dirty="0" smtClean="0"/>
              <a:t>той факт,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розмова</a:t>
            </a:r>
            <a:r>
              <a:rPr lang="ru-RU" dirty="0" smtClean="0"/>
              <a:t>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того, до кого </a:t>
            </a:r>
            <a:r>
              <a:rPr lang="ru-RU" dirty="0" err="1" smtClean="0"/>
              <a:t>спрямоване</a:t>
            </a:r>
            <a:r>
              <a:rPr lang="ru-RU" dirty="0" smtClean="0"/>
              <a:t> </a:t>
            </a:r>
            <a:r>
              <a:rPr lang="ru-RU" dirty="0" err="1" smtClean="0"/>
              <a:t>звертання</a:t>
            </a:r>
            <a:r>
              <a:rPr lang="ru-RU" dirty="0" smtClean="0"/>
              <a:t>. </a:t>
            </a:r>
            <a:r>
              <a:rPr lang="ru-RU" i="1" dirty="0" smtClean="0">
                <a:solidFill>
                  <a:schemeClr val="bg1"/>
                </a:solidFill>
              </a:rPr>
              <a:t>Д. </a:t>
            </a:r>
            <a:r>
              <a:rPr lang="ru-RU" i="1" dirty="0" err="1" smtClean="0">
                <a:solidFill>
                  <a:schemeClr val="bg1"/>
                </a:solidFill>
              </a:rPr>
              <a:t>Карнегі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стверджує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звучання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– </a:t>
            </a:r>
            <a:r>
              <a:rPr lang="ru-RU" dirty="0" err="1" smtClean="0"/>
              <a:t>найприємніша</a:t>
            </a:r>
            <a:r>
              <a:rPr lang="ru-RU" dirty="0" smtClean="0"/>
              <a:t> </a:t>
            </a:r>
            <a:r>
              <a:rPr lang="ru-RU" dirty="0" err="1" smtClean="0"/>
              <a:t>мелодія</a:t>
            </a:r>
            <a:r>
              <a:rPr lang="ru-RU" dirty="0" smtClean="0"/>
              <a:t> для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вуха</a:t>
            </a:r>
            <a:r>
              <a:rPr lang="ru-RU" dirty="0" smtClean="0"/>
              <a:t>.</a:t>
            </a:r>
          </a:p>
          <a:p>
            <a:pPr marL="0" indent="357188">
              <a:buNone/>
            </a:pPr>
            <a:r>
              <a:rPr lang="ru-RU" dirty="0" smtClean="0"/>
              <a:t>Часто </a:t>
            </a:r>
            <a:r>
              <a:rPr lang="ru-RU" dirty="0" err="1" smtClean="0"/>
              <a:t>комунікативний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знайомством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актом </a:t>
            </a:r>
            <a:r>
              <a:rPr lang="ru-RU" dirty="0" err="1" smtClean="0"/>
              <a:t>самовизначення</a:t>
            </a:r>
            <a:r>
              <a:rPr lang="ru-RU" dirty="0" smtClean="0"/>
              <a:t> у </a:t>
            </a:r>
            <a:r>
              <a:rPr lang="ru-RU" dirty="0" err="1" smtClean="0"/>
              <a:t>спілкуванні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людьми,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знайомими</a:t>
            </a:r>
            <a:r>
              <a:rPr lang="ru-RU" dirty="0" smtClean="0"/>
              <a:t>.</a:t>
            </a:r>
          </a:p>
          <a:p>
            <a:pPr marL="0" indent="357188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Знайомство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7188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 </a:t>
            </a:r>
            <a:r>
              <a:rPr lang="ru-RU" dirty="0" smtClean="0"/>
              <a:t>кожного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комунікативного</a:t>
            </a:r>
            <a:r>
              <a:rPr lang="ru-RU" dirty="0" smtClean="0"/>
              <a:t> </a:t>
            </a:r>
            <a:r>
              <a:rPr lang="ru-RU" dirty="0" err="1" smtClean="0"/>
              <a:t>процесу</a:t>
            </a:r>
            <a:r>
              <a:rPr lang="ru-RU" dirty="0" smtClean="0"/>
              <a:t>. Сам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знайомства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 smtClean="0"/>
              <a:t>розкрити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 </a:t>
            </a:r>
            <a:r>
              <a:rPr lang="ru-RU" dirty="0" err="1" smtClean="0"/>
              <a:t>аспекти</a:t>
            </a:r>
            <a:r>
              <a:rPr lang="ru-RU" dirty="0" smtClean="0"/>
              <a:t> особи,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потрібні</a:t>
            </a:r>
            <a:r>
              <a:rPr lang="ru-RU" dirty="0" smtClean="0"/>
              <a:t> в </a:t>
            </a:r>
            <a:r>
              <a:rPr lang="uk-UA" dirty="0" smtClean="0"/>
              <a:t>певній </a:t>
            </a:r>
            <a:r>
              <a:rPr lang="ru-RU" dirty="0" err="1" smtClean="0"/>
              <a:t>ситуації</a:t>
            </a:r>
            <a:r>
              <a:rPr lang="ru-RU" dirty="0" smtClean="0"/>
              <a:t> і на </a:t>
            </a:r>
            <a:r>
              <a:rPr lang="uk-UA" dirty="0" smtClean="0"/>
              <a:t>певному </a:t>
            </a:r>
            <a:r>
              <a:rPr lang="ru-RU" dirty="0" err="1" smtClean="0"/>
              <a:t>етапі</a:t>
            </a:r>
            <a:r>
              <a:rPr lang="ru-RU" dirty="0" smtClean="0"/>
              <a:t> контакту.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Запрошення</a:t>
            </a:r>
            <a:r>
              <a:rPr lang="ru-RU" b="1" dirty="0" smtClean="0"/>
              <a:t> 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7188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пов’язаний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пропозицією</a:t>
            </a:r>
            <a:r>
              <a:rPr lang="ru-RU" dirty="0" smtClean="0"/>
              <a:t> </a:t>
            </a:r>
            <a:r>
              <a:rPr lang="ru-RU" dirty="0" err="1" smtClean="0"/>
              <a:t>зустрітися</a:t>
            </a:r>
            <a:r>
              <a:rPr lang="ru-RU" dirty="0" smtClean="0"/>
              <a:t>, </a:t>
            </a:r>
            <a:r>
              <a:rPr lang="ru-RU" dirty="0" err="1" smtClean="0"/>
              <a:t>налагодити</a:t>
            </a:r>
            <a:r>
              <a:rPr lang="ru-RU" dirty="0" smtClean="0"/>
              <a:t> </a:t>
            </a:r>
            <a:r>
              <a:rPr lang="ru-RU" dirty="0" err="1" smtClean="0"/>
              <a:t>співпрацю</a:t>
            </a:r>
            <a:r>
              <a:rPr lang="ru-RU" dirty="0" smtClean="0"/>
              <a:t>, </a:t>
            </a:r>
            <a:r>
              <a:rPr lang="ru-RU" dirty="0" err="1" smtClean="0"/>
              <a:t>взаємодію</a:t>
            </a:r>
            <a:r>
              <a:rPr lang="ru-RU" dirty="0" smtClean="0"/>
              <a:t>, </a:t>
            </a:r>
            <a:r>
              <a:rPr lang="ru-RU" dirty="0" err="1" smtClean="0"/>
              <a:t>визначення</a:t>
            </a:r>
            <a:r>
              <a:rPr lang="ru-RU" dirty="0" smtClean="0"/>
              <a:t> рамок </a:t>
            </a:r>
            <a:r>
              <a:rPr lang="ru-RU" dirty="0" err="1" smtClean="0"/>
              <a:t>стосунків</a:t>
            </a:r>
            <a:r>
              <a:rPr lang="ru-RU" dirty="0" smtClean="0"/>
              <a:t>,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 smtClean="0"/>
              <a:t>зняти</a:t>
            </a:r>
            <a:r>
              <a:rPr lang="ru-RU" dirty="0" smtClean="0"/>
              <a:t> </a:t>
            </a:r>
            <a:r>
              <a:rPr lang="ru-RU" dirty="0" err="1" smtClean="0"/>
              <a:t>конфліктне</a:t>
            </a:r>
            <a:r>
              <a:rPr lang="ru-RU" dirty="0" smtClean="0"/>
              <a:t> </a:t>
            </a:r>
            <a:r>
              <a:rPr lang="ru-RU" dirty="0" err="1" smtClean="0"/>
              <a:t>напруження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Запрошення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бути </a:t>
            </a:r>
            <a:r>
              <a:rPr lang="ru-RU" dirty="0" err="1" smtClean="0"/>
              <a:t>завжди</a:t>
            </a:r>
            <a:r>
              <a:rPr lang="ru-RU" dirty="0" smtClean="0"/>
              <a:t> прямим, </a:t>
            </a:r>
            <a:r>
              <a:rPr lang="ru-RU" dirty="0" err="1" smtClean="0"/>
              <a:t>відкритим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висловлюються</a:t>
            </a:r>
            <a:r>
              <a:rPr lang="ru-RU" dirty="0" smtClean="0"/>
              <a:t> </a:t>
            </a:r>
            <a:r>
              <a:rPr lang="ru-RU" dirty="0" err="1" smtClean="0"/>
              <a:t>мотиви</a:t>
            </a:r>
            <a:r>
              <a:rPr lang="ru-RU" dirty="0" smtClean="0"/>
              <a:t> </a:t>
            </a:r>
            <a:r>
              <a:rPr lang="ru-RU" dirty="0" err="1" smtClean="0"/>
              <a:t>зустрічі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розмови</a:t>
            </a:r>
            <a:r>
              <a:rPr lang="ru-RU" dirty="0" smtClean="0"/>
              <a:t>, </a:t>
            </a:r>
            <a:r>
              <a:rPr lang="ru-RU" dirty="0" err="1" smtClean="0"/>
              <a:t>місце</a:t>
            </a:r>
            <a:r>
              <a:rPr lang="ru-RU" dirty="0" smtClean="0"/>
              <a:t>, час).</a:t>
            </a:r>
            <a:endParaRPr lang="ru-RU" dirty="0" smtClean="0"/>
          </a:p>
          <a:p>
            <a:pPr marL="0" indent="357188" algn="just"/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Комплімент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6896" y="2067339"/>
            <a:ext cx="10167729" cy="4412974"/>
          </a:xfrm>
        </p:spPr>
        <p:txBody>
          <a:bodyPr>
            <a:normAutofit fontScale="70000" lnSpcReduction="20000"/>
          </a:bodyPr>
          <a:lstStyle/>
          <a:p>
            <a:pPr marL="0" indent="357188" algn="just">
              <a:buNone/>
            </a:pPr>
            <a:r>
              <a:rPr lang="ru-RU" sz="2600" dirty="0" err="1" smtClean="0"/>
              <a:t>Досить</a:t>
            </a:r>
            <a:r>
              <a:rPr lang="ru-RU" sz="2600" dirty="0" smtClean="0"/>
              <a:t> </a:t>
            </a:r>
            <a:r>
              <a:rPr lang="ru-RU" sz="2600" dirty="0" err="1" smtClean="0"/>
              <a:t>поширеним</a:t>
            </a:r>
            <a:r>
              <a:rPr lang="ru-RU" sz="2600" dirty="0" smtClean="0"/>
              <a:t> фактом </a:t>
            </a:r>
            <a:r>
              <a:rPr lang="ru-RU" sz="2600" dirty="0" err="1" smtClean="0"/>
              <a:t>мовного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етикету</a:t>
            </a:r>
            <a:r>
              <a:rPr lang="ru-RU" sz="2600" dirty="0" smtClean="0"/>
              <a:t> </a:t>
            </a:r>
            <a:r>
              <a:rPr lang="ru-RU" sz="2600" dirty="0" err="1" smtClean="0"/>
              <a:t>є</a:t>
            </a:r>
            <a:r>
              <a:rPr lang="ru-RU" sz="2600" dirty="0" smtClean="0"/>
              <a:t> </a:t>
            </a:r>
            <a:r>
              <a:rPr lang="ru-RU" sz="2600" dirty="0" err="1" smtClean="0"/>
              <a:t>застосування</a:t>
            </a:r>
            <a:r>
              <a:rPr lang="ru-RU" sz="2600" dirty="0" smtClean="0"/>
              <a:t> у </a:t>
            </a:r>
            <a:r>
              <a:rPr lang="ru-RU" sz="2600" dirty="0" err="1" smtClean="0"/>
              <a:t>розмові</a:t>
            </a:r>
            <a:r>
              <a:rPr lang="ru-RU" sz="2600" dirty="0" smtClean="0"/>
              <a:t> </a:t>
            </a:r>
            <a:r>
              <a:rPr lang="ru-RU" sz="2600" b="1" i="1" dirty="0" err="1" smtClean="0"/>
              <a:t>компліменту</a:t>
            </a:r>
            <a:r>
              <a:rPr lang="ru-RU" sz="2600" b="1" dirty="0" smtClean="0"/>
              <a:t>.</a:t>
            </a:r>
            <a:r>
              <a:rPr lang="ru-RU" sz="2600" dirty="0" smtClean="0"/>
              <a:t> </a:t>
            </a:r>
            <a:endParaRPr lang="ru-RU" sz="2600" dirty="0" smtClean="0"/>
          </a:p>
          <a:p>
            <a:pPr marL="0" indent="357188" algn="just">
              <a:buNone/>
            </a:pPr>
            <a:r>
              <a:rPr lang="ru-RU" sz="2600" dirty="0" smtClean="0"/>
              <a:t>Цей </a:t>
            </a:r>
            <a:r>
              <a:rPr lang="ru-RU" sz="2600" dirty="0" err="1" smtClean="0"/>
              <a:t>елемент</a:t>
            </a:r>
            <a:r>
              <a:rPr lang="ru-RU" sz="2600" dirty="0" smtClean="0"/>
              <a:t> </a:t>
            </a:r>
            <a:r>
              <a:rPr lang="ru-RU" sz="2600" dirty="0" err="1" smtClean="0"/>
              <a:t>несе</a:t>
            </a:r>
            <a:r>
              <a:rPr lang="ru-RU" sz="2600" dirty="0" smtClean="0"/>
              <a:t> </a:t>
            </a:r>
            <a:r>
              <a:rPr lang="ru-RU" sz="2600" dirty="0" smtClean="0"/>
              <a:t>у </a:t>
            </a:r>
            <a:r>
              <a:rPr lang="ru-RU" sz="2600" dirty="0" err="1" smtClean="0"/>
              <a:t>собі</a:t>
            </a:r>
            <a:r>
              <a:rPr lang="ru-RU" sz="2600" dirty="0" smtClean="0"/>
              <a:t> </a:t>
            </a:r>
            <a:r>
              <a:rPr lang="ru-RU" sz="2600" dirty="0" err="1" smtClean="0"/>
              <a:t>певне</a:t>
            </a:r>
            <a:r>
              <a:rPr lang="ru-RU" sz="2600" dirty="0" smtClean="0"/>
              <a:t> </a:t>
            </a:r>
            <a:r>
              <a:rPr lang="ru-RU" sz="2600" dirty="0" err="1" smtClean="0"/>
              <a:t>перебільшення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позитивних</a:t>
            </a:r>
            <a:r>
              <a:rPr lang="ru-RU" sz="2600" dirty="0" smtClean="0"/>
              <a:t> </a:t>
            </a:r>
            <a:r>
              <a:rPr lang="ru-RU" sz="2600" dirty="0" err="1" smtClean="0"/>
              <a:t>якостей</a:t>
            </a:r>
            <a:r>
              <a:rPr lang="ru-RU" sz="2600" dirty="0" smtClean="0"/>
              <a:t> </a:t>
            </a:r>
            <a:r>
              <a:rPr lang="ru-RU" sz="2600" dirty="0" err="1" smtClean="0"/>
              <a:t>людини</a:t>
            </a:r>
            <a:r>
              <a:rPr lang="ru-RU" sz="2600" dirty="0" smtClean="0"/>
              <a:t>. </a:t>
            </a:r>
            <a:endParaRPr lang="ru-RU" sz="2600" dirty="0" smtClean="0"/>
          </a:p>
          <a:p>
            <a:pPr marL="0" indent="357188" algn="just">
              <a:buNone/>
            </a:pPr>
            <a:r>
              <a:rPr lang="ru-RU" sz="2600" dirty="0" err="1" smtClean="0"/>
              <a:t>Використання</a:t>
            </a:r>
            <a:r>
              <a:rPr lang="ru-RU" sz="2600" dirty="0" smtClean="0"/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компліментарного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прийому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err="1" smtClean="0"/>
              <a:t>сприяє</a:t>
            </a:r>
            <a:r>
              <a:rPr lang="ru-RU" sz="2600" dirty="0" smtClean="0"/>
              <a:t> </a:t>
            </a:r>
            <a:r>
              <a:rPr lang="ru-RU" sz="2600" dirty="0" err="1" smtClean="0"/>
              <a:t>створенню</a:t>
            </a:r>
            <a:r>
              <a:rPr lang="ru-RU" sz="2600" dirty="0" smtClean="0"/>
              <a:t> </a:t>
            </a:r>
            <a:r>
              <a:rPr lang="ru-RU" sz="2600" dirty="0" err="1" smtClean="0"/>
              <a:t>позитивних</a:t>
            </a:r>
            <a:r>
              <a:rPr lang="ru-RU" sz="2600" dirty="0" smtClean="0"/>
              <a:t> </a:t>
            </a:r>
            <a:r>
              <a:rPr lang="ru-RU" sz="2600" dirty="0" err="1" smtClean="0"/>
              <a:t>емоцій</a:t>
            </a:r>
            <a:r>
              <a:rPr lang="ru-RU" sz="2600" dirty="0" smtClean="0"/>
              <a:t> у </a:t>
            </a:r>
            <a:r>
              <a:rPr lang="ru-RU" sz="2600" dirty="0" err="1" smtClean="0"/>
              <a:t>співрозмовника</a:t>
            </a:r>
            <a:r>
              <a:rPr lang="ru-RU" sz="2600" dirty="0" smtClean="0"/>
              <a:t>, а </a:t>
            </a:r>
            <a:r>
              <a:rPr lang="ru-RU" sz="2600" dirty="0" err="1" smtClean="0"/>
              <a:t>відтак</a:t>
            </a:r>
            <a:r>
              <a:rPr lang="ru-RU" sz="2600" dirty="0" smtClean="0"/>
              <a:t> і </a:t>
            </a:r>
            <a:r>
              <a:rPr lang="ru-RU" sz="2600" dirty="0" err="1" smtClean="0"/>
              <a:t>позитивної</a:t>
            </a:r>
            <a:r>
              <a:rPr lang="ru-RU" sz="2600" dirty="0" smtClean="0"/>
              <a:t> </a:t>
            </a:r>
            <a:r>
              <a:rPr lang="ru-RU" sz="2600" dirty="0" err="1" smtClean="0"/>
              <a:t>реакції</a:t>
            </a:r>
            <a:r>
              <a:rPr lang="ru-RU" sz="2600" dirty="0" smtClean="0"/>
              <a:t> на </a:t>
            </a:r>
            <a:r>
              <a:rPr lang="ru-RU" sz="2600" dirty="0" err="1" smtClean="0"/>
              <a:t>людину</a:t>
            </a:r>
            <a:r>
              <a:rPr lang="ru-RU" sz="2600" dirty="0" smtClean="0"/>
              <a:t>, яка </a:t>
            </a:r>
            <a:r>
              <a:rPr lang="ru-RU" sz="2600" dirty="0" err="1" smtClean="0"/>
              <a:t>робить</a:t>
            </a:r>
            <a:r>
              <a:rPr lang="ru-RU" sz="2600" dirty="0" smtClean="0"/>
              <a:t> </a:t>
            </a:r>
            <a:r>
              <a:rPr lang="ru-RU" sz="2600" dirty="0" err="1" smtClean="0"/>
              <a:t>комплімент</a:t>
            </a:r>
            <a:r>
              <a:rPr lang="ru-RU" sz="2600" dirty="0" smtClean="0"/>
              <a:t>, і </a:t>
            </a:r>
            <a:r>
              <a:rPr lang="ru-RU" sz="2600" dirty="0" err="1" smtClean="0"/>
              <a:t>викликає</a:t>
            </a:r>
            <a:r>
              <a:rPr lang="ru-RU" sz="2600" dirty="0" smtClean="0"/>
              <a:t> </a:t>
            </a:r>
            <a:r>
              <a:rPr lang="ru-RU" sz="2600" dirty="0" err="1" smtClean="0"/>
              <a:t>бажання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зробити</a:t>
            </a:r>
            <a:r>
              <a:rPr lang="ru-RU" sz="2600" dirty="0" smtClean="0"/>
              <a:t> </a:t>
            </a:r>
            <a:r>
              <a:rPr lang="ru-RU" sz="2600" dirty="0" err="1" smtClean="0"/>
              <a:t>цій</a:t>
            </a:r>
            <a:r>
              <a:rPr lang="ru-RU" sz="2600" dirty="0" smtClean="0"/>
              <a:t> </a:t>
            </a:r>
            <a:r>
              <a:rPr lang="ru-RU" sz="2600" dirty="0" err="1" smtClean="0"/>
              <a:t>людині</a:t>
            </a:r>
            <a:r>
              <a:rPr lang="ru-RU" sz="2600" dirty="0" smtClean="0"/>
              <a:t> </a:t>
            </a:r>
            <a:r>
              <a:rPr lang="ru-RU" sz="2600" dirty="0" err="1" smtClean="0"/>
              <a:t>щось</a:t>
            </a:r>
            <a:r>
              <a:rPr lang="ru-RU" sz="2600" dirty="0" smtClean="0"/>
              <a:t> </a:t>
            </a:r>
            <a:r>
              <a:rPr lang="ru-RU" sz="2600" dirty="0" err="1" smtClean="0"/>
              <a:t>приємне</a:t>
            </a:r>
            <a:r>
              <a:rPr lang="ru-RU" sz="2600" dirty="0" smtClean="0"/>
              <a:t>. </a:t>
            </a:r>
            <a:endParaRPr lang="ru-RU" sz="2600" dirty="0" smtClean="0"/>
          </a:p>
          <a:p>
            <a:pPr marL="0" indent="357188" algn="just">
              <a:buNone/>
            </a:pPr>
            <a:r>
              <a:rPr lang="ru-RU" sz="2600" dirty="0" err="1" smtClean="0"/>
              <a:t>Навіть</a:t>
            </a:r>
            <a:r>
              <a:rPr lang="ru-RU" sz="2600" dirty="0" smtClean="0"/>
              <a:t> </a:t>
            </a:r>
            <a:r>
              <a:rPr lang="ru-RU" sz="2600" dirty="0" err="1" smtClean="0"/>
              <a:t>нейтральний</a:t>
            </a:r>
            <a:r>
              <a:rPr lang="ru-RU" sz="2600" dirty="0" smtClean="0"/>
              <a:t> </a:t>
            </a:r>
            <a:r>
              <a:rPr lang="ru-RU" sz="2600" dirty="0" err="1" smtClean="0"/>
              <a:t>комплімент</a:t>
            </a:r>
            <a:r>
              <a:rPr lang="ru-RU" sz="2600" dirty="0" smtClean="0"/>
              <a:t> </a:t>
            </a:r>
            <a:r>
              <a:rPr lang="ru-RU" sz="2600" dirty="0" err="1" smtClean="0"/>
              <a:t>є</a:t>
            </a:r>
            <a:r>
              <a:rPr lang="ru-RU" sz="2600" dirty="0" smtClean="0"/>
              <a:t> </a:t>
            </a:r>
            <a:r>
              <a:rPr lang="ru-RU" sz="2600" dirty="0" err="1" smtClean="0"/>
              <a:t>добрим</a:t>
            </a:r>
            <a:r>
              <a:rPr lang="ru-RU" sz="2600" dirty="0" smtClean="0"/>
              <a:t> початком для </a:t>
            </a:r>
            <a:r>
              <a:rPr lang="ru-RU" sz="2600" dirty="0" err="1" smtClean="0"/>
              <a:t>розмови</a:t>
            </a:r>
            <a:r>
              <a:rPr lang="ru-RU" sz="2600" dirty="0" smtClean="0"/>
              <a:t>.</a:t>
            </a:r>
          </a:p>
          <a:p>
            <a:pPr marL="0" indent="357188" algn="just"/>
            <a:r>
              <a:rPr lang="ru-RU" sz="2600" dirty="0" err="1" smtClean="0"/>
              <a:t>Використовуючи</a:t>
            </a:r>
            <a:r>
              <a:rPr lang="ru-RU" sz="2600" dirty="0" smtClean="0"/>
              <a:t> </a:t>
            </a:r>
            <a:r>
              <a:rPr lang="ru-RU" sz="2600" dirty="0" err="1" smtClean="0"/>
              <a:t>під</a:t>
            </a:r>
            <a:r>
              <a:rPr lang="ru-RU" sz="2600" dirty="0" smtClean="0"/>
              <a:t> час </a:t>
            </a:r>
            <a:r>
              <a:rPr lang="ru-RU" sz="2600" dirty="0" err="1" smtClean="0"/>
              <a:t>комунікативного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процесу</a:t>
            </a:r>
            <a:r>
              <a:rPr lang="ru-RU" sz="2600" dirty="0" smtClean="0"/>
              <a:t> </a:t>
            </a:r>
            <a:r>
              <a:rPr lang="ru-RU" sz="2600" dirty="0" err="1" smtClean="0"/>
              <a:t>комплімент</a:t>
            </a:r>
            <a:r>
              <a:rPr lang="ru-RU" sz="2600" dirty="0" smtClean="0"/>
              <a:t>, </a:t>
            </a:r>
            <a:r>
              <a:rPr lang="uk-UA" sz="2600" dirty="0" smtClean="0"/>
              <a:t>потрібно </a:t>
            </a:r>
            <a:r>
              <a:rPr lang="ru-RU" sz="2600" dirty="0" err="1" smtClean="0"/>
              <a:t>враховувати</a:t>
            </a:r>
            <a:r>
              <a:rPr lang="ru-RU" sz="2600" dirty="0" smtClean="0"/>
              <a:t> </a:t>
            </a:r>
            <a:r>
              <a:rPr lang="ru-RU" sz="2600" dirty="0" err="1" smtClean="0"/>
              <a:t>певні</a:t>
            </a:r>
            <a:r>
              <a:rPr lang="ru-RU" sz="2600" dirty="0" smtClean="0"/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особливості</a:t>
            </a:r>
            <a:r>
              <a:rPr lang="ru-RU" sz="2600" dirty="0" smtClean="0">
                <a:solidFill>
                  <a:schemeClr val="bg1"/>
                </a:solidFill>
              </a:rPr>
              <a:t> </a:t>
            </a:r>
            <a:r>
              <a:rPr lang="ru-RU" sz="2600" dirty="0" err="1" smtClean="0">
                <a:solidFill>
                  <a:schemeClr val="bg1"/>
                </a:solidFill>
              </a:rPr>
              <a:t>компліменту</a:t>
            </a:r>
            <a:r>
              <a:rPr lang="ru-RU" sz="2600" dirty="0" smtClean="0"/>
              <a:t>: </a:t>
            </a:r>
            <a:endParaRPr lang="ru-RU" sz="2600" dirty="0" smtClean="0"/>
          </a:p>
          <a:p>
            <a:pPr marL="0" indent="357188" algn="just">
              <a:buAutoNum type="arabicParenR"/>
            </a:pPr>
            <a:r>
              <a:rPr lang="ru-RU" sz="2600" dirty="0" smtClean="0"/>
              <a:t>повинен </a:t>
            </a:r>
            <a:r>
              <a:rPr lang="ru-RU" sz="2600" dirty="0" err="1" smtClean="0"/>
              <a:t>мати</a:t>
            </a:r>
            <a:r>
              <a:rPr lang="ru-RU" sz="2600" dirty="0" smtClean="0"/>
              <a:t> </a:t>
            </a:r>
            <a:r>
              <a:rPr lang="ru-RU" sz="2600" dirty="0" err="1" smtClean="0"/>
              <a:t>лише</a:t>
            </a:r>
            <a:r>
              <a:rPr lang="ru-RU" sz="2600" dirty="0" smtClean="0"/>
              <a:t> </a:t>
            </a:r>
            <a:r>
              <a:rPr lang="ru-RU" sz="2600" dirty="0" err="1" smtClean="0"/>
              <a:t>відкритий</a:t>
            </a:r>
            <a:r>
              <a:rPr lang="ru-RU" sz="2600" dirty="0" smtClean="0"/>
              <a:t>, </a:t>
            </a:r>
            <a:r>
              <a:rPr lang="ru-RU" sz="2600" dirty="0" err="1" smtClean="0"/>
              <a:t>правдивий</a:t>
            </a:r>
            <a:r>
              <a:rPr lang="ru-RU" sz="2600" dirty="0" smtClean="0"/>
              <a:t> </a:t>
            </a:r>
            <a:r>
              <a:rPr lang="ru-RU" sz="2600" dirty="0" err="1" smtClean="0"/>
              <a:t>смисл</a:t>
            </a:r>
            <a:r>
              <a:rPr lang="ru-RU" sz="2600" dirty="0" smtClean="0"/>
              <a:t>;</a:t>
            </a:r>
          </a:p>
          <a:p>
            <a:pPr marL="0" indent="357188" algn="just">
              <a:buAutoNum type="arabicParenR"/>
            </a:pPr>
            <a:r>
              <a:rPr lang="ru-RU" sz="2600" dirty="0" err="1" smtClean="0"/>
              <a:t>гіперболізація</a:t>
            </a:r>
            <a:r>
              <a:rPr lang="ru-RU" sz="2600" dirty="0" smtClean="0"/>
              <a:t>, яка </a:t>
            </a:r>
            <a:r>
              <a:rPr lang="ru-RU" sz="2600" dirty="0" err="1" smtClean="0"/>
              <a:t>завжди</a:t>
            </a:r>
            <a:r>
              <a:rPr lang="ru-RU" sz="2600" dirty="0" smtClean="0"/>
              <a:t> </a:t>
            </a:r>
            <a:r>
              <a:rPr lang="ru-RU" sz="2600" dirty="0" err="1" smtClean="0"/>
              <a:t>присутня</a:t>
            </a:r>
            <a:r>
              <a:rPr lang="ru-RU" sz="2600" dirty="0" smtClean="0"/>
              <a:t> у </a:t>
            </a:r>
            <a:r>
              <a:rPr lang="ru-RU" sz="2600" dirty="0" err="1" smtClean="0"/>
              <a:t>компліменті</a:t>
            </a:r>
            <a:r>
              <a:rPr lang="ru-RU" sz="2600" dirty="0" smtClean="0"/>
              <a:t>, не повинна </a:t>
            </a:r>
            <a:r>
              <a:rPr lang="ru-RU" sz="2600" dirty="0" err="1" smtClean="0"/>
              <a:t>підкреслювати</a:t>
            </a:r>
            <a:r>
              <a:rPr lang="ru-RU" sz="2600" dirty="0" smtClean="0"/>
              <a:t> </a:t>
            </a:r>
            <a:r>
              <a:rPr lang="ru-RU" sz="2600" dirty="0" err="1" smtClean="0"/>
              <a:t>інші</a:t>
            </a:r>
            <a:r>
              <a:rPr lang="ru-RU" sz="2600" dirty="0" smtClean="0"/>
              <a:t> </a:t>
            </a:r>
            <a:r>
              <a:rPr lang="ru-RU" sz="2600" dirty="0" err="1" smtClean="0"/>
              <a:t>негативні</a:t>
            </a:r>
            <a:r>
              <a:rPr lang="ru-RU" sz="2600" dirty="0" smtClean="0"/>
              <a:t> </a:t>
            </a:r>
            <a:r>
              <a:rPr lang="ru-RU" sz="2600" dirty="0" err="1" smtClean="0"/>
              <a:t>якості</a:t>
            </a:r>
            <a:r>
              <a:rPr lang="ru-RU" sz="2600" dirty="0" smtClean="0"/>
              <a:t> </a:t>
            </a:r>
            <a:r>
              <a:rPr lang="ru-RU" sz="2600" dirty="0" err="1" smtClean="0"/>
              <a:t>людини</a:t>
            </a:r>
            <a:r>
              <a:rPr lang="ru-RU" sz="2600" dirty="0" smtClean="0"/>
              <a:t>;</a:t>
            </a:r>
          </a:p>
          <a:p>
            <a:pPr marL="0" indent="357188" algn="just">
              <a:buAutoNum type="arabicParenR"/>
            </a:pPr>
            <a:r>
              <a:rPr lang="ru-RU" sz="2600" dirty="0" err="1" smtClean="0"/>
              <a:t>має</a:t>
            </a:r>
            <a:r>
              <a:rPr lang="ru-RU" sz="2600" dirty="0" smtClean="0"/>
              <a:t> </a:t>
            </a:r>
            <a:r>
              <a:rPr lang="ru-RU" sz="2600" dirty="0" err="1" smtClean="0"/>
              <a:t>спиратися</a:t>
            </a:r>
            <a:r>
              <a:rPr lang="ru-RU" sz="2600" dirty="0" smtClean="0"/>
              <a:t> на </a:t>
            </a:r>
            <a:r>
              <a:rPr lang="ru-RU" sz="2600" dirty="0" err="1" smtClean="0"/>
              <a:t>власну</a:t>
            </a:r>
            <a:r>
              <a:rPr lang="ru-RU" sz="2600" dirty="0" smtClean="0"/>
              <a:t> </a:t>
            </a:r>
            <a:r>
              <a:rPr lang="ru-RU" sz="2600" dirty="0" smtClean="0"/>
              <a:t>думку;</a:t>
            </a:r>
          </a:p>
          <a:p>
            <a:pPr marL="0" indent="357188" algn="just">
              <a:buAutoNum type="arabicParenR"/>
            </a:pPr>
            <a:r>
              <a:rPr lang="ru-RU" sz="2600" dirty="0" smtClean="0"/>
              <a:t>п</a:t>
            </a:r>
            <a:r>
              <a:rPr lang="ru-RU" sz="2600" dirty="0" smtClean="0"/>
              <a:t>овинен не </a:t>
            </a:r>
            <a:r>
              <a:rPr lang="ru-RU" sz="2600" dirty="0" err="1" smtClean="0"/>
              <a:t>ставити</a:t>
            </a:r>
            <a:r>
              <a:rPr lang="ru-RU" sz="2600" dirty="0" smtClean="0"/>
              <a:t> </a:t>
            </a:r>
            <a:r>
              <a:rPr lang="ru-RU" sz="2600" dirty="0" err="1" smtClean="0"/>
              <a:t>людину</a:t>
            </a:r>
            <a:r>
              <a:rPr lang="ru-RU" sz="2600" dirty="0" smtClean="0"/>
              <a:t> у </a:t>
            </a:r>
            <a:r>
              <a:rPr lang="ru-RU" sz="2600" dirty="0" err="1" smtClean="0"/>
              <a:t>смішне</a:t>
            </a:r>
            <a:r>
              <a:rPr lang="ru-RU" sz="2600" dirty="0" smtClean="0"/>
              <a:t> становище, </a:t>
            </a:r>
            <a:r>
              <a:rPr lang="ru-RU" sz="2600" dirty="0" err="1" smtClean="0"/>
              <a:t>підкреслюючи</a:t>
            </a:r>
            <a:r>
              <a:rPr lang="ru-RU" sz="2600" dirty="0" smtClean="0"/>
              <a:t> </a:t>
            </a:r>
            <a:r>
              <a:rPr lang="ru-RU" sz="2600" dirty="0" err="1" smtClean="0"/>
              <a:t>якусь</a:t>
            </a:r>
            <a:r>
              <a:rPr lang="ru-RU" sz="2600" dirty="0" smtClean="0"/>
              <a:t> </a:t>
            </a:r>
            <a:r>
              <a:rPr lang="ru-RU" sz="2600" dirty="0" err="1" smtClean="0"/>
              <a:t>якість</a:t>
            </a:r>
            <a:r>
              <a:rPr lang="ru-RU" sz="2600" dirty="0" smtClean="0"/>
              <a:t>, яка </a:t>
            </a:r>
            <a:r>
              <a:rPr lang="ru-RU" sz="2600" dirty="0" smtClean="0"/>
              <a:t>у </a:t>
            </a:r>
            <a:r>
              <a:rPr lang="ru-RU" sz="2600" dirty="0" err="1" smtClean="0"/>
              <a:t>людини</a:t>
            </a:r>
            <a:r>
              <a:rPr lang="ru-RU" sz="2600" dirty="0" smtClean="0"/>
              <a:t> абсолютно </a:t>
            </a:r>
            <a:r>
              <a:rPr lang="ru-RU" sz="2600" dirty="0" err="1" smtClean="0"/>
              <a:t>відсутня</a:t>
            </a:r>
            <a:r>
              <a:rPr lang="ru-RU" sz="2600" dirty="0" smtClean="0"/>
              <a:t>. </a:t>
            </a:r>
            <a:endParaRPr lang="ru-RU" sz="2600" dirty="0" smtClean="0"/>
          </a:p>
          <a:p>
            <a:pPr marL="0" indent="357188" algn="just">
              <a:buNone/>
            </a:pPr>
            <a:r>
              <a:rPr lang="ru-RU" sz="2600" dirty="0" err="1" smtClean="0"/>
              <a:t>Звичайно</a:t>
            </a:r>
            <a:r>
              <a:rPr lang="ru-RU" sz="2600" dirty="0" smtClean="0"/>
              <a:t>, стиль </a:t>
            </a:r>
            <a:r>
              <a:rPr lang="ru-RU" sz="2600" dirty="0" err="1" smtClean="0"/>
              <a:t>компліменту</a:t>
            </a:r>
            <a:r>
              <a:rPr lang="ru-RU" sz="2600" dirty="0" smtClean="0"/>
              <a:t> буде </a:t>
            </a:r>
            <a:r>
              <a:rPr lang="ru-RU" sz="2600" dirty="0" err="1" smtClean="0"/>
              <a:t>різним</a:t>
            </a:r>
            <a:r>
              <a:rPr lang="ru-RU" sz="2600" dirty="0" smtClean="0"/>
              <a:t>, </a:t>
            </a:r>
            <a:r>
              <a:rPr lang="ru-RU" sz="2600" dirty="0" err="1" smtClean="0"/>
              <a:t>оскільки</a:t>
            </a:r>
            <a:r>
              <a:rPr lang="ru-RU" sz="2600" dirty="0" smtClean="0"/>
              <a:t> </a:t>
            </a:r>
            <a:r>
              <a:rPr lang="ru-RU" sz="2600" dirty="0" err="1" smtClean="0"/>
              <a:t>він</a:t>
            </a:r>
            <a:r>
              <a:rPr lang="ru-RU" sz="2600" dirty="0" smtClean="0"/>
              <a:t> </a:t>
            </a:r>
            <a:r>
              <a:rPr lang="ru-RU" sz="2600" dirty="0" err="1" smtClean="0"/>
              <a:t>залежить</a:t>
            </a:r>
            <a:r>
              <a:rPr lang="ru-RU" sz="2600" dirty="0" smtClean="0"/>
              <a:t> </a:t>
            </a:r>
            <a:r>
              <a:rPr lang="ru-RU" sz="2600" dirty="0" err="1" smtClean="0"/>
              <a:t>від</a:t>
            </a:r>
            <a:r>
              <a:rPr lang="ru-RU" sz="2600" dirty="0" smtClean="0"/>
              <a:t> того, </a:t>
            </a:r>
            <a:r>
              <a:rPr lang="ru-RU" sz="2600" dirty="0" err="1" smtClean="0"/>
              <a:t>хто</a:t>
            </a:r>
            <a:r>
              <a:rPr lang="ru-RU" sz="2600" dirty="0" smtClean="0"/>
              <a:t> говорить, і </a:t>
            </a:r>
            <a:r>
              <a:rPr lang="ru-RU" sz="2600" dirty="0" err="1" smtClean="0"/>
              <a:t>від</a:t>
            </a:r>
            <a:r>
              <a:rPr lang="ru-RU" sz="2600" dirty="0" smtClean="0"/>
              <a:t> того, кому </a:t>
            </a:r>
            <a:r>
              <a:rPr lang="ru-RU" sz="2600" dirty="0" err="1" smtClean="0"/>
              <a:t>він</a:t>
            </a:r>
            <a:r>
              <a:rPr lang="ru-RU" sz="2600" dirty="0" smtClean="0"/>
              <a:t> </a:t>
            </a:r>
            <a:r>
              <a:rPr lang="ru-RU" sz="2600" dirty="0" err="1" smtClean="0"/>
              <a:t>призначається</a:t>
            </a:r>
            <a:r>
              <a:rPr lang="ru-RU" sz="2600" dirty="0" smtClean="0"/>
              <a:t>, а </a:t>
            </a:r>
            <a:r>
              <a:rPr lang="ru-RU" sz="2600" dirty="0" err="1" smtClean="0"/>
              <a:t>також</a:t>
            </a:r>
            <a:r>
              <a:rPr lang="ru-RU" sz="2600" dirty="0" smtClean="0"/>
              <a:t> </a:t>
            </a:r>
            <a:r>
              <a:rPr lang="ru-RU" sz="2600" dirty="0" err="1" smtClean="0"/>
              <a:t>від</a:t>
            </a:r>
            <a:r>
              <a:rPr lang="ru-RU" sz="2600" dirty="0" smtClean="0"/>
              <a:t> </a:t>
            </a:r>
            <a:r>
              <a:rPr lang="ru-RU" sz="2600" dirty="0" err="1" smtClean="0"/>
              <a:t>ситуації</a:t>
            </a:r>
            <a:r>
              <a:rPr lang="ru-RU" sz="2600" dirty="0" smtClean="0"/>
              <a:t> і </a:t>
            </a:r>
            <a:r>
              <a:rPr lang="ru-RU" sz="2600" dirty="0" err="1" smtClean="0"/>
              <a:t>попередньої</a:t>
            </a:r>
            <a:r>
              <a:rPr lang="ru-RU" sz="2600" dirty="0" smtClean="0"/>
              <a:t> </a:t>
            </a:r>
            <a:r>
              <a:rPr lang="ru-RU" sz="2600" dirty="0" err="1" smtClean="0"/>
              <a:t>розмови</a:t>
            </a:r>
            <a:r>
              <a:rPr lang="ru-RU" sz="2600" dirty="0" smtClean="0"/>
              <a:t>.</a:t>
            </a:r>
          </a:p>
          <a:p>
            <a:pPr marL="0" indent="357188" algn="just"/>
            <a:endParaRPr lang="ru-RU" dirty="0" smtClean="0"/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Вітання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357188" algn="just"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е</a:t>
            </a:r>
            <a:r>
              <a:rPr lang="ru-RU" dirty="0" err="1" smtClean="0"/>
              <a:t>лемент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собі</a:t>
            </a:r>
            <a:r>
              <a:rPr lang="ru-RU" dirty="0" smtClean="0"/>
              <a:t> похвалу, </a:t>
            </a:r>
            <a:r>
              <a:rPr lang="ru-RU" dirty="0" err="1" smtClean="0"/>
              <a:t>комплімент</a:t>
            </a:r>
            <a:r>
              <a:rPr lang="ru-RU" dirty="0" smtClean="0"/>
              <a:t>, </a:t>
            </a:r>
            <a:r>
              <a:rPr lang="ru-RU" dirty="0" err="1" smtClean="0"/>
              <a:t>виявлення</a:t>
            </a:r>
            <a:r>
              <a:rPr lang="ru-RU" dirty="0" smtClean="0"/>
              <a:t> заслуг і </a:t>
            </a:r>
            <a:r>
              <a:rPr lang="ru-RU" dirty="0" err="1" smtClean="0"/>
              <a:t>якостей</a:t>
            </a:r>
            <a:r>
              <a:rPr lang="ru-RU" dirty="0" smtClean="0"/>
              <a:t> </a:t>
            </a:r>
            <a:r>
              <a:rPr lang="ru-RU" dirty="0" err="1" smtClean="0"/>
              <a:t>співрозмовника</a:t>
            </a:r>
            <a:r>
              <a:rPr lang="ru-RU" dirty="0" smtClean="0"/>
              <a:t>, </a:t>
            </a:r>
            <a:r>
              <a:rPr lang="ru-RU" dirty="0" err="1" smtClean="0"/>
              <a:t>підкреслення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позитивних</a:t>
            </a:r>
            <a:r>
              <a:rPr lang="ru-RU" dirty="0" smtClean="0"/>
              <a:t> рис, </a:t>
            </a:r>
            <a:r>
              <a:rPr lang="ru-RU" dirty="0" err="1" smtClean="0"/>
              <a:t>успіху</a:t>
            </a:r>
            <a:r>
              <a:rPr lang="ru-RU" dirty="0" smtClean="0"/>
              <a:t>, </a:t>
            </a:r>
            <a:r>
              <a:rPr lang="ru-RU" dirty="0" err="1" smtClean="0"/>
              <a:t>нагадування</a:t>
            </a:r>
            <a:r>
              <a:rPr lang="ru-RU" dirty="0" smtClean="0"/>
              <a:t> про </a:t>
            </a:r>
            <a:r>
              <a:rPr lang="ru-RU" dirty="0" err="1" smtClean="0"/>
              <a:t>знаменну</a:t>
            </a:r>
            <a:r>
              <a:rPr lang="ru-RU" dirty="0" smtClean="0"/>
              <a:t> дату 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виробничої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біографії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У </a:t>
            </a:r>
            <a:r>
              <a:rPr lang="ru-RU" dirty="0" err="1" smtClean="0"/>
              <a:t>вітанні</a:t>
            </a:r>
            <a:r>
              <a:rPr lang="ru-RU" dirty="0" smtClean="0"/>
              <a:t>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ж </a:t>
            </a:r>
            <a:r>
              <a:rPr lang="ru-RU" dirty="0" err="1" smtClean="0"/>
              <a:t>вимоги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uk-UA" dirty="0" smtClean="0"/>
              <a:t>й </a:t>
            </a:r>
            <a:r>
              <a:rPr lang="ru-RU" dirty="0" smtClean="0"/>
              <a:t>у </a:t>
            </a:r>
            <a:r>
              <a:rPr lang="ru-RU" dirty="0" err="1" smtClean="0"/>
              <a:t>компліменті</a:t>
            </a:r>
            <a:r>
              <a:rPr lang="ru-RU" dirty="0" smtClean="0"/>
              <a:t>. Але,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відостаннього</a:t>
            </a:r>
            <a:r>
              <a:rPr lang="ru-RU" dirty="0" smtClean="0"/>
              <a:t>, </a:t>
            </a:r>
            <a:r>
              <a:rPr lang="ru-RU" dirty="0" err="1" smtClean="0"/>
              <a:t>вітання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прив’язане</a:t>
            </a:r>
            <a:r>
              <a:rPr lang="ru-RU" dirty="0" smtClean="0"/>
              <a:t> до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, </a:t>
            </a:r>
            <a:r>
              <a:rPr lang="ru-RU" dirty="0" err="1" smtClean="0"/>
              <a:t>дати</a:t>
            </a:r>
            <a:r>
              <a:rPr lang="ru-RU" dirty="0" smtClean="0"/>
              <a:t>, </a:t>
            </a:r>
            <a:r>
              <a:rPr lang="ru-RU" dirty="0" err="1" smtClean="0"/>
              <a:t>явища</a:t>
            </a:r>
            <a:r>
              <a:rPr lang="ru-RU" dirty="0" smtClean="0"/>
              <a:t>. Тому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елемент</a:t>
            </a:r>
            <a:r>
              <a:rPr lang="ru-RU" dirty="0" smtClean="0"/>
              <a:t> </a:t>
            </a:r>
            <a:r>
              <a:rPr lang="ru-RU" dirty="0" err="1" smtClean="0"/>
              <a:t>етикету</a:t>
            </a:r>
            <a:r>
              <a:rPr lang="ru-RU" dirty="0" smtClean="0"/>
              <a:t> </a:t>
            </a:r>
            <a:r>
              <a:rPr lang="ru-RU" dirty="0" smtClean="0"/>
              <a:t>повинен бути </a:t>
            </a:r>
            <a:r>
              <a:rPr lang="ru-RU" dirty="0" err="1" smtClean="0"/>
              <a:t>своєчасним</a:t>
            </a:r>
            <a:r>
              <a:rPr lang="ru-RU" dirty="0" smtClean="0"/>
              <a:t> і</a:t>
            </a:r>
            <a:r>
              <a:rPr lang="ru-RU" dirty="0" smtClean="0"/>
              <a:t> </a:t>
            </a:r>
            <a:r>
              <a:rPr lang="ru-RU" dirty="0" err="1" smtClean="0"/>
              <a:t>доречним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Коректна</a:t>
            </a:r>
            <a:r>
              <a:rPr lang="ru-RU" dirty="0" smtClean="0"/>
              <a:t> </a:t>
            </a:r>
            <a:r>
              <a:rPr lang="ru-RU" dirty="0" err="1" smtClean="0"/>
              <a:t>тональність</a:t>
            </a:r>
            <a:r>
              <a:rPr lang="ru-RU" dirty="0" smtClean="0"/>
              <a:t> </a:t>
            </a:r>
            <a:r>
              <a:rPr lang="ru-RU" dirty="0" err="1" smtClean="0"/>
              <a:t>вітання</a:t>
            </a:r>
            <a:r>
              <a:rPr lang="ru-RU" dirty="0" smtClean="0"/>
              <a:t> – </a:t>
            </a:r>
            <a:r>
              <a:rPr lang="ru-RU" dirty="0" err="1" smtClean="0"/>
              <a:t>добрий</a:t>
            </a:r>
            <a:r>
              <a:rPr lang="ru-RU" dirty="0" smtClean="0"/>
              <a:t> </a:t>
            </a:r>
            <a:r>
              <a:rPr lang="ru-RU" dirty="0" smtClean="0"/>
              <a:t>стиль </a:t>
            </a:r>
            <a:r>
              <a:rPr lang="ru-RU" dirty="0" err="1" smtClean="0"/>
              <a:t>службової</a:t>
            </a:r>
            <a:r>
              <a:rPr lang="ru-RU" dirty="0" smtClean="0"/>
              <a:t> </a:t>
            </a:r>
            <a:r>
              <a:rPr lang="ru-RU" dirty="0" err="1" smtClean="0"/>
              <a:t>субординації</a:t>
            </a:r>
            <a:r>
              <a:rPr lang="ru-RU" dirty="0" smtClean="0"/>
              <a:t>.</a:t>
            </a:r>
          </a:p>
          <a:p>
            <a:pPr marL="0" indent="357188" algn="just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Прощання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357188" algn="just">
              <a:buNone/>
            </a:pP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етикету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яким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завершується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будь-який</a:t>
            </a:r>
            <a:r>
              <a:rPr lang="ru-RU" sz="2000" dirty="0" smtClean="0"/>
              <a:t> вид </a:t>
            </a:r>
            <a:r>
              <a:rPr lang="ru-RU" sz="2000" dirty="0" err="1" smtClean="0"/>
              <a:t>мовного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спілкування</a:t>
            </a:r>
            <a:r>
              <a:rPr lang="ru-RU" sz="2000" dirty="0" smtClean="0"/>
              <a:t>. </a:t>
            </a:r>
            <a:endParaRPr lang="ru-RU" sz="2000" dirty="0" smtClean="0"/>
          </a:p>
          <a:p>
            <a:pPr marL="0" indent="357188" algn="just">
              <a:buNone/>
            </a:pPr>
            <a:r>
              <a:rPr lang="ru-RU" sz="2000" dirty="0" err="1" smtClean="0">
                <a:solidFill>
                  <a:srgbClr val="FFC000"/>
                </a:solidFill>
              </a:rPr>
              <a:t>Форми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прощання</a:t>
            </a:r>
            <a:r>
              <a:rPr lang="ru-RU" sz="2000" dirty="0" smtClean="0"/>
              <a:t>, як і </a:t>
            </a:r>
            <a:r>
              <a:rPr lang="ru-RU" sz="2000" dirty="0" err="1" smtClean="0"/>
              <a:t>форми</a:t>
            </a:r>
            <a:r>
              <a:rPr lang="ru-RU" sz="2000" dirty="0" smtClean="0"/>
              <a:t> </a:t>
            </a:r>
            <a:r>
              <a:rPr lang="ru-RU" sz="2000" dirty="0" err="1" smtClean="0"/>
              <a:t>вітання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</a:t>
            </a:r>
            <a:r>
              <a:rPr lang="ru-RU" sz="2000" dirty="0" smtClean="0"/>
              <a:t>бути:</a:t>
            </a:r>
          </a:p>
          <a:p>
            <a:pPr marL="0" indent="357188" algn="just"/>
            <a:r>
              <a:rPr lang="ru-RU" sz="2000" dirty="0" smtClean="0"/>
              <a:t> </a:t>
            </a:r>
            <a:r>
              <a:rPr lang="ru-RU" sz="2000" b="1" i="1" dirty="0" err="1" smtClean="0">
                <a:solidFill>
                  <a:schemeClr val="bg1"/>
                </a:solidFill>
              </a:rPr>
              <a:t>вербальними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i="1" dirty="0" smtClean="0"/>
              <a:t>(«до </a:t>
            </a:r>
            <a:r>
              <a:rPr lang="ru-RU" sz="2000" i="1" dirty="0" err="1" smtClean="0"/>
              <a:t>побачення</a:t>
            </a:r>
            <a:r>
              <a:rPr lang="ru-RU" sz="2000" i="1" dirty="0" smtClean="0"/>
              <a:t>», «на все добре»</a:t>
            </a:r>
            <a:r>
              <a:rPr lang="ru-RU" sz="2000" dirty="0" smtClean="0"/>
              <a:t> і т. </a:t>
            </a:r>
            <a:r>
              <a:rPr lang="uk-UA" sz="2000" dirty="0" err="1" smtClean="0"/>
              <a:t>ін</a:t>
            </a:r>
            <a:r>
              <a:rPr lang="ru-RU" sz="2000" dirty="0" smtClean="0"/>
              <a:t>.);</a:t>
            </a:r>
          </a:p>
          <a:p>
            <a:pPr marL="0" indent="357188" algn="just"/>
            <a:r>
              <a:rPr lang="ru-RU" sz="2000" dirty="0" smtClean="0"/>
              <a:t> </a:t>
            </a:r>
            <a:r>
              <a:rPr lang="ru-RU" sz="2000" b="1" i="1" dirty="0" err="1" smtClean="0">
                <a:solidFill>
                  <a:schemeClr val="bg1"/>
                </a:solidFill>
              </a:rPr>
              <a:t>невербальними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дотиковими</a:t>
            </a:r>
            <a:r>
              <a:rPr lang="ru-RU" sz="2000" dirty="0" smtClean="0"/>
              <a:t> </a:t>
            </a:r>
            <a:r>
              <a:rPr lang="ru-RU" sz="2000" i="1" dirty="0" smtClean="0"/>
              <a:t>(легкий </a:t>
            </a:r>
            <a:r>
              <a:rPr lang="ru-RU" sz="2000" i="1" dirty="0" err="1" smtClean="0"/>
              <a:t>уклін</a:t>
            </a:r>
            <a:r>
              <a:rPr lang="ru-RU" sz="2000" i="1" dirty="0" smtClean="0"/>
              <a:t>, жест руки)</a:t>
            </a:r>
            <a:r>
              <a:rPr lang="ru-RU" sz="2000" dirty="0" smtClean="0"/>
              <a:t>. </a:t>
            </a:r>
            <a:endParaRPr lang="ru-RU" sz="2000" dirty="0" smtClean="0"/>
          </a:p>
          <a:p>
            <a:pPr marL="0" indent="357188" algn="just">
              <a:buNone/>
            </a:pPr>
            <a:r>
              <a:rPr lang="ru-RU" sz="2000" dirty="0" err="1" smtClean="0"/>
              <a:t>Гарним</a:t>
            </a:r>
            <a:r>
              <a:rPr lang="ru-RU" sz="2000" dirty="0" smtClean="0"/>
              <a:t> </a:t>
            </a:r>
            <a:r>
              <a:rPr lang="ru-RU" sz="2000" dirty="0" smtClean="0"/>
              <a:t>стилем </a:t>
            </a:r>
            <a:r>
              <a:rPr lang="ru-RU" sz="2000" dirty="0" err="1" smtClean="0"/>
              <a:t>прощання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увага</a:t>
            </a:r>
            <a:r>
              <a:rPr lang="ru-RU" sz="2000" dirty="0" smtClean="0"/>
              <a:t> </a:t>
            </a:r>
            <a:r>
              <a:rPr lang="ru-RU" sz="2000" dirty="0" smtClean="0"/>
              <a:t>до </a:t>
            </a:r>
            <a:r>
              <a:rPr lang="ru-RU" sz="2000" dirty="0" err="1" smtClean="0"/>
              <a:t>людини</a:t>
            </a:r>
            <a:r>
              <a:rPr lang="uk-UA" sz="2000" dirty="0" smtClean="0"/>
              <a:t>, наприклад: людина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підніметься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завершенн</a:t>
            </a:r>
            <a:r>
              <a:rPr lang="ru-RU" sz="2000" dirty="0" err="1" smtClean="0"/>
              <a:t>я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розмови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проведе</a:t>
            </a:r>
            <a:r>
              <a:rPr lang="ru-RU" sz="2000" dirty="0" smtClean="0"/>
              <a:t> </a:t>
            </a:r>
            <a:r>
              <a:rPr lang="ru-RU" sz="2000" dirty="0" smtClean="0"/>
              <a:t>до </a:t>
            </a:r>
            <a:r>
              <a:rPr lang="ru-RU" sz="2000" dirty="0" smtClean="0"/>
              <a:t>дверей </a:t>
            </a:r>
            <a:r>
              <a:rPr lang="ru-RU" sz="2000" dirty="0" err="1" smtClean="0"/>
              <a:t>співрозмовника</a:t>
            </a:r>
            <a:r>
              <a:rPr lang="ru-RU" sz="2000" dirty="0" smtClean="0"/>
              <a:t>.</a:t>
            </a:r>
            <a:endParaRPr lang="ru-RU" sz="2000" dirty="0" smtClean="0"/>
          </a:p>
          <a:p>
            <a:pPr marL="0" indent="357188" algn="just">
              <a:buNone/>
            </a:pPr>
            <a:r>
              <a:rPr lang="ru-RU" sz="2000" dirty="0" err="1" smtClean="0"/>
              <a:t>Прощання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виявом</a:t>
            </a:r>
            <a:r>
              <a:rPr lang="ru-RU" sz="2000" dirty="0" smtClean="0"/>
              <a:t> </a:t>
            </a:r>
            <a:r>
              <a:rPr lang="ru-RU" sz="2000" dirty="0" err="1" smtClean="0"/>
              <a:t>певного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завершення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комунікативного</a:t>
            </a:r>
            <a:r>
              <a:rPr lang="ru-RU" sz="2000" dirty="0" smtClean="0"/>
              <a:t> контакту. </a:t>
            </a:r>
            <a:r>
              <a:rPr lang="uk-UA" sz="2000" dirty="0" smtClean="0"/>
              <a:t>У </a:t>
            </a:r>
            <a:r>
              <a:rPr lang="ru-RU" sz="2000" dirty="0" err="1" smtClean="0"/>
              <a:t>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підбивається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підсумок</a:t>
            </a:r>
            <a:r>
              <a:rPr lang="ru-RU" sz="2000" dirty="0" smtClean="0"/>
              <a:t> і </a:t>
            </a:r>
            <a:r>
              <a:rPr lang="ru-RU" sz="2000" dirty="0" err="1" smtClean="0"/>
              <a:t>дається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певна</a:t>
            </a:r>
            <a:r>
              <a:rPr lang="ru-RU" sz="2000" dirty="0" smtClean="0"/>
              <a:t> </a:t>
            </a:r>
            <a:r>
              <a:rPr lang="ru-RU" sz="2000" dirty="0" err="1" smtClean="0"/>
              <a:t>гарантія</a:t>
            </a:r>
            <a:r>
              <a:rPr lang="ru-RU" sz="2000" dirty="0" smtClean="0"/>
              <a:t> того,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сказане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предметом </a:t>
            </a:r>
            <a:r>
              <a:rPr lang="ru-RU" sz="2000" dirty="0" err="1" smtClean="0"/>
              <a:t>подальшого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розгляду</a:t>
            </a:r>
            <a:r>
              <a:rPr lang="ru-RU" sz="2000" dirty="0" smtClean="0"/>
              <a:t>. </a:t>
            </a:r>
            <a:endParaRPr lang="ru-RU" sz="2000" dirty="0" smtClean="0"/>
          </a:p>
          <a:p>
            <a:pPr marL="0" indent="357188" algn="just">
              <a:buNone/>
            </a:pPr>
            <a:r>
              <a:rPr lang="ru-RU" sz="2000" dirty="0" smtClean="0"/>
              <a:t>За </a:t>
            </a:r>
            <a:r>
              <a:rPr lang="ru-RU" sz="2000" dirty="0" err="1" smtClean="0"/>
              <a:t>будь-якої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умови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прощання</a:t>
            </a:r>
            <a:r>
              <a:rPr lang="ru-RU" sz="2000" dirty="0" smtClean="0"/>
              <a:t> повинно бути </a:t>
            </a:r>
            <a:r>
              <a:rPr lang="ru-RU" sz="2000" dirty="0" err="1" smtClean="0"/>
              <a:t>доброзичливим</a:t>
            </a:r>
            <a:r>
              <a:rPr lang="ru-RU" sz="2000" dirty="0" smtClean="0"/>
              <a:t>, </a:t>
            </a:r>
            <a:r>
              <a:rPr lang="ru-RU" sz="2000" dirty="0" err="1" smtClean="0"/>
              <a:t>неспішним</a:t>
            </a:r>
            <a:r>
              <a:rPr lang="ru-RU" sz="2000" dirty="0" smtClean="0"/>
              <a:t>, </a:t>
            </a:r>
            <a:r>
              <a:rPr lang="ru-RU" sz="2000" dirty="0" err="1" smtClean="0"/>
              <a:t>іноді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компліментарним</a:t>
            </a:r>
            <a:r>
              <a:rPr lang="ru-RU" sz="2000" dirty="0" smtClean="0"/>
              <a:t>.</a:t>
            </a:r>
          </a:p>
          <a:p>
            <a:pPr marL="0" indent="357188" algn="just"/>
            <a:endParaRPr lang="ru-RU" sz="2000" dirty="0" smtClean="0"/>
          </a:p>
          <a:p>
            <a:pPr marL="0" indent="357188" algn="just"/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2870200"/>
            <a:ext cx="9613900" cy="1090613"/>
          </a:xfrm>
        </p:spPr>
        <p:txBody>
          <a:bodyPr>
            <a:normAutofit fontScale="90000"/>
          </a:bodyPr>
          <a:lstStyle/>
          <a:p>
            <a:pPr marL="457200" indent="-457200" algn="ctr"/>
            <a:r>
              <a:rPr lang="ru-RU" b="1" dirty="0" smtClean="0"/>
              <a:t>1. </a:t>
            </a:r>
            <a:r>
              <a:rPr lang="ru-RU" b="1" dirty="0" err="1" smtClean="0"/>
              <a:t>Мова</a:t>
            </a:r>
            <a:r>
              <a:rPr lang="ru-RU" b="1" dirty="0" smtClean="0"/>
              <a:t> </a:t>
            </a:r>
            <a:r>
              <a:rPr lang="ru-RU" b="1" dirty="0" smtClean="0"/>
              <a:t>і </a:t>
            </a:r>
            <a:r>
              <a:rPr lang="ru-RU" b="1" dirty="0" err="1" smtClean="0"/>
              <a:t>суспільство</a:t>
            </a:r>
            <a:r>
              <a:rPr lang="ru-RU" b="1" dirty="0" smtClean="0"/>
              <a:t>. </a:t>
            </a:r>
            <a:br>
              <a:rPr lang="ru-RU" b="1" dirty="0" smtClean="0"/>
            </a:br>
            <a:r>
              <a:rPr lang="ru-RU" b="1" dirty="0" err="1" smtClean="0"/>
              <a:t>Мовна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ситуація</a:t>
            </a:r>
            <a:r>
              <a:rPr lang="ru-RU" b="1" dirty="0" smtClean="0"/>
              <a:t> та </a:t>
            </a:r>
            <a:r>
              <a:rPr lang="ru-RU" b="1" dirty="0" err="1" smtClean="0"/>
              <a:t>мовні</a:t>
            </a:r>
            <a:r>
              <a:rPr lang="ru-RU" b="1" dirty="0" smtClean="0"/>
              <a:t> </a:t>
            </a:r>
            <a:r>
              <a:rPr lang="ru-RU" b="1" dirty="0" err="1" smtClean="0"/>
              <a:t>проблеми</a:t>
            </a:r>
            <a:r>
              <a:rPr lang="ru-RU" b="1" dirty="0" smtClean="0"/>
              <a:t> в </a:t>
            </a:r>
            <a:r>
              <a:rPr lang="ru-RU" b="1" dirty="0" err="1" smtClean="0"/>
              <a:t>Україні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Мовний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етикет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b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необхідна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одиниця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культури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мовлення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357188" algn="just">
              <a:buNone/>
            </a:pPr>
            <a:r>
              <a:rPr lang="ru-RU" dirty="0" err="1" smtClean="0">
                <a:solidFill>
                  <a:schemeClr val="bg1"/>
                </a:solidFill>
              </a:rPr>
              <a:t>Формули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мовного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етикету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древні</a:t>
            </a:r>
            <a:r>
              <a:rPr lang="ru-RU" dirty="0" smtClean="0"/>
              <a:t>, </a:t>
            </a:r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народними</a:t>
            </a:r>
            <a:r>
              <a:rPr lang="ru-RU" dirty="0" smtClean="0"/>
              <a:t> </a:t>
            </a:r>
            <a:r>
              <a:rPr lang="ru-RU" dirty="0" err="1" smtClean="0"/>
              <a:t>звичаями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відбивають</a:t>
            </a:r>
            <a:r>
              <a:rPr lang="ru-RU" dirty="0" smtClean="0"/>
              <a:t> </a:t>
            </a:r>
            <a:r>
              <a:rPr lang="ru-RU" dirty="0" err="1" smtClean="0"/>
              <a:t>ритуали</a:t>
            </a:r>
            <a:r>
              <a:rPr lang="ru-RU" dirty="0" smtClean="0"/>
              <a:t>, </a:t>
            </a:r>
            <a:r>
              <a:rPr lang="ru-RU" dirty="0" err="1" smtClean="0"/>
              <a:t>сталі</a:t>
            </a:r>
            <a:r>
              <a:rPr lang="ru-RU" dirty="0" smtClean="0"/>
              <a:t> </a:t>
            </a:r>
            <a:r>
              <a:rPr lang="ru-RU" dirty="0" err="1" smtClean="0"/>
              <a:t>звички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виражають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побуту</a:t>
            </a:r>
            <a:r>
              <a:rPr lang="ru-RU" dirty="0" smtClean="0"/>
              <a:t>.</a:t>
            </a:r>
            <a:endParaRPr lang="uk-UA" dirty="0" smtClean="0"/>
          </a:p>
          <a:p>
            <a:pPr marL="0" indent="357188" algn="just">
              <a:buNone/>
            </a:pPr>
            <a:r>
              <a:rPr lang="ru-RU" dirty="0" smtClean="0"/>
              <a:t>У </a:t>
            </a:r>
            <a:r>
              <a:rPr lang="ru-RU" dirty="0" err="1" smtClean="0"/>
              <a:t>мовному</a:t>
            </a:r>
            <a:r>
              <a:rPr lang="ru-RU" dirty="0" smtClean="0"/>
              <a:t> </a:t>
            </a:r>
            <a:r>
              <a:rPr lang="ru-RU" dirty="0" err="1" smtClean="0"/>
              <a:t>етикеті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несхожих, </a:t>
            </a:r>
            <a:r>
              <a:rPr lang="ru-RU" dirty="0" err="1" smtClean="0"/>
              <a:t>своєрідних</a:t>
            </a:r>
            <a:r>
              <a:rPr lang="ru-RU" dirty="0" smtClean="0"/>
              <a:t> </a:t>
            </a:r>
            <a:r>
              <a:rPr lang="ru-RU" dirty="0" err="1" smtClean="0"/>
              <a:t>висловів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схожі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такі</a:t>
            </a:r>
            <a:r>
              <a:rPr lang="ru-RU" dirty="0" smtClean="0"/>
              <a:t> як </a:t>
            </a:r>
            <a:r>
              <a:rPr lang="ru-RU" i="1" dirty="0" err="1" smtClean="0"/>
              <a:t>please</a:t>
            </a:r>
            <a:r>
              <a:rPr lang="ru-RU" dirty="0" smtClean="0"/>
              <a:t> і </a:t>
            </a:r>
            <a:r>
              <a:rPr lang="ru-RU" i="1" dirty="0" smtClean="0"/>
              <a:t>будь ласка</a:t>
            </a:r>
            <a:r>
              <a:rPr lang="ru-RU" dirty="0" smtClean="0"/>
              <a:t>) навряд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тотожні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погляду</a:t>
            </a:r>
            <a:r>
              <a:rPr lang="ru-RU" dirty="0" smtClean="0"/>
              <a:t> </a:t>
            </a:r>
            <a:r>
              <a:rPr lang="ru-RU" dirty="0" err="1" smtClean="0"/>
              <a:t>американця</a:t>
            </a:r>
            <a:r>
              <a:rPr lang="ru-RU" dirty="0" smtClean="0"/>
              <a:t> </a:t>
            </a:r>
            <a:r>
              <a:rPr lang="ru-RU" dirty="0" err="1" smtClean="0"/>
              <a:t>українське</a:t>
            </a:r>
            <a:r>
              <a:rPr lang="ru-RU" dirty="0" smtClean="0"/>
              <a:t> «будь </a:t>
            </a:r>
            <a:r>
              <a:rPr lang="ru-RU" dirty="0" smtClean="0"/>
              <a:t>ласка» </a:t>
            </a:r>
            <a:r>
              <a:rPr lang="ru-RU" dirty="0" err="1" smtClean="0"/>
              <a:t>має</a:t>
            </a:r>
            <a:r>
              <a:rPr lang="ru-RU" dirty="0" smtClean="0"/>
              <a:t> сорок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відтінків</a:t>
            </a:r>
            <a:r>
              <a:rPr lang="ru-RU" dirty="0" smtClean="0"/>
              <a:t> </a:t>
            </a:r>
            <a:r>
              <a:rPr lang="ru-RU" dirty="0" err="1" smtClean="0"/>
              <a:t>значень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>
                <a:solidFill>
                  <a:srgbClr val="FFFF00"/>
                </a:solidFill>
              </a:rPr>
              <a:t>Отже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к</a:t>
            </a:r>
            <a:r>
              <a:rPr lang="ru-RU" dirty="0" err="1" smtClean="0">
                <a:solidFill>
                  <a:srgbClr val="FFFF00"/>
                </a:solidFill>
              </a:rPr>
              <a:t>ожна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мова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– </a:t>
            </a:r>
            <a:r>
              <a:rPr lang="ru-RU" dirty="0" err="1" smtClean="0">
                <a:solidFill>
                  <a:srgbClr val="FFFF00"/>
                </a:solidFill>
              </a:rPr>
              <a:t>це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</a:t>
            </a:r>
            <a:r>
              <a:rPr lang="ru-RU" dirty="0" err="1" smtClean="0">
                <a:solidFill>
                  <a:srgbClr val="FFFF00"/>
                </a:solidFill>
              </a:rPr>
              <a:t>еповторна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національна</a:t>
            </a:r>
            <a:r>
              <a:rPr lang="ru-RU" dirty="0" smtClean="0">
                <a:solidFill>
                  <a:srgbClr val="FFFF00"/>
                </a:solidFill>
              </a:rPr>
              <a:t> система </a:t>
            </a:r>
            <a:r>
              <a:rPr lang="ru-RU" dirty="0" err="1" smtClean="0">
                <a:solidFill>
                  <a:srgbClr val="FFFF00"/>
                </a:solidFill>
              </a:rPr>
              <a:t>знаків</a:t>
            </a:r>
            <a:r>
              <a:rPr lang="ru-RU" dirty="0" smtClean="0">
                <a:solidFill>
                  <a:srgbClr val="FFFF00"/>
                </a:solidFill>
              </a:rPr>
              <a:t>, а </a:t>
            </a:r>
            <a:r>
              <a:rPr lang="ru-RU" dirty="0" smtClean="0">
                <a:solidFill>
                  <a:srgbClr val="FFFF00"/>
                </a:solidFill>
              </a:rPr>
              <a:t>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мовному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етикеті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прослідковуються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звички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звичаї</a:t>
            </a:r>
            <a:r>
              <a:rPr lang="ru-RU" dirty="0" smtClean="0">
                <a:solidFill>
                  <a:srgbClr val="FFFF00"/>
                </a:solidFill>
              </a:rPr>
              <a:t> народу.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024270"/>
          </a:xfrm>
        </p:spPr>
        <p:txBody>
          <a:bodyPr rtlCol="0">
            <a:normAutofit/>
          </a:bodyPr>
          <a:lstStyle/>
          <a:p>
            <a:r>
              <a:rPr lang="uk-UA" sz="7200" i="1" dirty="0" smtClean="0">
                <a:solidFill>
                  <a:srgbClr val="FFFF00"/>
                </a:solidFill>
              </a:rPr>
              <a:t>Дякую за увагу!</a:t>
            </a:r>
            <a:endParaRPr lang="uk-UA" sz="7200" i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89291677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0321" y="832740"/>
            <a:ext cx="9613861" cy="2596260"/>
          </a:xfrm>
        </p:spPr>
        <p:txBody>
          <a:bodyPr>
            <a:normAutofit fontScale="90000"/>
          </a:bodyPr>
          <a:lstStyle/>
          <a:p>
            <a:r>
              <a:rPr lang="ru-RU" sz="2700" b="1" dirty="0" err="1" smtClean="0">
                <a:solidFill>
                  <a:srgbClr val="FF0000"/>
                </a:solidFill>
              </a:rPr>
              <a:t>Мовна</a:t>
            </a:r>
            <a:r>
              <a:rPr lang="ru-RU" sz="2700" b="1" dirty="0" smtClean="0">
                <a:solidFill>
                  <a:srgbClr val="FF0000"/>
                </a:solidFill>
              </a:rPr>
              <a:t> </a:t>
            </a:r>
            <a:r>
              <a:rPr lang="ru-RU" sz="2700" b="1" dirty="0" err="1" smtClean="0">
                <a:solidFill>
                  <a:srgbClr val="FF0000"/>
                </a:solidFill>
              </a:rPr>
              <a:t>ситуація</a:t>
            </a:r>
            <a:r>
              <a:rPr lang="ru-RU" sz="2700" dirty="0" smtClean="0">
                <a:solidFill>
                  <a:srgbClr val="FF0000"/>
                </a:solidFill>
              </a:rPr>
              <a:t> </a:t>
            </a:r>
            <a:r>
              <a:rPr lang="ru-RU" sz="2700" dirty="0" smtClean="0"/>
              <a:t>– </a:t>
            </a:r>
            <a:r>
              <a:rPr lang="ru-RU" sz="2700" dirty="0" err="1" smtClean="0"/>
              <a:t>ситуація</a:t>
            </a:r>
            <a:r>
              <a:rPr lang="ru-RU" sz="2700" dirty="0" smtClean="0"/>
              <a:t> </a:t>
            </a:r>
            <a:r>
              <a:rPr lang="ru-RU" sz="2700" dirty="0" err="1" smtClean="0"/>
              <a:t>взаємодії</a:t>
            </a:r>
            <a:r>
              <a:rPr lang="ru-RU" sz="2700" dirty="0" smtClean="0"/>
              <a:t> </a:t>
            </a:r>
            <a:r>
              <a:rPr lang="ru-RU" sz="2700" dirty="0" err="1" smtClean="0"/>
              <a:t>різних</a:t>
            </a:r>
            <a:r>
              <a:rPr lang="ru-RU" sz="2700" dirty="0" smtClean="0"/>
              <a:t> </a:t>
            </a:r>
            <a:r>
              <a:rPr lang="ru-RU" sz="2700" dirty="0" err="1" smtClean="0"/>
              <a:t>мов</a:t>
            </a:r>
            <a:r>
              <a:rPr lang="ru-RU" sz="2700" dirty="0" smtClean="0"/>
              <a:t> </a:t>
            </a:r>
            <a:r>
              <a:rPr lang="ru-RU" sz="2700" dirty="0" err="1" smtClean="0"/>
              <a:t>чи</a:t>
            </a:r>
            <a:r>
              <a:rPr lang="ru-RU" sz="2700" dirty="0" smtClean="0"/>
              <a:t> </a:t>
            </a:r>
            <a:r>
              <a:rPr lang="ru-RU" sz="2700" dirty="0" err="1" smtClean="0"/>
              <a:t>різних</a:t>
            </a:r>
            <a:r>
              <a:rPr lang="ru-RU" sz="2700" dirty="0" smtClean="0"/>
              <a:t> форм </a:t>
            </a:r>
            <a:r>
              <a:rPr lang="ru-RU" sz="2700" dirty="0" err="1" smtClean="0"/>
              <a:t>існування</a:t>
            </a:r>
            <a:r>
              <a:rPr lang="ru-RU" sz="2700" dirty="0" smtClean="0"/>
              <a:t> </a:t>
            </a:r>
            <a:r>
              <a:rPr lang="ru-RU" sz="2700" dirty="0" err="1" smtClean="0"/>
              <a:t>однієї</a:t>
            </a:r>
            <a:r>
              <a:rPr lang="ru-RU" sz="2700" dirty="0" smtClean="0"/>
              <a:t> </a:t>
            </a:r>
            <a:r>
              <a:rPr lang="ru-RU" sz="2700" dirty="0" err="1" smtClean="0"/>
              <a:t>мови</a:t>
            </a:r>
            <a:r>
              <a:rPr lang="ru-RU" sz="2700" dirty="0" smtClean="0"/>
              <a:t> </a:t>
            </a:r>
            <a:r>
              <a:rPr lang="ru-RU" sz="2700" dirty="0" smtClean="0"/>
              <a:t>у </a:t>
            </a:r>
            <a:r>
              <a:rPr lang="ru-RU" sz="2700" dirty="0" err="1" smtClean="0"/>
              <a:t>певній</a:t>
            </a:r>
            <a:r>
              <a:rPr lang="ru-RU" sz="2700" dirty="0" smtClean="0"/>
              <a:t> </a:t>
            </a:r>
            <a:r>
              <a:rPr lang="ru-RU" sz="2700" dirty="0" err="1" smtClean="0"/>
              <a:t>державі</a:t>
            </a:r>
            <a:r>
              <a:rPr lang="ru-RU" sz="2700" dirty="0" smtClean="0"/>
              <a:t> </a:t>
            </a:r>
            <a:r>
              <a:rPr lang="ru-RU" sz="2700" dirty="0" err="1" smtClean="0"/>
              <a:t>з</a:t>
            </a:r>
            <a:r>
              <a:rPr lang="ru-RU" sz="2700" dirty="0" smtClean="0"/>
              <a:t> </a:t>
            </a:r>
            <a:r>
              <a:rPr lang="ru-RU" sz="2700" dirty="0" err="1" smtClean="0"/>
              <a:t>огляду</a:t>
            </a:r>
            <a:r>
              <a:rPr lang="ru-RU" sz="2700" dirty="0" smtClean="0"/>
              <a:t> на </a:t>
            </a:r>
            <a:r>
              <a:rPr lang="ru-RU" sz="2700" dirty="0" err="1" smtClean="0"/>
              <a:t>їхню</a:t>
            </a:r>
            <a:r>
              <a:rPr lang="ru-RU" sz="2700" dirty="0" smtClean="0"/>
              <a:t> </a:t>
            </a:r>
            <a:r>
              <a:rPr lang="ru-RU" sz="2700" dirty="0" err="1" smtClean="0"/>
              <a:t>функціональну</a:t>
            </a:r>
            <a:r>
              <a:rPr lang="ru-RU" sz="2700" dirty="0" smtClean="0"/>
              <a:t> </a:t>
            </a:r>
            <a:r>
              <a:rPr lang="ru-RU" sz="2700" dirty="0" err="1" smtClean="0"/>
              <a:t>специфіку</a:t>
            </a:r>
            <a:r>
              <a:rPr lang="ru-RU" sz="2700" dirty="0" smtClean="0"/>
              <a:t> </a:t>
            </a:r>
            <a:r>
              <a:rPr lang="ru-RU" sz="2700" dirty="0" err="1" smtClean="0"/>
              <a:t>й</a:t>
            </a:r>
            <a:r>
              <a:rPr lang="ru-RU" sz="2700" dirty="0" smtClean="0"/>
              <a:t> ареал </a:t>
            </a:r>
            <a:r>
              <a:rPr lang="ru-RU" sz="2700" dirty="0" err="1" smtClean="0"/>
              <a:t>поширення</a:t>
            </a:r>
            <a:r>
              <a:rPr lang="ru-RU" sz="2700" dirty="0" smtClean="0"/>
              <a:t>.</a:t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 </a:t>
            </a:r>
            <a:r>
              <a:rPr lang="ru-RU" sz="2700" dirty="0" err="1" smtClean="0"/>
              <a:t>Існують</a:t>
            </a:r>
            <a:r>
              <a:rPr lang="ru-RU" sz="2700" dirty="0" smtClean="0"/>
              <a:t> </a:t>
            </a:r>
            <a:r>
              <a:rPr lang="ru-RU" sz="2700" b="1" dirty="0" smtClean="0"/>
              <a:t>два </a:t>
            </a:r>
            <a:r>
              <a:rPr lang="ru-RU" sz="2700" b="1" dirty="0" err="1" smtClean="0"/>
              <a:t>головних</a:t>
            </a:r>
            <a:r>
              <a:rPr lang="ru-RU" sz="2700" b="1" dirty="0" smtClean="0"/>
              <a:t> </a:t>
            </a:r>
            <a:r>
              <a:rPr lang="ru-RU" sz="2700" b="1" dirty="0" err="1" smtClean="0">
                <a:solidFill>
                  <a:srgbClr val="FF0000"/>
                </a:solidFill>
              </a:rPr>
              <a:t>показники</a:t>
            </a:r>
            <a:r>
              <a:rPr lang="ru-RU" sz="2700" b="1" dirty="0" smtClean="0">
                <a:solidFill>
                  <a:srgbClr val="FF0000"/>
                </a:solidFill>
              </a:rPr>
              <a:t> </a:t>
            </a:r>
            <a:r>
              <a:rPr lang="ru-RU" sz="2700" b="1" dirty="0" err="1" smtClean="0">
                <a:solidFill>
                  <a:srgbClr val="FF0000"/>
                </a:solidFill>
              </a:rPr>
              <a:t>потужности</a:t>
            </a:r>
            <a:r>
              <a:rPr lang="ru-RU" sz="2700" b="1" dirty="0" smtClean="0">
                <a:solidFill>
                  <a:srgbClr val="FF0000"/>
                </a:solidFill>
              </a:rPr>
              <a:t> </a:t>
            </a:r>
            <a:r>
              <a:rPr lang="ru-RU" sz="2700" b="1" dirty="0" err="1" smtClean="0">
                <a:solidFill>
                  <a:srgbClr val="FF0000"/>
                </a:solidFill>
              </a:rPr>
              <a:t>мов</a:t>
            </a:r>
            <a:r>
              <a:rPr lang="ru-RU" sz="2700" b="1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610746" y="2873586"/>
            <a:ext cx="4698358" cy="3599316"/>
          </a:xfrm>
        </p:spPr>
        <p:txBody>
          <a:bodyPr/>
          <a:lstStyle/>
          <a:p>
            <a:r>
              <a:rPr lang="ru-RU" b="1" i="1" dirty="0" err="1" smtClean="0">
                <a:solidFill>
                  <a:schemeClr val="bg1"/>
                </a:solidFill>
              </a:rPr>
              <a:t>Показник</a:t>
            </a:r>
            <a:r>
              <a:rPr lang="ru-RU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демографічної</a:t>
            </a:r>
            <a:r>
              <a:rPr lang="ru-RU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потужности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за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носіїв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стосовно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кількости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досліджується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633880" y="2883526"/>
            <a:ext cx="4700058" cy="3599316"/>
          </a:xfrm>
        </p:spPr>
        <p:txBody>
          <a:bodyPr/>
          <a:lstStyle/>
          <a:p>
            <a:pPr marL="0" indent="357188" algn="just"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П</a:t>
            </a:r>
            <a:r>
              <a:rPr lang="ru-RU" b="1" i="1" dirty="0" err="1" smtClean="0">
                <a:solidFill>
                  <a:schemeClr val="bg1"/>
                </a:solidFill>
              </a:rPr>
              <a:t>оказник</a:t>
            </a:r>
            <a:r>
              <a:rPr lang="ru-RU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комунікативної</a:t>
            </a:r>
            <a:r>
              <a:rPr lang="ru-RU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</a:rPr>
              <a:t>потужности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за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комунікативних</a:t>
            </a:r>
            <a:r>
              <a:rPr lang="ru-RU" dirty="0" smtClean="0"/>
              <a:t> сфер,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обслуговує</a:t>
            </a:r>
            <a:r>
              <a:rPr lang="ru-RU" dirty="0" smtClean="0"/>
              <a:t>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За </a:t>
            </a:r>
            <a:r>
              <a:rPr lang="ru-RU" sz="2700" dirty="0" smtClean="0"/>
              <a:t>умов </a:t>
            </a:r>
            <a:r>
              <a:rPr lang="ru-RU" sz="2700" dirty="0" err="1" smtClean="0"/>
              <a:t>конкуренції</a:t>
            </a:r>
            <a:r>
              <a:rPr lang="ru-RU" sz="2700" dirty="0" smtClean="0"/>
              <a:t> </a:t>
            </a:r>
            <a:r>
              <a:rPr lang="ru-RU" sz="2700" dirty="0" err="1" smtClean="0"/>
              <a:t>двох</a:t>
            </a:r>
            <a:r>
              <a:rPr lang="ru-RU" sz="2700" dirty="0" smtClean="0"/>
              <a:t> </a:t>
            </a:r>
            <a:r>
              <a:rPr lang="ru-RU" sz="2700" dirty="0" err="1" smtClean="0"/>
              <a:t>або</a:t>
            </a:r>
            <a:r>
              <a:rPr lang="ru-RU" sz="2700" dirty="0" smtClean="0"/>
              <a:t> </a:t>
            </a:r>
            <a:r>
              <a:rPr lang="ru-RU" sz="2700" dirty="0" err="1" smtClean="0"/>
              <a:t>кількох</a:t>
            </a:r>
            <a:r>
              <a:rPr lang="ru-RU" sz="2700" dirty="0" smtClean="0"/>
              <a:t> </a:t>
            </a:r>
            <a:r>
              <a:rPr lang="ru-RU" sz="2700" dirty="0" err="1" smtClean="0"/>
              <a:t>мов</a:t>
            </a:r>
            <a:r>
              <a:rPr lang="ru-RU" sz="2700" dirty="0" smtClean="0"/>
              <a:t> у </a:t>
            </a:r>
            <a:r>
              <a:rPr lang="ru-RU" sz="2700" dirty="0" err="1" smtClean="0"/>
              <a:t>одній</a:t>
            </a:r>
            <a:r>
              <a:rPr lang="ru-RU" sz="2700" dirty="0" smtClean="0"/>
              <a:t> </a:t>
            </a:r>
            <a:r>
              <a:rPr lang="ru-RU" sz="2700" dirty="0" err="1" smtClean="0"/>
              <a:t>країні</a:t>
            </a:r>
            <a:r>
              <a:rPr lang="ru-RU" sz="2700" dirty="0" smtClean="0"/>
              <a:t> особливо </a:t>
            </a:r>
            <a:r>
              <a:rPr lang="ru-RU" sz="2700" dirty="0" err="1" smtClean="0"/>
              <a:t>важливим</a:t>
            </a:r>
            <a:r>
              <a:rPr lang="ru-RU" sz="2700" dirty="0" smtClean="0"/>
              <a:t> для </a:t>
            </a:r>
            <a:r>
              <a:rPr lang="ru-RU" sz="2700" dirty="0" err="1" smtClean="0"/>
              <a:t>виживання</a:t>
            </a:r>
            <a:r>
              <a:rPr lang="ru-RU" sz="2700" dirty="0" smtClean="0"/>
              <a:t> </a:t>
            </a:r>
            <a:r>
              <a:rPr lang="ru-RU" sz="2700" dirty="0" err="1" smtClean="0"/>
              <a:t>мови</a:t>
            </a:r>
            <a:r>
              <a:rPr lang="ru-RU" sz="2700" dirty="0" smtClean="0"/>
              <a:t> </a:t>
            </a:r>
            <a:r>
              <a:rPr lang="ru-RU" sz="2700" dirty="0" err="1" smtClean="0"/>
              <a:t>є</a:t>
            </a:r>
            <a:r>
              <a:rPr lang="ru-RU" sz="2700" dirty="0" smtClean="0"/>
              <a:t> </a:t>
            </a:r>
            <a:r>
              <a:rPr lang="ru-RU" sz="2700" dirty="0" err="1" smtClean="0"/>
              <a:t>її</a:t>
            </a:r>
            <a:r>
              <a:rPr lang="ru-RU" sz="2700" dirty="0" smtClean="0"/>
              <a:t> </a:t>
            </a:r>
            <a:r>
              <a:rPr lang="ru-RU" sz="2700" b="1" dirty="0" err="1" smtClean="0">
                <a:solidFill>
                  <a:srgbClr val="FF0000"/>
                </a:solidFill>
              </a:rPr>
              <a:t>комунікативна</a:t>
            </a:r>
            <a:r>
              <a:rPr lang="ru-RU" sz="2700" b="1" dirty="0" smtClean="0">
                <a:solidFill>
                  <a:srgbClr val="FF0000"/>
                </a:solidFill>
              </a:rPr>
              <a:t> </a:t>
            </a:r>
            <a:r>
              <a:rPr lang="ru-RU" sz="2700" b="1" dirty="0" err="1" smtClean="0">
                <a:solidFill>
                  <a:srgbClr val="FF0000"/>
                </a:solidFill>
              </a:rPr>
              <a:t>потужність</a:t>
            </a:r>
            <a:r>
              <a:rPr lang="ru-RU" sz="2700" dirty="0" smtClean="0"/>
              <a:t>.</a:t>
            </a:r>
            <a:r>
              <a:rPr lang="ru-RU" sz="2700" dirty="0" smtClean="0"/>
              <a:t>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За </a:t>
            </a:r>
            <a:r>
              <a:rPr lang="ru-RU" sz="2700" dirty="0" err="1" smtClean="0"/>
              <a:t>цим</a:t>
            </a:r>
            <a:r>
              <a:rPr lang="ru-RU" sz="2700" dirty="0" smtClean="0"/>
              <a:t> параметром </a:t>
            </a:r>
            <a:r>
              <a:rPr lang="ru-RU" sz="2700" dirty="0" err="1" smtClean="0"/>
              <a:t>мовні</a:t>
            </a:r>
            <a:r>
              <a:rPr lang="ru-RU" sz="2700" dirty="0" smtClean="0"/>
              <a:t> </a:t>
            </a:r>
            <a:r>
              <a:rPr lang="ru-RU" sz="2700" dirty="0" err="1" smtClean="0"/>
              <a:t>ситуації</a:t>
            </a:r>
            <a:r>
              <a:rPr lang="ru-RU" sz="2700" dirty="0" smtClean="0"/>
              <a:t> </a:t>
            </a:r>
            <a:r>
              <a:rPr lang="ru-RU" sz="2700" dirty="0" err="1" smtClean="0"/>
              <a:t>поділяються</a:t>
            </a:r>
            <a:r>
              <a:rPr lang="ru-RU" sz="2700" dirty="0" smtClean="0"/>
              <a:t> на: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ru-RU" b="1" i="1" dirty="0" err="1" smtClean="0">
                <a:solidFill>
                  <a:schemeClr val="bg1"/>
                </a:solidFill>
              </a:rPr>
              <a:t>Рівноважні</a:t>
            </a:r>
            <a:endParaRPr lang="ru-RU" b="1" i="1" dirty="0" smtClean="0">
              <a:solidFill>
                <a:schemeClr val="bg1"/>
              </a:solidFill>
            </a:endParaRPr>
          </a:p>
          <a:p>
            <a:pPr marL="0" indent="357188" algn="just">
              <a:buNone/>
            </a:pP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однаково</a:t>
            </a:r>
            <a:r>
              <a:rPr lang="ru-RU" dirty="0" smtClean="0"/>
              <a:t> </a:t>
            </a:r>
            <a:r>
              <a:rPr lang="ru-RU" dirty="0" err="1" smtClean="0"/>
              <a:t>сильну</a:t>
            </a:r>
            <a:r>
              <a:rPr lang="ru-RU" dirty="0" smtClean="0"/>
              <a:t> </a:t>
            </a:r>
            <a:r>
              <a:rPr lang="ru-RU" dirty="0" err="1" smtClean="0"/>
              <a:t>комунікативну</a:t>
            </a:r>
            <a:r>
              <a:rPr lang="ru-RU" dirty="0" smtClean="0"/>
              <a:t> </a:t>
            </a:r>
            <a:r>
              <a:rPr lang="ru-RU" dirty="0" err="1" smtClean="0"/>
              <a:t>потужність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Прикладом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мовна</a:t>
            </a:r>
            <a:r>
              <a:rPr lang="ru-RU" dirty="0" smtClean="0"/>
              <a:t> </a:t>
            </a:r>
            <a:r>
              <a:rPr lang="ru-RU" dirty="0" err="1" smtClean="0"/>
              <a:t>ситуація</a:t>
            </a:r>
            <a:r>
              <a:rPr lang="ru-RU" dirty="0" smtClean="0"/>
              <a:t> </a:t>
            </a:r>
            <a:r>
              <a:rPr lang="ru-RU" dirty="0" err="1" smtClean="0"/>
              <a:t>Бельгії</a:t>
            </a:r>
            <a:r>
              <a:rPr lang="ru-RU" dirty="0" smtClean="0"/>
              <a:t>, де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французької</a:t>
            </a:r>
            <a:r>
              <a:rPr lang="ru-RU" dirty="0" smtClean="0"/>
              <a:t> і </a:t>
            </a:r>
            <a:r>
              <a:rPr lang="ru-RU" dirty="0" err="1" smtClean="0"/>
              <a:t>нідерландської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</a:t>
            </a:r>
            <a:r>
              <a:rPr lang="ru-RU" dirty="0" err="1" smtClean="0"/>
              <a:t>однакове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ru-RU" b="1" i="1" dirty="0" err="1" smtClean="0">
                <a:solidFill>
                  <a:schemeClr val="bg1"/>
                </a:solidFill>
              </a:rPr>
              <a:t>Нерівноважні</a:t>
            </a:r>
            <a:endParaRPr lang="ru-RU" b="1" i="1" dirty="0" smtClean="0">
              <a:solidFill>
                <a:schemeClr val="bg1"/>
              </a:solidFill>
            </a:endParaRPr>
          </a:p>
          <a:p>
            <a:pPr marL="0" indent="357188" algn="just">
              <a:buNone/>
            </a:pP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Західної</a:t>
            </a:r>
            <a:r>
              <a:rPr lang="ru-RU" dirty="0" smtClean="0"/>
              <a:t> Африки. Тут </a:t>
            </a:r>
            <a:r>
              <a:rPr lang="ru-RU" dirty="0" err="1" smtClean="0"/>
              <a:t>місцеві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переважають</a:t>
            </a:r>
            <a:r>
              <a:rPr lang="ru-RU" dirty="0" smtClean="0"/>
              <a:t> за </a:t>
            </a:r>
            <a:r>
              <a:rPr lang="ru-RU" dirty="0" err="1" smtClean="0"/>
              <a:t>показником</a:t>
            </a:r>
            <a:r>
              <a:rPr lang="ru-RU" dirty="0" smtClean="0"/>
              <a:t> </a:t>
            </a:r>
            <a:r>
              <a:rPr lang="ru-RU" dirty="0" err="1" smtClean="0"/>
              <a:t>демографічної</a:t>
            </a:r>
            <a:r>
              <a:rPr lang="ru-RU" dirty="0" smtClean="0"/>
              <a:t> </a:t>
            </a:r>
            <a:r>
              <a:rPr lang="ru-RU" dirty="0" err="1" smtClean="0"/>
              <a:t>потужности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поступаються</a:t>
            </a:r>
            <a:r>
              <a:rPr lang="ru-RU" dirty="0" smtClean="0"/>
              <a:t> </a:t>
            </a:r>
            <a:r>
              <a:rPr lang="uk-UA" dirty="0" smtClean="0"/>
              <a:t>є</a:t>
            </a:r>
            <a:r>
              <a:rPr lang="ru-RU" dirty="0" err="1" smtClean="0"/>
              <a:t>вропейським</a:t>
            </a:r>
            <a:r>
              <a:rPr lang="ru-RU" dirty="0" smtClean="0"/>
              <a:t> за </a:t>
            </a:r>
            <a:r>
              <a:rPr lang="ru-RU" dirty="0" err="1" smtClean="0"/>
              <a:t>комунікативною</a:t>
            </a:r>
            <a:r>
              <a:rPr lang="ru-RU" dirty="0" smtClean="0"/>
              <a:t> </a:t>
            </a:r>
            <a:r>
              <a:rPr lang="ru-RU" dirty="0" err="1" smtClean="0"/>
              <a:t>потужністю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7"/>
          </a:xfrm>
        </p:spPr>
        <p:txBody>
          <a:bodyPr rtlCol="0"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1. </a:t>
            </a:r>
            <a:r>
              <a:rPr lang="ru-RU" b="1" dirty="0" err="1" smtClean="0">
                <a:solidFill>
                  <a:srgbClr val="7030A0"/>
                </a:solidFill>
              </a:rPr>
              <a:t>Мова</a:t>
            </a:r>
            <a:r>
              <a:rPr lang="ru-RU" b="1" dirty="0" smtClean="0">
                <a:solidFill>
                  <a:srgbClr val="7030A0"/>
                </a:solidFill>
              </a:rPr>
              <a:t> і </a:t>
            </a:r>
            <a:r>
              <a:rPr lang="ru-RU" b="1" dirty="0" err="1" smtClean="0">
                <a:solidFill>
                  <a:srgbClr val="7030A0"/>
                </a:solidFill>
              </a:rPr>
              <a:t>суспільство</a:t>
            </a:r>
            <a:r>
              <a:rPr lang="ru-RU" b="1" dirty="0" smtClean="0">
                <a:solidFill>
                  <a:srgbClr val="7030A0"/>
                </a:solidFill>
              </a:rPr>
              <a:t>. </a:t>
            </a:r>
            <a:r>
              <a:rPr lang="ru-RU" b="1" dirty="0" err="1" smtClean="0">
                <a:solidFill>
                  <a:srgbClr val="7030A0"/>
                </a:solidFill>
              </a:rPr>
              <a:t>Мовна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ситуація</a:t>
            </a:r>
            <a:r>
              <a:rPr lang="ru-RU" b="1" dirty="0" smtClean="0">
                <a:solidFill>
                  <a:srgbClr val="7030A0"/>
                </a:solidFill>
              </a:rPr>
              <a:t> та </a:t>
            </a:r>
            <a:r>
              <a:rPr lang="ru-RU" b="1" dirty="0" err="1" smtClean="0">
                <a:solidFill>
                  <a:srgbClr val="7030A0"/>
                </a:solidFill>
              </a:rPr>
              <a:t>мовні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проблеми</a:t>
            </a:r>
            <a:r>
              <a:rPr lang="ru-RU" b="1" dirty="0" smtClean="0">
                <a:solidFill>
                  <a:srgbClr val="7030A0"/>
                </a:solidFill>
              </a:rPr>
              <a:t> в </a:t>
            </a:r>
            <a:r>
              <a:rPr lang="ru-RU" b="1" dirty="0" err="1" smtClean="0">
                <a:solidFill>
                  <a:srgbClr val="7030A0"/>
                </a:solidFill>
              </a:rPr>
              <a:t>Україні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Мовну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ситуацію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України</a:t>
            </a:r>
            <a:r>
              <a:rPr lang="uk-UA" b="1" i="1" dirty="0" smtClean="0"/>
              <a:t>, </a:t>
            </a:r>
            <a:r>
              <a:rPr lang="uk-UA" b="1" dirty="0" smtClean="0"/>
              <a:t>попри сьогоднішню війну в країні, </a:t>
            </a:r>
            <a:r>
              <a:rPr lang="ru-RU" b="1" dirty="0" err="1" smtClean="0"/>
              <a:t>характеризу</a:t>
            </a:r>
            <a:r>
              <a:rPr lang="uk-UA" b="1" dirty="0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конфлікт</a:t>
            </a:r>
            <a:r>
              <a:rPr lang="ru-RU" b="1" dirty="0" smtClean="0"/>
              <a:t> </a:t>
            </a:r>
            <a:r>
              <a:rPr lang="ru-RU" b="1" dirty="0" err="1" smtClean="0"/>
              <a:t>між</a:t>
            </a:r>
            <a:r>
              <a:rPr lang="ru-RU" b="1" dirty="0" smtClean="0"/>
              <a:t> </a:t>
            </a:r>
            <a:r>
              <a:rPr lang="ru-RU" b="1" dirty="0" err="1" smtClean="0"/>
              <a:t>двома</a:t>
            </a:r>
            <a:r>
              <a:rPr lang="ru-RU" b="1" dirty="0" smtClean="0"/>
              <a:t> </a:t>
            </a:r>
            <a:r>
              <a:rPr lang="ru-RU" b="1" dirty="0" err="1" smtClean="0"/>
              <a:t>літературними</a:t>
            </a:r>
            <a:r>
              <a:rPr lang="ru-RU" b="1" dirty="0" smtClean="0"/>
              <a:t> </a:t>
            </a:r>
            <a:r>
              <a:rPr lang="ru-RU" b="1" dirty="0" err="1" smtClean="0"/>
              <a:t>мовами</a:t>
            </a:r>
            <a:r>
              <a:rPr lang="ru-RU" b="1" dirty="0" smtClean="0"/>
              <a:t> – </a:t>
            </a:r>
            <a:r>
              <a:rPr lang="ru-RU" b="1" dirty="0" err="1" smtClean="0"/>
              <a:t>українською</a:t>
            </a:r>
            <a:r>
              <a:rPr lang="ru-RU" b="1" dirty="0" smtClean="0"/>
              <a:t> та </a:t>
            </a:r>
            <a:r>
              <a:rPr lang="ru-RU" b="1" dirty="0" err="1" smtClean="0"/>
              <a:t>російською</a:t>
            </a:r>
            <a:r>
              <a:rPr lang="ru-RU" b="1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err="1" smtClean="0"/>
              <a:t>Асиміляція</a:t>
            </a:r>
            <a:r>
              <a:rPr lang="ru-RU" dirty="0" smtClean="0"/>
              <a:t> </a:t>
            </a:r>
            <a:r>
              <a:rPr lang="ru-RU" dirty="0" err="1" smtClean="0"/>
              <a:t>значної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спричинила</a:t>
            </a:r>
            <a:r>
              <a:rPr lang="ru-RU" dirty="0" smtClean="0"/>
              <a:t> </a:t>
            </a:r>
            <a:r>
              <a:rPr lang="ru-RU" dirty="0" err="1" smtClean="0"/>
              <a:t>ослаблення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самосвідомости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, </a:t>
            </a:r>
            <a:r>
              <a:rPr lang="ru-RU" dirty="0" err="1" smtClean="0"/>
              <a:t>витіснення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російською</a:t>
            </a:r>
            <a:r>
              <a:rPr lang="ru-RU" dirty="0" smtClean="0"/>
              <a:t> у </a:t>
            </a:r>
            <a:r>
              <a:rPr lang="ru-RU" dirty="0" err="1" smtClean="0"/>
              <a:t>східних</a:t>
            </a:r>
            <a:r>
              <a:rPr lang="ru-RU" dirty="0" smtClean="0"/>
              <a:t>, </a:t>
            </a:r>
            <a:r>
              <a:rPr lang="ru-RU" dirty="0" err="1" smtClean="0"/>
              <a:t>південних</a:t>
            </a:r>
            <a:r>
              <a:rPr lang="ru-RU" dirty="0" smtClean="0"/>
              <a:t> і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центральних</a:t>
            </a:r>
            <a:r>
              <a:rPr lang="ru-RU" dirty="0" smtClean="0"/>
              <a:t> областях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передусім</a:t>
            </a:r>
            <a:r>
              <a:rPr lang="ru-RU" dirty="0" smtClean="0"/>
              <a:t> у великих </a:t>
            </a:r>
            <a:r>
              <a:rPr lang="ru-RU" dirty="0" err="1" smtClean="0"/>
              <a:t>промислових</a:t>
            </a:r>
            <a:r>
              <a:rPr lang="ru-RU" dirty="0" smtClean="0"/>
              <a:t> центрах, становить одну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b="1" dirty="0" err="1" smtClean="0"/>
              <a:t>головних</a:t>
            </a:r>
            <a:r>
              <a:rPr lang="ru-RU" b="1" dirty="0" smtClean="0"/>
              <a:t> </a:t>
            </a:r>
            <a:r>
              <a:rPr lang="ru-RU" b="1" dirty="0" err="1" smtClean="0"/>
              <a:t>перешкод</a:t>
            </a:r>
            <a:r>
              <a:rPr lang="ru-RU" b="1" dirty="0" smtClean="0"/>
              <a:t> у </a:t>
            </a:r>
            <a:r>
              <a:rPr lang="ru-RU" b="1" dirty="0" err="1" smtClean="0"/>
              <a:t>побудові</a:t>
            </a:r>
            <a:r>
              <a:rPr lang="ru-RU" b="1" dirty="0" smtClean="0"/>
              <a:t> </a:t>
            </a:r>
            <a:r>
              <a:rPr lang="ru-RU" b="1" dirty="0" err="1" smtClean="0"/>
              <a:t>національної</a:t>
            </a:r>
            <a:r>
              <a:rPr lang="ru-RU" b="1" dirty="0" smtClean="0"/>
              <a:t> </a:t>
            </a:r>
            <a:r>
              <a:rPr lang="ru-RU" b="1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незалежної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колишньої</a:t>
            </a:r>
            <a:r>
              <a:rPr lang="ru-RU" dirty="0" smtClean="0"/>
              <a:t> </a:t>
            </a:r>
            <a:r>
              <a:rPr lang="ru-RU" dirty="0" err="1" smtClean="0"/>
              <a:t>імперської</a:t>
            </a:r>
            <a:r>
              <a:rPr lang="ru-RU" dirty="0" smtClean="0"/>
              <a:t> </a:t>
            </a:r>
            <a:r>
              <a:rPr lang="ru-RU" dirty="0" err="1" smtClean="0"/>
              <a:t>метрополії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7"/>
          </a:xfrm>
        </p:spPr>
        <p:txBody>
          <a:bodyPr rtlCol="0"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1. </a:t>
            </a:r>
            <a:r>
              <a:rPr lang="ru-RU" b="1" dirty="0" err="1" smtClean="0">
                <a:solidFill>
                  <a:srgbClr val="7030A0"/>
                </a:solidFill>
              </a:rPr>
              <a:t>Мова</a:t>
            </a:r>
            <a:r>
              <a:rPr lang="ru-RU" b="1" dirty="0" smtClean="0">
                <a:solidFill>
                  <a:srgbClr val="7030A0"/>
                </a:solidFill>
              </a:rPr>
              <a:t> і </a:t>
            </a:r>
            <a:r>
              <a:rPr lang="ru-RU" b="1" dirty="0" err="1" smtClean="0">
                <a:solidFill>
                  <a:srgbClr val="7030A0"/>
                </a:solidFill>
              </a:rPr>
              <a:t>суспільство</a:t>
            </a:r>
            <a:r>
              <a:rPr lang="ru-RU" b="1" dirty="0" smtClean="0">
                <a:solidFill>
                  <a:srgbClr val="7030A0"/>
                </a:solidFill>
              </a:rPr>
              <a:t>. </a:t>
            </a:r>
            <a:r>
              <a:rPr lang="ru-RU" b="1" dirty="0" err="1" smtClean="0">
                <a:solidFill>
                  <a:srgbClr val="7030A0"/>
                </a:solidFill>
              </a:rPr>
              <a:t>Мовна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ситуація</a:t>
            </a:r>
            <a:r>
              <a:rPr lang="ru-RU" b="1" dirty="0" smtClean="0">
                <a:solidFill>
                  <a:srgbClr val="7030A0"/>
                </a:solidFill>
              </a:rPr>
              <a:t> та </a:t>
            </a:r>
            <a:r>
              <a:rPr lang="ru-RU" b="1" dirty="0" err="1" smtClean="0">
                <a:solidFill>
                  <a:srgbClr val="7030A0"/>
                </a:solidFill>
              </a:rPr>
              <a:t>мовні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проблеми</a:t>
            </a:r>
            <a:r>
              <a:rPr lang="ru-RU" b="1" dirty="0" smtClean="0">
                <a:solidFill>
                  <a:srgbClr val="7030A0"/>
                </a:solidFill>
              </a:rPr>
              <a:t> в </a:t>
            </a:r>
            <a:r>
              <a:rPr lang="ru-RU" b="1" dirty="0" err="1" smtClean="0">
                <a:solidFill>
                  <a:srgbClr val="7030A0"/>
                </a:solidFill>
              </a:rPr>
              <a:t>Україні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ru-RU" b="1" dirty="0" err="1" smtClean="0"/>
              <a:t>Деформованість</a:t>
            </a:r>
            <a:r>
              <a:rPr lang="ru-RU" b="1" dirty="0" smtClean="0"/>
              <a:t> </a:t>
            </a:r>
            <a:r>
              <a:rPr lang="ru-RU" b="1" dirty="0" err="1" smtClean="0"/>
              <a:t>мовної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ситуації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smtClean="0"/>
              <a:t>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українськомовної</a:t>
            </a:r>
            <a:r>
              <a:rPr lang="ru-RU" dirty="0" smtClean="0"/>
              <a:t> та </a:t>
            </a:r>
            <a:r>
              <a:rPr lang="ru-RU" dirty="0" err="1" smtClean="0"/>
              <a:t>російськомовної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не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співвідношенню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і </a:t>
            </a:r>
            <a:r>
              <a:rPr lang="ru-RU" dirty="0" err="1" smtClean="0"/>
              <a:t>росіян</a:t>
            </a:r>
            <a:r>
              <a:rPr lang="ru-RU" dirty="0" smtClean="0"/>
              <a:t> на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401417"/>
          </a:xfrm>
        </p:spPr>
        <p:txBody>
          <a:bodyPr rtlCol="0"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1. </a:t>
            </a:r>
            <a:r>
              <a:rPr lang="ru-RU" b="1" dirty="0" err="1" smtClean="0">
                <a:solidFill>
                  <a:srgbClr val="7030A0"/>
                </a:solidFill>
              </a:rPr>
              <a:t>Мова</a:t>
            </a:r>
            <a:r>
              <a:rPr lang="ru-RU" b="1" dirty="0" smtClean="0">
                <a:solidFill>
                  <a:srgbClr val="7030A0"/>
                </a:solidFill>
              </a:rPr>
              <a:t> і </a:t>
            </a:r>
            <a:r>
              <a:rPr lang="ru-RU" b="1" dirty="0" err="1" smtClean="0">
                <a:solidFill>
                  <a:srgbClr val="7030A0"/>
                </a:solidFill>
              </a:rPr>
              <a:t>суспільство</a:t>
            </a:r>
            <a:r>
              <a:rPr lang="ru-RU" b="1" dirty="0" smtClean="0">
                <a:solidFill>
                  <a:srgbClr val="7030A0"/>
                </a:solidFill>
              </a:rPr>
              <a:t>. </a:t>
            </a:r>
            <a:r>
              <a:rPr lang="ru-RU" b="1" dirty="0" err="1" smtClean="0">
                <a:solidFill>
                  <a:srgbClr val="7030A0"/>
                </a:solidFill>
              </a:rPr>
              <a:t>Мовна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ситуація</a:t>
            </a:r>
            <a:r>
              <a:rPr lang="ru-RU" b="1" dirty="0" smtClean="0">
                <a:solidFill>
                  <a:srgbClr val="7030A0"/>
                </a:solidFill>
              </a:rPr>
              <a:t> та </a:t>
            </a:r>
            <a:r>
              <a:rPr lang="ru-RU" b="1" dirty="0" err="1" smtClean="0">
                <a:solidFill>
                  <a:srgbClr val="7030A0"/>
                </a:solidFill>
              </a:rPr>
              <a:t>мовні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проблеми</a:t>
            </a:r>
            <a:r>
              <a:rPr lang="ru-RU" b="1" dirty="0" smtClean="0">
                <a:solidFill>
                  <a:srgbClr val="7030A0"/>
                </a:solidFill>
              </a:rPr>
              <a:t> в </a:t>
            </a:r>
            <a:r>
              <a:rPr lang="ru-RU" b="1" dirty="0" err="1" smtClean="0">
                <a:solidFill>
                  <a:srgbClr val="7030A0"/>
                </a:solidFill>
              </a:rPr>
              <a:t>Україні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/>
          </a:bodyPr>
          <a:lstStyle/>
          <a:p>
            <a:pPr marL="0" indent="357188" algn="just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сьогодні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uk-UA" dirty="0" smtClean="0"/>
              <a:t>, через війну, мовна ситуація дещо </a:t>
            </a:r>
            <a:r>
              <a:rPr lang="uk-UA" dirty="0" smtClean="0"/>
              <a:t>змінилася: на </a:t>
            </a:r>
            <a:r>
              <a:rPr lang="uk-UA" dirty="0" smtClean="0"/>
              <a:t>рівні влади приймаються </a:t>
            </a:r>
            <a:r>
              <a:rPr lang="uk-UA" dirty="0" smtClean="0"/>
              <a:t>закони</a:t>
            </a:r>
            <a:r>
              <a:rPr lang="uk-UA" dirty="0" smtClean="0"/>
              <a:t>, які забороняють російську </a:t>
            </a:r>
            <a:r>
              <a:rPr lang="uk-UA" dirty="0" smtClean="0"/>
              <a:t>мову, </a:t>
            </a:r>
            <a:r>
              <a:rPr lang="uk-UA" dirty="0" smtClean="0"/>
              <a:t>проте не радикально – </a:t>
            </a:r>
            <a:r>
              <a:rPr lang="ru-RU" b="1" dirty="0" err="1" smtClean="0"/>
              <a:t>двомовна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ситуація</a:t>
            </a:r>
            <a:r>
              <a:rPr lang="ru-RU" b="1" dirty="0" smtClean="0"/>
              <a:t> </a:t>
            </a:r>
            <a:r>
              <a:rPr lang="ru-RU" b="1" dirty="0" err="1" smtClean="0"/>
              <a:t>свідч</a:t>
            </a:r>
            <a:r>
              <a:rPr lang="uk-UA" b="1" dirty="0" smtClean="0"/>
              <a:t>и</a:t>
            </a:r>
            <a:r>
              <a:rPr lang="ru-RU" b="1" dirty="0" err="1" smtClean="0"/>
              <a:t>ть</a:t>
            </a:r>
            <a:r>
              <a:rPr lang="ru-RU" b="1" dirty="0" smtClean="0"/>
              <a:t> про </a:t>
            </a:r>
            <a:r>
              <a:rPr lang="uk-UA" b="1" dirty="0" smtClean="0"/>
              <a:t>досі </a:t>
            </a:r>
            <a:r>
              <a:rPr lang="ru-RU" b="1" dirty="0" err="1" smtClean="0"/>
              <a:t>демографічну</a:t>
            </a:r>
            <a:r>
              <a:rPr lang="ru-RU" b="1" dirty="0" smtClean="0"/>
              <a:t> </a:t>
            </a:r>
            <a:r>
              <a:rPr lang="ru-RU" b="1" dirty="0" err="1" smtClean="0"/>
              <a:t>потужність</a:t>
            </a:r>
            <a:r>
              <a:rPr lang="ru-RU" b="1" dirty="0" smtClean="0"/>
              <a:t> </a:t>
            </a:r>
            <a:r>
              <a:rPr lang="uk-UA" b="1" dirty="0" smtClean="0"/>
              <a:t>російської </a:t>
            </a:r>
            <a:r>
              <a:rPr lang="ru-RU" b="1" dirty="0" err="1" smtClean="0"/>
              <a:t>мов</a:t>
            </a:r>
            <a:r>
              <a:rPr lang="uk-UA" b="1" dirty="0" smtClean="0"/>
              <a:t>и</a:t>
            </a:r>
            <a:r>
              <a:rPr lang="uk-UA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uk-UA" dirty="0" smtClean="0"/>
              <a:t>й досі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гостроту</a:t>
            </a:r>
            <a:r>
              <a:rPr lang="ru-RU" dirty="0" smtClean="0"/>
              <a:t> </a:t>
            </a:r>
            <a:r>
              <a:rPr lang="ru-RU" dirty="0" err="1" smtClean="0"/>
              <a:t>мовного</a:t>
            </a:r>
            <a:r>
              <a:rPr lang="ru-RU" dirty="0" smtClean="0"/>
              <a:t> </a:t>
            </a:r>
            <a:r>
              <a:rPr lang="ru-RU" dirty="0" err="1" smtClean="0"/>
              <a:t>конфлікту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зазначені</a:t>
            </a:r>
            <a:r>
              <a:rPr lang="ru-RU" dirty="0" smtClean="0"/>
              <a:t> </a:t>
            </a:r>
            <a:r>
              <a:rPr lang="ru-RU" dirty="0" err="1" smtClean="0"/>
              <a:t>перешкоди</a:t>
            </a:r>
            <a:r>
              <a:rPr lang="ru-RU" dirty="0" smtClean="0"/>
              <a:t>,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не </a:t>
            </a:r>
            <a:r>
              <a:rPr lang="ru-RU" dirty="0" err="1" smtClean="0"/>
              <a:t>втратила</a:t>
            </a:r>
            <a:r>
              <a:rPr lang="ru-RU" dirty="0" smtClean="0"/>
              <a:t> </a:t>
            </a:r>
            <a:r>
              <a:rPr lang="ru-RU" dirty="0" err="1" smtClean="0"/>
              <a:t>достатньо</a:t>
            </a:r>
            <a:r>
              <a:rPr lang="ru-RU" dirty="0" smtClean="0"/>
              <a:t> </a:t>
            </a:r>
            <a:r>
              <a:rPr lang="ru-RU" dirty="0" err="1" smtClean="0"/>
              <a:t>сильної</a:t>
            </a:r>
            <a:r>
              <a:rPr lang="ru-RU" dirty="0" smtClean="0"/>
              <a:t> </a:t>
            </a:r>
            <a:r>
              <a:rPr lang="ru-RU" dirty="0" err="1" smtClean="0"/>
              <a:t>креативної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. </a:t>
            </a:r>
            <a:r>
              <a:rPr lang="ru-RU" dirty="0" err="1" smtClean="0"/>
              <a:t>Нині</a:t>
            </a:r>
            <a:r>
              <a:rPr lang="ru-RU" dirty="0" smtClean="0"/>
              <a:t>,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свободи</a:t>
            </a:r>
            <a:r>
              <a:rPr lang="ru-RU" dirty="0" smtClean="0"/>
              <a:t>, </a:t>
            </a:r>
            <a:r>
              <a:rPr lang="ru-RU" dirty="0" err="1" smtClean="0"/>
              <a:t>почався</a:t>
            </a:r>
            <a:r>
              <a:rPr lang="ru-RU" dirty="0" smtClean="0"/>
              <a:t> </a:t>
            </a:r>
            <a:r>
              <a:rPr lang="ru-RU" dirty="0" err="1" smtClean="0"/>
              <a:t>активний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соці</a:t>
            </a:r>
            <a:r>
              <a:rPr lang="uk-UA" dirty="0" smtClean="0"/>
              <a:t>а</a:t>
            </a:r>
            <a:r>
              <a:rPr lang="ru-RU" dirty="0" err="1" smtClean="0"/>
              <a:t>льно</a:t>
            </a:r>
            <a:r>
              <a:rPr lang="ru-RU" dirty="0" smtClean="0"/>
              <a:t> </a:t>
            </a:r>
            <a:r>
              <a:rPr lang="ru-RU" dirty="0" err="1" smtClean="0"/>
              <a:t>диференційованої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, особливо </a:t>
            </a:r>
            <a:r>
              <a:rPr lang="ru-RU" dirty="0" err="1" smtClean="0"/>
              <a:t>інтенсивний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західних</a:t>
            </a:r>
            <a:r>
              <a:rPr lang="ru-RU" dirty="0" smtClean="0"/>
              <a:t> і </a:t>
            </a:r>
            <a:r>
              <a:rPr lang="ru-RU" dirty="0" err="1" smtClean="0"/>
              <a:t>центральних</a:t>
            </a:r>
            <a:r>
              <a:rPr lang="ru-RU" dirty="0" smtClean="0"/>
              <a:t> </a:t>
            </a:r>
            <a:r>
              <a:rPr lang="ru-RU" dirty="0" err="1" smtClean="0"/>
              <a:t>регіонах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Києві</a:t>
            </a:r>
            <a:r>
              <a:rPr lang="ru-RU" dirty="0" smtClean="0"/>
              <a:t>. </a:t>
            </a:r>
            <a:r>
              <a:rPr lang="ru-RU" dirty="0" err="1" smtClean="0"/>
              <a:t>Цікаві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елітарної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і </a:t>
            </a:r>
            <a:r>
              <a:rPr lang="ru-RU" dirty="0" smtClean="0"/>
              <a:t>у </a:t>
            </a:r>
            <a:r>
              <a:rPr lang="ru-RU" dirty="0" err="1" smtClean="0"/>
              <a:t>містах</a:t>
            </a:r>
            <a:r>
              <a:rPr lang="ru-RU" dirty="0" smtClean="0"/>
              <a:t> </a:t>
            </a:r>
            <a:r>
              <a:rPr lang="ru-RU" dirty="0" err="1" smtClean="0"/>
              <a:t>Східної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3_Берлін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7D30EEFE-7128-4DE5-8A0D-8D4EF32CB0AF}"/>
    </a:ext>
  </a:extLst>
</a:theme>
</file>

<file path=ppt/theme/theme2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</TotalTime>
  <Words>2703</Words>
  <Application>Microsoft Office PowerPoint</Application>
  <PresentationFormat>Произвольный</PresentationFormat>
  <Paragraphs>229</Paragraphs>
  <Slides>41</Slides>
  <Notes>25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41</vt:i4>
      </vt:variant>
    </vt:vector>
  </HeadingPairs>
  <TitlesOfParts>
    <vt:vector size="43" baseType="lpstr">
      <vt:lpstr>3_Берлін</vt:lpstr>
      <vt:lpstr>Официальная</vt:lpstr>
      <vt:lpstr>Мовленнєва комунікація. Культура мовлення як елемент загальної культури людини </vt:lpstr>
      <vt:lpstr>План </vt:lpstr>
      <vt:lpstr>Література до теми: </vt:lpstr>
      <vt:lpstr>1. Мова і суспільство.  Мовна ситуація та мовні проблеми в Україні </vt:lpstr>
      <vt:lpstr>Мовна ситуація – ситуація взаємодії різних мов чи різних форм існування однієї мови у певній державі з огляду на їхню функціональну специфіку й ареал поширення.   Існують два головних показники потужности мов.   </vt:lpstr>
      <vt:lpstr>За умов конкуренції двох або кількох мов у одній країні особливо важливим для виживання мови є її комунікативна потужність.   За цим параметром мовні ситуації поділяються на:</vt:lpstr>
      <vt:lpstr>1. Мова і суспільство. Мовна ситуація та мовні проблеми в Україні </vt:lpstr>
      <vt:lpstr>1. Мова і суспільство. Мовна ситуація та мовні проблеми в Україні </vt:lpstr>
      <vt:lpstr>1. Мова і суспільство. Мовна ситуація та мовні проблеми в Україні </vt:lpstr>
      <vt:lpstr>1. Мова і суспільство. Мовна ситуація та мовні проблеми в Україні </vt:lpstr>
      <vt:lpstr> 2. Мовне законодавство в Україні. Правовий статус української мови. Поняття «державна» й «офіційна» мова  </vt:lpstr>
      <vt:lpstr> 2. Мовне законодавство в Україні. Правовий статус української мови. Поняття «державна» й «офіційна» мова  </vt:lpstr>
      <vt:lpstr> 2. Мовне законодавство в Україні. Правовий статус української мови. Поняття «державна» й «офіційна» мова  </vt:lpstr>
      <vt:lpstr> 2. Мовне законодавство в Україні. Правовий статус української мови. Поняття «державна» й «офіційна» мова  </vt:lpstr>
      <vt:lpstr> 2. Мовне законодавство в Україні. Правовий статус української мови. Поняття «державна» й «офіційна» мова  </vt:lpstr>
      <vt:lpstr> 2. Мовне законодавство в Україні. Правовий статус української мови. Поняття «державна» й «офіційна» мова  </vt:lpstr>
      <vt:lpstr> 2. Мовне законодавство в Україні. Правовий статус української мови. Поняття «державна» й «офіційна» мова  </vt:lpstr>
      <vt:lpstr> 2. Мовне законодавство в Україні. Правовий статус української мови. Поняття «державна» й «офіційна» мова  </vt:lpstr>
      <vt:lpstr>3. Двомовність і культура спілкування   </vt:lpstr>
      <vt:lpstr>3. Двомовність і культура спілкування   </vt:lpstr>
      <vt:lpstr>3. Двомовність і культура спілкування   </vt:lpstr>
      <vt:lpstr>3. Двомовність і культура спілкування   </vt:lpstr>
      <vt:lpstr>4. Мовне виховання та мовна освіта як необхідні складові мовленнєвої культури людини    </vt:lpstr>
      <vt:lpstr>4. Мовне виховання та мовна освіта як необхідні складові мовленнєвої культури людини    </vt:lpstr>
      <vt:lpstr>4. Мовне виховання та мовна освіта як необхідні складові мовленнєвої культури людини    </vt:lpstr>
      <vt:lpstr>4. Мовне виховання та мовна освіта як необхідні складові мовленнєвої культури людини    </vt:lpstr>
      <vt:lpstr>Зміст мовної освіти </vt:lpstr>
      <vt:lpstr>4. Мовне виховання та мовна освіта як необхідні складові мовленнєвої культури людини     Мовленнєва змістова лінія </vt:lpstr>
      <vt:lpstr>Мовна змістова лінія</vt:lpstr>
      <vt:lpstr>Соціокультурна змістова лінія</vt:lpstr>
      <vt:lpstr>Діяльнісна (стратегічна) змістова лінія</vt:lpstr>
      <vt:lpstr>5. Мовний етикет  як необхідна одиниця культури мовлення </vt:lpstr>
      <vt:lpstr>Привітання</vt:lpstr>
      <vt:lpstr>Звертання</vt:lpstr>
      <vt:lpstr>Знайомство</vt:lpstr>
      <vt:lpstr>Запрошення </vt:lpstr>
      <vt:lpstr>Комплімент</vt:lpstr>
      <vt:lpstr>Вітання</vt:lpstr>
      <vt:lpstr>Прощання </vt:lpstr>
      <vt:lpstr>5. Мовний етикет  як необхідна одиниця культури мовлення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 проекту</dc:title>
  <dc:creator/>
  <cp:lastModifiedBy>Администратор</cp:lastModifiedBy>
  <cp:revision>127</cp:revision>
  <dcterms:created xsi:type="dcterms:W3CDTF">2014-04-17T23:07:25Z</dcterms:created>
  <dcterms:modified xsi:type="dcterms:W3CDTF">2023-08-07T11:54:35Z</dcterms:modified>
</cp:coreProperties>
</file>