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741" r:id="rId2"/>
  </p:sldMasterIdLst>
  <p:notesMasterIdLst>
    <p:notesMasterId r:id="rId39"/>
  </p:notesMasterIdLst>
  <p:handoutMasterIdLst>
    <p:handoutMasterId r:id="rId40"/>
  </p:handoutMasterIdLst>
  <p:sldIdLst>
    <p:sldId id="257" r:id="rId3"/>
    <p:sldId id="258" r:id="rId4"/>
    <p:sldId id="277" r:id="rId5"/>
    <p:sldId id="319" r:id="rId6"/>
    <p:sldId id="278" r:id="rId7"/>
    <p:sldId id="310" r:id="rId8"/>
    <p:sldId id="348" r:id="rId9"/>
    <p:sldId id="313" r:id="rId10"/>
    <p:sldId id="314" r:id="rId11"/>
    <p:sldId id="317" r:id="rId12"/>
    <p:sldId id="318" r:id="rId13"/>
    <p:sldId id="320" r:id="rId14"/>
    <p:sldId id="321" r:id="rId15"/>
    <p:sldId id="322" r:id="rId16"/>
    <p:sldId id="323" r:id="rId17"/>
    <p:sldId id="325" r:id="rId18"/>
    <p:sldId id="326" r:id="rId19"/>
    <p:sldId id="327" r:id="rId20"/>
    <p:sldId id="328" r:id="rId21"/>
    <p:sldId id="329" r:id="rId22"/>
    <p:sldId id="330" r:id="rId23"/>
    <p:sldId id="333" r:id="rId24"/>
    <p:sldId id="335" r:id="rId25"/>
    <p:sldId id="336" r:id="rId26"/>
    <p:sldId id="337" r:id="rId27"/>
    <p:sldId id="349" r:id="rId28"/>
    <p:sldId id="339" r:id="rId29"/>
    <p:sldId id="340" r:id="rId30"/>
    <p:sldId id="350" r:id="rId31"/>
    <p:sldId id="351" r:id="rId32"/>
    <p:sldId id="352" r:id="rId33"/>
    <p:sldId id="353" r:id="rId34"/>
    <p:sldId id="354" r:id="rId35"/>
    <p:sldId id="355" r:id="rId36"/>
    <p:sldId id="356" r:id="rId37"/>
    <p:sldId id="357" r:id="rId38"/>
  </p:sldIdLst>
  <p:sldSz cx="12192000" cy="6858000"/>
  <p:notesSz cx="6858000" cy="9144000"/>
  <p:defaultTextStyle>
    <a:defPPr rtl="0">
      <a:defRPr lang="uk-U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Титульний аркуш" id="{15202A74-163D-4B71-BBA8-E2FCD164262F}">
          <p14:sldIdLst>
            <p14:sldId id="257"/>
            <p14:sldId id="258"/>
            <p14:sldId id="259"/>
            <p14:sldId id="260"/>
            <p14:sldId id="261"/>
          </p14:sldIdLst>
        </p14:section>
        <p14:section name="Учасник групи 1" id="{0860697E-8C4A-43F9-A7C0-C435911657B2}">
          <p14:sldIdLst>
            <p14:sldId id="262"/>
            <p14:sldId id="263"/>
            <p14:sldId id="268"/>
            <p14:sldId id="272"/>
          </p14:sldIdLst>
        </p14:section>
        <p14:section name="Учасник групи 2" id="{ED02CA79-8112-418E-8BC2-0FD9B68AECB3}">
          <p14:sldIdLst>
            <p14:sldId id="266"/>
            <p14:sldId id="267"/>
            <p14:sldId id="273"/>
            <p14:sldId id="265"/>
          </p14:sldIdLst>
        </p14:section>
        <p14:section name="Учасник групи 3" id="{0DAD77B1-60C5-4EB2-933E-C56E97A5B2A7}">
          <p14:sldIdLst>
            <p14:sldId id="270"/>
            <p14:sldId id="271"/>
            <p14:sldId id="264"/>
            <p14:sldId id="269"/>
          </p14:sldIdLst>
        </p14:section>
        <p14:section name="Загальні висновки" id="{4AB6C702-EE4D-4283-ACB0-770710E41AE6}">
          <p14:sldIdLst>
            <p14:sldId id="274"/>
            <p14:sldId id="275"/>
            <p14:sldId id="276"/>
          </p14:sldIdLst>
        </p14:section>
      </p14:sectionLst>
    </p:ex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59" autoAdjust="0"/>
    <p:restoredTop sz="92865" autoAdjust="0"/>
  </p:normalViewPr>
  <p:slideViewPr>
    <p:cSldViewPr snapToGrid="0">
      <p:cViewPr varScale="1">
        <p:scale>
          <a:sx n="96" d="100"/>
          <a:sy n="96" d="100"/>
        </p:scale>
        <p:origin x="-2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104" d="100"/>
          <a:sy n="104" d="100"/>
        </p:scale>
        <p:origin x="5388" y="10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>
                <a16:creationId xmlns:a16="http://schemas.microsoft.com/office/drawing/2014/main" xmlns="" id="{B36063CE-81D6-4592-B207-02AC171A7A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xmlns="" id="{DD0ED2FB-04F3-43CB-8E36-B4E39D991B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0D8BBC0-096E-4C2A-8106-7F8F427104B3}" type="datetime1">
              <a:rPr lang="uk-UA" smtClean="0"/>
              <a:pPr rtl="0"/>
              <a:t>06.08.2023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xmlns="" id="{C2A7224F-3F9F-4155-9DBA-B0F7C4F4C4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xmlns="" id="{16AEDFA8-A61F-4BA7-BB22-D43A7431CB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B2D1E5-99D9-439B-BCD7-1C5E4AABA67E}" type="slidenum">
              <a:rPr lang="uk-UA" smtClean="0"/>
              <a:pPr rtl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03823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E890612-D399-462A-B0B1-E818A366E8A6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7B1F30-39B2-4CE2-8EF3-91F3179569A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3192428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xmlns="" val="85461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36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="" xmlns:p14="http://schemas.microsoft.com/office/powerpoint/2010/main" val="854613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 noProof="0"/>
              <a:t>Клацніть, щоб змінити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296BAA-C77B-48B3-982C-0214EC684C2B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4C9442-2458-476F-972A-381978A5288F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43EE74-C2AD-40E9-9ECA-EFC22383AA23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Рисунок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Прямокутник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Прямокутник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9CB77F4-C0FE-4F87-8976-C65637FF045C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16" name="Текстове поле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7" name="Текстове поле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з і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Рисунок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Прямокутник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1C21975-03EB-4C50-8A44-A871E718493E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Рисунок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Прямокутник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Прямокутник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7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8" name="Місце для тексту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9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0" name="Місце для тексту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1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B544BF-E8A2-4D66-9B12-FB04A9BAB3D1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 зображе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9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0" name="Місце для зображення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1" name="Місце для тексту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2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3" name="Місце для зображення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4" name="Місце для тексту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5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6" name="Місце для зображення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7" name="Місце для тексту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38F5B2-F8C4-4AD4-83A1-B80CC8D09D0B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63C6F6-BB6E-48B3-9CBC-02ED40B1CF04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Прямокутник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ий заголовок 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6FF25350-FE8D-4934-B5ED-F1B1304A339C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815584" y="102637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C4429A-0371-4490-9459-310CE805D8F9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6084107" y="1575652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pPr rtl="0"/>
            <a:endParaRPr lang="uk-UA" noProof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55200" y="304801"/>
            <a:ext cx="1930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214E01-BD05-41A2-B328-608D52B721B6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8FB7C1-1613-43E9-9C1D-5A3735E01BCE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Рисунок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Прямокутник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кутник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B13735-E1FD-47E9-82BC-3E4328FEE16A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Рисунок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Прямокутник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Прямокутник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1D5AD8-30F7-42B7-BA63-A6088562EDF2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5E49A0-1F6A-4AA4-8712-CCE4038D0735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A329F9-CA07-430E-B1D4-8054C6A7F54A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67BCBE-98E1-497C-876A-A1E8214FC5CC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ADD1AA5-D082-4643-B104-DC0A8388F981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rtl="0"/>
            <a:fld id="{7ADD1AA5-D082-4643-B104-DC0A8388F981}" type="datetime1">
              <a:rPr lang="uk-UA" noProof="0" smtClean="0"/>
              <a:pPr rtl="0"/>
              <a:t>06.08.2023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791200" y="1040174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280522" y="4442791"/>
            <a:ext cx="8144134" cy="1655343"/>
          </a:xfrm>
        </p:spPr>
        <p:txBody>
          <a:bodyPr rtlCol="0">
            <a:noAutofit/>
          </a:bodyPr>
          <a:lstStyle/>
          <a:p>
            <a:pPr rtl="0"/>
            <a:endParaRPr lang="uk-UA" sz="1800" dirty="0" smtClean="0"/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Олена Михайлівна ЮМАЧІКОВА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кандидат філологічних наук,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старший викладач кафедри 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української та іноземних мов</a:t>
            </a:r>
            <a:endParaRPr lang="uk-UA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730" y="2723321"/>
            <a:ext cx="10363200" cy="2017643"/>
          </a:xfrm>
        </p:spPr>
        <p:txBody>
          <a:bodyPr rtlCol="0"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err="1" smtClean="0"/>
              <a:t>Українська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літературна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мова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від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найдавніших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часів</a:t>
            </a:r>
            <a:r>
              <a:rPr lang="ru-RU" sz="3600" b="1" dirty="0" smtClean="0"/>
              <a:t> до </a:t>
            </a:r>
            <a:r>
              <a:rPr lang="ru-RU" sz="3600" b="1" dirty="0" err="1" smtClean="0"/>
              <a:t>сучасності</a:t>
            </a:r>
            <a:r>
              <a:rPr lang="ru-RU" sz="3600" b="1" dirty="0" smtClean="0"/>
              <a:t>: </a:t>
            </a:r>
            <a:r>
              <a:rPr lang="ru-RU" sz="3600" b="1" dirty="0" err="1" smtClean="0"/>
              <a:t>ознаки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й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функціональні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різновиди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sz="36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89291677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739348"/>
          </a:xfrm>
        </p:spPr>
        <p:txBody>
          <a:bodyPr rtlCol="0">
            <a:normAutofit fontScale="90000"/>
          </a:bodyPr>
          <a:lstStyle/>
          <a:p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uk-UA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Формування української літературної мови </a:t>
            </a:r>
            <a:r>
              <a:rPr lang="uk-UA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ХІХ столітті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lvl="0" indent="357188" algn="just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2-а пол.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 – поч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 20 ст. характеризуються розвитком різножанрового художнього стилю і,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менше публіцистичного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стилю, наукового стилю. Виробляється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культура сценічної мови в українському театрі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7188" algn="just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Російський царат видавав укази про заборону української мови: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Валуєвський циркуляр 1863, </a:t>
            </a:r>
            <a:r>
              <a:rPr lang="uk-UA" sz="2800" i="1" dirty="0" err="1" smtClean="0">
                <a:latin typeface="Times New Roman" pitchFamily="18" charset="0"/>
                <a:cs typeface="Times New Roman" pitchFamily="18" charset="0"/>
              </a:rPr>
              <a:t>Емський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указ 1876, розпорядження 1881, 1892 та наступних років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підавстрійській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Україні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кін. 19 ст. формувався науковий стиль, вироблялася наукова термінологія. Через роз’єднаність земель, заборону ввозити до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підросійської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України книжки українською мовою не було умов для витворення спільних загальнолітературних норм, що об’єднували б мовно-літературну практику українців, які жили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різних державах. 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Моменти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послаблення царської цензури викликали активізацію мовно-літературного життя у Східній Україні.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739348"/>
          </a:xfrm>
        </p:spPr>
        <p:txBody>
          <a:bodyPr rtlCol="0">
            <a:normAutofit fontScale="90000"/>
          </a:bodyPr>
          <a:lstStyle/>
          <a:p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uk-UA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Формування української літературної мови </a:t>
            </a:r>
            <a:r>
              <a:rPr lang="uk-UA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ХІХ столітті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endParaRPr lang="uk-UA" b="1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https://f.authenticukraine.com.ua/photo/5220/J2eYh.jpg"/>
          <p:cNvPicPr>
            <a:picLocks noGrp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878496" y="2053949"/>
            <a:ext cx="8388625" cy="45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3008244" y="141618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Пам'ятна дошка, присвячена «</a:t>
            </a:r>
            <a:r>
              <a:rPr lang="uk-UA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Емському</a:t>
            </a:r>
            <a:r>
              <a:rPr lang="uk-UA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указові», встановлена у місті  </a:t>
            </a:r>
            <a:r>
              <a:rPr lang="uk-UA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Бад-Емс</a:t>
            </a:r>
            <a:r>
              <a:rPr lang="uk-UA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 на будинку «</a:t>
            </a:r>
            <a:r>
              <a:rPr lang="uk-UA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Haus</a:t>
            </a:r>
            <a:r>
              <a:rPr lang="uk-UA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Vier</a:t>
            </a:r>
            <a:r>
              <a:rPr lang="uk-UA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Türme</a:t>
            </a:r>
            <a:r>
              <a:rPr lang="uk-UA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594114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Українська мова в період бездержавності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історія </a:t>
            </a:r>
            <a:r>
              <a:rPr lang="uk-UA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лінгвоциду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357188" algn="just">
              <a:lnSpc>
                <a:spcPct val="150000"/>
              </a:lnSpc>
              <a:buNone/>
            </a:pP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Лінгвоци́д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(також: </a:t>
            </a: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мововбивство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– свідоме, цілеспрямоване нищення певної мови як головної ознаки етносу – народності, нації. </a:t>
            </a:r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lnSpc>
                <a:spcPct val="150000"/>
              </a:lnSpc>
              <a:buNone/>
            </a:pP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Лінгвоцид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спрямовується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проти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писемної форми мовлення. Кінцева мета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лінгвоциду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є не геноцид, тобто фізичне винищення певного народу, а </a:t>
            </a: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етноцид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— ліквідація цього народу як окремої культурно-історичної спільноти,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винародовлення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етносу.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lnSpc>
                <a:spcPct val="150000"/>
              </a:lnSpc>
              <a:buNone/>
            </a:pP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Лінгвоцид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є передумовою масової денаціоналізації та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манкуртизації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: без нього неможлива втрата народом історичної пам'яті, етнічного імунітету, національної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самототожності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без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нього не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може відбутись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асиміляція – поглинання одного народу іншим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lnSpc>
                <a:spcPct val="150000"/>
              </a:lnSpc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Ось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чому поневолювачі ніколи не забували про необхідність нищення мови поневолених народів.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594114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Українська мова в період бездержавності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історія </a:t>
            </a:r>
            <a:r>
              <a:rPr lang="uk-UA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лінгвоциду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7220977" cy="4572000"/>
          </a:xfrm>
        </p:spPr>
        <p:txBody>
          <a:bodyPr rtlCol="0">
            <a:normAutofit fontScale="62500" lnSpcReduction="2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uk-UA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Хронологія заборон української мови</a:t>
            </a:r>
            <a:endParaRPr lang="ru-RU" sz="28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uk-UA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XVII століття</a:t>
            </a:r>
            <a:endParaRPr lang="ru-RU" sz="28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lnSpc>
                <a:spcPct val="150000"/>
              </a:lnSpc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1627 – наказ царя Михайла з подання Московського патріарха Філарета спалити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державі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усі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примірники надрукованого в Україні «Учительного Євангелія» Кирила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Ставровецького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lnSpc>
                <a:spcPct val="150000"/>
              </a:lnSpc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1696 – ухвала польського сейму про запровадження польської мови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судах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й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установах Правобережної України.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lnSpc>
                <a:spcPct val="150000"/>
              </a:lnSpc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1690 – засудження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анафема Собору РПЦ на «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Кіевскія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Новыя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Книги» П. Могили, К. 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Ставровецького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С. Полоцького, Л. Барановича, А. 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Радзивиловського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інших.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  <p:pic>
        <p:nvPicPr>
          <p:cNvPr id="4" name="Picture 3" descr="D:\ІННА\22-23 силабус УМЕК\лекції\лекція 4\лінгвоцид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02826" y="1455574"/>
            <a:ext cx="4114801" cy="4557600"/>
          </a:xfrm>
          <a:prstGeom prst="rect">
            <a:avLst/>
          </a:prstGeom>
          <a:noFill/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594114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Українська мова в період бездержавності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історія </a:t>
            </a:r>
            <a:r>
              <a:rPr lang="uk-UA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лінгвоциду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1720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– указ царя Московії Петра І про заборону книгодрукування українською мовою і вилучення українських текстів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із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церковних книг.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1729 – наказ Петра ІІ переписати з української мови на російську всі державні постанови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й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розпорядження.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1731 – вимога цариці Анни Іванівни вилучити книги старого українського друку, а «науки вводить на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собственном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российском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языке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». У таємній інструкції правителеві України князю О. Шаховському.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1734 наказала всіляко перешкоджати українцям одружуватися з поляками 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білорусами, «а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побуждать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их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искусным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образом приводить в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свойство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с великоросами».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1763 – указ Катерини II про заборону викладати українською мовою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Києво-Могилянській академії.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1769 – заборона Синоду РПЦ друкувати 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використовувати український буквар.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1775 – зруйнування Запорізької Січі 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закриття українських шкіл при полкових козацьких канцеляріях.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1789 – розпорядження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Едукаційної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комісії польського сейму про закриття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усіх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українських шкіл.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594114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Українська мова в період бездержавності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історія </a:t>
            </a:r>
            <a:r>
              <a:rPr lang="uk-UA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лінгвоциду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1817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– запровадження польської мови в усіх народних школах Західної України.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1832 – реорганізація освіти на Правобережній Україні на загальноімперських засадах із переведенням на російську мову навчання.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1847 – розгром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Кирило-Мефодієвського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товариства й посилення жорстокого переслідування української мови 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культури, заборона найкращих творів Шевченка, Куліша, Костомарова 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інших.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1859 – міністерством віросповідань і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наук Австро-Угорщини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Східній Галичині 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Буковині здійснено спробу замінити українську кириличну азбуку латинською.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1862 – закриття безоплатних недільних українських шкіл для дорослих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підросійській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Україні.</a:t>
            </a: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1863 – Валуєвський циркуляр про заборону давати цензурний дозвіл на друкування україномовної духовної і популярної освітньої літератури: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іякої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окремої мовою. Малоросійської мови не було і бути не може»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1864 – прийняття Статуту про початкову школу, за яким навчання має проводитись лише російською.</a:t>
            </a: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1869 – запровадження польської мови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офіційної мови освіти й адміністрації Східної Галичини.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594114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Українська мова в період бездержавності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історія </a:t>
            </a:r>
            <a:r>
              <a:rPr lang="uk-UA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лінгвоциду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1870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– роз'яснення міністра освіти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росії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Д.Толстого про те, що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«кінцевою метою освіти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усіх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інородців незаперечне повинно бути обрусіння».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1876 –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Емський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указ Олександра ІІ про заборону друкування та ввозу з-за кордону будь-якої україномовної літератури, а також про заборону українських сценічних вистав і друкування українських текстів під нотами, тобто народних пісень. Вперше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оприлюднено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у книжці Савченко Ф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«Заборона українства»,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1876 року.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1881 – заборона викладання у народних школах і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виголошення церковних проповідей українською мовою.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1884 – заборона Олександром III українських театральних вистав у всіх малоросійських губерніях.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1888 – указ Олександра III про заборону вживання української мови в офіційних установах і хрещення українськими іменами.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1892 – заборона перекладати книжки з російської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мови українською.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1895 – заборона Головного управління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справах друку видавати українські книжки для дітей.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594114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Українська мова в період бездержавності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історія </a:t>
            </a:r>
            <a:r>
              <a:rPr lang="uk-UA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лінгвоциду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Autofit/>
          </a:bodyPr>
          <a:lstStyle/>
          <a:p>
            <a:pPr marL="0" indent="357188"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1908 – через чотири роки після визнання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російською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академією наук української мови мовою(!) Сенат оголошує україномовну культурну й освітню діяльність шкідливою для імперії.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1910 – закриття за наказом уряду Столипіна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усіх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українських культурних товариств, видавництв, заборона читання лекцій українською мовою, заборона створення будь-яких неросійських клубів.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1911 – постанова VII дворянського з'їзду в Москві про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лише російськомовну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освіту й неприпустимість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уживання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інших мов у школах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росії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1914 – заборона відзначати 100-літній ювілей Тараса Шевченка; указ Миколи ІІ про скасування української преси.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1914, 1916 – кампанії русифікації у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Західній Україні; заборона українського слова, освіти, церкви.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1919 – більшість білогвардійських газет на півдні Росії «заборонило існування» України.</a:t>
            </a:r>
          </a:p>
          <a:p>
            <a:pPr marL="0" indent="357188"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1922 – проголошення частиною керівництва ЦК РКП(б) і ЦК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КП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(б)У «теорії» боротьби в Україні двох культур – міської (російської) 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селянської (української),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якій перемогти повинна перша.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594114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Українська мова в період бездержавності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історія </a:t>
            </a:r>
            <a:r>
              <a:rPr lang="uk-UA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лінгвоциду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1924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– закон Польської республіки про обмеження вживання української мови в адміністративних органах, суді, освіті на підвладних полякам українських землях.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1924 – закон Румунського королівства про зобов'язання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усіх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«румун», котрі «загубили материнську мову», давати освіту дітям лише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румунських школах.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1925 – остаточне закриття українського «таємного» університету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Львові.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1926 – лист Сталіна «Тов.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Кагановичу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іншим членам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ПБ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ЦК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КП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(б)У» з санкцією на боротьбу проти «національного ухилу», початок переслідування діячів «українізації».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1933 – телеграма Сталіна про припинення «українізації».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1933 – скасування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Румунії міністерського розпорядження від 31 грудня.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1929 p., котрим дозволялися кілька годин української мови на тиждень у школах з більшістю учнів-українців.</a:t>
            </a: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1934 – спеціальне розпорядження міністерства виховання Румунії про звільнення з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роботи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«за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вороже ставлення до держави і румунського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народу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усіх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українських вчителів, які вимагали повернення до школи української мови.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1938 – постанова РНК СРСР і ЦК ВКП(б) «Про обов'язкове вивчення російської мови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школах національних республік і областей», відповідна постанова РНК УРСР і ЦК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КП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(б)У.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594114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Українська мова в період бездержавності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історія </a:t>
            </a:r>
            <a:r>
              <a:rPr lang="uk-UA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лінгвоциду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357188" algn="just"/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1947 </a:t>
            </a:r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– операція «Вісла»; розселення частини українців з етнічних українських земель «урозсип» між поляками у Західній Польщі для прискорення їхньої полонізації.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1958 – закріплення у ст. 20 Основ Законодавства СРСР і союзних республік про народну освіту положення про вільний вибір мови навчання; вивчення усіх мов, крім російської, за бажанням батьків учнів.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1960–1980 – масове закриття українських шкіл у Польщі та Румунії.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1970 – наказ про захист дисертацій тільки російською мовою.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1972 – заборона партійними органами відзначати ювілей музею І</a:t>
            </a:r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. Котляревського у </a:t>
            </a:r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Полтаві.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1973 – заборона відзначати ювілей твору І. Котляревського «Енеїда».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1974 – постанова ЦК КПРС «Про підготовку до 50-річчя створення Союзу Радянських Соціалістичних Республік», де вперше проголошується створення «нової історичної спільноти – радянського народу», офіційний курс на денаціоналізацію.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1978 – постанова ЦК КПРС і Ради Міністрів СРСР «Про заходи щодо подальшого вдосконалення вивчення і викладення російської мови в союзних республіках</a:t>
            </a:r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» («</a:t>
            </a:r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Брежнєвський циркуляр»).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 fontScale="90000"/>
          </a:bodyPr>
          <a:lstStyle/>
          <a:p>
            <a:r>
              <a:rPr lang="uk-UA" sz="4400" b="1" dirty="0" smtClean="0">
                <a:solidFill>
                  <a:schemeClr val="tx1"/>
                </a:solidFill>
              </a:rPr>
              <a:t>План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/>
          <a:lstStyle/>
          <a:p>
            <a:pPr marL="514350" lvl="0" indent="-514350">
              <a:buAutoNum type="arabicPeriod"/>
            </a:pP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літературна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найдавніших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 до </a:t>
            </a:r>
            <a:r>
              <a:rPr lang="ru-RU" dirty="0" err="1" smtClean="0"/>
              <a:t>кінця</a:t>
            </a:r>
            <a:r>
              <a:rPr lang="ru-RU" dirty="0" smtClean="0"/>
              <a:t> ХVІІІ </a:t>
            </a:r>
            <a:r>
              <a:rPr lang="ru-RU" dirty="0" err="1" smtClean="0"/>
              <a:t>століття</a:t>
            </a:r>
            <a:r>
              <a:rPr lang="ru-RU" dirty="0" smtClean="0"/>
              <a:t>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у ХІХ </a:t>
            </a:r>
            <a:r>
              <a:rPr lang="ru-RU" dirty="0" err="1" smtClean="0"/>
              <a:t>столітті</a:t>
            </a:r>
            <a:r>
              <a:rPr lang="ru-RU" dirty="0" smtClean="0"/>
              <a:t>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літературна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у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бездержавності</a:t>
            </a:r>
            <a:r>
              <a:rPr lang="ru-RU" dirty="0" smtClean="0"/>
              <a:t>: 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лінгвоциду</a:t>
            </a:r>
            <a:r>
              <a:rPr lang="ru-RU" dirty="0" smtClean="0"/>
              <a:t>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Мовна</a:t>
            </a:r>
            <a:r>
              <a:rPr lang="ru-RU" dirty="0" smtClean="0"/>
              <a:t> норма,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різновиди</a:t>
            </a:r>
            <a:r>
              <a:rPr lang="ru-RU" dirty="0" smtClean="0"/>
              <a:t>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Стильова</a:t>
            </a:r>
            <a:r>
              <a:rPr lang="ru-RU" dirty="0" smtClean="0"/>
              <a:t> </a:t>
            </a:r>
            <a:r>
              <a:rPr lang="ru-RU" dirty="0" err="1" smtClean="0"/>
              <a:t>диференціація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594114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Українська мова в період бездержавності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історія </a:t>
            </a:r>
            <a:r>
              <a:rPr lang="uk-UA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лінгвоциду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1983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– постанова ЦК КПРС і Ради Міністрів СРСР «Про додаткові заходи з поліпшення вивчення російської мови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загальноосвітніх школах 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інших навчальних закладах союзних республік» («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Андроповський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указ»), яким зокрема введено виплату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16 %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надбавки до платні вчителям російської мови й літератури; директива колегії Міносвіти УРСР «Про додаткові заходи по удосконаленню вивчення російської мови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загальноосвітніх школах, педагогічних навчальних закладах, дошкільних і позашкільних установах республіки», спрямована на посилення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зросійщення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1984 – постанова ЦК КПРС і Ради Міністрів СРСР «Про дальше вдосконалення загальної середньої освіти молоді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й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поліпшення умов роботи загальноосвітньої школи».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1984 – початок в УРСР виплат підвищеної на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15 %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зарплатні вчителям російської мови порівняно з вчителями мови української.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1984 – наказ Міністерства культури СРСР про переведення діловодства в усіх музеях Радянського Союзу на російську мову.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1989 – постанова ЦК КПРС про «законодавче закріплення російської мови як загальнодержавної».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1990 – прийняття Верховною Радою СРСР Закону про мови народів СРСР, де російській мові надавався статус офіційної.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594114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Українська мова в період бездержавності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історія </a:t>
            </a:r>
            <a:r>
              <a:rPr lang="uk-UA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лінгвоциду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47500" lnSpcReduction="20000"/>
          </a:bodyPr>
          <a:lstStyle/>
          <a:p>
            <a:pPr marL="0" indent="357188" algn="just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1993-1995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– посилення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антиукраїнського терору в освіті, культурі, засобах інформації. Вбито кілька десятків активістів національних українських партій та організацій у різних містах України, зокрема голову секретаріату Руху Михайла </a:t>
            </a:r>
            <a:r>
              <a:rPr lang="uk-UA" sz="4400" dirty="0" err="1" smtClean="0">
                <a:latin typeface="Times New Roman" pitchFamily="18" charset="0"/>
                <a:cs typeface="Times New Roman" pitchFamily="18" charset="0"/>
              </a:rPr>
              <a:t>Бойчишина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, спалено хату-музей Тараса Шевченка. Жодного злочинця у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цих справах не було засуджено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й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навіть не заарештовано.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1994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– намагання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надати російській мові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статусу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офіційної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незалежній, вільній, суверенній, самостійній Україні. Заява Президента України Л. Кучми про його намір внести поправки до чинного законодавства з метою надання російської мові статусу державної. Як наслідок: призупинення відновлення українських шкіл, переведення частини українських класів та шкіл на російську мову навчання.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1995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– міністерство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національностей України розробило </a:t>
            </a:r>
            <a:r>
              <a:rPr lang="uk-UA" sz="4400" dirty="0" err="1" smtClean="0">
                <a:latin typeface="Times New Roman" pitchFamily="18" charset="0"/>
                <a:cs typeface="Times New Roman" pitchFamily="18" charset="0"/>
              </a:rPr>
              <a:t>напівтаємний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uk-UA" sz="4400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державної програми... розвитку російської культури в Україні до 2000 року»,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якій одна з «національних меншин» отримувала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більше прав,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ніж українці.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1995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– у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Харкові керована С. Кушнарьовим місцева влада відкрила пам’ятник </a:t>
            </a:r>
            <a:r>
              <a:rPr lang="uk-UA" sz="4400" dirty="0" err="1" smtClean="0">
                <a:latin typeface="Times New Roman" pitchFamily="18" charset="0"/>
                <a:cs typeface="Times New Roman" pitchFamily="18" charset="0"/>
              </a:rPr>
              <a:t>україножеру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маршалові Г. Жукову, який у кінці війни підписав наказ про виселення з України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усіх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українців. Почато видання паспортів, написаних українською та російською мовами.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1461052"/>
            <a:ext cx="11379200" cy="2415209"/>
          </a:xfrm>
        </p:spPr>
        <p:txBody>
          <a:bodyPr rtlCol="0">
            <a:no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Розвиток української мови в умовах незалежності України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8150086" y="1527048"/>
            <a:ext cx="3590809" cy="1146578"/>
          </a:xfrm>
        </p:spPr>
        <p:txBody>
          <a:bodyPr rtlCol="0">
            <a:normAutofit fontScale="85000" lnSpcReduction="20000"/>
          </a:bodyPr>
          <a:lstStyle/>
          <a:p>
            <a:pPr marL="0" indent="357188" algn="just">
              <a:buNone/>
            </a:pPr>
            <a:r>
              <a:rPr lang="uk-UA" sz="2400" dirty="0" smtClean="0">
                <a:latin typeface="Monotype Corsiva" pitchFamily="66" charset="0"/>
                <a:cs typeface="Times New Roman" pitchFamily="18" charset="0"/>
              </a:rPr>
              <a:t>Коли кажемо про незалежність України, то це найперше мова, </a:t>
            </a:r>
            <a:r>
              <a:rPr lang="uk-UA" sz="2400" dirty="0" err="1" smtClean="0">
                <a:latin typeface="Monotype Corsiva" pitchFamily="66" charset="0"/>
                <a:cs typeface="Times New Roman" pitchFamily="18" charset="0"/>
              </a:rPr>
              <a:t>мова</a:t>
            </a:r>
            <a:r>
              <a:rPr lang="uk-UA" sz="2400" dirty="0" smtClean="0">
                <a:latin typeface="Monotype Corsiva" pitchFamily="66" charset="0"/>
                <a:cs typeface="Times New Roman" pitchFamily="18" charset="0"/>
              </a:rPr>
              <a:t>! Без неї незалежність – пусті </a:t>
            </a:r>
            <a:r>
              <a:rPr lang="uk-UA" sz="2400" dirty="0" smtClean="0">
                <a:latin typeface="Monotype Corsiva" pitchFamily="66" charset="0"/>
                <a:cs typeface="Times New Roman" pitchFamily="18" charset="0"/>
              </a:rPr>
              <a:t>слова…</a:t>
            </a:r>
            <a:endParaRPr lang="ru-RU" sz="2400" dirty="0" smtClean="0">
              <a:latin typeface="Monotype Corsiva" pitchFamily="66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  <p:pic>
        <p:nvPicPr>
          <p:cNvPr id="4" name="Picture 2" descr="D:\ІННА\22-23 силабус УМЕК\лекції\лекція 4\Олесь_Гончар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07895" y="2292316"/>
            <a:ext cx="3096344" cy="4158179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765314" y="1679713"/>
            <a:ext cx="70468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>
              <a:lnSpc>
                <a:spcPct val="150000"/>
              </a:lnSpc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Державна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символом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прапор, герб і гімн.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Відповідно до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статті 65 Конституції України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повага до державних символів є обов’язковою для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усіх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громадян.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357188" algn="just">
              <a:lnSpc>
                <a:spcPct val="150000"/>
              </a:lnSpc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неповага до державної мови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має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такі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ж наслідки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що й нехтування державними символами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357188" algn="just">
              <a:lnSpc>
                <a:spcPct val="150000"/>
              </a:lnSpc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144001" y="6192079"/>
            <a:ext cx="2286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Monotype Corsiva" pitchFamily="66" charset="0"/>
                <a:cs typeface="Times New Roman" pitchFamily="18" charset="0"/>
              </a:rPr>
              <a:t>Олесь Гончар</a:t>
            </a:r>
            <a:endParaRPr lang="ru-RU" sz="2400" dirty="0">
              <a:latin typeface="Monotype Corsiva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2304" y="4959626"/>
            <a:ext cx="74079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>
              <a:lnSpc>
                <a:spcPct val="150000"/>
              </a:lnSpc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У 2019 році було ухвалено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«Про забезпечення функціонування української мови як державної».</a:t>
            </a:r>
            <a:endParaRPr lang="uk-UA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1461052"/>
            <a:ext cx="11379200" cy="2415209"/>
          </a:xfrm>
        </p:spPr>
        <p:txBody>
          <a:bodyPr rtlCol="0">
            <a:no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Розвиток української мови в умовах незалежності України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1083364" y="1527048"/>
            <a:ext cx="6480313" cy="4572000"/>
          </a:xfrm>
        </p:spPr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uk-UA" sz="3200" dirty="0" smtClean="0">
                <a:latin typeface="Monotype Corsiva" pitchFamily="66" charset="0"/>
              </a:rPr>
              <a:t>У всіх народів мова – це засіб спілкування, у нас це фактор відчуження. Не інтелектуальне надбання століть, не код порозуміння, не першоелемент літератури, а з важкої руки імперії – ще й досі для багатьох – ознака націоналізму, сепаратизму, причина конфліктів і моральних </a:t>
            </a:r>
            <a:r>
              <a:rPr lang="uk-UA" sz="3200" dirty="0" smtClean="0">
                <a:latin typeface="Monotype Corsiva" pitchFamily="66" charset="0"/>
              </a:rPr>
              <a:t>травм…</a:t>
            </a:r>
            <a:endParaRPr lang="ru-RU" sz="3200" dirty="0" smtClean="0">
              <a:latin typeface="Monotype Corsiva" pitchFamily="66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  <p:pic>
        <p:nvPicPr>
          <p:cNvPr id="4" name="Picture 2" descr="D:\ІННА\22-23 силабус УМЕК\лекції\лекція 4\Ліна Костенко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1934" y="1321905"/>
            <a:ext cx="3995936" cy="5408664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7673009" y="6166437"/>
            <a:ext cx="37172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solidFill>
                  <a:schemeClr val="accent1"/>
                </a:solidFill>
                <a:latin typeface="Monotype Corsiva" pitchFamily="66" charset="0"/>
                <a:cs typeface="Times New Roman" pitchFamily="18" charset="0"/>
              </a:rPr>
              <a:t>Ліна Костенко</a:t>
            </a:r>
            <a:endParaRPr lang="ru-RU" sz="3200" dirty="0">
              <a:solidFill>
                <a:schemeClr val="accent1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1461052"/>
            <a:ext cx="11379200" cy="2415209"/>
          </a:xfrm>
        </p:spPr>
        <p:txBody>
          <a:bodyPr rtlCol="0">
            <a:no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Розвиток української мови в умовах незалежності України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6107794" cy="4572000"/>
          </a:xfrm>
        </p:spPr>
        <p:txBody>
          <a:bodyPr rtlCol="0">
            <a:normAutofit/>
          </a:bodyPr>
          <a:lstStyle/>
          <a:p>
            <a:pPr marL="0" indent="357188" algn="just">
              <a:lnSpc>
                <a:spcPct val="150000"/>
              </a:lnSpc>
              <a:buNone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Після 24 лютого 2022 року остаточно змінено вектор розвитку української мови як мови європейської держави, що відображено як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науковій думці, так і в засобах масової інформації, сферах освіти й культури.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  <p:pic>
        <p:nvPicPr>
          <p:cNvPr id="4" name="Picture 2" descr="D:\КАРТИНКИ ДЛЯ ДУШІ\калин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46126" y="1674440"/>
            <a:ext cx="4983266" cy="4581128"/>
          </a:xfrm>
          <a:prstGeom prst="rect">
            <a:avLst/>
          </a:prstGeom>
          <a:noFill/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1461052"/>
            <a:ext cx="11379200" cy="2415209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357188" algn="just"/>
            <a:r>
              <a:rPr lang="ru-RU" b="1" i="1" dirty="0" err="1" smtClean="0"/>
              <a:t>Мовна</a:t>
            </a:r>
            <a:r>
              <a:rPr lang="ru-RU" b="1" i="1" dirty="0" smtClean="0"/>
              <a:t> норма </a:t>
            </a:r>
            <a:r>
              <a:rPr lang="ru-RU" b="1" dirty="0" smtClean="0"/>
              <a:t>–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сукупність</a:t>
            </a:r>
            <a:r>
              <a:rPr lang="ru-RU" b="1" dirty="0" smtClean="0"/>
              <a:t> правил </a:t>
            </a:r>
            <a:r>
              <a:rPr lang="ru-RU" b="1" dirty="0" err="1" smtClean="0"/>
              <a:t>реалізації</a:t>
            </a:r>
            <a:r>
              <a:rPr lang="ru-RU" b="1" dirty="0" smtClean="0"/>
              <a:t> </a:t>
            </a:r>
            <a:r>
              <a:rPr lang="ru-RU" b="1" dirty="0" err="1" smtClean="0"/>
              <a:t>мовної</a:t>
            </a:r>
            <a:r>
              <a:rPr lang="ru-RU" b="1" dirty="0" smtClean="0"/>
              <a:t> </a:t>
            </a:r>
            <a:r>
              <a:rPr lang="ru-RU" b="1" dirty="0" err="1" smtClean="0"/>
              <a:t>системи</a:t>
            </a:r>
            <a:r>
              <a:rPr lang="ru-RU" b="1" dirty="0" smtClean="0"/>
              <a:t>, </a:t>
            </a:r>
            <a:r>
              <a:rPr lang="ru-RU" b="1" dirty="0" err="1" smtClean="0"/>
              <a:t>прийнятих</a:t>
            </a:r>
            <a:r>
              <a:rPr lang="ru-RU" b="1" dirty="0" smtClean="0"/>
              <a:t> на </a:t>
            </a:r>
            <a:r>
              <a:rPr lang="ru-RU" b="1" dirty="0" err="1" smtClean="0"/>
              <a:t>певному</a:t>
            </a:r>
            <a:r>
              <a:rPr lang="ru-RU" b="1" dirty="0" smtClean="0"/>
              <a:t> </a:t>
            </a:r>
            <a:r>
              <a:rPr lang="ru-RU" b="1" dirty="0" err="1" smtClean="0"/>
              <a:t>етапі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суспільства</a:t>
            </a:r>
            <a:r>
              <a:rPr lang="ru-RU" b="1" dirty="0" smtClean="0"/>
              <a:t> як </a:t>
            </a:r>
            <a:r>
              <a:rPr lang="ru-RU" b="1" dirty="0" err="1" smtClean="0"/>
              <a:t>взірець</a:t>
            </a:r>
            <a:r>
              <a:rPr lang="ru-RU" b="1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Літературна</a:t>
            </a:r>
            <a:r>
              <a:rPr lang="ru-RU" dirty="0" smtClean="0"/>
              <a:t> норма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важливі</a:t>
            </a:r>
            <a:r>
              <a:rPr lang="ru-RU" dirty="0" smtClean="0"/>
              <a:t> </a:t>
            </a:r>
            <a:r>
              <a:rPr lang="ru-RU" dirty="0" err="1" smtClean="0"/>
              <a:t>суспільні</a:t>
            </a:r>
            <a:r>
              <a:rPr lang="ru-RU" dirty="0" smtClean="0"/>
              <a:t> </a:t>
            </a:r>
            <a:r>
              <a:rPr lang="ru-RU" i="1" dirty="0" err="1" smtClean="0"/>
              <a:t>функції</a:t>
            </a:r>
            <a:r>
              <a:rPr lang="ru-RU" dirty="0" smtClean="0"/>
              <a:t> – вона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взаєморозуміння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полегшує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Норми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створює</a:t>
            </a:r>
            <a:r>
              <a:rPr lang="ru-RU" dirty="0" smtClean="0"/>
              <a:t> весь народ в </a:t>
            </a:r>
            <a:r>
              <a:rPr lang="ru-RU" dirty="0" err="1" smtClean="0"/>
              <a:t>особі</a:t>
            </a:r>
            <a:r>
              <a:rPr lang="ru-RU" dirty="0" smtClean="0"/>
              <a:t> </a:t>
            </a:r>
            <a:r>
              <a:rPr lang="ru-RU" dirty="0" err="1" smtClean="0"/>
              <a:t>найвидатніших</a:t>
            </a:r>
            <a:r>
              <a:rPr lang="ru-RU" dirty="0" smtClean="0"/>
              <a:t> </a:t>
            </a:r>
            <a:r>
              <a:rPr lang="ru-RU" dirty="0" err="1" smtClean="0"/>
              <a:t>майстрів</a:t>
            </a:r>
            <a:r>
              <a:rPr lang="ru-RU" dirty="0" smtClean="0"/>
              <a:t> слова, і вони </a:t>
            </a:r>
            <a:r>
              <a:rPr lang="ru-RU" dirty="0" err="1" smtClean="0"/>
              <a:t>турботливо</a:t>
            </a:r>
            <a:r>
              <a:rPr lang="ru-RU" dirty="0" smtClean="0"/>
              <a:t> </a:t>
            </a:r>
            <a:r>
              <a:rPr lang="ru-RU" dirty="0" err="1" smtClean="0"/>
              <a:t>охороняються</a:t>
            </a:r>
            <a:r>
              <a:rPr lang="ru-RU" dirty="0" smtClean="0"/>
              <a:t> </a:t>
            </a:r>
            <a:r>
              <a:rPr lang="ru-RU" dirty="0" err="1" smtClean="0"/>
              <a:t>суспільством</a:t>
            </a:r>
            <a:r>
              <a:rPr lang="ru-RU" dirty="0" smtClean="0"/>
              <a:t> як </a:t>
            </a:r>
            <a:r>
              <a:rPr lang="ru-RU" dirty="0" err="1" smtClean="0"/>
              <a:t>його</a:t>
            </a:r>
            <a:r>
              <a:rPr lang="ru-RU" dirty="0" smtClean="0"/>
              <a:t> велика культурна </a:t>
            </a:r>
            <a:r>
              <a:rPr lang="ru-RU" dirty="0" err="1" smtClean="0"/>
              <a:t>скарбниця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i="1" dirty="0" err="1" smtClean="0"/>
              <a:t>Мовна</a:t>
            </a:r>
            <a:r>
              <a:rPr lang="ru-RU" i="1" dirty="0" smtClean="0"/>
              <a:t> норма – </a:t>
            </a:r>
            <a:r>
              <a:rPr lang="ru-RU" i="1" dirty="0" err="1" smtClean="0"/>
              <a:t>категорія</a:t>
            </a:r>
            <a:r>
              <a:rPr lang="ru-RU" i="1" dirty="0" smtClean="0"/>
              <a:t> </a:t>
            </a:r>
            <a:r>
              <a:rPr lang="ru-RU" i="1" dirty="0" err="1" smtClean="0"/>
              <a:t>історична</a:t>
            </a:r>
            <a:r>
              <a:rPr lang="ru-RU" dirty="0" smtClean="0"/>
              <a:t>: будучи </a:t>
            </a:r>
            <a:r>
              <a:rPr lang="ru-RU" dirty="0" err="1" smtClean="0"/>
              <a:t>стійкою</a:t>
            </a:r>
            <a:r>
              <a:rPr lang="ru-RU" dirty="0" smtClean="0"/>
              <a:t>, </a:t>
            </a:r>
            <a:r>
              <a:rPr lang="ru-RU" dirty="0" err="1" smtClean="0"/>
              <a:t>стабільною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, норма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зазнає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випливає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як </a:t>
            </a:r>
            <a:r>
              <a:rPr lang="ru-RU" dirty="0" err="1" smtClean="0"/>
              <a:t>явища</a:t>
            </a:r>
            <a:r>
              <a:rPr lang="ru-RU" dirty="0" smtClean="0"/>
              <a:t> </a:t>
            </a:r>
            <a:r>
              <a:rPr lang="ru-RU" dirty="0" err="1" smtClean="0"/>
              <a:t>соціального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перебуває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постійному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творцем</a:t>
            </a:r>
            <a:r>
              <a:rPr lang="ru-RU" dirty="0" smtClean="0"/>
              <a:t> і </a:t>
            </a:r>
            <a:r>
              <a:rPr lang="ru-RU" dirty="0" err="1" smtClean="0"/>
              <a:t>носієм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суспільством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210902"/>
            <a:ext cx="12192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</a:t>
            </a:r>
            <a:r>
              <a:rPr kumimoji="0" lang="uk-UA" sz="4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Мовна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норма</a:t>
            </a:r>
            <a:r>
              <a:rPr kumimoji="0" lang="uk-UA" sz="4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її </a:t>
            </a:r>
            <a:r>
              <a:rPr kumimoji="0" lang="uk-UA" sz="4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різнов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иди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0322" y="0"/>
            <a:ext cx="9613860" cy="1222513"/>
          </a:xfrm>
        </p:spPr>
        <p:txBody>
          <a:bodyPr/>
          <a:lstStyle/>
          <a:p>
            <a:r>
              <a:rPr lang="ru-RU" b="1" dirty="0" smtClean="0"/>
              <a:t>ВИДИ ЛІТЕРАТУРНИХ МОВНИХ НОРМ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723038"/>
            <a:ext cx="419762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 smtClean="0">
                <a:solidFill>
                  <a:schemeClr val="accent1"/>
                </a:solidFill>
              </a:rPr>
              <a:t>Орфоепічні</a:t>
            </a:r>
            <a:r>
              <a:rPr lang="ru-RU" sz="1600" b="1" dirty="0" smtClean="0">
                <a:solidFill>
                  <a:schemeClr val="accent1"/>
                </a:solidFill>
              </a:rPr>
              <a:t> </a:t>
            </a:r>
            <a:r>
              <a:rPr lang="ru-RU" sz="1600" b="1" dirty="0" err="1" smtClean="0">
                <a:solidFill>
                  <a:schemeClr val="accent1"/>
                </a:solidFill>
              </a:rPr>
              <a:t>норми</a:t>
            </a:r>
            <a:r>
              <a:rPr lang="ru-RU" sz="1600" dirty="0" smtClean="0">
                <a:solidFill>
                  <a:schemeClr val="accent1"/>
                </a:solidFill>
              </a:rPr>
              <a:t> </a:t>
            </a:r>
            <a:r>
              <a:rPr lang="ru-RU" sz="1600" dirty="0" smtClean="0"/>
              <a:t>–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сукупність</a:t>
            </a:r>
            <a:r>
              <a:rPr lang="ru-RU" sz="1600" dirty="0" smtClean="0"/>
              <a:t> правил </a:t>
            </a:r>
            <a:r>
              <a:rPr lang="ru-RU" sz="1600" dirty="0" err="1" smtClean="0"/>
              <a:t>вимови</a:t>
            </a:r>
            <a:r>
              <a:rPr lang="ru-RU" sz="1600" dirty="0" smtClean="0"/>
              <a:t> </a:t>
            </a:r>
            <a:r>
              <a:rPr lang="ru-RU" sz="1600" dirty="0" err="1" smtClean="0"/>
              <a:t>голосних</a:t>
            </a:r>
            <a:r>
              <a:rPr lang="ru-RU" sz="1600" dirty="0" smtClean="0"/>
              <a:t>, </a:t>
            </a:r>
            <a:r>
              <a:rPr lang="ru-RU" sz="1600" dirty="0" err="1" smtClean="0"/>
              <a:t>приголосних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звуків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звукосполучень</a:t>
            </a:r>
            <a:r>
              <a:rPr lang="ru-RU" sz="1600" dirty="0" smtClean="0"/>
              <a:t> у </a:t>
            </a:r>
            <a:r>
              <a:rPr lang="ru-RU" sz="1600" dirty="0" err="1" smtClean="0"/>
              <a:t>потоці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мовлення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Дотримання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цих</a:t>
            </a:r>
            <a:r>
              <a:rPr lang="ru-RU" sz="1600" dirty="0" smtClean="0"/>
              <a:t> норм </a:t>
            </a:r>
            <a:r>
              <a:rPr lang="ru-RU" sz="1600" dirty="0" err="1" smtClean="0"/>
              <a:t>забезпечує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безперешкодне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сприймання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виголошеного</a:t>
            </a:r>
            <a:r>
              <a:rPr lang="ru-RU" sz="1600" dirty="0" smtClean="0"/>
              <a:t> тексту, а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унеможливлює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спотворення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змісту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слів</a:t>
            </a:r>
            <a:endParaRPr lang="ru-RU" sz="1600" dirty="0" smtClean="0"/>
          </a:p>
          <a:p>
            <a:r>
              <a:rPr lang="ru-RU" sz="1600" dirty="0" smtClean="0"/>
              <a:t> </a:t>
            </a:r>
            <a:r>
              <a:rPr lang="ru-RU" sz="1600" dirty="0" smtClean="0"/>
              <a:t>і </a:t>
            </a:r>
            <a:r>
              <a:rPr lang="ru-RU" sz="1600" dirty="0" err="1" smtClean="0"/>
              <a:t>речення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836504" y="701213"/>
            <a:ext cx="25841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 smtClean="0">
                <a:solidFill>
                  <a:schemeClr val="accent1"/>
                </a:solidFill>
              </a:rPr>
              <a:t>Акцентуаційні</a:t>
            </a:r>
            <a:r>
              <a:rPr lang="ru-RU" sz="1600" b="1" dirty="0" smtClean="0">
                <a:solidFill>
                  <a:schemeClr val="accent1"/>
                </a:solidFill>
              </a:rPr>
              <a:t> </a:t>
            </a:r>
            <a:r>
              <a:rPr lang="ru-RU" sz="1600" b="1" dirty="0" err="1" smtClean="0">
                <a:solidFill>
                  <a:schemeClr val="accent1"/>
                </a:solidFill>
              </a:rPr>
              <a:t>норми</a:t>
            </a:r>
            <a:r>
              <a:rPr lang="ru-RU" sz="1600" dirty="0" smtClean="0">
                <a:solidFill>
                  <a:schemeClr val="accent1"/>
                </a:solidFill>
              </a:rPr>
              <a:t> </a:t>
            </a:r>
            <a:r>
              <a:rPr lang="ru-RU" sz="1600" dirty="0" err="1" smtClean="0"/>
              <a:t>передбачають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дотримання</a:t>
            </a:r>
            <a:r>
              <a:rPr lang="ru-RU" sz="1600" dirty="0" smtClean="0"/>
              <a:t> правил </a:t>
            </a:r>
            <a:r>
              <a:rPr lang="ru-RU" sz="1600" dirty="0" err="1" smtClean="0"/>
              <a:t>наголошування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. </a:t>
            </a:r>
            <a:r>
              <a:rPr lang="ru-RU" sz="1600" dirty="0" smtClean="0"/>
              <a:t>(</a:t>
            </a:r>
            <a:r>
              <a:rPr lang="ru-RU" sz="1600" dirty="0" err="1" smtClean="0"/>
              <a:t>виділення</a:t>
            </a:r>
            <a:r>
              <a:rPr lang="ru-RU" sz="1600" dirty="0" smtClean="0"/>
              <a:t> </a:t>
            </a:r>
            <a:r>
              <a:rPr lang="ru-RU" sz="1600" dirty="0" smtClean="0"/>
              <a:t>складу в </a:t>
            </a:r>
            <a:r>
              <a:rPr lang="ru-RU" sz="1600" dirty="0" err="1" smtClean="0"/>
              <a:t>слові</a:t>
            </a:r>
            <a:r>
              <a:rPr lang="ru-RU" sz="1600" dirty="0" smtClean="0"/>
              <a:t> та слова в </a:t>
            </a:r>
            <a:r>
              <a:rPr lang="ru-RU" sz="1600" dirty="0" err="1" smtClean="0"/>
              <a:t>реченні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фразі</a:t>
            </a:r>
            <a:r>
              <a:rPr lang="ru-RU" sz="1600" dirty="0" smtClean="0"/>
              <a:t>).</a:t>
            </a:r>
            <a:endParaRPr lang="ru-RU" sz="16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341163" y="685801"/>
            <a:ext cx="253447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 smtClean="0">
                <a:solidFill>
                  <a:schemeClr val="accent1"/>
                </a:solidFill>
              </a:rPr>
              <a:t>Орфографічні</a:t>
            </a:r>
            <a:r>
              <a:rPr lang="ru-RU" sz="1600" b="1" dirty="0" smtClean="0">
                <a:solidFill>
                  <a:schemeClr val="accent1"/>
                </a:solidFill>
              </a:rPr>
              <a:t> </a:t>
            </a:r>
            <a:r>
              <a:rPr lang="ru-RU" sz="1600" b="1" dirty="0" err="1" smtClean="0">
                <a:solidFill>
                  <a:schemeClr val="accent1"/>
                </a:solidFill>
              </a:rPr>
              <a:t>норми</a:t>
            </a:r>
            <a:r>
              <a:rPr lang="ru-RU" sz="1600" dirty="0" smtClean="0">
                <a:solidFill>
                  <a:schemeClr val="accent1"/>
                </a:solidFill>
              </a:rPr>
              <a:t> </a:t>
            </a:r>
            <a:r>
              <a:rPr lang="ru-RU" sz="1600" dirty="0" smtClean="0"/>
              <a:t>–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єдині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загальноприйняті</a:t>
            </a:r>
            <a:r>
              <a:rPr lang="ru-RU" sz="1600" dirty="0" smtClean="0"/>
              <a:t> правила </a:t>
            </a:r>
            <a:r>
              <a:rPr lang="ru-RU" sz="1600" dirty="0" err="1" smtClean="0"/>
              <a:t>передачі</a:t>
            </a:r>
            <a:r>
              <a:rPr lang="ru-RU" sz="1600" dirty="0" smtClean="0"/>
              <a:t> </a:t>
            </a:r>
            <a:r>
              <a:rPr lang="ru-RU" sz="1600" dirty="0" err="1" smtClean="0"/>
              <a:t>звукової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письмі</a:t>
            </a:r>
            <a:r>
              <a:rPr lang="ru-RU" sz="1600" dirty="0" smtClean="0"/>
              <a:t>, а </a:t>
            </a:r>
            <a:r>
              <a:rPr lang="ru-RU" sz="1600" dirty="0" err="1" smtClean="0"/>
              <a:t>саме</a:t>
            </a:r>
            <a:r>
              <a:rPr lang="ru-RU" sz="1600" dirty="0" smtClean="0"/>
              <a:t>: </a:t>
            </a:r>
            <a:r>
              <a:rPr lang="ru-RU" sz="1600" dirty="0" err="1" smtClean="0"/>
              <a:t>написання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 і </a:t>
            </a:r>
            <a:r>
              <a:rPr lang="ru-RU" sz="1600" dirty="0" err="1" smtClean="0"/>
              <a:t>їхніх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</a:t>
            </a:r>
            <a:r>
              <a:rPr lang="ru-RU" sz="1600" dirty="0" smtClean="0"/>
              <a:t>, </a:t>
            </a:r>
            <a:r>
              <a:rPr lang="ru-RU" sz="1600" dirty="0" err="1" smtClean="0"/>
              <a:t>уживання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великої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літери</a:t>
            </a:r>
            <a:r>
              <a:rPr lang="ru-RU" sz="1600" dirty="0" smtClean="0"/>
              <a:t>, </a:t>
            </a:r>
            <a:r>
              <a:rPr lang="ru-RU" sz="1600" dirty="0" err="1" smtClean="0"/>
              <a:t>написання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 разом, </a:t>
            </a:r>
            <a:r>
              <a:rPr lang="ru-RU" sz="1600" dirty="0" err="1" smtClean="0"/>
              <a:t>окремо</a:t>
            </a:r>
            <a:r>
              <a:rPr lang="ru-RU" sz="1600" dirty="0" smtClean="0"/>
              <a:t> і через </a:t>
            </a:r>
            <a:r>
              <a:rPr lang="ru-RU" sz="1600" dirty="0" err="1" smtClean="0"/>
              <a:t>дефіс</a:t>
            </a:r>
            <a:r>
              <a:rPr lang="ru-RU" sz="1600" dirty="0" smtClean="0"/>
              <a:t>, правила переносу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рядка в рядок. </a:t>
            </a:r>
            <a:r>
              <a:rPr lang="ru-RU" sz="1600" b="1" i="1" dirty="0" err="1" smtClean="0">
                <a:solidFill>
                  <a:srgbClr val="00B050"/>
                </a:solidFill>
              </a:rPr>
              <a:t>Орфограмою</a:t>
            </a:r>
            <a:r>
              <a:rPr lang="ru-RU" sz="1600" dirty="0" smtClean="0"/>
              <a:t> </a:t>
            </a:r>
            <a:r>
              <a:rPr lang="ru-RU" sz="1600" dirty="0" err="1" smtClean="0"/>
              <a:t>називають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правильне</a:t>
            </a:r>
            <a:r>
              <a:rPr lang="ru-RU" sz="1600" dirty="0" smtClean="0"/>
              <a:t> </a:t>
            </a:r>
            <a:r>
              <a:rPr lang="ru-RU" sz="1600" dirty="0" err="1" smtClean="0"/>
              <a:t>написання</a:t>
            </a:r>
            <a:r>
              <a:rPr lang="ru-RU" sz="1600" dirty="0" smtClean="0"/>
              <a:t>, яке треба </a:t>
            </a:r>
            <a:r>
              <a:rPr lang="ru-RU" sz="1600" dirty="0" err="1" smtClean="0"/>
              <a:t>вибрати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низки </a:t>
            </a:r>
            <a:r>
              <a:rPr lang="ru-RU" sz="1600" dirty="0" err="1" smtClean="0"/>
              <a:t>можливих</a:t>
            </a:r>
            <a:r>
              <a:rPr lang="ru-RU" sz="1600" dirty="0" smtClean="0"/>
              <a:t> графічних </a:t>
            </a:r>
            <a:r>
              <a:rPr lang="ru-RU" sz="1600" dirty="0" err="1" smtClean="0"/>
              <a:t>варіантів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8736495" y="701862"/>
            <a:ext cx="162007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 smtClean="0">
                <a:solidFill>
                  <a:schemeClr val="accent1"/>
                </a:solidFill>
              </a:rPr>
              <a:t>Пунктуаційні</a:t>
            </a:r>
            <a:r>
              <a:rPr lang="ru-RU" sz="1600" b="1" dirty="0" smtClean="0">
                <a:solidFill>
                  <a:schemeClr val="accent1"/>
                </a:solidFill>
              </a:rPr>
              <a:t> </a:t>
            </a:r>
            <a:r>
              <a:rPr lang="ru-RU" sz="1600" b="1" dirty="0" err="1" smtClean="0">
                <a:solidFill>
                  <a:schemeClr val="accent1"/>
                </a:solidFill>
              </a:rPr>
              <a:t>норми</a:t>
            </a:r>
            <a:r>
              <a:rPr lang="ru-RU" sz="1600" dirty="0" smtClean="0">
                <a:solidFill>
                  <a:schemeClr val="accent1"/>
                </a:solidFill>
              </a:rPr>
              <a:t> </a:t>
            </a:r>
            <a:r>
              <a:rPr lang="ru-RU" sz="1600" dirty="0" smtClean="0"/>
              <a:t>– </a:t>
            </a:r>
            <a:r>
              <a:rPr lang="ru-RU" sz="1600" dirty="0" err="1" smtClean="0"/>
              <a:t>ц</a:t>
            </a:r>
            <a:r>
              <a:rPr lang="uk-UA" sz="1600" dirty="0" smtClean="0"/>
              <a:t>е</a:t>
            </a:r>
            <a:r>
              <a:rPr lang="ru-RU" sz="1600" dirty="0" smtClean="0"/>
              <a:t> </a:t>
            </a:r>
            <a:r>
              <a:rPr lang="ru-RU" sz="1600" dirty="0" smtClean="0"/>
              <a:t>система правил </a:t>
            </a:r>
            <a:r>
              <a:rPr lang="ru-RU" sz="1600" dirty="0" err="1" smtClean="0"/>
              <a:t>вживання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розділових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знаків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реченні</a:t>
            </a:r>
            <a:r>
              <a:rPr lang="ru-RU" sz="1600" dirty="0" smtClean="0"/>
              <a:t>, </a:t>
            </a:r>
            <a:r>
              <a:rPr lang="ru-RU" sz="1600" dirty="0" err="1" smtClean="0"/>
              <a:t>тексті</a:t>
            </a:r>
            <a:r>
              <a:rPr lang="ru-RU" sz="1600" dirty="0" smtClean="0"/>
              <a:t> (кома, </a:t>
            </a:r>
            <a:r>
              <a:rPr lang="ru-RU" sz="1600" dirty="0" err="1" smtClean="0"/>
              <a:t>крапка</a:t>
            </a:r>
            <a:r>
              <a:rPr lang="ru-RU" sz="1600" dirty="0" smtClean="0"/>
              <a:t>, тире, </a:t>
            </a:r>
            <a:r>
              <a:rPr lang="ru-RU" sz="1600" dirty="0" err="1" smtClean="0"/>
              <a:t>двокрапка</a:t>
            </a:r>
            <a:r>
              <a:rPr lang="ru-RU" sz="1600" dirty="0" smtClean="0"/>
              <a:t>, </a:t>
            </a:r>
            <a:r>
              <a:rPr lang="ru-RU" sz="1600" dirty="0" err="1" smtClean="0"/>
              <a:t>крапка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комою, три </a:t>
            </a:r>
            <a:r>
              <a:rPr lang="ru-RU" sz="1600" dirty="0" err="1" smtClean="0"/>
              <a:t>крапки</a:t>
            </a:r>
            <a:r>
              <a:rPr lang="ru-RU" sz="1600" dirty="0" smtClean="0"/>
              <a:t>, дужки, лапки, знак оклику, знак </a:t>
            </a:r>
            <a:r>
              <a:rPr lang="ru-RU" sz="1600" dirty="0" err="1" smtClean="0"/>
              <a:t>питання</a:t>
            </a:r>
            <a:r>
              <a:rPr lang="ru-RU" sz="1600" dirty="0" smtClean="0"/>
              <a:t>).</a:t>
            </a:r>
            <a:endParaRPr lang="ru-RU" sz="16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0634869" y="646043"/>
            <a:ext cx="139435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 smtClean="0">
                <a:solidFill>
                  <a:schemeClr val="bg1"/>
                </a:solidFill>
              </a:rPr>
              <a:t>Лексичні</a:t>
            </a:r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</a:rPr>
              <a:t>норми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/>
              <a:t>регламентують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відповідно</a:t>
            </a:r>
            <a:r>
              <a:rPr lang="ru-RU" sz="1600" dirty="0" smtClean="0"/>
              <a:t> до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лексичного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значення</a:t>
            </a:r>
            <a:r>
              <a:rPr lang="ru-RU" sz="1600" dirty="0" smtClean="0"/>
              <a:t> та не </a:t>
            </a:r>
            <a:r>
              <a:rPr lang="ru-RU" sz="1600" dirty="0" err="1" smtClean="0"/>
              <a:t>допускають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вживання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жаргонних</a:t>
            </a:r>
            <a:r>
              <a:rPr lang="ru-RU" sz="1600" dirty="0" smtClean="0"/>
              <a:t>, </a:t>
            </a:r>
            <a:r>
              <a:rPr lang="ru-RU" sz="1600" dirty="0" err="1" smtClean="0"/>
              <a:t>діалектних</a:t>
            </a:r>
            <a:r>
              <a:rPr lang="ru-RU" sz="1600" dirty="0" smtClean="0"/>
              <a:t>, </a:t>
            </a:r>
            <a:r>
              <a:rPr lang="ru-RU" sz="1600" dirty="0" err="1" smtClean="0"/>
              <a:t>просторічних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39149" y="2981740"/>
            <a:ext cx="235557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chemeClr val="bg1"/>
                </a:solidFill>
              </a:rPr>
              <a:t>Словотвірні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норми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встановлюють</a:t>
            </a:r>
            <a:r>
              <a:rPr lang="ru-RU" dirty="0" smtClean="0"/>
              <a:t> </a:t>
            </a:r>
            <a:r>
              <a:rPr lang="ru-RU" dirty="0" err="1" smtClean="0"/>
              <a:t>закономірності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 за </a:t>
            </a:r>
            <a:r>
              <a:rPr lang="ru-RU" dirty="0" err="1" smtClean="0"/>
              <a:t>наявними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мові</a:t>
            </a:r>
            <a:r>
              <a:rPr lang="ru-RU" dirty="0" smtClean="0"/>
              <a:t> </a:t>
            </a:r>
            <a:r>
              <a:rPr lang="ru-RU" dirty="0" err="1" smtClean="0"/>
              <a:t>словотвірними</a:t>
            </a:r>
            <a:r>
              <a:rPr lang="ru-RU" dirty="0" smtClean="0"/>
              <a:t> моделями.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544416" y="2882347"/>
            <a:ext cx="186855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 smtClean="0">
                <a:solidFill>
                  <a:schemeClr val="bg1"/>
                </a:solidFill>
              </a:rPr>
              <a:t>Граматичні</a:t>
            </a:r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</a:rPr>
              <a:t>норми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/>
              <a:t>охоплюють</a:t>
            </a:r>
            <a:r>
              <a:rPr lang="ru-RU" sz="1600" dirty="0" smtClean="0"/>
              <a:t> правила </a:t>
            </a:r>
            <a:r>
              <a:rPr lang="ru-RU" sz="1600" dirty="0" err="1" smtClean="0"/>
              <a:t>творення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вживання</a:t>
            </a:r>
            <a:r>
              <a:rPr lang="ru-RU" sz="1600" dirty="0" smtClean="0"/>
              <a:t> форм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, </a:t>
            </a:r>
            <a:r>
              <a:rPr lang="ru-RU" sz="1600" dirty="0" err="1" smtClean="0"/>
              <a:t>їхнє</a:t>
            </a:r>
            <a:r>
              <a:rPr lang="ru-RU" sz="1600" dirty="0" smtClean="0"/>
              <a:t> </a:t>
            </a:r>
            <a:r>
              <a:rPr lang="ru-RU" sz="1600" dirty="0" err="1" smtClean="0"/>
              <a:t>поєднання</a:t>
            </a:r>
            <a:r>
              <a:rPr lang="ru-RU" sz="1600" dirty="0" smtClean="0"/>
              <a:t> у </a:t>
            </a:r>
            <a:r>
              <a:rPr lang="ru-RU" sz="1600" dirty="0" err="1" smtClean="0"/>
              <a:t>словосполучення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речення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Ці</a:t>
            </a:r>
            <a:r>
              <a:rPr lang="ru-RU" sz="1600" dirty="0" smtClean="0"/>
              <a:t> </a:t>
            </a:r>
            <a:r>
              <a:rPr lang="ru-RU" sz="1600" dirty="0" err="1" smtClean="0"/>
              <a:t>норми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закріплені</a:t>
            </a:r>
            <a:r>
              <a:rPr lang="ru-RU" sz="1600" dirty="0" smtClean="0"/>
              <a:t> у </a:t>
            </a:r>
            <a:r>
              <a:rPr lang="ru-RU" sz="1600" dirty="0" err="1" smtClean="0"/>
              <a:t>граматиках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мови</a:t>
            </a:r>
            <a:r>
              <a:rPr lang="ru-RU" sz="1600" dirty="0" smtClean="0"/>
              <a:t>, </a:t>
            </a:r>
            <a:r>
              <a:rPr lang="ru-RU" sz="1600" dirty="0" err="1" smtClean="0"/>
              <a:t>довідниках</a:t>
            </a:r>
            <a:r>
              <a:rPr lang="ru-RU" sz="1600" dirty="0" smtClean="0"/>
              <a:t>, </a:t>
            </a:r>
            <a:r>
              <a:rPr lang="ru-RU" sz="1600" dirty="0" err="1" smtClean="0"/>
              <a:t>правописі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422913" y="2941983"/>
            <a:ext cx="19281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 smtClean="0">
                <a:solidFill>
                  <a:schemeClr val="bg1"/>
                </a:solidFill>
              </a:rPr>
              <a:t>Стилістичні</a:t>
            </a:r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</a:rPr>
              <a:t>норми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/>
              <a:t>регламентують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доцільність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засобів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конкретних</a:t>
            </a:r>
            <a:r>
              <a:rPr lang="ru-RU" sz="1600" dirty="0" smtClean="0"/>
              <a:t> стилях </a:t>
            </a:r>
            <a:r>
              <a:rPr lang="ru-RU" sz="1600" dirty="0" err="1" smtClean="0"/>
              <a:t>мови</a:t>
            </a:r>
            <a:r>
              <a:rPr lang="ru-RU" sz="1600" dirty="0" smtClean="0"/>
              <a:t>. </a:t>
            </a:r>
            <a:r>
              <a:rPr lang="ru-RU" sz="1600" dirty="0" err="1" smtClean="0"/>
              <a:t>Вказуючи</a:t>
            </a:r>
            <a:r>
              <a:rPr lang="ru-RU" sz="1600" dirty="0" smtClean="0"/>
              <a:t> </a:t>
            </a:r>
            <a:r>
              <a:rPr lang="ru-RU" sz="1600" dirty="0" smtClean="0"/>
              <a:t>на </a:t>
            </a:r>
            <a:r>
              <a:rPr lang="ru-RU" sz="1600" dirty="0" err="1" smtClean="0"/>
              <a:t>ці</a:t>
            </a:r>
            <a:r>
              <a:rPr lang="ru-RU" sz="1600" dirty="0" smtClean="0"/>
              <a:t> </a:t>
            </a:r>
            <a:r>
              <a:rPr lang="ru-RU" sz="1600" dirty="0" err="1" smtClean="0"/>
              <a:t>норми</a:t>
            </a:r>
            <a:r>
              <a:rPr lang="ru-RU" sz="1600" dirty="0" smtClean="0"/>
              <a:t>, ми часто </a:t>
            </a:r>
            <a:r>
              <a:rPr lang="ru-RU" sz="1600" dirty="0" err="1" smtClean="0"/>
              <a:t>кваліфікуємо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не як "</a:t>
            </a:r>
            <a:r>
              <a:rPr lang="ru-RU" sz="1600" dirty="0" err="1" smtClean="0"/>
              <a:t>правильні</a:t>
            </a:r>
            <a:r>
              <a:rPr lang="ru-RU" sz="1600" dirty="0" smtClean="0"/>
              <a:t>", а як "</a:t>
            </a:r>
            <a:r>
              <a:rPr lang="ru-RU" sz="1600" dirty="0" err="1" smtClean="0"/>
              <a:t>доцільні</a:t>
            </a:r>
            <a:r>
              <a:rPr lang="ru-RU" sz="1600" dirty="0" smtClean="0"/>
              <a:t>", "</a:t>
            </a:r>
            <a:r>
              <a:rPr lang="ru-RU" sz="1600" dirty="0" err="1" smtClean="0"/>
              <a:t>кращі</a:t>
            </a:r>
            <a:r>
              <a:rPr lang="ru-RU" sz="1600" dirty="0" smtClean="0"/>
              <a:t>" </a:t>
            </a:r>
            <a:r>
              <a:rPr lang="ru-RU" sz="1600" dirty="0" err="1" smtClean="0"/>
              <a:t>саме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цієї</a:t>
            </a:r>
            <a:r>
              <a:rPr lang="ru-RU" sz="1600" dirty="0" smtClean="0"/>
              <a:t> </a:t>
            </a:r>
            <a:r>
              <a:rPr lang="ru-RU" sz="1600" dirty="0" err="1" smtClean="0"/>
              <a:t>ситуації</a:t>
            </a:r>
            <a:r>
              <a:rPr lang="ru-RU" sz="1600" dirty="0" smtClean="0"/>
              <a:t>.</a:t>
            </a:r>
          </a:p>
        </p:txBody>
      </p:sp>
    </p:spTree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1461052"/>
            <a:ext cx="11379200" cy="2415209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357188" algn="just">
              <a:buNone/>
            </a:pPr>
            <a:r>
              <a:rPr lang="uk-UA" i="1" dirty="0" smtClean="0"/>
              <a:t>«</a:t>
            </a:r>
            <a:r>
              <a:rPr lang="ru-RU" i="1" dirty="0" smtClean="0"/>
              <a:t>Правильно </a:t>
            </a:r>
            <a:r>
              <a:rPr lang="ru-RU" i="1" dirty="0" err="1" smtClean="0"/>
              <a:t>й</a:t>
            </a:r>
            <a:r>
              <a:rPr lang="ru-RU" i="1" dirty="0" smtClean="0"/>
              <a:t> чисто </a:t>
            </a:r>
            <a:r>
              <a:rPr lang="ru-RU" i="1" dirty="0" err="1" smtClean="0"/>
              <a:t>говорити</a:t>
            </a:r>
            <a:r>
              <a:rPr lang="ru-RU" i="1" dirty="0" smtClean="0"/>
              <a:t> </a:t>
            </a:r>
            <a:r>
              <a:rPr lang="ru-RU" i="1" dirty="0" err="1" smtClean="0"/>
              <a:t>своєю</a:t>
            </a:r>
            <a:r>
              <a:rPr lang="ru-RU" i="1" dirty="0" smtClean="0"/>
              <a:t> </a:t>
            </a:r>
            <a:r>
              <a:rPr lang="ru-RU" i="1" dirty="0" err="1" smtClean="0"/>
              <a:t>мовою</a:t>
            </a:r>
            <a:r>
              <a:rPr lang="ru-RU" i="1" dirty="0" smtClean="0"/>
              <a:t> </a:t>
            </a:r>
            <a:r>
              <a:rPr lang="ru-RU" i="1" dirty="0" err="1" smtClean="0"/>
              <a:t>може</a:t>
            </a:r>
            <a:r>
              <a:rPr lang="ru-RU" i="1" dirty="0" smtClean="0"/>
              <a:t> </a:t>
            </a:r>
            <a:r>
              <a:rPr lang="ru-RU" i="1" dirty="0" err="1" smtClean="0"/>
              <a:t>кожний</a:t>
            </a:r>
            <a:r>
              <a:rPr lang="ru-RU" i="1" dirty="0" smtClean="0"/>
              <a:t>, </a:t>
            </a:r>
            <a:r>
              <a:rPr lang="ru-RU" i="1" dirty="0" err="1" smtClean="0"/>
              <a:t>аби</a:t>
            </a:r>
            <a:r>
              <a:rPr lang="ru-RU" i="1" dirty="0" smtClean="0"/>
              <a:t> </a:t>
            </a:r>
            <a:r>
              <a:rPr lang="ru-RU" i="1" dirty="0" err="1" smtClean="0"/>
              <a:t>тільки</a:t>
            </a:r>
            <a:r>
              <a:rPr lang="ru-RU" i="1" dirty="0" smtClean="0"/>
              <a:t> </a:t>
            </a:r>
            <a:r>
              <a:rPr lang="ru-RU" i="1" dirty="0" err="1" smtClean="0"/>
              <a:t>було</a:t>
            </a:r>
            <a:r>
              <a:rPr lang="ru-RU" i="1" dirty="0" smtClean="0"/>
              <a:t> </a:t>
            </a:r>
            <a:r>
              <a:rPr lang="ru-RU" i="1" dirty="0" err="1" smtClean="0"/>
              <a:t>бажання</a:t>
            </a:r>
            <a:r>
              <a:rPr lang="ru-RU" i="1" dirty="0" smtClean="0"/>
              <a:t>. </a:t>
            </a:r>
            <a:r>
              <a:rPr lang="ru-RU" i="1" dirty="0" err="1" smtClean="0"/>
              <a:t>Це</a:t>
            </a:r>
            <a:r>
              <a:rPr lang="ru-RU" i="1" dirty="0" smtClean="0"/>
              <a:t> не </a:t>
            </a:r>
            <a:r>
              <a:rPr lang="ru-RU" i="1" dirty="0" err="1" smtClean="0"/>
              <a:t>є</a:t>
            </a:r>
            <a:r>
              <a:rPr lang="ru-RU" i="1" dirty="0" smtClean="0"/>
              <a:t> </a:t>
            </a:r>
            <a:r>
              <a:rPr lang="ru-RU" i="1" dirty="0" err="1" smtClean="0"/>
              <a:t>перевагою</a:t>
            </a:r>
            <a:r>
              <a:rPr lang="ru-RU" i="1" dirty="0" smtClean="0"/>
              <a:t> </a:t>
            </a:r>
            <a:r>
              <a:rPr lang="ru-RU" i="1" dirty="0" err="1" smtClean="0"/>
              <a:t>вчених-лінгвістів</a:t>
            </a:r>
            <a:r>
              <a:rPr lang="ru-RU" i="1" dirty="0" smtClean="0"/>
              <a:t>, </a:t>
            </a:r>
            <a:r>
              <a:rPr lang="ru-RU" i="1" dirty="0" err="1" smtClean="0"/>
              <a:t>письменників</a:t>
            </a:r>
            <a:r>
              <a:rPr lang="ru-RU" i="1" dirty="0" smtClean="0"/>
              <a:t> </a:t>
            </a:r>
            <a:r>
              <a:rPr lang="ru-RU" i="1" dirty="0" err="1" smtClean="0"/>
              <a:t>або</a:t>
            </a:r>
            <a:r>
              <a:rPr lang="ru-RU" i="1" dirty="0" smtClean="0"/>
              <a:t> </a:t>
            </a:r>
            <a:r>
              <a:rPr lang="ru-RU" i="1" dirty="0" err="1" smtClean="0"/>
              <a:t>вчителів-мовників</a:t>
            </a:r>
            <a:r>
              <a:rPr lang="ru-RU" i="1" dirty="0" smtClean="0"/>
              <a:t>,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не</a:t>
            </a:r>
            <a:r>
              <a:rPr lang="ru-RU" i="1" dirty="0" smtClean="0"/>
              <a:t> </a:t>
            </a:r>
            <a:r>
              <a:rPr lang="ru-RU" i="1" dirty="0" err="1" smtClean="0"/>
              <a:t>тільки</a:t>
            </a:r>
            <a:r>
              <a:rPr lang="ru-RU" i="1" dirty="0" smtClean="0"/>
              <a:t> </a:t>
            </a:r>
            <a:r>
              <a:rPr lang="ru-RU" i="1" dirty="0" err="1" smtClean="0"/>
              <a:t>ознака</a:t>
            </a:r>
            <a:r>
              <a:rPr lang="ru-RU" i="1" dirty="0" smtClean="0"/>
              <a:t>, а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обов'язок</a:t>
            </a:r>
            <a:r>
              <a:rPr lang="ru-RU" i="1" dirty="0" smtClean="0"/>
              <a:t> </a:t>
            </a:r>
            <a:r>
              <a:rPr lang="ru-RU" i="1" dirty="0" err="1" smtClean="0"/>
              <a:t>кожної</a:t>
            </a:r>
            <a:r>
              <a:rPr lang="ru-RU" i="1" dirty="0" smtClean="0"/>
              <a:t> </a:t>
            </a:r>
            <a:r>
              <a:rPr lang="ru-RU" i="1" dirty="0" err="1" smtClean="0"/>
              <a:t>культурної</a:t>
            </a:r>
            <a:r>
              <a:rPr lang="ru-RU" i="1" dirty="0" smtClean="0"/>
              <a:t> </a:t>
            </a:r>
            <a:r>
              <a:rPr lang="ru-RU" i="1" dirty="0" err="1" smtClean="0"/>
              <a:t>людини</a:t>
            </a:r>
            <a:r>
              <a:rPr lang="ru-RU" i="1" dirty="0" smtClean="0"/>
              <a:t>. </a:t>
            </a:r>
            <a:r>
              <a:rPr lang="ru-RU" i="1" dirty="0" err="1" smtClean="0"/>
              <a:t>Культурними</a:t>
            </a:r>
            <a:r>
              <a:rPr lang="ru-RU" i="1" dirty="0" smtClean="0"/>
              <a:t> в нас </a:t>
            </a:r>
            <a:r>
              <a:rPr lang="ru-RU" i="1" dirty="0" err="1" smtClean="0"/>
              <a:t>мусять</a:t>
            </a:r>
            <a:r>
              <a:rPr lang="ru-RU" i="1" dirty="0" smtClean="0"/>
              <a:t> бути </a:t>
            </a:r>
            <a:r>
              <a:rPr lang="ru-RU" i="1" dirty="0" err="1" smtClean="0"/>
              <a:t>всі</a:t>
            </a:r>
            <a:r>
              <a:rPr lang="ru-RU" i="1" dirty="0" smtClean="0"/>
              <a:t>, </a:t>
            </a:r>
            <a:r>
              <a:rPr lang="ru-RU" i="1" dirty="0" err="1" smtClean="0"/>
              <a:t>незалежно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того, </a:t>
            </a:r>
            <a:r>
              <a:rPr lang="ru-RU" i="1" dirty="0" err="1" smtClean="0"/>
              <a:t>працює</a:t>
            </a:r>
            <a:r>
              <a:rPr lang="ru-RU" i="1" dirty="0" smtClean="0"/>
              <a:t> </a:t>
            </a:r>
            <a:r>
              <a:rPr lang="ru-RU" i="1" dirty="0" err="1" smtClean="0"/>
              <a:t>людина</a:t>
            </a:r>
            <a:r>
              <a:rPr lang="ru-RU" i="1" dirty="0" smtClean="0"/>
              <a:t> </a:t>
            </a:r>
            <a:r>
              <a:rPr lang="ru-RU" i="1" dirty="0" err="1" smtClean="0"/>
              <a:t>розумово</a:t>
            </a:r>
            <a:r>
              <a:rPr lang="ru-RU" i="1" dirty="0" smtClean="0"/>
              <a:t> </a:t>
            </a:r>
            <a:r>
              <a:rPr lang="ru-RU" i="1" dirty="0" err="1" smtClean="0"/>
              <a:t>чи</a:t>
            </a:r>
            <a:r>
              <a:rPr lang="ru-RU" i="1" dirty="0" smtClean="0"/>
              <a:t> </a:t>
            </a:r>
            <a:r>
              <a:rPr lang="ru-RU" i="1" dirty="0" err="1" smtClean="0"/>
              <a:t>фізично</a:t>
            </a:r>
            <a:r>
              <a:rPr lang="uk-UA" i="1" dirty="0" smtClean="0"/>
              <a:t>…»</a:t>
            </a:r>
            <a:endParaRPr lang="ru-RU" dirty="0" smtClean="0"/>
          </a:p>
          <a:p>
            <a:pPr marL="0" indent="357188" algn="r">
              <a:buNone/>
            </a:pPr>
            <a:r>
              <a:rPr lang="ru-RU" i="1" dirty="0" smtClean="0"/>
              <a:t>Б. Антоне</a:t>
            </a:r>
            <a:r>
              <a:rPr lang="uk-UA" i="1" dirty="0" smtClean="0"/>
              <a:t>н</a:t>
            </a:r>
            <a:r>
              <a:rPr lang="ru-RU" i="1" dirty="0" err="1" smtClean="0"/>
              <a:t>ко-Давидович</a:t>
            </a:r>
            <a:endParaRPr lang="ru-RU" dirty="0" smtClean="0"/>
          </a:p>
          <a:p>
            <a:pPr marL="0" indent="357188" algn="just"/>
            <a:r>
              <a:rPr lang="ru-RU" b="1" dirty="0" smtClean="0"/>
              <a:t>Слово</a:t>
            </a:r>
            <a:r>
              <a:rPr lang="ru-RU" dirty="0" smtClean="0"/>
              <a:t> </a:t>
            </a:r>
            <a:r>
              <a:rPr lang="uk-UA" b="1" dirty="0" smtClean="0"/>
              <a:t>«</a:t>
            </a:r>
            <a:r>
              <a:rPr lang="ru-RU" b="1" dirty="0" smtClean="0"/>
              <a:t>стиль</a:t>
            </a:r>
            <a:r>
              <a:rPr lang="uk-UA" b="1" dirty="0" smtClean="0"/>
              <a:t>»</a:t>
            </a:r>
            <a:r>
              <a:rPr lang="uk-UA" dirty="0" smtClean="0"/>
              <a:t> </a:t>
            </a:r>
            <a:r>
              <a:rPr lang="ru-RU" dirty="0" err="1" smtClean="0"/>
              <a:t>багатозначне</a:t>
            </a:r>
            <a:r>
              <a:rPr lang="ru-RU" dirty="0" smtClean="0"/>
              <a:t>, походить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латинського</a:t>
            </a:r>
            <a:r>
              <a:rPr lang="ru-RU" dirty="0" smtClean="0"/>
              <a:t> </a:t>
            </a:r>
            <a:r>
              <a:rPr lang="ru-RU" i="1" dirty="0" err="1" smtClean="0"/>
              <a:t>stilus</a:t>
            </a:r>
            <a:r>
              <a:rPr lang="ru-RU" i="1" dirty="0" smtClean="0"/>
              <a:t>, </a:t>
            </a:r>
            <a:r>
              <a:rPr lang="ru-RU" i="1" dirty="0" err="1" smtClean="0"/>
              <a:t>stylus</a:t>
            </a:r>
            <a:r>
              <a:rPr lang="ru-RU" i="1" dirty="0" smtClean="0"/>
              <a:t> – </a:t>
            </a:r>
            <a:r>
              <a:rPr lang="ru-RU" i="1" dirty="0" err="1" smtClean="0"/>
              <a:t>гостра</a:t>
            </a:r>
            <a:r>
              <a:rPr lang="ru-RU" i="1" dirty="0" smtClean="0"/>
              <a:t> </a:t>
            </a:r>
            <a:r>
              <a:rPr lang="ru-RU" i="1" dirty="0" err="1" smtClean="0"/>
              <a:t>паличка</a:t>
            </a:r>
            <a:r>
              <a:rPr lang="ru-RU" i="1" dirty="0" smtClean="0"/>
              <a:t> для письма, манера письма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100 </a:t>
            </a:r>
            <a:r>
              <a:rPr lang="ru-RU" dirty="0" err="1" smtClean="0"/>
              <a:t>дефініцій</a:t>
            </a:r>
            <a:r>
              <a:rPr lang="ru-RU" dirty="0" smtClean="0"/>
              <a:t> стилю,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зумовлено</a:t>
            </a:r>
            <a:r>
              <a:rPr lang="ru-RU" dirty="0" smtClean="0"/>
              <a:t> </a:t>
            </a:r>
            <a:r>
              <a:rPr lang="ru-RU" dirty="0" err="1" smtClean="0"/>
              <a:t>специфікою</a:t>
            </a:r>
            <a:r>
              <a:rPr lang="ru-RU" dirty="0" smtClean="0"/>
              <a:t> аспекту </a:t>
            </a:r>
            <a:r>
              <a:rPr lang="ru-RU" dirty="0" err="1" smtClean="0"/>
              <a:t>розгляду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і </a:t>
            </a:r>
            <a:r>
              <a:rPr lang="ru-RU" dirty="0" err="1" smtClean="0"/>
              <a:t>різноманітністю</a:t>
            </a:r>
            <a:r>
              <a:rPr lang="ru-RU" dirty="0" smtClean="0"/>
              <a:t> </a:t>
            </a:r>
            <a:r>
              <a:rPr lang="ru-RU" dirty="0" err="1" smtClean="0"/>
              <a:t>ключових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 (</a:t>
            </a:r>
            <a:r>
              <a:rPr lang="ru-RU" dirty="0" err="1" smtClean="0"/>
              <a:t>спосіб</a:t>
            </a:r>
            <a:r>
              <a:rPr lang="ru-RU" dirty="0" smtClean="0"/>
              <a:t>, </a:t>
            </a:r>
            <a:r>
              <a:rPr lang="ru-RU" dirty="0" err="1" smtClean="0"/>
              <a:t>комунікація</a:t>
            </a:r>
            <a:r>
              <a:rPr lang="ru-RU" dirty="0" smtClean="0"/>
              <a:t>, </a:t>
            </a:r>
            <a:r>
              <a:rPr lang="ru-RU" dirty="0" err="1" smtClean="0"/>
              <a:t>підсистема</a:t>
            </a:r>
            <a:r>
              <a:rPr lang="ru-RU" dirty="0" smtClean="0"/>
              <a:t>, </a:t>
            </a:r>
            <a:r>
              <a:rPr lang="ru-RU" dirty="0" err="1" smtClean="0"/>
              <a:t>поведінка</a:t>
            </a:r>
            <a:r>
              <a:rPr lang="ru-RU" dirty="0" smtClean="0"/>
              <a:t>, стереотип </a:t>
            </a:r>
            <a:r>
              <a:rPr lang="ru-RU" dirty="0" err="1" smtClean="0"/>
              <a:t>тощо</a:t>
            </a:r>
            <a:r>
              <a:rPr lang="ru-RU" dirty="0" smtClean="0"/>
              <a:t>).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46345"/>
            <a:ext cx="12192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3200" b="1" dirty="0" smtClean="0">
                <a:solidFill>
                  <a:srgbClr val="0070C0"/>
                </a:solidFill>
              </a:rPr>
              <a:t>6</a:t>
            </a:r>
            <a:r>
              <a:rPr lang="uk-UA" sz="3200" b="1" dirty="0" smtClean="0">
                <a:solidFill>
                  <a:srgbClr val="0070C0"/>
                </a:solidFill>
              </a:rPr>
              <a:t>. </a:t>
            </a:r>
            <a:r>
              <a:rPr lang="ru-RU" sz="3200" b="1" dirty="0" err="1" smtClean="0">
                <a:solidFill>
                  <a:srgbClr val="0070C0"/>
                </a:solidFill>
              </a:rPr>
              <a:t>Стильова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диференціація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endParaRPr lang="ru-RU" sz="3200" b="1" dirty="0" smtClean="0">
              <a:solidFill>
                <a:srgbClr val="0070C0"/>
              </a:solidFill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err="1" smtClean="0">
                <a:solidFill>
                  <a:srgbClr val="0070C0"/>
                </a:solidFill>
              </a:rPr>
              <a:t>сучасної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української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літературної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мови</a:t>
            </a:r>
            <a:endParaRPr lang="ru-RU" sz="3200" dirty="0" smtClean="0">
              <a:solidFill>
                <a:srgbClr val="0070C0"/>
              </a:solidFill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1461052"/>
            <a:ext cx="11379200" cy="2415209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Мовний</a:t>
            </a:r>
            <a:r>
              <a:rPr lang="ru-RU" b="1" i="1" dirty="0" smtClean="0"/>
              <a:t> стиль </a:t>
            </a:r>
            <a:r>
              <a:rPr lang="ru-RU" b="1" dirty="0" smtClean="0"/>
              <a:t>–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усвідомлена</a:t>
            </a:r>
            <a:r>
              <a:rPr lang="ru-RU" b="1" dirty="0" smtClean="0"/>
              <a:t> </a:t>
            </a:r>
            <a:r>
              <a:rPr lang="ru-RU" b="1" dirty="0" err="1" smtClean="0"/>
              <a:t>суспільством</a:t>
            </a:r>
            <a:r>
              <a:rPr lang="ru-RU" b="1" dirty="0" smtClean="0"/>
              <a:t> </a:t>
            </a:r>
            <a:r>
              <a:rPr lang="ru-RU" b="1" dirty="0" err="1" smtClean="0"/>
              <a:t>підсистема</a:t>
            </a:r>
            <a:r>
              <a:rPr lang="ru-RU" b="1" dirty="0" smtClean="0"/>
              <a:t> </a:t>
            </a:r>
            <a:r>
              <a:rPr lang="ru-RU" b="1" dirty="0" smtClean="0"/>
              <a:t>у </a:t>
            </a:r>
            <a:r>
              <a:rPr lang="ru-RU" b="1" dirty="0" err="1" smtClean="0"/>
              <a:t>системі</a:t>
            </a:r>
            <a:r>
              <a:rPr lang="ru-RU" b="1" dirty="0" smtClean="0"/>
              <a:t> </a:t>
            </a:r>
            <a:r>
              <a:rPr lang="ru-RU" b="1" dirty="0" err="1" smtClean="0"/>
              <a:t>загальнонародної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, </a:t>
            </a:r>
            <a:r>
              <a:rPr lang="ru-RU" b="1" dirty="0" err="1" smtClean="0"/>
              <a:t>закріплена</a:t>
            </a:r>
            <a:r>
              <a:rPr lang="ru-RU" b="1" dirty="0" smtClean="0"/>
              <a:t> за </a:t>
            </a:r>
            <a:r>
              <a:rPr lang="ru-RU" b="1" dirty="0" err="1" smtClean="0"/>
              <a:t>тими</a:t>
            </a:r>
            <a:r>
              <a:rPr lang="ru-RU" b="1" dirty="0" smtClean="0"/>
              <a:t>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іншими</a:t>
            </a:r>
            <a:r>
              <a:rPr lang="ru-RU" b="1" dirty="0" smtClean="0"/>
              <a:t> </a:t>
            </a:r>
            <a:r>
              <a:rPr lang="ru-RU" b="1" dirty="0" err="1" smtClean="0"/>
              <a:t>ситуаціями</a:t>
            </a:r>
            <a:r>
              <a:rPr lang="ru-RU" b="1" dirty="0" smtClean="0"/>
              <a:t> </a:t>
            </a:r>
            <a:r>
              <a:rPr lang="ru-RU" b="1" dirty="0" err="1" smtClean="0"/>
              <a:t>спілкування</a:t>
            </a:r>
            <a:r>
              <a:rPr lang="ru-RU" b="1" dirty="0" smtClean="0"/>
              <a:t>, яка </a:t>
            </a:r>
            <a:r>
              <a:rPr lang="ru-RU" b="1" dirty="0" err="1" smtClean="0"/>
              <a:t>історично</a:t>
            </a:r>
            <a:r>
              <a:rPr lang="ru-RU" b="1" dirty="0" smtClean="0"/>
              <a:t> </a:t>
            </a:r>
            <a:r>
              <a:rPr lang="ru-RU" b="1" dirty="0" err="1" smtClean="0"/>
              <a:t>склалася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характеризується</a:t>
            </a:r>
            <a:r>
              <a:rPr lang="ru-RU" b="1" dirty="0" smtClean="0"/>
              <a:t> набором </a:t>
            </a:r>
            <a:r>
              <a:rPr lang="ru-RU" b="1" dirty="0" err="1" smtClean="0"/>
              <a:t>засобів</a:t>
            </a:r>
            <a:r>
              <a:rPr lang="ru-RU" b="1" dirty="0" smtClean="0"/>
              <a:t> </a:t>
            </a:r>
            <a:r>
              <a:rPr lang="ru-RU" b="1" dirty="0" err="1" smtClean="0"/>
              <a:t>вираження</a:t>
            </a:r>
            <a:r>
              <a:rPr lang="ru-RU" b="1" dirty="0" smtClean="0"/>
              <a:t> і </a:t>
            </a:r>
            <a:r>
              <a:rPr lang="ru-RU" b="1" dirty="0" err="1" smtClean="0"/>
              <a:t>певним</a:t>
            </a:r>
            <a:r>
              <a:rPr lang="ru-RU" b="1" dirty="0" smtClean="0"/>
              <a:t> принципом </a:t>
            </a:r>
            <a:r>
              <a:rPr lang="ru-RU" b="1" dirty="0" err="1" smtClean="0"/>
              <a:t>їхнього</a:t>
            </a:r>
            <a:r>
              <a:rPr lang="ru-RU" b="1" dirty="0" smtClean="0"/>
              <a:t> </a:t>
            </a:r>
            <a:r>
              <a:rPr lang="ru-RU" b="1" dirty="0" err="1" smtClean="0"/>
              <a:t>відбору</a:t>
            </a:r>
            <a:r>
              <a:rPr lang="ru-RU" b="1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літературній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 </a:t>
            </a:r>
            <a:r>
              <a:rPr lang="ru-RU" dirty="0" err="1" smtClean="0"/>
              <a:t>вирізняють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функціональні</a:t>
            </a:r>
            <a:r>
              <a:rPr lang="ru-RU" dirty="0" smtClean="0"/>
              <a:t> </a:t>
            </a:r>
            <a:r>
              <a:rPr lang="ru-RU" dirty="0" err="1" smtClean="0"/>
              <a:t>стилі</a:t>
            </a:r>
            <a:r>
              <a:rPr lang="ru-RU" dirty="0" smtClean="0"/>
              <a:t>: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художній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офіційно-діловий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публіцистичний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науковий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розмовний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конфесійний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епістолярний</a:t>
            </a:r>
            <a:r>
              <a:rPr lang="ru-RU" dirty="0" smtClean="0"/>
              <a:t>. </a:t>
            </a:r>
            <a:r>
              <a:rPr lang="ru-RU" dirty="0" err="1" smtClean="0"/>
              <a:t>Кожний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стилів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реалізується</a:t>
            </a:r>
            <a:r>
              <a:rPr lang="ru-RU" dirty="0" smtClean="0"/>
              <a:t> у </a:t>
            </a:r>
            <a:r>
              <a:rPr lang="ru-RU" dirty="0" err="1" smtClean="0"/>
              <a:t>властивих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i="1" dirty="0" smtClean="0"/>
              <a:t>жанрах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i="1" dirty="0" smtClean="0"/>
              <a:t>Жанр</a:t>
            </a:r>
            <a:r>
              <a:rPr lang="ru-RU" dirty="0" smtClean="0"/>
              <a:t> </a:t>
            </a:r>
            <a:r>
              <a:rPr lang="ru-RU" dirty="0" smtClean="0"/>
              <a:t>–</a:t>
            </a:r>
            <a:r>
              <a:rPr lang="ru-RU" b="1" dirty="0" smtClean="0"/>
              <a:t>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різновид</a:t>
            </a:r>
            <a:r>
              <a:rPr lang="ru-RU" b="1" dirty="0" smtClean="0"/>
              <a:t> </a:t>
            </a:r>
            <a:r>
              <a:rPr lang="ru-RU" b="1" dirty="0" err="1" smtClean="0"/>
              <a:t>текстів</a:t>
            </a:r>
            <a:r>
              <a:rPr lang="ru-RU" b="1" dirty="0" smtClean="0"/>
              <a:t> </a:t>
            </a:r>
            <a:r>
              <a:rPr lang="ru-RU" b="1" dirty="0" err="1" smtClean="0"/>
              <a:t>певного</a:t>
            </a:r>
            <a:r>
              <a:rPr lang="ru-RU" b="1" dirty="0" smtClean="0"/>
              <a:t> стилю,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різняться</a:t>
            </a:r>
            <a:r>
              <a:rPr lang="ru-RU" b="1" dirty="0" smtClean="0"/>
              <a:t> </a:t>
            </a:r>
            <a:r>
              <a:rPr lang="ru-RU" b="1" dirty="0" err="1" smtClean="0"/>
              <a:t>насамперед</a:t>
            </a:r>
            <a:r>
              <a:rPr lang="ru-RU" b="1" dirty="0" smtClean="0"/>
              <a:t> метою </a:t>
            </a:r>
            <a:r>
              <a:rPr lang="ru-RU" b="1" dirty="0" err="1" smtClean="0"/>
              <a:t>мовлення</a:t>
            </a:r>
            <a:r>
              <a:rPr lang="ru-RU" b="1" dirty="0" smtClean="0"/>
              <a:t>, сферою </a:t>
            </a:r>
            <a:r>
              <a:rPr lang="ru-RU" b="1" dirty="0" err="1" smtClean="0"/>
              <a:t>спілкування</a:t>
            </a:r>
            <a:r>
              <a:rPr lang="ru-RU" b="1" dirty="0" smtClean="0"/>
              <a:t> та </a:t>
            </a:r>
            <a:r>
              <a:rPr lang="ru-RU" b="1" dirty="0" err="1" smtClean="0"/>
              <a:t>іншими</a:t>
            </a:r>
            <a:r>
              <a:rPr lang="ru-RU" b="1" dirty="0" smtClean="0"/>
              <a:t> </a:t>
            </a:r>
            <a:r>
              <a:rPr lang="ru-RU" b="1" dirty="0" err="1" smtClean="0"/>
              <a:t>ознаками</a:t>
            </a:r>
            <a:r>
              <a:rPr lang="ru-RU" b="1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Систему </a:t>
            </a:r>
            <a:r>
              <a:rPr lang="ru-RU" dirty="0" err="1" smtClean="0"/>
              <a:t>функціональних</a:t>
            </a:r>
            <a:r>
              <a:rPr lang="ru-RU" dirty="0" smtClean="0"/>
              <a:t> </a:t>
            </a:r>
            <a:r>
              <a:rPr lang="ru-RU" dirty="0" err="1" smtClean="0"/>
              <a:t>стилів</a:t>
            </a:r>
            <a:r>
              <a:rPr lang="ru-RU" dirty="0" smtClean="0"/>
              <a:t>, 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стильові</a:t>
            </a:r>
            <a:r>
              <a:rPr lang="ru-RU" dirty="0" smtClean="0"/>
              <a:t> </a:t>
            </a:r>
            <a:r>
              <a:rPr lang="ru-RU" dirty="0" err="1" smtClean="0"/>
              <a:t>домінанти</a:t>
            </a:r>
            <a:r>
              <a:rPr lang="ru-RU" dirty="0" smtClean="0"/>
              <a:t>,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мовних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, </a:t>
            </a:r>
            <a:r>
              <a:rPr lang="ru-RU" dirty="0" err="1" smtClean="0"/>
              <a:t>властивих</a:t>
            </a:r>
            <a:r>
              <a:rPr lang="ru-RU" dirty="0" smtClean="0"/>
              <a:t> кожному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стилів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масиви</a:t>
            </a:r>
            <a:r>
              <a:rPr lang="ru-RU" dirty="0" smtClean="0"/>
              <a:t> </a:t>
            </a:r>
            <a:r>
              <a:rPr lang="ru-RU" dirty="0" err="1" smtClean="0"/>
              <a:t>текстів</a:t>
            </a:r>
            <a:r>
              <a:rPr lang="ru-RU" dirty="0" smtClean="0"/>
              <a:t>, </a:t>
            </a:r>
            <a:r>
              <a:rPr lang="ru-RU" dirty="0" err="1" smtClean="0"/>
              <a:t>об'єднаних</a:t>
            </a:r>
            <a:r>
              <a:rPr lang="ru-RU" dirty="0" smtClean="0"/>
              <a:t> жанром, </a:t>
            </a:r>
            <a:r>
              <a:rPr lang="ru-RU" dirty="0" err="1" smtClean="0"/>
              <a:t>досліджує</a:t>
            </a:r>
            <a:r>
              <a:rPr lang="ru-RU" dirty="0" smtClean="0"/>
              <a:t> </a:t>
            </a:r>
            <a:r>
              <a:rPr lang="ru-RU" b="1" dirty="0" err="1" smtClean="0"/>
              <a:t>функціональна</a:t>
            </a:r>
            <a:r>
              <a:rPr lang="ru-RU" b="1" dirty="0" smtClean="0"/>
              <a:t> </a:t>
            </a:r>
            <a:r>
              <a:rPr lang="ru-RU" b="1" dirty="0" err="1" smtClean="0"/>
              <a:t>стилісти</a:t>
            </a:r>
            <a:r>
              <a:rPr lang="uk-UA" b="1" dirty="0" err="1" smtClean="0"/>
              <a:t>ка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46345"/>
            <a:ext cx="12192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3200" b="1" dirty="0" smtClean="0">
                <a:solidFill>
                  <a:srgbClr val="0070C0"/>
                </a:solidFill>
              </a:rPr>
              <a:t>6</a:t>
            </a:r>
            <a:r>
              <a:rPr lang="uk-UA" sz="3200" b="1" dirty="0" smtClean="0">
                <a:solidFill>
                  <a:srgbClr val="0070C0"/>
                </a:solidFill>
              </a:rPr>
              <a:t>. </a:t>
            </a:r>
            <a:r>
              <a:rPr lang="ru-RU" sz="3200" b="1" dirty="0" err="1" smtClean="0">
                <a:solidFill>
                  <a:srgbClr val="0070C0"/>
                </a:solidFill>
              </a:rPr>
              <a:t>Стильова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диференціація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endParaRPr lang="ru-RU" sz="3200" b="1" dirty="0" smtClean="0">
              <a:solidFill>
                <a:srgbClr val="0070C0"/>
              </a:solidFill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err="1" smtClean="0">
                <a:solidFill>
                  <a:srgbClr val="0070C0"/>
                </a:solidFill>
              </a:rPr>
              <a:t>сучасної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української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літературної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мови</a:t>
            </a:r>
            <a:endParaRPr lang="ru-RU" sz="3200" dirty="0" smtClean="0">
              <a:solidFill>
                <a:srgbClr val="0070C0"/>
              </a:solidFill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49287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err="1" smtClean="0">
                <a:solidFill>
                  <a:schemeClr val="accent1"/>
                </a:solidFill>
              </a:rPr>
              <a:t>Художній</a:t>
            </a:r>
            <a:r>
              <a:rPr lang="ru-RU" sz="4800" b="1" dirty="0" smtClean="0">
                <a:solidFill>
                  <a:schemeClr val="accent1"/>
                </a:solidFill>
              </a:rPr>
              <a:t> </a:t>
            </a:r>
            <a:r>
              <a:rPr lang="ru-RU" sz="4800" b="1" dirty="0" smtClean="0">
                <a:solidFill>
                  <a:schemeClr val="accent1"/>
                </a:solidFill>
              </a:rPr>
              <a:t>стиль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7686" y="1630311"/>
            <a:ext cx="11459817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/>
          </a:p>
          <a:p>
            <a:pPr indent="357188" algn="just"/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мова</a:t>
            </a:r>
            <a:r>
              <a:rPr lang="ru-RU" sz="1400" dirty="0" smtClean="0"/>
              <a:t> </a:t>
            </a:r>
            <a:r>
              <a:rPr lang="ru-RU" sz="1400" dirty="0" err="1" smtClean="0"/>
              <a:t>художньої</a:t>
            </a:r>
            <a:r>
              <a:rPr lang="ru-RU" sz="1400" dirty="0" smtClean="0"/>
              <a:t> </a:t>
            </a:r>
            <a:r>
              <a:rPr lang="ru-RU" sz="1400" dirty="0" err="1" smtClean="0"/>
              <a:t>літератури</a:t>
            </a:r>
            <a:r>
              <a:rPr lang="ru-RU" sz="1400" dirty="0" smtClean="0"/>
              <a:t>, </a:t>
            </a:r>
            <a:r>
              <a:rPr lang="uk-UA" sz="1400" dirty="0" smtClean="0"/>
              <a:t>«</a:t>
            </a:r>
            <a:r>
              <a:rPr lang="ru-RU" sz="1400" dirty="0" err="1" smtClean="0"/>
              <a:t>особливий</a:t>
            </a:r>
            <a:r>
              <a:rPr lang="ru-RU" sz="1400" dirty="0" smtClean="0"/>
              <a:t> </a:t>
            </a:r>
            <a:r>
              <a:rPr lang="ru-RU" sz="1400" dirty="0" err="1" smtClean="0"/>
              <a:t>спосіб</a:t>
            </a:r>
            <a:r>
              <a:rPr lang="ru-RU" sz="1400" dirty="0" smtClean="0"/>
              <a:t> </a:t>
            </a:r>
            <a:r>
              <a:rPr lang="ru-RU" sz="1400" dirty="0" err="1" smtClean="0"/>
              <a:t>мислення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створення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картини</a:t>
            </a:r>
            <a:r>
              <a:rPr lang="ru-RU" sz="1400" dirty="0" smtClean="0"/>
              <a:t> </a:t>
            </a:r>
            <a:r>
              <a:rPr lang="ru-RU" sz="1400" dirty="0" err="1" smtClean="0"/>
              <a:t>світу</a:t>
            </a:r>
            <a:r>
              <a:rPr lang="uk-UA" sz="1400" dirty="0" smtClean="0"/>
              <a:t>»</a:t>
            </a:r>
            <a:r>
              <a:rPr lang="ru-RU" sz="1400" dirty="0" smtClean="0"/>
              <a:t>.</a:t>
            </a:r>
          </a:p>
          <a:p>
            <a:pPr indent="357188" algn="just"/>
            <a:r>
              <a:rPr lang="ru-RU" sz="1400" b="1" i="1" dirty="0" err="1" smtClean="0"/>
              <a:t>Основне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призначення</a:t>
            </a:r>
            <a:r>
              <a:rPr lang="ru-RU" sz="1400" b="1" i="1" dirty="0" smtClean="0"/>
              <a:t> стилю</a:t>
            </a:r>
            <a:r>
              <a:rPr lang="ru-RU" sz="1400" i="1" dirty="0" smtClean="0"/>
              <a:t> </a:t>
            </a:r>
            <a:r>
              <a:rPr lang="ru-RU" sz="1400" dirty="0" smtClean="0"/>
              <a:t>– </a:t>
            </a:r>
            <a:r>
              <a:rPr lang="ru-RU" sz="1400" dirty="0" err="1" smtClean="0"/>
              <a:t>різнобічний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вплив</a:t>
            </a:r>
            <a:r>
              <a:rPr lang="ru-RU" sz="1400" dirty="0" smtClean="0"/>
              <a:t> на думки і </a:t>
            </a:r>
            <a:r>
              <a:rPr lang="ru-RU" sz="1400" dirty="0" err="1" smtClean="0"/>
              <a:t>почуття</a:t>
            </a:r>
            <a:r>
              <a:rPr lang="ru-RU" sz="1400" dirty="0" smtClean="0"/>
              <a:t> людей за </a:t>
            </a:r>
            <a:r>
              <a:rPr lang="ru-RU" sz="1400" dirty="0" err="1" smtClean="0"/>
              <a:t>допомоги</a:t>
            </a:r>
            <a:r>
              <a:rPr lang="ru-RU" sz="1400" dirty="0" smtClean="0"/>
              <a:t> </a:t>
            </a:r>
            <a:r>
              <a:rPr lang="ru-RU" sz="1400" dirty="0" err="1" smtClean="0"/>
              <a:t>художніх</a:t>
            </a:r>
            <a:r>
              <a:rPr lang="ru-RU" sz="1400" dirty="0" smtClean="0"/>
              <a:t> </a:t>
            </a:r>
            <a:r>
              <a:rPr lang="ru-RU" sz="1400" dirty="0" err="1" smtClean="0"/>
              <a:t>образів</a:t>
            </a:r>
            <a:r>
              <a:rPr lang="ru-RU" sz="1400" dirty="0" smtClean="0"/>
              <a:t>.</a:t>
            </a:r>
          </a:p>
          <a:p>
            <a:pPr indent="357188" algn="just"/>
            <a:r>
              <a:rPr lang="ru-RU" sz="1400" b="1" i="1" dirty="0" err="1" smtClean="0"/>
              <a:t>Головними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ознаками</a:t>
            </a:r>
            <a:r>
              <a:rPr lang="ru-RU" sz="1400" i="1" dirty="0" smtClean="0"/>
              <a:t> </a:t>
            </a:r>
            <a:r>
              <a:rPr lang="ru-RU" sz="1400" dirty="0" err="1" smtClean="0"/>
              <a:t>художнього</a:t>
            </a:r>
            <a:r>
              <a:rPr lang="ru-RU" sz="1400" dirty="0" smtClean="0"/>
              <a:t> стилю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b="1" i="1" dirty="0" err="1" smtClean="0"/>
              <a:t>емоційність</a:t>
            </a:r>
            <a:r>
              <a:rPr lang="ru-RU" sz="1400" b="1" i="1" dirty="0" smtClean="0"/>
              <a:t>, </a:t>
            </a:r>
            <a:r>
              <a:rPr lang="ru-RU" sz="1400" b="1" i="1" dirty="0" err="1" smtClean="0"/>
              <a:t>образність</a:t>
            </a:r>
            <a:r>
              <a:rPr lang="ru-RU" sz="1400" b="1" i="1" dirty="0" smtClean="0"/>
              <a:t>, </a:t>
            </a:r>
            <a:r>
              <a:rPr lang="ru-RU" sz="1400" b="1" i="1" dirty="0" err="1" smtClean="0"/>
              <a:t>експресивність</a:t>
            </a:r>
            <a:r>
              <a:rPr lang="ru-RU" sz="1400" dirty="0" smtClean="0"/>
              <a:t>. </a:t>
            </a:r>
            <a:endParaRPr lang="ru-RU" sz="1400" dirty="0" smtClean="0"/>
          </a:p>
          <a:p>
            <a:pPr indent="357188" algn="just"/>
            <a:r>
              <a:rPr lang="ru-RU" sz="1400" dirty="0" smtClean="0"/>
              <a:t>На </a:t>
            </a:r>
            <a:r>
              <a:rPr lang="ru-RU" sz="1400" i="1" dirty="0" err="1" smtClean="0"/>
              <a:t>лексичному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рівні</a:t>
            </a:r>
            <a:r>
              <a:rPr lang="ru-RU" sz="1400" i="1" dirty="0" smtClean="0"/>
              <a:t> </a:t>
            </a:r>
            <a:r>
              <a:rPr lang="ru-RU" sz="1400" dirty="0" smtClean="0"/>
              <a:t>у </a:t>
            </a:r>
            <a:r>
              <a:rPr lang="ru-RU" sz="1400" dirty="0" err="1" smtClean="0"/>
              <a:t>ньому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вживається</a:t>
            </a:r>
            <a:r>
              <a:rPr lang="ru-RU" sz="1400" dirty="0" smtClean="0"/>
              <a:t> все </a:t>
            </a:r>
            <a:r>
              <a:rPr lang="ru-RU" sz="1400" dirty="0" err="1" smtClean="0"/>
              <a:t>словникове</a:t>
            </a:r>
            <a:r>
              <a:rPr lang="ru-RU" sz="1400" dirty="0" smtClean="0"/>
              <a:t> </a:t>
            </a:r>
            <a:r>
              <a:rPr lang="ru-RU" sz="1400" dirty="0" err="1" smtClean="0"/>
              <a:t>багатство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мови</a:t>
            </a:r>
            <a:r>
              <a:rPr lang="ru-RU" sz="1400" dirty="0" smtClean="0"/>
              <a:t>: слова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найрізноманітнішим</a:t>
            </a:r>
            <a:r>
              <a:rPr lang="ru-RU" sz="1400" dirty="0" smtClean="0"/>
              <a:t> </a:t>
            </a:r>
            <a:r>
              <a:rPr lang="ru-RU" sz="1400" dirty="0" err="1" smtClean="0"/>
              <a:t>лексичним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значенням</a:t>
            </a:r>
            <a:r>
              <a:rPr lang="ru-RU" sz="1400" dirty="0" smtClean="0"/>
              <a:t>, </a:t>
            </a:r>
            <a:r>
              <a:rPr lang="ru-RU" sz="1400" dirty="0" err="1" smtClean="0"/>
              <a:t>різні</a:t>
            </a:r>
            <a:r>
              <a:rPr lang="ru-RU" sz="1400" dirty="0" smtClean="0"/>
              <a:t> за </a:t>
            </a:r>
            <a:r>
              <a:rPr lang="ru-RU" sz="1400" dirty="0" err="1" smtClean="0"/>
              <a:t>походженням</a:t>
            </a:r>
            <a:r>
              <a:rPr lang="ru-RU" sz="1400" dirty="0" smtClean="0"/>
              <a:t>. </a:t>
            </a:r>
            <a:r>
              <a:rPr lang="ru-RU" sz="1400" dirty="0" err="1" smtClean="0"/>
              <a:t>Художньо-літературне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багате</a:t>
            </a:r>
            <a:r>
              <a:rPr lang="ru-RU" sz="1400" dirty="0" smtClean="0"/>
              <a:t> на </a:t>
            </a:r>
            <a:r>
              <a:rPr lang="ru-RU" sz="1400" dirty="0" err="1" smtClean="0"/>
              <a:t>епітети</a:t>
            </a:r>
            <a:r>
              <a:rPr lang="ru-RU" sz="1400" dirty="0" smtClean="0"/>
              <a:t>, </a:t>
            </a:r>
            <a:r>
              <a:rPr lang="ru-RU" sz="1400" dirty="0" err="1" smtClean="0"/>
              <a:t>метафори</a:t>
            </a:r>
            <a:r>
              <a:rPr lang="ru-RU" sz="1400" dirty="0" smtClean="0"/>
              <a:t>, </a:t>
            </a:r>
            <a:r>
              <a:rPr lang="ru-RU" sz="1400" dirty="0" err="1" smtClean="0"/>
              <a:t>порівняння</a:t>
            </a:r>
            <a:r>
              <a:rPr lang="ru-RU" sz="1400" dirty="0" smtClean="0"/>
              <a:t>, повтори, </a:t>
            </a:r>
            <a:r>
              <a:rPr lang="ru-RU" sz="1400" dirty="0" err="1" smtClean="0"/>
              <a:t>перифрази</a:t>
            </a:r>
            <a:r>
              <a:rPr lang="ru-RU" sz="1400" dirty="0" smtClean="0"/>
              <a:t>, </a:t>
            </a:r>
            <a:r>
              <a:rPr lang="ru-RU" sz="1400" dirty="0" err="1" smtClean="0"/>
              <a:t>антитези</a:t>
            </a:r>
            <a:r>
              <a:rPr lang="ru-RU" sz="1400" dirty="0" smtClean="0"/>
              <a:t>, </a:t>
            </a:r>
            <a:r>
              <a:rPr lang="ru-RU" sz="1400" dirty="0" err="1" smtClean="0"/>
              <a:t>гіперболи</a:t>
            </a:r>
            <a:r>
              <a:rPr lang="ru-RU" sz="1400" dirty="0" smtClean="0"/>
              <a:t> та </a:t>
            </a:r>
            <a:r>
              <a:rPr lang="ru-RU" sz="1400" dirty="0" err="1" smtClean="0"/>
              <a:t>інші</a:t>
            </a:r>
            <a:r>
              <a:rPr lang="ru-RU" sz="1400" dirty="0" smtClean="0"/>
              <a:t> </a:t>
            </a:r>
            <a:r>
              <a:rPr lang="ru-RU" sz="1400" dirty="0" err="1" smtClean="0"/>
              <a:t>зображувальні</a:t>
            </a:r>
            <a:r>
              <a:rPr lang="ru-RU" sz="1400" dirty="0" smtClean="0"/>
              <a:t> </a:t>
            </a:r>
            <a:r>
              <a:rPr lang="ru-RU" sz="1400" dirty="0" err="1" smtClean="0"/>
              <a:t>засоби</a:t>
            </a:r>
            <a:r>
              <a:rPr lang="ru-RU" sz="1400" dirty="0" smtClean="0"/>
              <a:t>. З </a:t>
            </a:r>
            <a:r>
              <a:rPr lang="ru-RU" sz="1400" dirty="0" err="1" smtClean="0"/>
              <a:t>певною</a:t>
            </a:r>
            <a:r>
              <a:rPr lang="ru-RU" sz="1400" dirty="0" smtClean="0"/>
              <a:t> </a:t>
            </a:r>
            <a:r>
              <a:rPr lang="ru-RU" sz="1400" dirty="0" err="1" smtClean="0"/>
              <a:t>художньою</a:t>
            </a:r>
            <a:r>
              <a:rPr lang="ru-RU" sz="1400" dirty="0" smtClean="0"/>
              <a:t> метою </a:t>
            </a:r>
            <a:r>
              <a:rPr lang="ru-RU" sz="1400" dirty="0" err="1" smtClean="0"/>
              <a:t>можуть</a:t>
            </a:r>
            <a:r>
              <a:rPr lang="ru-RU" sz="1400" dirty="0" smtClean="0"/>
              <a:t> </a:t>
            </a:r>
            <a:r>
              <a:rPr lang="ru-RU" sz="1400" dirty="0" err="1" smtClean="0"/>
              <a:t>уживатися</a:t>
            </a:r>
            <a:r>
              <a:rPr lang="ru-RU" sz="1400" dirty="0" smtClean="0"/>
              <a:t> </a:t>
            </a:r>
            <a:r>
              <a:rPr lang="ru-RU" sz="1400" dirty="0" err="1" smtClean="0"/>
              <a:t>діалектна</a:t>
            </a:r>
            <a:r>
              <a:rPr lang="ru-RU" sz="1400" dirty="0" smtClean="0"/>
              <a:t> та </a:t>
            </a:r>
            <a:r>
              <a:rPr lang="ru-RU" sz="1400" dirty="0" err="1" smtClean="0"/>
              <a:t>професійна</a:t>
            </a:r>
            <a:r>
              <a:rPr lang="ru-RU" sz="1400" dirty="0" smtClean="0"/>
              <a:t> лексика, </a:t>
            </a:r>
            <a:r>
              <a:rPr lang="ru-RU" sz="1400" dirty="0" err="1" smtClean="0"/>
              <a:t>фразеологізми</a:t>
            </a:r>
            <a:r>
              <a:rPr lang="ru-RU" sz="1400" dirty="0" smtClean="0"/>
              <a:t>.</a:t>
            </a:r>
          </a:p>
          <a:p>
            <a:pPr indent="357188" algn="just"/>
            <a:r>
              <a:rPr lang="ru-RU" sz="1400" b="1" i="1" dirty="0" err="1" smtClean="0"/>
              <a:t>Послуговується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різними</a:t>
            </a:r>
            <a:r>
              <a:rPr lang="ru-RU" sz="1400" dirty="0" smtClean="0"/>
              <a:t> типами </a:t>
            </a:r>
            <a:r>
              <a:rPr lang="ru-RU" sz="1400" dirty="0" err="1" smtClean="0"/>
              <a:t>речень</a:t>
            </a:r>
            <a:r>
              <a:rPr lang="ru-RU" sz="1400" dirty="0" smtClean="0"/>
              <a:t> за </a:t>
            </a:r>
            <a:r>
              <a:rPr lang="ru-RU" sz="1400" dirty="0" err="1" smtClean="0"/>
              <a:t>будовою</a:t>
            </a:r>
            <a:r>
              <a:rPr lang="ru-RU" sz="1400" dirty="0" smtClean="0"/>
              <a:t>, </a:t>
            </a:r>
            <a:r>
              <a:rPr lang="ru-RU" sz="1400" dirty="0" err="1" smtClean="0"/>
              <a:t>метоювисловлювання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за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відношенням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змісту</a:t>
            </a:r>
            <a:r>
              <a:rPr lang="ru-RU" sz="1400" dirty="0" smtClean="0"/>
              <a:t> </a:t>
            </a:r>
            <a:r>
              <a:rPr lang="ru-RU" sz="1400" dirty="0" err="1" smtClean="0"/>
              <a:t>речення</a:t>
            </a:r>
            <a:r>
              <a:rPr lang="ru-RU" sz="1400" dirty="0" smtClean="0"/>
              <a:t> до </a:t>
            </a:r>
            <a:r>
              <a:rPr lang="ru-RU" sz="1400" dirty="0" err="1" smtClean="0"/>
              <a:t>дійсності</a:t>
            </a:r>
            <a:r>
              <a:rPr lang="ru-RU" sz="1400" dirty="0" smtClean="0"/>
              <a:t>.</a:t>
            </a:r>
          </a:p>
          <a:p>
            <a:pPr indent="357188" algn="just"/>
            <a:r>
              <a:rPr lang="ru-RU" sz="1400" b="1" i="1" dirty="0" err="1" smtClean="0"/>
              <a:t>Реалізується</a:t>
            </a:r>
            <a:r>
              <a:rPr lang="ru-RU" sz="1400" b="1" i="1" dirty="0" smtClean="0"/>
              <a:t> </a:t>
            </a:r>
            <a:r>
              <a:rPr lang="ru-RU" sz="1400" b="1" i="1" dirty="0" smtClean="0"/>
              <a:t>в таких жанрах: </a:t>
            </a:r>
            <a:r>
              <a:rPr lang="ru-RU" sz="1400" dirty="0" err="1" smtClean="0"/>
              <a:t>трагедія</a:t>
            </a:r>
            <a:r>
              <a:rPr lang="ru-RU" sz="1400" dirty="0" smtClean="0"/>
              <a:t>, </a:t>
            </a:r>
            <a:r>
              <a:rPr lang="ru-RU" sz="1400" dirty="0" err="1" smtClean="0"/>
              <a:t>комедія</a:t>
            </a:r>
            <a:r>
              <a:rPr lang="ru-RU" sz="1400" dirty="0" smtClean="0"/>
              <a:t>, драма, </a:t>
            </a:r>
            <a:r>
              <a:rPr lang="ru-RU" sz="1400" dirty="0" err="1" smtClean="0"/>
              <a:t>водевіль</a:t>
            </a:r>
            <a:r>
              <a:rPr lang="ru-RU" sz="1400" dirty="0" smtClean="0"/>
              <a:t>, роман, </a:t>
            </a:r>
            <a:r>
              <a:rPr lang="ru-RU" sz="1400" dirty="0" err="1" smtClean="0"/>
              <a:t>повість</a:t>
            </a:r>
            <a:r>
              <a:rPr lang="ru-RU" sz="1400" dirty="0" smtClean="0"/>
              <a:t>, </a:t>
            </a:r>
            <a:r>
              <a:rPr lang="ru-RU" sz="1400" dirty="0" err="1" smtClean="0"/>
              <a:t>оповідання</a:t>
            </a:r>
            <a:r>
              <a:rPr lang="ru-RU" sz="1400" dirty="0" smtClean="0"/>
              <a:t>, поема, </a:t>
            </a:r>
            <a:r>
              <a:rPr lang="ru-RU" sz="1400" dirty="0" err="1" smtClean="0"/>
              <a:t>вірш</a:t>
            </a:r>
            <a:r>
              <a:rPr lang="ru-RU" sz="1400" dirty="0" smtClean="0"/>
              <a:t>, байка, </a:t>
            </a:r>
            <a:r>
              <a:rPr lang="ru-RU" sz="1400" dirty="0" err="1" smtClean="0"/>
              <a:t>епіграма</a:t>
            </a:r>
            <a:r>
              <a:rPr lang="ru-RU" sz="1400" dirty="0" smtClean="0"/>
              <a:t>.</a:t>
            </a:r>
          </a:p>
          <a:p>
            <a:pPr indent="357188" algn="just"/>
            <a:endParaRPr lang="ru-RU" sz="1400" dirty="0" smtClean="0">
              <a:solidFill>
                <a:schemeClr val="accent1"/>
              </a:solidFill>
            </a:endParaRPr>
          </a:p>
          <a:p>
            <a:pPr indent="357188" algn="ctr"/>
            <a:r>
              <a:rPr lang="ru-RU" sz="1400" b="1" i="1" dirty="0" err="1" smtClean="0">
                <a:solidFill>
                  <a:schemeClr val="accent1"/>
                </a:solidFill>
              </a:rPr>
              <a:t>Взірець</a:t>
            </a:r>
            <a:r>
              <a:rPr lang="ru-RU" sz="1400" b="1" i="1" dirty="0" smtClean="0">
                <a:solidFill>
                  <a:schemeClr val="accent1"/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1"/>
                </a:solidFill>
              </a:rPr>
              <a:t>художнього</a:t>
            </a:r>
            <a:r>
              <a:rPr lang="ru-RU" sz="1400" b="1" i="1" dirty="0" smtClean="0">
                <a:solidFill>
                  <a:schemeClr val="accent1"/>
                </a:solidFill>
              </a:rPr>
              <a:t> стилю:</a:t>
            </a:r>
            <a:endParaRPr lang="ru-RU" sz="1400" dirty="0" smtClean="0">
              <a:solidFill>
                <a:schemeClr val="accent1"/>
              </a:solidFill>
            </a:endParaRPr>
          </a:p>
          <a:p>
            <a:pPr indent="357188" algn="just"/>
            <a:r>
              <a:rPr lang="ru-RU" sz="1400" i="1" dirty="0" err="1" smtClean="0"/>
              <a:t>Втіхо</a:t>
            </a:r>
            <a:r>
              <a:rPr lang="ru-RU" sz="1400" i="1" dirty="0" smtClean="0"/>
              <a:t> моя, </a:t>
            </a:r>
            <a:r>
              <a:rPr lang="ru-RU" sz="1400" i="1" dirty="0" err="1" smtClean="0"/>
              <a:t>пісне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українська</a:t>
            </a:r>
            <a:r>
              <a:rPr lang="ru-RU" sz="1400" i="1" dirty="0" smtClean="0"/>
              <a:t>! </a:t>
            </a:r>
            <a:r>
              <a:rPr lang="ru-RU" sz="1400" i="1" dirty="0" err="1" smtClean="0"/>
              <a:t>Мов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дотик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зачарованої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історії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ти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зміцнюєш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свої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сили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кріпиш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почування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викликаєш</a:t>
            </a:r>
            <a:r>
              <a:rPr lang="ru-RU" sz="1400" i="1" dirty="0" smtClean="0"/>
              <a:t> жадобу </a:t>
            </a:r>
            <a:r>
              <a:rPr lang="ru-RU" sz="1400" i="1" dirty="0" err="1" smtClean="0"/>
              <a:t>життя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що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таке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огидне</a:t>
            </a:r>
            <a:r>
              <a:rPr lang="ru-RU" sz="1400" i="1" dirty="0" smtClean="0"/>
              <a:t> і </a:t>
            </a:r>
            <a:r>
              <a:rPr lang="ru-RU" sz="1400" i="1" dirty="0" err="1" smtClean="0"/>
              <a:t>безталанне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іншої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доби</a:t>
            </a:r>
            <a:r>
              <a:rPr lang="ru-RU" sz="1400" i="1" dirty="0" smtClean="0"/>
              <a:t>! Велика, </a:t>
            </a:r>
            <a:r>
              <a:rPr lang="ru-RU" sz="1400" i="1" dirty="0" err="1" smtClean="0"/>
              <a:t>незрівнянна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певно</a:t>
            </a:r>
            <a:r>
              <a:rPr lang="ru-RU" sz="1400" i="1" dirty="0" smtClean="0"/>
              <a:t>, твоя сила, коли </a:t>
            </a:r>
            <a:r>
              <a:rPr lang="ru-RU" sz="1400" i="1" dirty="0" err="1" smtClean="0"/>
              <a:t>ти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зачудувала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Європу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перейшла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нетрі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Азії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прийнялася</a:t>
            </a:r>
            <a:r>
              <a:rPr lang="ru-RU" sz="1400" i="1" dirty="0" smtClean="0"/>
              <a:t> в </a:t>
            </a:r>
            <a:r>
              <a:rPr lang="ru-RU" sz="1400" i="1" dirty="0" err="1" smtClean="0"/>
              <a:t>Америці</a:t>
            </a:r>
            <a:r>
              <a:rPr lang="ru-RU" sz="1400" i="1" dirty="0" smtClean="0"/>
              <a:t>, а </a:t>
            </a:r>
            <a:r>
              <a:rPr lang="ru-RU" sz="1400" i="1" dirty="0" err="1" smtClean="0"/>
              <a:t>може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ще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й</a:t>
            </a:r>
            <a:r>
              <a:rPr lang="ru-RU" sz="1400" i="1" dirty="0" smtClean="0"/>
              <a:t> по </a:t>
            </a:r>
            <a:r>
              <a:rPr lang="ru-RU" sz="1400" i="1" dirty="0" err="1" smtClean="0"/>
              <a:t>інших</a:t>
            </a:r>
            <a:r>
              <a:rPr lang="ru-RU" sz="1400" i="1" dirty="0" smtClean="0"/>
              <a:t> сторонах </a:t>
            </a:r>
            <a:r>
              <a:rPr lang="ru-RU" sz="1400" i="1" dirty="0" err="1" smtClean="0"/>
              <a:t>світу</a:t>
            </a:r>
            <a:r>
              <a:rPr lang="ru-RU" sz="1400" i="1" dirty="0" smtClean="0"/>
              <a:t>. Нехай </a:t>
            </a:r>
            <a:r>
              <a:rPr lang="ru-RU" sz="1400" i="1" dirty="0" err="1" smtClean="0"/>
              <a:t>що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знають</a:t>
            </a:r>
            <a:r>
              <a:rPr lang="ru-RU" sz="1400" i="1" dirty="0" smtClean="0"/>
              <a:t>, те </a:t>
            </a:r>
            <a:r>
              <a:rPr lang="ru-RU" sz="1400" i="1" dirty="0" err="1" smtClean="0"/>
              <a:t>й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галасують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проти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твого</a:t>
            </a:r>
            <a:r>
              <a:rPr lang="ru-RU" sz="1400" i="1" dirty="0" smtClean="0"/>
              <a:t> краю і народу </a:t>
            </a:r>
            <a:r>
              <a:rPr lang="ru-RU" sz="1400" i="1" dirty="0" err="1" smtClean="0"/>
              <a:t>питомого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твої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найлютіші</a:t>
            </a:r>
            <a:r>
              <a:rPr lang="ru-RU" sz="1400" i="1" dirty="0" smtClean="0"/>
              <a:t> вороги не </a:t>
            </a:r>
            <a:r>
              <a:rPr lang="ru-RU" sz="1400" i="1" dirty="0" err="1" smtClean="0"/>
              <a:t>втечуть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від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казкових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чарів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твоєї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мелодії</a:t>
            </a:r>
            <a:r>
              <a:rPr lang="ru-RU" sz="1400" i="1" dirty="0" smtClean="0"/>
              <a:t>, а </a:t>
            </a:r>
            <a:r>
              <a:rPr lang="ru-RU" sz="1400" i="1" dirty="0" err="1" smtClean="0"/>
              <a:t>забувши</a:t>
            </a:r>
            <a:r>
              <a:rPr lang="ru-RU" sz="1400" i="1" dirty="0" smtClean="0"/>
              <a:t> про </a:t>
            </a:r>
            <a:r>
              <a:rPr lang="ru-RU" sz="1400" i="1" dirty="0" err="1" smtClean="0"/>
              <a:t>всякі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силоміцтва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самі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пристають</a:t>
            </a:r>
            <a:r>
              <a:rPr lang="ru-RU" sz="1400" i="1" dirty="0" smtClean="0"/>
              <a:t> до хору </a:t>
            </a:r>
            <a:r>
              <a:rPr lang="ru-RU" sz="1400" i="1" dirty="0" err="1" smtClean="0"/>
              <a:t>шво</a:t>
            </a:r>
            <a:r>
              <a:rPr lang="ru-RU" sz="1400" i="1" dirty="0" smtClean="0"/>
              <a:t>/</a:t>
            </a:r>
            <a:r>
              <a:rPr lang="ru-RU" sz="1400" i="1" dirty="0" err="1" smtClean="0"/>
              <a:t>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співаків-виконавців</a:t>
            </a:r>
            <a:r>
              <a:rPr lang="ru-RU" sz="1400" i="1" dirty="0" smtClean="0"/>
              <a:t>. І </a:t>
            </a:r>
            <a:r>
              <a:rPr lang="ru-RU" sz="1400" i="1" dirty="0" err="1" smtClean="0"/>
              <a:t>лунаєш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ти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серед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Європи</a:t>
            </a:r>
            <a:r>
              <a:rPr lang="ru-RU" sz="1400" i="1" dirty="0" smtClean="0"/>
              <a:t> на славу </a:t>
            </a:r>
            <a:r>
              <a:rPr lang="ru-RU" sz="1400" i="1" dirty="0" err="1" smtClean="0"/>
              <a:t>рідної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країни</a:t>
            </a:r>
            <a:r>
              <a:rPr lang="ru-RU" sz="1400" i="1" dirty="0" smtClean="0"/>
              <a:t> (П. </a:t>
            </a:r>
            <a:r>
              <a:rPr lang="ru-RU" sz="1400" i="1" dirty="0" err="1" smtClean="0"/>
              <a:t>Грабовський</a:t>
            </a:r>
            <a:r>
              <a:rPr lang="ru-RU" sz="1400" i="1" dirty="0" smtClean="0"/>
              <a:t>).</a:t>
            </a:r>
            <a:endParaRPr lang="ru-RU" sz="1400" i="1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Література</a:t>
            </a:r>
            <a:r>
              <a:rPr lang="ru-RU" b="1" dirty="0" smtClean="0">
                <a:solidFill>
                  <a:schemeClr val="tx1"/>
                </a:solidFill>
              </a:rPr>
              <a:t> до теми: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55000" lnSpcReduction="20000"/>
          </a:bodyPr>
          <a:lstStyle/>
          <a:p>
            <a:pPr>
              <a:buNone/>
            </a:pPr>
            <a:endParaRPr lang="ru-RU" dirty="0" smtClean="0"/>
          </a:p>
          <a:p>
            <a:pPr marL="514350" lvl="0" indent="-514350">
              <a:buAutoNum type="arabicPeriod"/>
            </a:pPr>
            <a:r>
              <a:rPr lang="ru-RU" dirty="0" err="1" smtClean="0"/>
              <a:t>Баденкова</a:t>
            </a:r>
            <a:r>
              <a:rPr lang="ru-RU" dirty="0" smtClean="0"/>
              <a:t> </a:t>
            </a:r>
            <a:r>
              <a:rPr lang="ru-RU" dirty="0" smtClean="0"/>
              <a:t>В. Роль </a:t>
            </a:r>
            <a:r>
              <a:rPr lang="ru-RU" dirty="0" err="1" smtClean="0"/>
              <a:t>старослов’янської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у </a:t>
            </a:r>
            <a:r>
              <a:rPr lang="ru-RU" dirty="0" err="1" smtClean="0"/>
              <a:t>формуванні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</a:t>
            </a:r>
            <a:r>
              <a:rPr lang="ru-RU" i="1" dirty="0" err="1" smtClean="0"/>
              <a:t>Актуальні</a:t>
            </a:r>
            <a:r>
              <a:rPr lang="ru-RU" i="1" dirty="0" smtClean="0"/>
              <a:t> </a:t>
            </a:r>
            <a:r>
              <a:rPr lang="ru-RU" i="1" dirty="0" err="1" smtClean="0"/>
              <a:t>питання</a:t>
            </a:r>
            <a:r>
              <a:rPr lang="ru-RU" i="1" dirty="0" smtClean="0"/>
              <a:t> </a:t>
            </a:r>
            <a:r>
              <a:rPr lang="ru-RU" i="1" dirty="0" err="1" smtClean="0"/>
              <a:t>розвитку</a:t>
            </a:r>
            <a:r>
              <a:rPr lang="ru-RU" i="1" dirty="0" smtClean="0"/>
              <a:t> </a:t>
            </a:r>
            <a:r>
              <a:rPr lang="ru-RU" i="1" dirty="0" err="1" smtClean="0"/>
              <a:t>української</a:t>
            </a:r>
            <a:r>
              <a:rPr lang="ru-RU" i="1" dirty="0" smtClean="0"/>
              <a:t> </a:t>
            </a:r>
            <a:r>
              <a:rPr lang="ru-RU" i="1" dirty="0" err="1" smtClean="0"/>
              <a:t>мови</a:t>
            </a:r>
            <a:r>
              <a:rPr lang="ru-RU" i="1" dirty="0" smtClean="0"/>
              <a:t> у </a:t>
            </a:r>
            <a:r>
              <a:rPr lang="ru-RU" i="1" dirty="0" err="1" smtClean="0"/>
              <a:t>науковій</a:t>
            </a:r>
            <a:r>
              <a:rPr lang="ru-RU" i="1" dirty="0" smtClean="0"/>
              <a:t> </a:t>
            </a:r>
            <a:r>
              <a:rPr lang="ru-RU" i="1" dirty="0" err="1" smtClean="0"/>
              <a:t>ретроспекції</a:t>
            </a:r>
            <a:r>
              <a:rPr lang="ru-RU" i="1" dirty="0" smtClean="0"/>
              <a:t> та </a:t>
            </a:r>
            <a:r>
              <a:rPr lang="ru-RU" i="1" dirty="0" err="1" smtClean="0"/>
              <a:t>перспективі</a:t>
            </a:r>
            <a:r>
              <a:rPr lang="ru-RU" i="1" dirty="0" smtClean="0"/>
              <a:t> : </a:t>
            </a:r>
            <a:r>
              <a:rPr lang="ru-RU" i="1" dirty="0" err="1" smtClean="0"/>
              <a:t>матеріали</a:t>
            </a:r>
            <a:r>
              <a:rPr lang="ru-RU" i="1" dirty="0" smtClean="0"/>
              <a:t> круглого столу до Дня </a:t>
            </a:r>
            <a:r>
              <a:rPr lang="ru-RU" i="1" dirty="0" err="1" smtClean="0"/>
              <a:t>української</a:t>
            </a:r>
            <a:r>
              <a:rPr lang="ru-RU" i="1" dirty="0" smtClean="0"/>
              <a:t> </a:t>
            </a:r>
            <a:r>
              <a:rPr lang="ru-RU" i="1" dirty="0" err="1" smtClean="0"/>
              <a:t>писемності</a:t>
            </a:r>
            <a:r>
              <a:rPr lang="ru-RU" i="1" dirty="0" smtClean="0"/>
              <a:t> та </a:t>
            </a:r>
            <a:r>
              <a:rPr lang="ru-RU" i="1" dirty="0" err="1" smtClean="0"/>
              <a:t>мови</a:t>
            </a:r>
            <a:r>
              <a:rPr lang="ru-RU" dirty="0" smtClean="0"/>
              <a:t>. – </a:t>
            </a:r>
            <a:r>
              <a:rPr lang="ru-RU" dirty="0" err="1" smtClean="0"/>
              <a:t>Миколаїв</a:t>
            </a:r>
            <a:r>
              <a:rPr lang="ru-RU" dirty="0" smtClean="0"/>
              <a:t> : МНУ, 2012. С. </a:t>
            </a:r>
            <a:r>
              <a:rPr lang="ru-RU" dirty="0" smtClean="0"/>
              <a:t>25–27.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Баденкова</a:t>
            </a:r>
            <a:r>
              <a:rPr lang="ru-RU" dirty="0" smtClean="0"/>
              <a:t> </a:t>
            </a:r>
            <a:r>
              <a:rPr lang="ru-RU" dirty="0" smtClean="0"/>
              <a:t>В. 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: </a:t>
            </a:r>
            <a:r>
              <a:rPr lang="ru-RU" dirty="0" err="1" smtClean="0"/>
              <a:t>навч</a:t>
            </a:r>
            <a:r>
              <a:rPr lang="uk-UA" dirty="0" err="1" smtClean="0"/>
              <a:t>альний</a:t>
            </a:r>
            <a:r>
              <a:rPr lang="ru-RU" dirty="0" smtClean="0"/>
              <a:t> </a:t>
            </a:r>
            <a:r>
              <a:rPr lang="ru-RU" dirty="0" err="1" smtClean="0"/>
              <a:t>посібн</a:t>
            </a:r>
            <a:r>
              <a:rPr lang="uk-UA" dirty="0" err="1" smtClean="0"/>
              <a:t>ик</a:t>
            </a:r>
            <a:r>
              <a:rPr lang="ru-RU" dirty="0" smtClean="0"/>
              <a:t>. </a:t>
            </a:r>
            <a:r>
              <a:rPr lang="ru-RU" dirty="0" err="1" smtClean="0"/>
              <a:t>Миколаїв</a:t>
            </a:r>
            <a:r>
              <a:rPr lang="ru-RU" dirty="0" smtClean="0"/>
              <a:t>, 2017. 148 </a:t>
            </a:r>
            <a:r>
              <a:rPr lang="ru-RU" dirty="0" smtClean="0"/>
              <a:t>с.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Мацько</a:t>
            </a:r>
            <a:r>
              <a:rPr lang="ru-RU" dirty="0" smtClean="0"/>
              <a:t> </a:t>
            </a:r>
            <a:r>
              <a:rPr lang="ru-RU" dirty="0" smtClean="0"/>
              <a:t>Л.І., Сидоренко О.М., </a:t>
            </a:r>
            <a:r>
              <a:rPr lang="ru-RU" dirty="0" err="1" smtClean="0"/>
              <a:t>Мацько</a:t>
            </a:r>
            <a:r>
              <a:rPr lang="ru-RU" dirty="0" smtClean="0"/>
              <a:t> О.М. </a:t>
            </a:r>
            <a:r>
              <a:rPr lang="ru-RU" dirty="0" err="1" smtClean="0"/>
              <a:t>Стилістика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: </a:t>
            </a:r>
            <a:r>
              <a:rPr lang="uk-UA" dirty="0" smtClean="0"/>
              <a:t>п</a:t>
            </a:r>
            <a:r>
              <a:rPr lang="ru-RU" dirty="0" err="1" smtClean="0"/>
              <a:t>ідручник</a:t>
            </a:r>
            <a:r>
              <a:rPr lang="ru-RU" dirty="0" smtClean="0"/>
              <a:t>. К</a:t>
            </a:r>
            <a:r>
              <a:rPr lang="uk-UA" dirty="0" smtClean="0"/>
              <a:t>. </a:t>
            </a:r>
            <a:r>
              <a:rPr lang="ru-RU" dirty="0" smtClean="0"/>
              <a:t>: </a:t>
            </a:r>
            <a:r>
              <a:rPr lang="ru-RU" dirty="0" err="1" smtClean="0"/>
              <a:t>Вища</a:t>
            </a:r>
            <a:r>
              <a:rPr lang="ru-RU" dirty="0" smtClean="0"/>
              <a:t> школа, 2003. 462 </a:t>
            </a:r>
            <a:r>
              <a:rPr lang="ru-RU" dirty="0" smtClean="0"/>
              <a:t>с.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Найрулін</a:t>
            </a:r>
            <a:r>
              <a:rPr lang="ru-RU" dirty="0" smtClean="0"/>
              <a:t> </a:t>
            </a:r>
            <a:r>
              <a:rPr lang="ru-RU" dirty="0" smtClean="0"/>
              <a:t>А. </a:t>
            </a:r>
            <a:r>
              <a:rPr lang="ru-RU" dirty="0" err="1" smtClean="0"/>
              <a:t>Ретроспективний</a:t>
            </a:r>
            <a:r>
              <a:rPr lang="ru-RU" dirty="0" smtClean="0"/>
              <a:t> </a:t>
            </a:r>
            <a:r>
              <a:rPr lang="ru-RU" dirty="0" err="1" smtClean="0"/>
              <a:t>огляд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(жива </a:t>
            </a:r>
            <a:r>
              <a:rPr lang="ru-RU" dirty="0" err="1" smtClean="0"/>
              <a:t>розмовна</a:t>
            </a:r>
            <a:r>
              <a:rPr lang="ru-RU" dirty="0" smtClean="0"/>
              <a:t>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як </a:t>
            </a:r>
            <a:r>
              <a:rPr lang="ru-RU" dirty="0" err="1" smtClean="0"/>
              <a:t>джерело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книжно-писемної</a:t>
            </a:r>
            <a:r>
              <a:rPr lang="ru-RU" dirty="0" smtClean="0"/>
              <a:t>). </a:t>
            </a:r>
            <a:r>
              <a:rPr lang="ru-RU" i="1" dirty="0" err="1" smtClean="0"/>
              <a:t>Слов’яни</a:t>
            </a:r>
            <a:r>
              <a:rPr lang="ru-RU" i="1" dirty="0" smtClean="0"/>
              <a:t>: </a:t>
            </a:r>
            <a:r>
              <a:rPr lang="ru-RU" i="1" dirty="0" err="1" smtClean="0"/>
              <a:t>історія</a:t>
            </a:r>
            <a:r>
              <a:rPr lang="ru-RU" i="1" dirty="0" smtClean="0"/>
              <a:t>, </a:t>
            </a:r>
            <a:r>
              <a:rPr lang="ru-RU" i="1" dirty="0" err="1" smtClean="0"/>
              <a:t>мова</a:t>
            </a:r>
            <a:r>
              <a:rPr lang="ru-RU" i="1" dirty="0" smtClean="0"/>
              <a:t>, культура </a:t>
            </a:r>
            <a:r>
              <a:rPr lang="ru-RU" dirty="0" smtClean="0"/>
              <a:t>: </a:t>
            </a:r>
            <a:r>
              <a:rPr lang="ru-RU" i="1" dirty="0" err="1" smtClean="0"/>
              <a:t>матеріали</a:t>
            </a:r>
            <a:r>
              <a:rPr lang="ru-RU" i="1" dirty="0" smtClean="0"/>
              <a:t> ІІІ </a:t>
            </a:r>
            <a:r>
              <a:rPr lang="ru-RU" i="1" dirty="0" err="1" smtClean="0"/>
              <a:t>Всеукр</a:t>
            </a:r>
            <a:r>
              <a:rPr lang="ru-RU" i="1" dirty="0" smtClean="0"/>
              <a:t>. </a:t>
            </a:r>
            <a:r>
              <a:rPr lang="ru-RU" i="1" dirty="0" err="1" smtClean="0"/>
              <a:t>наук.-практ</a:t>
            </a:r>
            <a:r>
              <a:rPr lang="ru-RU" i="1" dirty="0" smtClean="0"/>
              <a:t>. </a:t>
            </a:r>
            <a:r>
              <a:rPr lang="ru-RU" i="1" dirty="0" err="1" smtClean="0"/>
              <a:t>конф</a:t>
            </a:r>
            <a:r>
              <a:rPr lang="ru-RU" i="1" dirty="0" smtClean="0"/>
              <a:t>. </a:t>
            </a:r>
            <a:r>
              <a:rPr lang="ru-RU" dirty="0" smtClean="0"/>
              <a:t>Т.1. </a:t>
            </a:r>
            <a:r>
              <a:rPr lang="ru-RU" dirty="0" err="1" smtClean="0"/>
              <a:t>Дніпропетровськ</a:t>
            </a:r>
            <a:r>
              <a:rPr lang="ru-RU" dirty="0" smtClean="0"/>
              <a:t> : Наука і </a:t>
            </a:r>
            <a:r>
              <a:rPr lang="ru-RU" dirty="0" err="1" smtClean="0"/>
              <a:t>освіта</a:t>
            </a:r>
            <a:r>
              <a:rPr lang="ru-RU" dirty="0" smtClean="0"/>
              <a:t>, 2005. С. </a:t>
            </a:r>
            <a:r>
              <a:rPr lang="ru-RU" dirty="0" smtClean="0"/>
              <a:t>81–84.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Полюга</a:t>
            </a:r>
            <a:r>
              <a:rPr lang="ru-RU" dirty="0" smtClean="0"/>
              <a:t> </a:t>
            </a:r>
            <a:r>
              <a:rPr lang="ru-RU" dirty="0" smtClean="0"/>
              <a:t>Л. </a:t>
            </a:r>
            <a:r>
              <a:rPr lang="ru-RU" dirty="0" err="1" smtClean="0"/>
              <a:t>Деформоване</a:t>
            </a:r>
            <a:r>
              <a:rPr lang="ru-RU" dirty="0" smtClean="0"/>
              <a:t> </a:t>
            </a:r>
            <a:r>
              <a:rPr lang="ru-RU" dirty="0" err="1" smtClean="0"/>
              <a:t>висвітлення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в </a:t>
            </a:r>
            <a:r>
              <a:rPr lang="ru-RU" dirty="0" err="1" smtClean="0"/>
              <a:t>часи</a:t>
            </a:r>
            <a:r>
              <a:rPr lang="ru-RU" dirty="0" smtClean="0"/>
              <a:t> </a:t>
            </a:r>
            <a:r>
              <a:rPr lang="ru-RU" dirty="0" err="1" smtClean="0"/>
              <a:t>радянського</a:t>
            </a:r>
            <a:r>
              <a:rPr lang="ru-RU" dirty="0" smtClean="0"/>
              <a:t> </a:t>
            </a:r>
            <a:r>
              <a:rPr lang="ru-RU" dirty="0" err="1" smtClean="0"/>
              <a:t>тоталітаризму</a:t>
            </a:r>
            <a:r>
              <a:rPr lang="ru-RU" dirty="0" smtClean="0"/>
              <a:t>. </a:t>
            </a:r>
            <a:r>
              <a:rPr lang="ru-RU" i="1" dirty="0" err="1" smtClean="0"/>
              <a:t>Другий</a:t>
            </a:r>
            <a:r>
              <a:rPr lang="ru-RU" i="1" dirty="0" smtClean="0"/>
              <a:t> </a:t>
            </a:r>
            <a:r>
              <a:rPr lang="ru-RU" i="1" dirty="0" err="1" smtClean="0"/>
              <a:t>Міжнар</a:t>
            </a:r>
            <a:r>
              <a:rPr lang="ru-RU" i="1" dirty="0" smtClean="0"/>
              <a:t>. </a:t>
            </a:r>
            <a:r>
              <a:rPr lang="ru-RU" i="1" dirty="0" err="1" smtClean="0"/>
              <a:t>конгр</a:t>
            </a:r>
            <a:r>
              <a:rPr lang="ru-RU" i="1" dirty="0" smtClean="0"/>
              <a:t>. </a:t>
            </a:r>
            <a:r>
              <a:rPr lang="ru-RU" i="1" dirty="0" err="1" smtClean="0"/>
              <a:t>україністів</a:t>
            </a:r>
            <a:r>
              <a:rPr lang="ru-RU" i="1" dirty="0" smtClean="0"/>
              <a:t> : доп. і </a:t>
            </a:r>
            <a:r>
              <a:rPr lang="ru-RU" i="1" dirty="0" err="1" smtClean="0"/>
              <a:t>повідомл</a:t>
            </a:r>
            <a:r>
              <a:rPr lang="ru-RU" i="1" dirty="0" smtClean="0"/>
              <a:t>. </a:t>
            </a:r>
            <a:r>
              <a:rPr lang="ru-RU" i="1" dirty="0" err="1" smtClean="0"/>
              <a:t>Мовознавство</a:t>
            </a:r>
            <a:r>
              <a:rPr lang="ru-RU" dirty="0" smtClean="0"/>
              <a:t>. </a:t>
            </a:r>
            <a:r>
              <a:rPr lang="ru-RU" dirty="0" err="1" smtClean="0"/>
              <a:t>Львів</a:t>
            </a:r>
            <a:r>
              <a:rPr lang="ru-RU" dirty="0" smtClean="0"/>
              <a:t>, 1993. С. </a:t>
            </a:r>
            <a:r>
              <a:rPr lang="ru-RU" dirty="0" smtClean="0"/>
              <a:t>36–41.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Прокопчук</a:t>
            </a:r>
            <a:r>
              <a:rPr lang="ru-RU" dirty="0" smtClean="0"/>
              <a:t> </a:t>
            </a:r>
            <a:r>
              <a:rPr lang="ru-RU" dirty="0" smtClean="0"/>
              <a:t>Л.В. Культура </a:t>
            </a:r>
            <a:r>
              <a:rPr lang="ru-RU" dirty="0" err="1" smtClean="0"/>
              <a:t>ділового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: </a:t>
            </a:r>
            <a:r>
              <a:rPr lang="ru-RU" dirty="0" err="1" smtClean="0"/>
              <a:t>навч</a:t>
            </a:r>
            <a:r>
              <a:rPr lang="uk-UA" dirty="0" err="1" smtClean="0"/>
              <a:t>альний</a:t>
            </a:r>
            <a:r>
              <a:rPr lang="ru-RU" dirty="0" smtClean="0"/>
              <a:t> </a:t>
            </a:r>
            <a:r>
              <a:rPr lang="ru-RU" dirty="0" err="1" smtClean="0"/>
              <a:t>посіб</a:t>
            </a:r>
            <a:r>
              <a:rPr lang="uk-UA" dirty="0" err="1" smtClean="0"/>
              <a:t>ібник</a:t>
            </a:r>
            <a:r>
              <a:rPr lang="ru-RU" dirty="0" smtClean="0"/>
              <a:t>. </a:t>
            </a:r>
            <a:r>
              <a:rPr lang="ru-RU" dirty="0" err="1" smtClean="0"/>
              <a:t>Вінниця</a:t>
            </a:r>
            <a:r>
              <a:rPr lang="ru-RU" dirty="0" smtClean="0"/>
              <a:t> : ООО «Планер», 2011. 112 </a:t>
            </a:r>
            <a:r>
              <a:rPr lang="ru-RU" dirty="0" smtClean="0"/>
              <a:t>с.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у ХХ </a:t>
            </a:r>
            <a:r>
              <a:rPr lang="ru-RU" dirty="0" err="1" smtClean="0"/>
              <a:t>сторіччі</a:t>
            </a:r>
            <a:r>
              <a:rPr lang="ru-RU" dirty="0" smtClean="0"/>
              <a:t>: 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лінгвоциду</a:t>
            </a:r>
            <a:r>
              <a:rPr lang="ru-RU" dirty="0" smtClean="0"/>
              <a:t> : </a:t>
            </a:r>
            <a:r>
              <a:rPr lang="uk-UA" dirty="0" smtClean="0"/>
              <a:t>д</a:t>
            </a:r>
            <a:r>
              <a:rPr lang="ru-RU" dirty="0" err="1" smtClean="0"/>
              <a:t>ок</a:t>
            </a:r>
            <a:r>
              <a:rPr lang="ru-RU" dirty="0" smtClean="0"/>
              <a:t>. і </a:t>
            </a:r>
            <a:r>
              <a:rPr lang="ru-RU" dirty="0" err="1" smtClean="0"/>
              <a:t>матеріали</a:t>
            </a:r>
            <a:r>
              <a:rPr lang="ru-RU" dirty="0" smtClean="0"/>
              <a:t> / </a:t>
            </a:r>
            <a:r>
              <a:rPr lang="uk-UA" dirty="0" smtClean="0"/>
              <a:t>у</a:t>
            </a:r>
            <a:r>
              <a:rPr lang="ru-RU" dirty="0" smtClean="0"/>
              <a:t>пор</a:t>
            </a:r>
            <a:r>
              <a:rPr lang="uk-UA" dirty="0" err="1" smtClean="0"/>
              <a:t>ядник</a:t>
            </a:r>
            <a:r>
              <a:rPr lang="uk-UA" dirty="0" smtClean="0"/>
              <a:t> </a:t>
            </a:r>
            <a:r>
              <a:rPr lang="ru-RU" dirty="0" smtClean="0"/>
              <a:t>Л. </a:t>
            </a:r>
            <a:r>
              <a:rPr lang="ru-RU" dirty="0" err="1" smtClean="0"/>
              <a:t>Масенко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 К</a:t>
            </a:r>
            <a:r>
              <a:rPr lang="uk-UA" dirty="0" smtClean="0"/>
              <a:t>. </a:t>
            </a:r>
            <a:r>
              <a:rPr lang="ru-RU" dirty="0" smtClean="0"/>
              <a:t>: Вид. </a:t>
            </a:r>
            <a:r>
              <a:rPr lang="ru-RU" dirty="0" err="1" smtClean="0"/>
              <a:t>дім</a:t>
            </a:r>
            <a:r>
              <a:rPr lang="ru-RU" dirty="0" smtClean="0"/>
              <a:t> «</a:t>
            </a:r>
            <a:r>
              <a:rPr lang="ru-RU" dirty="0" err="1" smtClean="0"/>
              <a:t>Києво-Могилянська</a:t>
            </a:r>
            <a:r>
              <a:rPr lang="ru-RU" dirty="0" smtClean="0"/>
              <a:t> акад.», 2005.</a:t>
            </a:r>
            <a:r>
              <a:rPr lang="uk-UA" dirty="0" smtClean="0"/>
              <a:t> 399 </a:t>
            </a:r>
            <a:r>
              <a:rPr lang="uk-UA" dirty="0" smtClean="0"/>
              <a:t>с.</a:t>
            </a:r>
            <a:endParaRPr lang="ru-RU" dirty="0" smtClean="0"/>
          </a:p>
          <a:p>
            <a:pPr marL="514350" lvl="0" indent="-514350">
              <a:buAutoNum type="arabicPeriod"/>
            </a:pPr>
            <a:r>
              <a:rPr lang="ru-RU" dirty="0" err="1" smtClean="0"/>
              <a:t>Цвілюк</a:t>
            </a:r>
            <a:r>
              <a:rPr lang="ru-RU" dirty="0" smtClean="0"/>
              <a:t> </a:t>
            </a:r>
            <a:r>
              <a:rPr lang="ru-RU" dirty="0" smtClean="0"/>
              <a:t>С.А. </a:t>
            </a:r>
            <a:r>
              <a:rPr lang="ru-RU" dirty="0" err="1" smtClean="0"/>
              <a:t>Духовний</a:t>
            </a:r>
            <a:r>
              <a:rPr lang="ru-RU" dirty="0" smtClean="0"/>
              <a:t> код </a:t>
            </a:r>
            <a:r>
              <a:rPr lang="ru-RU" dirty="0" err="1" smtClean="0"/>
              <a:t>нації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і </a:t>
            </a:r>
            <a:r>
              <a:rPr lang="ru-RU" dirty="0" err="1" smtClean="0"/>
              <a:t>писемності</a:t>
            </a:r>
            <a:r>
              <a:rPr lang="ru-RU" dirty="0" smtClean="0"/>
              <a:t>) : </a:t>
            </a:r>
            <a:r>
              <a:rPr lang="ru-RU" dirty="0" err="1" smtClean="0"/>
              <a:t>іст.-лінгв</a:t>
            </a:r>
            <a:r>
              <a:rPr lang="ru-RU" dirty="0" smtClean="0"/>
              <a:t>. </a:t>
            </a:r>
            <a:r>
              <a:rPr lang="ru-RU" dirty="0" err="1" smtClean="0"/>
              <a:t>етюди</a:t>
            </a:r>
            <a:r>
              <a:rPr lang="ru-RU" dirty="0" smtClean="0"/>
              <a:t>. Одеса : </a:t>
            </a:r>
            <a:r>
              <a:rPr lang="ru-RU" dirty="0" err="1" smtClean="0"/>
              <a:t>Друк</a:t>
            </a:r>
            <a:r>
              <a:rPr lang="ru-RU" dirty="0" smtClean="0"/>
              <a:t>, 2007. 397 </a:t>
            </a:r>
            <a:r>
              <a:rPr lang="ru-RU" dirty="0" smtClean="0"/>
              <a:t>с.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Яковенко</a:t>
            </a:r>
            <a:r>
              <a:rPr lang="ru-RU" dirty="0" smtClean="0"/>
              <a:t> </a:t>
            </a:r>
            <a:r>
              <a:rPr lang="ru-RU" dirty="0" smtClean="0"/>
              <a:t>О. </a:t>
            </a:r>
            <a:r>
              <a:rPr lang="ru-RU" dirty="0" err="1" smtClean="0"/>
              <a:t>Етапи</a:t>
            </a:r>
            <a:r>
              <a:rPr lang="ru-RU" dirty="0" smtClean="0"/>
              <a:t> </a:t>
            </a:r>
            <a:r>
              <a:rPr lang="ru-RU" dirty="0" err="1" smtClean="0"/>
              <a:t>становлення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писемності</a:t>
            </a:r>
            <a:r>
              <a:rPr lang="ru-RU" dirty="0" smtClean="0"/>
              <a:t> : </a:t>
            </a:r>
            <a:r>
              <a:rPr lang="ru-RU" dirty="0" err="1" smtClean="0"/>
              <a:t>наукова</a:t>
            </a:r>
            <a:r>
              <a:rPr lang="ru-RU" dirty="0" smtClean="0"/>
              <a:t> </a:t>
            </a:r>
            <a:r>
              <a:rPr lang="ru-RU" dirty="0" err="1" smtClean="0"/>
              <a:t>подорож</a:t>
            </a:r>
            <a:r>
              <a:rPr lang="ru-RU" dirty="0" smtClean="0"/>
              <a:t>: (до Дня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писемності</a:t>
            </a:r>
            <a:r>
              <a:rPr lang="ru-RU" dirty="0" smtClean="0"/>
              <a:t>). </a:t>
            </a:r>
            <a:r>
              <a:rPr lang="ru-RU" i="1" dirty="0" err="1" smtClean="0"/>
              <a:t>Вивчаємо</a:t>
            </a:r>
            <a:r>
              <a:rPr lang="ru-RU" i="1" dirty="0" smtClean="0"/>
              <a:t> </a:t>
            </a:r>
            <a:r>
              <a:rPr lang="ru-RU" i="1" dirty="0" err="1" smtClean="0"/>
              <a:t>українську</a:t>
            </a:r>
            <a:r>
              <a:rPr lang="ru-RU" i="1" dirty="0" smtClean="0"/>
              <a:t> </a:t>
            </a:r>
            <a:r>
              <a:rPr lang="ru-RU" i="1" dirty="0" err="1" smtClean="0"/>
              <a:t>мову</a:t>
            </a:r>
            <a:r>
              <a:rPr lang="ru-RU" i="1" dirty="0" smtClean="0"/>
              <a:t> та </a:t>
            </a:r>
            <a:r>
              <a:rPr lang="ru-RU" i="1" dirty="0" err="1" smtClean="0"/>
              <a:t>літературу</a:t>
            </a:r>
            <a:r>
              <a:rPr lang="ru-RU" dirty="0" smtClean="0"/>
              <a:t>. 2010. № 27 (</a:t>
            </a:r>
            <a:r>
              <a:rPr lang="ru-RU" dirty="0" err="1" smtClean="0"/>
              <a:t>вересень</a:t>
            </a:r>
            <a:r>
              <a:rPr lang="ru-RU" dirty="0" smtClean="0"/>
              <a:t>). С. 30–38</a:t>
            </a:r>
            <a:r>
              <a:rPr lang="uk-UA" dirty="0" smtClean="0"/>
              <a:t>.</a:t>
            </a:r>
            <a:endParaRPr lang="ru-RU" dirty="0" smtClean="0"/>
          </a:p>
          <a:p>
            <a:pPr marL="514350" lvl="0" indent="-514350">
              <a:buAutoNum type="arabicPeriod"/>
            </a:pPr>
            <a:r>
              <a:rPr lang="ru-RU" dirty="0" err="1" smtClean="0"/>
              <a:t>Яковенко</a:t>
            </a:r>
            <a:r>
              <a:rPr lang="ru-RU" dirty="0" smtClean="0"/>
              <a:t> </a:t>
            </a:r>
            <a:r>
              <a:rPr lang="ru-RU" dirty="0" smtClean="0"/>
              <a:t>Н. </a:t>
            </a:r>
            <a:r>
              <a:rPr lang="ru-RU" dirty="0" err="1" smtClean="0"/>
              <a:t>Нарис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найдавніших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 до </a:t>
            </a:r>
            <a:r>
              <a:rPr lang="ru-RU" dirty="0" err="1" smtClean="0"/>
              <a:t>кінця</a:t>
            </a:r>
            <a:r>
              <a:rPr lang="ru-RU" dirty="0" smtClean="0"/>
              <a:t> XVIII ст. К</a:t>
            </a:r>
            <a:r>
              <a:rPr lang="uk-UA" dirty="0" smtClean="0"/>
              <a:t>. : </a:t>
            </a:r>
            <a:r>
              <a:rPr lang="ru-RU" dirty="0" smtClean="0"/>
              <a:t>Генеза, 1997. 380 </a:t>
            </a:r>
            <a:r>
              <a:rPr lang="ru-RU" dirty="0" err="1" smtClean="0"/>
              <a:t>c</a:t>
            </a:r>
            <a:r>
              <a:rPr lang="ru-RU" dirty="0" smtClean="0"/>
              <a:t>.</a:t>
            </a:r>
          </a:p>
          <a:p>
            <a:pPr rtl="0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305879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err="1" smtClean="0">
                <a:solidFill>
                  <a:schemeClr val="accent1"/>
                </a:solidFill>
              </a:rPr>
              <a:t>Науковий</a:t>
            </a:r>
            <a:r>
              <a:rPr lang="ru-RU" sz="4800" b="1" dirty="0" smtClean="0">
                <a:solidFill>
                  <a:schemeClr val="accent1"/>
                </a:solidFill>
              </a:rPr>
              <a:t> стиль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402336" y="1527048"/>
            <a:ext cx="11338560" cy="4572000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Функціональний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різновид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літературної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мови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обслуговує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сферу і потреби науки.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Основне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призначення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повідомлення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результати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наукових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досліджень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систематизація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знань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Головними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ознаками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наукового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стилю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широке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використання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науково-термінологічної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лексики,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слів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абстрактним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значенням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іншомовного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походження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Показовим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членування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тексту на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розділи</a:t>
            </a:r>
            <a:r>
              <a:rPr kumimoji="0" lang="uk-UA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підрозділи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параграфи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введення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формул,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таблиць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діаграм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Лексичні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текстові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одиниці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репрезентують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точність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логічність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узагальненість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аргументацію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висловлених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положень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Розрізняють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власне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науковий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науково-навчальний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науково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популярний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підстилі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наукового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стилю.</a:t>
            </a:r>
            <a:endParaRPr kumimoji="0" lang="ru-RU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Власне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науковий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репрезентується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такими жанрами, як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дисертація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монографія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наукова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стаття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доповідь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дипломна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магістерська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курсова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робота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тощо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Науково-популярному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підстилю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властива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доступність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викладу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наукової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інформації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розрахованої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нефахівців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Науково-навчальний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підстиль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реалізується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підручниках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посібниках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для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учнів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шкіл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студентів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вищих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навчальних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закладів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слухачів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мережі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просвітницьких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установ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Науковий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стиль </a:t>
            </a:r>
            <a:r>
              <a:rPr kumimoji="0" lang="ru-RU" sz="290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реалізується</a:t>
            </a:r>
            <a:r>
              <a:rPr kumimoji="0" lang="ru-RU" sz="29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 таких жанрах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дисертація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монографія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стаття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підручник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лекція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відгук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анотація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рецензія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виступи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наукових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конференціях,дискусії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доповіді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наукові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теми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ru-RU" sz="29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Взірець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власне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наукового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стилю:</a:t>
            </a:r>
            <a:endParaRPr kumimoji="0" lang="ru-RU" sz="29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Мовна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конвергенція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тактичний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вияв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комунікативної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стратегії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урівноваження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статусу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співрозмовників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як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пристосування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адресанта до адресата,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передбачає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уподібнення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мовлення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одного до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мовлення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другого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метою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досягнення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комунікативної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кооперації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Наприклад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спілкування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дитиною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підставі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коду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дитячого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мовлення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перехід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сленг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жаргон,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спілкуючись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людиною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використовує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їх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комунікативній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лінгвістиці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мовна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конвергенція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розглядається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як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стратегія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перемикання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кодів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анг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codeswitchinq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тобто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перехід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адресанта на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мовленнєвий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регістр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адресата (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Селіванова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О.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Сучасна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лінгвістика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Термінологічна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енциклопедія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  <a:endParaRPr kumimoji="0" lang="ru-RU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2336" y="228598"/>
            <a:ext cx="11379200" cy="3061253"/>
          </a:xfrm>
        </p:spPr>
        <p:txBody>
          <a:bodyPr>
            <a:noAutofit/>
          </a:bodyPr>
          <a:lstStyle/>
          <a:p>
            <a:r>
              <a:rPr lang="ru-RU" sz="4800" b="1" dirty="0" err="1" smtClean="0">
                <a:solidFill>
                  <a:schemeClr val="accent1"/>
                </a:solidFill>
              </a:rPr>
              <a:t>Офіційно-діловий</a:t>
            </a:r>
            <a:r>
              <a:rPr lang="ru-RU" sz="4800" b="1" dirty="0" smtClean="0">
                <a:solidFill>
                  <a:schemeClr val="accent1"/>
                </a:solidFill>
              </a:rPr>
              <a:t> стиль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402336" y="1527048"/>
            <a:ext cx="1133856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4"/>
          <p:cNvSpPr txBox="1">
            <a:spLocks/>
          </p:cNvSpPr>
          <p:nvPr/>
        </p:nvSpPr>
        <p:spPr>
          <a:xfrm>
            <a:off x="198783" y="1490870"/>
            <a:ext cx="11767930" cy="4760578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мова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ділових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паперів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використовуються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офіційному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спілкуванні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між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державами,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установами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приватною особою і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установою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регулюють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їх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ділові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взаємини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5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Основне</a:t>
            </a:r>
            <a:r>
              <a:rPr kumimoji="0" lang="ru-RU" sz="5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призначення</a:t>
            </a:r>
            <a:r>
              <a:rPr kumimoji="0" lang="ru-RU" sz="5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стилю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регулювання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офіційно-ділових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стосунків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5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Головні</a:t>
            </a:r>
            <a:r>
              <a:rPr kumimoji="0" lang="ru-RU" sz="5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ознаки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офіційно-ділового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стилю: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наявність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реквізитів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мають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певну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черговість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однозначність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формулювань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точність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послідовність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викладу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фактів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гранична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чіткість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висловлювання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наявність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усталених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мовних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зворотів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певна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стандартизація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початків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закінчень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документів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широке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вживання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конструкцій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(у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'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язку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відповідно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до,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метою,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згідно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 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5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Лексика стилю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здебільшого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нейтральна,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вживається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 прямому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значенні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Залежно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того, яку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саме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галузь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суспільного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обслуговує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офіційно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діловий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стиль,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він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може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містити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суспільно-політичну,професійно-виробничу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науково-термінологічну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лексику. 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5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Синтаксис стилю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характеризується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вживанням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речень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різної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будови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прямим порядком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слів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запроваджується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поділ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тексту на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пункти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підпункти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Виокремлюють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такі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його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функціональні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підстилі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5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законодавчий</a:t>
            </a:r>
            <a:r>
              <a:rPr kumimoji="0" lang="ru-RU" sz="5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закони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укази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постанови,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статути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5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дипломатичний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міжнародні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угоди,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конвенції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комюніке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повідомлення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звернення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ноти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протоколи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меморандуми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заяви,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ультиматуми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5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адміністративно-канцелярський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накази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інструкції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розпорядження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заяви, характеристики,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довідки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службові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листи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тощо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5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Офіційно-діловий</a:t>
            </a:r>
            <a:r>
              <a:rPr kumimoji="0" lang="ru-RU" sz="5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стиль </a:t>
            </a:r>
            <a:r>
              <a:rPr kumimoji="0" lang="ru-RU" sz="5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реалізується</a:t>
            </a:r>
            <a:r>
              <a:rPr kumimoji="0" lang="ru-RU" sz="5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таких текстах:</a:t>
            </a:r>
            <a:endParaRPr kumimoji="0" lang="ru-RU" sz="5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indent="357188" algn="just" defTabSz="91440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ru-RU" sz="5200" i="1" dirty="0" smtClean="0"/>
              <a:t>закон, кодекс, устав, наказ, </a:t>
            </a:r>
            <a:r>
              <a:rPr lang="ru-RU" sz="5200" i="1" dirty="0" err="1" smtClean="0"/>
              <a:t>оголошення</a:t>
            </a:r>
            <a:r>
              <a:rPr lang="ru-RU" sz="5200" i="1" dirty="0" smtClean="0"/>
              <a:t>, </a:t>
            </a:r>
            <a:r>
              <a:rPr lang="ru-RU" sz="5200" i="1" dirty="0" err="1" smtClean="0"/>
              <a:t>доручення</a:t>
            </a:r>
            <a:r>
              <a:rPr lang="ru-RU" sz="5200" i="1" dirty="0" smtClean="0"/>
              <a:t>, </a:t>
            </a:r>
            <a:r>
              <a:rPr lang="ru-RU" sz="5200" i="1" dirty="0" err="1" smtClean="0"/>
              <a:t>розписка</a:t>
            </a:r>
            <a:r>
              <a:rPr lang="ru-RU" sz="5200" i="1" dirty="0" smtClean="0"/>
              <a:t>, протокол, акт, </a:t>
            </a:r>
            <a:r>
              <a:rPr lang="ru-RU" sz="5200" i="1" dirty="0" err="1" smtClean="0"/>
              <a:t>інструкція</a:t>
            </a:r>
            <a:r>
              <a:rPr lang="ru-RU" sz="5200" i="1" dirty="0" smtClean="0"/>
              <a:t>, лист, список, </a:t>
            </a:r>
            <a:r>
              <a:rPr lang="ru-RU" sz="5200" i="1" dirty="0" err="1" smtClean="0"/>
              <a:t>перелік</a:t>
            </a:r>
            <a:r>
              <a:rPr lang="ru-RU" sz="5200" i="1" dirty="0" smtClean="0"/>
              <a:t>, накладна </a:t>
            </a:r>
            <a:r>
              <a:rPr lang="ru-RU" sz="5200" i="1" dirty="0" err="1" smtClean="0"/>
              <a:t>тощо</a:t>
            </a:r>
            <a:r>
              <a:rPr lang="ru-RU" sz="5200" i="1" dirty="0" smtClean="0"/>
              <a:t>, а </a:t>
            </a:r>
            <a:r>
              <a:rPr lang="ru-RU" sz="5200" i="1" dirty="0" err="1" smtClean="0"/>
              <a:t>також</a:t>
            </a:r>
            <a:r>
              <a:rPr lang="ru-RU" sz="5200" i="1" dirty="0" smtClean="0"/>
              <a:t> </a:t>
            </a:r>
            <a:r>
              <a:rPr lang="ru-RU" sz="5200" i="1" dirty="0" err="1" smtClean="0"/>
              <a:t>виступи</a:t>
            </a:r>
            <a:r>
              <a:rPr lang="ru-RU" sz="5200" i="1" dirty="0" smtClean="0"/>
              <a:t> на </a:t>
            </a:r>
            <a:r>
              <a:rPr lang="ru-RU" sz="5200" i="1" dirty="0" err="1" smtClean="0"/>
              <a:t>зборах</a:t>
            </a:r>
            <a:r>
              <a:rPr lang="ru-RU" sz="5200" i="1" dirty="0" smtClean="0"/>
              <a:t>, </a:t>
            </a:r>
            <a:r>
              <a:rPr lang="ru-RU" sz="5200" i="1" dirty="0" err="1" smtClean="0"/>
              <a:t>наради</a:t>
            </a:r>
            <a:r>
              <a:rPr lang="ru-RU" sz="5200" i="1" dirty="0" smtClean="0"/>
              <a:t>, </a:t>
            </a:r>
            <a:r>
              <a:rPr lang="ru-RU" sz="5200" i="1" dirty="0" err="1" smtClean="0"/>
              <a:t>прес-конференції</a:t>
            </a:r>
            <a:r>
              <a:rPr lang="ru-RU" sz="5200" i="1" dirty="0" smtClean="0"/>
              <a:t>, </a:t>
            </a:r>
            <a:r>
              <a:rPr lang="ru-RU" sz="5200" i="1" dirty="0" err="1" smtClean="0"/>
              <a:t>бесіди</a:t>
            </a:r>
            <a:r>
              <a:rPr lang="ru-RU" sz="5200" i="1" dirty="0" smtClean="0"/>
              <a:t> </a:t>
            </a:r>
            <a:r>
              <a:rPr lang="ru-RU" sz="5200" i="1" dirty="0" err="1" smtClean="0"/>
              <a:t>зділовими</a:t>
            </a:r>
            <a:r>
              <a:rPr lang="ru-RU" sz="5200" i="1" dirty="0" smtClean="0"/>
              <a:t> </a:t>
            </a:r>
            <a:r>
              <a:rPr lang="ru-RU" sz="5200" i="1" dirty="0" smtClean="0"/>
              <a:t>партнерами.</a:t>
            </a:r>
            <a:endParaRPr lang="ru-RU" sz="5200" i="1" dirty="0" smtClean="0">
              <a:solidFill>
                <a:schemeClr val="accent1"/>
              </a:solidFill>
            </a:endParaRPr>
          </a:p>
          <a:p>
            <a:pPr lvl="0" indent="357188" algn="ctr" defTabSz="91440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ru-RU" sz="5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Взірець</a:t>
            </a:r>
            <a:r>
              <a:rPr kumimoji="0" lang="ru-RU" sz="5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офіційно-ділового</a:t>
            </a:r>
            <a:r>
              <a:rPr kumimoji="0" lang="ru-RU" sz="5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стилю:</a:t>
            </a:r>
          </a:p>
          <a:p>
            <a:pPr lvl="0" indent="357188" algn="ctr" defTabSz="91440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Конституція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Стаття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№ 24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Громадяни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мають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рівні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конституційні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права і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свободи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рівними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перед законом.</a:t>
            </a:r>
            <a:endParaRPr kumimoji="0" lang="ru-RU" sz="5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може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бути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привілеїв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обмежень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ознаками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раси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кольору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шкіри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політичних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інших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переконань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стат</a:t>
            </a:r>
            <a:r>
              <a:rPr kumimoji="0" lang="uk-UA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і,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етнічного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соціального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походження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майнового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стану,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місця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проживання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або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іншими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ознаками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5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Рівність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жінки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чоловіка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забезпечується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наданням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жінкам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рівних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чоловіками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можливостей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громадсько-політичній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культурній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діяльності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здобуттіосвіти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професійній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підготовці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у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праці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винагороді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неї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спеціальними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заходами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щодо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охорони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праці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здоров'я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жінок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встановленням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пенсійних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пільг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створенням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умов,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які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дають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жінкам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можливість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поєднувати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працю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материнством;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правовим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захистом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матеріальною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моральною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підтримкою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материнства і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дитинства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зокрема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надання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оплачуваних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відпусток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інших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пільг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вагітним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жінкам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матерям.</a:t>
            </a:r>
            <a:endParaRPr kumimoji="0" lang="ru-RU" sz="5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uk-UA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5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2336" y="228598"/>
            <a:ext cx="11379200" cy="3061253"/>
          </a:xfrm>
        </p:spPr>
        <p:txBody>
          <a:bodyPr>
            <a:noAutofit/>
          </a:bodyPr>
          <a:lstStyle/>
          <a:p>
            <a:r>
              <a:rPr lang="ru-RU" sz="4800" b="1" dirty="0" err="1" smtClean="0">
                <a:solidFill>
                  <a:schemeClr val="accent1"/>
                </a:solidFill>
              </a:rPr>
              <a:t>Публіцистичний</a:t>
            </a:r>
            <a:r>
              <a:rPr lang="ru-RU" sz="4800" b="1" dirty="0" smtClean="0">
                <a:solidFill>
                  <a:schemeClr val="accent1"/>
                </a:solidFill>
              </a:rPr>
              <a:t> стиль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402336" y="1527048"/>
            <a:ext cx="1133856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4"/>
          <p:cNvSpPr txBox="1">
            <a:spLocks/>
          </p:cNvSpPr>
          <p:nvPr/>
        </p:nvSpPr>
        <p:spPr>
          <a:xfrm>
            <a:off x="198783" y="1490870"/>
            <a:ext cx="11767930" cy="476057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4"/>
          <p:cNvSpPr txBox="1">
            <a:spLocks/>
          </p:cNvSpPr>
          <p:nvPr/>
        </p:nvSpPr>
        <p:spPr>
          <a:xfrm>
            <a:off x="268357" y="1262270"/>
            <a:ext cx="11718234" cy="5436704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>
                <a:tab pos="0" algn="l"/>
              </a:tabLst>
              <a:defRPr/>
            </a:pP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функціональний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різновид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літературної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яким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послуговуються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засобах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масової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інформації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газетах,часописах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пропагандистськихвиданнях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>
                <a:tab pos="0" algn="l"/>
              </a:tabLst>
              <a:defRPr/>
            </a:pP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Основне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призначення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стилю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обговорення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відстоювання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пропаганда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важливих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суспільно-політичних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ідей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формування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відповідної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громадської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думки,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сприяння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суспільному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розвитку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>
                <a:tab pos="0" algn="l"/>
              </a:tabLst>
              <a:defRPr/>
            </a:pP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Головні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ознаки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публіцистичного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стилю: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популярний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чіткий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виклад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орієнтований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швидке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сприймання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повідомлень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стислість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зрозумілість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інформації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використання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суспільно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політичної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лексики: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державність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громадянин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поступ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єдність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національна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ідея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актуальність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тощо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>
                <a:tab pos="0" algn="l"/>
              </a:tabLst>
              <a:defRPr/>
            </a:pP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Типовими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емоційно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забарвлені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слова,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риторичні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запитання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повтори,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фразеологічні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одиниці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зумовлюють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емоційний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вплив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слова. Тон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мовлення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пристрасний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оцінний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>
                <a:tab pos="0" algn="l"/>
              </a:tabLst>
              <a:defRPr/>
            </a:pP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Реалізується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2700" b="1" dirty="0" smtClean="0"/>
              <a:t>у</a:t>
            </a:r>
            <a:r>
              <a:rPr kumimoji="0" lang="ru-RU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таких жанрах: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виступ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нарис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публіцистична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стаття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памфлет,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фейлетон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дискусія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репортаж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Взірець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публіцистичного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стилю: 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Третє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тисячоліття</a:t>
            </a:r>
            <a:endParaRPr kumimoji="0" lang="ru-RU" sz="27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Поколінню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переступає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рубіж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третього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тисячоліття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випала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щаслива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нагода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хай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умоглядно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але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усе ж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відчути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себе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причетним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 таких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грандіозних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історичних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перетворень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як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зміна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епох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Звісно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наївно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безпідставно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чекати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віку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настає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якихось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несподіваних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механічних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нововведень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покликаних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невпізнанності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змінити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тішити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себе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надією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раптовий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наплив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незбагненних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добрих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див.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Мова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інше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волею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долі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свідомо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несвідомо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нам дано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відчути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саму атмосферу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цього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незвичного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часу.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Реальність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складається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таким чином,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мимохіть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заполонює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свідомість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уявленнями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масштабними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прадавнини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неозорого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майбутнього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... (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Ігор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Шаров)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2336" y="228598"/>
            <a:ext cx="11379200" cy="3796750"/>
          </a:xfrm>
        </p:spPr>
        <p:txBody>
          <a:bodyPr>
            <a:noAutofit/>
          </a:bodyPr>
          <a:lstStyle/>
          <a:p>
            <a:pPr lvl="0"/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r>
              <a:rPr lang="ru-RU" sz="4800" b="1" dirty="0" err="1" smtClean="0">
                <a:solidFill>
                  <a:schemeClr val="accent1"/>
                </a:solidFill>
              </a:rPr>
              <a:t>Розмовний</a:t>
            </a:r>
            <a:r>
              <a:rPr lang="ru-RU" sz="4800" b="1" dirty="0" smtClean="0">
                <a:solidFill>
                  <a:schemeClr val="accent1"/>
                </a:solidFill>
              </a:rPr>
              <a:t> </a:t>
            </a:r>
            <a:r>
              <a:rPr lang="ru-RU" sz="4800" b="1" dirty="0" smtClean="0">
                <a:solidFill>
                  <a:schemeClr val="accent1"/>
                </a:solidFill>
              </a:rPr>
              <a:t>стиль</a:t>
            </a:r>
            <a:r>
              <a:rPr lang="ru-RU" sz="4800" dirty="0" smtClean="0">
                <a:solidFill>
                  <a:schemeClr val="tx1"/>
                </a:solidFill>
              </a:rPr>
              <a:t/>
            </a:r>
            <a:br>
              <a:rPr lang="ru-RU" sz="4800" dirty="0" smtClean="0">
                <a:solidFill>
                  <a:schemeClr val="tx1"/>
                </a:solidFill>
              </a:rPr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402336" y="1527048"/>
            <a:ext cx="1133856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4"/>
          <p:cNvSpPr txBox="1">
            <a:spLocks/>
          </p:cNvSpPr>
          <p:nvPr/>
        </p:nvSpPr>
        <p:spPr>
          <a:xfrm>
            <a:off x="198783" y="1490870"/>
            <a:ext cx="11767930" cy="476057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4"/>
          <p:cNvSpPr txBox="1">
            <a:spLocks/>
          </p:cNvSpPr>
          <p:nvPr/>
        </p:nvSpPr>
        <p:spPr>
          <a:xfrm>
            <a:off x="268357" y="1262270"/>
            <a:ext cx="11718234" cy="54367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4"/>
          <p:cNvSpPr txBox="1">
            <a:spLocks/>
          </p:cNvSpPr>
          <p:nvPr/>
        </p:nvSpPr>
        <p:spPr>
          <a:xfrm>
            <a:off x="258417" y="1500809"/>
            <a:ext cx="11634879" cy="4750639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Обслуговує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офіційне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неофіційне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спілкування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людей,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їх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побутові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потреби.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kumimoji="0" lang="ru-RU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Основне</a:t>
            </a:r>
            <a:r>
              <a:rPr kumimoji="0" lang="ru-RU" sz="4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призначення</a:t>
            </a:r>
            <a:r>
              <a:rPr kumimoji="0" lang="ru-RU" sz="48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обмін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інформацією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думками,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враженнями,прохання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подання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допомоги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виховний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вплив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kumimoji="0" lang="ru-RU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Головні</a:t>
            </a:r>
            <a:r>
              <a:rPr kumimoji="0" lang="ru-RU" sz="4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ознаки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широке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використання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побутової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лексики,фразеологізмів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емоційно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забарвлених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просторічних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слів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звертань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вставних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слів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словосполучень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неповних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речень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Характерне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порушення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літературних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норм: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уживання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русизмів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вульгаризмів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жаргонізмів,неправильна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вимова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слів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Має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істотно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виявлений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різновид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розмовно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професійний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тобто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мова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якою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спілкуються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у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побуті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а у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виробничій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освітній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інших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сферах.</a:t>
            </a:r>
          </a:p>
          <a:p>
            <a:pPr marR="0" lvl="0" indent="35718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endParaRPr kumimoji="0" lang="ru-RU" sz="2700" b="1" i="1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kumimoji="0" lang="ru-RU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Взірець</a:t>
            </a:r>
            <a:r>
              <a:rPr kumimoji="0" lang="ru-RU" sz="4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розмовного</a:t>
            </a:r>
            <a:r>
              <a:rPr kumimoji="0" lang="ru-RU" sz="4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стилю:</a:t>
            </a:r>
            <a:endParaRPr kumimoji="0" lang="ru-RU" sz="48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Професор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запитує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 студента:</a:t>
            </a:r>
            <a:endParaRPr kumimoji="0" lang="ru-RU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Чому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так </a:t>
            </a: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хвилюєтеся?Боїтеся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моїх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запитань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ru-RU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 </a:t>
            </a: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ні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професоре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я </a:t>
            </a: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боюся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своїх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відповідей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kumimoji="0" lang="uk-UA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3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2336" y="228598"/>
            <a:ext cx="11379200" cy="4393098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r>
              <a:rPr lang="ru-RU" sz="4800" b="1" dirty="0" err="1" smtClean="0">
                <a:solidFill>
                  <a:schemeClr val="accent1"/>
                </a:solidFill>
              </a:rPr>
              <a:t>Конфесійний</a:t>
            </a:r>
            <a:r>
              <a:rPr lang="ru-RU" sz="4800" b="1" dirty="0" smtClean="0">
                <a:solidFill>
                  <a:schemeClr val="accent1"/>
                </a:solidFill>
              </a:rPr>
              <a:t> стиль</a:t>
            </a:r>
            <a:r>
              <a:rPr lang="ru-RU" sz="4800" dirty="0" smtClean="0">
                <a:solidFill>
                  <a:schemeClr val="tx1"/>
                </a:solidFill>
              </a:rPr>
              <a:t/>
            </a:r>
            <a:br>
              <a:rPr lang="ru-RU" sz="4800" dirty="0" smtClean="0">
                <a:solidFill>
                  <a:schemeClr val="tx1"/>
                </a:solidFill>
              </a:rPr>
            </a:br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402336" y="1527048"/>
            <a:ext cx="1133856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4"/>
          <p:cNvSpPr txBox="1">
            <a:spLocks/>
          </p:cNvSpPr>
          <p:nvPr/>
        </p:nvSpPr>
        <p:spPr>
          <a:xfrm>
            <a:off x="198783" y="1490870"/>
            <a:ext cx="11767930" cy="476057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4"/>
          <p:cNvSpPr txBox="1">
            <a:spLocks/>
          </p:cNvSpPr>
          <p:nvPr/>
        </p:nvSpPr>
        <p:spPr>
          <a:xfrm>
            <a:off x="268357" y="1262270"/>
            <a:ext cx="11718234" cy="54367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4"/>
          <p:cNvSpPr txBox="1">
            <a:spLocks/>
          </p:cNvSpPr>
          <p:nvPr/>
        </p:nvSpPr>
        <p:spPr>
          <a:xfrm>
            <a:off x="258417" y="1500809"/>
            <a:ext cx="11634879" cy="475063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4"/>
          <p:cNvSpPr txBox="1">
            <a:spLocks/>
          </p:cNvSpPr>
          <p:nvPr/>
        </p:nvSpPr>
        <p:spPr>
          <a:xfrm>
            <a:off x="149087" y="1510748"/>
            <a:ext cx="11744209" cy="5347252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Стильовий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різновид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української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мови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обслуговує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релігійні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потреби 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суспільства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Основне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призначення</a:t>
            </a:r>
            <a:r>
              <a:rPr kumimoji="0" lang="ru-RU" sz="40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вплив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душевні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переживання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людини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Головні</a:t>
            </a: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ознаки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вживання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слів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для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найменування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бога та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явищ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потойбічного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світу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Божий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Син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Святки Дух, Спаситель, Царство Боже, рай,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вічне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сатана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тощо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стосунків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людини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 Бога (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молитися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воскресіння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заповіді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покаяння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грішні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праведні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мова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багата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епітети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порівняння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метафори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слова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переносним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значенням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підкреслення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урочистості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використовуються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речення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із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зворотним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порядком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слів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поширені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повтори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слів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Репрезентується</a:t>
            </a: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4000" b="1" dirty="0" smtClean="0"/>
              <a:t>у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таких жанрах: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Біблія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житія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апокрифи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проповіді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послання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молитви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тлумачення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Святого Письма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ru-RU" sz="27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Взірець</a:t>
            </a: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конфесійного</a:t>
            </a: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стилю:</a:t>
            </a: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«Слава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Ісусу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Христу!» – так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православні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християни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традиційно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вітають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одне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одного,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відповідаючи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«Слава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навіки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Богу!». Коли вас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вітають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словами: «Слава Богу!»,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відповідайте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«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Навіки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слава Богу». Коли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чуємо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«Христос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посеред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нас!», то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маємо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відповісти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«І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і буде!».</a:t>
            </a: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час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головної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події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церковного року для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всіх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християн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Пасхи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Христової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впродовж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40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днів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(до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віддання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свята Пасхи) ми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звертаємося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один одного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пасхальним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вітанням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«Христос воскрес!» – і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відповідаємо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Воістину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воскрес!».</a:t>
            </a: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різдвяний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період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свята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Різдва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Христового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до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Стрітення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вітання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звучить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так: «Христос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народився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або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Христос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Рождається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!» –</a:t>
            </a: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Славімо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Його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!».</a:t>
            </a: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 свято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Хрещення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Господа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нашого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Ісуса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Христа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чуємо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«Христос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охрестився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!» і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відповідаємо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«У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річці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Йордані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!».</a:t>
            </a: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Зі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Священного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Писання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знаємо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Господь наш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Ісус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Христос часто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звіщав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як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істину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побажання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як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одвічне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вітання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«Мир вам!».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Ці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ж слова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Він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промовив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після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Свого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Воскресіння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коли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явився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учням-апостолам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Зцілюючи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людей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недугів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Ісус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Христос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промовляв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«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Іди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миром!». А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посилаючи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Своїх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учнів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проповідь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Спаситель наставляв: «В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який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дім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увійдете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спочатку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кажіть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мир дому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цьому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 (Лк. 10: 5).</a:t>
            </a: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нинішні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складні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часи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випробувань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війною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згадане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вітання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Господа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Ісуса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Христа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лягає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серце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найбільше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зараз, як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ніколи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розуміємо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мир –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актуальне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привітання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побажання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яке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можна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тільки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висловити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і те,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чого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всі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ми,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українці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нині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так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прагнемо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Cлава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Ісусу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Христу!</a:t>
            </a: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uk-UA" sz="3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2336" y="228597"/>
            <a:ext cx="11379200" cy="5118655"/>
          </a:xfrm>
        </p:spPr>
        <p:txBody>
          <a:bodyPr>
            <a:noAutofit/>
          </a:bodyPr>
          <a:lstStyle/>
          <a:p>
            <a:pPr lvl="0"/>
            <a:r>
              <a:rPr lang="ru-RU" sz="4800" b="1" dirty="0" err="1" smtClean="0">
                <a:solidFill>
                  <a:schemeClr val="accent1"/>
                </a:solidFill>
              </a:rPr>
              <a:t>Епістолярний</a:t>
            </a:r>
            <a:r>
              <a:rPr lang="ru-RU" sz="4800" b="1" dirty="0" smtClean="0">
                <a:solidFill>
                  <a:schemeClr val="accent1"/>
                </a:solidFill>
              </a:rPr>
              <a:t> стиль</a:t>
            </a:r>
            <a:r>
              <a:rPr lang="ru-RU" sz="4800" dirty="0" smtClean="0">
                <a:solidFill>
                  <a:schemeClr val="tx1"/>
                </a:solidFill>
              </a:rPr>
              <a:t/>
            </a:r>
            <a:br>
              <a:rPr lang="ru-RU" sz="4800" dirty="0" smtClean="0">
                <a:solidFill>
                  <a:schemeClr val="tx1"/>
                </a:solidFill>
              </a:rPr>
            </a:br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r>
              <a:rPr lang="ru-RU" sz="4800" dirty="0" smtClean="0">
                <a:solidFill>
                  <a:schemeClr val="tx1"/>
                </a:solidFill>
              </a:rPr>
              <a:t/>
            </a:r>
            <a:br>
              <a:rPr lang="ru-RU" sz="4800" dirty="0" smtClean="0">
                <a:solidFill>
                  <a:schemeClr val="tx1"/>
                </a:solidFill>
              </a:rPr>
            </a:br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402336" y="1527048"/>
            <a:ext cx="1133856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4"/>
          <p:cNvSpPr txBox="1">
            <a:spLocks/>
          </p:cNvSpPr>
          <p:nvPr/>
        </p:nvSpPr>
        <p:spPr>
          <a:xfrm>
            <a:off x="198783" y="1490870"/>
            <a:ext cx="11767930" cy="476057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4"/>
          <p:cNvSpPr txBox="1">
            <a:spLocks/>
          </p:cNvSpPr>
          <p:nvPr/>
        </p:nvSpPr>
        <p:spPr>
          <a:xfrm>
            <a:off x="268357" y="1262270"/>
            <a:ext cx="11718234" cy="54367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4"/>
          <p:cNvSpPr txBox="1">
            <a:spLocks/>
          </p:cNvSpPr>
          <p:nvPr/>
        </p:nvSpPr>
        <p:spPr>
          <a:xfrm>
            <a:off x="258417" y="1500809"/>
            <a:ext cx="11634879" cy="475063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4"/>
          <p:cNvSpPr txBox="1">
            <a:spLocks/>
          </p:cNvSpPr>
          <p:nvPr/>
        </p:nvSpPr>
        <p:spPr>
          <a:xfrm>
            <a:off x="149087" y="1510748"/>
            <a:ext cx="11744209" cy="5347252"/>
          </a:xfrm>
          <a:prstGeom prst="rect">
            <a:avLst/>
          </a:prstGeom>
        </p:spPr>
        <p:txBody>
          <a:bodyPr>
            <a:normAutofit/>
          </a:bodyPr>
          <a:lstStyle/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uk-UA" sz="3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Содержимое 4"/>
          <p:cNvSpPr txBox="1">
            <a:spLocks/>
          </p:cNvSpPr>
          <p:nvPr/>
        </p:nvSpPr>
        <p:spPr>
          <a:xfrm>
            <a:off x="139148" y="1510748"/>
            <a:ext cx="11754148" cy="47407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стиль приватного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листування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Основне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призначення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поінформувати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адресата про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щось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викликати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нього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певні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почуття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які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б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відповідали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емоційній</a:t>
            </a:r>
            <a:r>
              <a:rPr kumimoji="0" lang="ru-RU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настроєності</a:t>
            </a:r>
            <a:r>
              <a:rPr kumimoji="0" lang="ru-RU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автора.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Головні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ознаки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широке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використання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форм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ввічливості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звертань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формі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кличного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відмінка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наявність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початкової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прикінцевої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прощальної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фраз,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стереотипних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словесних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формул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висловлення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побажання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вітання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співчуття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невимушеність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доборі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лексичних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одиниць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епістолярного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стилю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зараховують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тільки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листи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видатних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письменників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громадських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культурних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діячів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учених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а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щоденники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записки,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мемуари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ru-RU" sz="27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Взірець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епістолярного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стилю: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 Василя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Стефаника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28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жовтня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1902 р. </a:t>
            </a:r>
          </a:p>
          <a:p>
            <a:pPr marR="0" lvl="0" indent="35718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Високоповажний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добродію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Ніяк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можу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погодитися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думкою,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збірнику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честь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Куліша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буде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Вашоїхоч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маленької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новелки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 Терпеливо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чекав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я два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місяці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обіцяного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оповідання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та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вже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третій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місяць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минув, а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Вас як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немає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нічого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так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немає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І ось пишу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знову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Прошу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благаю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дозвольте нам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бачити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Вас дорогим гостем у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нашому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альманахові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...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менш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бажав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я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познайомитися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Вами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особисто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побесідувати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спільні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дорогі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нам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справи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високим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поважанням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Ваш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щирий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М.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Коцюбинський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730" y="2425148"/>
            <a:ext cx="10363200" cy="2024270"/>
          </a:xfrm>
        </p:spPr>
        <p:txBody>
          <a:bodyPr rtlCol="0">
            <a:normAutofit/>
          </a:bodyPr>
          <a:lstStyle/>
          <a:p>
            <a:r>
              <a:rPr lang="uk-UA" sz="7200" i="1" dirty="0" smtClean="0">
                <a:solidFill>
                  <a:srgbClr val="0070C0"/>
                </a:solidFill>
              </a:rPr>
              <a:t>Дякую за увагу!</a:t>
            </a:r>
            <a:endParaRPr lang="uk-UA" sz="7200" i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89291677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222514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>1. </a:t>
            </a:r>
            <a:r>
              <a:rPr lang="ru-RU" sz="2700" dirty="0" err="1" smtClean="0">
                <a:solidFill>
                  <a:srgbClr val="0070C0"/>
                </a:solidFill>
              </a:rPr>
              <a:t>Українська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літературна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мова</a:t>
            </a: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від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найдавніших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часів</a:t>
            </a:r>
            <a:r>
              <a:rPr lang="ru-RU" sz="2700" dirty="0" smtClean="0">
                <a:solidFill>
                  <a:srgbClr val="0070C0"/>
                </a:solidFill>
              </a:rPr>
              <a:t> до </a:t>
            </a:r>
            <a:r>
              <a:rPr lang="ru-RU" sz="2700" dirty="0" err="1" smtClean="0">
                <a:solidFill>
                  <a:srgbClr val="0070C0"/>
                </a:solidFill>
              </a:rPr>
              <a:t>кінця</a:t>
            </a:r>
            <a:r>
              <a:rPr lang="ru-RU" sz="2700" dirty="0" smtClean="0">
                <a:solidFill>
                  <a:srgbClr val="0070C0"/>
                </a:solidFill>
              </a:rPr>
              <a:t> ХVІІІ </a:t>
            </a:r>
            <a:r>
              <a:rPr lang="ru-RU" sz="2700" dirty="0" err="1" smtClean="0">
                <a:solidFill>
                  <a:srgbClr val="0070C0"/>
                </a:solidFill>
              </a:rPr>
              <a:t>століття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lvl="0" indent="357188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Спільні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лексичні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санскриту: </a:t>
            </a:r>
          </a:p>
          <a:p>
            <a:pPr marL="0" lvl="0" indent="35718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родинна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спорідненість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тата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тато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мата, матер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матір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нана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неня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дада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дід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пардада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прадід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девар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дівер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бграта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брат;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свастрі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сестра,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свасур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свекор; суну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.;</a:t>
            </a:r>
          </a:p>
          <a:p>
            <a:pPr marL="0" lvl="0" indent="35718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займенники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ту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сваям – сам,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тваї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твій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маї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мій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катара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котрий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татсама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той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самий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анья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інший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та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тат – той, то –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те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5718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числівники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аді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один,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два,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трі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три,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чатура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панча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п’ять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даса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десять,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шата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сто,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убга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обидва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багута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багутера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багатеро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двітій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трітій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третій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шаштха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шостий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двішата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трідаша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чатварі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двісті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тридцять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(про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істот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lvl="0" indent="35718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азви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наса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ніс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анкха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око,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бгру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брова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оштха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уста,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гріва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шия,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пада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п’ята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хаста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кисть,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мурдга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обличчя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(морда),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паршва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перса, стана – стан, груди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35718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прикметники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пурна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повний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паріпурна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переповнений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діргха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довгий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крішна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гарний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красний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прія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приємний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сваччха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свіжий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нава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новий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юва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юний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сукха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сухий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танга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тугий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нанга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нагий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віхваліт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схвильований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швета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світлий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уткріта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відкритий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222514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>1. </a:t>
            </a:r>
            <a:r>
              <a:rPr lang="ru-RU" sz="2700" dirty="0" err="1" smtClean="0">
                <a:solidFill>
                  <a:srgbClr val="0070C0"/>
                </a:solidFill>
              </a:rPr>
              <a:t>Українська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літературна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мова</a:t>
            </a: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від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найдавніших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часів</a:t>
            </a:r>
            <a:r>
              <a:rPr lang="ru-RU" sz="2700" dirty="0" smtClean="0">
                <a:solidFill>
                  <a:srgbClr val="0070C0"/>
                </a:solidFill>
              </a:rPr>
              <a:t> до </a:t>
            </a:r>
            <a:r>
              <a:rPr lang="ru-RU" sz="2700" dirty="0" err="1" smtClean="0">
                <a:solidFill>
                  <a:srgbClr val="0070C0"/>
                </a:solidFill>
              </a:rPr>
              <a:t>кінця</a:t>
            </a:r>
            <a:r>
              <a:rPr lang="ru-RU" sz="2700" dirty="0" smtClean="0">
                <a:solidFill>
                  <a:srgbClr val="0070C0"/>
                </a:solidFill>
              </a:rPr>
              <a:t> ХVІІІ </a:t>
            </a:r>
            <a:r>
              <a:rPr lang="ru-RU" sz="2700" dirty="0" err="1" smtClean="0">
                <a:solidFill>
                  <a:srgbClr val="0070C0"/>
                </a:solidFill>
              </a:rPr>
              <a:t>століття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lvl="0" indent="35718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іменники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уда – вода,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муша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миша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шула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шило,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манса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м’ясо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дгама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дім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ніша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ніч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тама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тьма,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авіка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вівця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біджа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зерно 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збіжжя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пхена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піна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дгвані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дзвін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набга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небо,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набгаса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небеса, кута – куток,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самбгар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собор, раса – роса,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двара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двері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гірі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гора,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ватар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вітер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гіма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зима,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юшіка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юшка,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чашака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чашка, коша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кіт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плавана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плавання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парівартана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переміна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перевертання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lvl="0" indent="35718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дієслова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смаяті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сміятися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рудаті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ридати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бгаяті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боятися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плаваті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плавати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кагаті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казати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наштаті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нищити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бгагаті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бігати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ліп’яті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ліпити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лубг’яті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любити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будг’яті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будити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джіті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жити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чуматі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цілувати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цьомати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піті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пити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джняті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знати,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падаті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падати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35718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службові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слова: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хат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геть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гаття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атаг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отож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тада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праті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проти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ну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ну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на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то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357188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Спільні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словосполучення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мадгумакхі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мадгу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мед,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макхі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муха) –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медова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муха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бджола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lvl="0" indent="357188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Спільні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побудова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порядок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дехі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агні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дай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мені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вогню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222514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>1. </a:t>
            </a:r>
            <a:r>
              <a:rPr lang="ru-RU" sz="2700" dirty="0" err="1" smtClean="0">
                <a:solidFill>
                  <a:srgbClr val="0070C0"/>
                </a:solidFill>
              </a:rPr>
              <a:t>Українська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літературна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мова</a:t>
            </a: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від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найдавніших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часів</a:t>
            </a:r>
            <a:r>
              <a:rPr lang="ru-RU" sz="2700" dirty="0" smtClean="0">
                <a:solidFill>
                  <a:srgbClr val="0070C0"/>
                </a:solidFill>
              </a:rPr>
              <a:t> до </a:t>
            </a:r>
            <a:r>
              <a:rPr lang="ru-RU" sz="2700" dirty="0" err="1" smtClean="0">
                <a:solidFill>
                  <a:srgbClr val="0070C0"/>
                </a:solidFill>
              </a:rPr>
              <a:t>кінця</a:t>
            </a:r>
            <a:r>
              <a:rPr lang="ru-RU" sz="2700" dirty="0" smtClean="0">
                <a:solidFill>
                  <a:srgbClr val="0070C0"/>
                </a:solidFill>
              </a:rPr>
              <a:t> ХVІІІ </a:t>
            </a:r>
            <a:r>
              <a:rPr lang="ru-RU" sz="2700" dirty="0" err="1" smtClean="0">
                <a:solidFill>
                  <a:srgbClr val="0070C0"/>
                </a:solidFill>
              </a:rPr>
              <a:t>століття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indent="725488" algn="ctr">
              <a:lnSpc>
                <a:spcPct val="150000"/>
              </a:lnSpc>
              <a:buNone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Спільність української мови з іншими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мовами: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 algn="just">
              <a:lnSpc>
                <a:spcPct val="150000"/>
              </a:lnSpc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З-поміж 82 специфічних рис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мови:</a:t>
            </a:r>
          </a:p>
          <a:p>
            <a:pPr indent="361950" algn="just">
              <a:lnSpc>
                <a:spcPct val="150000"/>
              </a:lnSpc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 українськими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є 34; 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 algn="just">
              <a:lnSpc>
                <a:spcPct val="150000"/>
              </a:lnSpc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 ексклюзивних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українсько-білоруських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– 4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 algn="just">
              <a:lnSpc>
                <a:spcPct val="150000"/>
              </a:lnSpc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 українсько-російських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800" b="1" u="sng" dirty="0" smtClean="0">
                <a:latin typeface="Times New Roman" pitchFamily="18" charset="0"/>
                <a:cs typeface="Times New Roman" pitchFamily="18" charset="0"/>
              </a:rPr>
              <a:t>жодної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 algn="just">
              <a:lnSpc>
                <a:spcPct val="150000"/>
              </a:lnSpc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Аналогій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водночас спільних в української з іншими мовами: верхньолужицьких і білоруських по 29, нижньолужицьких 27, полабських 19, словенських 18, російських 11. 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 algn="just">
              <a:lnSpc>
                <a:spcPct val="150000"/>
              </a:lnSpc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Показово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що решта слов’янських мов (половина: 7 з 14) має з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українською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20-21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спільну рису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на півдні 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22-23 спільні риси на заході, що достатньо унаочнює справжні історичні зв’язки української мови та її справжнє місце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колі слов’янських мов.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Традиційна періодизація розвитку української мови: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half" idx="15"/>
          </p:nvPr>
        </p:nvSpPr>
        <p:spPr>
          <a:xfrm>
            <a:off x="0" y="2217604"/>
            <a:ext cx="3272824" cy="2913513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Загальнослов’янська 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доба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протоукраїнські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діалекти (600–988 рр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2400" dirty="0"/>
          </a:p>
        </p:txBody>
      </p:sp>
      <p:sp>
        <p:nvSpPr>
          <p:cNvPr id="14" name="Текст 13"/>
          <p:cNvSpPr>
            <a:spLocks noGrp="1"/>
          </p:cNvSpPr>
          <p:nvPr>
            <p:ph type="body" sz="half" idx="16"/>
          </p:nvPr>
        </p:nvSpPr>
        <p:spPr>
          <a:xfrm>
            <a:off x="3060887" y="2197726"/>
            <a:ext cx="3063240" cy="2913513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Давньоукраїнська доба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давньоукраїнські діалекти, руська й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церковнослов’янськаписемні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мови середньовічної Русі (988–1349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5" name="Текст 14"/>
          <p:cNvSpPr>
            <a:spLocks noGrp="1"/>
          </p:cNvSpPr>
          <p:nvPr>
            <p:ph type="body" sz="half" idx="17"/>
          </p:nvPr>
        </p:nvSpPr>
        <p:spPr>
          <a:xfrm>
            <a:off x="5971825" y="2108273"/>
            <a:ext cx="3192053" cy="2913513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Середньоукраїнська 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доба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постання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й занепад руської літературної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мовиранньомодерної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доби (1349–1798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9163877" y="2027583"/>
            <a:ext cx="273326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Новоукраїнська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доба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й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створення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розвиток нової української стандартної мови (від 1798 року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222514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>1. </a:t>
            </a:r>
            <a:r>
              <a:rPr lang="ru-RU" sz="2700" dirty="0" err="1" smtClean="0">
                <a:solidFill>
                  <a:srgbClr val="0070C0"/>
                </a:solidFill>
              </a:rPr>
              <a:t>Українська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літературна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мова</a:t>
            </a: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від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найдавніших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часів</a:t>
            </a:r>
            <a:r>
              <a:rPr lang="ru-RU" sz="2700" dirty="0" smtClean="0">
                <a:solidFill>
                  <a:srgbClr val="0070C0"/>
                </a:solidFill>
              </a:rPr>
              <a:t> до </a:t>
            </a:r>
            <a:r>
              <a:rPr lang="ru-RU" sz="2700" dirty="0" err="1" smtClean="0">
                <a:solidFill>
                  <a:srgbClr val="0070C0"/>
                </a:solidFill>
              </a:rPr>
              <a:t>кінця</a:t>
            </a:r>
            <a:r>
              <a:rPr lang="ru-RU" sz="2700" dirty="0" smtClean="0">
                <a:solidFill>
                  <a:srgbClr val="0070C0"/>
                </a:solidFill>
              </a:rPr>
              <a:t> ХVІІІ </a:t>
            </a:r>
            <a:r>
              <a:rPr lang="ru-RU" sz="2700" dirty="0" err="1" smtClean="0">
                <a:solidFill>
                  <a:srgbClr val="0070C0"/>
                </a:solidFill>
              </a:rPr>
              <a:t>століття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D:\ІННА\22-23 силабус УМЕК\лекції\лекція 4\Котляр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4409" y="1687236"/>
            <a:ext cx="3672129" cy="4524721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437322" y="1600200"/>
            <a:ext cx="7215808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>
              <a:lnSpc>
                <a:spcPct val="150000"/>
              </a:lnSpc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«Енеїда»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І. Котляревського (1798)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це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справжнісінька енциклопедія народного життя, назв національного побуту, елементів одягу, страв і напоїв, предметів народного вжитку, звичаїв, обрядів тощо, чого ніяк не могла передати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старослов’янська мова. </a:t>
            </a:r>
          </a:p>
          <a:p>
            <a:pPr indent="357188" algn="just">
              <a:lnSpc>
                <a:spcPct val="150000"/>
              </a:lnSpc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Саме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тому українська літературна мова з’єдналася з мовою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народною, що була створена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 основі середньо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наддніпрянського діалекту південно-східного наріччя.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739348"/>
          </a:xfrm>
        </p:spPr>
        <p:txBody>
          <a:bodyPr rtlCol="0">
            <a:normAutofit fontScale="90000"/>
          </a:bodyPr>
          <a:lstStyle/>
          <a:p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uk-UA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Формування української літературної мови </a:t>
            </a:r>
            <a:r>
              <a:rPr lang="uk-UA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ХІХ столітті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Два джерела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народної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мови — </a:t>
            </a:r>
            <a:r>
              <a:rPr lang="uk-UA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розмовно-побутове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фольклорно-пісенне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— розбудовуються у творчості наступників І. Котляревського —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П. Гулака-Артемовського, Є. Гребінки, Г. 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Квітки-Основ’яненка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поетів-романтиків, які своєю практикою збирання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українського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фольклору,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теоретичними настановами про те, як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вводити рідну мову в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культурний обіг,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сприяли виробленню норм нової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української літературної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мови.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57188" algn="just">
              <a:buNone/>
            </a:pP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20–40-і </a:t>
            </a:r>
            <a:r>
              <a:rPr lang="uk-UA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pp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19 ст. припадають спроби </a:t>
            </a:r>
            <a:r>
              <a:rPr lang="uk-UA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грамататичного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лексикографічного 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вивчення 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української 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мови, зокрема </a:t>
            </a: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граматика О. Павловського (1818), словник П. Білецького-Носенка (1840)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поява 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Західній 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Україні </a:t>
            </a:r>
            <a:r>
              <a:rPr lang="uk-UA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альманаха</a:t>
            </a: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«Русалка </a:t>
            </a:r>
            <a:r>
              <a:rPr lang="uk-UA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Дністровая</a:t>
            </a: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(1837) 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сприяли кодифікації норм 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української літературної 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мови. </a:t>
            </a:r>
            <a:endParaRPr lang="uk-UA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357188" algn="just">
              <a:buNone/>
            </a:pP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Тоді 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 з’явилися </a:t>
            </a: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граматики української мови </a:t>
            </a: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</a:t>
            </a: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Галичині й</a:t>
            </a: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Закарпатті 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(автори — </a:t>
            </a:r>
            <a:r>
              <a:rPr lang="uk-UA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І.Могильницький</a:t>
            </a:r>
            <a:r>
              <a:rPr lang="uk-UA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І. Левицький, І. Вагилевич</a:t>
            </a:r>
            <a:r>
              <a:rPr lang="uk-UA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uk-UA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Й. Лозинський, Я. Головацький, М. </a:t>
            </a:r>
            <a:r>
              <a:rPr lang="uk-UA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Лучкай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друкуються також 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публіцистичні 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твори 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українською 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мовою. </a:t>
            </a:r>
            <a:endParaRPr lang="uk-UA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357188" algn="just">
              <a:buNone/>
            </a:pP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Нова 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укр. літ. мова утвердилася щодо нормування і повноти своїх 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стилістично-естетичних 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можливостей у мовній творчості </a:t>
            </a: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Т. Шевченка.</a:t>
            </a:r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Берлін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</TotalTime>
  <Words>5380</Words>
  <Application>Microsoft Office PowerPoint</Application>
  <PresentationFormat>Произвольный</PresentationFormat>
  <Paragraphs>322</Paragraphs>
  <Slides>36</Slides>
  <Notes>27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36</vt:i4>
      </vt:variant>
    </vt:vector>
  </HeadingPairs>
  <TitlesOfParts>
    <vt:vector size="38" baseType="lpstr">
      <vt:lpstr>Берлін</vt:lpstr>
      <vt:lpstr>Официальная</vt:lpstr>
      <vt:lpstr> Українська літературна мова від найдавніших часів до сучасності: ознаки й функціональні різновиди </vt:lpstr>
      <vt:lpstr>План </vt:lpstr>
      <vt:lpstr>Література до теми: </vt:lpstr>
      <vt:lpstr>  1. Українська літературна мова  від найдавніших часів до кінця ХVІІІ століття </vt:lpstr>
      <vt:lpstr>  1. Українська літературна мова  від найдавніших часів до кінця ХVІІІ століття </vt:lpstr>
      <vt:lpstr>  1. Українська літературна мова  від найдавніших часів до кінця ХVІІІ століття </vt:lpstr>
      <vt:lpstr>Традиційна періодизація розвитку української мови: </vt:lpstr>
      <vt:lpstr>  1. Українська літературна мова  від найдавніших часів до кінця ХVІІІ століття </vt:lpstr>
      <vt:lpstr> 2. Формування української літературної мови  у ХІХ столітті  </vt:lpstr>
      <vt:lpstr> 2. Формування української літературної мови  у ХІХ столітті  </vt:lpstr>
      <vt:lpstr> 2. Формування української літературної мови  у ХІХ столітті  </vt:lpstr>
      <vt:lpstr> 3. Українська мова в період бездержавності:  історія лінгвоциду   </vt:lpstr>
      <vt:lpstr> 3. Українська мова в період бездержавності:  історія лінгвоциду   </vt:lpstr>
      <vt:lpstr> 3. Українська мова в період бездержавності:  історія лінгвоциду   </vt:lpstr>
      <vt:lpstr> 3. Українська мова в період бездержавності:  історія лінгвоциду   </vt:lpstr>
      <vt:lpstr> 3. Українська мова в період бездержавності:  історія лінгвоциду   </vt:lpstr>
      <vt:lpstr> 3. Українська мова в період бездержавності:  історія лінгвоциду   </vt:lpstr>
      <vt:lpstr> 3. Українська мова в період бездержавності:  історія лінгвоциду   </vt:lpstr>
      <vt:lpstr> 3. Українська мова в період бездержавності:  історія лінгвоциду   </vt:lpstr>
      <vt:lpstr> 3. Українська мова в період бездержавності:  історія лінгвоциду   </vt:lpstr>
      <vt:lpstr> 3. Українська мова в період бездержавності:  історія лінгвоциду   </vt:lpstr>
      <vt:lpstr>4. Розвиток української мови в умовах незалежності України     </vt:lpstr>
      <vt:lpstr>4. Розвиток української мови в умовах незалежності України     </vt:lpstr>
      <vt:lpstr>4. Розвиток української мови в умовах незалежності України     </vt:lpstr>
      <vt:lpstr>     </vt:lpstr>
      <vt:lpstr>ВИДИ ЛІТЕРАТУРНИХ МОВНИХ НОРМ </vt:lpstr>
      <vt:lpstr>     </vt:lpstr>
      <vt:lpstr>     </vt:lpstr>
      <vt:lpstr> Художній стиль </vt:lpstr>
      <vt:lpstr> Науковий стиль  </vt:lpstr>
      <vt:lpstr>Офіційно-діловий стиль   </vt:lpstr>
      <vt:lpstr>Публіцистичний стиль   </vt:lpstr>
      <vt:lpstr>  Розмовний стиль    </vt:lpstr>
      <vt:lpstr> Конфесійний стиль     </vt:lpstr>
      <vt:lpstr>Епістолярний стиль      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 проекту</dc:title>
  <dc:creator/>
  <cp:lastModifiedBy>Администратор</cp:lastModifiedBy>
  <cp:revision>115</cp:revision>
  <dcterms:created xsi:type="dcterms:W3CDTF">2014-04-17T23:07:25Z</dcterms:created>
  <dcterms:modified xsi:type="dcterms:W3CDTF">2023-08-06T11:40:43Z</dcterms:modified>
</cp:coreProperties>
</file>