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  <p:sldMasterId id="2147483723" r:id="rId2"/>
    <p:sldMasterId id="2147483741" r:id="rId3"/>
  </p:sldMasterIdLst>
  <p:notesMasterIdLst>
    <p:notesMasterId r:id="rId62"/>
  </p:notesMasterIdLst>
  <p:handoutMasterIdLst>
    <p:handoutMasterId r:id="rId63"/>
  </p:handoutMasterIdLst>
  <p:sldIdLst>
    <p:sldId id="257" r:id="rId4"/>
    <p:sldId id="258" r:id="rId5"/>
    <p:sldId id="277" r:id="rId6"/>
    <p:sldId id="278" r:id="rId7"/>
    <p:sldId id="310" r:id="rId8"/>
    <p:sldId id="311" r:id="rId9"/>
    <p:sldId id="312" r:id="rId10"/>
    <p:sldId id="313" r:id="rId11"/>
    <p:sldId id="317" r:id="rId12"/>
    <p:sldId id="316" r:id="rId13"/>
    <p:sldId id="315" r:id="rId14"/>
    <p:sldId id="320" r:id="rId15"/>
    <p:sldId id="319" r:id="rId16"/>
    <p:sldId id="318" r:id="rId17"/>
    <p:sldId id="314" r:id="rId18"/>
    <p:sldId id="321" r:id="rId19"/>
    <p:sldId id="322" r:id="rId20"/>
    <p:sldId id="323" r:id="rId21"/>
    <p:sldId id="324" r:id="rId22"/>
    <p:sldId id="325" r:id="rId23"/>
    <p:sldId id="326" r:id="rId24"/>
    <p:sldId id="328" r:id="rId25"/>
    <p:sldId id="363" r:id="rId26"/>
    <p:sldId id="331" r:id="rId27"/>
    <p:sldId id="330" r:id="rId28"/>
    <p:sldId id="329" r:id="rId29"/>
    <p:sldId id="364" r:id="rId30"/>
    <p:sldId id="365" r:id="rId31"/>
    <p:sldId id="327" r:id="rId32"/>
    <p:sldId id="332" r:id="rId33"/>
    <p:sldId id="333" r:id="rId34"/>
    <p:sldId id="339" r:id="rId35"/>
    <p:sldId id="338" r:id="rId36"/>
    <p:sldId id="337" r:id="rId37"/>
    <p:sldId id="336" r:id="rId38"/>
    <p:sldId id="335" r:id="rId39"/>
    <p:sldId id="340" r:id="rId40"/>
    <p:sldId id="341" r:id="rId41"/>
    <p:sldId id="366" r:id="rId42"/>
    <p:sldId id="345" r:id="rId43"/>
    <p:sldId id="367" r:id="rId44"/>
    <p:sldId id="368" r:id="rId45"/>
    <p:sldId id="350" r:id="rId46"/>
    <p:sldId id="369" r:id="rId47"/>
    <p:sldId id="370" r:id="rId48"/>
    <p:sldId id="371" r:id="rId49"/>
    <p:sldId id="352" r:id="rId50"/>
    <p:sldId id="372" r:id="rId51"/>
    <p:sldId id="375" r:id="rId52"/>
    <p:sldId id="374" r:id="rId53"/>
    <p:sldId id="356" r:id="rId54"/>
    <p:sldId id="376" r:id="rId55"/>
    <p:sldId id="358" r:id="rId56"/>
    <p:sldId id="377" r:id="rId57"/>
    <p:sldId id="360" r:id="rId58"/>
    <p:sldId id="361" r:id="rId59"/>
    <p:sldId id="362" r:id="rId60"/>
    <p:sldId id="348" r:id="rId61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05.08.2023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58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40685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9016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3111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37342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886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20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4628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3159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80988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C404E7-E8D4-455C-9B43-F3DC49B00D45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588423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25F55A-7E03-4A99-A434-0E4AA93A50A2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05799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4746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41C544-21D7-416D-A3C1-E5AD7157C528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5198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C66EDD-6A20-4A5F-930F-A195AC2B6367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0039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FEE68-96B0-4148-B5BB-58906DA7954B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292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09F1FA-8D57-4902-8D44-972F18161DF5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0146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5E65B-54DF-4C83-BE51-CC9D882DCCC7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00537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655A79-0620-42F7-9B69-F3366560D66D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93333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AAF4DB-FDF7-4934-8602-B9DA48EF63F4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61206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DFCBF3-B010-45A7-B7ED-18BF2C7CED54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480607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776420-F344-4714-9605-16891C4A7BB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87452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C20401-DBFB-4ABA-8545-7D00BCB15293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897023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50743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ED13A-3FFB-4DC8-A3D7-84040DDC6263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36864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AA416-CFFE-447A-BFAA-23926A3C3423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43517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3 стовпц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D947E-1DA7-4B90-BBD8-F6160A6E3830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5917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FF7D18-1A58-498D-8261-FE685DA3645F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6499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B7EB56E6-87D5-4057-A692-C28AEC334F9A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3445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31050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093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72705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89113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9263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21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AE7D2C8-9B02-458F-88DC-6FE8428B020C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05.08.2023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9.xml"/><Relationship Id="rId1" Type="http://schemas.openxmlformats.org/officeDocument/2006/relationships/video" Target="file:///C:\Users\&#1040;&#1076;&#1084;&#1080;&#1085;&#1080;&#1089;&#1090;&#1088;&#1072;&#1090;&#1086;&#1088;\Desktop\videoplayback.mp4" TargetMode="External"/><Relationship Id="rId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484782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Українські </a:t>
            </a:r>
            <a:r>
              <a:rPr lang="uk-UA" sz="3600" b="1" dirty="0" smtClean="0"/>
              <a:t>діалекти як історична основа української літературної мови. Етнографічні регіони й групи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Слобідська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Слобожанщина</a:t>
            </a:r>
            <a:r>
              <a:rPr lang="ru-RU" b="1" i="1" dirty="0" smtClean="0"/>
              <a:t>)</a:t>
            </a:r>
            <a:r>
              <a:rPr lang="ru-RU" dirty="0" smtClean="0"/>
              <a:t> — </a:t>
            </a:r>
            <a:r>
              <a:rPr lang="ru-RU" dirty="0" err="1" smtClean="0"/>
              <a:t>регіон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утворився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XVII ст. на </a:t>
            </a:r>
            <a:r>
              <a:rPr lang="ru-RU" dirty="0" err="1" smtClean="0"/>
              <a:t>території</a:t>
            </a:r>
            <a:r>
              <a:rPr lang="ru-RU" dirty="0" smtClean="0"/>
              <a:t> так званого </a:t>
            </a:r>
            <a:r>
              <a:rPr lang="ru-RU" i="1" dirty="0" smtClean="0"/>
              <a:t>Дикого поля</a:t>
            </a:r>
            <a:r>
              <a:rPr lang="ru-RU" dirty="0" smtClean="0"/>
              <a:t>, на </a:t>
            </a:r>
            <a:r>
              <a:rPr lang="ru-RU" dirty="0" err="1" smtClean="0"/>
              <a:t>прикордонні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Посполитої</a:t>
            </a:r>
            <a:r>
              <a:rPr lang="ru-RU" dirty="0" smtClean="0"/>
              <a:t> і </a:t>
            </a:r>
            <a:r>
              <a:rPr lang="ru-RU" dirty="0" err="1" smtClean="0"/>
              <a:t>Кримського</a:t>
            </a:r>
            <a:r>
              <a:rPr lang="ru-RU" dirty="0" smtClean="0"/>
              <a:t> ханства.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Займала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Харківської</a:t>
            </a:r>
            <a:r>
              <a:rPr lang="ru-RU" dirty="0" smtClean="0"/>
              <a:t>, </a:t>
            </a:r>
            <a:r>
              <a:rPr lang="ru-RU" dirty="0" err="1" smtClean="0"/>
              <a:t>Сумської</a:t>
            </a:r>
            <a:r>
              <a:rPr lang="ru-RU" dirty="0" smtClean="0"/>
              <a:t> та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Воронезької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), </a:t>
            </a:r>
            <a:r>
              <a:rPr lang="ru-RU" dirty="0" err="1" smtClean="0"/>
              <a:t>Донецької</a:t>
            </a:r>
            <a:r>
              <a:rPr lang="ru-RU" dirty="0" smtClean="0"/>
              <a:t>, </a:t>
            </a:r>
            <a:r>
              <a:rPr lang="ru-RU" dirty="0" err="1" smtClean="0"/>
              <a:t>Луганської</a:t>
            </a:r>
            <a:r>
              <a:rPr lang="ru-RU" dirty="0" smtClean="0"/>
              <a:t>, </a:t>
            </a:r>
            <a:r>
              <a:rPr lang="ru-RU" dirty="0" err="1" smtClean="0"/>
              <a:t>Курської</a:t>
            </a:r>
            <a:r>
              <a:rPr lang="ru-RU" dirty="0" smtClean="0"/>
              <a:t> і </a:t>
            </a:r>
            <a:r>
              <a:rPr lang="ru-RU" dirty="0" err="1" smtClean="0"/>
              <a:t>Ростовської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 областей.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b="1" dirty="0" err="1" smtClean="0"/>
              <a:t>версії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: </a:t>
            </a:r>
            <a:endParaRPr lang="ru-RU" dirty="0" smtClean="0"/>
          </a:p>
          <a:p>
            <a:pPr marL="0" indent="357188" algn="just">
              <a:buAutoNum type="arabicParenR"/>
            </a:pPr>
            <a:r>
              <a:rPr lang="ru-RU" dirty="0" err="1" smtClean="0"/>
              <a:t>переселенці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одержували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пільги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i="1" dirty="0" err="1" smtClean="0"/>
              <a:t>свободи</a:t>
            </a:r>
            <a:r>
              <a:rPr lang="ru-RU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селилися</a:t>
            </a:r>
            <a:r>
              <a:rPr lang="ru-RU" dirty="0" smtClean="0"/>
              <a:t> на </a:t>
            </a:r>
            <a:r>
              <a:rPr lang="ru-RU" dirty="0" err="1" smtClean="0"/>
              <a:t>цих</a:t>
            </a:r>
            <a:r>
              <a:rPr lang="ru-RU" dirty="0" smtClean="0"/>
              <a:t> землях </a:t>
            </a:r>
            <a:r>
              <a:rPr lang="ru-RU" i="1" dirty="0" smtClean="0"/>
              <a:t>слободами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невеличкими</a:t>
            </a:r>
            <a:r>
              <a:rPr lang="ru-RU" dirty="0" smtClean="0"/>
              <a:t> </a:t>
            </a:r>
            <a:r>
              <a:rPr lang="ru-RU" dirty="0" smtClean="0"/>
              <a:t>селами, </a:t>
            </a:r>
            <a:r>
              <a:rPr lang="ru-RU" dirty="0" err="1" smtClean="0"/>
              <a:t>вільними</a:t>
            </a:r>
            <a:r>
              <a:rPr lang="ru-RU" dirty="0" smtClean="0"/>
              <a:t> на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Простежуються</a:t>
            </a:r>
            <a:r>
              <a:rPr lang="ru-RU" dirty="0" smtClean="0"/>
              <a:t> </a:t>
            </a:r>
            <a:r>
              <a:rPr lang="ru-RU" dirty="0" err="1" smtClean="0"/>
              <a:t>тісні</a:t>
            </a:r>
            <a:r>
              <a:rPr lang="ru-RU" dirty="0" smtClean="0"/>
              <a:t> </a:t>
            </a:r>
            <a:r>
              <a:rPr lang="ru-RU" dirty="0" err="1" smtClean="0"/>
              <a:t>культурно-побутові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Слобожанщини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сусідньою</a:t>
            </a:r>
            <a:r>
              <a:rPr lang="ru-RU" dirty="0" smtClean="0"/>
              <a:t> Полтавщиною (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спільна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Таврія</a:t>
            </a:r>
            <a:r>
              <a:rPr lang="ru-RU" dirty="0" smtClean="0"/>
              <a:t> —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Кримського</a:t>
            </a:r>
            <a:r>
              <a:rPr lang="ru-RU" dirty="0" smtClean="0"/>
              <a:t> </a:t>
            </a:r>
            <a:r>
              <a:rPr lang="ru-RU" dirty="0" err="1" smtClean="0"/>
              <a:t>півострова</a:t>
            </a:r>
            <a:r>
              <a:rPr lang="ru-RU" dirty="0" smtClean="0"/>
              <a:t>, </a:t>
            </a:r>
            <a:r>
              <a:rPr lang="ru-RU" dirty="0" err="1" smtClean="0"/>
              <a:t>поширена</a:t>
            </a:r>
            <a:r>
              <a:rPr lang="ru-RU" dirty="0" smtClean="0"/>
              <a:t> у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віках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племен </a:t>
            </a:r>
            <a:r>
              <a:rPr lang="ru-RU" i="1" dirty="0" err="1" smtClean="0"/>
              <a:t>таврів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давнину</a:t>
            </a:r>
            <a:r>
              <a:rPr lang="ru-RU" dirty="0" smtClean="0"/>
              <a:t> заселяли </a:t>
            </a:r>
            <a:r>
              <a:rPr lang="ru-RU" dirty="0" err="1" smtClean="0"/>
              <a:t>південну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Криму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У XIX ст. — на </a:t>
            </a:r>
            <a:r>
              <a:rPr lang="ru-RU" dirty="0" smtClean="0"/>
              <a:t>початку XX ст. Тавридою </a:t>
            </a:r>
            <a:r>
              <a:rPr lang="ru-RU" dirty="0" err="1" smtClean="0"/>
              <a:t>називали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Кримський</a:t>
            </a:r>
            <a:r>
              <a:rPr lang="ru-RU" dirty="0" smtClean="0"/>
              <a:t> </a:t>
            </a:r>
            <a:r>
              <a:rPr lang="ru-RU" dirty="0" err="1" smtClean="0"/>
              <a:t>півострів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Таврійську</a:t>
            </a:r>
            <a:r>
              <a:rPr lang="ru-RU" dirty="0" smtClean="0"/>
              <a:t> </a:t>
            </a:r>
            <a:r>
              <a:rPr lang="ru-RU" dirty="0" err="1" smtClean="0"/>
              <a:t>губернію</a:t>
            </a:r>
            <a:r>
              <a:rPr lang="ru-RU" dirty="0" smtClean="0"/>
              <a:t>, </a:t>
            </a:r>
            <a:r>
              <a:rPr lang="ru-RU" dirty="0" err="1" smtClean="0"/>
              <a:t>створену</a:t>
            </a:r>
            <a:r>
              <a:rPr lang="ru-RU" dirty="0" smtClean="0"/>
              <a:t> в 1802 р.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центром у м. </a:t>
            </a:r>
            <a:r>
              <a:rPr lang="ru-RU" dirty="0" err="1" smtClean="0"/>
              <a:t>Сімферополі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Середня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Наддніпрянщина</a:t>
            </a:r>
            <a:r>
              <a:rPr lang="ru-RU" b="1" i="1" dirty="0" smtClean="0"/>
              <a:t> </a:t>
            </a:r>
            <a:r>
              <a:rPr lang="ru-RU" i="1" dirty="0" smtClean="0"/>
              <a:t>–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Київська</a:t>
            </a:r>
            <a:r>
              <a:rPr lang="ru-RU" dirty="0" smtClean="0"/>
              <a:t>, </a:t>
            </a:r>
            <a:r>
              <a:rPr lang="ru-RU" dirty="0" err="1" smtClean="0"/>
              <a:t>Черкаська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,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Полтавської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Чернігівської</a:t>
            </a:r>
            <a:r>
              <a:rPr lang="ru-RU" dirty="0" smtClean="0"/>
              <a:t>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smtClean="0"/>
              <a:t>зона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народності</a:t>
            </a:r>
            <a:r>
              <a:rPr lang="ru-RU" dirty="0" smtClean="0"/>
              <a:t>,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Карпати</a:t>
            </a:r>
            <a:r>
              <a:rPr lang="ru-RU" i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Закарпатська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– 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Чернівецька</a:t>
            </a:r>
            <a:r>
              <a:rPr lang="ru-RU" dirty="0" smtClean="0"/>
              <a:t> </a:t>
            </a:r>
            <a:r>
              <a:rPr lang="ru-RU" dirty="0" smtClean="0"/>
              <a:t>обл.).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у </a:t>
            </a:r>
            <a:r>
              <a:rPr lang="ru-RU" dirty="0" err="1" smtClean="0"/>
              <a:t>праіндоєвропейській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словами </a:t>
            </a:r>
            <a:r>
              <a:rPr lang="ru-RU" i="1" dirty="0" smtClean="0"/>
              <a:t>«</a:t>
            </a:r>
            <a:r>
              <a:rPr lang="ru-RU" i="1" dirty="0" err="1" smtClean="0"/>
              <a:t>скеля</a:t>
            </a:r>
            <a:r>
              <a:rPr lang="ru-RU" i="1" dirty="0" smtClean="0"/>
              <a:t>», «</a:t>
            </a:r>
            <a:r>
              <a:rPr lang="ru-RU" i="1" dirty="0" err="1" smtClean="0"/>
              <a:t>мешканці</a:t>
            </a:r>
            <a:r>
              <a:rPr lang="ru-RU" i="1" dirty="0" smtClean="0"/>
              <a:t> </a:t>
            </a:r>
            <a:r>
              <a:rPr lang="ru-RU" i="1" dirty="0" err="1" smtClean="0"/>
              <a:t>гір</a:t>
            </a:r>
            <a:r>
              <a:rPr lang="ru-RU" i="1" dirty="0" smtClean="0"/>
              <a:t>»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b="1" dirty="0" err="1" smtClean="0"/>
              <a:t>Прикарпаття</a:t>
            </a:r>
            <a:r>
              <a:rPr lang="ru-RU" b="1" dirty="0" smtClean="0"/>
              <a:t>, </a:t>
            </a:r>
            <a:r>
              <a:rPr lang="ru-RU" b="1" dirty="0" err="1" smtClean="0"/>
              <a:t>Закарпаття</a:t>
            </a:r>
            <a:r>
              <a:rPr lang="ru-RU" b="1" dirty="0" smtClean="0"/>
              <a:t>, </a:t>
            </a:r>
            <a:r>
              <a:rPr lang="ru-RU" b="1" dirty="0" err="1" smtClean="0"/>
              <a:t>Буковина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Чернівецька</a:t>
            </a:r>
            <a:r>
              <a:rPr lang="ru-RU" dirty="0" smtClean="0"/>
              <a:t> обл..), </a:t>
            </a:r>
            <a:r>
              <a:rPr lang="ru-RU" b="1" dirty="0" err="1" smtClean="0"/>
              <a:t>Покуття</a:t>
            </a:r>
            <a:r>
              <a:rPr lang="ru-RU" dirty="0" smtClean="0"/>
              <a:t> (</a:t>
            </a:r>
            <a:r>
              <a:rPr lang="ru-RU" dirty="0" err="1" smtClean="0"/>
              <a:t>рівнинна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 обл..), </a:t>
            </a:r>
            <a:r>
              <a:rPr lang="ru-RU" b="1" dirty="0" err="1" smtClean="0"/>
              <a:t>Галичина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обл.), </a:t>
            </a:r>
            <a:r>
              <a:rPr lang="ru-RU" b="1" dirty="0" err="1" smtClean="0"/>
              <a:t>Гуцульщина</a:t>
            </a:r>
            <a:r>
              <a:rPr lang="ru-RU" dirty="0" smtClean="0"/>
              <a:t> (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Чернівецької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обл.).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Буковина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буковий</a:t>
            </a:r>
            <a:r>
              <a:rPr lang="ru-RU" i="1" dirty="0" smtClean="0"/>
              <a:t> </a:t>
            </a:r>
            <a:r>
              <a:rPr lang="ru-RU" i="1" dirty="0" err="1" smtClean="0"/>
              <a:t>ліс</a:t>
            </a:r>
            <a:r>
              <a:rPr lang="ru-RU" i="1" dirty="0" smtClean="0"/>
              <a:t>»; </a:t>
            </a:r>
            <a:endParaRPr lang="ru-RU" i="1" dirty="0" smtClean="0"/>
          </a:p>
          <a:p>
            <a:pPr marL="0" indent="357188" algn="just">
              <a:buNone/>
            </a:pPr>
            <a:r>
              <a:rPr lang="ru-RU" dirty="0" err="1" smtClean="0"/>
              <a:t>Покуття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південно-східний</a:t>
            </a:r>
            <a:r>
              <a:rPr lang="ru-RU" dirty="0" smtClean="0"/>
              <a:t> </a:t>
            </a:r>
            <a:r>
              <a:rPr lang="ru-RU" i="1" dirty="0" smtClean="0"/>
              <a:t>«кут»</a:t>
            </a:r>
            <a:r>
              <a:rPr lang="ru-RU" dirty="0" smtClean="0"/>
              <a:t> </a:t>
            </a:r>
            <a:r>
              <a:rPr lang="ru-RU" dirty="0" err="1" smtClean="0"/>
              <a:t>Галичини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err="1" smtClean="0"/>
              <a:t>Галичина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найменування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smtClean="0"/>
              <a:t>Галич;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Лемківщина</a:t>
            </a:r>
            <a:r>
              <a:rPr lang="ru-RU" dirty="0" smtClean="0"/>
              <a:t>, </a:t>
            </a:r>
            <a:r>
              <a:rPr lang="ru-RU" dirty="0" err="1" smtClean="0"/>
              <a:t>Бойківщина</a:t>
            </a:r>
            <a:r>
              <a:rPr lang="ru-RU" dirty="0" smtClean="0"/>
              <a:t>, </a:t>
            </a:r>
            <a:r>
              <a:rPr lang="ru-RU" dirty="0" err="1" smtClean="0"/>
              <a:t>Гуцульщина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корінного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smtClean="0"/>
              <a:t>Полтавщина </a:t>
            </a:r>
            <a:r>
              <a:rPr lang="ru-RU" i="1" dirty="0" smtClean="0"/>
              <a:t>– </a:t>
            </a:r>
            <a:r>
              <a:rPr lang="ru-RU" dirty="0" err="1" smtClean="0"/>
              <a:t>розміщена</a:t>
            </a:r>
            <a:r>
              <a:rPr lang="ru-RU" dirty="0" smtClean="0"/>
              <a:t> по правому </a:t>
            </a:r>
            <a:r>
              <a:rPr lang="ru-RU" dirty="0" err="1" smtClean="0"/>
              <a:t>березі</a:t>
            </a:r>
            <a:r>
              <a:rPr lang="ru-RU" dirty="0" smtClean="0"/>
              <a:t> р. </a:t>
            </a:r>
            <a:r>
              <a:rPr lang="ru-RU" dirty="0" err="1" smtClean="0"/>
              <a:t>Ворскли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згадано</a:t>
            </a:r>
            <a:r>
              <a:rPr lang="ru-RU" dirty="0" smtClean="0"/>
              <a:t> в </a:t>
            </a:r>
            <a:r>
              <a:rPr lang="ru-RU" dirty="0" err="1" smtClean="0"/>
              <a:t>Іпатіївському</a:t>
            </a:r>
            <a:r>
              <a:rPr lang="ru-RU" dirty="0" smtClean="0"/>
              <a:t> </a:t>
            </a:r>
            <a:r>
              <a:rPr lang="ru-RU" dirty="0" err="1" smtClean="0"/>
              <a:t>літописі</a:t>
            </a:r>
            <a:r>
              <a:rPr lang="ru-RU" dirty="0" smtClean="0"/>
              <a:t> у 1174 р.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Лтава</a:t>
            </a:r>
            <a:r>
              <a:rPr lang="ru-RU" dirty="0" smtClean="0"/>
              <a:t>, </a:t>
            </a:r>
            <a:r>
              <a:rPr lang="ru-RU" dirty="0" err="1" smtClean="0"/>
              <a:t>Олтава</a:t>
            </a:r>
            <a:r>
              <a:rPr lang="ru-RU" dirty="0" smtClean="0"/>
              <a:t>,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балтійське</a:t>
            </a:r>
            <a:r>
              <a:rPr lang="ru-RU" dirty="0" smtClean="0"/>
              <a:t> </a:t>
            </a:r>
            <a:r>
              <a:rPr lang="ru-RU" dirty="0" smtClean="0"/>
              <a:t>слово </a:t>
            </a:r>
            <a:r>
              <a:rPr lang="ru-RU" i="1" dirty="0" smtClean="0"/>
              <a:t>«глина». </a:t>
            </a:r>
            <a:r>
              <a:rPr lang="ru-RU" dirty="0" smtClean="0"/>
              <a:t>Так само </a:t>
            </a:r>
            <a:r>
              <a:rPr lang="ru-RU" dirty="0" err="1" smtClean="0"/>
              <a:t>називається</a:t>
            </a:r>
            <a:r>
              <a:rPr lang="ru-RU" dirty="0" smtClean="0"/>
              <a:t> притока р. </a:t>
            </a:r>
            <a:r>
              <a:rPr lang="ru-RU" dirty="0" err="1" smtClean="0"/>
              <a:t>Ворскли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Бессарабія</a:t>
            </a:r>
            <a:r>
              <a:rPr lang="ru-RU" dirty="0" smtClean="0"/>
              <a:t> — </a:t>
            </a:r>
            <a:r>
              <a:rPr lang="ru-RU" dirty="0" err="1" smtClean="0"/>
              <a:t>історико-географічна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земель,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Одеської</a:t>
            </a:r>
            <a:r>
              <a:rPr lang="ru-RU" dirty="0" smtClean="0"/>
              <a:t> областей та </a:t>
            </a:r>
            <a:r>
              <a:rPr lang="ru-RU" dirty="0" err="1" smtClean="0"/>
              <a:t>Молдови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Покуття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слова </a:t>
            </a:r>
            <a:r>
              <a:rPr lang="ru-RU" i="1" dirty="0" smtClean="0"/>
              <a:t>«кут» </a:t>
            </a:r>
            <a:r>
              <a:rPr lang="ru-RU" dirty="0" smtClean="0"/>
              <a:t>— так у </a:t>
            </a:r>
            <a:r>
              <a:rPr lang="ru-RU" dirty="0" err="1" smtClean="0"/>
              <a:t>джерелах</a:t>
            </a:r>
            <a:r>
              <a:rPr lang="ru-RU" dirty="0" smtClean="0"/>
              <a:t> XVII-XVIII ст.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місцевість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Дністром</a:t>
            </a:r>
            <a:r>
              <a:rPr lang="ru-RU" dirty="0" smtClean="0"/>
              <a:t>, </a:t>
            </a:r>
            <a:r>
              <a:rPr lang="ru-RU" dirty="0" err="1" smtClean="0"/>
              <a:t>Черемошем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Карпатами.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Запоріжжя</a:t>
            </a:r>
            <a:r>
              <a:rPr lang="ru-RU" i="1" dirty="0" smtClean="0"/>
              <a:t> —</a:t>
            </a:r>
            <a:r>
              <a:rPr lang="ru-RU" dirty="0" smtClean="0"/>
              <a:t> 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становила </a:t>
            </a:r>
            <a:r>
              <a:rPr lang="ru-RU" dirty="0" smtClean="0"/>
              <a:t>у </a:t>
            </a:r>
            <a:r>
              <a:rPr lang="ru-RU" dirty="0" smtClean="0"/>
              <a:t>XVI-XVIII ст.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Запорізької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Охоплювала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, </a:t>
            </a:r>
            <a:r>
              <a:rPr lang="ru-RU" dirty="0" err="1" smtClean="0"/>
              <a:t>Запорізьку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Донецьку</a:t>
            </a:r>
            <a:r>
              <a:rPr lang="ru-RU" dirty="0" smtClean="0"/>
              <a:t>, </a:t>
            </a:r>
            <a:r>
              <a:rPr lang="ru-RU" dirty="0" err="1" smtClean="0"/>
              <a:t>Херсонську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Гетьманщина</a:t>
            </a:r>
            <a:r>
              <a:rPr lang="ru-RU" dirty="0" smtClean="0"/>
              <a:t> — </a:t>
            </a:r>
            <a:r>
              <a:rPr lang="ru-RU" dirty="0" err="1" smtClean="0"/>
              <a:t>напівофіційна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лівому</a:t>
            </a:r>
            <a:r>
              <a:rPr lang="ru-RU" dirty="0" smtClean="0"/>
              <a:t> і правому берегах </a:t>
            </a:r>
            <a:r>
              <a:rPr lang="ru-RU" dirty="0" err="1" smtClean="0"/>
              <a:t>Дніпра</a:t>
            </a:r>
            <a:r>
              <a:rPr lang="ru-RU" dirty="0" smtClean="0"/>
              <a:t>, де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XVII ст. </a:t>
            </a:r>
            <a:r>
              <a:rPr lang="ru-RU" dirty="0" smtClean="0"/>
              <a:t>до </a:t>
            </a:r>
            <a:r>
              <a:rPr lang="ru-RU" dirty="0" smtClean="0"/>
              <a:t>1764 р. </a:t>
            </a:r>
            <a:r>
              <a:rPr lang="ru-RU" dirty="0" err="1" smtClean="0"/>
              <a:t>поширювалася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гетьманського</a:t>
            </a:r>
            <a:r>
              <a:rPr lang="ru-RU" dirty="0" smtClean="0"/>
              <a:t> уряду.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Близько</a:t>
            </a:r>
            <a:r>
              <a:rPr lang="ru-RU" dirty="0" smtClean="0"/>
              <a:t> 20 тис. </a:t>
            </a:r>
            <a:r>
              <a:rPr lang="ru-RU" dirty="0" smtClean="0"/>
              <a:t>кв. км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земель </a:t>
            </a:r>
            <a:r>
              <a:rPr lang="ru-RU" dirty="0" err="1" smtClean="0"/>
              <a:t>розміщені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— </a:t>
            </a:r>
            <a:r>
              <a:rPr lang="ru-RU" b="1" i="1" dirty="0" err="1" smtClean="0"/>
              <a:t>Холмщина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Перемишльщина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Підляшшя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Лемківщина</a:t>
            </a:r>
            <a:r>
              <a:rPr lang="ru-RU" b="1" i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сходу </a:t>
            </a:r>
            <a:r>
              <a:rPr lang="ru-RU" dirty="0" err="1" smtClean="0"/>
              <a:t>прилягають</a:t>
            </a:r>
            <a:r>
              <a:rPr lang="ru-RU" dirty="0" smtClean="0"/>
              <a:t> до </a:t>
            </a:r>
            <a:r>
              <a:rPr lang="ru-RU" dirty="0" err="1" smtClean="0"/>
              <a:t>українсько-польського</a:t>
            </a:r>
            <a:r>
              <a:rPr lang="ru-RU" dirty="0" smtClean="0"/>
              <a:t> (і </a:t>
            </a:r>
            <a:r>
              <a:rPr lang="ru-RU" dirty="0" err="1" smtClean="0"/>
              <a:t>польсько-словацького</a:t>
            </a:r>
            <a:r>
              <a:rPr lang="ru-RU" dirty="0" smtClean="0"/>
              <a:t>) кордону.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smtClean="0"/>
              <a:t>часу тут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засновані</a:t>
            </a:r>
            <a:r>
              <a:rPr lang="ru-RU" dirty="0" smtClean="0"/>
              <a:t> князями </a:t>
            </a:r>
            <a:r>
              <a:rPr lang="ru-RU" dirty="0" err="1" smtClean="0"/>
              <a:t>Київської</a:t>
            </a:r>
            <a:r>
              <a:rPr lang="ru-RU" dirty="0" smtClean="0"/>
              <a:t> та </a:t>
            </a:r>
            <a:r>
              <a:rPr lang="ru-RU" dirty="0" err="1" smtClean="0"/>
              <a:t>Галицько-Волинської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smtClean="0"/>
              <a:t>як: </a:t>
            </a:r>
            <a:r>
              <a:rPr lang="ru-RU" dirty="0" smtClean="0"/>
              <a:t>Ярослав, </a:t>
            </a:r>
            <a:r>
              <a:rPr lang="ru-RU" dirty="0" err="1" smtClean="0"/>
              <a:t>Перемишль</a:t>
            </a:r>
            <a:r>
              <a:rPr lang="ru-RU" dirty="0" smtClean="0"/>
              <a:t>, Холм.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відійшли</a:t>
            </a:r>
            <a:r>
              <a:rPr lang="ru-RU" dirty="0" smtClean="0"/>
              <a:t> до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тогочасного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уряду все </a:t>
            </a:r>
            <a:r>
              <a:rPr lang="ru-RU" dirty="0" err="1" smtClean="0"/>
              <a:t>українське</a:t>
            </a:r>
            <a:r>
              <a:rPr lang="ru-RU" dirty="0" smtClean="0"/>
              <a:t> і </a:t>
            </a:r>
            <a:r>
              <a:rPr lang="ru-RU" dirty="0" err="1" smtClean="0"/>
              <a:t>змішане</a:t>
            </a:r>
            <a:r>
              <a:rPr lang="ru-RU" dirty="0" smtClean="0"/>
              <a:t> (</a:t>
            </a:r>
            <a:r>
              <a:rPr lang="ru-RU" dirty="0" err="1" smtClean="0"/>
              <a:t>українсько-польське</a:t>
            </a:r>
            <a:r>
              <a:rPr lang="ru-RU" dirty="0" smtClean="0"/>
              <a:t>) </a:t>
            </a:r>
            <a:r>
              <a:rPr lang="ru-RU" dirty="0" err="1" smtClean="0"/>
              <a:t>населення</a:t>
            </a:r>
            <a:r>
              <a:rPr lang="ru-RU" dirty="0" smtClean="0"/>
              <a:t>, яке не </a:t>
            </a:r>
            <a:r>
              <a:rPr lang="ru-RU" dirty="0" err="1" smtClean="0"/>
              <a:t>виїхало</a:t>
            </a:r>
            <a:r>
              <a:rPr lang="ru-RU" dirty="0" smtClean="0"/>
              <a:t> в СРСР, весною 1947 р. </a:t>
            </a:r>
            <a:r>
              <a:rPr lang="ru-RU" dirty="0" err="1" smtClean="0"/>
              <a:t>було</a:t>
            </a:r>
            <a:r>
              <a:rPr lang="ru-RU" dirty="0" smtClean="0"/>
              <a:t> насильно </a:t>
            </a:r>
            <a:r>
              <a:rPr lang="ru-RU" dirty="0" err="1" smtClean="0"/>
              <a:t>вивезене</a:t>
            </a:r>
            <a:r>
              <a:rPr lang="ru-RU" dirty="0" smtClean="0"/>
              <a:t> на </a:t>
            </a:r>
            <a:r>
              <a:rPr lang="ru-RU" dirty="0" err="1" smtClean="0"/>
              <a:t>північні</a:t>
            </a:r>
            <a:r>
              <a:rPr lang="ru-RU" dirty="0" smtClean="0"/>
              <a:t>,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північно-східні</a:t>
            </a:r>
            <a:r>
              <a:rPr lang="ru-RU" dirty="0" smtClean="0"/>
              <a:t> </a:t>
            </a:r>
            <a:r>
              <a:rPr lang="ru-RU" dirty="0" err="1" smtClean="0"/>
              <a:t>окраїни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(</a:t>
            </a:r>
            <a:r>
              <a:rPr lang="ru-RU" dirty="0" err="1" smtClean="0"/>
              <a:t>колишні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робилося</a:t>
            </a:r>
            <a:r>
              <a:rPr lang="ru-RU" dirty="0" smtClean="0"/>
              <a:t> для </a:t>
            </a:r>
            <a:r>
              <a:rPr lang="ru-RU" dirty="0" err="1" smtClean="0"/>
              <a:t>розбудови</a:t>
            </a:r>
            <a:r>
              <a:rPr lang="ru-RU" dirty="0" smtClean="0"/>
              <a:t> «чисто </a:t>
            </a:r>
            <a:r>
              <a:rPr lang="ru-RU" dirty="0" err="1" smtClean="0"/>
              <a:t>польської</a:t>
            </a:r>
            <a:r>
              <a:rPr lang="ru-RU" dirty="0" smtClean="0"/>
              <a:t>»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lvl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Історико-етнографічне</a:t>
            </a:r>
            <a:r>
              <a:rPr lang="ru-RU" dirty="0" smtClean="0"/>
              <a:t> </a:t>
            </a:r>
            <a:r>
              <a:rPr lang="ru-RU" dirty="0" err="1" smtClean="0"/>
              <a:t>районування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uk-UA" dirty="0" smtClean="0"/>
              <a:t>в.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smtClean="0"/>
              <a:t>основа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4. </a:t>
            </a: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говори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, їхні особливості.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5.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відмінне</a:t>
            </a:r>
            <a:r>
              <a:rPr lang="ru-RU" dirty="0" smtClean="0"/>
              <a:t> в </a:t>
            </a:r>
            <a:r>
              <a:rPr lang="uk-UA" dirty="0" smtClean="0"/>
              <a:t>українській </a:t>
            </a:r>
            <a:r>
              <a:rPr lang="ru-RU" dirty="0" err="1" smtClean="0"/>
              <a:t>діалектній</a:t>
            </a:r>
            <a:r>
              <a:rPr lang="ru-RU" dirty="0" smtClean="0"/>
              <a:t> та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i="1" dirty="0" smtClean="0"/>
              <a:t>Кубань</a:t>
            </a:r>
            <a:r>
              <a:rPr lang="ru-RU" dirty="0" smtClean="0"/>
              <a:t> —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smtClean="0"/>
              <a:t>до так </a:t>
            </a:r>
            <a:r>
              <a:rPr lang="ru-RU" dirty="0" err="1" smtClean="0"/>
              <a:t>званих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земель нового </a:t>
            </a:r>
            <a:r>
              <a:rPr lang="ru-RU" dirty="0" err="1" smtClean="0"/>
              <a:t>походження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smtClean="0"/>
              <a:t>XVIII ст. </a:t>
            </a:r>
            <a:r>
              <a:rPr lang="ru-RU" dirty="0" err="1" smtClean="0"/>
              <a:t>царський</a:t>
            </a:r>
            <a:r>
              <a:rPr lang="ru-RU" dirty="0" smtClean="0"/>
              <a:t> уряд переселив у долину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Кубані</a:t>
            </a:r>
            <a:r>
              <a:rPr lang="ru-RU" dirty="0" smtClean="0"/>
              <a:t> 20 тис. </a:t>
            </a:r>
            <a:r>
              <a:rPr lang="ru-RU" dirty="0" err="1" smtClean="0"/>
              <a:t>запорізьких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, </a:t>
            </a:r>
            <a:r>
              <a:rPr lang="ru-RU" dirty="0" err="1" smtClean="0"/>
              <a:t>виділивши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30 тис. км </a:t>
            </a:r>
            <a:r>
              <a:rPr lang="ru-RU" dirty="0" err="1" smtClean="0"/>
              <a:t>кв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вільної</a:t>
            </a:r>
            <a:r>
              <a:rPr lang="ru-RU" i="1" dirty="0" smtClean="0"/>
              <a:t>» </a:t>
            </a:r>
            <a:r>
              <a:rPr lang="ru-RU" dirty="0" smtClean="0"/>
              <a:t>на той час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Адміністративним</a:t>
            </a:r>
            <a:r>
              <a:rPr lang="ru-RU" dirty="0" smtClean="0"/>
              <a:t> </a:t>
            </a:r>
            <a:r>
              <a:rPr lang="ru-RU" dirty="0" smtClean="0"/>
              <a:t>центром </a:t>
            </a:r>
            <a:r>
              <a:rPr lang="ru-RU" dirty="0" err="1" smtClean="0"/>
              <a:t>Кубані</a:t>
            </a:r>
            <a:r>
              <a:rPr lang="ru-RU" dirty="0" smtClean="0"/>
              <a:t> став </a:t>
            </a:r>
            <a:r>
              <a:rPr lang="ru-RU" b="1" dirty="0" err="1" smtClean="0"/>
              <a:t>Катеринодар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i="1" dirty="0" smtClean="0"/>
              <a:t>Краснодар</a:t>
            </a:r>
            <a:r>
              <a:rPr lang="ru-RU" dirty="0" smtClean="0"/>
              <a:t>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на 1795 р. </a:t>
            </a:r>
            <a:r>
              <a:rPr lang="ru-RU" dirty="0" err="1" smtClean="0"/>
              <a:t>українців</a:t>
            </a:r>
            <a:r>
              <a:rPr lang="ru-RU" dirty="0" smtClean="0"/>
              <a:t>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32,6 тис</a:t>
            </a:r>
            <a:r>
              <a:rPr lang="ru-RU" dirty="0" smtClean="0"/>
              <a:t>.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smtClean="0"/>
              <a:t>XIX ст. на Кубань </a:t>
            </a:r>
            <a:r>
              <a:rPr lang="ru-RU" dirty="0" err="1" smtClean="0"/>
              <a:t>переїхало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300 </a:t>
            </a:r>
            <a:r>
              <a:rPr lang="ru-RU" dirty="0" err="1" smtClean="0"/>
              <a:t>тис.осіб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царський</a:t>
            </a:r>
            <a:r>
              <a:rPr lang="ru-RU" dirty="0" smtClean="0"/>
              <a:t> уряд </a:t>
            </a:r>
            <a:r>
              <a:rPr lang="ru-RU" dirty="0" err="1" smtClean="0"/>
              <a:t>позбавив</a:t>
            </a:r>
            <a:r>
              <a:rPr lang="ru-RU" dirty="0" smtClean="0"/>
              <a:t> </a:t>
            </a:r>
            <a:r>
              <a:rPr lang="ru-RU" dirty="0" err="1" smtClean="0"/>
              <a:t>кубанських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прав,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надано</a:t>
            </a:r>
            <a:r>
              <a:rPr lang="ru-RU" dirty="0" smtClean="0"/>
              <a:t>: права </a:t>
            </a:r>
            <a:r>
              <a:rPr lang="ru-RU" dirty="0" err="1" smtClean="0"/>
              <a:t>обирати</a:t>
            </a:r>
            <a:r>
              <a:rPr lang="ru-RU" dirty="0" smtClean="0"/>
              <a:t> </a:t>
            </a:r>
            <a:r>
              <a:rPr lang="ru-RU" dirty="0" err="1" smtClean="0"/>
              <a:t>гетьмана</a:t>
            </a:r>
            <a:r>
              <a:rPr lang="ru-RU" dirty="0" smtClean="0"/>
              <a:t>, старшину, права </a:t>
            </a:r>
            <a:r>
              <a:rPr lang="ru-RU" dirty="0" err="1" smtClean="0"/>
              <a:t>козацького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переписом</a:t>
            </a:r>
            <a:r>
              <a:rPr lang="ru-RU" dirty="0" smtClean="0"/>
              <a:t> 1926 р.,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1,5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smtClean="0"/>
              <a:t>62 %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Тут </a:t>
            </a:r>
            <a:r>
              <a:rPr lang="ru-RU" dirty="0" err="1" smtClean="0"/>
              <a:t>працювало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150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 У 1932 р.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закрито</a:t>
            </a:r>
            <a:r>
              <a:rPr lang="ru-RU" dirty="0" smtClean="0"/>
              <a:t>, </a:t>
            </a:r>
            <a:r>
              <a:rPr lang="ru-RU" dirty="0" err="1" smtClean="0"/>
              <a:t>ліквідовано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видавництва</a:t>
            </a:r>
            <a:r>
              <a:rPr lang="ru-RU" dirty="0" smtClean="0"/>
              <a:t> і </a:t>
            </a:r>
            <a:r>
              <a:rPr lang="ru-RU" dirty="0" err="1" smtClean="0"/>
              <a:t>газети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Зараз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налічується</a:t>
            </a:r>
            <a:r>
              <a:rPr lang="ru-RU" dirty="0" smtClean="0"/>
              <a:t> 196 тис.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5330952"/>
          </a:xfrm>
        </p:spPr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Румунії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— </a:t>
            </a:r>
            <a:r>
              <a:rPr lang="ru-RU" b="1" dirty="0" err="1" smtClean="0"/>
              <a:t>Південна</a:t>
            </a:r>
            <a:r>
              <a:rPr lang="ru-RU" b="1" dirty="0" smtClean="0"/>
              <a:t> </a:t>
            </a:r>
            <a:r>
              <a:rPr lang="ru-RU" b="1" dirty="0" err="1" smtClean="0"/>
              <a:t>Буковина</a:t>
            </a:r>
            <a:r>
              <a:rPr lang="ru-RU" b="1" dirty="0" smtClean="0"/>
              <a:t>, </a:t>
            </a:r>
            <a:r>
              <a:rPr lang="ru-RU" b="1" dirty="0" err="1" smtClean="0"/>
              <a:t>Мармарощина</a:t>
            </a:r>
            <a:r>
              <a:rPr lang="ru-RU" b="1" dirty="0" smtClean="0"/>
              <a:t> і </a:t>
            </a:r>
            <a:r>
              <a:rPr lang="ru-RU" b="1" dirty="0" err="1" smtClean="0"/>
              <a:t>Придунайщина</a:t>
            </a:r>
            <a:r>
              <a:rPr lang="ru-RU" dirty="0" smtClean="0"/>
              <a:t>. 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Південна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Буковина</a:t>
            </a:r>
            <a:r>
              <a:rPr lang="ru-RU" b="1" i="1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за кордоном, на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територіально-адміністративним</a:t>
            </a:r>
            <a:r>
              <a:rPr lang="ru-RU" dirty="0" smtClean="0"/>
              <a:t> центром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smtClean="0"/>
              <a:t>м. </a:t>
            </a:r>
            <a:r>
              <a:rPr lang="ru-RU" b="1" i="1" dirty="0" err="1" smtClean="0"/>
              <a:t>Сучава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Мармарощина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південно-східним</a:t>
            </a:r>
            <a:r>
              <a:rPr lang="ru-RU" dirty="0" smtClean="0"/>
              <a:t> </a:t>
            </a:r>
            <a:r>
              <a:rPr lang="ru-RU" dirty="0" err="1" smtClean="0"/>
              <a:t>продовженням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невелика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розміщена</a:t>
            </a:r>
            <a:r>
              <a:rPr lang="ru-RU" dirty="0" smtClean="0"/>
              <a:t> на </a:t>
            </a:r>
            <a:r>
              <a:rPr lang="ru-RU" dirty="0" err="1" smtClean="0"/>
              <a:t>лівобережжі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Тиси</a:t>
            </a:r>
            <a:r>
              <a:rPr lang="ru-RU" dirty="0" smtClean="0"/>
              <a:t>. </a:t>
            </a:r>
            <a:r>
              <a:rPr lang="ru-RU" dirty="0" err="1" smtClean="0"/>
              <a:t>Адміністративно-територіальним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err="1" smtClean="0"/>
              <a:t>Сігету-Мармарцей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Сігет</a:t>
            </a:r>
            <a:r>
              <a:rPr lang="ru-RU" b="1" i="1" dirty="0" smtClean="0"/>
              <a:t>)</a:t>
            </a:r>
            <a:r>
              <a:rPr lang="ru-RU" dirty="0" smtClean="0"/>
              <a:t>. 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перепису</a:t>
            </a:r>
            <a:r>
              <a:rPr lang="ru-RU" dirty="0" smtClean="0"/>
              <a:t> 1930 р., тут </a:t>
            </a:r>
            <a:r>
              <a:rPr lang="ru-RU" dirty="0" err="1" smtClean="0"/>
              <a:t>налічувалося</a:t>
            </a:r>
            <a:r>
              <a:rPr lang="ru-RU" dirty="0" smtClean="0"/>
              <a:t> 26 тис.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Румунії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1962 р.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припинилося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 тут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ставленні</a:t>
            </a:r>
            <a:r>
              <a:rPr lang="ru-RU" dirty="0" smtClean="0"/>
              <a:t> до </a:t>
            </a:r>
            <a:r>
              <a:rPr lang="ru-RU" dirty="0" err="1" smtClean="0"/>
              <a:t>національно-культурного</a:t>
            </a:r>
            <a:r>
              <a:rPr lang="ru-RU" dirty="0" smtClean="0"/>
              <a:t> </a:t>
            </a:r>
            <a:r>
              <a:rPr lang="ru-RU" dirty="0" err="1" smtClean="0"/>
              <a:t>відродження</a:t>
            </a:r>
            <a:r>
              <a:rPr lang="ru-RU" dirty="0" smtClean="0"/>
              <a:t> 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Задунайщина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Добруджа</a:t>
            </a:r>
            <a:r>
              <a:rPr lang="ru-RU" b="1" dirty="0" smtClean="0"/>
              <a:t>) </a:t>
            </a:r>
            <a:r>
              <a:rPr lang="ru-RU" dirty="0" err="1" smtClean="0"/>
              <a:t>розміщена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. Тут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</a:t>
            </a:r>
            <a:r>
              <a:rPr lang="ru-RU" dirty="0" err="1" smtClean="0"/>
              <a:t>Задунайської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переселилися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Запорізької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XVIII ст.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smtClean="0"/>
              <a:t>100 тис.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землях у 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Словаччині</a:t>
            </a:r>
            <a:r>
              <a:rPr lang="ru-RU" dirty="0" smtClean="0"/>
              <a:t>, на </a:t>
            </a:r>
            <a:r>
              <a:rPr lang="ru-RU" b="1" i="1" dirty="0" err="1" smtClean="0"/>
              <a:t>Пряшівщині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перепису</a:t>
            </a:r>
            <a:r>
              <a:rPr lang="ru-RU" dirty="0" smtClean="0"/>
              <a:t> 1930 р., тут </a:t>
            </a:r>
            <a:r>
              <a:rPr lang="ru-RU" dirty="0" err="1" smtClean="0"/>
              <a:t>налічувалося</a:t>
            </a:r>
            <a:r>
              <a:rPr lang="ru-RU" dirty="0" smtClean="0"/>
              <a:t> 80 тис.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працювало</a:t>
            </a:r>
            <a:r>
              <a:rPr lang="ru-RU" dirty="0" smtClean="0"/>
              <a:t> 240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 У 60-х роках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залишилося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57, </a:t>
            </a:r>
            <a:r>
              <a:rPr lang="ru-RU" dirty="0" err="1" smtClean="0"/>
              <a:t>з</a:t>
            </a:r>
            <a:r>
              <a:rPr lang="ru-RU" dirty="0" smtClean="0"/>
              <a:t> них 7 </a:t>
            </a:r>
            <a:r>
              <a:rPr lang="ru-RU" dirty="0" err="1" smtClean="0"/>
              <a:t>середніх</a:t>
            </a:r>
            <a:r>
              <a:rPr lang="ru-RU" dirty="0" smtClean="0"/>
              <a:t>.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Словаччині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пожвавилося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заселення</a:t>
            </a:r>
            <a:r>
              <a:rPr lang="ru-RU" dirty="0" smtClean="0"/>
              <a:t> та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взаємозв'язків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народами </a:t>
            </a:r>
            <a:r>
              <a:rPr lang="ru-RU" dirty="0" err="1" smtClean="0"/>
              <a:t>різняться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культурно-побутовими</a:t>
            </a:r>
            <a:r>
              <a:rPr lang="ru-RU" dirty="0" smtClean="0"/>
              <a:t> </a:t>
            </a:r>
            <a:r>
              <a:rPr lang="ru-RU" dirty="0" err="1" smtClean="0"/>
              <a:t>ознаками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b="1" dirty="0" err="1" smtClean="0"/>
              <a:t>етнографічні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Території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вони </a:t>
            </a:r>
            <a:r>
              <a:rPr lang="ru-RU" dirty="0" err="1" smtClean="0"/>
              <a:t>проживають</a:t>
            </a:r>
            <a:r>
              <a:rPr lang="ru-RU" dirty="0" smtClean="0"/>
              <a:t>,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b="1" dirty="0" err="1" smtClean="0"/>
              <a:t>етнографічних</a:t>
            </a:r>
            <a:r>
              <a:rPr lang="ru-RU" b="1" dirty="0" smtClean="0"/>
              <a:t> (</a:t>
            </a:r>
            <a:r>
              <a:rPr lang="ru-RU" b="1" dirty="0" err="1" smtClean="0"/>
              <a:t>етногеографічних</a:t>
            </a:r>
            <a:r>
              <a:rPr lang="ru-RU" b="1" dirty="0" smtClean="0"/>
              <a:t>) </a:t>
            </a:r>
            <a:r>
              <a:rPr lang="ru-RU" b="1" dirty="0" err="1" smtClean="0"/>
              <a:t>районів</a:t>
            </a:r>
            <a:r>
              <a:rPr lang="ru-RU" dirty="0" smtClean="0"/>
              <a:t>. 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Найхарактернішими</a:t>
            </a:r>
            <a:r>
              <a:rPr lang="ru-RU" dirty="0" smtClean="0"/>
              <a:t> </a:t>
            </a:r>
            <a:r>
              <a:rPr lang="ru-RU" b="1" i="1" dirty="0" err="1" smtClean="0"/>
              <a:t>етнографічними</a:t>
            </a:r>
            <a:r>
              <a:rPr lang="ru-RU" b="1" i="1" dirty="0" smtClean="0"/>
              <a:t> районами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i="1" dirty="0" err="1" smtClean="0"/>
              <a:t>Гуцульщина</a:t>
            </a:r>
            <a:r>
              <a:rPr lang="ru-RU" i="1" dirty="0" smtClean="0"/>
              <a:t>, </a:t>
            </a:r>
            <a:r>
              <a:rPr lang="ru-RU" i="1" dirty="0" err="1" smtClean="0"/>
              <a:t>Бойківщина</a:t>
            </a:r>
            <a:r>
              <a:rPr lang="ru-RU" i="1" dirty="0" smtClean="0"/>
              <a:t> і </a:t>
            </a:r>
            <a:r>
              <a:rPr lang="ru-RU" i="1" dirty="0" err="1" smtClean="0"/>
              <a:t>Лемківщина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Гуцульщина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  <a:r>
              <a:rPr lang="ru-RU" dirty="0" err="1" smtClean="0"/>
              <a:t>Гуцули</a:t>
            </a:r>
            <a:r>
              <a:rPr lang="ru-RU" dirty="0" smtClean="0"/>
              <a:t> </a:t>
            </a:r>
            <a:r>
              <a:rPr lang="ru-RU" dirty="0" err="1" smtClean="0"/>
              <a:t>населяють</a:t>
            </a:r>
            <a:r>
              <a:rPr lang="ru-RU" dirty="0" smtClean="0"/>
              <a:t> </a:t>
            </a:r>
            <a:r>
              <a:rPr lang="ru-RU" dirty="0" err="1" smtClean="0"/>
              <a:t>гірські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та </a:t>
            </a:r>
            <a:r>
              <a:rPr lang="ru-RU" dirty="0" err="1" smtClean="0"/>
              <a:t>Чернівецької</a:t>
            </a:r>
            <a:r>
              <a:rPr lang="ru-RU" dirty="0" smtClean="0"/>
              <a:t> областей.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smtClean="0"/>
              <a:t>походить,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слова </a:t>
            </a:r>
            <a:r>
              <a:rPr lang="ru-RU" i="1" dirty="0" smtClean="0"/>
              <a:t>«</a:t>
            </a:r>
            <a:r>
              <a:rPr lang="ru-RU" i="1" dirty="0" err="1" smtClean="0"/>
              <a:t>гоч</a:t>
            </a:r>
            <a:r>
              <a:rPr lang="ru-RU" i="1" dirty="0" smtClean="0"/>
              <a:t>», «</a:t>
            </a:r>
            <a:r>
              <a:rPr lang="ru-RU" i="1" dirty="0" err="1" smtClean="0"/>
              <a:t>гуц</a:t>
            </a:r>
            <a:r>
              <a:rPr lang="ru-RU" i="1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месник</a:t>
            </a:r>
            <a:r>
              <a:rPr lang="ru-RU" dirty="0" smtClean="0"/>
              <a:t>, </a:t>
            </a:r>
            <a:r>
              <a:rPr lang="ru-RU" dirty="0" err="1" smtClean="0"/>
              <a:t>опришок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Гуцульщина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унікальною</a:t>
            </a:r>
            <a:r>
              <a:rPr lang="ru-RU" dirty="0" smtClean="0"/>
              <a:t> культурою, </a:t>
            </a:r>
            <a:r>
              <a:rPr lang="ru-RU" dirty="0" err="1" smtClean="0"/>
              <a:t>неповторними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традиціями</a:t>
            </a:r>
            <a:r>
              <a:rPr lang="ru-RU" dirty="0" smtClean="0"/>
              <a:t>. Вона славиться </a:t>
            </a:r>
            <a:r>
              <a:rPr lang="ru-RU" i="1" dirty="0" err="1" smtClean="0"/>
              <a:t>оригінальними</a:t>
            </a:r>
            <a:r>
              <a:rPr lang="ru-RU" i="1" dirty="0" smtClean="0"/>
              <a:t> </a:t>
            </a:r>
            <a:r>
              <a:rPr lang="ru-RU" i="1" dirty="0" err="1" smtClean="0"/>
              <a:t>високохудожніми</a:t>
            </a:r>
            <a:r>
              <a:rPr lang="ru-RU" i="1" dirty="0" smtClean="0"/>
              <a:t> </a:t>
            </a:r>
            <a:r>
              <a:rPr lang="ru-RU" i="1" dirty="0" err="1" smtClean="0"/>
              <a:t>виробами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дерева (</a:t>
            </a:r>
            <a:r>
              <a:rPr lang="ru-RU" i="1" dirty="0" err="1" smtClean="0"/>
              <a:t>різьба</a:t>
            </a:r>
            <a:r>
              <a:rPr lang="ru-RU" i="1" dirty="0" smtClean="0"/>
              <a:t>) і </a:t>
            </a:r>
            <a:r>
              <a:rPr lang="ru-RU" i="1" dirty="0" err="1" smtClean="0"/>
              <a:t>металу</a:t>
            </a:r>
            <a:r>
              <a:rPr lang="ru-RU" i="1" dirty="0" smtClean="0"/>
              <a:t> (</a:t>
            </a:r>
            <a:r>
              <a:rPr lang="ru-RU" i="1" dirty="0" err="1" smtClean="0"/>
              <a:t>карбування</a:t>
            </a:r>
            <a:r>
              <a:rPr lang="ru-RU" i="1" dirty="0" smtClean="0"/>
              <a:t>), </a:t>
            </a:r>
            <a:r>
              <a:rPr lang="ru-RU" i="1" dirty="0" err="1" smtClean="0"/>
              <a:t>килимарством</a:t>
            </a:r>
            <a:r>
              <a:rPr lang="ru-RU" i="1" dirty="0" smtClean="0"/>
              <a:t>, </a:t>
            </a:r>
            <a:r>
              <a:rPr lang="ru-RU" i="1" dirty="0" err="1" smtClean="0"/>
              <a:t>виробництвом</a:t>
            </a:r>
            <a:r>
              <a:rPr lang="ru-RU" i="1" dirty="0" smtClean="0"/>
              <a:t> </a:t>
            </a:r>
            <a:r>
              <a:rPr lang="ru-RU" i="1" dirty="0" err="1" smtClean="0"/>
              <a:t>кептарів</a:t>
            </a:r>
            <a:r>
              <a:rPr lang="ru-RU" i="1" dirty="0" smtClean="0"/>
              <a:t> (коротких </a:t>
            </a:r>
            <a:r>
              <a:rPr lang="ru-RU" i="1" dirty="0" err="1" smtClean="0"/>
              <a:t>безрукавих</a:t>
            </a:r>
            <a:r>
              <a:rPr lang="ru-RU" i="1" dirty="0" smtClean="0"/>
              <a:t> </a:t>
            </a:r>
            <a:r>
              <a:rPr lang="ru-RU" i="1" dirty="0" err="1" smtClean="0"/>
              <a:t>художньо</a:t>
            </a:r>
            <a:r>
              <a:rPr lang="ru-RU" i="1" dirty="0" smtClean="0"/>
              <a:t> </a:t>
            </a:r>
            <a:r>
              <a:rPr lang="ru-RU" i="1" dirty="0" err="1" smtClean="0"/>
              <a:t>оздоблених</a:t>
            </a:r>
            <a:r>
              <a:rPr lang="ru-RU" i="1" dirty="0" smtClean="0"/>
              <a:t> </a:t>
            </a:r>
            <a:r>
              <a:rPr lang="ru-RU" i="1" dirty="0" err="1" smtClean="0"/>
              <a:t>кожушків</a:t>
            </a:r>
            <a:r>
              <a:rPr lang="ru-RU" i="1" dirty="0" smtClean="0"/>
              <a:t>), </a:t>
            </a:r>
            <a:r>
              <a:rPr lang="ru-RU" i="1" dirty="0" err="1" smtClean="0"/>
              <a:t>черкесів</a:t>
            </a:r>
            <a:r>
              <a:rPr lang="ru-RU" i="1" dirty="0" smtClean="0"/>
              <a:t> (широких </a:t>
            </a:r>
            <a:r>
              <a:rPr lang="ru-RU" i="1" dirty="0" err="1" smtClean="0"/>
              <a:t>шкіряних</a:t>
            </a:r>
            <a:r>
              <a:rPr lang="ru-RU" i="1" dirty="0" smtClean="0"/>
              <a:t> </a:t>
            </a:r>
            <a:r>
              <a:rPr lang="ru-RU" i="1" dirty="0" err="1" smtClean="0"/>
              <a:t>поясів</a:t>
            </a:r>
            <a:r>
              <a:rPr lang="ru-RU" i="1" dirty="0" smtClean="0"/>
              <a:t>), </a:t>
            </a:r>
            <a:r>
              <a:rPr lang="ru-RU" i="1" dirty="0" err="1" smtClean="0"/>
              <a:t>топірців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вправні</a:t>
            </a:r>
            <a:r>
              <a:rPr lang="ru-RU" dirty="0" smtClean="0"/>
              <a:t> </a:t>
            </a:r>
            <a:r>
              <a:rPr lang="ru-RU" i="1" dirty="0" err="1" smtClean="0"/>
              <a:t>лісоруби</a:t>
            </a:r>
            <a:r>
              <a:rPr lang="ru-RU" i="1" dirty="0" smtClean="0"/>
              <a:t> і </a:t>
            </a:r>
            <a:r>
              <a:rPr lang="ru-RU" i="1" dirty="0" err="1" smtClean="0"/>
              <a:t>добрі</a:t>
            </a:r>
            <a:r>
              <a:rPr lang="ru-RU" i="1" dirty="0" smtClean="0"/>
              <a:t> пастухи </a:t>
            </a:r>
            <a:r>
              <a:rPr lang="ru-RU" dirty="0" smtClean="0"/>
              <a:t>на </a:t>
            </a:r>
            <a:r>
              <a:rPr lang="ru-RU" dirty="0" err="1" smtClean="0"/>
              <a:t>гірських</a:t>
            </a:r>
            <a:r>
              <a:rPr lang="ru-RU" dirty="0" smtClean="0"/>
              <a:t> </a:t>
            </a:r>
            <a:r>
              <a:rPr lang="ru-RU" dirty="0" err="1" smtClean="0"/>
              <a:t>пасовищах</a:t>
            </a:r>
            <a:r>
              <a:rPr lang="ru-RU" dirty="0" smtClean="0"/>
              <a:t> — </a:t>
            </a:r>
            <a:r>
              <a:rPr lang="ru-RU" dirty="0" err="1" smtClean="0"/>
              <a:t>полонинах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Гуцули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оригінальними</a:t>
            </a:r>
            <a:r>
              <a:rPr lang="ru-RU" dirty="0" smtClean="0"/>
              <a:t> </a:t>
            </a:r>
            <a:r>
              <a:rPr lang="ru-RU" i="1" dirty="0" err="1" smtClean="0"/>
              <a:t>давньоукраїнськими</a:t>
            </a:r>
            <a:r>
              <a:rPr lang="ru-RU" i="1" dirty="0" smtClean="0"/>
              <a:t> </a:t>
            </a:r>
            <a:r>
              <a:rPr lang="ru-RU" i="1" dirty="0" err="1" smtClean="0"/>
              <a:t>говірками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різновидами</a:t>
            </a:r>
            <a:r>
              <a:rPr lang="ru-RU" dirty="0" smtClean="0"/>
              <a:t> </a:t>
            </a:r>
            <a:r>
              <a:rPr lang="ru-RU" dirty="0" err="1" smtClean="0"/>
              <a:t>загальноукраїнської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належать до </a:t>
            </a:r>
            <a:r>
              <a:rPr lang="ru-RU" dirty="0" err="1" smtClean="0"/>
              <a:t>південно-західного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діалекту</a:t>
            </a:r>
            <a:r>
              <a:rPr lang="ru-RU" dirty="0" smtClean="0"/>
              <a:t> (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гуцульських</a:t>
            </a:r>
            <a:r>
              <a:rPr lang="ru-RU" dirty="0" smtClean="0"/>
              <a:t> </a:t>
            </a:r>
            <a:r>
              <a:rPr lang="ru-RU" dirty="0" err="1" smtClean="0"/>
              <a:t>найближчими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верховинців</a:t>
            </a:r>
            <a:r>
              <a:rPr lang="ru-RU" dirty="0" smtClean="0"/>
              <a:t> — </a:t>
            </a:r>
            <a:r>
              <a:rPr lang="ru-RU" dirty="0" err="1" smtClean="0"/>
              <a:t>бойків</a:t>
            </a:r>
            <a:r>
              <a:rPr lang="ru-RU" dirty="0" smtClean="0"/>
              <a:t>, </a:t>
            </a:r>
            <a:r>
              <a:rPr lang="ru-RU" dirty="0" err="1" smtClean="0"/>
              <a:t>лемків</a:t>
            </a:r>
            <a:r>
              <a:rPr lang="ru-RU" dirty="0" smtClean="0"/>
              <a:t>, </a:t>
            </a:r>
            <a:r>
              <a:rPr lang="ru-RU" dirty="0" err="1" smtClean="0"/>
              <a:t>буковинців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заселяють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Карпати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прилеглі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зарубіжжя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Бойківщина</a:t>
            </a:r>
            <a:r>
              <a:rPr lang="ru-RU" b="1" i="1" dirty="0" smtClean="0"/>
              <a:t>.</a:t>
            </a:r>
            <a:r>
              <a:rPr lang="ru-RU" dirty="0" smtClean="0"/>
              <a:t> Бойки </a:t>
            </a:r>
            <a:r>
              <a:rPr lang="ru-RU" dirty="0" err="1" smtClean="0"/>
              <a:t>розселені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низькогірних</a:t>
            </a:r>
            <a:r>
              <a:rPr lang="ru-RU" dirty="0" smtClean="0"/>
              <a:t> районах </a:t>
            </a:r>
            <a:r>
              <a:rPr lang="ru-RU" dirty="0" err="1" smtClean="0"/>
              <a:t>Львівщини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Івано-Франківщини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Вперше</a:t>
            </a:r>
            <a:r>
              <a:rPr lang="ru-RU" dirty="0" smtClean="0"/>
              <a:t> у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«бойки» </a:t>
            </a:r>
            <a:r>
              <a:rPr lang="ru-RU" dirty="0" err="1" smtClean="0"/>
              <a:t>з'явилася</a:t>
            </a:r>
            <a:r>
              <a:rPr lang="ru-RU" dirty="0" smtClean="0"/>
              <a:t> на початку XIX ст.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не </a:t>
            </a:r>
            <a:r>
              <a:rPr lang="ru-RU" dirty="0" err="1" smtClean="0"/>
              <a:t>з'ясовано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</a:t>
            </a:r>
            <a:r>
              <a:rPr lang="ru-RU" dirty="0" err="1" smtClean="0"/>
              <a:t>бойків</a:t>
            </a:r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гуцулів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Лемківщина</a:t>
            </a:r>
            <a:r>
              <a:rPr lang="ru-RU" b="1" i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пов'язують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словом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лем</a:t>
            </a:r>
            <a:r>
              <a:rPr lang="ru-RU" b="1" i="1" dirty="0" smtClean="0"/>
              <a:t>» </a:t>
            </a:r>
            <a:r>
              <a:rPr lang="ru-RU" dirty="0" smtClean="0"/>
              <a:t>(</a:t>
            </a:r>
            <a:r>
              <a:rPr lang="ru-RU" i="1" dirty="0" err="1" smtClean="0"/>
              <a:t>лише</a:t>
            </a:r>
            <a:r>
              <a:rPr lang="ru-RU" i="1" dirty="0" smtClean="0"/>
              <a:t>, </a:t>
            </a:r>
            <a:r>
              <a:rPr lang="ru-RU" i="1" dirty="0" err="1" smtClean="0"/>
              <a:t>тільки</a:t>
            </a:r>
            <a:r>
              <a:rPr lang="ru-RU" dirty="0" smtClean="0"/>
              <a:t>), яке </a:t>
            </a:r>
            <a:r>
              <a:rPr lang="ru-RU" dirty="0" err="1" smtClean="0"/>
              <a:t>лемки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вживають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Лемки</a:t>
            </a:r>
            <a:r>
              <a:rPr lang="ru-RU" dirty="0" smtClean="0"/>
              <a:t> </a:t>
            </a:r>
            <a:r>
              <a:rPr lang="ru-RU" dirty="0" smtClean="0"/>
              <a:t>заселяли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низькогірних</a:t>
            </a:r>
            <a:r>
              <a:rPr lang="ru-RU" dirty="0" smtClean="0"/>
              <a:t> Карпат на </a:t>
            </a:r>
            <a:r>
              <a:rPr lang="ru-RU" dirty="0" err="1" smtClean="0"/>
              <a:t>північний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р. </a:t>
            </a:r>
            <a:r>
              <a:rPr lang="ru-RU" dirty="0" err="1" smtClean="0"/>
              <a:t>Сян</a:t>
            </a:r>
            <a:r>
              <a:rPr lang="ru-RU" dirty="0" smtClean="0"/>
              <a:t> до р. </a:t>
            </a:r>
            <a:r>
              <a:rPr lang="ru-RU" dirty="0" err="1" smtClean="0"/>
              <a:t>Попрад</a:t>
            </a:r>
            <a:r>
              <a:rPr lang="ru-RU" dirty="0" smtClean="0"/>
              <a:t> у межах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простягається</a:t>
            </a:r>
            <a:r>
              <a:rPr lang="ru-RU" dirty="0" smtClean="0"/>
              <a:t> на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р. Уж у </a:t>
            </a:r>
            <a:r>
              <a:rPr lang="ru-RU" dirty="0" err="1" smtClean="0"/>
              <a:t>Закарпатті</a:t>
            </a:r>
            <a:r>
              <a:rPr lang="ru-RU" dirty="0" smtClean="0"/>
              <a:t> до </a:t>
            </a:r>
            <a:r>
              <a:rPr lang="ru-RU" dirty="0" err="1" smtClean="0"/>
              <a:t>верхнього</a:t>
            </a:r>
            <a:r>
              <a:rPr lang="ru-RU" dirty="0" smtClean="0"/>
              <a:t> </a:t>
            </a:r>
            <a:r>
              <a:rPr lang="ru-RU" dirty="0" err="1" smtClean="0"/>
              <a:t>Попраду</a:t>
            </a:r>
            <a:r>
              <a:rPr lang="ru-RU" dirty="0" smtClean="0"/>
              <a:t> в </a:t>
            </a:r>
            <a:r>
              <a:rPr lang="ru-RU" dirty="0" err="1" smtClean="0"/>
              <a:t>Словаччині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північно-західній</a:t>
            </a:r>
            <a:r>
              <a:rPr lang="ru-RU" dirty="0" smtClean="0"/>
              <a:t> </a:t>
            </a:r>
            <a:r>
              <a:rPr lang="ru-RU" dirty="0" err="1" smtClean="0"/>
              <a:t>окраїні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невелика </a:t>
            </a:r>
            <a:r>
              <a:rPr lang="ru-RU" dirty="0" err="1" smtClean="0"/>
              <a:t>південно-східна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smtClean="0"/>
              <a:t>1939 р.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 жило </a:t>
            </a:r>
            <a:r>
              <a:rPr lang="ru-RU" dirty="0" err="1" smtClean="0"/>
              <a:t>близько</a:t>
            </a:r>
            <a:r>
              <a:rPr lang="ru-RU" dirty="0" smtClean="0"/>
              <a:t> 160 тис. </a:t>
            </a:r>
            <a:r>
              <a:rPr lang="ru-RU" dirty="0" err="1" smtClean="0"/>
              <a:t>лемків</a:t>
            </a:r>
            <a:r>
              <a:rPr lang="ru-RU" dirty="0" smtClean="0"/>
              <a:t>; в </a:t>
            </a:r>
            <a:r>
              <a:rPr lang="ru-RU" dirty="0" err="1" smtClean="0"/>
              <a:t>повоєнні</a:t>
            </a:r>
            <a:r>
              <a:rPr lang="ru-RU" dirty="0" smtClean="0"/>
              <a:t> роки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виїхала</a:t>
            </a:r>
            <a:r>
              <a:rPr lang="ru-RU" dirty="0" smtClean="0"/>
              <a:t> до СРСР, </a:t>
            </a:r>
            <a:r>
              <a:rPr lang="ru-RU" dirty="0" err="1" smtClean="0"/>
              <a:t>інша</a:t>
            </a:r>
            <a:r>
              <a:rPr lang="ru-RU" dirty="0" smtClean="0"/>
              <a:t> — </a:t>
            </a:r>
            <a:r>
              <a:rPr lang="ru-RU" dirty="0" err="1" smtClean="0"/>
              <a:t>виселена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батьківської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</a:t>
            </a:r>
            <a:r>
              <a:rPr lang="ru-RU" dirty="0" err="1" smtClean="0"/>
              <a:t>розсіяна</a:t>
            </a:r>
            <a:r>
              <a:rPr lang="ru-RU" dirty="0" smtClean="0"/>
              <a:t> по </a:t>
            </a:r>
            <a:r>
              <a:rPr lang="ru-RU" dirty="0" err="1" smtClean="0"/>
              <a:t>околицях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етнографічну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 </a:t>
            </a:r>
            <a:r>
              <a:rPr lang="ru-RU" b="1" i="1" dirty="0" err="1" smtClean="0"/>
              <a:t>литвини</a:t>
            </a:r>
            <a:r>
              <a:rPr lang="ru-RU" b="1" dirty="0" smtClean="0"/>
              <a:t> </a:t>
            </a:r>
            <a:r>
              <a:rPr lang="ru-RU" dirty="0" smtClean="0"/>
              <a:t>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Чернігівщини</a:t>
            </a:r>
            <a:r>
              <a:rPr lang="ru-RU" dirty="0" smtClean="0"/>
              <a:t> і </a:t>
            </a:r>
            <a:r>
              <a:rPr lang="ru-RU" dirty="0" err="1" smtClean="0"/>
              <a:t>Київщини</a:t>
            </a:r>
            <a:r>
              <a:rPr lang="ru-RU" dirty="0" smtClean="0"/>
              <a:t>, </a:t>
            </a:r>
            <a:r>
              <a:rPr lang="ru-RU" b="1" i="1" dirty="0" err="1" smtClean="0"/>
              <a:t>поліщуки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пінчуки</a:t>
            </a:r>
            <a:r>
              <a:rPr lang="ru-RU" b="1" i="1" dirty="0" smtClean="0"/>
              <a:t> (</a:t>
            </a:r>
            <a:r>
              <a:rPr lang="ru-RU" b="1" i="1" dirty="0" err="1" smtClean="0"/>
              <a:t>брещуки</a:t>
            </a:r>
            <a:r>
              <a:rPr lang="ru-RU" b="1" dirty="0" smtClean="0"/>
              <a:t>) </a:t>
            </a:r>
            <a:r>
              <a:rPr lang="ru-RU" dirty="0" smtClean="0"/>
              <a:t>в </a:t>
            </a:r>
            <a:r>
              <a:rPr lang="ru-RU" dirty="0" err="1" smtClean="0"/>
              <a:t>західній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Полісся</a:t>
            </a:r>
            <a:r>
              <a:rPr lang="ru-RU" dirty="0" smtClean="0"/>
              <a:t>, </a:t>
            </a:r>
            <a:r>
              <a:rPr lang="ru-RU" dirty="0" err="1" smtClean="0"/>
              <a:t>севрюки</a:t>
            </a:r>
            <a:r>
              <a:rPr lang="ru-RU" dirty="0" smtClean="0"/>
              <a:t> в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Десни</a:t>
            </a:r>
            <a:r>
              <a:rPr lang="ru-RU" dirty="0" smtClean="0"/>
              <a:t>, Сули і Сейму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Збиранням</a:t>
            </a:r>
            <a:r>
              <a:rPr lang="ru-RU" dirty="0" smtClean="0"/>
              <a:t>, </a:t>
            </a:r>
            <a:r>
              <a:rPr lang="ru-RU" dirty="0" err="1" smtClean="0"/>
              <a:t>збереженням</a:t>
            </a:r>
            <a:r>
              <a:rPr lang="ru-RU" dirty="0" smtClean="0"/>
              <a:t>, </a:t>
            </a:r>
            <a:r>
              <a:rPr lang="ru-RU" dirty="0" err="1" smtClean="0"/>
              <a:t>вивченням</a:t>
            </a:r>
            <a:r>
              <a:rPr lang="ru-RU" dirty="0" smtClean="0"/>
              <a:t>, </a:t>
            </a:r>
            <a:r>
              <a:rPr lang="ru-RU" dirty="0" err="1" smtClean="0"/>
              <a:t>експонуванням</a:t>
            </a:r>
            <a:r>
              <a:rPr lang="ru-RU" dirty="0" smtClean="0"/>
              <a:t> і </a:t>
            </a:r>
            <a:r>
              <a:rPr lang="ru-RU" dirty="0" err="1" smtClean="0"/>
              <a:t>популяризацією</a:t>
            </a:r>
            <a:r>
              <a:rPr lang="ru-RU" dirty="0" smtClean="0"/>
              <a:t> </a:t>
            </a:r>
            <a:r>
              <a:rPr lang="ru-RU" dirty="0" err="1" smtClean="0"/>
              <a:t>колекцій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духовну</a:t>
            </a:r>
            <a:r>
              <a:rPr lang="ru-RU" dirty="0" smtClean="0"/>
              <a:t> культуру та </a:t>
            </a:r>
            <a:r>
              <a:rPr lang="ru-RU" dirty="0" err="1" smtClean="0"/>
              <a:t>суспільний</a:t>
            </a:r>
            <a:r>
              <a:rPr lang="ru-RU" dirty="0" smtClean="0"/>
              <a:t> лад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b="1" dirty="0" err="1" smtClean="0"/>
              <a:t>етнографічні</a:t>
            </a:r>
            <a:r>
              <a:rPr lang="ru-RU" b="1" dirty="0" smtClean="0"/>
              <a:t> </a:t>
            </a:r>
            <a:r>
              <a:rPr lang="ru-RU" b="1" dirty="0" err="1" smtClean="0"/>
              <a:t>музеї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музей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історико-краєзнавчих</a:t>
            </a:r>
            <a:r>
              <a:rPr lang="ru-RU" dirty="0" smtClean="0"/>
              <a:t> музеях таких </a:t>
            </a:r>
            <a:r>
              <a:rPr lang="ru-RU" dirty="0" err="1" smtClean="0"/>
              <a:t>міст</a:t>
            </a:r>
            <a:r>
              <a:rPr lang="ru-RU" dirty="0" smtClean="0"/>
              <a:t>, як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Харків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, Одеса, </a:t>
            </a:r>
            <a:r>
              <a:rPr lang="ru-RU" dirty="0" err="1" smtClean="0"/>
              <a:t>Чернівці</a:t>
            </a:r>
            <a:r>
              <a:rPr lang="ru-RU" dirty="0" smtClean="0"/>
              <a:t>, Полтава.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Лемки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західнокарпатська</a:t>
            </a:r>
            <a:r>
              <a:rPr lang="ru-RU" dirty="0" smtClean="0"/>
              <a:t>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 народу,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по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схилах</a:t>
            </a:r>
            <a:r>
              <a:rPr lang="ru-RU" dirty="0" smtClean="0"/>
              <a:t> </a:t>
            </a:r>
            <a:r>
              <a:rPr lang="ru-RU" dirty="0" err="1" smtClean="0"/>
              <a:t>Бескидів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річками</a:t>
            </a:r>
            <a:r>
              <a:rPr lang="ru-RU" dirty="0" smtClean="0"/>
              <a:t> </a:t>
            </a:r>
            <a:r>
              <a:rPr lang="ru-RU" dirty="0" err="1" smtClean="0"/>
              <a:t>Сян</a:t>
            </a:r>
            <a:r>
              <a:rPr lang="ru-RU" dirty="0" smtClean="0"/>
              <a:t> та </a:t>
            </a:r>
            <a:r>
              <a:rPr lang="ru-RU" dirty="0" err="1" smtClean="0"/>
              <a:t>Попрад</a:t>
            </a:r>
            <a:r>
              <a:rPr lang="ru-RU" dirty="0" smtClean="0"/>
              <a:t> </a:t>
            </a:r>
            <a:r>
              <a:rPr lang="ru-RU" dirty="0" err="1" smtClean="0"/>
              <a:t>західніше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Уж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доля </a:t>
            </a:r>
            <a:r>
              <a:rPr lang="ru-RU" dirty="0" err="1" smtClean="0"/>
              <a:t>складалася</a:t>
            </a:r>
            <a:r>
              <a:rPr lang="ru-RU" dirty="0" smtClean="0"/>
              <a:t> драматично: </a:t>
            </a:r>
            <a:r>
              <a:rPr lang="ru-RU" dirty="0" err="1" smtClean="0"/>
              <a:t>з</a:t>
            </a:r>
            <a:r>
              <a:rPr lang="ru-RU" dirty="0" smtClean="0"/>
              <a:t> XI ст.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зайнята</a:t>
            </a:r>
            <a:r>
              <a:rPr lang="ru-RU" dirty="0" smtClean="0"/>
              <a:t> </a:t>
            </a:r>
            <a:r>
              <a:rPr lang="ru-RU" dirty="0" err="1" smtClean="0"/>
              <a:t>угорцями</a:t>
            </a:r>
            <a:r>
              <a:rPr lang="ru-RU" dirty="0" smtClean="0"/>
              <a:t>, у XIV ст.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підпала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у 1772 р. —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розпадом</a:t>
            </a:r>
            <a:r>
              <a:rPr lang="ru-RU" dirty="0" smtClean="0"/>
              <a:t> у 1918 р. </a:t>
            </a:r>
            <a:r>
              <a:rPr lang="ru-RU" dirty="0" err="1" smtClean="0"/>
              <a:t>Австро-Угорщини</a:t>
            </a:r>
            <a:r>
              <a:rPr lang="ru-RU" dirty="0" smtClean="0"/>
              <a:t>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поділена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 та </a:t>
            </a:r>
            <a:r>
              <a:rPr lang="ru-RU" dirty="0" err="1" smtClean="0"/>
              <a:t>Чехо-Словаччиною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за угодою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лемків</a:t>
            </a:r>
            <a:r>
              <a:rPr lang="ru-RU" dirty="0" smtClean="0"/>
              <a:t> </a:t>
            </a:r>
            <a:r>
              <a:rPr lang="ru-RU" dirty="0" err="1" smtClean="0"/>
              <a:t>переселилася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 (</a:t>
            </a:r>
            <a:r>
              <a:rPr lang="ru-RU" dirty="0" err="1" smtClean="0"/>
              <a:t>Львівську</a:t>
            </a:r>
            <a:r>
              <a:rPr lang="ru-RU" dirty="0" smtClean="0"/>
              <a:t>, </a:t>
            </a:r>
            <a:r>
              <a:rPr lang="ru-RU" dirty="0" err="1" smtClean="0"/>
              <a:t>Тернопільську</a:t>
            </a:r>
            <a:r>
              <a:rPr lang="ru-RU" dirty="0" smtClean="0"/>
              <a:t>, </a:t>
            </a:r>
            <a:r>
              <a:rPr lang="ru-RU" dirty="0" err="1" smtClean="0"/>
              <a:t>Миколаївську</a:t>
            </a:r>
            <a:r>
              <a:rPr lang="ru-RU" dirty="0" smtClean="0"/>
              <a:t> та </a:t>
            </a:r>
            <a:r>
              <a:rPr lang="ru-RU" dirty="0" err="1" smtClean="0"/>
              <a:t>Херсонську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), а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 </a:t>
            </a:r>
            <a:r>
              <a:rPr lang="ru-RU" dirty="0" err="1" smtClean="0"/>
              <a:t>депортовані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воєводства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лемки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Перечинському</a:t>
            </a:r>
            <a:r>
              <a:rPr lang="ru-RU" dirty="0" smtClean="0"/>
              <a:t> та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Великоберезнянського</a:t>
            </a:r>
            <a:r>
              <a:rPr lang="ru-RU" dirty="0" smtClean="0"/>
              <a:t> районах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гірській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сходу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Атлас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У </a:t>
            </a:r>
            <a:r>
              <a:rPr lang="ru-RU" dirty="0" err="1" smtClean="0"/>
              <a:t>трьох</a:t>
            </a:r>
            <a:r>
              <a:rPr lang="ru-RU" dirty="0" smtClean="0"/>
              <a:t> томах. К. : Наук. думка, 1984‒2001.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Бевзенко С.П.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діалектологія</a:t>
            </a:r>
            <a:r>
              <a:rPr lang="uk-UA" dirty="0" smtClean="0"/>
              <a:t>. </a:t>
            </a:r>
            <a:r>
              <a:rPr lang="ru-RU" dirty="0" smtClean="0"/>
              <a:t>К. : </a:t>
            </a:r>
            <a:r>
              <a:rPr lang="ru-RU" dirty="0" err="1" smtClean="0"/>
              <a:t>Вищ</a:t>
            </a:r>
            <a:r>
              <a:rPr lang="ru-RU" dirty="0" smtClean="0"/>
              <a:t>. школа, 1980. </a:t>
            </a:r>
            <a:r>
              <a:rPr lang="uk-UA" dirty="0" smtClean="0"/>
              <a:t>242 с</a:t>
            </a:r>
            <a:r>
              <a:rPr lang="ru-RU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Залеський</a:t>
            </a:r>
            <a:r>
              <a:rPr lang="ru-RU" dirty="0" smtClean="0"/>
              <a:t> А.М. </a:t>
            </a:r>
            <a:r>
              <a:rPr lang="ru-RU" dirty="0" err="1" smtClean="0"/>
              <a:t>Діалектне</a:t>
            </a:r>
            <a:r>
              <a:rPr lang="ru-RU" dirty="0" smtClean="0"/>
              <a:t> </a:t>
            </a:r>
            <a:r>
              <a:rPr lang="ru-RU" dirty="0" err="1" smtClean="0"/>
              <a:t>розмаїття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Культура слова. </a:t>
            </a:r>
            <a:r>
              <a:rPr lang="ru-RU" dirty="0" err="1" smtClean="0"/>
              <a:t>Випуск</a:t>
            </a:r>
            <a:r>
              <a:rPr lang="ru-RU" dirty="0" smtClean="0"/>
              <a:t> 38. К</a:t>
            </a:r>
            <a:r>
              <a:rPr lang="ru-RU" dirty="0" smtClean="0"/>
              <a:t>.: </a:t>
            </a:r>
            <a:r>
              <a:rPr lang="ru-RU" dirty="0" smtClean="0"/>
              <a:t>Наук. думка, 1990. С. 3–9.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Жилко Ф.Т. </a:t>
            </a:r>
            <a:r>
              <a:rPr lang="ru-RU" dirty="0" err="1" smtClean="0"/>
              <a:t>Ареальні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1990. №4. С. 18–27.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Матвіяс</a:t>
            </a:r>
            <a:r>
              <a:rPr lang="ru-RU" dirty="0" smtClean="0"/>
              <a:t> І.Г.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говори. К. : Наук. думка, 1990. С. 58–105.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Матвіяс</a:t>
            </a:r>
            <a:r>
              <a:rPr lang="ru-RU" dirty="0" smtClean="0"/>
              <a:t> І. Г. Проблема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наріч</a:t>
            </a:r>
            <a:r>
              <a:rPr lang="ru-RU" dirty="0" smtClean="0"/>
              <a:t> </a:t>
            </a:r>
            <a:r>
              <a:rPr lang="ru-RU" dirty="0" err="1" smtClean="0"/>
              <a:t>Мовознавство</a:t>
            </a:r>
            <a:r>
              <a:rPr lang="ru-RU" dirty="0" smtClean="0"/>
              <a:t>. 2001. № 2. </a:t>
            </a:r>
            <a:r>
              <a:rPr lang="ru-RU" dirty="0" smtClean="0"/>
              <a:t>С.13–17</a:t>
            </a:r>
            <a:r>
              <a:rPr lang="ru-RU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Німчук</a:t>
            </a:r>
            <a:r>
              <a:rPr lang="ru-RU" dirty="0" smtClean="0"/>
              <a:t> В. 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. Наука </a:t>
            </a:r>
            <a:r>
              <a:rPr lang="ru-RU" dirty="0" err="1" smtClean="0"/>
              <a:t>і</a:t>
            </a:r>
            <a:r>
              <a:rPr lang="ru-RU" dirty="0" smtClean="0"/>
              <a:t> культура. 1993. </a:t>
            </a:r>
            <a:r>
              <a:rPr lang="ru-RU" dirty="0" err="1" smtClean="0"/>
              <a:t>Вип</a:t>
            </a:r>
            <a:r>
              <a:rPr lang="ru-RU" dirty="0" smtClean="0"/>
              <a:t>. 26, 27. С. 233–250.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Півторак</a:t>
            </a:r>
            <a:r>
              <a:rPr lang="ru-RU" dirty="0" smtClean="0"/>
              <a:t> Г.П.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глотогенезу</a:t>
            </a:r>
            <a:r>
              <a:rPr lang="ru-RU" dirty="0" smtClean="0"/>
              <a:t> </a:t>
            </a:r>
            <a:r>
              <a:rPr lang="ru-RU" dirty="0" err="1" smtClean="0"/>
              <a:t>східних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1988. № 2. С. 64–69.</a:t>
            </a:r>
          </a:p>
          <a:p>
            <a:pPr marL="514350" indent="-514350" algn="just" rtl="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smtClean="0"/>
              <a:t>Бойки</a:t>
            </a:r>
            <a:r>
              <a:rPr lang="ru-RU" i="1" dirty="0" smtClean="0"/>
              <a:t> </a:t>
            </a:r>
            <a:r>
              <a:rPr lang="ru-RU" dirty="0" err="1" smtClean="0"/>
              <a:t>розселені</a:t>
            </a:r>
            <a:r>
              <a:rPr lang="ru-RU" dirty="0" smtClean="0"/>
              <a:t> у </a:t>
            </a:r>
            <a:r>
              <a:rPr lang="ru-RU" dirty="0" err="1" smtClean="0"/>
              <a:t>межиріччі</a:t>
            </a:r>
            <a:r>
              <a:rPr lang="ru-RU" dirty="0" smtClean="0"/>
              <a:t> </a:t>
            </a:r>
            <a:r>
              <a:rPr lang="ru-RU" dirty="0" err="1" smtClean="0"/>
              <a:t>Сяну</a:t>
            </a:r>
            <a:r>
              <a:rPr lang="ru-RU" dirty="0" smtClean="0"/>
              <a:t> і </a:t>
            </a:r>
            <a:r>
              <a:rPr lang="ru-RU" dirty="0" err="1" smtClean="0"/>
              <a:t>Ломниці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передгір'ями</a:t>
            </a:r>
            <a:r>
              <a:rPr lang="ru-RU" dirty="0" smtClean="0"/>
              <a:t> Карпат і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верхів'ями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Ужа і </a:t>
            </a:r>
            <a:r>
              <a:rPr lang="ru-RU" dirty="0" err="1" smtClean="0"/>
              <a:t>Тересьви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(</a:t>
            </a:r>
            <a:r>
              <a:rPr lang="ru-RU" i="1" dirty="0" smtClean="0"/>
              <a:t>С. </a:t>
            </a:r>
            <a:r>
              <a:rPr lang="ru-RU" i="1" dirty="0" err="1" smtClean="0"/>
              <a:t>Верхратський</a:t>
            </a:r>
            <a:r>
              <a:rPr lang="ru-RU" dirty="0" smtClean="0"/>
              <a:t>), за </a:t>
            </a:r>
            <a:r>
              <a:rPr lang="ru-RU" dirty="0" err="1" smtClean="0"/>
              <a:t>аналогією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лемками</a:t>
            </a:r>
            <a:r>
              <a:rPr lang="ru-RU" dirty="0" smtClean="0"/>
              <a:t>, </a:t>
            </a:r>
            <a:r>
              <a:rPr lang="ru-RU" dirty="0" err="1" smtClean="0"/>
              <a:t>пов'язували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лексики </a:t>
            </a:r>
            <a:r>
              <a:rPr lang="ru-RU" b="1" i="1" dirty="0" smtClean="0"/>
              <a:t>(«</a:t>
            </a:r>
            <a:r>
              <a:rPr lang="ru-RU" b="1" i="1" dirty="0" err="1" smtClean="0"/>
              <a:t>бойє</a:t>
            </a:r>
            <a:r>
              <a:rPr lang="ru-RU" b="1" i="1" dirty="0" smtClean="0"/>
              <a:t>» - «так»), </a:t>
            </a:r>
            <a:r>
              <a:rPr lang="ru-RU" dirty="0" err="1" smtClean="0"/>
              <a:t>інші</a:t>
            </a:r>
            <a:r>
              <a:rPr lang="ru-RU" dirty="0" smtClean="0"/>
              <a:t> (</a:t>
            </a:r>
            <a:r>
              <a:rPr lang="ru-RU" i="1" dirty="0" err="1" smtClean="0"/>
              <a:t>І.Вагилевич</a:t>
            </a:r>
            <a:r>
              <a:rPr lang="ru-RU" i="1" dirty="0" smtClean="0"/>
              <a:t>, Я. </a:t>
            </a:r>
            <a:r>
              <a:rPr lang="ru-RU" i="1" dirty="0" err="1" smtClean="0"/>
              <a:t>Головацький</a:t>
            </a:r>
            <a:r>
              <a:rPr lang="ru-RU" dirty="0" smtClean="0"/>
              <a:t>) </a:t>
            </a:r>
            <a:r>
              <a:rPr lang="ru-RU" dirty="0" smtClean="0"/>
              <a:t>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кельтськими</a:t>
            </a:r>
            <a:r>
              <a:rPr lang="ru-RU" dirty="0" smtClean="0"/>
              <a:t> племенами </a:t>
            </a:r>
            <a:r>
              <a:rPr lang="ru-RU" dirty="0" err="1" smtClean="0"/>
              <a:t>бойків</a:t>
            </a:r>
            <a:r>
              <a:rPr lang="ru-RU" dirty="0" smtClean="0"/>
              <a:t>,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загальнослов'янським</a:t>
            </a:r>
            <a:r>
              <a:rPr lang="ru-RU" dirty="0" smtClean="0"/>
              <a:t> </a:t>
            </a:r>
            <a:r>
              <a:rPr lang="ru-RU" dirty="0" err="1" smtClean="0"/>
              <a:t>антропонімом</a:t>
            </a:r>
            <a:r>
              <a:rPr lang="ru-RU" dirty="0" smtClean="0"/>
              <a:t> (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) </a:t>
            </a:r>
            <a:r>
              <a:rPr lang="ru-RU" dirty="0" smtClean="0"/>
              <a:t>– Бойко</a:t>
            </a:r>
            <a:r>
              <a:rPr lang="ru-RU" dirty="0" smtClean="0"/>
              <a:t>, </a:t>
            </a:r>
            <a:r>
              <a:rPr lang="ru-RU" dirty="0" err="1" smtClean="0"/>
              <a:t>поширеним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Бойки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</a:t>
            </a:r>
            <a:r>
              <a:rPr lang="ru-RU" dirty="0" err="1" smtClean="0"/>
              <a:t>амобутня</a:t>
            </a:r>
            <a:r>
              <a:rPr lang="ru-RU" dirty="0" smtClean="0"/>
              <a:t>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яка </a:t>
            </a:r>
            <a:r>
              <a:rPr lang="ru-RU" dirty="0" err="1" smtClean="0"/>
              <a:t>мешкає</a:t>
            </a:r>
            <a:r>
              <a:rPr lang="ru-RU" dirty="0" smtClean="0"/>
              <a:t> у </a:t>
            </a:r>
            <a:r>
              <a:rPr lang="ru-RU" dirty="0" err="1" smtClean="0"/>
              <a:t>центральній</a:t>
            </a:r>
            <a:r>
              <a:rPr lang="ru-RU" dirty="0" smtClean="0"/>
              <a:t> і </a:t>
            </a:r>
            <a:r>
              <a:rPr lang="ru-RU" dirty="0" err="1" smtClean="0"/>
              <a:t>подекуди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Карпат.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Гуцули</a:t>
            </a:r>
            <a:r>
              <a:rPr lang="ru-RU" i="1" dirty="0" smtClean="0"/>
              <a:t> </a:t>
            </a:r>
            <a:r>
              <a:rPr lang="ru-RU" dirty="0" err="1" smtClean="0"/>
              <a:t>розселені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Чернівецької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областей.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гуцули</a:t>
            </a:r>
            <a:r>
              <a:rPr lang="ru-RU" i="1" dirty="0" smtClean="0"/>
              <a:t>» </a:t>
            </a:r>
            <a:r>
              <a:rPr lang="ru-RU" dirty="0" smtClean="0"/>
              <a:t>остаточно не </a:t>
            </a:r>
            <a:r>
              <a:rPr lang="ru-RU" dirty="0" err="1" smtClean="0"/>
              <a:t>з'ясовано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версій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румунського</a:t>
            </a:r>
            <a:r>
              <a:rPr lang="ru-RU" dirty="0" smtClean="0"/>
              <a:t> слова </a:t>
            </a:r>
            <a:r>
              <a:rPr lang="ru-RU" i="1" dirty="0" smtClean="0"/>
              <a:t>«</a:t>
            </a:r>
            <a:r>
              <a:rPr lang="ru-RU" i="1" dirty="0" err="1" smtClean="0"/>
              <a:t>гоц</a:t>
            </a:r>
            <a:r>
              <a:rPr lang="ru-RU" i="1" dirty="0" smtClean="0"/>
              <a:t>», «</a:t>
            </a:r>
            <a:r>
              <a:rPr lang="ru-RU" i="1" dirty="0" err="1" smtClean="0"/>
              <a:t>гуц</a:t>
            </a:r>
            <a:r>
              <a:rPr lang="ru-RU" i="1" dirty="0" smtClean="0"/>
              <a:t>» («</a:t>
            </a:r>
            <a:r>
              <a:rPr lang="ru-RU" i="1" dirty="0" err="1" smtClean="0"/>
              <a:t>розбійник</a:t>
            </a:r>
            <a:r>
              <a:rPr lang="ru-RU" i="1" dirty="0" smtClean="0"/>
              <a:t>»), «</a:t>
            </a:r>
            <a:r>
              <a:rPr lang="ru-RU" i="1" dirty="0" err="1" smtClean="0"/>
              <a:t>гуцати</a:t>
            </a:r>
            <a:r>
              <a:rPr lang="ru-RU" i="1" dirty="0" smtClean="0"/>
              <a:t>» («</a:t>
            </a:r>
            <a:r>
              <a:rPr lang="ru-RU" i="1" dirty="0" err="1" smtClean="0"/>
              <a:t>кочувати</a:t>
            </a:r>
            <a:r>
              <a:rPr lang="ru-RU" i="1" dirty="0" smtClean="0"/>
              <a:t>»)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Не </a:t>
            </a:r>
            <a:r>
              <a:rPr lang="ru-RU" dirty="0" err="1" smtClean="0"/>
              <a:t>витримали</a:t>
            </a:r>
            <a:r>
              <a:rPr lang="ru-RU" dirty="0" smtClean="0"/>
              <a:t> критики </a:t>
            </a:r>
            <a:r>
              <a:rPr lang="ru-RU" dirty="0" err="1" smtClean="0"/>
              <a:t>концепції</a:t>
            </a:r>
            <a:r>
              <a:rPr lang="ru-RU" dirty="0" smtClean="0"/>
              <a:t> про </a:t>
            </a:r>
            <a:r>
              <a:rPr lang="ru-RU" dirty="0" err="1" smtClean="0"/>
              <a:t>східнороманське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давньоруське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уличів</a:t>
            </a:r>
            <a:r>
              <a:rPr lang="ru-RU" dirty="0" smtClean="0"/>
              <a:t> </a:t>
            </a:r>
            <a:r>
              <a:rPr lang="ru-RU" dirty="0" smtClean="0"/>
              <a:t>– «улус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    «</a:t>
            </a:r>
            <a:r>
              <a:rPr lang="ru-RU" dirty="0" err="1" smtClean="0"/>
              <a:t>плем'я</a:t>
            </a:r>
            <a:r>
              <a:rPr lang="ru-RU" dirty="0" smtClean="0"/>
              <a:t>»)    </a:t>
            </a:r>
            <a:r>
              <a:rPr lang="ru-RU" dirty="0" err="1" smtClean="0"/>
              <a:t>походження</a:t>
            </a:r>
            <a:r>
              <a:rPr lang="ru-RU" dirty="0" smtClean="0"/>
              <a:t>    </a:t>
            </a:r>
            <a:r>
              <a:rPr lang="ru-RU" dirty="0" err="1" smtClean="0"/>
              <a:t>гуцулів</a:t>
            </a:r>
            <a:r>
              <a:rPr lang="ru-RU" dirty="0" smtClean="0"/>
              <a:t>.  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dirty="0" err="1" smtClean="0"/>
              <a:t>Найновіша</a:t>
            </a:r>
            <a:r>
              <a:rPr lang="ru-RU" dirty="0" smtClean="0"/>
              <a:t>        </a:t>
            </a:r>
            <a:r>
              <a:rPr lang="ru-RU" dirty="0" err="1" smtClean="0"/>
              <a:t>гіпотеза</a:t>
            </a:r>
            <a:r>
              <a:rPr lang="ru-RU" dirty="0" smtClean="0"/>
              <a:t>   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антропонімічного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гуцулів</a:t>
            </a:r>
            <a:r>
              <a:rPr lang="ru-RU" dirty="0" smtClean="0"/>
              <a:t> остаточно не </a:t>
            </a:r>
            <a:r>
              <a:rPr lang="ru-RU" dirty="0" err="1" smtClean="0"/>
              <a:t>з'ясоване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ряд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грунтовних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smtClean="0"/>
              <a:t>вони в основному </a:t>
            </a:r>
            <a:r>
              <a:rPr lang="ru-RU" dirty="0" err="1" smtClean="0"/>
              <a:t>сформувалися</a:t>
            </a:r>
            <a:r>
              <a:rPr lang="ru-RU" dirty="0" smtClean="0"/>
              <a:t> у </a:t>
            </a:r>
            <a:r>
              <a:rPr lang="ru-RU" dirty="0" err="1" smtClean="0"/>
              <a:t>XIXст</a:t>
            </a:r>
            <a:r>
              <a:rPr lang="ru-RU" dirty="0" smtClean="0"/>
              <a:t>.,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національно-культурного</a:t>
            </a:r>
            <a:r>
              <a:rPr lang="ru-RU" dirty="0" smtClean="0"/>
              <a:t> </a:t>
            </a:r>
            <a:r>
              <a:rPr lang="ru-RU" dirty="0" err="1" smtClean="0"/>
              <a:t>відродження</a:t>
            </a:r>
            <a:r>
              <a:rPr lang="ru-RU" dirty="0" smtClean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Поліщуки</a:t>
            </a:r>
            <a:r>
              <a:rPr lang="ru-RU" b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яка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українсько-білоруського</a:t>
            </a:r>
            <a:r>
              <a:rPr lang="ru-RU" dirty="0" smtClean="0"/>
              <a:t> </a:t>
            </a:r>
            <a:r>
              <a:rPr lang="ru-RU" dirty="0" err="1" smtClean="0"/>
              <a:t>міжетнічного</a:t>
            </a:r>
            <a:r>
              <a:rPr lang="ru-RU" dirty="0" smtClean="0"/>
              <a:t> </a:t>
            </a:r>
            <a:r>
              <a:rPr lang="ru-RU" dirty="0" err="1" smtClean="0"/>
              <a:t>порубіжжя</a:t>
            </a:r>
            <a:r>
              <a:rPr lang="ru-RU" dirty="0" smtClean="0"/>
              <a:t> і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української</a:t>
            </a:r>
            <a:r>
              <a:rPr lang="ru-RU" dirty="0" smtClean="0"/>
              <a:t>, так і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білоруської</a:t>
            </a:r>
            <a:r>
              <a:rPr lang="ru-RU" dirty="0" smtClean="0"/>
              <a:t> культур.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smtClean="0"/>
              <a:t>ареалом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поліщуків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Поприп'яття</a:t>
            </a:r>
            <a:r>
              <a:rPr lang="ru-RU" dirty="0" smtClean="0"/>
              <a:t> та </a:t>
            </a:r>
            <a:r>
              <a:rPr lang="ru-RU" dirty="0" err="1" smtClean="0"/>
              <a:t>Погориння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північні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Луцької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Рівненської</a:t>
            </a:r>
            <a:r>
              <a:rPr lang="ru-RU" dirty="0" smtClean="0"/>
              <a:t> областей.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поліщуки</a:t>
            </a:r>
            <a:r>
              <a:rPr lang="ru-RU" i="1" dirty="0" smtClean="0"/>
              <a:t>»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топонімом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Полісся</a:t>
            </a:r>
            <a:r>
              <a:rPr lang="ru-RU" i="1" dirty="0" smtClean="0"/>
              <a:t>»,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XIII-XIV </a:t>
            </a:r>
            <a:r>
              <a:rPr lang="ru-RU" dirty="0" smtClean="0"/>
              <a:t>ст.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Литвини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яка </a:t>
            </a:r>
            <a:r>
              <a:rPr lang="ru-RU" dirty="0" err="1" smtClean="0"/>
              <a:t>формувалася</a:t>
            </a:r>
            <a:r>
              <a:rPr lang="ru-RU" dirty="0" smtClean="0"/>
              <a:t> на </a:t>
            </a:r>
            <a:r>
              <a:rPr lang="ru-RU" dirty="0" err="1" smtClean="0"/>
              <a:t>перетині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етноконтактних</a:t>
            </a:r>
            <a:r>
              <a:rPr lang="ru-RU" dirty="0" smtClean="0"/>
              <a:t> зон</a:t>
            </a:r>
            <a:r>
              <a:rPr lang="ru-RU" dirty="0" smtClean="0"/>
              <a:t>:</a:t>
            </a:r>
          </a:p>
          <a:p>
            <a:pPr marL="0" indent="357188" algn="just">
              <a:buNone/>
            </a:pPr>
            <a:r>
              <a:rPr lang="ru-RU" dirty="0" smtClean="0"/>
              <a:t> 1) </a:t>
            </a:r>
            <a:r>
              <a:rPr lang="ru-RU" dirty="0" err="1" smtClean="0"/>
              <a:t>українсько-білоруської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українсько-російської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литвинів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Десни</a:t>
            </a:r>
            <a:r>
              <a:rPr lang="ru-RU" dirty="0" smtClean="0"/>
              <a:t>, — </a:t>
            </a:r>
            <a:r>
              <a:rPr lang="ru-RU" dirty="0" err="1" smtClean="0"/>
              <a:t>власне</a:t>
            </a:r>
            <a:r>
              <a:rPr lang="ru-RU" dirty="0" smtClean="0"/>
              <a:t>, </a:t>
            </a:r>
            <a:r>
              <a:rPr lang="ru-RU" dirty="0" err="1" smtClean="0"/>
              <a:t>Сіверські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колись </a:t>
            </a:r>
            <a:r>
              <a:rPr lang="ru-RU" dirty="0" err="1" smtClean="0"/>
              <a:t>містили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Сумщини</a:t>
            </a:r>
            <a:r>
              <a:rPr lang="ru-RU" dirty="0" smtClean="0"/>
              <a:t> та </a:t>
            </a:r>
            <a:r>
              <a:rPr lang="ru-RU" dirty="0" err="1" smtClean="0"/>
              <a:t>Чернігівщини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ряд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Гомельської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білорусі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Орловської</a:t>
            </a:r>
            <a:r>
              <a:rPr lang="ru-RU" dirty="0" smtClean="0"/>
              <a:t>, </a:t>
            </a:r>
            <a:r>
              <a:rPr lang="ru-RU" dirty="0" err="1" smtClean="0"/>
              <a:t>Брянської</a:t>
            </a:r>
            <a:r>
              <a:rPr lang="ru-RU" dirty="0" smtClean="0"/>
              <a:t> та </a:t>
            </a:r>
            <a:r>
              <a:rPr lang="ru-RU" dirty="0" err="1" smtClean="0"/>
              <a:t>Курської</a:t>
            </a:r>
            <a:r>
              <a:rPr lang="ru-RU" dirty="0" smtClean="0"/>
              <a:t> областей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литвини</a:t>
            </a:r>
            <a:r>
              <a:rPr lang="ru-RU" i="1" dirty="0" smtClean="0"/>
              <a:t>» </a:t>
            </a:r>
            <a:r>
              <a:rPr lang="ru-RU" dirty="0" err="1" smtClean="0"/>
              <a:t>з'являється</a:t>
            </a:r>
            <a:r>
              <a:rPr lang="ru-RU" dirty="0" smtClean="0"/>
              <a:t> в </a:t>
            </a:r>
            <a:r>
              <a:rPr lang="ru-RU" dirty="0" err="1" smtClean="0"/>
              <a:t>історичних</a:t>
            </a:r>
            <a:r>
              <a:rPr lang="ru-RU" dirty="0" smtClean="0"/>
              <a:t> документах </a:t>
            </a:r>
            <a:r>
              <a:rPr lang="ru-RU" dirty="0" err="1" smtClean="0"/>
              <a:t>з</a:t>
            </a:r>
            <a:r>
              <a:rPr lang="ru-RU" dirty="0" smtClean="0"/>
              <a:t> XIV ст.,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 часу, коли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білоруських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земель стала </a:t>
            </a:r>
            <a:r>
              <a:rPr lang="ru-RU" dirty="0" err="1" smtClean="0"/>
              <a:t>підпорядкована</a:t>
            </a:r>
            <a:r>
              <a:rPr lang="ru-RU" dirty="0" smtClean="0"/>
              <a:t> Великому </a:t>
            </a:r>
            <a:r>
              <a:rPr lang="ru-RU" dirty="0" err="1" smtClean="0"/>
              <a:t>князівству</a:t>
            </a:r>
            <a:r>
              <a:rPr lang="ru-RU" dirty="0" smtClean="0"/>
              <a:t> </a:t>
            </a:r>
            <a:r>
              <a:rPr lang="ru-RU" dirty="0" err="1" smtClean="0"/>
              <a:t>Литовському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Русини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давня</a:t>
            </a:r>
            <a:r>
              <a:rPr lang="ru-RU" dirty="0" smtClean="0"/>
              <a:t> </a:t>
            </a:r>
            <a:r>
              <a:rPr lang="ru-RU" dirty="0" err="1" smtClean="0"/>
              <a:t>самоназва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українсько-руського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загальноприйнятою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, а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Поліссі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Етнонім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русини</a:t>
            </a:r>
            <a:r>
              <a:rPr lang="ru-RU" i="1" dirty="0" smtClean="0"/>
              <a:t>» </a:t>
            </a:r>
            <a:r>
              <a:rPr lang="ru-RU" dirty="0" smtClean="0"/>
              <a:t>для </a:t>
            </a:r>
            <a:r>
              <a:rPr lang="ru-RU" dirty="0" err="1" smtClean="0"/>
              <a:t>Закарпаття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ключовим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початку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</a:t>
            </a:r>
            <a:r>
              <a:rPr lang="ru-RU" dirty="0" err="1" smtClean="0"/>
              <a:t>Принаймні</a:t>
            </a:r>
            <a:r>
              <a:rPr lang="ru-RU" dirty="0" smtClean="0"/>
              <a:t>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XI ст. </a:t>
            </a:r>
            <a:r>
              <a:rPr lang="ru-RU" dirty="0" err="1" smtClean="0"/>
              <a:t>згадують</a:t>
            </a:r>
            <a:r>
              <a:rPr lang="ru-RU" dirty="0" smtClean="0"/>
              <a:t> </a:t>
            </a: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слов'янське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називаючи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русинами, а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 </a:t>
            </a:r>
            <a:r>
              <a:rPr lang="ru-RU" i="1" dirty="0" err="1" smtClean="0"/>
              <a:t>Руською</a:t>
            </a:r>
            <a:r>
              <a:rPr lang="ru-RU" i="1" dirty="0" smtClean="0"/>
              <a:t> </a:t>
            </a:r>
            <a:r>
              <a:rPr lang="ru-RU" i="1" dirty="0" err="1" smtClean="0"/>
              <a:t>крайною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Руською</a:t>
            </a:r>
            <a:r>
              <a:rPr lang="ru-RU" i="1" dirty="0" smtClean="0"/>
              <a:t> маркою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ідентичним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екзоетнонім</a:t>
            </a:r>
            <a:r>
              <a:rPr lang="ru-RU" dirty="0" smtClean="0"/>
              <a:t> — </a:t>
            </a:r>
            <a:r>
              <a:rPr lang="ru-RU" i="1" dirty="0" err="1" smtClean="0"/>
              <a:t>рутени</a:t>
            </a:r>
            <a:r>
              <a:rPr lang="ru-RU" dirty="0" smtClean="0"/>
              <a:t>: так у </a:t>
            </a:r>
            <a:r>
              <a:rPr lang="ru-RU" dirty="0" err="1" smtClean="0"/>
              <a:t>латинізованій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іменувалися</a:t>
            </a:r>
            <a:r>
              <a:rPr lang="ru-RU" dirty="0" smtClean="0"/>
              <a:t> </a:t>
            </a:r>
            <a:r>
              <a:rPr lang="ru-RU" dirty="0" err="1" smtClean="0"/>
              <a:t>русини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dirty="0" smtClean="0"/>
              <a:t>Отже, беручи до уваги вищевикладений матеріал, </a:t>
            </a:r>
            <a:r>
              <a:rPr lang="uk-UA" dirty="0" smtClean="0"/>
              <a:t>можна стверджувати: </a:t>
            </a:r>
            <a:r>
              <a:rPr lang="uk-UA" dirty="0" smtClean="0"/>
              <a:t>у</a:t>
            </a:r>
            <a:r>
              <a:rPr lang="ru-RU" dirty="0" err="1" smtClean="0"/>
              <a:t>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uk-UA" dirty="0" smtClean="0"/>
              <a:t> апріорі не може бути однаковою</a:t>
            </a:r>
            <a:r>
              <a:rPr lang="ru-RU" dirty="0" smtClean="0"/>
              <a:t> на</a:t>
            </a:r>
            <a:r>
              <a:rPr lang="uk-UA" dirty="0" smtClean="0"/>
              <a:t> усій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uk-UA" dirty="0" smtClean="0"/>
              <a:t>, що сприяє </a:t>
            </a:r>
            <a:r>
              <a:rPr lang="ru-RU" dirty="0" err="1" smtClean="0"/>
              <a:t>виникненн</a:t>
            </a:r>
            <a:r>
              <a:rPr lang="uk-UA" dirty="0" smtClean="0"/>
              <a:t>ю </a:t>
            </a:r>
            <a:r>
              <a:rPr lang="uk-UA" b="1" dirty="0" smtClean="0"/>
              <a:t>українських </a:t>
            </a:r>
            <a:r>
              <a:rPr lang="ru-RU" b="1" dirty="0" err="1" smtClean="0"/>
              <a:t>діалектів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Мова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дуже</a:t>
            </a:r>
            <a:r>
              <a:rPr lang="ru-RU" dirty="0" smtClean="0"/>
              <a:t> складна система, </a:t>
            </a:r>
            <a:r>
              <a:rPr lang="ru-RU" dirty="0" err="1" smtClean="0"/>
              <a:t>багатогранна</a:t>
            </a:r>
            <a:r>
              <a:rPr lang="ru-RU" b="1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різнопланов</a:t>
            </a:r>
            <a:r>
              <a:rPr lang="uk-UA" dirty="0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виявах</a:t>
            </a:r>
            <a:r>
              <a:rPr lang="ru-RU" dirty="0" smtClean="0"/>
              <a:t> – </a:t>
            </a:r>
            <a:r>
              <a:rPr lang="ru-RU" b="1" dirty="0" err="1" smtClean="0"/>
              <a:t>літературному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діалектному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протиставляються</a:t>
            </a:r>
            <a:r>
              <a:rPr lang="ru-RU" dirty="0" smtClean="0"/>
              <a:t> один одному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органічно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взаємодіють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</a:t>
            </a:r>
            <a:r>
              <a:rPr lang="ru-RU" dirty="0" err="1" smtClean="0"/>
              <a:t>виступаючи</a:t>
            </a:r>
            <a:r>
              <a:rPr lang="ru-RU" dirty="0" smtClean="0"/>
              <a:t> як </a:t>
            </a:r>
            <a:r>
              <a:rPr lang="ru-RU" dirty="0" err="1" smtClean="0"/>
              <a:t>нерозривне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діалектична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відшліфований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усталеними</a:t>
            </a:r>
            <a:r>
              <a:rPr lang="ru-RU" dirty="0" smtClean="0"/>
              <a:t> для </a:t>
            </a:r>
            <a:r>
              <a:rPr lang="ru-RU" dirty="0" err="1" smtClean="0"/>
              <a:t>певного</a:t>
            </a:r>
            <a:r>
              <a:rPr lang="ru-RU" dirty="0" smtClean="0"/>
              <a:t> часу,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мінливими</a:t>
            </a:r>
            <a:r>
              <a:rPr lang="ru-RU" dirty="0" smtClean="0"/>
              <a:t> нормами,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не </a:t>
            </a:r>
            <a:r>
              <a:rPr lang="ru-RU" dirty="0" err="1" smtClean="0"/>
              <a:t>пов’язується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якоюсь</a:t>
            </a:r>
            <a:r>
              <a:rPr lang="ru-RU" dirty="0" smtClean="0"/>
              <a:t> конкретною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а </a:t>
            </a:r>
            <a:r>
              <a:rPr lang="ru-RU" dirty="0" err="1" smtClean="0"/>
              <a:t>обслуговує</a:t>
            </a:r>
            <a:r>
              <a:rPr lang="ru-RU" dirty="0" smtClean="0"/>
              <a:t> потреби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безвідносно</a:t>
            </a:r>
            <a:r>
              <a:rPr lang="ru-RU" dirty="0" smtClean="0"/>
              <a:t> до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Головні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</a:p>
          <a:p>
            <a:pPr marL="0" indent="357188" algn="just">
              <a:buNone/>
            </a:pPr>
            <a:r>
              <a:rPr lang="ru-RU" i="1" dirty="0" smtClean="0"/>
              <a:t>1) </a:t>
            </a:r>
            <a:r>
              <a:rPr lang="ru-RU" i="1" dirty="0" err="1" smtClean="0"/>
              <a:t>наддіалектна</a:t>
            </a:r>
            <a:r>
              <a:rPr lang="ru-RU" i="1" dirty="0" smtClean="0"/>
              <a:t> </a:t>
            </a:r>
            <a:r>
              <a:rPr lang="ru-RU" i="1" dirty="0" smtClean="0"/>
              <a:t>форма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; </a:t>
            </a:r>
          </a:p>
          <a:p>
            <a:pPr marL="0" indent="357188" algn="just">
              <a:buNone/>
            </a:pPr>
            <a:r>
              <a:rPr lang="ru-RU" i="1" dirty="0" smtClean="0"/>
              <a:t>2) </a:t>
            </a:r>
            <a:r>
              <a:rPr lang="ru-RU" i="1" dirty="0" err="1" smtClean="0"/>
              <a:t>поліфункціональність</a:t>
            </a:r>
            <a:r>
              <a:rPr lang="ru-RU" i="1" dirty="0" smtClean="0"/>
              <a:t>; </a:t>
            </a:r>
          </a:p>
          <a:p>
            <a:pPr marL="0" indent="357188" algn="just">
              <a:buNone/>
            </a:pPr>
            <a:r>
              <a:rPr lang="ru-RU" i="1" dirty="0" smtClean="0"/>
              <a:t>3) </a:t>
            </a:r>
            <a:r>
              <a:rPr lang="ru-RU" i="1" dirty="0" err="1" smtClean="0"/>
              <a:t>наявність</a:t>
            </a:r>
            <a:r>
              <a:rPr lang="ru-RU" i="1" dirty="0" smtClean="0"/>
              <a:t> </a:t>
            </a:r>
            <a:r>
              <a:rPr lang="ru-RU" i="1" dirty="0" err="1" smtClean="0"/>
              <a:t>кодифікованих</a:t>
            </a:r>
            <a:r>
              <a:rPr lang="ru-RU" i="1" dirty="0" smtClean="0"/>
              <a:t> </a:t>
            </a:r>
            <a:r>
              <a:rPr lang="ru-RU" i="1" dirty="0" smtClean="0"/>
              <a:t>норм; </a:t>
            </a:r>
          </a:p>
          <a:p>
            <a:pPr marL="0" indent="357188" algn="just">
              <a:buNone/>
            </a:pPr>
            <a:r>
              <a:rPr lang="ru-RU" i="1" dirty="0" smtClean="0"/>
              <a:t>4) </a:t>
            </a:r>
            <a:r>
              <a:rPr lang="ru-RU" i="1" dirty="0" err="1" smtClean="0"/>
              <a:t>стилістична</a:t>
            </a:r>
            <a:r>
              <a:rPr lang="ru-RU" i="1" dirty="0" smtClean="0"/>
              <a:t> </a:t>
            </a:r>
            <a:r>
              <a:rPr lang="ru-RU" i="1" dirty="0" err="1" smtClean="0"/>
              <a:t>диференціація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Діалектна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писаних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правил, </a:t>
            </a:r>
            <a:r>
              <a:rPr lang="ru-RU" dirty="0" err="1" smtClean="0"/>
              <a:t>мінливістю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усною</a:t>
            </a:r>
            <a:r>
              <a:rPr lang="ru-RU" dirty="0" smtClean="0"/>
              <a:t> формою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обмеженою</a:t>
            </a:r>
            <a:r>
              <a:rPr lang="ru-RU" dirty="0" smtClean="0"/>
              <a:t> сферою </a:t>
            </a:r>
            <a:r>
              <a:rPr lang="ru-RU" dirty="0" err="1" smtClean="0"/>
              <a:t>вживання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Спільним</a:t>
            </a:r>
            <a:r>
              <a:rPr lang="ru-RU" b="1" dirty="0" smtClean="0"/>
              <a:t> для </a:t>
            </a:r>
            <a:r>
              <a:rPr lang="ru-RU" b="1" dirty="0" err="1" smtClean="0"/>
              <a:t>обох</a:t>
            </a:r>
            <a:r>
              <a:rPr lang="ru-RU" b="1" dirty="0" smtClean="0"/>
              <a:t> форм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наявність</a:t>
            </a:r>
            <a:r>
              <a:rPr lang="ru-RU" b="1" dirty="0" smtClean="0"/>
              <a:t> </a:t>
            </a:r>
            <a:r>
              <a:rPr lang="ru-RU" b="1" dirty="0" err="1" smtClean="0"/>
              <a:t>певних</a:t>
            </a:r>
            <a:r>
              <a:rPr lang="ru-RU" b="1" dirty="0" smtClean="0"/>
              <a:t> норм. 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у </a:t>
            </a:r>
            <a:r>
              <a:rPr lang="ru-RU" dirty="0" err="1" smtClean="0"/>
              <a:t>діалектах</a:t>
            </a:r>
            <a:r>
              <a:rPr lang="ru-RU" dirty="0" smtClean="0"/>
              <a:t> вони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i="1" dirty="0" err="1" smtClean="0"/>
              <a:t>традицій</a:t>
            </a:r>
            <a:r>
              <a:rPr lang="ru-RU" i="1" dirty="0" smtClean="0"/>
              <a:t> і </a:t>
            </a:r>
            <a:r>
              <a:rPr lang="ru-RU" i="1" dirty="0" err="1" smtClean="0"/>
              <a:t>звичаїв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в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uk-UA" dirty="0" smtClean="0"/>
              <a:t> ЇЇ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опрацьовують</a:t>
            </a:r>
            <a:r>
              <a:rPr lang="ru-RU" dirty="0" smtClean="0"/>
              <a:t> </a:t>
            </a:r>
            <a:r>
              <a:rPr lang="ru-RU" dirty="0" err="1" smtClean="0"/>
              <a:t>науковці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кодифікують</a:t>
            </a:r>
            <a:r>
              <a:rPr lang="ru-RU" dirty="0" smtClean="0"/>
              <a:t> у словниках.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algn="r">
              <a:buNone/>
            </a:pPr>
            <a:r>
              <a:rPr lang="ru-RU" i="1" dirty="0" err="1" smtClean="0"/>
              <a:t>Діалект</a:t>
            </a:r>
            <a:r>
              <a:rPr lang="ru-RU" i="1" dirty="0" smtClean="0"/>
              <a:t>, а ми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надишем</a:t>
            </a:r>
            <a:r>
              <a:rPr lang="ru-RU" i="1" dirty="0" smtClean="0"/>
              <a:t> </a:t>
            </a:r>
            <a:endParaRPr lang="ru-RU" dirty="0" smtClean="0"/>
          </a:p>
          <a:p>
            <a:pPr algn="r">
              <a:buNone/>
            </a:pPr>
            <a:r>
              <a:rPr lang="ru-RU" i="1" dirty="0" err="1" smtClean="0"/>
              <a:t>Міццю</a:t>
            </a:r>
            <a:r>
              <a:rPr lang="ru-RU" i="1" dirty="0" smtClean="0"/>
              <a:t> духу і огнем </a:t>
            </a:r>
            <a:r>
              <a:rPr lang="ru-RU" i="1" dirty="0" err="1" smtClean="0"/>
              <a:t>любови</a:t>
            </a:r>
            <a:r>
              <a:rPr lang="ru-RU" i="1" dirty="0" smtClean="0"/>
              <a:t> 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І </a:t>
            </a:r>
            <a:r>
              <a:rPr lang="ru-RU" i="1" dirty="0" err="1" smtClean="0"/>
              <a:t>нестерпній</a:t>
            </a:r>
            <a:r>
              <a:rPr lang="ru-RU" i="1" dirty="0" smtClean="0"/>
              <a:t>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його</a:t>
            </a:r>
            <a:r>
              <a:rPr lang="ru-RU" i="1" dirty="0" smtClean="0"/>
              <a:t> запишем </a:t>
            </a:r>
            <a:endParaRPr lang="ru-RU" dirty="0" smtClean="0"/>
          </a:p>
          <a:p>
            <a:pPr algn="r">
              <a:buNone/>
            </a:pPr>
            <a:r>
              <a:rPr lang="ru-RU" i="1" dirty="0" err="1" smtClean="0"/>
              <a:t>Самостійно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культурні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                  </a:t>
            </a:r>
            <a:r>
              <a:rPr lang="ru-RU" b="1" i="1" dirty="0" smtClean="0"/>
              <a:t>І. Франко</a:t>
            </a:r>
            <a:endParaRPr lang="ru-RU" b="1" dirty="0" smtClean="0"/>
          </a:p>
          <a:p>
            <a:pPr marL="0" indent="357188" algn="just">
              <a:buNone/>
            </a:pPr>
            <a:endParaRPr lang="ru-RU" b="1" dirty="0" smtClean="0"/>
          </a:p>
          <a:p>
            <a:pPr marL="0" indent="357188" algn="just">
              <a:buNone/>
            </a:pPr>
            <a:r>
              <a:rPr lang="ru-RU" b="1" dirty="0" err="1" smtClean="0"/>
              <a:t>Діалект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яку люди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uk-UA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повноцінною</a:t>
            </a:r>
            <a:r>
              <a:rPr lang="ru-RU" dirty="0" smtClean="0"/>
              <a:t> системою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(</a:t>
            </a:r>
            <a:r>
              <a:rPr lang="ru-RU" dirty="0" err="1" smtClean="0"/>
              <a:t>усного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знакового, не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письмового</a:t>
            </a:r>
            <a:r>
              <a:rPr lang="ru-RU" dirty="0" smtClean="0"/>
              <a:t>)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словником і </a:t>
            </a:r>
            <a:r>
              <a:rPr lang="ru-RU" dirty="0" err="1" smtClean="0"/>
              <a:t>граматикою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uk-UA" dirty="0" smtClean="0"/>
              <a:t>діалекту </a:t>
            </a:r>
            <a:r>
              <a:rPr lang="ru-RU" dirty="0" err="1" smtClean="0"/>
              <a:t>сягає</a:t>
            </a:r>
            <a:r>
              <a:rPr lang="ru-RU" dirty="0" smtClean="0"/>
              <a:t> в </a:t>
            </a:r>
            <a:r>
              <a:rPr lang="ru-RU" dirty="0" err="1" smtClean="0"/>
              <a:t>глибоку</a:t>
            </a:r>
            <a:r>
              <a:rPr lang="ru-RU" dirty="0" smtClean="0"/>
              <a:t> </a:t>
            </a:r>
            <a:r>
              <a:rPr lang="ru-RU" dirty="0" err="1" smtClean="0"/>
              <a:t>давнину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Територіальні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r>
              <a:rPr lang="ru-RU" b="1" dirty="0" smtClean="0"/>
              <a:t>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smtClean="0"/>
              <a:t>де вона </a:t>
            </a:r>
            <a:r>
              <a:rPr lang="ru-RU" dirty="0" err="1" smtClean="0"/>
              <a:t>живе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шляхом.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«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ті</a:t>
            </a:r>
            <a:r>
              <a:rPr lang="ru-RU" i="1" dirty="0" smtClean="0"/>
              <a:t> </a:t>
            </a:r>
            <a:r>
              <a:rPr lang="ru-RU" i="1" dirty="0" err="1" smtClean="0"/>
              <a:t>потічки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впадають</a:t>
            </a:r>
            <a:r>
              <a:rPr lang="ru-RU" i="1" dirty="0" smtClean="0"/>
              <a:t> у </a:t>
            </a:r>
            <a:r>
              <a:rPr lang="ru-RU" i="1" dirty="0" err="1" smtClean="0"/>
              <a:t>могутнє</a:t>
            </a:r>
            <a:r>
              <a:rPr lang="ru-RU" i="1" dirty="0" smtClean="0"/>
              <a:t> </a:t>
            </a:r>
            <a:r>
              <a:rPr lang="ru-RU" i="1" dirty="0" err="1" smtClean="0"/>
              <a:t>річище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та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вищого</a:t>
            </a:r>
            <a:r>
              <a:rPr lang="ru-RU" i="1" dirty="0" smtClean="0"/>
              <a:t>, </a:t>
            </a:r>
            <a:r>
              <a:rPr lang="ru-RU" i="1" dirty="0" err="1" smtClean="0"/>
              <a:t>окультуреного</a:t>
            </a:r>
            <a:r>
              <a:rPr lang="ru-RU" i="1" dirty="0" smtClean="0"/>
              <a:t> </a:t>
            </a:r>
            <a:r>
              <a:rPr lang="ru-RU" i="1" dirty="0" err="1" smtClean="0"/>
              <a:t>різновиду</a:t>
            </a:r>
            <a:r>
              <a:rPr lang="ru-RU" i="1" dirty="0" smtClean="0"/>
              <a:t> – </a:t>
            </a:r>
            <a:r>
              <a:rPr lang="ru-RU" i="1" dirty="0" err="1" smtClean="0"/>
              <a:t>літературної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 Пересохнуть </a:t>
            </a:r>
            <a:r>
              <a:rPr lang="ru-RU" i="1" dirty="0" err="1" smtClean="0"/>
              <a:t>струмки</a:t>
            </a:r>
            <a:r>
              <a:rPr lang="ru-RU" i="1" dirty="0" smtClean="0"/>
              <a:t> – </a:t>
            </a:r>
            <a:r>
              <a:rPr lang="ru-RU" i="1" dirty="0" err="1" smtClean="0"/>
              <a:t>обміліє</a:t>
            </a:r>
            <a:r>
              <a:rPr lang="ru-RU" i="1" dirty="0" smtClean="0"/>
              <a:t> </a:t>
            </a:r>
            <a:r>
              <a:rPr lang="ru-RU" i="1" dirty="0" err="1" smtClean="0"/>
              <a:t>ріка</a:t>
            </a:r>
            <a:r>
              <a:rPr lang="ru-RU" i="1" dirty="0" smtClean="0"/>
              <a:t>». </a:t>
            </a:r>
            <a:endParaRPr lang="ru-RU" i="1" dirty="0" smtClean="0"/>
          </a:p>
          <a:p>
            <a:pPr marL="0" indent="357188" algn="just">
              <a:buNone/>
            </a:pP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предметом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, як </a:t>
            </a:r>
            <a:r>
              <a:rPr lang="ru-RU" b="1" dirty="0" err="1" smtClean="0"/>
              <a:t>діалектологія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</a:t>
            </a:r>
            <a:r>
              <a:rPr lang="ru-RU" b="1" dirty="0" err="1" smtClean="0"/>
              <a:t>сновн</a:t>
            </a:r>
            <a:r>
              <a:rPr lang="uk-UA" b="1" dirty="0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</a:t>
            </a:r>
            <a:r>
              <a:rPr lang="uk-UA" b="1" dirty="0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одиниц</a:t>
            </a:r>
            <a:r>
              <a:rPr lang="uk-UA" b="1" dirty="0" smtClean="0"/>
              <a:t>і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60946" y="1967949"/>
            <a:ext cx="3070034" cy="387626"/>
          </a:xfrm>
        </p:spPr>
        <p:txBody>
          <a:bodyPr/>
          <a:lstStyle/>
          <a:p>
            <a:pPr algn="ctr"/>
            <a:r>
              <a:rPr lang="ru-RU" sz="3600" b="1" dirty="0" err="1" smtClean="0"/>
              <a:t>Говірка</a:t>
            </a:r>
            <a:endParaRPr lang="ru-RU" sz="36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>
          <a:xfrm>
            <a:off x="680322" y="2405271"/>
            <a:ext cx="3049702" cy="3530916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 smtClean="0"/>
              <a:t>Найменша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диференціації</a:t>
            </a:r>
            <a:r>
              <a:rPr lang="ru-RU" sz="2400" b="1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засобом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мешканців</a:t>
            </a:r>
            <a:r>
              <a:rPr lang="ru-RU" sz="2400" dirty="0" smtClean="0"/>
              <a:t> одного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пунктів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однотипних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Наприклад</a:t>
            </a:r>
            <a:r>
              <a:rPr lang="ru-RU" sz="2400" dirty="0" smtClean="0"/>
              <a:t>: </a:t>
            </a:r>
            <a:r>
              <a:rPr lang="ru-RU" sz="2400" i="1" dirty="0" err="1" smtClean="0"/>
              <a:t>подільські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говірки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говірки</a:t>
            </a:r>
            <a:r>
              <a:rPr lang="ru-RU" sz="2400" i="1" dirty="0" smtClean="0"/>
              <a:t> села </a:t>
            </a:r>
            <a:r>
              <a:rPr lang="ru-RU" sz="2400" i="1" dirty="0" err="1" smtClean="0"/>
              <a:t>Рахни-Польові</a:t>
            </a:r>
            <a:r>
              <a:rPr lang="ru-RU" sz="2400" i="1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56025" y="1977887"/>
            <a:ext cx="3063240" cy="407504"/>
          </a:xfrm>
        </p:spPr>
        <p:txBody>
          <a:bodyPr/>
          <a:lstStyle/>
          <a:p>
            <a:pPr algn="ctr"/>
            <a:r>
              <a:rPr lang="ru-RU" sz="3600" b="1" dirty="0" err="1" smtClean="0"/>
              <a:t>Говір</a:t>
            </a:r>
            <a:endParaRPr lang="ru-RU" sz="36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>
          <a:xfrm>
            <a:off x="3945470" y="2355574"/>
            <a:ext cx="3063240" cy="4353339"/>
          </a:xfrm>
        </p:spPr>
        <p:txBody>
          <a:bodyPr>
            <a:noAutofit/>
          </a:bodyPr>
          <a:lstStyle/>
          <a:p>
            <a:r>
              <a:rPr lang="ru-RU" sz="1300" dirty="0" err="1" smtClean="0"/>
              <a:t>Одиниця</a:t>
            </a:r>
            <a:r>
              <a:rPr lang="ru-RU" sz="1300" dirty="0" smtClean="0"/>
              <a:t> </a:t>
            </a:r>
            <a:r>
              <a:rPr lang="ru-RU" sz="1300" dirty="0" err="1" smtClean="0"/>
              <a:t>територіальної</a:t>
            </a:r>
            <a:r>
              <a:rPr lang="ru-RU" sz="1300" dirty="0" smtClean="0"/>
              <a:t> </a:t>
            </a:r>
            <a:r>
              <a:rPr lang="ru-RU" sz="1300" dirty="0" err="1" smtClean="0"/>
              <a:t>диференціації</a:t>
            </a:r>
            <a:r>
              <a:rPr lang="ru-RU" sz="1300" dirty="0" smtClean="0"/>
              <a:t> </a:t>
            </a:r>
            <a:r>
              <a:rPr lang="ru-RU" sz="1300" dirty="0" err="1" smtClean="0"/>
              <a:t>мови</a:t>
            </a:r>
            <a:r>
              <a:rPr lang="ru-RU" sz="1300" dirty="0" smtClean="0"/>
              <a:t>,</a:t>
            </a:r>
            <a:r>
              <a:rPr lang="ru-RU" sz="1300" b="1" dirty="0" smtClean="0"/>
              <a:t> </a:t>
            </a:r>
            <a:r>
              <a:rPr lang="ru-RU" sz="1300" dirty="0" err="1" smtClean="0"/>
              <a:t>що</a:t>
            </a:r>
            <a:r>
              <a:rPr lang="ru-RU" sz="1300" b="1" dirty="0" smtClean="0"/>
              <a:t> </a:t>
            </a:r>
            <a:r>
              <a:rPr lang="ru-RU" sz="1300" dirty="0" smtClean="0"/>
              <a:t>становить </a:t>
            </a:r>
            <a:r>
              <a:rPr lang="ru-RU" sz="1300" dirty="0" err="1" smtClean="0"/>
              <a:t>об'єднання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говірок</a:t>
            </a:r>
            <a:r>
              <a:rPr lang="ru-RU" sz="1300" dirty="0" smtClean="0"/>
              <a:t>, </a:t>
            </a:r>
            <a:r>
              <a:rPr lang="ru-RU" sz="1300" dirty="0" err="1" smtClean="0"/>
              <a:t>близьких</a:t>
            </a:r>
            <a:r>
              <a:rPr lang="ru-RU" sz="1300" dirty="0" smtClean="0"/>
              <a:t> за </a:t>
            </a:r>
            <a:r>
              <a:rPr lang="ru-RU" sz="1300" dirty="0" err="1" smtClean="0"/>
              <a:t>фонетичними</a:t>
            </a:r>
            <a:r>
              <a:rPr lang="ru-RU" sz="1300" dirty="0" smtClean="0"/>
              <a:t>, </a:t>
            </a:r>
            <a:r>
              <a:rPr lang="ru-RU" sz="1300" dirty="0" err="1" smtClean="0"/>
              <a:t>акцентуаційними</a:t>
            </a:r>
            <a:r>
              <a:rPr lang="ru-RU" sz="1300" dirty="0" smtClean="0"/>
              <a:t>, </a:t>
            </a:r>
            <a:r>
              <a:rPr lang="ru-RU" sz="1300" dirty="0" err="1" smtClean="0"/>
              <a:t>лексичними</a:t>
            </a:r>
            <a:r>
              <a:rPr lang="ru-RU" sz="1300" dirty="0" smtClean="0"/>
              <a:t> </a:t>
            </a:r>
            <a:r>
              <a:rPr lang="ru-RU" sz="1300" dirty="0" err="1" smtClean="0"/>
              <a:t>й</a:t>
            </a:r>
            <a:r>
              <a:rPr lang="ru-RU" sz="1300" dirty="0" smtClean="0"/>
              <a:t> </a:t>
            </a:r>
            <a:r>
              <a:rPr lang="ru-RU" sz="1300" dirty="0" err="1" smtClean="0"/>
              <a:t>граматичними</a:t>
            </a:r>
            <a:r>
              <a:rPr lang="ru-RU" sz="1300" dirty="0" smtClean="0"/>
              <a:t> </a:t>
            </a:r>
            <a:r>
              <a:rPr lang="ru-RU" sz="1300" dirty="0" err="1" smtClean="0"/>
              <a:t>ознаками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 </a:t>
            </a:r>
            <a:r>
              <a:rPr lang="ru-RU" sz="1300" dirty="0" err="1" smtClean="0"/>
              <a:t>Наприклад</a:t>
            </a:r>
            <a:r>
              <a:rPr lang="ru-RU" sz="1300" dirty="0" smtClean="0"/>
              <a:t>, до складу </a:t>
            </a:r>
            <a:r>
              <a:rPr lang="ru-RU" sz="1300" dirty="0" err="1" smtClean="0"/>
              <a:t>південно-західного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наріччя</a:t>
            </a:r>
            <a:r>
              <a:rPr lang="ru-RU" sz="1300" dirty="0" smtClean="0"/>
              <a:t> </a:t>
            </a:r>
            <a:r>
              <a:rPr lang="ru-RU" sz="1300" dirty="0" err="1" smtClean="0"/>
              <a:t>української</a:t>
            </a:r>
            <a:r>
              <a:rPr lang="ru-RU" sz="1300" dirty="0" smtClean="0"/>
              <a:t> </a:t>
            </a:r>
            <a:r>
              <a:rPr lang="ru-RU" sz="1300" dirty="0" err="1" smtClean="0"/>
              <a:t>мови</a:t>
            </a:r>
            <a:r>
              <a:rPr lang="ru-RU" sz="1300" dirty="0" smtClean="0"/>
              <a:t> належать </a:t>
            </a:r>
            <a:r>
              <a:rPr lang="ru-RU" sz="1300" dirty="0" err="1" smtClean="0"/>
              <a:t>такі</a:t>
            </a:r>
            <a:r>
              <a:rPr lang="ru-RU" sz="1300" dirty="0" smtClean="0"/>
              <a:t> говори: </a:t>
            </a:r>
            <a:r>
              <a:rPr lang="ru-RU" sz="1300" i="1" dirty="0" err="1" smtClean="0"/>
              <a:t>волинський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подільський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наддністрянський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надсянський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покутсько-буковинський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гуцульський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закарпатський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бойківський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лемківський</a:t>
            </a:r>
            <a:r>
              <a:rPr lang="ru-RU" sz="1300" i="1" dirty="0" smtClean="0"/>
              <a:t>.</a:t>
            </a:r>
            <a:endParaRPr lang="ru-RU" sz="1300" dirty="0" smtClean="0"/>
          </a:p>
          <a:p>
            <a:r>
              <a:rPr lang="ru-RU" sz="1300" dirty="0" err="1" smtClean="0"/>
              <a:t>Зовнішні</a:t>
            </a:r>
            <a:r>
              <a:rPr lang="ru-RU" sz="1300" dirty="0" smtClean="0"/>
              <a:t> </a:t>
            </a:r>
            <a:r>
              <a:rPr lang="ru-RU" sz="1300" dirty="0" err="1" smtClean="0"/>
              <a:t>межі</a:t>
            </a:r>
            <a:r>
              <a:rPr lang="ru-RU" sz="1300" dirty="0" smtClean="0"/>
              <a:t> </a:t>
            </a:r>
            <a:r>
              <a:rPr lang="ru-RU" sz="1300" dirty="0" err="1" smtClean="0"/>
              <a:t>говорів</a:t>
            </a:r>
            <a:r>
              <a:rPr lang="ru-RU" sz="1300" dirty="0" smtClean="0"/>
              <a:t> </a:t>
            </a:r>
            <a:r>
              <a:rPr lang="ru-RU" sz="1300" dirty="0" err="1" smtClean="0"/>
              <a:t>окреслюються</a:t>
            </a:r>
            <a:r>
              <a:rPr lang="ru-RU" sz="1300" dirty="0" smtClean="0"/>
              <a:t> пасмами </a:t>
            </a:r>
            <a:r>
              <a:rPr lang="ru-RU" sz="1300" b="1" dirty="0" err="1" smtClean="0">
                <a:solidFill>
                  <a:srgbClr val="002060"/>
                </a:solidFill>
              </a:rPr>
              <a:t>ізоглос</a:t>
            </a:r>
            <a:r>
              <a:rPr lang="ru-RU" sz="1300" dirty="0" smtClean="0"/>
              <a:t>, </a:t>
            </a:r>
            <a:r>
              <a:rPr lang="ru-RU" sz="1300" dirty="0" err="1" smtClean="0"/>
              <a:t>які</a:t>
            </a:r>
            <a:r>
              <a:rPr lang="ru-RU" sz="1300" dirty="0" smtClean="0"/>
              <a:t> </a:t>
            </a:r>
            <a:r>
              <a:rPr lang="ru-RU" sz="1300" dirty="0" err="1" smtClean="0"/>
              <a:t>чітко</a:t>
            </a:r>
            <a:r>
              <a:rPr lang="ru-RU" sz="1300" dirty="0" smtClean="0"/>
              <a:t> </a:t>
            </a:r>
            <a:r>
              <a:rPr lang="ru-RU" sz="1300" dirty="0" err="1" smtClean="0"/>
              <a:t>окреслюють</a:t>
            </a:r>
            <a:r>
              <a:rPr lang="ru-RU" sz="1300" dirty="0" smtClean="0"/>
              <a:t> ядро і </a:t>
            </a:r>
            <a:r>
              <a:rPr lang="ru-RU" sz="1300" dirty="0" err="1" smtClean="0"/>
              <a:t>периферію</a:t>
            </a:r>
            <a:r>
              <a:rPr lang="ru-RU" sz="1300" dirty="0" smtClean="0"/>
              <a:t> говору. У </a:t>
            </a:r>
            <a:r>
              <a:rPr lang="ru-RU" sz="1300" dirty="0" err="1" smtClean="0">
                <a:solidFill>
                  <a:srgbClr val="002060"/>
                </a:solidFill>
              </a:rPr>
              <a:t>ядрі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/>
              <a:t>зосереджуються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його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основні</a:t>
            </a:r>
            <a:r>
              <a:rPr lang="ru-RU" sz="1300" dirty="0" smtClean="0"/>
              <a:t> </a:t>
            </a:r>
            <a:r>
              <a:rPr lang="ru-RU" sz="1300" dirty="0" err="1" smtClean="0"/>
              <a:t>структурні</a:t>
            </a:r>
            <a:r>
              <a:rPr lang="ru-RU" sz="1300" dirty="0" smtClean="0"/>
              <a:t> </a:t>
            </a:r>
            <a:r>
              <a:rPr lang="ru-RU" sz="1300" dirty="0" err="1" smtClean="0"/>
              <a:t>особливості</a:t>
            </a:r>
            <a:r>
              <a:rPr lang="ru-RU" sz="1300" dirty="0" smtClean="0"/>
              <a:t>; </a:t>
            </a:r>
            <a:r>
              <a:rPr lang="ru-RU" sz="1300" dirty="0" err="1" smtClean="0">
                <a:solidFill>
                  <a:srgbClr val="002060"/>
                </a:solidFill>
              </a:rPr>
              <a:t>окраїнні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>
                <a:solidFill>
                  <a:srgbClr val="002060"/>
                </a:solidFill>
              </a:rPr>
              <a:t>говірки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/>
              <a:t>у</a:t>
            </a:r>
            <a:r>
              <a:rPr lang="ru-RU" sz="1300" dirty="0" smtClean="0"/>
              <a:t> </a:t>
            </a:r>
            <a:r>
              <a:rPr lang="ru-RU" sz="1300" dirty="0" err="1" smtClean="0"/>
              <a:t>своїй</a:t>
            </a:r>
            <a:r>
              <a:rPr lang="ru-RU" sz="1300" dirty="0" smtClean="0"/>
              <a:t> </a:t>
            </a:r>
            <a:r>
              <a:rPr lang="ru-RU" sz="1300" dirty="0" err="1" smtClean="0"/>
              <a:t>структурі</a:t>
            </a:r>
            <a:r>
              <a:rPr lang="ru-RU" sz="1300" dirty="0" smtClean="0"/>
              <a:t> </a:t>
            </a:r>
            <a:r>
              <a:rPr lang="ru-RU" sz="1300" dirty="0" err="1" smtClean="0"/>
              <a:t>можуть</a:t>
            </a:r>
            <a:r>
              <a:rPr lang="ru-RU" sz="1300" dirty="0" smtClean="0"/>
              <a:t> </a:t>
            </a:r>
            <a:r>
              <a:rPr lang="ru-RU" sz="1300" dirty="0" err="1" smtClean="0"/>
              <a:t>поєднувати</a:t>
            </a:r>
            <a:r>
              <a:rPr lang="ru-RU" sz="1300" dirty="0" smtClean="0"/>
              <a:t> </a:t>
            </a:r>
            <a:r>
              <a:rPr lang="ru-RU" sz="1300" dirty="0" err="1" smtClean="0"/>
              <a:t>риси</a:t>
            </a:r>
            <a:r>
              <a:rPr lang="ru-RU" sz="1300" dirty="0" smtClean="0"/>
              <a:t> </a:t>
            </a:r>
            <a:r>
              <a:rPr lang="ru-RU" sz="1300" dirty="0" err="1" smtClean="0"/>
              <a:t>сусідніх</a:t>
            </a:r>
            <a:r>
              <a:rPr lang="ru-RU" sz="1300" dirty="0" smtClean="0"/>
              <a:t> </a:t>
            </a:r>
            <a:r>
              <a:rPr lang="ru-RU" sz="1300" dirty="0" err="1" smtClean="0"/>
              <a:t>говірок</a:t>
            </a:r>
            <a:r>
              <a:rPr lang="ru-RU" sz="1300" dirty="0" smtClean="0"/>
              <a:t>, </a:t>
            </a:r>
            <a:r>
              <a:rPr lang="ru-RU" sz="1300" dirty="0" err="1" smtClean="0"/>
              <a:t>витворювати</a:t>
            </a:r>
            <a:r>
              <a:rPr lang="ru-RU" sz="1300" dirty="0" smtClean="0"/>
              <a:t> </a:t>
            </a:r>
            <a:r>
              <a:rPr lang="ru-RU" sz="1300" dirty="0" err="1" smtClean="0"/>
              <a:t>ознаки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перехідного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діалектного</a:t>
            </a:r>
            <a:r>
              <a:rPr lang="ru-RU" sz="1300" dirty="0" smtClean="0"/>
              <a:t> типу.</a:t>
            </a:r>
          </a:p>
          <a:p>
            <a:endParaRPr lang="ru-RU" sz="135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7224156" y="1948071"/>
            <a:ext cx="3070025" cy="407504"/>
          </a:xfrm>
        </p:spPr>
        <p:txBody>
          <a:bodyPr/>
          <a:lstStyle/>
          <a:p>
            <a:pPr algn="ctr"/>
            <a:r>
              <a:rPr lang="ru-RU" sz="3600" b="1" dirty="0" err="1" smtClean="0"/>
              <a:t>Наріччя</a:t>
            </a:r>
            <a:endParaRPr lang="ru-RU" sz="3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>
          <a:xfrm>
            <a:off x="7224156" y="2325757"/>
            <a:ext cx="3070025" cy="3610429"/>
          </a:xfrm>
        </p:spPr>
        <p:txBody>
          <a:bodyPr/>
          <a:lstStyle/>
          <a:p>
            <a:r>
              <a:rPr lang="ru-RU" sz="1800" dirty="0" err="1" smtClean="0"/>
              <a:t>найбільша</a:t>
            </a:r>
            <a:r>
              <a:rPr lang="ru-RU" sz="1800" dirty="0" smtClean="0"/>
              <a:t> </a:t>
            </a:r>
            <a:r>
              <a:rPr lang="ru-RU" sz="1800" dirty="0" err="1" smtClean="0"/>
              <a:t>одиниця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диференціації</a:t>
            </a:r>
            <a:r>
              <a:rPr lang="ru-RU" sz="1800" b="1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становить </a:t>
            </a:r>
            <a:r>
              <a:rPr lang="ru-RU" sz="1800" dirty="0" err="1" smtClean="0"/>
              <a:t>сукупність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близьких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визначальними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говірок</a:t>
            </a:r>
            <a:r>
              <a:rPr lang="ru-RU" sz="1800" dirty="0" smtClean="0"/>
              <a:t>, </a:t>
            </a:r>
            <a:r>
              <a:rPr lang="ru-RU" sz="1800" dirty="0" err="1" smtClean="0"/>
              <a:t>об'єднаних</a:t>
            </a:r>
            <a:r>
              <a:rPr lang="ru-RU" sz="1800" dirty="0" smtClean="0"/>
              <a:t> у говори. 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мала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поділів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розмежовували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b="1" dirty="0" err="1" smtClean="0"/>
              <a:t>паланки</a:t>
            </a:r>
            <a:r>
              <a:rPr lang="ru-RU" b="1" dirty="0" smtClean="0"/>
              <a:t>, </a:t>
            </a:r>
            <a:r>
              <a:rPr lang="ru-RU" b="1" dirty="0" err="1" smtClean="0"/>
              <a:t>губернії</a:t>
            </a:r>
            <a:r>
              <a:rPr lang="ru-RU" b="1" dirty="0" smtClean="0"/>
              <a:t>, </a:t>
            </a:r>
            <a:r>
              <a:rPr lang="ru-RU" b="1" dirty="0" err="1" smtClean="0"/>
              <a:t>провінції</a:t>
            </a:r>
            <a:r>
              <a:rPr lang="ru-RU" b="1" dirty="0" smtClean="0"/>
              <a:t>, </a:t>
            </a:r>
            <a:r>
              <a:rPr lang="ru-RU" b="1" dirty="0" err="1" smtClean="0"/>
              <a:t>повіти</a:t>
            </a:r>
            <a:r>
              <a:rPr lang="ru-RU" b="1" dirty="0" smtClean="0"/>
              <a:t>, </a:t>
            </a:r>
            <a:r>
              <a:rPr lang="ru-RU" b="1" dirty="0" err="1" smtClean="0"/>
              <a:t>області</a:t>
            </a:r>
            <a:r>
              <a:rPr lang="ru-RU" b="1" dirty="0" smtClean="0"/>
              <a:t> та </a:t>
            </a:r>
            <a:r>
              <a:rPr lang="ru-RU" b="1" dirty="0" err="1" smtClean="0"/>
              <a:t>райони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i="1" dirty="0" err="1" smtClean="0"/>
              <a:t>поділ</a:t>
            </a:r>
            <a:r>
              <a:rPr lang="ru-RU" i="1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i="1" dirty="0" smtClean="0"/>
              <a:t>на </a:t>
            </a:r>
            <a:r>
              <a:rPr lang="ru-RU" i="1" dirty="0" err="1" smtClean="0"/>
              <a:t>основі</a:t>
            </a:r>
            <a:r>
              <a:rPr lang="ru-RU" i="1" dirty="0" smtClean="0"/>
              <a:t> </a:t>
            </a:r>
            <a:r>
              <a:rPr lang="ru-RU" i="1" dirty="0" err="1" smtClean="0"/>
              <a:t>історико-етнографічних</a:t>
            </a:r>
            <a:r>
              <a:rPr lang="ru-RU" i="1" dirty="0" smtClean="0"/>
              <a:t> </a:t>
            </a:r>
            <a:r>
              <a:rPr lang="ru-RU" i="1" dirty="0" err="1" smtClean="0"/>
              <a:t>ознак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 </a:t>
            </a:r>
            <a:r>
              <a:rPr lang="ru-RU" b="1" i="1" dirty="0" err="1" smtClean="0"/>
              <a:t>такі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історико-географічні</a:t>
            </a:r>
            <a:r>
              <a:rPr lang="ru-RU" b="1" i="1" dirty="0" smtClean="0"/>
              <a:t> </a:t>
            </a:r>
            <a:r>
              <a:rPr lang="ru-RU" b="1" i="1" dirty="0" err="1" smtClean="0"/>
              <a:t>обла</a:t>
            </a:r>
            <a:r>
              <a:rPr lang="uk-UA" b="1" i="1" dirty="0" smtClean="0"/>
              <a:t>с</a:t>
            </a:r>
            <a:r>
              <a:rPr lang="ru-RU" b="1" i="1" dirty="0" err="1" smtClean="0"/>
              <a:t>ті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етнографічні</a:t>
            </a:r>
            <a:r>
              <a:rPr lang="ru-RU" b="1" i="1" dirty="0" smtClean="0"/>
              <a:t>  </a:t>
            </a:r>
            <a:r>
              <a:rPr lang="ru-RU" b="1" i="1" dirty="0" err="1" smtClean="0"/>
              <a:t>регіони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: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Діалектологія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:</a:t>
            </a:r>
            <a:r>
              <a:rPr lang="ru-RU" b="1" dirty="0" smtClean="0"/>
              <a:t> </a:t>
            </a:r>
            <a:r>
              <a:rPr lang="ru-RU" i="1" dirty="0" err="1" smtClean="0"/>
              <a:t>dialectos</a:t>
            </a:r>
            <a:r>
              <a:rPr lang="ru-RU" b="1" dirty="0" smtClean="0"/>
              <a:t>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b="1" dirty="0" smtClean="0"/>
              <a:t> </a:t>
            </a:r>
            <a:r>
              <a:rPr lang="ru-RU" dirty="0" err="1" smtClean="0"/>
              <a:t>logos</a:t>
            </a:r>
            <a:r>
              <a:rPr lang="ru-RU" dirty="0" smtClean="0"/>
              <a:t> – слово, </a:t>
            </a:r>
            <a:r>
              <a:rPr lang="ru-RU" dirty="0" err="1" smtClean="0"/>
              <a:t>вчення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діалектну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просторову</a:t>
            </a:r>
            <a:r>
              <a:rPr lang="ru-RU" dirty="0" smtClean="0"/>
              <a:t> </a:t>
            </a:r>
            <a:r>
              <a:rPr lang="ru-RU" dirty="0" err="1" smtClean="0"/>
              <a:t>варіативність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диференціацію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мовно-територіальних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утворень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та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формами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– </a:t>
            </a:r>
            <a:r>
              <a:rPr lang="ru-RU" dirty="0" err="1" smtClean="0"/>
              <a:t>літературною</a:t>
            </a:r>
            <a:r>
              <a:rPr lang="ru-RU" dirty="0" smtClean="0"/>
              <a:t>, </a:t>
            </a:r>
            <a:r>
              <a:rPr lang="ru-RU" dirty="0" err="1" smtClean="0"/>
              <a:t>просторіччям</a:t>
            </a:r>
            <a:r>
              <a:rPr lang="ru-RU" dirty="0" smtClean="0"/>
              <a:t>, </a:t>
            </a:r>
            <a:r>
              <a:rPr lang="ru-RU" dirty="0" err="1" smtClean="0"/>
              <a:t>соціальними</a:t>
            </a:r>
            <a:r>
              <a:rPr lang="ru-RU" dirty="0" smtClean="0"/>
              <a:t> </a:t>
            </a:r>
            <a:r>
              <a:rPr lang="ru-RU" dirty="0" err="1" smtClean="0"/>
              <a:t>діалектами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Українська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діалектологія</a:t>
            </a:r>
            <a:r>
              <a:rPr lang="ru-RU" b="1" i="1" dirty="0" smtClean="0"/>
              <a:t> як наука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uk-UA" b="1" i="1" dirty="0" smtClean="0"/>
              <a:t>складова </a:t>
            </a:r>
            <a:r>
              <a:rPr lang="ru-RU" b="1" i="1" dirty="0" err="1" smtClean="0"/>
              <a:t>навчальн</a:t>
            </a:r>
            <a:r>
              <a:rPr lang="uk-UA" b="1" i="1" dirty="0" err="1" smtClean="0"/>
              <a:t>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дисциплін</a:t>
            </a:r>
            <a:r>
              <a:rPr lang="uk-UA" b="1" i="1" dirty="0" smtClean="0"/>
              <a:t>и «Українська мова та </a:t>
            </a:r>
            <a:r>
              <a:rPr lang="uk-UA" b="1" i="1" dirty="0" err="1" smtClean="0"/>
              <a:t>етнокультурологія</a:t>
            </a:r>
            <a:r>
              <a:rPr lang="uk-UA" b="1" i="1" dirty="0" smtClean="0"/>
              <a:t>»</a:t>
            </a:r>
            <a:r>
              <a:rPr lang="ru-RU" b="1" i="1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мовознавчого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студент</a:t>
            </a:r>
            <a:r>
              <a:rPr lang="uk-UA" dirty="0" err="1" smtClean="0"/>
              <a:t>ів</a:t>
            </a:r>
            <a:r>
              <a:rPr lang="ru-RU" dirty="0" smtClean="0"/>
              <a:t>,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курс,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шлях до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духовності</a:t>
            </a:r>
            <a:r>
              <a:rPr lang="ru-RU" dirty="0" smtClean="0"/>
              <a:t> – </a:t>
            </a:r>
            <a:r>
              <a:rPr lang="ru-RU" dirty="0" err="1" smtClean="0"/>
              <a:t>традицій</a:t>
            </a:r>
            <a:r>
              <a:rPr lang="ru-RU" dirty="0" smtClean="0"/>
              <a:t>, </a:t>
            </a:r>
            <a:r>
              <a:rPr lang="ru-RU" dirty="0" err="1" smtClean="0"/>
              <a:t>звичаїв</a:t>
            </a:r>
            <a:r>
              <a:rPr lang="ru-RU" dirty="0" smtClean="0"/>
              <a:t>, </a:t>
            </a:r>
            <a:r>
              <a:rPr lang="ru-RU" dirty="0" err="1" smtClean="0"/>
              <a:t>вірувань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вона </a:t>
            </a:r>
            <a:r>
              <a:rPr lang="ru-RU" dirty="0" err="1" smtClean="0"/>
              <a:t>озброює</a:t>
            </a:r>
            <a:r>
              <a:rPr lang="ru-RU" dirty="0" smtClean="0"/>
              <a:t> </a:t>
            </a:r>
            <a:r>
              <a:rPr lang="uk-UA" dirty="0" smtClean="0"/>
              <a:t>молодих українців </a:t>
            </a:r>
            <a:r>
              <a:rPr lang="ru-RU" dirty="0" err="1" smtClean="0"/>
              <a:t>знаннями</a:t>
            </a:r>
            <a:r>
              <a:rPr lang="ru-RU" dirty="0" smtClean="0"/>
              <a:t>, </a:t>
            </a:r>
            <a:r>
              <a:rPr lang="ru-RU" dirty="0" err="1" smtClean="0"/>
              <a:t>необхідними</a:t>
            </a:r>
            <a:r>
              <a:rPr lang="ru-RU" dirty="0" smtClean="0"/>
              <a:t> для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діалектного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3. </a:t>
            </a: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діалектних</a:t>
            </a:r>
            <a:r>
              <a:rPr lang="ru-RU" b="1" dirty="0" smtClean="0"/>
              <a:t> </a:t>
            </a:r>
            <a:r>
              <a:rPr lang="ru-RU" b="1" dirty="0" err="1" smtClean="0"/>
              <a:t>мовних</a:t>
            </a:r>
            <a:r>
              <a:rPr lang="ru-RU" b="1" dirty="0" smtClean="0"/>
              <a:t> </a:t>
            </a:r>
            <a:r>
              <a:rPr lang="ru-RU" b="1" dirty="0" err="1" smtClean="0"/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906350" y="1977888"/>
            <a:ext cx="9678824" cy="34787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chemeClr val="bg1"/>
                </a:solidFill>
              </a:rPr>
              <a:t>територіальні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соціальні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680322" y="2554358"/>
            <a:ext cx="4698355" cy="338183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1550" dirty="0" err="1" smtClean="0"/>
              <a:t>Різні</a:t>
            </a:r>
            <a:r>
              <a:rPr lang="ru-RU" sz="1550" dirty="0" smtClean="0"/>
              <a:t> </a:t>
            </a:r>
            <a:r>
              <a:rPr lang="ru-RU" sz="1550" dirty="0" err="1" smtClean="0"/>
              <a:t>вияви</a:t>
            </a:r>
            <a:r>
              <a:rPr lang="ru-RU" sz="1550" dirty="0" smtClean="0"/>
              <a:t> </a:t>
            </a:r>
            <a:r>
              <a:rPr lang="ru-RU" sz="1550" dirty="0" err="1" smtClean="0"/>
              <a:t>мови</a:t>
            </a:r>
            <a:r>
              <a:rPr lang="ru-RU" sz="1550" dirty="0" smtClean="0"/>
              <a:t> на </a:t>
            </a:r>
            <a:r>
              <a:rPr lang="ru-RU" sz="1550" dirty="0" err="1" smtClean="0"/>
              <a:t>певній</a:t>
            </a:r>
            <a:r>
              <a:rPr lang="ru-RU" sz="1550" dirty="0" smtClean="0"/>
              <a:t> </a:t>
            </a:r>
            <a:r>
              <a:rPr lang="ru-RU" sz="1550" dirty="0" err="1" smtClean="0"/>
              <a:t>території</a:t>
            </a:r>
            <a:r>
              <a:rPr lang="ru-RU" sz="1550" dirty="0" smtClean="0"/>
              <a:t> </a:t>
            </a:r>
            <a:r>
              <a:rPr lang="ru-RU" sz="1550" dirty="0" err="1" smtClean="0"/>
              <a:t>називаються</a:t>
            </a:r>
            <a:r>
              <a:rPr lang="ru-RU" sz="1550" dirty="0" smtClean="0"/>
              <a:t> </a:t>
            </a:r>
            <a:r>
              <a:rPr lang="ru-RU" sz="1550" b="1" i="1" dirty="0" err="1" smtClean="0">
                <a:solidFill>
                  <a:schemeClr val="bg1"/>
                </a:solidFill>
              </a:rPr>
              <a:t>територіальними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діалектами</a:t>
            </a:r>
            <a:r>
              <a:rPr lang="ru-RU" sz="1550" dirty="0" smtClean="0">
                <a:solidFill>
                  <a:schemeClr val="bg1"/>
                </a:solidFill>
              </a:rPr>
              <a:t>.</a:t>
            </a:r>
            <a:r>
              <a:rPr lang="ru-RU" sz="1550" dirty="0" smtClean="0"/>
              <a:t> Вони </a:t>
            </a:r>
            <a:r>
              <a:rPr lang="ru-RU" sz="1550" dirty="0" err="1" smtClean="0"/>
              <a:t>слугують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засобом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спілкування</a:t>
            </a:r>
            <a:r>
              <a:rPr lang="ru-RU" sz="1550" dirty="0" smtClean="0"/>
              <a:t> людей, </a:t>
            </a:r>
            <a:r>
              <a:rPr lang="ru-RU" sz="1550" dirty="0" err="1" smtClean="0"/>
              <a:t>об'єднаних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спільною</a:t>
            </a:r>
            <a:r>
              <a:rPr lang="ru-RU" sz="1550" dirty="0" smtClean="0"/>
              <a:t> </a:t>
            </a:r>
            <a:r>
              <a:rPr lang="ru-RU" sz="1550" dirty="0" err="1" smtClean="0"/>
              <a:t>територією</a:t>
            </a:r>
            <a:r>
              <a:rPr lang="ru-RU" sz="1550" dirty="0" smtClean="0"/>
              <a:t>, а </a:t>
            </a:r>
            <a:r>
              <a:rPr lang="ru-RU" sz="1550" dirty="0" err="1" smtClean="0"/>
              <a:t>також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спільністю</a:t>
            </a:r>
            <a:r>
              <a:rPr lang="ru-RU" sz="1550" dirty="0" smtClean="0"/>
              <a:t> </a:t>
            </a:r>
            <a:r>
              <a:rPr lang="ru-RU" sz="1550" dirty="0" err="1" smtClean="0"/>
              <a:t>елементів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духовної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, </a:t>
            </a:r>
            <a:r>
              <a:rPr lang="ru-RU" sz="1550" dirty="0" err="1" smtClean="0"/>
              <a:t>історико-культурних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традицій</a:t>
            </a:r>
            <a:r>
              <a:rPr lang="ru-RU" sz="1550" dirty="0" smtClean="0"/>
              <a:t>, </a:t>
            </a:r>
            <a:r>
              <a:rPr lang="ru-RU" sz="1550" dirty="0" err="1" smtClean="0"/>
              <a:t>самосвідомості</a:t>
            </a:r>
            <a:r>
              <a:rPr lang="ru-RU" sz="1550" dirty="0" smtClean="0"/>
              <a:t>. </a:t>
            </a:r>
            <a:endParaRPr lang="ru-RU" sz="1550" dirty="0" smtClean="0"/>
          </a:p>
          <a:p>
            <a:pPr marL="0" indent="357188">
              <a:buNone/>
            </a:pPr>
            <a:r>
              <a:rPr lang="ru-RU" sz="1550" dirty="0" err="1" smtClean="0"/>
              <a:t>Наприклад</a:t>
            </a:r>
            <a:r>
              <a:rPr lang="ru-RU" sz="1550" dirty="0" smtClean="0"/>
              <a:t>: </a:t>
            </a:r>
          </a:p>
          <a:p>
            <a:r>
              <a:rPr lang="ru-RU" sz="1550" dirty="0" smtClean="0"/>
              <a:t>у </a:t>
            </a:r>
            <a:r>
              <a:rPr lang="ru-RU" sz="1550" dirty="0" err="1" smtClean="0"/>
              <a:t>мовленні</a:t>
            </a:r>
            <a:r>
              <a:rPr lang="ru-RU" sz="1550" dirty="0" smtClean="0"/>
              <a:t> </a:t>
            </a:r>
            <a:r>
              <a:rPr lang="ru-RU" sz="1550" dirty="0" err="1" smtClean="0"/>
              <a:t>носіїв</a:t>
            </a:r>
            <a:r>
              <a:rPr lang="ru-RU" sz="1550" dirty="0" smtClean="0"/>
              <a:t> </a:t>
            </a:r>
            <a:r>
              <a:rPr lang="ru-RU" sz="1550" dirty="0" err="1" smtClean="0"/>
              <a:t>бойківського</a:t>
            </a:r>
            <a:r>
              <a:rPr lang="ru-RU" sz="1550" dirty="0" smtClean="0"/>
              <a:t> говору часто </a:t>
            </a:r>
            <a:r>
              <a:rPr lang="ru-RU" sz="1550" dirty="0" err="1" smtClean="0"/>
              <a:t>трапляються</a:t>
            </a:r>
            <a:r>
              <a:rPr lang="ru-RU" sz="1550" dirty="0" smtClean="0"/>
              <a:t> </a:t>
            </a:r>
            <a:r>
              <a:rPr lang="ru-RU" sz="1550" dirty="0" err="1" smtClean="0"/>
              <a:t>такі</a:t>
            </a:r>
            <a:r>
              <a:rPr lang="ru-RU" sz="1550" dirty="0" smtClean="0"/>
              <a:t> </a:t>
            </a:r>
            <a:r>
              <a:rPr lang="ru-RU" sz="1550" dirty="0" err="1" smtClean="0"/>
              <a:t>діалектизми</a:t>
            </a:r>
            <a:r>
              <a:rPr lang="ru-RU" sz="1550" dirty="0" smtClean="0"/>
              <a:t>, як </a:t>
            </a:r>
            <a:r>
              <a:rPr lang="ru-RU" sz="1550" i="1" dirty="0" smtClean="0"/>
              <a:t>'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віблиц'а</a:t>
            </a:r>
            <a:r>
              <a:rPr lang="ru-RU" sz="155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довга</a:t>
            </a:r>
            <a:r>
              <a:rPr lang="ru-RU" sz="1550" dirty="0" smtClean="0"/>
              <a:t> жердина), 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'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зак'іл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'</a:t>
            </a:r>
            <a:r>
              <a:rPr lang="ru-RU" sz="1550" dirty="0" smtClean="0"/>
              <a:t> (</a:t>
            </a:r>
            <a:r>
              <a:rPr lang="ru-RU" sz="1550" dirty="0" err="1" smtClean="0"/>
              <a:t>поки</a:t>
            </a:r>
            <a:r>
              <a:rPr lang="ru-RU" sz="1550" dirty="0" smtClean="0"/>
              <a:t>),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жа'лива</a:t>
            </a:r>
            <a:r>
              <a:rPr lang="ru-RU" sz="155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sz="1550" dirty="0" err="1" smtClean="0"/>
              <a:t>кропива</a:t>
            </a:r>
            <a:r>
              <a:rPr lang="ru-RU" sz="1550" dirty="0" smtClean="0"/>
              <a:t>); </a:t>
            </a:r>
            <a:endParaRPr lang="ru-RU" sz="1550" dirty="0" smtClean="0"/>
          </a:p>
          <a:p>
            <a:r>
              <a:rPr lang="ru-RU" sz="1550" dirty="0" smtClean="0"/>
              <a:t>на </a:t>
            </a:r>
            <a:r>
              <a:rPr lang="ru-RU" sz="1550" dirty="0" err="1" smtClean="0"/>
              <a:t>Поліссі</a:t>
            </a:r>
            <a:r>
              <a:rPr lang="ru-RU" sz="1550" dirty="0" smtClean="0"/>
              <a:t> </a:t>
            </a:r>
            <a:r>
              <a:rPr lang="ru-RU" sz="1550" dirty="0" err="1" smtClean="0"/>
              <a:t>замість</a:t>
            </a:r>
            <a:r>
              <a:rPr lang="ru-RU" sz="1550" dirty="0" smtClean="0"/>
              <a:t> «плетена корзина» </a:t>
            </a:r>
            <a:r>
              <a:rPr lang="ru-RU" sz="1550" dirty="0" err="1" smtClean="0"/>
              <a:t>кажуть</a:t>
            </a:r>
            <a:r>
              <a:rPr lang="ru-RU" sz="1550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тал'гун</a:t>
            </a:r>
            <a:r>
              <a:rPr lang="ru-RU" sz="1550" i="1" dirty="0" smtClean="0"/>
              <a:t>,</a:t>
            </a:r>
            <a:r>
              <a:rPr lang="ru-RU" sz="1550" dirty="0" smtClean="0"/>
              <a:t> «сосна, </a:t>
            </a:r>
            <a:r>
              <a:rPr lang="ru-RU" sz="1550" dirty="0" err="1" smtClean="0"/>
              <a:t>багата</a:t>
            </a:r>
            <a:r>
              <a:rPr lang="ru-RU" sz="1550" dirty="0" smtClean="0"/>
              <a:t> смолою» </a:t>
            </a:r>
            <a:r>
              <a:rPr lang="ru-RU" sz="1550" i="1" dirty="0" smtClean="0"/>
              <a:t>–</a:t>
            </a:r>
            <a:r>
              <a:rPr lang="ru-RU" sz="1550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лу'тиц'а</a:t>
            </a:r>
            <a:r>
              <a:rPr lang="ru-RU" sz="1550" dirty="0" smtClean="0"/>
              <a:t>;</a:t>
            </a:r>
          </a:p>
          <a:p>
            <a:r>
              <a:rPr lang="ru-RU" sz="1550" dirty="0" smtClean="0"/>
              <a:t> </a:t>
            </a:r>
            <a:r>
              <a:rPr lang="ru-RU" sz="1550" dirty="0" smtClean="0"/>
              <a:t>до </a:t>
            </a:r>
            <a:r>
              <a:rPr lang="ru-RU" sz="1550" dirty="0" err="1" smtClean="0"/>
              <a:t>подолізмів</a:t>
            </a:r>
            <a:r>
              <a:rPr lang="ru-RU" sz="1550" dirty="0" smtClean="0"/>
              <a:t> належать </a:t>
            </a:r>
            <a:r>
              <a:rPr lang="ru-RU" sz="1550" dirty="0" err="1" smtClean="0"/>
              <a:t>такі</a:t>
            </a:r>
            <a:r>
              <a:rPr lang="ru-RU" sz="1550" dirty="0" smtClean="0"/>
              <a:t> слова: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ко'гут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півень</a:t>
            </a:r>
            <a:r>
              <a:rPr lang="ru-RU" sz="1550" dirty="0" smtClean="0"/>
              <a:t>)</a:t>
            </a:r>
            <a:r>
              <a:rPr lang="ru-RU" sz="1550" i="1" dirty="0" smtClean="0"/>
              <a:t>,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най</a:t>
            </a:r>
            <a:r>
              <a:rPr lang="ru-RU" sz="1550" i="1" dirty="0" smtClean="0"/>
              <a:t> </a:t>
            </a:r>
            <a:r>
              <a:rPr lang="ru-RU" sz="1550" dirty="0" smtClean="0"/>
              <a:t>(нехай),</a:t>
            </a:r>
            <a:r>
              <a:rPr lang="ru-RU" sz="1550" i="1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т'ічки</a:t>
            </a:r>
            <a:r>
              <a:rPr lang="ru-RU" sz="1550" i="1" dirty="0" smtClean="0"/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пасіка</a:t>
            </a:r>
            <a:r>
              <a:rPr lang="ru-RU" sz="1550" dirty="0" smtClean="0"/>
              <a:t>),</a:t>
            </a:r>
            <a:r>
              <a:rPr lang="ru-RU" sz="1550" i="1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чорно'гуз</a:t>
            </a:r>
            <a:r>
              <a:rPr lang="ru-RU" sz="1550" i="1" dirty="0" smtClean="0"/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лелека</a:t>
            </a:r>
            <a:r>
              <a:rPr lang="ru-RU" sz="1550" dirty="0" smtClean="0"/>
              <a:t>)</a:t>
            </a:r>
            <a:r>
              <a:rPr lang="ru-RU" sz="1550" i="1" dirty="0" smtClean="0"/>
              <a:t> </a:t>
            </a:r>
            <a:r>
              <a:rPr lang="ru-RU" sz="1550" dirty="0" smtClean="0"/>
              <a:t>та </a:t>
            </a:r>
            <a:r>
              <a:rPr lang="ru-RU" sz="1550" dirty="0" err="1" smtClean="0"/>
              <a:t>ін</a:t>
            </a:r>
            <a:r>
              <a:rPr lang="ru-RU" sz="1550" dirty="0" smtClean="0"/>
              <a:t>.</a:t>
            </a:r>
            <a:endParaRPr lang="ru-RU" sz="1550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5594123" y="2564296"/>
            <a:ext cx="4700059" cy="3371891"/>
          </a:xfrm>
        </p:spPr>
        <p:txBody>
          <a:bodyPr>
            <a:normAutofit fontScale="92500" lnSpcReduction="20000"/>
          </a:bodyPr>
          <a:lstStyle/>
          <a:p>
            <a:pPr marL="0" indent="357188">
              <a:buNone/>
            </a:pPr>
            <a:r>
              <a:rPr lang="ru-RU" i="1" dirty="0" err="1" smtClean="0">
                <a:solidFill>
                  <a:schemeClr val="bg1"/>
                </a:solidFill>
              </a:rPr>
              <a:t>Соціальні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діалекти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визначаються</a:t>
            </a:r>
            <a:r>
              <a:rPr lang="ru-RU" dirty="0" smtClean="0"/>
              <a:t> не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а </a:t>
            </a:r>
            <a:r>
              <a:rPr lang="ru-RU" i="1" dirty="0" err="1" smtClean="0">
                <a:solidFill>
                  <a:srgbClr val="C00000"/>
                </a:solidFill>
              </a:rPr>
              <a:t>суспільними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функціями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закриту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племінної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пізніший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соціальний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6409" y="1043608"/>
            <a:ext cx="9707773" cy="7905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err="1" smtClean="0"/>
              <a:t>Класифікація</a:t>
            </a:r>
            <a:r>
              <a:rPr lang="ru-RU" sz="4400" dirty="0" smtClean="0"/>
              <a:t> </a:t>
            </a:r>
            <a:r>
              <a:rPr lang="ru-RU" sz="4400" dirty="0" err="1" smtClean="0"/>
              <a:t>соціальних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діалектів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93807" y="2027583"/>
            <a:ext cx="3070034" cy="546652"/>
          </a:xfrm>
        </p:spPr>
        <p:txBody>
          <a:bodyPr/>
          <a:lstStyle/>
          <a:p>
            <a:pPr algn="ctr"/>
            <a:r>
              <a:rPr lang="ru-RU" b="1" dirty="0" err="1" smtClean="0"/>
              <a:t>Арґо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15"/>
          </p:nvPr>
        </p:nvSpPr>
        <p:spPr>
          <a:xfrm>
            <a:off x="213183" y="2625108"/>
            <a:ext cx="3049702" cy="3537153"/>
          </a:xfrm>
        </p:spPr>
        <p:txBody>
          <a:bodyPr>
            <a:normAutofit fontScale="85000" lnSpcReduction="10000"/>
          </a:bodyPr>
          <a:lstStyle/>
          <a:p>
            <a:pPr indent="357188"/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</a:t>
            </a:r>
            <a:r>
              <a:rPr lang="ru-RU" dirty="0" smtClean="0"/>
              <a:t>штучно </a:t>
            </a:r>
            <a:r>
              <a:rPr lang="ru-RU" dirty="0" err="1" smtClean="0"/>
              <a:t>створювана</a:t>
            </a:r>
            <a:r>
              <a:rPr lang="ru-RU" dirty="0" smtClean="0"/>
              <a:t> </a:t>
            </a:r>
            <a:r>
              <a:rPr lang="ru-RU" dirty="0" err="1" smtClean="0"/>
              <a:t>умовна</a:t>
            </a:r>
            <a:r>
              <a:rPr lang="ru-RU" dirty="0" smtClean="0"/>
              <a:t> </a:t>
            </a:r>
            <a:r>
              <a:rPr lang="ru-RU" dirty="0" err="1" smtClean="0"/>
              <a:t>говірка</a:t>
            </a:r>
            <a:r>
              <a:rPr lang="ru-RU" dirty="0" smtClean="0"/>
              <a:t> </a:t>
            </a:r>
            <a:r>
              <a:rPr lang="ru-RU" dirty="0" err="1" smtClean="0"/>
              <a:t>якої-небудь</a:t>
            </a:r>
            <a:r>
              <a:rPr lang="ru-RU" dirty="0" smtClean="0"/>
              <a:t> </a:t>
            </a:r>
            <a:r>
              <a:rPr lang="ru-RU" dirty="0" err="1" smtClean="0"/>
              <a:t>вузької</a:t>
            </a:r>
            <a:r>
              <a:rPr lang="ru-RU" dirty="0" smtClean="0"/>
              <a:t> </a:t>
            </a:r>
            <a:r>
              <a:rPr lang="ru-RU" dirty="0" err="1" smtClean="0"/>
              <a:t>замкненої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не </a:t>
            </a:r>
            <a:r>
              <a:rPr lang="ru-RU" dirty="0" err="1" smtClean="0"/>
              <a:t>зрозуміла</a:t>
            </a:r>
            <a:r>
              <a:rPr lang="ru-RU" dirty="0" smtClean="0"/>
              <a:t> для </a:t>
            </a:r>
            <a:r>
              <a:rPr lang="ru-RU" dirty="0" err="1" smtClean="0"/>
              <a:t>сторонніх</a:t>
            </a:r>
            <a:r>
              <a:rPr lang="ru-RU" dirty="0" smtClean="0"/>
              <a:t>. </a:t>
            </a:r>
            <a:endParaRPr lang="ru-RU" dirty="0" smtClean="0"/>
          </a:p>
          <a:p>
            <a:pPr indent="357188"/>
            <a:r>
              <a:rPr lang="ru-RU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загальнонародна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граматичною</a:t>
            </a:r>
            <a:r>
              <a:rPr lang="ru-RU" dirty="0" smtClean="0"/>
              <a:t> системою,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відмінна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словниковим</a:t>
            </a:r>
            <a:r>
              <a:rPr lang="ru-RU" dirty="0" smtClean="0"/>
              <a:t> складом. </a:t>
            </a:r>
            <a:endParaRPr lang="ru-RU" dirty="0" smtClean="0"/>
          </a:p>
          <a:p>
            <a:pPr indent="357188"/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загальновідомих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зовсім</a:t>
            </a:r>
            <a:r>
              <a:rPr lang="ru-RU" dirty="0" smtClean="0"/>
              <a:t> ясною </a:t>
            </a:r>
            <a:r>
              <a:rPr lang="ru-RU" dirty="0" err="1" smtClean="0"/>
              <a:t>внутрішньою</a:t>
            </a:r>
            <a:r>
              <a:rPr lang="ru-RU" dirty="0" smtClean="0"/>
              <a:t> формою і </a:t>
            </a:r>
            <a:r>
              <a:rPr lang="ru-RU" dirty="0" err="1" smtClean="0"/>
              <a:t>своєрідною</a:t>
            </a:r>
            <a:r>
              <a:rPr lang="ru-RU" dirty="0" smtClean="0"/>
              <a:t> </a:t>
            </a:r>
            <a:r>
              <a:rPr lang="ru-RU" dirty="0" err="1" smtClean="0"/>
              <a:t>будовою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слова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невідомими</a:t>
            </a:r>
            <a:r>
              <a:rPr lang="ru-RU" dirty="0" smtClean="0"/>
              <a:t> </a:t>
            </a:r>
            <a:r>
              <a:rPr lang="ru-RU" dirty="0" err="1" smtClean="0"/>
              <a:t>загальнонародній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утвореними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: </a:t>
            </a:r>
            <a:r>
              <a:rPr lang="ru-RU" dirty="0" err="1" smtClean="0"/>
              <a:t>заміни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додавання</a:t>
            </a:r>
            <a:r>
              <a:rPr lang="ru-RU" dirty="0" smtClean="0"/>
              <a:t>, </a:t>
            </a:r>
            <a:r>
              <a:rPr lang="ru-RU" dirty="0" err="1" smtClean="0"/>
              <a:t>усічення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перестановки </a:t>
            </a:r>
            <a:r>
              <a:rPr lang="ru-RU" dirty="0" err="1" smtClean="0"/>
              <a:t>складів</a:t>
            </a:r>
            <a:r>
              <a:rPr lang="ru-RU" dirty="0" smtClean="0"/>
              <a:t>, напр.: </a:t>
            </a:r>
            <a:r>
              <a:rPr lang="ru-RU" i="1" dirty="0" err="1" smtClean="0">
                <a:solidFill>
                  <a:srgbClr val="7030A0"/>
                </a:solidFill>
              </a:rPr>
              <a:t>висулька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яблуко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батузник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мотуз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ставленик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вареник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бóтень</a:t>
            </a:r>
            <a:r>
              <a:rPr lang="ru-RU" i="1" dirty="0" smtClean="0">
                <a:solidFill>
                  <a:srgbClr val="7030A0"/>
                </a:solidFill>
              </a:rPr>
              <a:t> – </a:t>
            </a:r>
            <a:r>
              <a:rPr lang="ru-RU" dirty="0" smtClean="0">
                <a:solidFill>
                  <a:srgbClr val="7030A0"/>
                </a:solidFill>
              </a:rPr>
              <a:t>борщ</a:t>
            </a:r>
            <a:r>
              <a:rPr lang="ru-RU" i="1" dirty="0" smtClean="0">
                <a:solidFill>
                  <a:srgbClr val="7030A0"/>
                </a:solidFill>
              </a:rPr>
              <a:t>, </a:t>
            </a:r>
            <a:r>
              <a:rPr lang="ru-RU" i="1" dirty="0" err="1" smtClean="0">
                <a:solidFill>
                  <a:srgbClr val="7030A0"/>
                </a:solidFill>
              </a:rPr>
              <a:t>мýляс</a:t>
            </a:r>
            <a:r>
              <a:rPr lang="ru-RU" i="1" dirty="0" smtClean="0">
                <a:solidFill>
                  <a:srgbClr val="7030A0"/>
                </a:solidFill>
              </a:rPr>
              <a:t> – </a:t>
            </a:r>
            <a:r>
              <a:rPr lang="ru-RU" dirty="0" smtClean="0">
                <a:solidFill>
                  <a:srgbClr val="7030A0"/>
                </a:solidFill>
              </a:rPr>
              <a:t>мед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3359677" y="1977888"/>
            <a:ext cx="3063240" cy="506896"/>
          </a:xfrm>
        </p:spPr>
        <p:txBody>
          <a:bodyPr/>
          <a:lstStyle/>
          <a:p>
            <a:pPr algn="ctr"/>
            <a:r>
              <a:rPr lang="ru-RU" b="1" dirty="0" smtClean="0"/>
              <a:t>Жаргон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16"/>
          </p:nvPr>
        </p:nvSpPr>
        <p:spPr>
          <a:xfrm>
            <a:off x="3408757" y="2555534"/>
            <a:ext cx="2604417" cy="357690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загальновживаної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специфічної</a:t>
            </a:r>
            <a:r>
              <a:rPr lang="ru-RU" dirty="0" smtClean="0"/>
              <a:t> </a:t>
            </a:r>
            <a:r>
              <a:rPr lang="ru-RU" dirty="0" err="1" smtClean="0"/>
              <a:t>експресивно</a:t>
            </a:r>
            <a:r>
              <a:rPr lang="ru-RU" dirty="0" smtClean="0"/>
              <a:t> </a:t>
            </a:r>
            <a:r>
              <a:rPr lang="ru-RU" dirty="0" err="1" smtClean="0"/>
              <a:t>забарвленої</a:t>
            </a:r>
            <a:r>
              <a:rPr lang="ru-RU" dirty="0" smtClean="0"/>
              <a:t> лексики. </a:t>
            </a:r>
            <a:endParaRPr lang="ru-RU" dirty="0" smtClean="0"/>
          </a:p>
          <a:p>
            <a:r>
              <a:rPr lang="ru-RU" dirty="0" smtClean="0"/>
              <a:t>Часом так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неосвічених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спотворену</a:t>
            </a:r>
            <a:r>
              <a:rPr lang="ru-RU" dirty="0" smtClean="0"/>
              <a:t> </a:t>
            </a:r>
            <a:r>
              <a:rPr lang="ru-RU" dirty="0" err="1" smtClean="0"/>
              <a:t>міжмовною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: </a:t>
            </a:r>
            <a:r>
              <a:rPr lang="ru-RU" dirty="0" err="1" smtClean="0">
                <a:solidFill>
                  <a:srgbClr val="7030A0"/>
                </a:solidFill>
              </a:rPr>
              <a:t>обличчя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вивіска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портрет;</a:t>
            </a:r>
            <a:r>
              <a:rPr lang="ru-RU" dirty="0" smtClean="0">
                <a:solidFill>
                  <a:srgbClr val="7030A0"/>
                </a:solidFill>
              </a:rPr>
              <a:t> баян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духовка;</a:t>
            </a:r>
            <a:r>
              <a:rPr lang="ru-RU" dirty="0" smtClean="0">
                <a:solidFill>
                  <a:srgbClr val="7030A0"/>
                </a:solidFill>
              </a:rPr>
              <a:t> стара автомашина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керогаз;</a:t>
            </a:r>
            <a:r>
              <a:rPr lang="ru-RU" dirty="0" smtClean="0">
                <a:solidFill>
                  <a:srgbClr val="7030A0"/>
                </a:solidFill>
              </a:rPr>
              <a:t> кокарда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курка;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академзаборгованість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хвіст</a:t>
            </a:r>
            <a:r>
              <a:rPr lang="ru-RU" i="1" dirty="0" smtClean="0">
                <a:solidFill>
                  <a:srgbClr val="7030A0"/>
                </a:solidFill>
              </a:rPr>
              <a:t>;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директор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дирик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>
          <a:xfrm>
            <a:off x="6150730" y="1898374"/>
            <a:ext cx="3070025" cy="815009"/>
          </a:xfrm>
        </p:spPr>
        <p:txBody>
          <a:bodyPr/>
          <a:lstStyle/>
          <a:p>
            <a:pPr algn="ctr"/>
            <a:r>
              <a:rPr lang="ru-RU" b="1" dirty="0" err="1" smtClean="0"/>
              <a:t>Професійні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7"/>
          </p:nvPr>
        </p:nvSpPr>
        <p:spPr>
          <a:xfrm>
            <a:off x="9121975" y="2684742"/>
            <a:ext cx="3070025" cy="2913513"/>
          </a:xfrm>
        </p:spPr>
        <p:txBody>
          <a:bodyPr/>
          <a:lstStyle/>
          <a:p>
            <a:pPr indent="357188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мовне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усного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людей. </a:t>
            </a:r>
            <a:endParaRPr lang="ru-RU" dirty="0" smtClean="0"/>
          </a:p>
          <a:p>
            <a:pPr indent="357188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розмовної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яка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як </a:t>
            </a:r>
            <a:r>
              <a:rPr lang="ru-RU" dirty="0" err="1" smtClean="0"/>
              <a:t>підкреслено</a:t>
            </a:r>
            <a:r>
              <a:rPr lang="ru-RU" dirty="0" smtClean="0"/>
              <a:t> </a:t>
            </a:r>
            <a:r>
              <a:rPr lang="ru-RU" dirty="0" err="1" smtClean="0"/>
              <a:t>неофіційна</a:t>
            </a:r>
            <a:r>
              <a:rPr lang="ru-RU" dirty="0" smtClean="0"/>
              <a:t> («</a:t>
            </a:r>
            <a:r>
              <a:rPr lang="ru-RU" dirty="0" err="1" smtClean="0"/>
              <a:t>побутова</a:t>
            </a:r>
            <a:r>
              <a:rPr lang="ru-RU" dirty="0" smtClean="0"/>
              <a:t>», «</a:t>
            </a:r>
            <a:r>
              <a:rPr lang="ru-RU" dirty="0" err="1" smtClean="0"/>
              <a:t>фамільярна</a:t>
            </a:r>
            <a:r>
              <a:rPr lang="ru-RU" dirty="0" smtClean="0"/>
              <a:t>»).</a:t>
            </a:r>
          </a:p>
          <a:p>
            <a:pPr indent="357188"/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арґо</a:t>
            </a:r>
            <a:r>
              <a:rPr lang="ru-RU" dirty="0" smtClean="0"/>
              <a:t>, суржик, </a:t>
            </a:r>
            <a:r>
              <a:rPr lang="ru-RU" dirty="0" err="1" smtClean="0"/>
              <a:t>професійний</a:t>
            </a:r>
            <a:r>
              <a:rPr lang="ru-RU" dirty="0" smtClean="0"/>
              <a:t> </a:t>
            </a:r>
            <a:r>
              <a:rPr lang="ru-RU" dirty="0" err="1" smtClean="0"/>
              <a:t>жарґон</a:t>
            </a:r>
            <a:r>
              <a:rPr lang="ru-RU" dirty="0" smtClean="0"/>
              <a:t>, </a:t>
            </a:r>
            <a:r>
              <a:rPr lang="ru-RU" dirty="0" err="1" smtClean="0"/>
              <a:t>вульгаризми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адаптуючи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smtClean="0"/>
              <a:t>потреб, </a:t>
            </a:r>
            <a:r>
              <a:rPr lang="ru-RU" dirty="0" smtClean="0"/>
              <a:t>напр.: </a:t>
            </a:r>
            <a:r>
              <a:rPr lang="ru-RU" i="1" dirty="0" err="1" smtClean="0">
                <a:solidFill>
                  <a:srgbClr val="7030A0"/>
                </a:solidFill>
              </a:rPr>
              <a:t>кайфувати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у </a:t>
            </a:r>
            <a:r>
              <a:rPr lang="ru-RU" i="1" dirty="0" err="1" smtClean="0">
                <a:solidFill>
                  <a:srgbClr val="7030A0"/>
                </a:solidFill>
              </a:rPr>
              <a:t>нього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поїхала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криша</a:t>
            </a:r>
            <a:r>
              <a:rPr lang="ru-RU" i="1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5" name="Текст 9"/>
          <p:cNvSpPr txBox="1">
            <a:spLocks/>
          </p:cNvSpPr>
          <p:nvPr/>
        </p:nvSpPr>
        <p:spPr>
          <a:xfrm>
            <a:off x="9121975" y="1911626"/>
            <a:ext cx="3070025" cy="8150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13574" y="1888434"/>
            <a:ext cx="27928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Сленг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22504" y="2693506"/>
            <a:ext cx="30214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ru-RU" sz="1400" dirty="0" err="1" smtClean="0"/>
              <a:t>Виникають</a:t>
            </a:r>
            <a:r>
              <a:rPr lang="ru-RU" sz="1400" dirty="0" smtClean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диференціації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суспільства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становлять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зібрання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слів</a:t>
            </a:r>
            <a:r>
              <a:rPr lang="ru-RU" sz="1400" dirty="0" smtClean="0"/>
              <a:t> і </a:t>
            </a:r>
            <a:r>
              <a:rPr lang="ru-RU" sz="1400" dirty="0" err="1" smtClean="0"/>
              <a:t>висловів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пов'язаних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окремим</a:t>
            </a:r>
            <a:r>
              <a:rPr lang="ru-RU" sz="1400" dirty="0" smtClean="0"/>
              <a:t> родом занять. </a:t>
            </a:r>
            <a:endParaRPr lang="ru-RU" sz="1400" dirty="0" smtClean="0"/>
          </a:p>
          <a:p>
            <a:pPr indent="357188"/>
            <a:r>
              <a:rPr lang="ru-RU" sz="1400" dirty="0" err="1" smtClean="0"/>
              <a:t>Виконують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корисну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функцію</a:t>
            </a:r>
            <a:r>
              <a:rPr lang="ru-RU" sz="1400" dirty="0" smtClean="0"/>
              <a:t> – </a:t>
            </a:r>
            <a:r>
              <a:rPr lang="ru-RU" sz="1400" dirty="0" err="1" smtClean="0"/>
              <a:t>слугують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специфічних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явищ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у </a:t>
            </a:r>
            <a:r>
              <a:rPr lang="ru-RU" sz="1400" dirty="0" err="1" smtClean="0"/>
              <a:t>літературній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немає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>
                <a:solidFill>
                  <a:srgbClr val="7030A0"/>
                </a:solidFill>
              </a:rPr>
              <a:t>: руль – </a:t>
            </a:r>
            <a:r>
              <a:rPr lang="ru-RU" sz="1400" i="1" dirty="0" smtClean="0">
                <a:solidFill>
                  <a:srgbClr val="7030A0"/>
                </a:solidFill>
              </a:rPr>
              <a:t>бублик</a:t>
            </a:r>
            <a:r>
              <a:rPr lang="ru-RU" sz="1400" dirty="0" smtClean="0">
                <a:solidFill>
                  <a:srgbClr val="7030A0"/>
                </a:solidFill>
              </a:rPr>
              <a:t> (у </a:t>
            </a:r>
            <a:r>
              <a:rPr lang="ru-RU" sz="1400" dirty="0" err="1" smtClean="0">
                <a:solidFill>
                  <a:srgbClr val="7030A0"/>
                </a:solidFill>
              </a:rPr>
              <a:t>водіїв</a:t>
            </a:r>
            <a:r>
              <a:rPr lang="ru-RU" sz="1400" dirty="0" smtClean="0">
                <a:solidFill>
                  <a:srgbClr val="7030A0"/>
                </a:solidFill>
              </a:rPr>
              <a:t>); </a:t>
            </a:r>
            <a:r>
              <a:rPr lang="ru-RU" sz="1400" dirty="0" err="1" smtClean="0">
                <a:solidFill>
                  <a:srgbClr val="7030A0"/>
                </a:solidFill>
              </a:rPr>
              <a:t>помилка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i="1" dirty="0" smtClean="0">
                <a:solidFill>
                  <a:srgbClr val="7030A0"/>
                </a:solidFill>
              </a:rPr>
              <a:t>ляп,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нижній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кінець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сторінки</a:t>
            </a:r>
            <a:r>
              <a:rPr lang="ru-RU" sz="1400" dirty="0" smtClean="0">
                <a:solidFill>
                  <a:srgbClr val="7030A0"/>
                </a:solidFill>
              </a:rPr>
              <a:t>, книжки – </a:t>
            </a:r>
            <a:r>
              <a:rPr lang="ru-RU" sz="1400" i="1" dirty="0" err="1" smtClean="0">
                <a:solidFill>
                  <a:srgbClr val="7030A0"/>
                </a:solidFill>
              </a:rPr>
              <a:t>хвіст</a:t>
            </a:r>
            <a:r>
              <a:rPr lang="ru-RU" sz="1400" dirty="0" smtClean="0">
                <a:solidFill>
                  <a:srgbClr val="7030A0"/>
                </a:solidFill>
              </a:rPr>
              <a:t> (у </a:t>
            </a:r>
            <a:r>
              <a:rPr lang="ru-RU" sz="1400" dirty="0" err="1" smtClean="0">
                <a:solidFill>
                  <a:srgbClr val="7030A0"/>
                </a:solidFill>
              </a:rPr>
              <a:t>друкарів</a:t>
            </a:r>
            <a:r>
              <a:rPr lang="ru-RU" sz="1400" dirty="0" smtClean="0">
                <a:solidFill>
                  <a:srgbClr val="7030A0"/>
                </a:solidFill>
              </a:rPr>
              <a:t> і </a:t>
            </a:r>
            <a:r>
              <a:rPr lang="ru-RU" sz="1400" dirty="0" err="1" smtClean="0">
                <a:solidFill>
                  <a:srgbClr val="7030A0"/>
                </a:solidFill>
              </a:rPr>
              <a:t>журналістів</a:t>
            </a:r>
            <a:r>
              <a:rPr lang="ru-RU" sz="1400" dirty="0" smtClean="0">
                <a:solidFill>
                  <a:srgbClr val="7030A0"/>
                </a:solidFill>
              </a:rPr>
              <a:t>)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5591" y="6027938"/>
            <a:ext cx="7904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Основне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жаргонів</a:t>
            </a:r>
            <a:r>
              <a:rPr lang="ru-RU" sz="2400" dirty="0" smtClean="0"/>
              <a:t> </a:t>
            </a:r>
            <a:r>
              <a:rPr lang="uk-UA" sz="2400" dirty="0" smtClean="0"/>
              <a:t>й</a:t>
            </a:r>
            <a:r>
              <a:rPr lang="ru-RU" sz="2400" dirty="0" smtClean="0"/>
              <a:t> арго – </a:t>
            </a:r>
            <a:r>
              <a:rPr lang="ru-RU" sz="2400" dirty="0" err="1" smtClean="0"/>
              <a:t>засекречування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3</a:t>
            </a:r>
            <a:r>
              <a:rPr lang="uk-UA" b="1" dirty="0" smtClean="0">
                <a:solidFill>
                  <a:schemeClr val="tx1"/>
                </a:solidFill>
              </a:rPr>
              <a:t>. </a:t>
            </a:r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За структурою сленг </a:t>
            </a:r>
            <a:r>
              <a:rPr lang="ru-RU" dirty="0" err="1" smtClean="0"/>
              <a:t>поділяють</a:t>
            </a:r>
            <a:r>
              <a:rPr lang="ru-RU" dirty="0" smtClean="0"/>
              <a:t> на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загальний</a:t>
            </a:r>
            <a:r>
              <a:rPr lang="ru-RU" b="1" dirty="0" smtClean="0"/>
              <a:t> і </a:t>
            </a:r>
            <a:r>
              <a:rPr lang="ru-RU" b="1" dirty="0" err="1" smtClean="0"/>
              <a:t>спеціальний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Сленг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поширене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яке </a:t>
            </a:r>
            <a:r>
              <a:rPr lang="ru-RU" dirty="0" err="1" smtClean="0"/>
              <a:t>в</a:t>
            </a:r>
            <a:r>
              <a:rPr lang="ru-RU" dirty="0" err="1" smtClean="0"/>
              <a:t>иникає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молодих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тривалому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 (</a:t>
            </a:r>
            <a:r>
              <a:rPr lang="ru-RU" i="1" dirty="0" err="1" smtClean="0"/>
              <a:t>учні</a:t>
            </a:r>
            <a:r>
              <a:rPr lang="ru-RU" i="1" dirty="0" smtClean="0"/>
              <a:t>, </a:t>
            </a:r>
            <a:r>
              <a:rPr lang="ru-RU" i="1" dirty="0" err="1" smtClean="0"/>
              <a:t>студенти</a:t>
            </a:r>
            <a:r>
              <a:rPr lang="ru-RU" i="1" dirty="0" smtClean="0"/>
              <a:t>, </a:t>
            </a:r>
            <a:r>
              <a:rPr lang="ru-RU" i="1" dirty="0" err="1" smtClean="0"/>
              <a:t>спортсмени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обмеженим</a:t>
            </a:r>
            <a:r>
              <a:rPr lang="ru-RU" dirty="0" smtClean="0"/>
              <a:t> </a:t>
            </a:r>
            <a:r>
              <a:rPr lang="ru-RU" dirty="0" err="1" smtClean="0"/>
              <a:t>уживанням</a:t>
            </a:r>
            <a:r>
              <a:rPr lang="ru-RU" dirty="0" smtClean="0"/>
              <a:t> і </a:t>
            </a:r>
            <a:r>
              <a:rPr lang="ru-RU" dirty="0" err="1" smtClean="0"/>
              <a:t>недовговічністю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Сленгові</a:t>
            </a:r>
            <a:r>
              <a:rPr lang="ru-RU" dirty="0" smtClean="0"/>
              <a:t> </a:t>
            </a:r>
            <a:r>
              <a:rPr lang="ru-RU" dirty="0" err="1" smtClean="0"/>
              <a:t>новоутворення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smtClean="0"/>
              <a:t>бути:</a:t>
            </a:r>
          </a:p>
          <a:p>
            <a:pPr marL="0" indent="357188" algn="just">
              <a:buNone/>
            </a:pPr>
            <a:r>
              <a:rPr lang="ru-RU" dirty="0" smtClean="0"/>
              <a:t>1) </a:t>
            </a:r>
            <a:r>
              <a:rPr lang="ru-RU" dirty="0" err="1" smtClean="0"/>
              <a:t>стилістично</a:t>
            </a:r>
            <a:r>
              <a:rPr lang="ru-RU" dirty="0" smtClean="0"/>
              <a:t> </a:t>
            </a:r>
            <a:r>
              <a:rPr lang="ru-RU" dirty="0" err="1" smtClean="0"/>
              <a:t>нейтральні</a:t>
            </a:r>
            <a:r>
              <a:rPr lang="ru-RU" dirty="0" smtClean="0"/>
              <a:t>: </a:t>
            </a:r>
            <a:r>
              <a:rPr lang="ru-RU" i="1" dirty="0" err="1" smtClean="0"/>
              <a:t>апгрейд</a:t>
            </a:r>
            <a:r>
              <a:rPr lang="ru-RU" dirty="0" smtClean="0"/>
              <a:t> (</a:t>
            </a:r>
            <a:r>
              <a:rPr lang="ru-RU" dirty="0" err="1" smtClean="0"/>
              <a:t>модернізація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), </a:t>
            </a:r>
            <a:r>
              <a:rPr lang="ru-RU" i="1" dirty="0" err="1" smtClean="0"/>
              <a:t>юзер</a:t>
            </a:r>
            <a:r>
              <a:rPr lang="ru-RU" dirty="0" smtClean="0"/>
              <a:t> (</a:t>
            </a:r>
            <a:r>
              <a:rPr lang="ru-RU" dirty="0" err="1" smtClean="0"/>
              <a:t>користувач</a:t>
            </a:r>
            <a:r>
              <a:rPr lang="ru-RU" dirty="0" smtClean="0"/>
              <a:t>), </a:t>
            </a:r>
            <a:r>
              <a:rPr lang="ru-RU" i="1" dirty="0" smtClean="0"/>
              <a:t>солянка</a:t>
            </a:r>
            <a:r>
              <a:rPr lang="ru-RU" dirty="0" smtClean="0"/>
              <a:t> (</a:t>
            </a:r>
            <a:r>
              <a:rPr lang="ru-RU" dirty="0" err="1" smtClean="0"/>
              <a:t>збірний</a:t>
            </a:r>
            <a:r>
              <a:rPr lang="ru-RU" dirty="0" smtClean="0"/>
              <a:t> концерт).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стилістично</a:t>
            </a:r>
            <a:r>
              <a:rPr lang="ru-RU" dirty="0" smtClean="0"/>
              <a:t> </a:t>
            </a:r>
            <a:r>
              <a:rPr lang="ru-RU" dirty="0" err="1" smtClean="0"/>
              <a:t>знижені</a:t>
            </a:r>
            <a:r>
              <a:rPr lang="ru-RU" dirty="0" smtClean="0"/>
              <a:t>: </a:t>
            </a:r>
            <a:r>
              <a:rPr lang="ru-RU" i="1" dirty="0" smtClean="0"/>
              <a:t>дерти</a:t>
            </a:r>
            <a:r>
              <a:rPr lang="ru-RU" dirty="0" smtClean="0"/>
              <a:t> </a:t>
            </a:r>
            <a:r>
              <a:rPr lang="ru-RU" i="1" dirty="0" smtClean="0"/>
              <a:t>'</a:t>
            </a:r>
            <a:r>
              <a:rPr lang="ru-RU" i="1" dirty="0" err="1" smtClean="0"/>
              <a:t>лаха</a:t>
            </a:r>
            <a:r>
              <a:rPr lang="ru-RU" dirty="0" smtClean="0"/>
              <a:t> (</a:t>
            </a:r>
            <a:r>
              <a:rPr lang="ru-RU" dirty="0" err="1" smtClean="0"/>
              <a:t>сміятися</a:t>
            </a:r>
            <a:r>
              <a:rPr lang="ru-RU" dirty="0" smtClean="0"/>
              <a:t>), </a:t>
            </a:r>
            <a:r>
              <a:rPr lang="ru-RU" i="1" dirty="0" err="1" smtClean="0"/>
              <a:t>крутити</a:t>
            </a:r>
            <a:r>
              <a:rPr lang="ru-RU" i="1" dirty="0" smtClean="0"/>
              <a:t> ноги</a:t>
            </a:r>
            <a:r>
              <a:rPr lang="ru-RU" dirty="0" smtClean="0"/>
              <a:t> (</a:t>
            </a:r>
            <a:r>
              <a:rPr lang="ru-RU" dirty="0" err="1" smtClean="0"/>
              <a:t>тікати</a:t>
            </a:r>
            <a:r>
              <a:rPr lang="ru-RU" dirty="0" smtClean="0"/>
              <a:t>), </a:t>
            </a:r>
            <a:r>
              <a:rPr lang="ru-RU" i="1" dirty="0" err="1" smtClean="0"/>
              <a:t>гальмо</a:t>
            </a:r>
            <a:r>
              <a:rPr lang="ru-RU" dirty="0" smtClean="0"/>
              <a:t> (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повільною</a:t>
            </a:r>
            <a:r>
              <a:rPr lang="ru-RU" dirty="0" smtClean="0"/>
              <a:t> </a:t>
            </a:r>
            <a:r>
              <a:rPr lang="ru-RU" dirty="0" err="1" smtClean="0"/>
              <a:t>реакцією</a:t>
            </a:r>
            <a:r>
              <a:rPr lang="ru-RU" dirty="0" smtClean="0"/>
              <a:t>), </a:t>
            </a:r>
            <a:r>
              <a:rPr lang="ru-RU" i="1" dirty="0" err="1" smtClean="0"/>
              <a:t>дурбецаль</a:t>
            </a:r>
            <a:r>
              <a:rPr lang="ru-RU" dirty="0" smtClean="0"/>
              <a:t> (</a:t>
            </a:r>
            <a:r>
              <a:rPr lang="ru-RU" dirty="0" err="1" smtClean="0"/>
              <a:t>обмежена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), </a:t>
            </a:r>
            <a:r>
              <a:rPr lang="ru-RU" i="1" dirty="0" err="1" smtClean="0"/>
              <a:t>халабуда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будинок</a:t>
            </a:r>
            <a:r>
              <a:rPr lang="ru-RU" dirty="0" smtClean="0"/>
              <a:t>),</a:t>
            </a:r>
            <a:r>
              <a:rPr lang="ru-RU" i="1" dirty="0" smtClean="0"/>
              <a:t> дупло, </a:t>
            </a:r>
            <a:r>
              <a:rPr lang="ru-RU" i="1" dirty="0" err="1" smtClean="0"/>
              <a:t>торець</a:t>
            </a:r>
            <a:r>
              <a:rPr lang="ru-RU" i="1" dirty="0" smtClean="0"/>
              <a:t>, пачка </a:t>
            </a:r>
            <a:r>
              <a:rPr lang="ru-RU" dirty="0" smtClean="0"/>
              <a:t>(</a:t>
            </a:r>
            <a:r>
              <a:rPr lang="ru-RU" dirty="0" err="1" smtClean="0"/>
              <a:t>обличчя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генетичною</a:t>
            </a:r>
            <a:r>
              <a:rPr lang="ru-RU" b="1" dirty="0" smtClean="0"/>
              <a:t> </a:t>
            </a:r>
            <a:r>
              <a:rPr lang="ru-RU" b="1" dirty="0" err="1" smtClean="0"/>
              <a:t>ознакою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06350" y="1987826"/>
            <a:ext cx="4472327" cy="695739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err="1" smtClean="0">
                <a:solidFill>
                  <a:srgbClr val="7030A0"/>
                </a:solidFill>
              </a:rPr>
              <a:t>Давні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rgbClr val="7030A0"/>
                </a:solidFill>
              </a:rPr>
              <a:t>(</a:t>
            </a:r>
            <a:r>
              <a:rPr lang="ru-RU" sz="2000" dirty="0" err="1" smtClean="0">
                <a:solidFill>
                  <a:srgbClr val="7030A0"/>
                </a:solidFill>
              </a:rPr>
              <a:t>старожитні</a:t>
            </a:r>
            <a:r>
              <a:rPr lang="ru-RU" sz="2000" dirty="0" smtClean="0">
                <a:solidFill>
                  <a:srgbClr val="7030A0"/>
                </a:solidFill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</a:rPr>
              <a:t>основні</a:t>
            </a:r>
            <a:r>
              <a:rPr lang="ru-RU" sz="2000" dirty="0" smtClean="0">
                <a:solidFill>
                  <a:srgbClr val="7030A0"/>
                </a:solidFill>
              </a:rPr>
              <a:t>) </a:t>
            </a:r>
            <a:r>
              <a:rPr lang="ru-RU" sz="2000" dirty="0" err="1" smtClean="0">
                <a:solidFill>
                  <a:srgbClr val="7030A0"/>
                </a:solidFill>
              </a:rPr>
              <a:t>діалекти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80322" y="2743200"/>
            <a:ext cx="4698355" cy="3192987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територіях</a:t>
            </a:r>
            <a:r>
              <a:rPr lang="ru-RU" dirty="0" smtClean="0"/>
              <a:t> </a:t>
            </a:r>
            <a:r>
              <a:rPr lang="ru-RU" dirty="0" err="1" smtClean="0"/>
              <a:t>давнього</a:t>
            </a:r>
            <a:r>
              <a:rPr lang="ru-RU" dirty="0" smtClean="0"/>
              <a:t> </a:t>
            </a:r>
            <a:r>
              <a:rPr lang="ru-RU" dirty="0" err="1" smtClean="0"/>
              <a:t>заселення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народу,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феодальної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, коли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До </a:t>
            </a:r>
            <a:r>
              <a:rPr lang="ru-RU" dirty="0" smtClean="0"/>
              <a:t>них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i="1" dirty="0" err="1" smtClean="0"/>
              <a:t>північні</a:t>
            </a:r>
            <a:r>
              <a:rPr lang="ru-RU" i="1" dirty="0" smtClean="0"/>
              <a:t> </a:t>
            </a:r>
            <a:r>
              <a:rPr lang="ru-RU" i="1" dirty="0" err="1" smtClean="0"/>
              <a:t>діалекти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основна</a:t>
            </a:r>
            <a:r>
              <a:rPr lang="ru-RU" i="1" dirty="0" smtClean="0"/>
              <a:t> </a:t>
            </a:r>
            <a:r>
              <a:rPr lang="ru-RU" i="1" dirty="0" err="1" smtClean="0"/>
              <a:t>маса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південно-західних</a:t>
            </a:r>
            <a:r>
              <a:rPr lang="ru-RU" i="1" dirty="0" smtClean="0"/>
              <a:t>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південно-східних</a:t>
            </a:r>
            <a:r>
              <a:rPr lang="ru-RU" i="1" dirty="0" smtClean="0"/>
              <a:t> – </a:t>
            </a:r>
            <a:r>
              <a:rPr lang="ru-RU" i="1" dirty="0" err="1" smtClean="0"/>
              <a:t>середньонаддніпрянські</a:t>
            </a:r>
            <a:r>
              <a:rPr lang="ru-RU" i="1" dirty="0" smtClean="0"/>
              <a:t> </a:t>
            </a:r>
            <a:r>
              <a:rPr lang="ru-RU" i="1" dirty="0" err="1" smtClean="0"/>
              <a:t>говірки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820154" y="1948071"/>
            <a:ext cx="4474028" cy="467138"/>
          </a:xfrm>
        </p:spPr>
        <p:txBody>
          <a:bodyPr/>
          <a:lstStyle/>
          <a:p>
            <a:pPr algn="ctr"/>
            <a:r>
              <a:rPr lang="ru-RU" i="1" dirty="0" err="1" smtClean="0">
                <a:solidFill>
                  <a:srgbClr val="7030A0"/>
                </a:solidFill>
              </a:rPr>
              <a:t>Новостворені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діалекти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594123" y="2445026"/>
            <a:ext cx="4700059" cy="3491161"/>
          </a:xfrm>
        </p:spPr>
        <p:txBody>
          <a:bodyPr>
            <a:normAutofit fontScale="85000" lnSpcReduction="20000"/>
          </a:bodyPr>
          <a:lstStyle/>
          <a:p>
            <a:pPr marL="0" indent="357188">
              <a:buNone/>
            </a:pP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діалектотворчих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на </a:t>
            </a:r>
            <a:r>
              <a:rPr lang="ru-RU" dirty="0" err="1" smtClean="0"/>
              <a:t>новозаселених</a:t>
            </a:r>
            <a:r>
              <a:rPr lang="ru-RU" dirty="0" smtClean="0"/>
              <a:t> </a:t>
            </a:r>
            <a:r>
              <a:rPr lang="ru-RU" dirty="0" err="1" smtClean="0"/>
              <a:t>територіях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>
              <a:buNone/>
            </a:pPr>
            <a:r>
              <a:rPr lang="ru-RU" dirty="0" smtClean="0"/>
              <a:t>За </a:t>
            </a:r>
            <a:r>
              <a:rPr lang="ru-RU" dirty="0" smtClean="0"/>
              <a:t>складом вони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переселення</a:t>
            </a:r>
            <a:r>
              <a:rPr lang="ru-RU" dirty="0" smtClean="0"/>
              <a:t> людей 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діалектологічного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</a:p>
          <a:p>
            <a:pPr marL="0" indent="357188">
              <a:buNone/>
            </a:pP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слобожанські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степові</a:t>
            </a:r>
            <a:r>
              <a:rPr lang="ru-RU" i="1" dirty="0" smtClean="0"/>
              <a:t> говори </a:t>
            </a:r>
            <a:r>
              <a:rPr lang="ru-RU" i="1" dirty="0" err="1" smtClean="0"/>
              <a:t>південно-східного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i="1" dirty="0" smtClean="0"/>
              <a:t>, </a:t>
            </a:r>
            <a:r>
              <a:rPr lang="ru-RU" i="1" dirty="0" err="1" smtClean="0"/>
              <a:t>західнокарпатський</a:t>
            </a:r>
            <a:r>
              <a:rPr lang="ru-RU" i="1" dirty="0" smtClean="0"/>
              <a:t> </a:t>
            </a:r>
            <a:r>
              <a:rPr lang="ru-RU" i="1" dirty="0" err="1" smtClean="0"/>
              <a:t>говір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i="1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Новостворені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6350" y="1997765"/>
            <a:ext cx="4472327" cy="626165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Однотипними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322" y="2633870"/>
            <a:ext cx="4698355" cy="3302317"/>
          </a:xfrm>
        </p:spPr>
        <p:txBody>
          <a:bodyPr/>
          <a:lstStyle/>
          <a:p>
            <a:r>
              <a:rPr lang="ru-RU" dirty="0" err="1" smtClean="0"/>
              <a:t>Односистемні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походженням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генетична</a:t>
            </a:r>
            <a:r>
              <a:rPr lang="ru-RU" dirty="0" smtClean="0"/>
              <a:t> основа </a:t>
            </a:r>
            <a:r>
              <a:rPr lang="ru-RU" dirty="0" err="1" smtClean="0"/>
              <a:t>однодіалектна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smtClean="0"/>
              <a:t>них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i="1" dirty="0" err="1" smtClean="0"/>
              <a:t>лемківські</a:t>
            </a:r>
            <a:r>
              <a:rPr lang="ru-RU" i="1" dirty="0" smtClean="0"/>
              <a:t> </a:t>
            </a:r>
            <a:r>
              <a:rPr lang="ru-RU" i="1" dirty="0" err="1" smtClean="0"/>
              <a:t>говірки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20154" y="1938130"/>
            <a:ext cx="4474028" cy="586409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Різнотипні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94123" y="2504662"/>
            <a:ext cx="4700059" cy="3431526"/>
          </a:xfrm>
        </p:spPr>
        <p:txBody>
          <a:bodyPr/>
          <a:lstStyle/>
          <a:p>
            <a:pPr marL="0" indent="357188"/>
            <a:r>
              <a:rPr lang="ru-RU" b="1" dirty="0" err="1" smtClean="0"/>
              <a:t>Різносистемні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генетичній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</a:t>
            </a:r>
          </a:p>
          <a:p>
            <a:pPr marL="0" indent="357188"/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різнодіалектних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і широко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i="1" dirty="0" err="1" smtClean="0"/>
              <a:t>степовими</a:t>
            </a:r>
            <a:r>
              <a:rPr lang="ru-RU" i="1" dirty="0" smtClean="0"/>
              <a:t> </a:t>
            </a:r>
            <a:r>
              <a:rPr lang="ru-RU" i="1" dirty="0" err="1" smtClean="0"/>
              <a:t>говірками</a:t>
            </a:r>
            <a:r>
              <a:rPr lang="ru-RU" i="1" dirty="0" smtClean="0"/>
              <a:t> </a:t>
            </a:r>
            <a:r>
              <a:rPr lang="ru-RU" dirty="0" err="1" smtClean="0"/>
              <a:t>півдня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3</a:t>
            </a:r>
            <a:r>
              <a:rPr lang="uk-UA" b="1" dirty="0" smtClean="0">
                <a:solidFill>
                  <a:schemeClr val="tx1"/>
                </a:solidFill>
              </a:rPr>
              <a:t>. </a:t>
            </a:r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/>
            <a:r>
              <a:rPr lang="ru-RU" dirty="0" err="1" smtClean="0"/>
              <a:t>Окремий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переселенські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говірки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оточені</a:t>
            </a:r>
            <a:r>
              <a:rPr lang="ru-RU" dirty="0" smtClean="0"/>
              <a:t> </a:t>
            </a:r>
            <a:r>
              <a:rPr lang="ru-RU" dirty="0" err="1" smtClean="0"/>
              <a:t>діалектами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/>
            <a:r>
              <a:rPr lang="ru-RU" dirty="0" smtClean="0"/>
              <a:t>Такими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</a:t>
            </a:r>
            <a:r>
              <a:rPr lang="uk-UA" dirty="0" smtClean="0"/>
              <a:t>у Чорногорії, Сербії</a:t>
            </a:r>
            <a:r>
              <a:rPr lang="ru-RU" dirty="0" smtClean="0"/>
              <a:t>, </a:t>
            </a:r>
            <a:r>
              <a:rPr lang="ru-RU" dirty="0" err="1" smtClean="0"/>
              <a:t>Словаччині</a:t>
            </a:r>
            <a:r>
              <a:rPr lang="ru-RU" dirty="0" smtClean="0"/>
              <a:t>, </a:t>
            </a:r>
            <a:r>
              <a:rPr lang="ru-RU" dirty="0" err="1" smtClean="0"/>
              <a:t>Румунії</a:t>
            </a:r>
            <a:r>
              <a:rPr lang="ru-RU" dirty="0" smtClean="0"/>
              <a:t>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Канаді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державах за межами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4.</a:t>
            </a:r>
            <a:r>
              <a:rPr lang="uk-UA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Наріччя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і</a:t>
            </a:r>
            <a:r>
              <a:rPr lang="ru-RU" b="1" dirty="0" smtClean="0">
                <a:solidFill>
                  <a:schemeClr val="tx1"/>
                </a:solidFill>
              </a:rPr>
              <a:t> говори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uk-UA" b="1" dirty="0" smtClean="0">
                <a:solidFill>
                  <a:schemeClr val="tx1"/>
                </a:solidFill>
              </a:rPr>
              <a:t>, їхні </a:t>
            </a:r>
            <a:r>
              <a:rPr lang="uk-UA" b="1" dirty="0" smtClean="0">
                <a:solidFill>
                  <a:schemeClr val="tx1"/>
                </a:solidFill>
              </a:rPr>
              <a:t>особливості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складною </a:t>
            </a:r>
            <a:r>
              <a:rPr lang="ru-RU" dirty="0" err="1" smtClean="0"/>
              <a:t>ієрархією</a:t>
            </a:r>
            <a:r>
              <a:rPr lang="ru-RU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обмеженій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і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вирізняється</a:t>
            </a:r>
            <a:r>
              <a:rPr lang="ru-RU" dirty="0" smtClean="0"/>
              <a:t> </a:t>
            </a:r>
            <a:r>
              <a:rPr lang="ru-RU" dirty="0" err="1" smtClean="0"/>
              <a:t>з-посеред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різноманіт</a:t>
            </a:r>
            <a:r>
              <a:rPr lang="uk-UA" dirty="0" err="1" smtClean="0"/>
              <a:t>ність</a:t>
            </a:r>
            <a:r>
              <a:rPr lang="uk-UA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зводиться</a:t>
            </a:r>
            <a:r>
              <a:rPr lang="ru-RU" dirty="0" smtClean="0"/>
              <a:t> </a:t>
            </a:r>
            <a:r>
              <a:rPr lang="ru-RU" dirty="0" err="1" smtClean="0"/>
              <a:t>зрештою</a:t>
            </a:r>
            <a:r>
              <a:rPr lang="ru-RU" dirty="0" smtClean="0"/>
              <a:t> до </a:t>
            </a:r>
            <a:r>
              <a:rPr lang="ru-RU" b="1" dirty="0" err="1" smtClean="0"/>
              <a:t>трьох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діалектних</a:t>
            </a:r>
            <a:r>
              <a:rPr lang="ru-RU" b="1" dirty="0" smtClean="0"/>
              <a:t> </a:t>
            </a:r>
            <a:r>
              <a:rPr lang="ru-RU" b="1" dirty="0" err="1" smtClean="0"/>
              <a:t>угруповань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об'єднують</a:t>
            </a:r>
            <a:r>
              <a:rPr lang="ru-RU" dirty="0" smtClean="0"/>
              <a:t> </a:t>
            </a:r>
            <a:r>
              <a:rPr lang="ru-RU" dirty="0" err="1" smtClean="0"/>
              <a:t>однотипні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рядом </a:t>
            </a:r>
            <a:r>
              <a:rPr lang="ru-RU" dirty="0" err="1" smtClean="0"/>
              <a:t>спільних</a:t>
            </a:r>
            <a:r>
              <a:rPr lang="ru-RU" dirty="0" smtClean="0"/>
              <a:t> </a:t>
            </a:r>
            <a:r>
              <a:rPr lang="ru-RU" dirty="0" err="1" smtClean="0"/>
              <a:t>фонетичних</a:t>
            </a:r>
            <a:r>
              <a:rPr lang="ru-RU" dirty="0" smtClean="0"/>
              <a:t>, </a:t>
            </a:r>
            <a:r>
              <a:rPr lang="ru-RU" dirty="0" err="1" smtClean="0"/>
              <a:t>граматичних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лексичних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собою</a:t>
            </a:r>
            <a:r>
              <a:rPr lang="uk-UA" dirty="0" smtClean="0"/>
              <a:t>: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538" y="1967948"/>
            <a:ext cx="116983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Розповсюджен</a:t>
            </a:r>
            <a:r>
              <a:rPr lang="uk-UA" dirty="0" smtClean="0"/>
              <a:t>е</a:t>
            </a:r>
            <a:r>
              <a:rPr lang="ru-RU" dirty="0" smtClean="0"/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північній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Чернігівська</a:t>
            </a:r>
            <a:r>
              <a:rPr lang="ru-RU" dirty="0" smtClean="0"/>
              <a:t> обл., </a:t>
            </a:r>
            <a:r>
              <a:rPr lang="ru-RU" dirty="0" err="1" smtClean="0"/>
              <a:t>північні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Сумської</a:t>
            </a:r>
            <a:r>
              <a:rPr lang="ru-RU" dirty="0" smtClean="0"/>
              <a:t>, </a:t>
            </a:r>
            <a:r>
              <a:rPr lang="ru-RU" dirty="0" err="1" smtClean="0"/>
              <a:t>Київської</a:t>
            </a:r>
            <a:r>
              <a:rPr lang="ru-RU" dirty="0" smtClean="0"/>
              <a:t>, </a:t>
            </a:r>
            <a:r>
              <a:rPr lang="ru-RU" dirty="0" err="1" smtClean="0"/>
              <a:t>Житомирської</a:t>
            </a:r>
            <a:r>
              <a:rPr lang="ru-RU" dirty="0" smtClean="0"/>
              <a:t>, </a:t>
            </a:r>
            <a:r>
              <a:rPr lang="ru-RU" dirty="0" err="1" smtClean="0"/>
              <a:t>Рівненської</a:t>
            </a:r>
            <a:r>
              <a:rPr lang="ru-RU" dirty="0" smtClean="0"/>
              <a:t>, </a:t>
            </a:r>
            <a:r>
              <a:rPr lang="ru-RU" dirty="0" err="1" smtClean="0"/>
              <a:t>Волинської</a:t>
            </a:r>
            <a:r>
              <a:rPr lang="ru-RU" dirty="0" smtClean="0"/>
              <a:t>), </a:t>
            </a:r>
            <a:r>
              <a:rPr lang="ru-RU" dirty="0" err="1" smtClean="0">
                <a:solidFill>
                  <a:schemeClr val="bg1"/>
                </a:solidFill>
              </a:rPr>
              <a:t>півдні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білорусі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Польщі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західних</a:t>
            </a:r>
            <a:r>
              <a:rPr lang="ru-RU" dirty="0" smtClean="0">
                <a:solidFill>
                  <a:schemeClr val="bg1"/>
                </a:solidFill>
              </a:rPr>
              <a:t> районах </a:t>
            </a:r>
            <a:r>
              <a:rPr lang="ru-RU" dirty="0" err="1" smtClean="0">
                <a:solidFill>
                  <a:schemeClr val="bg1"/>
                </a:solidFill>
              </a:rPr>
              <a:t>брянської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області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). </a:t>
            </a:r>
            <a:endParaRPr lang="ru-RU" dirty="0" smtClean="0"/>
          </a:p>
          <a:p>
            <a:pPr indent="357188" algn="just"/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uk-UA" dirty="0" smtClean="0"/>
              <a:t>належать </a:t>
            </a:r>
            <a:r>
              <a:rPr lang="ru-RU" dirty="0" smtClean="0"/>
              <a:t>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uk-UA" dirty="0" smtClean="0"/>
              <a:t>говори: </a:t>
            </a:r>
            <a:r>
              <a:rPr lang="ru-RU" dirty="0" err="1" smtClean="0">
                <a:solidFill>
                  <a:schemeClr val="bg1"/>
                </a:solidFill>
              </a:rPr>
              <a:t>Східнополіський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Середньополіський</a:t>
            </a:r>
            <a:r>
              <a:rPr lang="ru-RU" dirty="0" smtClean="0">
                <a:solidFill>
                  <a:schemeClr val="bg1"/>
                </a:solidFill>
              </a:rPr>
              <a:t> і </a:t>
            </a:r>
            <a:r>
              <a:rPr lang="ru-RU" dirty="0" err="1" smtClean="0">
                <a:solidFill>
                  <a:schemeClr val="bg1"/>
                </a:solidFill>
              </a:rPr>
              <a:t>Західнополіський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357188" algn="just"/>
            <a:r>
              <a:rPr lang="ru-RU" dirty="0" smtClean="0"/>
              <a:t>Говори </a:t>
            </a:r>
            <a:r>
              <a:rPr lang="ru-RU" dirty="0" err="1" smtClean="0"/>
              <a:t>північного</a:t>
            </a:r>
            <a:r>
              <a:rPr lang="ru-RU" dirty="0" smtClean="0"/>
              <a:t> </a:t>
            </a: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пережитковими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uk-UA" dirty="0" smtClean="0"/>
              <a:t>, характеризуються різноманітними мовними </a:t>
            </a:r>
            <a:r>
              <a:rPr lang="ru-RU" dirty="0" err="1" smtClean="0"/>
              <a:t>особливост</a:t>
            </a:r>
            <a:r>
              <a:rPr lang="uk-UA" dirty="0" smtClean="0"/>
              <a:t>ями, головними з яких є</a:t>
            </a:r>
            <a:r>
              <a:rPr lang="ru-RU" dirty="0" smtClean="0"/>
              <a:t>:</a:t>
            </a:r>
          </a:p>
          <a:p>
            <a:pPr lvl="0" indent="357188" algn="just"/>
            <a:r>
              <a:rPr lang="ru-RU" dirty="0" smtClean="0"/>
              <a:t>1)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</a:t>
            </a:r>
            <a:r>
              <a:rPr lang="ru-RU" i="1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довгого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життє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весіллє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зіллє</a:t>
            </a:r>
            <a:r>
              <a:rPr lang="ru-RU" dirty="0" smtClean="0"/>
              <a:t>;</a:t>
            </a:r>
          </a:p>
          <a:p>
            <a:pPr lvl="0" indent="357188" algn="just"/>
            <a:r>
              <a:rPr lang="ru-RU" dirty="0" smtClean="0"/>
              <a:t>2)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ru-RU" dirty="0" err="1" smtClean="0"/>
              <a:t>прикметниках</a:t>
            </a:r>
            <a:r>
              <a:rPr lang="ru-RU" dirty="0" smtClean="0"/>
              <a:t> у </a:t>
            </a:r>
            <a:r>
              <a:rPr lang="ru-RU" dirty="0" err="1" smtClean="0"/>
              <a:t>називному</a:t>
            </a:r>
            <a:r>
              <a:rPr lang="ru-RU" dirty="0" smtClean="0"/>
              <a:t> </a:t>
            </a:r>
            <a:r>
              <a:rPr lang="ru-RU" dirty="0" err="1" smtClean="0"/>
              <a:t>відмінку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добри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здорови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гарни</a:t>
            </a:r>
            <a:r>
              <a:rPr lang="ru-RU" dirty="0" smtClean="0"/>
              <a:t>.</a:t>
            </a:r>
          </a:p>
          <a:p>
            <a:pPr indent="357188" algn="ctr"/>
            <a:r>
              <a:rPr lang="ru-RU" b="1" i="1" dirty="0" smtClean="0"/>
              <a:t>Лексика і </a:t>
            </a:r>
            <a:r>
              <a:rPr lang="ru-RU" b="1" i="1" dirty="0" err="1" smtClean="0"/>
              <a:t>морфологія</a:t>
            </a:r>
            <a:endParaRPr lang="ru-RU" dirty="0" smtClean="0"/>
          </a:p>
          <a:p>
            <a:pPr indent="357188" algn="just"/>
            <a:r>
              <a:rPr lang="ru-RU" dirty="0" smtClean="0"/>
              <a:t>У </a:t>
            </a:r>
            <a:r>
              <a:rPr lang="ru-RU" dirty="0" err="1" smtClean="0"/>
              <a:t>північно-східному</a:t>
            </a:r>
            <a:r>
              <a:rPr lang="ru-RU" dirty="0" smtClean="0"/>
              <a:t> </a:t>
            </a:r>
            <a:r>
              <a:rPr lang="ru-RU" dirty="0" err="1" smtClean="0"/>
              <a:t>діалекті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термінів</a:t>
            </a:r>
            <a:r>
              <a:rPr lang="ru-RU" dirty="0" smtClean="0"/>
              <a:t>, схожих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польською</a:t>
            </a:r>
            <a:r>
              <a:rPr lang="ru-RU" dirty="0" smtClean="0"/>
              <a:t> і </a:t>
            </a:r>
            <a:r>
              <a:rPr lang="ru-RU" dirty="0" err="1" smtClean="0"/>
              <a:t>білоруською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. </a:t>
            </a:r>
            <a:r>
              <a:rPr lang="ru-RU" dirty="0" err="1" smtClean="0"/>
              <a:t>Вищезазначені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формувалися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сусідстві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північно-східними</a:t>
            </a:r>
            <a:r>
              <a:rPr lang="ru-RU" dirty="0" smtClean="0"/>
              <a:t> говорами.</a:t>
            </a:r>
          </a:p>
          <a:p>
            <a:pPr indent="357188" algn="just"/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говір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слово </a:t>
            </a:r>
            <a:r>
              <a:rPr lang="ru-RU" i="1" dirty="0" smtClean="0">
                <a:solidFill>
                  <a:srgbClr val="00B050"/>
                </a:solidFill>
              </a:rPr>
              <a:t>болото</a:t>
            </a:r>
            <a:r>
              <a:rPr lang="ru-RU" dirty="0" smtClean="0"/>
              <a:t> в </a:t>
            </a:r>
            <a:r>
              <a:rPr lang="ru-RU" dirty="0" err="1" smtClean="0"/>
              <a:t>північних</a:t>
            </a:r>
            <a:r>
              <a:rPr lang="ru-RU" dirty="0" smtClean="0"/>
              <a:t> говорах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трясовина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драгва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здвіж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драгá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балóта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 smtClean="0">
              <a:solidFill>
                <a:srgbClr val="00B05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791190"/>
          </a:xfrm>
        </p:spPr>
        <p:txBody>
          <a:bodyPr>
            <a:noAutofit/>
          </a:bodyPr>
          <a:lstStyle/>
          <a:p>
            <a:pPr lvl="0" algn="ctr"/>
            <a:r>
              <a:rPr lang="ru-RU" sz="4800" b="1" dirty="0" err="1" smtClean="0"/>
              <a:t>Північн</a:t>
            </a:r>
            <a:r>
              <a:rPr lang="uk-UA" sz="4800" b="1" dirty="0" smtClean="0"/>
              <a:t>е наріччя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 spd="med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err="1" smtClean="0"/>
              <a:t>Південно-західн</a:t>
            </a:r>
            <a:r>
              <a:rPr lang="uk-UA" sz="4400" b="1" dirty="0" smtClean="0"/>
              <a:t>е наріччя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81433" y="3450055"/>
            <a:ext cx="3070034" cy="57626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Волинсько-подільський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5"/>
          </p:nvPr>
        </p:nvSpPr>
        <p:spPr>
          <a:xfrm>
            <a:off x="680322" y="4273826"/>
            <a:ext cx="3049702" cy="166236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</a:t>
            </a:r>
            <a:r>
              <a:rPr lang="ru-RU" sz="2000" dirty="0" err="1" smtClean="0"/>
              <a:t>б’єднує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волинські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подільські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говірки</a:t>
            </a:r>
            <a:r>
              <a:rPr lang="ru-RU" sz="2000" dirty="0" smtClean="0"/>
              <a:t>, </a:t>
            </a:r>
            <a:r>
              <a:rPr lang="uk-UA" sz="2000" dirty="0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Волині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Поділля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06938" y="3271152"/>
            <a:ext cx="3063240" cy="813831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Галицько-буковинський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6"/>
          </p:nvPr>
        </p:nvSpPr>
        <p:spPr>
          <a:xfrm>
            <a:off x="3865957" y="4272479"/>
            <a:ext cx="3063240" cy="2009052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П</a:t>
            </a:r>
            <a:r>
              <a:rPr lang="ru-RU" sz="2000" dirty="0" err="1" smtClean="0"/>
              <a:t>оширений</a:t>
            </a:r>
            <a:r>
              <a:rPr lang="ru-RU" sz="2000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територіях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історичних</a:t>
            </a:r>
            <a:r>
              <a:rPr lang="ru-RU" sz="2000" dirty="0" smtClean="0"/>
              <a:t> областей </a:t>
            </a:r>
            <a:r>
              <a:rPr lang="ru-RU" sz="2000" dirty="0" err="1" smtClean="0"/>
              <a:t>Галичини</a:t>
            </a:r>
            <a:r>
              <a:rPr lang="ru-RU" sz="2000" dirty="0" smtClean="0"/>
              <a:t> і </a:t>
            </a:r>
            <a:r>
              <a:rPr lang="ru-RU" sz="2000" dirty="0" err="1" smtClean="0"/>
              <a:t>Буковини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7164521" y="3191638"/>
            <a:ext cx="3070025" cy="57626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Карпатський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17"/>
          </p:nvPr>
        </p:nvSpPr>
        <p:spPr>
          <a:xfrm>
            <a:off x="7114825" y="4312235"/>
            <a:ext cx="3070025" cy="291351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Об’єднує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бойківські</a:t>
            </a:r>
            <a:r>
              <a:rPr lang="ru-RU" sz="2000" dirty="0" smtClean="0"/>
              <a:t>, </a:t>
            </a:r>
            <a:r>
              <a:rPr lang="ru-RU" sz="2000" dirty="0" err="1" smtClean="0"/>
              <a:t>закарпатські</a:t>
            </a:r>
            <a:r>
              <a:rPr lang="ru-RU" sz="2000" dirty="0" smtClean="0"/>
              <a:t> і </a:t>
            </a:r>
            <a:r>
              <a:rPr lang="ru-RU" sz="2000" dirty="0" err="1" smtClean="0"/>
              <a:t>лемківські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говірки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9026" y="1948070"/>
            <a:ext cx="117480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Розповсюджене</a:t>
            </a:r>
            <a:r>
              <a:rPr lang="ru-RU" dirty="0" smtClean="0"/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південно-західній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Вінницька</a:t>
            </a:r>
            <a:r>
              <a:rPr lang="ru-RU" dirty="0" smtClean="0"/>
              <a:t>, </a:t>
            </a:r>
            <a:r>
              <a:rPr lang="ru-RU" dirty="0" err="1" smtClean="0"/>
              <a:t>Хмельницька</a:t>
            </a:r>
            <a:r>
              <a:rPr lang="ru-RU" dirty="0" smtClean="0"/>
              <a:t>, </a:t>
            </a:r>
            <a:r>
              <a:rPr lang="ru-RU" dirty="0" err="1" smtClean="0"/>
              <a:t>Тернопільська</a:t>
            </a:r>
            <a:r>
              <a:rPr lang="ru-RU" dirty="0" smtClean="0"/>
              <a:t>, 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Чернівецька</a:t>
            </a:r>
            <a:r>
              <a:rPr lang="ru-RU" dirty="0" smtClean="0"/>
              <a:t>, </a:t>
            </a:r>
            <a:r>
              <a:rPr lang="ru-RU" dirty="0" err="1" smtClean="0"/>
              <a:t>Закарпатська</a:t>
            </a:r>
            <a:r>
              <a:rPr lang="ru-RU" dirty="0" smtClean="0"/>
              <a:t>, </a:t>
            </a:r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, </a:t>
            </a:r>
            <a:r>
              <a:rPr lang="ru-RU" dirty="0" err="1" smtClean="0"/>
              <a:t>Рівненської</a:t>
            </a:r>
            <a:r>
              <a:rPr lang="ru-RU" dirty="0" smtClean="0"/>
              <a:t>, </a:t>
            </a:r>
            <a:r>
              <a:rPr lang="ru-RU" dirty="0" err="1" smtClean="0"/>
              <a:t>Волинської</a:t>
            </a:r>
            <a:r>
              <a:rPr lang="ru-RU" dirty="0" smtClean="0"/>
              <a:t> областей,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Черкаської</a:t>
            </a:r>
            <a:r>
              <a:rPr lang="ru-RU" dirty="0" smtClean="0"/>
              <a:t>,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, </a:t>
            </a:r>
            <a:r>
              <a:rPr lang="ru-RU" dirty="0" err="1" smtClean="0"/>
              <a:t>Миколаївської</a:t>
            </a:r>
            <a:r>
              <a:rPr lang="ru-RU" dirty="0" smtClean="0"/>
              <a:t>, </a:t>
            </a:r>
            <a:r>
              <a:rPr lang="ru-RU" dirty="0" err="1" smtClean="0"/>
              <a:t>Одеської</a:t>
            </a:r>
            <a:r>
              <a:rPr lang="ru-RU" dirty="0" smtClean="0"/>
              <a:t> областей), </a:t>
            </a:r>
            <a:r>
              <a:rPr lang="ru-RU" dirty="0" err="1" smtClean="0">
                <a:solidFill>
                  <a:schemeClr val="bg1"/>
                </a:solidFill>
              </a:rPr>
              <a:t>частково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Польщі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Словаччині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Румунії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uk-UA" dirty="0" smtClean="0"/>
              <a:t>належать такі говори:</a:t>
            </a:r>
            <a:endParaRPr lang="ru-RU" dirty="0" smtClean="0"/>
          </a:p>
          <a:p>
            <a:pPr algn="just"/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Галичина</a:t>
            </a:r>
            <a:r>
              <a:rPr lang="ru-RU" dirty="0" smtClean="0"/>
              <a:t> — </a:t>
            </a:r>
            <a:r>
              <a:rPr lang="ru-RU" dirty="0" err="1" smtClean="0"/>
              <a:t>південна</a:t>
            </a:r>
            <a:r>
              <a:rPr lang="ru-RU" dirty="0" smtClean="0"/>
              <a:t> і центральна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земель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Львівської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областей.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Історичним</a:t>
            </a:r>
            <a:r>
              <a:rPr lang="ru-RU" dirty="0" smtClean="0"/>
              <a:t>, </a:t>
            </a:r>
            <a:r>
              <a:rPr lang="ru-RU" u="sng" dirty="0" err="1" smtClean="0"/>
              <a:t>культ</a:t>
            </a:r>
            <a:r>
              <a:rPr lang="ru-RU" dirty="0" err="1" smtClean="0"/>
              <a:t>урним</a:t>
            </a:r>
            <a:r>
              <a:rPr lang="ru-RU" dirty="0" smtClean="0"/>
              <a:t> та </a:t>
            </a:r>
            <a:r>
              <a:rPr lang="ru-RU" dirty="0" err="1" smtClean="0"/>
              <a:t>індустріальним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Галичини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dirty="0" err="1" smtClean="0"/>
              <a:t>Львів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Галичина</a:t>
            </a:r>
            <a:r>
              <a:rPr lang="ru-RU" i="1" dirty="0" smtClean="0"/>
              <a:t>» </a:t>
            </a: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— м. Галича (слово </a:t>
            </a:r>
            <a:r>
              <a:rPr lang="ru-RU" i="1" dirty="0" smtClean="0"/>
              <a:t>«</a:t>
            </a:r>
            <a:r>
              <a:rPr lang="ru-RU" i="1" dirty="0" err="1" smtClean="0"/>
              <a:t>галич</a:t>
            </a:r>
            <a:r>
              <a:rPr lang="ru-RU" i="1" dirty="0" smtClean="0"/>
              <a:t>» </a:t>
            </a:r>
            <a:r>
              <a:rPr lang="ru-RU" dirty="0" err="1" smtClean="0"/>
              <a:t>виводять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гал</a:t>
            </a:r>
            <a:r>
              <a:rPr lang="ru-RU" i="1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сіль</a:t>
            </a:r>
            <a:r>
              <a:rPr lang="ru-RU" i="1" dirty="0" smtClean="0"/>
              <a:t>»). </a:t>
            </a:r>
          </a:p>
          <a:p>
            <a:pPr marL="0" indent="357188" algn="just">
              <a:buNone/>
            </a:pP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у 1140 </a:t>
            </a:r>
            <a:r>
              <a:rPr lang="ru-RU" dirty="0" err="1" smtClean="0"/>
              <a:t>p</a:t>
            </a:r>
            <a:r>
              <a:rPr lang="ru-RU" dirty="0" smtClean="0"/>
              <a:t>., 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1144 р. </a:t>
            </a:r>
            <a:r>
              <a:rPr lang="ru-RU" dirty="0" err="1" smtClean="0"/>
              <a:t>стає</a:t>
            </a:r>
            <a:r>
              <a:rPr lang="ru-RU" dirty="0" smtClean="0"/>
              <a:t> центром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 </a:t>
            </a:r>
            <a:r>
              <a:rPr lang="ru-RU" dirty="0" smtClean="0"/>
              <a:t>1199 р. Галич — центр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smtClean="0"/>
              <a:t>XIV ст. </a:t>
            </a:r>
            <a:r>
              <a:rPr lang="ru-RU" dirty="0" err="1" smtClean="0"/>
              <a:t>Галичину</a:t>
            </a:r>
            <a:r>
              <a:rPr lang="ru-RU" dirty="0" smtClean="0"/>
              <a:t> </a:t>
            </a:r>
            <a:r>
              <a:rPr lang="ru-RU" dirty="0" err="1" smtClean="0"/>
              <a:t>захопила</a:t>
            </a:r>
            <a:r>
              <a:rPr lang="ru-RU" dirty="0" smtClean="0"/>
              <a:t> </a:t>
            </a:r>
            <a:r>
              <a:rPr lang="ru-RU" dirty="0" err="1" smtClean="0"/>
              <a:t>Польща</a:t>
            </a:r>
            <a:r>
              <a:rPr lang="ru-RU" dirty="0" smtClean="0"/>
              <a:t>. З 1772 р. область </a:t>
            </a:r>
            <a:r>
              <a:rPr lang="ru-RU" dirty="0" err="1" smtClean="0"/>
              <a:t>перебувала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тут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Західноукраїнську</a:t>
            </a:r>
            <a:r>
              <a:rPr lang="ru-RU" dirty="0" smtClean="0"/>
              <a:t> 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,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окупували</a:t>
            </a:r>
            <a:r>
              <a:rPr lang="ru-RU" dirty="0" smtClean="0"/>
              <a:t> поляки. У 1939 р. </a:t>
            </a:r>
            <a:r>
              <a:rPr lang="ru-RU" dirty="0" err="1" smtClean="0"/>
              <a:t>Галичина</a:t>
            </a:r>
            <a:r>
              <a:rPr lang="ru-RU" dirty="0" smtClean="0"/>
              <a:t> </a:t>
            </a:r>
            <a:r>
              <a:rPr lang="ru-RU" dirty="0" err="1" smtClean="0"/>
              <a:t>увійшла</a:t>
            </a:r>
            <a:r>
              <a:rPr lang="ru-RU" dirty="0" smtClean="0"/>
              <a:t> до складу </a:t>
            </a:r>
            <a:r>
              <a:rPr lang="ru-RU" dirty="0" err="1" smtClean="0"/>
              <a:t>колишнього</a:t>
            </a:r>
            <a:r>
              <a:rPr lang="ru-RU" dirty="0" smtClean="0"/>
              <a:t> СРСР, </a:t>
            </a:r>
            <a:r>
              <a:rPr lang="ru-RU" dirty="0" err="1" smtClean="0"/>
              <a:t>воз'єднавшись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основною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dirty="0" err="1" smtClean="0"/>
              <a:t>Південно-західн</a:t>
            </a:r>
            <a:r>
              <a:rPr lang="uk-UA" sz="5300" b="1" dirty="0" smtClean="0"/>
              <a:t>е наріччя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809" y="2325757"/>
            <a:ext cx="1143993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фонетичних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/>
              <a:t>особливостей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/>
              <a:t>:</a:t>
            </a:r>
            <a:endParaRPr lang="ru-RU" sz="2400" dirty="0" smtClean="0"/>
          </a:p>
          <a:p>
            <a:pPr algn="just"/>
            <a:r>
              <a:rPr lang="uk-UA" dirty="0" smtClean="0"/>
              <a:t>а) </a:t>
            </a:r>
            <a:r>
              <a:rPr lang="ru-RU" dirty="0" smtClean="0"/>
              <a:t>в </a:t>
            </a:r>
            <a:r>
              <a:rPr lang="ru-RU" dirty="0" err="1" smtClean="0"/>
              <a:t>галицько-буковинських</a:t>
            </a:r>
            <a:r>
              <a:rPr lang="ru-RU" dirty="0" smtClean="0"/>
              <a:t> говорах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м’яких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і </a:t>
            </a:r>
            <a:r>
              <a:rPr lang="ru-RU" dirty="0" err="1" smtClean="0"/>
              <a:t>шиплячих</a:t>
            </a:r>
            <a:r>
              <a:rPr lang="ru-RU" dirty="0" smtClean="0"/>
              <a:t> переходить в </a:t>
            </a:r>
            <a:r>
              <a:rPr lang="ru-RU" dirty="0" err="1" smtClean="0"/>
              <a:t>голосні</a:t>
            </a:r>
            <a:r>
              <a:rPr lang="ru-RU" dirty="0" smtClean="0"/>
              <a:t> </a:t>
            </a:r>
            <a:r>
              <a:rPr lang="ru-RU" dirty="0" err="1" smtClean="0"/>
              <a:t>переднього</a:t>
            </a:r>
            <a:r>
              <a:rPr lang="ru-RU" dirty="0" smtClean="0"/>
              <a:t> ряду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е,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і,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i="1" dirty="0" smtClean="0">
                <a:solidFill>
                  <a:srgbClr val="00B050"/>
                </a:solidFill>
              </a:rPr>
              <a:t>час – </a:t>
            </a:r>
            <a:r>
              <a:rPr lang="ru-RU" i="1" dirty="0" err="1" smtClean="0">
                <a:solidFill>
                  <a:srgbClr val="00B050"/>
                </a:solidFill>
              </a:rPr>
              <a:t>чіс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шáпка</a:t>
            </a:r>
            <a:r>
              <a:rPr lang="ru-RU" i="1" dirty="0" smtClean="0">
                <a:solidFill>
                  <a:srgbClr val="00B050"/>
                </a:solidFill>
              </a:rPr>
              <a:t> – </a:t>
            </a:r>
            <a:r>
              <a:rPr lang="ru-RU" i="1" dirty="0" err="1" smtClean="0">
                <a:solidFill>
                  <a:srgbClr val="00B050"/>
                </a:solidFill>
              </a:rPr>
              <a:t>ши́пка</a:t>
            </a:r>
            <a:r>
              <a:rPr lang="ru-RU" dirty="0" smtClean="0"/>
              <a:t>;</a:t>
            </a:r>
            <a:endParaRPr lang="ru-RU" dirty="0" smtClean="0"/>
          </a:p>
          <a:p>
            <a:pPr algn="just"/>
            <a:r>
              <a:rPr lang="uk-UA" dirty="0" smtClean="0"/>
              <a:t>б)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ненаголошеного</a:t>
            </a:r>
            <a:r>
              <a:rPr lang="ru-RU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у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гоулýбка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кужýх</a:t>
            </a:r>
            <a:r>
              <a:rPr lang="ru-RU" dirty="0" smtClean="0"/>
              <a:t>;</a:t>
            </a:r>
          </a:p>
          <a:p>
            <a:pPr algn="just"/>
            <a:r>
              <a:rPr lang="uk-UA" dirty="0" smtClean="0"/>
              <a:t>в) </a:t>
            </a:r>
            <a:r>
              <a:rPr lang="ru-RU" dirty="0" err="1" smtClean="0"/>
              <a:t>змішування</a:t>
            </a:r>
            <a:r>
              <a:rPr lang="ru-RU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словах (</a:t>
            </a:r>
            <a:r>
              <a:rPr lang="ru-RU" i="1" dirty="0" err="1" smtClean="0">
                <a:solidFill>
                  <a:srgbClr val="00B050"/>
                </a:solidFill>
              </a:rPr>
              <a:t>жиевé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вислó</a:t>
            </a:r>
            <a:r>
              <a:rPr lang="ru-RU" dirty="0" smtClean="0"/>
              <a:t>), а в </a:t>
            </a:r>
            <a:r>
              <a:rPr lang="ru-RU" dirty="0" err="1" smtClean="0"/>
              <a:t>буковинському</a:t>
            </a:r>
            <a:r>
              <a:rPr lang="ru-RU" dirty="0" smtClean="0"/>
              <a:t> </a:t>
            </a:r>
            <a:r>
              <a:rPr lang="ru-RU" dirty="0" err="1" smtClean="0"/>
              <a:t>говорі</a:t>
            </a:r>
            <a:r>
              <a:rPr lang="ru-RU" dirty="0" smtClean="0"/>
              <a:t> </a:t>
            </a:r>
            <a:r>
              <a:rPr lang="ru-RU" dirty="0" err="1" smtClean="0"/>
              <a:t>простежується</a:t>
            </a:r>
            <a:r>
              <a:rPr lang="ru-RU" dirty="0" smtClean="0"/>
              <a:t>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артикуляції</a:t>
            </a:r>
            <a:r>
              <a:rPr lang="ru-RU" dirty="0" smtClean="0"/>
              <a:t> и в </a:t>
            </a:r>
            <a:r>
              <a:rPr lang="ru-RU" dirty="0" err="1" smtClean="0"/>
              <a:t>напрямку</a:t>
            </a:r>
            <a:r>
              <a:rPr lang="ru-RU" dirty="0" smtClean="0"/>
              <a:t> до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(</a:t>
            </a:r>
            <a:r>
              <a:rPr lang="ru-RU" i="1" dirty="0" err="1" smtClean="0">
                <a:solidFill>
                  <a:srgbClr val="00B050"/>
                </a:solidFill>
              </a:rPr>
              <a:t>бики</a:t>
            </a:r>
            <a:r>
              <a:rPr lang="ru-RU" i="1" dirty="0" smtClean="0">
                <a:solidFill>
                  <a:srgbClr val="00B050"/>
                </a:solidFill>
              </a:rPr>
              <a:t> – </a:t>
            </a:r>
            <a:r>
              <a:rPr lang="ru-RU" i="1" dirty="0" err="1" smtClean="0">
                <a:solidFill>
                  <a:srgbClr val="00B050"/>
                </a:solidFill>
              </a:rPr>
              <a:t>беикé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жéто</a:t>
            </a:r>
            <a:r>
              <a:rPr lang="ru-RU" i="1" dirty="0" smtClean="0">
                <a:solidFill>
                  <a:srgbClr val="00B050"/>
                </a:solidFill>
              </a:rPr>
              <a:t> – жито</a:t>
            </a:r>
            <a:r>
              <a:rPr lang="ru-RU" dirty="0" smtClean="0"/>
              <a:t>);</a:t>
            </a:r>
          </a:p>
          <a:p>
            <a:pPr algn="just"/>
            <a:r>
              <a:rPr lang="uk-UA" dirty="0" smtClean="0"/>
              <a:t>г) </a:t>
            </a:r>
            <a:r>
              <a:rPr lang="ru-RU" dirty="0" err="1" smtClean="0"/>
              <a:t>простежується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м’яких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’,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т’ </a:t>
            </a:r>
            <a:r>
              <a:rPr lang="ru-RU" dirty="0" smtClean="0"/>
              <a:t>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>
                <a:solidFill>
                  <a:schemeClr val="bg1"/>
                </a:solidFill>
              </a:rPr>
              <a:t>’,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к’: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’</a:t>
            </a:r>
            <a:r>
              <a:rPr lang="uk-UA" dirty="0" smtClean="0">
                <a:solidFill>
                  <a:schemeClr val="bg1"/>
                </a:solidFill>
              </a:rPr>
              <a:t>, -</a:t>
            </a:r>
            <a:r>
              <a:rPr lang="ru-RU" dirty="0" err="1" smtClean="0">
                <a:solidFill>
                  <a:schemeClr val="bg1"/>
                </a:solidFill>
              </a:rPr>
              <a:t>ід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ґ’ід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т’íсто</a:t>
            </a:r>
            <a:r>
              <a:rPr lang="ru-RU" dirty="0" smtClean="0">
                <a:solidFill>
                  <a:srgbClr val="00B050"/>
                </a:solidFill>
              </a:rPr>
              <a:t> – </a:t>
            </a:r>
            <a:r>
              <a:rPr lang="ru-RU" dirty="0" err="1" smtClean="0">
                <a:solidFill>
                  <a:srgbClr val="00B050"/>
                </a:solidFill>
              </a:rPr>
              <a:t>к’íсто</a:t>
            </a:r>
            <a:r>
              <a:rPr lang="uk-UA" dirty="0" smtClean="0"/>
              <a:t>.</a:t>
            </a:r>
            <a:endParaRPr lang="ru-RU" dirty="0" smtClean="0"/>
          </a:p>
          <a:p>
            <a:pPr algn="ctr"/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морфологічних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особливостей</a:t>
            </a:r>
            <a:r>
              <a:rPr lang="ru-RU" sz="2000" dirty="0" smtClean="0"/>
              <a:t> </a:t>
            </a:r>
            <a:r>
              <a:rPr lang="ru-RU" sz="2000" dirty="0" smtClean="0"/>
              <a:t>:</a:t>
            </a:r>
            <a:endParaRPr lang="ru-RU" sz="2000" dirty="0" smtClean="0"/>
          </a:p>
          <a:p>
            <a:pPr algn="just"/>
            <a:r>
              <a:rPr lang="uk-UA" dirty="0" smtClean="0"/>
              <a:t>а) </a:t>
            </a: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говорах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давального</a:t>
            </a:r>
            <a:r>
              <a:rPr lang="ru-RU" dirty="0" smtClean="0"/>
              <a:t> і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відмінка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 </a:t>
            </a:r>
            <a:r>
              <a:rPr lang="ru-RU" dirty="0" err="1" smtClean="0"/>
              <a:t>іменників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роду </a:t>
            </a:r>
            <a:r>
              <a:rPr lang="ru-RU" i="1" dirty="0" smtClean="0">
                <a:solidFill>
                  <a:schemeClr val="bg1"/>
                </a:solidFill>
              </a:rPr>
              <a:t>-</a:t>
            </a:r>
            <a:r>
              <a:rPr lang="ru-RU" i="1" dirty="0" err="1" smtClean="0">
                <a:solidFill>
                  <a:schemeClr val="bg1"/>
                </a:solidFill>
              </a:rPr>
              <a:t>ом</a:t>
            </a:r>
            <a:r>
              <a:rPr lang="ru-RU" i="1" dirty="0" smtClean="0">
                <a:solidFill>
                  <a:schemeClr val="bg1"/>
                </a:solidFill>
              </a:rPr>
              <a:t>, -</a:t>
            </a:r>
            <a:r>
              <a:rPr lang="ru-RU" i="1" dirty="0" err="1" smtClean="0">
                <a:solidFill>
                  <a:schemeClr val="bg1"/>
                </a:solidFill>
              </a:rPr>
              <a:t>ім</a:t>
            </a:r>
            <a:r>
              <a:rPr lang="ru-RU" i="1" dirty="0" smtClean="0">
                <a:solidFill>
                  <a:schemeClr val="bg1"/>
                </a:solidFill>
              </a:rPr>
              <a:t>, -ох, -</a:t>
            </a:r>
            <a:r>
              <a:rPr lang="ru-RU" i="1" dirty="0" err="1" smtClean="0">
                <a:solidFill>
                  <a:schemeClr val="bg1"/>
                </a:solidFill>
              </a:rPr>
              <a:t>ix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>
                <a:solidFill>
                  <a:srgbClr val="00B050"/>
                </a:solidFill>
              </a:rPr>
              <a:t>синóм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брáтім</a:t>
            </a:r>
            <a:r>
              <a:rPr lang="ru-RU" i="1" dirty="0" smtClean="0">
                <a:solidFill>
                  <a:srgbClr val="00B050"/>
                </a:solidFill>
              </a:rPr>
              <a:t>, на </a:t>
            </a:r>
            <a:r>
              <a:rPr lang="ru-RU" i="1" dirty="0" err="1" smtClean="0">
                <a:solidFill>
                  <a:srgbClr val="00B050"/>
                </a:solidFill>
              </a:rPr>
              <a:t>синóх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на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брáтіх</a:t>
            </a:r>
            <a:r>
              <a:rPr lang="ru-RU" dirty="0" smtClean="0">
                <a:solidFill>
                  <a:srgbClr val="00B050"/>
                </a:solidFill>
              </a:rPr>
              <a:t> у формах </a:t>
            </a:r>
            <a:r>
              <a:rPr lang="ru-RU" i="1" dirty="0" err="1" smtClean="0">
                <a:solidFill>
                  <a:srgbClr val="00B050"/>
                </a:solidFill>
              </a:rPr>
              <a:t>синáм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братáм</a:t>
            </a:r>
            <a:r>
              <a:rPr lang="ru-RU" i="1" dirty="0" smtClean="0">
                <a:solidFill>
                  <a:srgbClr val="00B050"/>
                </a:solidFill>
              </a:rPr>
              <a:t>, на </a:t>
            </a:r>
            <a:r>
              <a:rPr lang="ru-RU" i="1" dirty="0" err="1" smtClean="0">
                <a:solidFill>
                  <a:srgbClr val="00B050"/>
                </a:solidFill>
              </a:rPr>
              <a:t>синáх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на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братáх</a:t>
            </a:r>
            <a:r>
              <a:rPr lang="ru-RU" dirty="0" smtClean="0"/>
              <a:t>);</a:t>
            </a:r>
          </a:p>
          <a:p>
            <a:pPr algn="just"/>
            <a:r>
              <a:rPr lang="uk-UA" dirty="0" smtClean="0"/>
              <a:t>б)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форми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давального</a:t>
            </a:r>
            <a:r>
              <a:rPr lang="ru-RU" dirty="0" smtClean="0">
                <a:solidFill>
                  <a:schemeClr val="bg1"/>
                </a:solidFill>
              </a:rPr>
              <a:t> і орудного </a:t>
            </a:r>
            <a:r>
              <a:rPr lang="ru-RU" dirty="0" err="1" smtClean="0">
                <a:solidFill>
                  <a:schemeClr val="bg1"/>
                </a:solidFill>
              </a:rPr>
              <a:t>відмінка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і </a:t>
            </a:r>
            <a:r>
              <a:rPr lang="ru-RU" dirty="0" err="1" smtClean="0"/>
              <a:t>зворотних</a:t>
            </a:r>
            <a:r>
              <a:rPr lang="ru-RU" dirty="0" smtClean="0"/>
              <a:t> </a:t>
            </a:r>
            <a:r>
              <a:rPr lang="ru-RU" dirty="0" err="1" smtClean="0"/>
              <a:t>займенників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мі</a:t>
            </a:r>
            <a:r>
              <a:rPr lang="ru-RU" i="1" dirty="0" smtClean="0">
                <a:solidFill>
                  <a:srgbClr val="00B050"/>
                </a:solidFill>
              </a:rPr>
              <a:t>, ми, </a:t>
            </a:r>
            <a:r>
              <a:rPr lang="ru-RU" i="1" dirty="0" err="1" smtClean="0">
                <a:solidFill>
                  <a:srgbClr val="00B050"/>
                </a:solidFill>
              </a:rPr>
              <a:t>ті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ти</a:t>
            </a:r>
            <a:r>
              <a:rPr lang="ru-RU" i="1" dirty="0" smtClean="0">
                <a:solidFill>
                  <a:srgbClr val="00B050"/>
                </a:solidFill>
              </a:rPr>
              <a:t>, си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i="1" dirty="0" err="1" smtClean="0">
                <a:solidFill>
                  <a:srgbClr val="00B050"/>
                </a:solidFill>
              </a:rPr>
              <a:t>менí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тобí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собí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менé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тебé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себé</a:t>
            </a:r>
            <a:r>
              <a:rPr lang="ru-RU" dirty="0" smtClean="0"/>
              <a:t>;</a:t>
            </a:r>
          </a:p>
          <a:p>
            <a:pPr algn="just"/>
            <a:r>
              <a:rPr lang="uk-UA" dirty="0" smtClean="0"/>
              <a:t>в)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вживання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форм </a:t>
            </a:r>
            <a:r>
              <a:rPr lang="ru-RU" dirty="0" err="1" smtClean="0">
                <a:solidFill>
                  <a:schemeClr val="bg1"/>
                </a:solidFill>
              </a:rPr>
              <a:t>майбутнього</a:t>
            </a:r>
            <a:r>
              <a:rPr lang="ru-RU" dirty="0" smtClean="0">
                <a:solidFill>
                  <a:schemeClr val="bg1"/>
                </a:solidFill>
              </a:rPr>
              <a:t> часу </a:t>
            </a:r>
            <a:r>
              <a:rPr lang="ru-RU" dirty="0" smtClean="0"/>
              <a:t>(</a:t>
            </a:r>
            <a:r>
              <a:rPr lang="ru-RU" i="1" dirty="0" err="1" smtClean="0">
                <a:solidFill>
                  <a:srgbClr val="00B050"/>
                </a:solidFill>
              </a:rPr>
              <a:t>бýду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читáти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бýду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читáв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читáтиму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му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читáти</a:t>
            </a:r>
            <a:r>
              <a:rPr lang="ru-RU" dirty="0" smtClean="0"/>
              <a:t>)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chemeClr val="tx1"/>
                </a:solidFill>
              </a:rPr>
              <a:t>4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Наріччя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і</a:t>
            </a:r>
            <a:r>
              <a:rPr lang="ru-RU" b="1" dirty="0" smtClean="0">
                <a:solidFill>
                  <a:schemeClr val="tx1"/>
                </a:solidFill>
              </a:rPr>
              <a:t> говори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uk-UA" b="1" dirty="0" smtClean="0">
                <a:solidFill>
                  <a:schemeClr val="tx1"/>
                </a:solidFill>
              </a:rPr>
              <a:t>, їхні </a:t>
            </a:r>
            <a:r>
              <a:rPr lang="uk-UA" b="1" dirty="0" smtClean="0">
                <a:solidFill>
                  <a:schemeClr val="tx1"/>
                </a:solidFill>
              </a:rPr>
              <a:t>особливості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videoplaybac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74035" y="2604052"/>
            <a:ext cx="10336695" cy="39160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1485" y="2180847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u="sng" dirty="0" smtClean="0"/>
              <a:t>Так </a:t>
            </a:r>
            <a:r>
              <a:rPr lang="ru-RU" i="1" u="sng" dirty="0" err="1" smtClean="0"/>
              <a:t>звучить</a:t>
            </a:r>
            <a:r>
              <a:rPr lang="ru-RU" i="1" u="sng" dirty="0" smtClean="0"/>
              <a:t> </a:t>
            </a:r>
            <a:r>
              <a:rPr lang="ru-RU" i="1" u="sng" dirty="0" err="1" smtClean="0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i="1" u="sng" dirty="0" err="1" smtClean="0">
                <a:solidFill>
                  <a:schemeClr val="accent4">
                    <a:lumMod val="75000"/>
                  </a:schemeClr>
                </a:solidFill>
              </a:rPr>
              <a:t>акарпатський</a:t>
            </a:r>
            <a:r>
              <a:rPr lang="ru-RU" i="1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4">
                    <a:lumMod val="75000"/>
                  </a:schemeClr>
                </a:solidFill>
              </a:rPr>
              <a:t>діалект</a:t>
            </a:r>
            <a:r>
              <a:rPr lang="ru-RU" i="1" u="sng" dirty="0" smtClean="0"/>
              <a:t>: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944216"/>
            <a:ext cx="9613861" cy="889949"/>
          </a:xfrm>
        </p:spPr>
        <p:txBody>
          <a:bodyPr>
            <a:noAutofit/>
          </a:bodyPr>
          <a:lstStyle/>
          <a:p>
            <a:pPr lvl="0" algn="ctr"/>
            <a:r>
              <a:rPr lang="ru-RU" sz="4800" b="1" dirty="0" err="1" smtClean="0"/>
              <a:t>Південно-східн</a:t>
            </a:r>
            <a:r>
              <a:rPr lang="uk-UA" sz="4800" b="1" dirty="0" smtClean="0"/>
              <a:t>е </a:t>
            </a:r>
            <a:r>
              <a:rPr lang="uk-UA" sz="4800" b="1" dirty="0" smtClean="0"/>
              <a:t>наріччя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8661" y="1928190"/>
            <a:ext cx="11589026" cy="4929809"/>
          </a:xfrm>
        </p:spPr>
        <p:txBody>
          <a:bodyPr>
            <a:noAutofit/>
          </a:bodyPr>
          <a:lstStyle/>
          <a:p>
            <a:pPr marL="0" indent="268288" algn="just">
              <a:buNone/>
            </a:pPr>
            <a:r>
              <a:rPr lang="ru-RU" sz="1800" dirty="0" err="1" smtClean="0"/>
              <a:t>Розповсюджен</a:t>
            </a:r>
            <a:r>
              <a:rPr lang="uk-UA" sz="1800" dirty="0" smtClean="0"/>
              <a:t>е</a:t>
            </a:r>
            <a:r>
              <a:rPr lang="ru-RU" sz="1800" dirty="0" smtClean="0"/>
              <a:t> у </a:t>
            </a:r>
            <a:r>
              <a:rPr lang="uk-UA" sz="1800" b="1" dirty="0" smtClean="0">
                <a:solidFill>
                  <a:schemeClr val="bg1"/>
                </a:solidFill>
              </a:rPr>
              <a:t>п</a:t>
            </a:r>
            <a:r>
              <a:rPr lang="ru-RU" sz="1800" b="1" dirty="0" err="1" smtClean="0">
                <a:solidFill>
                  <a:schemeClr val="bg1"/>
                </a:solidFill>
              </a:rPr>
              <a:t>івденно-східній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частині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України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південні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райони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Київської</a:t>
            </a:r>
            <a:r>
              <a:rPr lang="ru-RU" sz="1800" dirty="0" smtClean="0"/>
              <a:t>, </a:t>
            </a:r>
            <a:r>
              <a:rPr lang="ru-RU" sz="1800" dirty="0" err="1" smtClean="0"/>
              <a:t>Сумської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Харківська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Луганська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Донецька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Полтавська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Дніпропетровська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Запорізька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Херсонська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Черкаська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Кіровоградська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Миколаївська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Одеська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), </a:t>
            </a:r>
            <a:r>
              <a:rPr lang="ru-RU" sz="1800" dirty="0" smtClean="0">
                <a:solidFill>
                  <a:schemeClr val="bg1"/>
                </a:solidFill>
              </a:rPr>
              <a:t>АР </a:t>
            </a:r>
            <a:r>
              <a:rPr lang="ru-RU" sz="1800" dirty="0" err="1" smtClean="0">
                <a:solidFill>
                  <a:schemeClr val="bg1"/>
                </a:solidFill>
              </a:rPr>
              <a:t>Крим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суміжні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райони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курської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бєлгородської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воронезької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ростовської</a:t>
            </a:r>
            <a:r>
              <a:rPr lang="ru-RU" sz="1800" dirty="0" smtClean="0">
                <a:solidFill>
                  <a:schemeClr val="bg1"/>
                </a:solidFill>
              </a:rPr>
              <a:t> областей </a:t>
            </a:r>
            <a:r>
              <a:rPr lang="ru-RU" sz="1800" dirty="0" err="1" smtClean="0">
                <a:solidFill>
                  <a:schemeClr val="bg1"/>
                </a:solidFill>
              </a:rPr>
              <a:t>росії</a:t>
            </a:r>
            <a:r>
              <a:rPr lang="ru-RU" sz="1800" dirty="0" smtClean="0">
                <a:solidFill>
                  <a:schemeClr val="bg1"/>
                </a:solidFill>
              </a:rPr>
              <a:t>.</a:t>
            </a:r>
            <a:endParaRPr lang="ru-RU" sz="1800" dirty="0" smtClean="0">
              <a:solidFill>
                <a:schemeClr val="bg1"/>
              </a:solidFill>
            </a:endParaRPr>
          </a:p>
          <a:p>
            <a:pPr marL="0" indent="268288" algn="ctr">
              <a:buNone/>
            </a:pPr>
            <a:r>
              <a:rPr lang="ru-RU" sz="2000" b="1" dirty="0" err="1" smtClean="0"/>
              <a:t>Особливост</a:t>
            </a:r>
            <a:r>
              <a:rPr lang="ru-RU" sz="2000" dirty="0" err="1" smtClean="0"/>
              <a:t>і</a:t>
            </a:r>
            <a:r>
              <a:rPr lang="ru-RU" sz="2000" dirty="0" smtClean="0"/>
              <a:t>:</a:t>
            </a:r>
          </a:p>
          <a:p>
            <a:pPr marL="0" indent="268288" algn="just"/>
            <a:r>
              <a:rPr lang="uk-UA" sz="1700" dirty="0" smtClean="0"/>
              <a:t>а) </a:t>
            </a:r>
            <a:r>
              <a:rPr lang="ru-RU" sz="1700" dirty="0" err="1" smtClean="0"/>
              <a:t>збереження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м’яких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шиплячих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ло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ш’á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лоша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ведме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ж’á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ведмежа</a:t>
            </a:r>
            <a:r>
              <a:rPr lang="ru-RU" sz="1700" i="1" dirty="0" smtClean="0">
                <a:solidFill>
                  <a:srgbClr val="002060"/>
                </a:solidFill>
              </a:rPr>
              <a:t>),</a:t>
            </a:r>
            <a:r>
              <a:rPr lang="ru-RU" sz="1700" i="1" dirty="0" err="1" smtClean="0">
                <a:solidFill>
                  <a:srgbClr val="002060"/>
                </a:solidFill>
              </a:rPr>
              <a:t>поспі</a:t>
            </a:r>
            <a:r>
              <a:rPr lang="ru-RU" sz="1700" i="1" dirty="0" smtClean="0">
                <a:solidFill>
                  <a:srgbClr val="002060"/>
                </a:solidFill>
              </a:rPr>
              <a:t> </a:t>
            </a:r>
            <a:r>
              <a:rPr lang="ru-RU" sz="1700" i="1" dirty="0" smtClean="0">
                <a:solidFill>
                  <a:srgbClr val="002060"/>
                </a:solidFill>
              </a:rPr>
              <a:t>[</a:t>
            </a:r>
            <a:r>
              <a:rPr lang="ru-RU" sz="1700" i="1" dirty="0" err="1" smtClean="0">
                <a:solidFill>
                  <a:srgbClr val="002060"/>
                </a:solidFill>
              </a:rPr>
              <a:t>ш’á</a:t>
            </a:r>
            <a:r>
              <a:rPr lang="ru-RU" sz="1700" i="1" dirty="0" smtClean="0">
                <a:solidFill>
                  <a:srgbClr val="002060"/>
                </a:solidFill>
              </a:rPr>
              <a:t>] т ‘(</a:t>
            </a:r>
            <a:r>
              <a:rPr lang="ru-RU" sz="1700" i="1" dirty="0" err="1" smtClean="0">
                <a:solidFill>
                  <a:srgbClr val="002060"/>
                </a:solidFill>
              </a:rPr>
              <a:t>поспішать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uk-UA" sz="1700" dirty="0" smtClean="0">
                <a:solidFill>
                  <a:srgbClr val="002060"/>
                </a:solidFill>
              </a:rPr>
              <a:t>;</a:t>
            </a:r>
            <a:endParaRPr lang="ru-RU" sz="1700" dirty="0" smtClean="0">
              <a:solidFill>
                <a:srgbClr val="002060"/>
              </a:solidFill>
            </a:endParaRPr>
          </a:p>
          <a:p>
            <a:pPr marL="0" indent="268288" algn="just"/>
            <a:r>
              <a:rPr lang="uk-UA" sz="1700" dirty="0" smtClean="0"/>
              <a:t>б) </a:t>
            </a:r>
            <a:r>
              <a:rPr lang="ru-RU" sz="1700" dirty="0" err="1" smtClean="0"/>
              <a:t>присутнє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-</a:t>
            </a:r>
            <a:r>
              <a:rPr lang="ru-RU" sz="1700" i="1" dirty="0" err="1" smtClean="0">
                <a:solidFill>
                  <a:schemeClr val="bg1"/>
                </a:solidFill>
              </a:rPr>
              <a:t>iй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в </a:t>
            </a:r>
            <a:r>
              <a:rPr lang="ru-RU" sz="1700" dirty="0" err="1" smtClean="0"/>
              <a:t>багатьох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прикметниках</a:t>
            </a:r>
            <a:r>
              <a:rPr lang="ru-RU" sz="1700" dirty="0" smtClean="0"/>
              <a:t> </a:t>
            </a:r>
            <a:r>
              <a:rPr lang="ru-RU" sz="1700" dirty="0" err="1" smtClean="0"/>
              <a:t>твердої</a:t>
            </a:r>
            <a:r>
              <a:rPr lang="ru-RU" sz="1700" dirty="0" smtClean="0"/>
              <a:t> </a:t>
            </a:r>
            <a:r>
              <a:rPr lang="ru-RU" sz="1700" dirty="0" err="1" smtClean="0"/>
              <a:t>групи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прохід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н’iй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прохідний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мар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н’iй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марний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б’í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л’iй</a:t>
            </a:r>
            <a:r>
              <a:rPr lang="ru-RU" sz="1700" i="1" dirty="0" smtClean="0">
                <a:solidFill>
                  <a:srgbClr val="002060"/>
                </a:solidFill>
              </a:rPr>
              <a:t> ] (</a:t>
            </a:r>
            <a:r>
              <a:rPr lang="ru-RU" sz="1700" i="1" dirty="0" err="1" smtClean="0">
                <a:solidFill>
                  <a:srgbClr val="002060"/>
                </a:solidFill>
              </a:rPr>
              <a:t>білий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 smtClean="0"/>
              <a:t>та </a:t>
            </a:r>
            <a:r>
              <a:rPr lang="ru-RU" sz="1700" dirty="0" err="1" smtClean="0"/>
              <a:t>інші</a:t>
            </a:r>
            <a:r>
              <a:rPr lang="uk-UA" sz="1700" dirty="0" smtClean="0"/>
              <a:t>;</a:t>
            </a:r>
            <a:endParaRPr lang="ru-RU" sz="1700" dirty="0" smtClean="0"/>
          </a:p>
          <a:p>
            <a:pPr marL="0" indent="268288" algn="just"/>
            <a:r>
              <a:rPr lang="uk-UA" sz="1700" dirty="0" smtClean="0"/>
              <a:t>в) </a:t>
            </a:r>
            <a:r>
              <a:rPr lang="ru-RU" sz="1700" dirty="0" err="1" smtClean="0">
                <a:solidFill>
                  <a:srgbClr val="002060"/>
                </a:solidFill>
              </a:rPr>
              <a:t>флексія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i="1" dirty="0" smtClean="0">
                <a:solidFill>
                  <a:srgbClr val="002060"/>
                </a:solidFill>
              </a:rPr>
              <a:t>-</a:t>
            </a:r>
            <a:r>
              <a:rPr lang="ru-RU" sz="1700" i="1" dirty="0" err="1" smtClean="0">
                <a:solidFill>
                  <a:srgbClr val="002060"/>
                </a:solidFill>
              </a:rPr>
              <a:t>iм</a:t>
            </a:r>
            <a:r>
              <a:rPr lang="ru-RU" sz="1700" i="1" dirty="0" smtClean="0">
                <a:solidFill>
                  <a:srgbClr val="002060"/>
                </a:solidFill>
              </a:rPr>
              <a:t>, -</a:t>
            </a:r>
            <a:r>
              <a:rPr lang="ru-RU" sz="1700" i="1" dirty="0" err="1" smtClean="0">
                <a:solidFill>
                  <a:srgbClr val="002060"/>
                </a:solidFill>
              </a:rPr>
              <a:t>iх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 smtClean="0"/>
              <a:t>в </a:t>
            </a:r>
            <a:r>
              <a:rPr lang="ru-RU" sz="1700" dirty="0" err="1" smtClean="0"/>
              <a:t>давальному</a:t>
            </a:r>
            <a:r>
              <a:rPr lang="ru-RU" sz="1700" dirty="0" smtClean="0"/>
              <a:t> і </a:t>
            </a:r>
            <a:r>
              <a:rPr lang="ru-RU" sz="1700" dirty="0" err="1" smtClean="0"/>
              <a:t>місцевому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відмінках</a:t>
            </a:r>
            <a:r>
              <a:rPr lang="ru-RU" sz="1700" dirty="0" smtClean="0"/>
              <a:t> </a:t>
            </a:r>
            <a:r>
              <a:rPr lang="ru-RU" sz="1700" dirty="0" err="1" smtClean="0"/>
              <a:t>множини</a:t>
            </a:r>
            <a:r>
              <a:rPr lang="ru-RU" sz="1700" dirty="0" smtClean="0"/>
              <a:t> </a:t>
            </a:r>
            <a:r>
              <a:rPr lang="ru-RU" sz="1700" dirty="0" err="1" smtClean="0"/>
              <a:t>іменників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</a:t>
            </a:r>
            <a:r>
              <a:rPr lang="ru-RU" sz="1700" dirty="0" err="1" smtClean="0"/>
              <a:t>мають</a:t>
            </a:r>
            <a:r>
              <a:rPr lang="ru-RU" sz="1700" dirty="0" smtClean="0"/>
              <a:t> за основу </a:t>
            </a:r>
            <a:r>
              <a:rPr lang="ru-RU" sz="1700" dirty="0" err="1" smtClean="0"/>
              <a:t>м’який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приголосний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кó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н’iм</a:t>
            </a:r>
            <a:r>
              <a:rPr lang="ru-RU" sz="1700" i="1" dirty="0" smtClean="0">
                <a:solidFill>
                  <a:srgbClr val="002060"/>
                </a:solidFill>
              </a:rPr>
              <a:t>] (коням), </a:t>
            </a:r>
            <a:r>
              <a:rPr lang="ru-RU" sz="1700" i="1" dirty="0" err="1" smtClean="0">
                <a:solidFill>
                  <a:srgbClr val="002060"/>
                </a:solidFill>
              </a:rPr>
              <a:t>д’í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т’iм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дітям</a:t>
            </a:r>
            <a:r>
              <a:rPr lang="ru-RU" sz="1700" i="1" dirty="0" smtClean="0">
                <a:solidFill>
                  <a:srgbClr val="002060"/>
                </a:solidFill>
              </a:rPr>
              <a:t>), на </a:t>
            </a:r>
            <a:r>
              <a:rPr lang="ru-RU" sz="1700" i="1" dirty="0" err="1" smtClean="0">
                <a:solidFill>
                  <a:srgbClr val="002060"/>
                </a:solidFill>
              </a:rPr>
              <a:t>кó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н’iх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на</a:t>
            </a:r>
            <a:r>
              <a:rPr lang="ru-RU" sz="1700" i="1" dirty="0" smtClean="0">
                <a:solidFill>
                  <a:srgbClr val="002060"/>
                </a:solidFill>
              </a:rPr>
              <a:t> конях)</a:t>
            </a:r>
            <a:r>
              <a:rPr lang="uk-UA" sz="1700" dirty="0" smtClean="0"/>
              <a:t>;</a:t>
            </a:r>
            <a:endParaRPr lang="ru-RU" sz="1700" dirty="0" smtClean="0"/>
          </a:p>
          <a:p>
            <a:pPr marL="0" indent="268288" algn="just"/>
            <a:r>
              <a:rPr lang="uk-UA" sz="1700" dirty="0" smtClean="0"/>
              <a:t>г) </a:t>
            </a:r>
            <a:r>
              <a:rPr lang="ru-RU" sz="1700" dirty="0" err="1" smtClean="0"/>
              <a:t>поширення</a:t>
            </a:r>
            <a:r>
              <a:rPr lang="ru-RU" sz="1700" dirty="0" smtClean="0"/>
              <a:t> в формах </a:t>
            </a:r>
            <a:r>
              <a:rPr lang="ru-RU" sz="1700" dirty="0" err="1" smtClean="0"/>
              <a:t>дієслів</a:t>
            </a:r>
            <a:r>
              <a:rPr lang="ru-RU" sz="1700" dirty="0" smtClean="0"/>
              <a:t> II </a:t>
            </a:r>
            <a:r>
              <a:rPr lang="ru-RU" sz="1700" dirty="0" err="1" smtClean="0"/>
              <a:t>дієвідміни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флексії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-е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хóд</a:t>
            </a:r>
            <a:r>
              <a:rPr lang="ru-RU" sz="1700" i="1" dirty="0" smtClean="0">
                <a:solidFill>
                  <a:srgbClr val="002060"/>
                </a:solidFill>
              </a:rPr>
              <a:t> [е] (ходить), </a:t>
            </a:r>
            <a:r>
              <a:rPr lang="ru-RU" sz="1700" i="1" dirty="0" err="1" smtClean="0">
                <a:solidFill>
                  <a:srgbClr val="002060"/>
                </a:solidFill>
              </a:rPr>
              <a:t>прóс</a:t>
            </a:r>
            <a:r>
              <a:rPr lang="ru-RU" sz="1700" i="1" dirty="0" smtClean="0">
                <a:solidFill>
                  <a:srgbClr val="002060"/>
                </a:solidFill>
              </a:rPr>
              <a:t> [е] (просить), </a:t>
            </a:r>
            <a:r>
              <a:rPr lang="ru-RU" sz="1700" i="1" dirty="0" err="1" smtClean="0">
                <a:solidFill>
                  <a:srgbClr val="002060"/>
                </a:solidFill>
              </a:rPr>
              <a:t>нóс</a:t>
            </a:r>
            <a:r>
              <a:rPr lang="ru-RU" sz="1700" i="1" dirty="0" smtClean="0">
                <a:solidFill>
                  <a:srgbClr val="002060"/>
                </a:solidFill>
              </a:rPr>
              <a:t> [е] (носить)</a:t>
            </a:r>
            <a:r>
              <a:rPr lang="ru-RU" sz="1700" dirty="0" smtClean="0">
                <a:solidFill>
                  <a:srgbClr val="002060"/>
                </a:solidFill>
              </a:rPr>
              <a:t>;</a:t>
            </a:r>
          </a:p>
          <a:p>
            <a:pPr marL="0" indent="268288" algn="just"/>
            <a:r>
              <a:rPr lang="uk-UA" sz="1700" dirty="0" smtClean="0"/>
              <a:t>д) </a:t>
            </a:r>
            <a:r>
              <a:rPr lang="ru-RU" sz="1700" dirty="0" smtClean="0"/>
              <a:t>в </a:t>
            </a:r>
            <a:r>
              <a:rPr lang="ru-RU" sz="1700" dirty="0" err="1" smtClean="0"/>
              <a:t>деяких</a:t>
            </a:r>
            <a:r>
              <a:rPr lang="ru-RU" sz="1700" dirty="0" smtClean="0"/>
              <a:t> говорах </a:t>
            </a:r>
            <a:r>
              <a:rPr lang="ru-RU" sz="1700" dirty="0" err="1" smtClean="0">
                <a:solidFill>
                  <a:schemeClr val="bg1"/>
                </a:solidFill>
              </a:rPr>
              <a:t>відсутнє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чергування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/ </a:t>
            </a:r>
            <a:r>
              <a:rPr lang="ru-RU" sz="1700" i="1" dirty="0" err="1" smtClean="0">
                <a:solidFill>
                  <a:schemeClr val="bg1"/>
                </a:solidFill>
              </a:rPr>
              <a:t>х</a:t>
            </a:r>
            <a:r>
              <a:rPr lang="ru-RU" sz="1700" i="1" dirty="0" smtClean="0">
                <a:solidFill>
                  <a:schemeClr val="bg1"/>
                </a:solidFill>
              </a:rPr>
              <a:t> /,/ г /, / </a:t>
            </a:r>
            <a:r>
              <a:rPr lang="ru-RU" sz="1700" i="1" dirty="0" err="1" smtClean="0">
                <a:solidFill>
                  <a:schemeClr val="bg1"/>
                </a:solidFill>
              </a:rPr>
              <a:t>з</a:t>
            </a:r>
            <a:r>
              <a:rPr lang="ru-RU" sz="1700" i="1" dirty="0" smtClean="0">
                <a:solidFill>
                  <a:schemeClr val="bg1"/>
                </a:solidFill>
              </a:rPr>
              <a:t> /, / с /, / к /,  / </a:t>
            </a:r>
            <a:r>
              <a:rPr lang="ru-RU" sz="1700" i="1" dirty="0" err="1" smtClean="0">
                <a:solidFill>
                  <a:schemeClr val="bg1"/>
                </a:solidFill>
              </a:rPr>
              <a:t>ц</a:t>
            </a:r>
            <a:r>
              <a:rPr lang="ru-RU" sz="1700" i="1" dirty="0" smtClean="0">
                <a:solidFill>
                  <a:schemeClr val="bg1"/>
                </a:solidFill>
              </a:rPr>
              <a:t> /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порó</a:t>
            </a:r>
            <a:r>
              <a:rPr lang="ru-RU" sz="1700" i="1" dirty="0" smtClean="0">
                <a:solidFill>
                  <a:srgbClr val="002060"/>
                </a:solidFill>
              </a:rPr>
              <a:t>[</a:t>
            </a:r>
            <a:r>
              <a:rPr lang="ru-RU" sz="1700" i="1" dirty="0" err="1" smtClean="0">
                <a:solidFill>
                  <a:srgbClr val="002060"/>
                </a:solidFill>
              </a:rPr>
              <a:t>г’i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порозі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ру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к’í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руці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ru-RU" sz="1700" dirty="0" smtClean="0">
                <a:solidFill>
                  <a:srgbClr val="002060"/>
                </a:solidFill>
              </a:rPr>
              <a:t>;</a:t>
            </a:r>
          </a:p>
          <a:p>
            <a:pPr marL="0" indent="268288" algn="just"/>
            <a:r>
              <a:rPr lang="uk-UA" sz="1700" dirty="0" smtClean="0"/>
              <a:t>ж) </a:t>
            </a:r>
            <a:r>
              <a:rPr lang="ru-RU" sz="1700" dirty="0" err="1" smtClean="0">
                <a:solidFill>
                  <a:schemeClr val="bg1"/>
                </a:solidFill>
              </a:rPr>
              <a:t>вимова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/ </a:t>
            </a:r>
            <a:r>
              <a:rPr lang="ru-RU" sz="1700" i="1" dirty="0" err="1" smtClean="0">
                <a:solidFill>
                  <a:schemeClr val="bg1"/>
                </a:solidFill>
              </a:rPr>
              <a:t>ф</a:t>
            </a:r>
            <a:r>
              <a:rPr lang="ru-RU" sz="1700" i="1" dirty="0" smtClean="0">
                <a:solidFill>
                  <a:schemeClr val="bg1"/>
                </a:solidFill>
              </a:rPr>
              <a:t> / як / </a:t>
            </a:r>
            <a:r>
              <a:rPr lang="ru-RU" sz="1700" i="1" dirty="0" err="1" smtClean="0">
                <a:solidFill>
                  <a:schemeClr val="bg1"/>
                </a:solidFill>
              </a:rPr>
              <a:t>x</a:t>
            </a:r>
            <a:r>
              <a:rPr lang="ru-RU" sz="1700" i="1" dirty="0" smtClean="0">
                <a:solidFill>
                  <a:schemeClr val="bg1"/>
                </a:solidFill>
              </a:rPr>
              <a:t> /, / </a:t>
            </a:r>
            <a:r>
              <a:rPr lang="ru-RU" sz="1700" i="1" dirty="0" err="1" smtClean="0">
                <a:solidFill>
                  <a:schemeClr val="bg1"/>
                </a:solidFill>
              </a:rPr>
              <a:t>хв</a:t>
            </a:r>
            <a:r>
              <a:rPr lang="ru-RU" sz="1700" i="1" dirty="0" smtClean="0">
                <a:solidFill>
                  <a:schemeClr val="bg1"/>
                </a:solidFill>
              </a:rPr>
              <a:t> /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тýхлі</a:t>
            </a:r>
            <a:r>
              <a:rPr lang="ru-RU" sz="1700" i="1" dirty="0" smtClean="0">
                <a:solidFill>
                  <a:srgbClr val="002060"/>
                </a:solidFill>
              </a:rPr>
              <a:t>, </a:t>
            </a:r>
            <a:r>
              <a:rPr lang="ru-RU" sz="1700" i="1" dirty="0" err="1" smtClean="0">
                <a:solidFill>
                  <a:srgbClr val="002060"/>
                </a:solidFill>
              </a:rPr>
              <a:t>хвáбріка</a:t>
            </a:r>
            <a:r>
              <a:rPr lang="uk-UA" sz="1700" dirty="0" smtClean="0"/>
              <a:t>.</a:t>
            </a:r>
            <a:endParaRPr lang="ru-RU" sz="1700" dirty="0" smtClean="0"/>
          </a:p>
          <a:p>
            <a:pPr marL="0" indent="268288" algn="just">
              <a:buNone/>
            </a:pPr>
            <a:r>
              <a:rPr lang="ru-RU" sz="1700" dirty="0" smtClean="0"/>
              <a:t>У </a:t>
            </a:r>
            <a:r>
              <a:rPr lang="ru-RU" sz="1700" dirty="0" err="1" smtClean="0"/>
              <a:t>південно-східних</a:t>
            </a:r>
            <a:r>
              <a:rPr lang="ru-RU" sz="1700" dirty="0" smtClean="0"/>
              <a:t> говорах часто </a:t>
            </a:r>
            <a:r>
              <a:rPr lang="ru-RU" sz="1700" dirty="0" err="1" smtClean="0"/>
              <a:t>зустрічаються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русизми</a:t>
            </a:r>
            <a:r>
              <a:rPr lang="ru-RU" sz="1700" dirty="0" smtClean="0"/>
              <a:t>, а </a:t>
            </a:r>
            <a:r>
              <a:rPr lang="ru-RU" sz="1700" dirty="0" err="1" smtClean="0"/>
              <a:t>також</a:t>
            </a:r>
            <a:r>
              <a:rPr lang="ru-RU" sz="1700" dirty="0" smtClean="0"/>
              <a:t> </a:t>
            </a:r>
            <a:r>
              <a:rPr lang="ru-RU" sz="1700" dirty="0" err="1" smtClean="0"/>
              <a:t>тюркізми</a:t>
            </a:r>
            <a:r>
              <a:rPr lang="ru-RU" sz="1700" dirty="0" smtClean="0"/>
              <a:t>, </a:t>
            </a:r>
            <a:r>
              <a:rPr lang="ru-RU" sz="1700" dirty="0" err="1" smtClean="0"/>
              <a:t>болгарізми</a:t>
            </a:r>
            <a:r>
              <a:rPr lang="ru-RU" sz="1700" dirty="0" smtClean="0"/>
              <a:t>, </a:t>
            </a:r>
            <a:r>
              <a:rPr lang="ru-RU" sz="1700" dirty="0" err="1" smtClean="0"/>
              <a:t>запозичення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романських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мов</a:t>
            </a:r>
            <a:r>
              <a:rPr lang="ru-RU" sz="1700" dirty="0" smtClean="0"/>
              <a:t>.</a:t>
            </a:r>
          </a:p>
          <a:p>
            <a:pPr marL="0" indent="268288" algn="just"/>
            <a:endParaRPr lang="ru-RU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переростання</a:t>
            </a:r>
            <a:r>
              <a:rPr lang="ru-RU" dirty="0" smtClean="0"/>
              <a:t> </a:t>
            </a:r>
            <a:r>
              <a:rPr lang="ru-RU" dirty="0" err="1" smtClean="0"/>
              <a:t>народності</a:t>
            </a:r>
            <a:r>
              <a:rPr lang="ru-RU" dirty="0" smtClean="0"/>
              <a:t> в </a:t>
            </a:r>
            <a:r>
              <a:rPr lang="ru-RU" dirty="0" err="1" smtClean="0"/>
              <a:t>націю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/>
              <a:t>Кожна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розвивається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основі</a:t>
            </a:r>
            <a:r>
              <a:rPr lang="ru-RU" b="1" i="1" dirty="0" smtClean="0"/>
              <a:t> конкретного </a:t>
            </a:r>
            <a:r>
              <a:rPr lang="ru-RU" b="1" i="1" dirty="0" err="1" smtClean="0"/>
              <a:t>територіального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діалекту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чи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основі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групи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близьких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споріднених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між</a:t>
            </a:r>
            <a:r>
              <a:rPr lang="ru-RU" b="1" i="1" dirty="0" smtClean="0"/>
              <a:t> собою </a:t>
            </a:r>
            <a:r>
              <a:rPr lang="ru-RU" b="1" i="1" dirty="0" err="1" smtClean="0"/>
              <a:t>діалектів</a:t>
            </a:r>
            <a:r>
              <a:rPr lang="ru-RU" b="1" i="1" dirty="0" smtClean="0"/>
              <a:t>. </a:t>
            </a:r>
            <a:endParaRPr lang="ru-RU" b="1" i="1" dirty="0" smtClean="0"/>
          </a:p>
          <a:p>
            <a:pPr marL="0" indent="357188" algn="just">
              <a:buNone/>
            </a:pP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діалект</a:t>
            </a:r>
            <a:r>
              <a:rPr lang="ru-RU" dirty="0" smtClean="0"/>
              <a:t> </a:t>
            </a:r>
            <a:r>
              <a:rPr lang="ru-RU" dirty="0" err="1" smtClean="0"/>
              <a:t>обирається</a:t>
            </a:r>
            <a:r>
              <a:rPr lang="ru-RU" dirty="0" smtClean="0"/>
              <a:t> основою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b="1" dirty="0" err="1" smtClean="0"/>
              <a:t>соціальні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лінгвістичні</a:t>
            </a:r>
            <a:r>
              <a:rPr lang="ru-RU" b="1" dirty="0" smtClean="0"/>
              <a:t> </a:t>
            </a:r>
            <a:r>
              <a:rPr lang="ru-RU" b="1" dirty="0" err="1" smtClean="0"/>
              <a:t>чинники</a:t>
            </a:r>
            <a:r>
              <a:rPr lang="ru-RU" dirty="0" smtClean="0"/>
              <a:t>: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i="1" dirty="0" smtClean="0"/>
              <a:t>1) </a:t>
            </a:r>
            <a:r>
              <a:rPr lang="ru-RU" i="1" dirty="0" err="1" smtClean="0"/>
              <a:t>щ</a:t>
            </a:r>
            <a:r>
              <a:rPr lang="ru-RU" i="1" dirty="0" err="1" smtClean="0"/>
              <a:t>одо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соціальних</a:t>
            </a:r>
            <a:r>
              <a:rPr lang="ru-RU" i="1" dirty="0" smtClean="0"/>
              <a:t>, то </a:t>
            </a:r>
            <a:r>
              <a:rPr lang="ru-RU" i="1" dirty="0" err="1" smtClean="0"/>
              <a:t>вагомим</a:t>
            </a:r>
            <a:r>
              <a:rPr lang="ru-RU" i="1" dirty="0" smtClean="0"/>
              <a:t> </a:t>
            </a:r>
            <a:r>
              <a:rPr lang="ru-RU" i="1" dirty="0" err="1" smtClean="0"/>
              <a:t>постає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політико-економічна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культурна роль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регіону</a:t>
            </a:r>
            <a:r>
              <a:rPr lang="ru-RU" i="1" dirty="0" smtClean="0"/>
              <a:t> в </a:t>
            </a:r>
            <a:r>
              <a:rPr lang="ru-RU" i="1" dirty="0" err="1" smtClean="0"/>
              <a:t>житті</a:t>
            </a:r>
            <a:r>
              <a:rPr lang="ru-RU" i="1" dirty="0" smtClean="0"/>
              <a:t> народу в </a:t>
            </a:r>
            <a:r>
              <a:rPr lang="ru-RU" i="1" dirty="0" err="1" smtClean="0"/>
              <a:t>період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нації</a:t>
            </a:r>
            <a:r>
              <a:rPr lang="ru-RU" i="1" dirty="0" smtClean="0"/>
              <a:t>; </a:t>
            </a:r>
            <a:endParaRPr lang="ru-RU" i="1" dirty="0" smtClean="0"/>
          </a:p>
          <a:p>
            <a:pPr marL="0" indent="357188" algn="just">
              <a:buNone/>
            </a:pPr>
            <a:r>
              <a:rPr lang="ru-RU" i="1" dirty="0" smtClean="0"/>
              <a:t>2)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smtClean="0"/>
              <a:t>ж до </a:t>
            </a:r>
            <a:r>
              <a:rPr lang="ru-RU" i="1" dirty="0" err="1" smtClean="0"/>
              <a:t>лінгвістичних</a:t>
            </a:r>
            <a:r>
              <a:rPr lang="ru-RU" i="1" dirty="0" smtClean="0"/>
              <a:t>, то </a:t>
            </a:r>
            <a:r>
              <a:rPr lang="ru-RU" i="1" dirty="0" err="1" smtClean="0"/>
              <a:t>береться</a:t>
            </a:r>
            <a:r>
              <a:rPr lang="ru-RU" i="1" dirty="0" smtClean="0"/>
              <a:t> до </a:t>
            </a:r>
            <a:r>
              <a:rPr lang="ru-RU" i="1" dirty="0" err="1" smtClean="0"/>
              <a:t>уваги</a:t>
            </a:r>
            <a:r>
              <a:rPr lang="ru-RU" i="1" dirty="0" smtClean="0"/>
              <a:t> те,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діалект</a:t>
            </a:r>
            <a:r>
              <a:rPr lang="ru-RU" i="1" dirty="0" smtClean="0"/>
              <a:t> за </a:t>
            </a:r>
            <a:r>
              <a:rPr lang="ru-RU" i="1" dirty="0" err="1" smtClean="0"/>
              <a:t>своєю</a:t>
            </a:r>
            <a:r>
              <a:rPr lang="ru-RU" i="1" dirty="0" smtClean="0"/>
              <a:t> структурою </a:t>
            </a:r>
            <a:r>
              <a:rPr lang="ru-RU" i="1" dirty="0" err="1" smtClean="0"/>
              <a:t>найбільш</a:t>
            </a:r>
            <a:r>
              <a:rPr lang="ru-RU" i="1" dirty="0" smtClean="0"/>
              <a:t> </a:t>
            </a:r>
            <a:r>
              <a:rPr lang="ru-RU" i="1" dirty="0" err="1" smtClean="0"/>
              <a:t>повно</a:t>
            </a:r>
            <a:r>
              <a:rPr lang="ru-RU" i="1" dirty="0" smtClean="0"/>
              <a:t> </a:t>
            </a:r>
            <a:r>
              <a:rPr lang="ru-RU" i="1" dirty="0" err="1" smtClean="0"/>
              <a:t>виявляє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загальнонародні</a:t>
            </a:r>
            <a:r>
              <a:rPr lang="ru-RU" i="1" dirty="0" smtClean="0"/>
              <a:t> </a:t>
            </a:r>
            <a:r>
              <a:rPr lang="ru-RU" i="1" dirty="0" err="1" smtClean="0"/>
              <a:t>особливості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 </a:t>
            </a:r>
            <a:endParaRPr lang="ru-RU" i="1" dirty="0" smtClean="0"/>
          </a:p>
          <a:p>
            <a:pPr marL="0" indent="357188" algn="just">
              <a:buNone/>
            </a:pP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smtClean="0"/>
              <a:t>в основу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лягає</a:t>
            </a:r>
            <a:r>
              <a:rPr lang="ru-RU" dirty="0" smtClean="0"/>
              <a:t> </a:t>
            </a:r>
            <a:r>
              <a:rPr lang="ru-RU" dirty="0" err="1" smtClean="0"/>
              <a:t>схрещений</a:t>
            </a:r>
            <a:r>
              <a:rPr lang="ru-RU" dirty="0" smtClean="0"/>
              <a:t> </a:t>
            </a:r>
            <a:r>
              <a:rPr lang="ru-RU" dirty="0" err="1" smtClean="0"/>
              <a:t>діалект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той час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політично-економічним</a:t>
            </a:r>
            <a:r>
              <a:rPr lang="ru-RU" dirty="0" smtClean="0"/>
              <a:t> і </a:t>
            </a:r>
            <a:r>
              <a:rPr lang="ru-RU" dirty="0" err="1" smtClean="0"/>
              <a:t>культурним</a:t>
            </a:r>
            <a:r>
              <a:rPr lang="ru-RU" dirty="0" smtClean="0"/>
              <a:t> центром.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паризький</a:t>
            </a:r>
            <a:r>
              <a:rPr lang="ru-RU" i="1" dirty="0" smtClean="0"/>
              <a:t> </a:t>
            </a:r>
            <a:r>
              <a:rPr lang="uk-UA" i="1" dirty="0" smtClean="0"/>
              <a:t>діалект є</a:t>
            </a:r>
            <a:r>
              <a:rPr lang="ru-RU" i="1" dirty="0" smtClean="0"/>
              <a:t> основ</a:t>
            </a:r>
            <a:r>
              <a:rPr lang="uk-UA" i="1" dirty="0" err="1" smtClean="0"/>
              <a:t>ою</a:t>
            </a:r>
            <a:r>
              <a:rPr lang="ru-RU" i="1" dirty="0" smtClean="0"/>
              <a:t> </a:t>
            </a:r>
            <a:r>
              <a:rPr lang="ru-RU" i="1" dirty="0" err="1" smtClean="0"/>
              <a:t>французької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en-US" sz="2800" b="1" dirty="0" smtClean="0"/>
              <a:t>5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</a:t>
            </a:r>
            <a:r>
              <a:rPr lang="ru-RU" sz="2800" b="1" dirty="0" smtClean="0"/>
              <a:t>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02336" y="1523999"/>
            <a:ext cx="11464986" cy="1268897"/>
          </a:xfrm>
        </p:spPr>
        <p:txBody>
          <a:bodyPr/>
          <a:lstStyle/>
          <a:p>
            <a:pPr indent="357188" algn="just"/>
            <a:r>
              <a:rPr lang="uk-UA" sz="1800" dirty="0"/>
              <a:t>У 2-ій</a:t>
            </a:r>
            <a:r>
              <a:rPr lang="ru-RU" sz="1800" dirty="0"/>
              <a:t> </a:t>
            </a:r>
            <a:r>
              <a:rPr lang="ru-RU" sz="1800" dirty="0" err="1"/>
              <a:t>половині</a:t>
            </a:r>
            <a:r>
              <a:rPr lang="ru-RU" sz="1800" dirty="0"/>
              <a:t> XIX ст.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українських</a:t>
            </a:r>
            <a:r>
              <a:rPr lang="ru-RU" sz="1800" dirty="0"/>
              <a:t> </a:t>
            </a:r>
            <a:r>
              <a:rPr lang="ru-RU" sz="1800" dirty="0" err="1"/>
              <a:t>діячів</a:t>
            </a:r>
            <a:r>
              <a:rPr lang="ru-RU" sz="1800" dirty="0"/>
              <a:t> </a:t>
            </a:r>
            <a:r>
              <a:rPr lang="ru-RU" sz="1800" dirty="0" err="1"/>
              <a:t>виникла</a:t>
            </a:r>
            <a:r>
              <a:rPr lang="ru-RU" sz="1800" dirty="0"/>
              <a:t> </a:t>
            </a:r>
            <a:r>
              <a:rPr lang="ru-RU" sz="1800" dirty="0" err="1"/>
              <a:t>дилема</a:t>
            </a:r>
            <a:r>
              <a:rPr lang="ru-RU" sz="1800" dirty="0"/>
              <a:t>: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діалект</a:t>
            </a:r>
            <a:r>
              <a:rPr lang="ru-RU" sz="1800" dirty="0"/>
              <a:t> </a:t>
            </a:r>
            <a:r>
              <a:rPr lang="ru-RU" sz="1800" dirty="0" err="1"/>
              <a:t>народної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повинен </a:t>
            </a:r>
            <a:r>
              <a:rPr lang="ru-RU" sz="1800" dirty="0" err="1"/>
              <a:t>лягти</a:t>
            </a:r>
            <a:r>
              <a:rPr lang="ru-RU" sz="1800" dirty="0"/>
              <a:t> в основу </a:t>
            </a:r>
            <a:r>
              <a:rPr lang="ru-RU" sz="1800" dirty="0" err="1"/>
              <a:t>української</a:t>
            </a:r>
            <a:r>
              <a:rPr lang="ru-RU" sz="1800" dirty="0"/>
              <a:t> </a:t>
            </a:r>
            <a:r>
              <a:rPr lang="ru-RU" sz="1800" dirty="0" err="1"/>
              <a:t>літературної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. </a:t>
            </a:r>
            <a:r>
              <a:rPr lang="ru-RU" sz="1800" dirty="0" err="1"/>
              <a:t>Найбільшої</a:t>
            </a:r>
            <a:r>
              <a:rPr lang="ru-RU" sz="1800" dirty="0"/>
              <a:t> </a:t>
            </a:r>
            <a:r>
              <a:rPr lang="ru-RU" sz="1800" dirty="0" err="1"/>
              <a:t>гостроти</a:t>
            </a:r>
            <a:r>
              <a:rPr lang="ru-RU" sz="1800" dirty="0"/>
              <a:t> </a:t>
            </a:r>
            <a:r>
              <a:rPr lang="ru-RU" sz="1800" dirty="0" err="1"/>
              <a:t>ця</a:t>
            </a:r>
            <a:r>
              <a:rPr lang="ru-RU" sz="1800" dirty="0"/>
              <a:t> </a:t>
            </a:r>
            <a:r>
              <a:rPr lang="ru-RU" sz="1800" dirty="0" err="1"/>
              <a:t>дискусія</a:t>
            </a:r>
            <a:r>
              <a:rPr lang="ru-RU" sz="1800" dirty="0"/>
              <a:t> </a:t>
            </a:r>
            <a:r>
              <a:rPr lang="ru-RU" sz="1800" dirty="0" err="1"/>
              <a:t>набула</a:t>
            </a:r>
            <a:r>
              <a:rPr lang="ru-RU" sz="1800" dirty="0"/>
              <a:t> </a:t>
            </a:r>
            <a:r>
              <a:rPr lang="ru-RU" sz="1800" dirty="0" err="1"/>
              <a:t>наприкінці</a:t>
            </a:r>
            <a:r>
              <a:rPr lang="ru-RU" sz="1800" dirty="0"/>
              <a:t> ХІХ ст</a:t>
            </a:r>
            <a:r>
              <a:rPr lang="ru-RU" sz="1800" dirty="0" smtClean="0"/>
              <a:t>.</a:t>
            </a:r>
            <a:r>
              <a:rPr lang="ru-RU" sz="1800" dirty="0"/>
              <a:t> </a:t>
            </a:r>
            <a:r>
              <a:rPr lang="ru-RU" sz="1800" dirty="0" err="1"/>
              <a:t>Існували</a:t>
            </a:r>
            <a:r>
              <a:rPr lang="ru-RU" sz="1800" dirty="0"/>
              <a:t> </a:t>
            </a:r>
            <a:r>
              <a:rPr lang="ru-RU" sz="1800" dirty="0" err="1"/>
              <a:t>різні</a:t>
            </a:r>
            <a:r>
              <a:rPr lang="ru-RU" sz="1800" dirty="0"/>
              <a:t> погляди: </a:t>
            </a:r>
          </a:p>
          <a:p>
            <a:pPr indent="357188" algn="just"/>
            <a:endParaRPr lang="ru-RU" sz="180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З </a:t>
            </a:r>
            <a:r>
              <a:rPr lang="ru-RU" dirty="0" smtClean="0"/>
              <a:t>одного боку –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східняки</a:t>
            </a:r>
            <a:r>
              <a:rPr lang="ru-RU" b="1" i="1" dirty="0" smtClean="0"/>
              <a:t>» </a:t>
            </a:r>
            <a:r>
              <a:rPr lang="ru-RU" dirty="0" smtClean="0"/>
              <a:t>(</a:t>
            </a:r>
            <a:r>
              <a:rPr lang="ru-RU" dirty="0" err="1" smtClean="0"/>
              <a:t>Б.Грінченко</a:t>
            </a:r>
            <a:r>
              <a:rPr lang="ru-RU" dirty="0" smtClean="0"/>
              <a:t>, А. </a:t>
            </a:r>
            <a:r>
              <a:rPr lang="ru-RU" dirty="0" err="1" smtClean="0"/>
              <a:t>Кримський</a:t>
            </a:r>
            <a:r>
              <a:rPr lang="ru-RU" dirty="0" smtClean="0"/>
              <a:t>, М.</a:t>
            </a:r>
            <a:r>
              <a:rPr lang="uk-UA" dirty="0" smtClean="0"/>
              <a:t> </a:t>
            </a:r>
            <a:r>
              <a:rPr lang="ru-RU" dirty="0" smtClean="0"/>
              <a:t>Костомаров, П. </a:t>
            </a:r>
            <a:r>
              <a:rPr lang="ru-RU" dirty="0" err="1" smtClean="0"/>
              <a:t>Куліш</a:t>
            </a:r>
            <a:r>
              <a:rPr lang="ru-RU" dirty="0" smtClean="0"/>
              <a:t>, </a:t>
            </a:r>
            <a:r>
              <a:rPr lang="ru-RU" dirty="0" err="1" smtClean="0"/>
              <a:t>І.Нечуй-Левицький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 ).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їхню</a:t>
            </a:r>
            <a:r>
              <a:rPr lang="ru-RU" dirty="0" smtClean="0"/>
              <a:t> думку,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треба </a:t>
            </a:r>
            <a:r>
              <a:rPr lang="ru-RU" dirty="0" err="1" smtClean="0"/>
              <a:t>спрямувати</a:t>
            </a:r>
            <a:r>
              <a:rPr lang="ru-RU" dirty="0" smtClean="0"/>
              <a:t> на так </a:t>
            </a:r>
            <a:r>
              <a:rPr lang="ru-RU" dirty="0" err="1" smtClean="0"/>
              <a:t>звану</a:t>
            </a:r>
            <a:r>
              <a:rPr lang="ru-RU" dirty="0" smtClean="0"/>
              <a:t> </a:t>
            </a:r>
            <a:r>
              <a:rPr lang="ru-RU" dirty="0" err="1" smtClean="0"/>
              <a:t>наддніпрянську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говорів</a:t>
            </a:r>
            <a:r>
              <a:rPr lang="ru-RU" dirty="0" smtClean="0"/>
              <a:t> (</a:t>
            </a:r>
            <a:r>
              <a:rPr lang="ru-RU" dirty="0" err="1" smtClean="0"/>
              <a:t>середньонаддніпрянська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говорів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З </a:t>
            </a:r>
            <a:r>
              <a:rPr lang="ru-RU" dirty="0" err="1" smtClean="0"/>
              <a:t>іншого</a:t>
            </a:r>
            <a:r>
              <a:rPr lang="ru-RU" dirty="0" smtClean="0"/>
              <a:t> –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західняки</a:t>
            </a:r>
            <a:r>
              <a:rPr lang="ru-RU" b="1" i="1" dirty="0" smtClean="0"/>
              <a:t>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рішуче</a:t>
            </a:r>
            <a:r>
              <a:rPr lang="ru-RU" dirty="0" smtClean="0"/>
              <a:t> </a:t>
            </a:r>
            <a:r>
              <a:rPr lang="ru-RU" dirty="0" err="1" smtClean="0"/>
              <a:t>обстоювали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наріч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єдиній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Та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 </a:t>
            </a:r>
            <a:r>
              <a:rPr lang="ru-RU" dirty="0" err="1" smtClean="0"/>
              <a:t>теорїї</a:t>
            </a:r>
            <a:r>
              <a:rPr lang="ru-RU" dirty="0" smtClean="0"/>
              <a:t> «</a:t>
            </a:r>
            <a:r>
              <a:rPr lang="ru-RU" dirty="0" err="1" smtClean="0"/>
              <a:t>злиття</a:t>
            </a:r>
            <a:r>
              <a:rPr lang="ru-RU" dirty="0" smtClean="0"/>
              <a:t>» ставало все </a:t>
            </a:r>
            <a:r>
              <a:rPr lang="ru-RU" dirty="0" err="1" smtClean="0"/>
              <a:t>менше</a:t>
            </a:r>
            <a:r>
              <a:rPr lang="ru-RU" dirty="0" smtClean="0"/>
              <a:t>. </a:t>
            </a:r>
            <a:r>
              <a:rPr lang="ru-RU" dirty="0" err="1" smtClean="0"/>
              <a:t>Зрікся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I. Франко.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Критикуючи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галицької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писав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i="1" dirty="0" smtClean="0"/>
              <a:t>«основа того типу, </a:t>
            </a:r>
            <a:r>
              <a:rPr lang="ru-RU" i="1" dirty="0" err="1" smtClean="0"/>
              <a:t>яким</a:t>
            </a:r>
            <a:r>
              <a:rPr lang="ru-RU" i="1" dirty="0" smtClean="0"/>
              <a:t> </a:t>
            </a:r>
            <a:r>
              <a:rPr lang="ru-RU" i="1" dirty="0" err="1" smtClean="0"/>
              <a:t>мусить</a:t>
            </a:r>
            <a:r>
              <a:rPr lang="ru-RU" i="1" dirty="0" smtClean="0"/>
              <a:t> </a:t>
            </a:r>
            <a:r>
              <a:rPr lang="ru-RU" i="1" dirty="0" err="1" smtClean="0"/>
              <a:t>явитися</a:t>
            </a:r>
            <a:r>
              <a:rPr lang="ru-RU" i="1" dirty="0" smtClean="0"/>
              <a:t> </a:t>
            </a:r>
            <a:r>
              <a:rPr lang="ru-RU" i="1" dirty="0" err="1" smtClean="0"/>
              <a:t>вироблена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літературна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</a:t>
            </a:r>
            <a:r>
              <a:rPr lang="ru-RU" i="1" dirty="0" err="1" smtClean="0"/>
              <a:t>всіх</a:t>
            </a:r>
            <a:r>
              <a:rPr lang="ru-RU" i="1" dirty="0" smtClean="0"/>
              <a:t> </a:t>
            </a:r>
            <a:r>
              <a:rPr lang="ru-RU" i="1" dirty="0" err="1" smtClean="0"/>
              <a:t>українців</a:t>
            </a:r>
            <a:r>
              <a:rPr lang="ru-RU" i="1" dirty="0" smtClean="0"/>
              <a:t>, </a:t>
            </a:r>
            <a:r>
              <a:rPr lang="ru-RU" i="1" dirty="0" err="1" smtClean="0"/>
              <a:t>лежить</a:t>
            </a:r>
            <a:r>
              <a:rPr lang="ru-RU" i="1" dirty="0" smtClean="0"/>
              <a:t> у </a:t>
            </a:r>
            <a:r>
              <a:rPr lang="ru-RU" i="1" dirty="0" err="1" smtClean="0"/>
              <a:t>книжній</a:t>
            </a:r>
            <a:r>
              <a:rPr lang="ru-RU" i="1" dirty="0" smtClean="0"/>
              <a:t> </a:t>
            </a:r>
            <a:r>
              <a:rPr lang="ru-RU" i="1" dirty="0" err="1" smtClean="0"/>
              <a:t>традиції</a:t>
            </a:r>
            <a:r>
              <a:rPr lang="ru-RU" i="1" dirty="0" smtClean="0"/>
              <a:t> </a:t>
            </a:r>
            <a:r>
              <a:rPr lang="ru-RU" i="1" dirty="0" err="1" smtClean="0"/>
              <a:t>східноукраїнських</a:t>
            </a:r>
            <a:r>
              <a:rPr lang="ru-RU" i="1" dirty="0" smtClean="0"/>
              <a:t> </a:t>
            </a:r>
            <a:r>
              <a:rPr lang="ru-RU" i="1" dirty="0" err="1" smtClean="0"/>
              <a:t>письменників</a:t>
            </a:r>
            <a:r>
              <a:rPr lang="ru-RU" i="1" dirty="0" smtClean="0"/>
              <a:t>».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5476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5</a:t>
            </a:r>
            <a:r>
              <a:rPr lang="uk-UA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</a:rPr>
              <a:t>Спільне</a:t>
            </a:r>
            <a:r>
              <a:rPr lang="ru-RU" sz="2800" b="1" dirty="0" smtClean="0">
                <a:solidFill>
                  <a:srgbClr val="002060"/>
                </a:solidFill>
              </a:rPr>
              <a:t> і </a:t>
            </a:r>
            <a:r>
              <a:rPr lang="ru-RU" sz="2800" b="1" dirty="0" err="1" smtClean="0">
                <a:solidFill>
                  <a:srgbClr val="002060"/>
                </a:solidFill>
              </a:rPr>
              <a:t>відмінне</a:t>
            </a:r>
            <a:r>
              <a:rPr lang="ru-RU" sz="2800" b="1" dirty="0" smtClean="0">
                <a:solidFill>
                  <a:srgbClr val="002060"/>
                </a:solidFill>
              </a:rPr>
              <a:t> в </a:t>
            </a:r>
            <a:r>
              <a:rPr lang="uk-UA" sz="2800" b="1" dirty="0" smtClean="0">
                <a:solidFill>
                  <a:srgbClr val="002060"/>
                </a:solidFill>
              </a:rPr>
              <a:t>українській </a:t>
            </a:r>
            <a:r>
              <a:rPr lang="ru-RU" sz="2800" b="1" dirty="0" err="1" smtClean="0">
                <a:solidFill>
                  <a:srgbClr val="002060"/>
                </a:solidFill>
              </a:rPr>
              <a:t>діалектній</a:t>
            </a:r>
            <a:r>
              <a:rPr lang="ru-RU" sz="2800" b="1" dirty="0" smtClean="0">
                <a:solidFill>
                  <a:srgbClr val="002060"/>
                </a:solidFill>
              </a:rPr>
              <a:t> та </a:t>
            </a:r>
            <a:r>
              <a:rPr lang="ru-RU" sz="2800" b="1" dirty="0" err="1" smtClean="0">
                <a:solidFill>
                  <a:srgbClr val="002060"/>
                </a:solidFill>
              </a:rPr>
              <a:t>літературній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мовах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900" dirty="0" err="1" smtClean="0"/>
              <a:t>Отже</a:t>
            </a:r>
            <a:r>
              <a:rPr lang="ru-RU" sz="2900" dirty="0" smtClean="0"/>
              <a:t>, </a:t>
            </a:r>
            <a:r>
              <a:rPr lang="ru-RU" sz="2900" b="1" dirty="0" smtClean="0"/>
              <a:t>в основу </a:t>
            </a:r>
            <a:r>
              <a:rPr lang="ru-RU" sz="2900" b="1" dirty="0" err="1" smtClean="0"/>
              <a:t>української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літературної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мови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лягло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південно-східне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наріччя</a:t>
            </a:r>
            <a:r>
              <a:rPr lang="ru-RU" sz="2900" dirty="0" smtClean="0"/>
              <a:t>. </a:t>
            </a:r>
            <a:endParaRPr lang="ru-RU" sz="2900" dirty="0" smtClean="0"/>
          </a:p>
          <a:p>
            <a:pPr marL="0" indent="357188" algn="just">
              <a:buNone/>
            </a:pPr>
            <a:r>
              <a:rPr lang="ru-RU" sz="2900" dirty="0" err="1" smtClean="0"/>
              <a:t>Фонетичні</a:t>
            </a:r>
            <a:r>
              <a:rPr lang="ru-RU" sz="2900" dirty="0" smtClean="0"/>
              <a:t>, </a:t>
            </a:r>
            <a:r>
              <a:rPr lang="ru-RU" sz="2900" dirty="0" err="1" smtClean="0"/>
              <a:t>граматичні</a:t>
            </a:r>
            <a:r>
              <a:rPr lang="ru-RU" sz="2900" dirty="0" smtClean="0"/>
              <a:t> і </a:t>
            </a:r>
            <a:r>
              <a:rPr lang="ru-RU" sz="2900" dirty="0" err="1" smtClean="0"/>
              <a:t>лексичні</a:t>
            </a:r>
            <a:r>
              <a:rPr lang="ru-RU" sz="2900" dirty="0" smtClean="0"/>
              <a:t> </a:t>
            </a:r>
            <a:r>
              <a:rPr lang="ru-RU" sz="2900" dirty="0" err="1" smtClean="0"/>
              <a:t>матеріали</a:t>
            </a:r>
            <a:r>
              <a:rPr lang="ru-RU" sz="2900" dirty="0" smtClean="0"/>
              <a:t>, </a:t>
            </a:r>
            <a:r>
              <a:rPr lang="ru-RU" sz="2900" dirty="0" err="1" smtClean="0"/>
              <a:t>зафіксовані</a:t>
            </a:r>
            <a:r>
              <a:rPr lang="ru-RU" sz="2900" dirty="0" smtClean="0"/>
              <a:t> на картах Атласу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, </a:t>
            </a:r>
            <a:r>
              <a:rPr lang="ru-RU" sz="2900" dirty="0" err="1" smtClean="0"/>
              <a:t>підтверджують</a:t>
            </a:r>
            <a:r>
              <a:rPr lang="ru-RU" sz="2900" dirty="0" smtClean="0"/>
              <a:t> </a:t>
            </a:r>
            <a:r>
              <a:rPr lang="ru-RU" sz="2900" dirty="0" err="1" smtClean="0"/>
              <a:t>традиційний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погляд</a:t>
            </a:r>
            <a:r>
              <a:rPr lang="ru-RU" sz="2900" dirty="0" smtClean="0"/>
              <a:t>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b="1" dirty="0" err="1" smtClean="0"/>
              <a:t>сучасна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українська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літературна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мова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сформувалася</a:t>
            </a:r>
            <a:r>
              <a:rPr lang="ru-RU" sz="2900" b="1" dirty="0" smtClean="0"/>
              <a:t> на </a:t>
            </a:r>
            <a:r>
              <a:rPr lang="ru-RU" sz="2900" b="1" dirty="0" err="1" smtClean="0"/>
              <a:t>південно-східній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діалектній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основі</a:t>
            </a:r>
            <a:r>
              <a:rPr lang="ru-RU" sz="2900" b="1" dirty="0" smtClean="0"/>
              <a:t>.</a:t>
            </a:r>
          </a:p>
          <a:p>
            <a:pPr marL="0" indent="357188" algn="ctr">
              <a:buNone/>
            </a:pPr>
            <a:r>
              <a:rPr lang="ru-RU" sz="2900" b="1" dirty="0" err="1" smtClean="0">
                <a:solidFill>
                  <a:srgbClr val="00B050"/>
                </a:solidFill>
              </a:rPr>
              <a:t>Переваги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південно-східного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наріччя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порівняно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з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південно-західним</a:t>
            </a:r>
            <a:r>
              <a:rPr lang="ru-RU" sz="2900" b="1" dirty="0" smtClean="0">
                <a:solidFill>
                  <a:srgbClr val="00B050"/>
                </a:solidFill>
              </a:rPr>
              <a:t> і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північним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наріччями</a:t>
            </a:r>
            <a:r>
              <a:rPr lang="ru-RU" sz="2900" b="1" dirty="0" smtClean="0">
                <a:solidFill>
                  <a:srgbClr val="00B050"/>
                </a:solidFill>
              </a:rPr>
              <a:t>:</a:t>
            </a:r>
          </a:p>
          <a:p>
            <a:pPr marL="0" lvl="0" indent="357188" algn="just"/>
            <a:r>
              <a:rPr lang="ru-RU" sz="2900" dirty="0" smtClean="0"/>
              <a:t>мало </a:t>
            </a:r>
            <a:r>
              <a:rPr lang="ru-RU" sz="2900" dirty="0" err="1" smtClean="0"/>
              <a:t>найбільше</a:t>
            </a:r>
            <a:r>
              <a:rPr lang="ru-RU" sz="2900" dirty="0" smtClean="0"/>
              <a:t> </a:t>
            </a:r>
            <a:r>
              <a:rPr lang="ru-RU" sz="2900" dirty="0" err="1" smtClean="0"/>
              <a:t>своєрідних</a:t>
            </a:r>
            <a:r>
              <a:rPr lang="ru-RU" sz="2900" dirty="0" smtClean="0"/>
              <a:t> рис </a:t>
            </a:r>
            <a:r>
              <a:rPr lang="ru-RU" sz="2900" dirty="0" err="1" smtClean="0"/>
              <a:t>порівняно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іншими</a:t>
            </a:r>
            <a:r>
              <a:rPr lang="ru-RU" sz="2900" dirty="0" smtClean="0"/>
              <a:t> </a:t>
            </a:r>
            <a:r>
              <a:rPr lang="ru-RU" sz="2900" dirty="0" err="1" smtClean="0"/>
              <a:t>слов’янськими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мовами</a:t>
            </a:r>
            <a:r>
              <a:rPr lang="ru-RU" sz="2900" dirty="0" smtClean="0"/>
              <a:t>;</a:t>
            </a:r>
          </a:p>
          <a:p>
            <a:pPr marL="0" lvl="0" indent="357188" algn="just"/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найменш</a:t>
            </a:r>
            <a:r>
              <a:rPr lang="ru-RU" sz="2900" dirty="0" smtClean="0"/>
              <a:t> </a:t>
            </a:r>
            <a:r>
              <a:rPr lang="ru-RU" sz="2900" dirty="0" err="1" smtClean="0"/>
              <a:t>засмічене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іншомовними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впливами</a:t>
            </a:r>
            <a:r>
              <a:rPr lang="ru-RU" sz="2900" dirty="0" smtClean="0"/>
              <a:t>;</a:t>
            </a:r>
          </a:p>
          <a:p>
            <a:pPr marL="0" lvl="0" indent="357188" algn="just"/>
            <a:r>
              <a:rPr lang="ru-RU" sz="2900" dirty="0" err="1" smtClean="0"/>
              <a:t>монолітність</a:t>
            </a:r>
            <a:r>
              <a:rPr lang="ru-RU" sz="2900" dirty="0" smtClean="0"/>
              <a:t> (</a:t>
            </a:r>
            <a:r>
              <a:rPr lang="ru-RU" sz="2900" dirty="0" err="1" smtClean="0"/>
              <a:t>діалектно</a:t>
            </a:r>
            <a:r>
              <a:rPr lang="ru-RU" sz="2900" dirty="0" smtClean="0"/>
              <a:t>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найодноманітнішим</a:t>
            </a:r>
            <a:r>
              <a:rPr lang="ru-RU" sz="2900" dirty="0" smtClean="0"/>
              <a:t>);</a:t>
            </a:r>
          </a:p>
          <a:p>
            <a:pPr marL="0" lvl="0" indent="357188" algn="just"/>
            <a:r>
              <a:rPr lang="ru-RU" sz="2900" dirty="0" smtClean="0"/>
              <a:t>великий </a:t>
            </a:r>
            <a:r>
              <a:rPr lang="ru-RU" sz="2900" dirty="0" err="1" smtClean="0"/>
              <a:t>територіальний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обшир</a:t>
            </a:r>
            <a:r>
              <a:rPr lang="ru-RU" sz="2900" dirty="0" smtClean="0"/>
              <a:t> (ним </a:t>
            </a:r>
            <a:r>
              <a:rPr lang="ru-RU" sz="2900" dirty="0" err="1" smtClean="0"/>
              <a:t>користувалась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найбільша</a:t>
            </a:r>
            <a:r>
              <a:rPr lang="ru-RU" sz="2900" dirty="0" smtClean="0"/>
              <a:t> </a:t>
            </a:r>
            <a:r>
              <a:rPr lang="ru-RU" sz="2900" dirty="0" err="1" smtClean="0"/>
              <a:t>частина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українського</a:t>
            </a:r>
            <a:r>
              <a:rPr lang="ru-RU" sz="2900" dirty="0" smtClean="0"/>
              <a:t> народу);</a:t>
            </a:r>
          </a:p>
          <a:p>
            <a:pPr marL="0" lvl="0" indent="357188" algn="just"/>
            <a:r>
              <a:rPr lang="ru-RU" sz="2900" dirty="0" err="1" smtClean="0"/>
              <a:t>наявність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значного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прошарку</a:t>
            </a:r>
            <a:r>
              <a:rPr lang="ru-RU" sz="2900" dirty="0" smtClean="0"/>
              <a:t> </a:t>
            </a:r>
            <a:r>
              <a:rPr lang="ru-RU" sz="2900" dirty="0" err="1" smtClean="0"/>
              <a:t>інтердіалектних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елементів</a:t>
            </a:r>
            <a:r>
              <a:rPr lang="ru-RU" sz="2900" dirty="0" smtClean="0"/>
              <a:t>, </a:t>
            </a:r>
            <a:r>
              <a:rPr lang="ru-RU" sz="2900" dirty="0" err="1" smtClean="0"/>
              <a:t>поширених</a:t>
            </a:r>
            <a:r>
              <a:rPr lang="ru-RU" sz="2900" dirty="0" smtClean="0"/>
              <a:t> у </a:t>
            </a:r>
            <a:r>
              <a:rPr lang="ru-RU" sz="2900" dirty="0" err="1" smtClean="0"/>
              <a:t>південно-західних</a:t>
            </a:r>
            <a:r>
              <a:rPr lang="ru-RU" sz="2900" dirty="0" smtClean="0"/>
              <a:t> і </a:t>
            </a:r>
            <a:r>
              <a:rPr lang="ru-RU" sz="2900" dirty="0" err="1" smtClean="0"/>
              <a:t>північних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діалектах</a:t>
            </a:r>
            <a:r>
              <a:rPr lang="uk-UA" sz="2900" dirty="0" smtClean="0"/>
              <a:t>.</a:t>
            </a:r>
            <a:endParaRPr lang="ru-RU" sz="2900" dirty="0" smtClean="0"/>
          </a:p>
          <a:p>
            <a:pPr marL="0" indent="357188" algn="just">
              <a:buNone/>
            </a:pPr>
            <a:r>
              <a:rPr lang="ru-RU" sz="2900" dirty="0" err="1" smtClean="0"/>
              <a:t>Звичайно</a:t>
            </a:r>
            <a:r>
              <a:rPr lang="ru-RU" sz="2900" dirty="0" smtClean="0"/>
              <a:t>, </a:t>
            </a:r>
            <a:r>
              <a:rPr lang="ru-RU" sz="2900" dirty="0" err="1" smtClean="0"/>
              <a:t>дуже</a:t>
            </a:r>
            <a:r>
              <a:rPr lang="ru-RU" sz="2900" dirty="0" smtClean="0"/>
              <a:t> </a:t>
            </a:r>
            <a:r>
              <a:rPr lang="ru-RU" sz="2900" dirty="0" err="1" smtClean="0"/>
              <a:t>важливе</a:t>
            </a:r>
            <a:r>
              <a:rPr lang="ru-RU" sz="2900" dirty="0" smtClean="0"/>
              <a:t> </a:t>
            </a:r>
            <a:r>
              <a:rPr lang="ru-RU" sz="2900" dirty="0" err="1" smtClean="0"/>
              <a:t>значення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мали</a:t>
            </a:r>
            <a:r>
              <a:rPr lang="ru-RU" sz="2900" dirty="0" smtClean="0"/>
              <a:t> </a:t>
            </a:r>
            <a:r>
              <a:rPr lang="ru-RU" sz="2900" dirty="0" err="1" smtClean="0"/>
              <a:t>суспільно-політичні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економічні</a:t>
            </a:r>
            <a:r>
              <a:rPr lang="ru-RU" sz="2900" dirty="0" smtClean="0"/>
              <a:t> </a:t>
            </a:r>
            <a:r>
              <a:rPr lang="ru-RU" sz="2900" dirty="0" err="1" smtClean="0"/>
              <a:t>умови</a:t>
            </a:r>
            <a:r>
              <a:rPr lang="ru-RU" sz="2900" dirty="0" smtClean="0"/>
              <a:t> </a:t>
            </a:r>
            <a:r>
              <a:rPr lang="ru-RU" sz="2900" dirty="0" err="1" smtClean="0"/>
              <a:t>цього</a:t>
            </a:r>
            <a:r>
              <a:rPr lang="ru-RU" sz="2900" dirty="0" smtClean="0"/>
              <a:t> </a:t>
            </a:r>
            <a:r>
              <a:rPr lang="ru-RU" sz="2900" dirty="0" err="1" smtClean="0"/>
              <a:t>регіону</a:t>
            </a:r>
            <a:r>
              <a:rPr lang="ru-RU" sz="2900" dirty="0" smtClean="0"/>
              <a:t>, а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те,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саме</a:t>
            </a:r>
            <a:r>
              <a:rPr lang="ru-RU" sz="2900" dirty="0" smtClean="0"/>
              <a:t> </a:t>
            </a:r>
            <a:r>
              <a:rPr lang="ru-RU" sz="2900" dirty="0" err="1" smtClean="0"/>
              <a:t>носії</a:t>
            </a:r>
            <a:r>
              <a:rPr lang="ru-RU" sz="2900" dirty="0" smtClean="0"/>
              <a:t> </a:t>
            </a:r>
            <a:r>
              <a:rPr lang="ru-RU" sz="2900" dirty="0" err="1" smtClean="0"/>
              <a:t>цих</a:t>
            </a:r>
            <a:r>
              <a:rPr lang="ru-RU" sz="2900" dirty="0" smtClean="0"/>
              <a:t> </a:t>
            </a:r>
            <a:r>
              <a:rPr lang="ru-RU" sz="2900" dirty="0" err="1" smtClean="0"/>
              <a:t>діалектів</a:t>
            </a:r>
            <a:r>
              <a:rPr lang="ru-RU" sz="2900" dirty="0" smtClean="0"/>
              <a:t> – </a:t>
            </a:r>
            <a:r>
              <a:rPr lang="ru-RU" sz="2900" b="1" dirty="0" smtClean="0"/>
              <a:t>І. </a:t>
            </a:r>
            <a:r>
              <a:rPr lang="ru-RU" sz="2900" b="1" dirty="0" err="1" smtClean="0"/>
              <a:t>Котляревський</a:t>
            </a:r>
            <a:r>
              <a:rPr lang="ru-RU" sz="2900" b="1" dirty="0" smtClean="0"/>
              <a:t>, Т.</a:t>
            </a:r>
            <a:r>
              <a:rPr lang="uk-UA" sz="2900" b="1" dirty="0" smtClean="0"/>
              <a:t> </a:t>
            </a:r>
            <a:r>
              <a:rPr lang="ru-RU" sz="2900" b="1" dirty="0" smtClean="0"/>
              <a:t>Шевченко, Г. </a:t>
            </a:r>
            <a:r>
              <a:rPr lang="ru-RU" sz="2900" b="1" dirty="0" err="1" smtClean="0"/>
              <a:t>Квітка-Основ’яненко</a:t>
            </a:r>
            <a:r>
              <a:rPr lang="ru-RU" sz="2900" b="1" dirty="0" smtClean="0"/>
              <a:t> </a:t>
            </a:r>
            <a:r>
              <a:rPr lang="ru-RU" sz="2900" dirty="0" smtClean="0"/>
              <a:t>– стояли </a:t>
            </a:r>
            <a:r>
              <a:rPr lang="ru-RU" sz="2900" dirty="0" err="1" smtClean="0"/>
              <a:t>біля</a:t>
            </a:r>
            <a:r>
              <a:rPr lang="ru-RU" sz="2900" dirty="0" smtClean="0"/>
              <a:t> </a:t>
            </a:r>
            <a:r>
              <a:rPr lang="ru-RU" sz="2900" dirty="0" err="1" smtClean="0"/>
              <a:t>джерел</a:t>
            </a:r>
            <a:r>
              <a:rPr lang="ru-RU" sz="2900" dirty="0" smtClean="0"/>
              <a:t> </a:t>
            </a:r>
            <a:r>
              <a:rPr lang="ru-RU" sz="2900" dirty="0" err="1" smtClean="0"/>
              <a:t>сучасної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літературної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en-US" sz="2800" b="1" dirty="0" smtClean="0"/>
              <a:t>5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</a:t>
            </a:r>
            <a:r>
              <a:rPr lang="ru-RU" sz="2800" b="1" dirty="0" smtClean="0"/>
              <a:t>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наддіалектна</a:t>
            </a:r>
            <a:r>
              <a:rPr lang="ru-RU" dirty="0" smtClean="0"/>
              <a:t> за </a:t>
            </a:r>
            <a:r>
              <a:rPr lang="ru-RU" dirty="0" err="1" smtClean="0"/>
              <a:t>своєю</a:t>
            </a:r>
            <a:r>
              <a:rPr lang="ru-RU" dirty="0" smtClean="0"/>
              <a:t> структурою,</a:t>
            </a:r>
            <a:r>
              <a:rPr lang="uk-UA" dirty="0" smtClean="0"/>
              <a:t> за </a:t>
            </a:r>
            <a:r>
              <a:rPr lang="ru-RU" dirty="0" err="1" smtClean="0"/>
              <a:t>функціями</a:t>
            </a:r>
            <a:r>
              <a:rPr lang="uk-UA" dirty="0" smtClean="0"/>
              <a:t>, які виконує, за з</a:t>
            </a:r>
            <a:r>
              <a:rPr lang="ru-RU" dirty="0" err="1" smtClean="0"/>
              <a:t>акономірностями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b="1" dirty="0" err="1" smtClean="0"/>
              <a:t>протиставляється</a:t>
            </a:r>
            <a:r>
              <a:rPr lang="ru-RU" b="1" dirty="0" smtClean="0"/>
              <a:t> </a:t>
            </a:r>
            <a:r>
              <a:rPr lang="uk-UA" b="1" dirty="0" smtClean="0"/>
              <a:t>у</a:t>
            </a:r>
            <a:r>
              <a:rPr lang="ru-RU" b="1" dirty="0" err="1" smtClean="0"/>
              <a:t>сім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діалектам</a:t>
            </a:r>
            <a:r>
              <a:rPr lang="ru-RU" dirty="0" smtClean="0"/>
              <a:t>, </a:t>
            </a:r>
            <a:r>
              <a:rPr lang="uk-UA" dirty="0" smtClean="0"/>
              <a:t>зокрема </a:t>
            </a:r>
            <a:r>
              <a:rPr lang="ru-RU" dirty="0" smtClean="0"/>
              <a:t>і то</a:t>
            </a:r>
            <a:r>
              <a:rPr lang="uk-UA" dirty="0" err="1" smtClean="0"/>
              <a:t>му</a:t>
            </a:r>
            <a:r>
              <a:rPr lang="ru-RU" dirty="0" smtClean="0"/>
              <a:t>, </a:t>
            </a:r>
            <a:r>
              <a:rPr lang="uk-UA" dirty="0" smtClean="0"/>
              <a:t>який </a:t>
            </a:r>
            <a:r>
              <a:rPr lang="ru-RU" dirty="0" smtClean="0"/>
              <a:t>став </a:t>
            </a:r>
            <a:r>
              <a:rPr lang="ru-RU" dirty="0" err="1" smtClean="0"/>
              <a:t>її</a:t>
            </a:r>
            <a:r>
              <a:rPr lang="ru-RU" dirty="0" smtClean="0"/>
              <a:t> основою.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b="1" dirty="0" err="1" smtClean="0"/>
              <a:t>важливих</a:t>
            </a:r>
            <a:r>
              <a:rPr lang="ru-RU" b="1" dirty="0" smtClean="0"/>
              <a:t> </a:t>
            </a:r>
            <a:r>
              <a:rPr lang="ru-RU" b="1" dirty="0" err="1" smtClean="0"/>
              <a:t>джерел</a:t>
            </a:r>
            <a:r>
              <a:rPr lang="ru-RU" b="1" dirty="0" smtClean="0"/>
              <a:t> </a:t>
            </a:r>
            <a:r>
              <a:rPr lang="ru-RU" b="1" dirty="0" err="1" smtClean="0"/>
              <a:t>поповнення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збагачення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збагачення</a:t>
            </a:r>
            <a:r>
              <a:rPr lang="ru-RU" dirty="0" smtClean="0"/>
              <a:t> </a:t>
            </a:r>
            <a:r>
              <a:rPr lang="ru-RU" dirty="0" err="1" smtClean="0"/>
              <a:t>лексичного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перебувають</a:t>
            </a:r>
            <a:r>
              <a:rPr lang="ru-RU" b="1" dirty="0" smtClean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постійній</a:t>
            </a:r>
            <a:r>
              <a:rPr lang="ru-RU" b="1" dirty="0" smtClean="0"/>
              <a:t> </a:t>
            </a:r>
            <a:r>
              <a:rPr lang="ru-RU" b="1" dirty="0" err="1" smtClean="0"/>
              <a:t>взаємодії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en-US" sz="2800" b="1" dirty="0" smtClean="0"/>
              <a:t>5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</a:t>
            </a:r>
            <a:r>
              <a:rPr lang="ru-RU" sz="2800" b="1" dirty="0" smtClean="0"/>
              <a:t>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Причини </a:t>
            </a:r>
            <a:r>
              <a:rPr lang="ru-RU" b="1" dirty="0" err="1" smtClean="0"/>
              <a:t>вживання</a:t>
            </a:r>
            <a:r>
              <a:rPr lang="ru-RU" b="1" dirty="0" smtClean="0"/>
              <a:t> </a:t>
            </a:r>
            <a:r>
              <a:rPr lang="uk-UA" b="1" dirty="0" smtClean="0"/>
              <a:t>студентами </a:t>
            </a:r>
            <a:r>
              <a:rPr lang="ru-RU" b="1" dirty="0" err="1" smtClean="0"/>
              <a:t>діалектизмів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: </a:t>
            </a:r>
            <a:endParaRPr lang="ru-RU" b="1" dirty="0" smtClean="0"/>
          </a:p>
          <a:p>
            <a:pPr marL="0" indent="268288" algn="just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байдужість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endParaRPr lang="ru-RU" dirty="0" smtClean="0"/>
          </a:p>
          <a:p>
            <a:pPr marL="0" indent="2682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недостатня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, </a:t>
            </a:r>
            <a:endParaRPr lang="ru-RU" dirty="0" smtClean="0"/>
          </a:p>
          <a:p>
            <a:pPr marL="0" indent="268288" algn="just">
              <a:buNone/>
            </a:pPr>
            <a:r>
              <a:rPr lang="ru-RU" dirty="0" smtClean="0"/>
              <a:t>3)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smtClean="0"/>
              <a:t>контролю над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мовленням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268288" algn="just">
              <a:buNone/>
            </a:pPr>
            <a:r>
              <a:rPr lang="ru-RU" b="1" dirty="0" smtClean="0"/>
              <a:t>4) </a:t>
            </a:r>
            <a:r>
              <a:rPr lang="ru-RU" b="1" dirty="0" err="1" smtClean="0"/>
              <a:t>постійне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перебування</a:t>
            </a:r>
            <a:r>
              <a:rPr lang="ru-RU" b="1" dirty="0" smtClean="0"/>
              <a:t> в </a:t>
            </a:r>
            <a:r>
              <a:rPr lang="ru-RU" b="1" dirty="0" err="1" smtClean="0"/>
              <a:t>діалектному</a:t>
            </a:r>
            <a:r>
              <a:rPr lang="ru-RU" b="1" dirty="0" smtClean="0"/>
              <a:t> </a:t>
            </a:r>
            <a:r>
              <a:rPr lang="ru-RU" b="1" dirty="0" err="1" smtClean="0"/>
              <a:t>оточенні</a:t>
            </a:r>
            <a:r>
              <a:rPr lang="ru-RU" b="1" dirty="0" smtClean="0"/>
              <a:t>!!!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поза </a:t>
            </a:r>
            <a:r>
              <a:rPr lang="uk-UA" dirty="0" smtClean="0"/>
              <a:t>Університетом студент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говіркою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побутує</a:t>
            </a:r>
            <a:r>
              <a:rPr lang="ru-RU" dirty="0" smtClean="0"/>
              <a:t> в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.</a:t>
            </a:r>
          </a:p>
          <a:p>
            <a:pPr marL="0" indent="268288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Робота над </a:t>
            </a:r>
            <a:r>
              <a:rPr lang="ru-RU" b="1" dirty="0" err="1" smtClean="0">
                <a:solidFill>
                  <a:srgbClr val="00B050"/>
                </a:solidFill>
              </a:rPr>
              <a:t>піднесенням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культури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мовлення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студентів</a:t>
            </a:r>
            <a:r>
              <a:rPr lang="ru-RU" b="1" dirty="0" smtClean="0">
                <a:solidFill>
                  <a:srgbClr val="00B050"/>
                </a:solidFill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</a:rPr>
              <a:t>над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доречним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використанням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діалектизмів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є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складовою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багатогранного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й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різноманітного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щодо</a:t>
            </a:r>
            <a:r>
              <a:rPr lang="ru-RU" b="1" dirty="0" smtClean="0">
                <a:solidFill>
                  <a:srgbClr val="00B050"/>
                </a:solidFill>
              </a:rPr>
              <a:t> форм і </a:t>
            </a:r>
            <a:r>
              <a:rPr lang="ru-RU" b="1" dirty="0" err="1" smtClean="0">
                <a:solidFill>
                  <a:srgbClr val="00B050"/>
                </a:solidFill>
              </a:rPr>
              <a:t>засобів</a:t>
            </a:r>
            <a:r>
              <a:rPr lang="ru-RU" b="1" dirty="0" smtClean="0">
                <a:solidFill>
                  <a:srgbClr val="00B050"/>
                </a:solidFill>
              </a:rPr>
              <a:t> курсу</a:t>
            </a:r>
            <a:r>
              <a:rPr lang="uk-UA" b="1" dirty="0" smtClean="0">
                <a:solidFill>
                  <a:srgbClr val="00B050"/>
                </a:solidFill>
              </a:rPr>
              <a:t> «Українська мова та </a:t>
            </a:r>
            <a:r>
              <a:rPr lang="uk-UA" b="1" dirty="0" err="1" smtClean="0">
                <a:solidFill>
                  <a:srgbClr val="00B050"/>
                </a:solidFill>
              </a:rPr>
              <a:t>етнокультурологія</a:t>
            </a:r>
            <a:r>
              <a:rPr lang="uk-UA" b="1" dirty="0" smtClean="0">
                <a:solidFill>
                  <a:srgbClr val="00B050"/>
                </a:solidFill>
              </a:rPr>
              <a:t>»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en-US" sz="2800" b="1" dirty="0" smtClean="0"/>
              <a:t>5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</a:t>
            </a:r>
            <a:r>
              <a:rPr lang="ru-RU" sz="2800" b="1" dirty="0" smtClean="0"/>
              <a:t>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Волинь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лежить</a:t>
            </a:r>
            <a:r>
              <a:rPr lang="ru-RU" dirty="0" smtClean="0"/>
              <a:t> у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правих</a:t>
            </a:r>
            <a:r>
              <a:rPr lang="ru-RU" dirty="0" smtClean="0"/>
              <a:t> </a:t>
            </a:r>
            <a:r>
              <a:rPr lang="ru-RU" dirty="0" err="1" smtClean="0"/>
              <a:t>притоків</a:t>
            </a:r>
            <a:r>
              <a:rPr lang="ru-RU" dirty="0" smtClean="0"/>
              <a:t> </a:t>
            </a:r>
            <a:r>
              <a:rPr lang="ru-RU" dirty="0" err="1" smtClean="0"/>
              <a:t>Прип'яті</a:t>
            </a:r>
            <a:r>
              <a:rPr lang="ru-RU" dirty="0" smtClean="0"/>
              <a:t> і </a:t>
            </a:r>
            <a:r>
              <a:rPr lang="ru-RU" dirty="0" err="1" smtClean="0"/>
              <a:t>верхів'ях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Бугу,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Волинську</a:t>
            </a:r>
            <a:r>
              <a:rPr lang="ru-RU" dirty="0" smtClean="0"/>
              <a:t>, </a:t>
            </a:r>
            <a:r>
              <a:rPr lang="ru-RU" dirty="0" err="1" smtClean="0"/>
              <a:t>Рівненську</a:t>
            </a:r>
            <a:r>
              <a:rPr lang="ru-RU" dirty="0" smtClean="0"/>
              <a:t> та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 областей і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північну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Тернопільщини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давнього</a:t>
            </a:r>
            <a:r>
              <a:rPr lang="ru-RU" dirty="0" smtClean="0"/>
              <a:t> (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літопису</a:t>
            </a:r>
            <a:r>
              <a:rPr lang="ru-RU" dirty="0" smtClean="0"/>
              <a:t> 1018р</a:t>
            </a:r>
            <a:r>
              <a:rPr lang="ru-RU" dirty="0" smtClean="0"/>
              <a:t>.)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b="1" i="1" dirty="0" err="1" smtClean="0"/>
              <a:t>Волинь</a:t>
            </a:r>
            <a:r>
              <a:rPr lang="ru-RU" i="1" dirty="0" smtClean="0"/>
              <a:t> (</a:t>
            </a:r>
            <a:r>
              <a:rPr lang="ru-RU" i="1" dirty="0" err="1" smtClean="0"/>
              <a:t>Beлинь</a:t>
            </a:r>
            <a:r>
              <a:rPr lang="ru-RU" dirty="0" smtClean="0"/>
              <a:t>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smtClean="0"/>
              <a:t>1199 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до </a:t>
            </a:r>
            <a:r>
              <a:rPr lang="ru-RU" dirty="0" err="1" smtClean="0"/>
              <a:t>Волинського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сформовано </a:t>
            </a:r>
            <a:r>
              <a:rPr lang="ru-RU" dirty="0" err="1" smtClean="0"/>
              <a:t>Галицько-Волинське</a:t>
            </a:r>
            <a:r>
              <a:rPr lang="ru-RU" dirty="0" smtClean="0"/>
              <a:t> </a:t>
            </a:r>
            <a:r>
              <a:rPr lang="ru-RU" dirty="0" err="1" smtClean="0"/>
              <a:t>князівство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XVIII ст. </a:t>
            </a:r>
            <a:r>
              <a:rPr lang="ru-RU" dirty="0" err="1" smtClean="0"/>
              <a:t>Волинь</a:t>
            </a:r>
            <a:r>
              <a:rPr lang="ru-RU" dirty="0" smtClean="0"/>
              <a:t> </a:t>
            </a:r>
            <a:r>
              <a:rPr lang="ru-RU" dirty="0" err="1" smtClean="0"/>
              <a:t>відійшла</a:t>
            </a:r>
            <a:r>
              <a:rPr lang="ru-RU" dirty="0" smtClean="0"/>
              <a:t> до </a:t>
            </a:r>
            <a:r>
              <a:rPr lang="ru-RU" dirty="0" err="1" smtClean="0"/>
              <a:t>царської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Волинь</a:t>
            </a:r>
            <a:r>
              <a:rPr lang="ru-RU" dirty="0" smtClean="0"/>
              <a:t> (без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Житомирщини</a:t>
            </a:r>
            <a:r>
              <a:rPr lang="ru-RU" dirty="0" smtClean="0"/>
              <a:t>)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загарбана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. У 1939 р. </a:t>
            </a:r>
            <a:r>
              <a:rPr lang="ru-RU" dirty="0" err="1" smtClean="0"/>
              <a:t>увійшла</a:t>
            </a:r>
            <a:r>
              <a:rPr lang="ru-RU" dirty="0" smtClean="0"/>
              <a:t> до складу СРСР.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Буковина</a:t>
            </a:r>
            <a:r>
              <a:rPr lang="ru-RU" i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err="1" smtClean="0"/>
              <a:t>Буковина</a:t>
            </a:r>
            <a:r>
              <a:rPr lang="ru-RU" dirty="0" smtClean="0"/>
              <a:t>) —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Буковина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період</a:t>
            </a:r>
            <a:r>
              <a:rPr lang="ru-RU" dirty="0" smtClean="0"/>
              <a:t> 1918-1940 </a:t>
            </a:r>
            <a:r>
              <a:rPr lang="ru-RU" dirty="0" err="1" smtClean="0"/>
              <a:t>pp</a:t>
            </a:r>
            <a:r>
              <a:rPr lang="ru-RU" dirty="0" smtClean="0"/>
              <a:t>. </a:t>
            </a:r>
            <a:r>
              <a:rPr lang="ru-RU" dirty="0" err="1" smtClean="0"/>
              <a:t>перебувала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, а </a:t>
            </a:r>
            <a:r>
              <a:rPr lang="ru-RU" dirty="0" smtClean="0"/>
              <a:t>у </a:t>
            </a:r>
            <a:r>
              <a:rPr lang="ru-RU" dirty="0" smtClean="0"/>
              <a:t>1940 р.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приєднана</a:t>
            </a:r>
            <a:r>
              <a:rPr lang="ru-RU" dirty="0" smtClean="0"/>
              <a:t> до </a:t>
            </a:r>
            <a:r>
              <a:rPr lang="ru-RU" dirty="0" err="1" smtClean="0"/>
              <a:t>колишнього</a:t>
            </a:r>
            <a:r>
              <a:rPr lang="ru-RU" dirty="0" smtClean="0"/>
              <a:t> СРСР.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Поділля</a:t>
            </a:r>
            <a:r>
              <a:rPr lang="ru-RU" i="1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Львівської</a:t>
            </a:r>
            <a:r>
              <a:rPr lang="ru-RU" dirty="0" smtClean="0"/>
              <a:t> обл., </a:t>
            </a:r>
            <a:r>
              <a:rPr lang="ru-RU" dirty="0" err="1" smtClean="0"/>
              <a:t>Хмельницька</a:t>
            </a:r>
            <a:r>
              <a:rPr lang="ru-RU" dirty="0" smtClean="0"/>
              <a:t> і </a:t>
            </a:r>
            <a:r>
              <a:rPr lang="ru-RU" dirty="0" err="1" smtClean="0"/>
              <a:t>Вінницька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(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басейн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Бугу і </a:t>
            </a:r>
            <a:r>
              <a:rPr lang="ru-RU" dirty="0" err="1" smtClean="0"/>
              <a:t>Лівобережжя</a:t>
            </a:r>
            <a:r>
              <a:rPr lang="ru-RU" dirty="0" smtClean="0"/>
              <a:t> </a:t>
            </a:r>
            <a:r>
              <a:rPr lang="ru-RU" dirty="0" err="1" smtClean="0"/>
              <a:t>Дністра</a:t>
            </a:r>
            <a:r>
              <a:rPr lang="ru-RU" dirty="0" smtClean="0"/>
              <a:t>).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про </a:t>
            </a:r>
            <a:r>
              <a:rPr lang="ru-RU" dirty="0" err="1" smtClean="0"/>
              <a:t>Поділля</a:t>
            </a:r>
            <a:r>
              <a:rPr lang="ru-RU" dirty="0" smtClean="0"/>
              <a:t> (у </a:t>
            </a:r>
            <a:r>
              <a:rPr lang="ru-RU" dirty="0" err="1" smtClean="0"/>
              <a:t>значенні</a:t>
            </a:r>
            <a:r>
              <a:rPr lang="ru-RU" dirty="0" smtClean="0"/>
              <a:t> «Русь </a:t>
            </a:r>
            <a:r>
              <a:rPr lang="ru-RU" dirty="0" err="1" smtClean="0"/>
              <a:t>долішня</a:t>
            </a:r>
            <a:r>
              <a:rPr lang="ru-RU" dirty="0" smtClean="0"/>
              <a:t>») </a:t>
            </a:r>
            <a:r>
              <a:rPr lang="ru-RU" dirty="0" smtClean="0"/>
              <a:t>– в </a:t>
            </a:r>
            <a:r>
              <a:rPr lang="ru-RU" dirty="0" err="1" smtClean="0"/>
              <a:t>офіційних</a:t>
            </a:r>
            <a:r>
              <a:rPr lang="ru-RU" dirty="0" smtClean="0"/>
              <a:t> документах </a:t>
            </a:r>
            <a:r>
              <a:rPr lang="ru-RU" dirty="0" err="1" smtClean="0"/>
              <a:t>середини</a:t>
            </a:r>
            <a:r>
              <a:rPr lang="ru-RU" dirty="0" smtClean="0"/>
              <a:t> XIV ст.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Полісся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басейн</a:t>
            </a:r>
            <a:r>
              <a:rPr lang="ru-RU" dirty="0" smtClean="0"/>
              <a:t> </a:t>
            </a:r>
            <a:r>
              <a:rPr lang="ru-RU" dirty="0" err="1" smtClean="0"/>
              <a:t>Прип'яті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сусідні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лісової</a:t>
            </a:r>
            <a:r>
              <a:rPr lang="ru-RU" dirty="0" smtClean="0"/>
              <a:t> </a:t>
            </a:r>
            <a:r>
              <a:rPr lang="ru-RU" dirty="0" err="1" smtClean="0"/>
              <a:t>смуги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smtClean="0"/>
              <a:t>– в </a:t>
            </a:r>
            <a:r>
              <a:rPr lang="ru-RU" dirty="0" err="1" smtClean="0"/>
              <a:t>Іпатіївському</a:t>
            </a:r>
            <a:r>
              <a:rPr lang="ru-RU" dirty="0" smtClean="0"/>
              <a:t> </a:t>
            </a:r>
            <a:r>
              <a:rPr lang="ru-RU" dirty="0" err="1" smtClean="0"/>
              <a:t>літописі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споріднена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словом </a:t>
            </a:r>
            <a:r>
              <a:rPr lang="ru-RU" i="1" dirty="0" smtClean="0"/>
              <a:t>«</a:t>
            </a:r>
            <a:r>
              <a:rPr lang="ru-RU" i="1" dirty="0" err="1" smtClean="0"/>
              <a:t>ліс</a:t>
            </a:r>
            <a:r>
              <a:rPr lang="ru-RU" i="1" dirty="0" smtClean="0"/>
              <a:t>» </a:t>
            </a:r>
            <a:r>
              <a:rPr lang="ru-RU" dirty="0" smtClean="0"/>
              <a:t>(</a:t>
            </a:r>
            <a:r>
              <a:rPr lang="ru-RU" dirty="0" err="1" smtClean="0"/>
              <a:t>лісиста</a:t>
            </a:r>
            <a:r>
              <a:rPr lang="ru-RU" dirty="0" smtClean="0"/>
              <a:t> </a:t>
            </a:r>
            <a:r>
              <a:rPr lang="ru-RU" dirty="0" err="1" smtClean="0"/>
              <a:t>місцевість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3_Берлі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7D30EEFE-7128-4DE5-8A0D-8D4EF32CB0AF}"/>
    </a:ext>
  </a:extLst>
</a:theme>
</file>

<file path=ppt/theme/theme3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3520</Words>
  <Application>Microsoft Office PowerPoint</Application>
  <PresentationFormat>Произвольный</PresentationFormat>
  <Paragraphs>387</Paragraphs>
  <Slides>58</Slides>
  <Notes>48</Notes>
  <HiddenSlides>0</HiddenSlides>
  <MMClips>1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58</vt:i4>
      </vt:variant>
    </vt:vector>
  </HeadingPairs>
  <TitlesOfParts>
    <vt:vector size="61" baseType="lpstr">
      <vt:lpstr>2_Берлін</vt:lpstr>
      <vt:lpstr>3_Берлін</vt:lpstr>
      <vt:lpstr>Официальная</vt:lpstr>
      <vt:lpstr>  Українські діалекти як історична основа української літературної мови. Етнографічні регіони й групи </vt:lpstr>
      <vt:lpstr>План </vt:lpstr>
      <vt:lpstr>Література до теми: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1. Історико-етнографічне районування України. Етнографічні групи українців </vt:lpstr>
      <vt:lpstr>2. Діалектна основа української літературної мови  </vt:lpstr>
      <vt:lpstr>2. Діалектна основа української літературної мови  </vt:lpstr>
      <vt:lpstr>2. Діалектна основа української літературної мови  </vt:lpstr>
      <vt:lpstr>Основні діалектні одиниці: </vt:lpstr>
      <vt:lpstr>2. Діалектна основа української літературної мови  </vt:lpstr>
      <vt:lpstr>3. Класифікація діалектних мовних одиниць </vt:lpstr>
      <vt:lpstr>Класифікація соціальних діалектів </vt:lpstr>
      <vt:lpstr> 3. Класифікація діалектних мовних одиниць   </vt:lpstr>
      <vt:lpstr>За генетичною ознакою, розрізняють:</vt:lpstr>
      <vt:lpstr>Новостворені діалекти бувають:</vt:lpstr>
      <vt:lpstr> 3. Класифікація діалектних мовних одиниць   </vt:lpstr>
      <vt:lpstr> 4. Наріччя і говори української мови, їхні особливості   </vt:lpstr>
      <vt:lpstr>Північне наріччя </vt:lpstr>
      <vt:lpstr>Південно-західне наріччя  </vt:lpstr>
      <vt:lpstr>Південно-західне наріччя  </vt:lpstr>
      <vt:lpstr>   4. Наріччя і говори української мови, їхні особливості   </vt:lpstr>
      <vt:lpstr>Південно-східне наріччя </vt:lpstr>
      <vt:lpstr>   </vt:lpstr>
      <vt:lpstr>5. Спільне і відмінне в українській діалектній та літературній мовах</vt:lpstr>
      <vt:lpstr>   </vt:lpstr>
      <vt:lpstr>   </vt:lpstr>
      <vt:lpstr>  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155</cp:revision>
  <dcterms:created xsi:type="dcterms:W3CDTF">2014-04-17T23:07:25Z</dcterms:created>
  <dcterms:modified xsi:type="dcterms:W3CDTF">2023-08-05T20:58:42Z</dcterms:modified>
</cp:coreProperties>
</file>