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18" r:id="rId18"/>
    <p:sldId id="319" r:id="rId19"/>
    <p:sldId id="322" r:id="rId20"/>
    <p:sldId id="323" r:id="rId21"/>
    <p:sldId id="327" r:id="rId22"/>
    <p:sldId id="326" r:id="rId23"/>
    <p:sldId id="324" r:id="rId24"/>
    <p:sldId id="325" r:id="rId25"/>
    <p:sldId id="360" r:id="rId26"/>
    <p:sldId id="359" r:id="rId27"/>
    <p:sldId id="361" r:id="rId28"/>
    <p:sldId id="329" r:id="rId29"/>
    <p:sldId id="362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9" r:id="rId39"/>
    <p:sldId id="363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64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8" r:id="rId59"/>
    <p:sldId id="313" r:id="rId60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Титульний аркуш" id="{15202A74-163D-4B71-BBA8-E2FCD164262F}">
          <p14:sldIdLst>
            <p14:sldId id="257"/>
            <p14:sldId id="258"/>
            <p14:sldId id="259"/>
            <p14:sldId id="260"/>
            <p14:sldId id="261"/>
          </p14:sldIdLst>
        </p14:section>
        <p14:section name="Учасник групи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Учасник групи 2" id="{ED02CA79-8112-418E-8BC2-0FD9B68AECB3}">
          <p14:sldIdLst>
            <p14:sldId id="266"/>
            <p14:sldId id="267"/>
            <p14:sldId id="273"/>
            <p14:sldId id="265"/>
          </p14:sldIdLst>
        </p14:section>
        <p14:section name="Учасник групи 3" id="{0DAD77B1-60C5-4EB2-933E-C56E97A5B2A7}">
          <p14:sldIdLst>
            <p14:sldId id="270"/>
            <p14:sldId id="271"/>
            <p14:sldId id="264"/>
            <p14:sldId id="269"/>
          </p14:sldIdLst>
        </p14:section>
        <p14:section name="Загальні висновки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6" autoAdjust="0"/>
    <p:restoredTop sz="92865" autoAdjust="0"/>
  </p:normalViewPr>
  <p:slideViewPr>
    <p:cSldViewPr snapToGrid="0">
      <p:cViewPr>
        <p:scale>
          <a:sx n="100" d="100"/>
          <a:sy n="100" d="100"/>
        </p:scale>
        <p:origin x="-90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5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4" d="100"/>
          <a:sy n="104" d="100"/>
        </p:scale>
        <p:origin x="538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B36063CE-81D6-4592-B207-02AC171A7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DD0ED2FB-04F3-43CB-8E36-B4E39D991B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8BBC0-096E-4C2A-8106-7F8F427104B3}" type="datetime1">
              <a:rPr lang="uk-UA" smtClean="0"/>
              <a:pPr rtl="0"/>
              <a:t>05.08.2023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C2A7224F-3F9F-4155-9DBA-B0F7C4F4C4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16AEDFA8-A61F-4BA7-BB22-D43A7431C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B2D1E5-99D9-439B-BCD7-1C5E4AABA67E}" type="slidenum">
              <a:rPr lang="uk-UA" smtClean="0"/>
              <a:pPr rtl="0"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0382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890612-D399-462A-B0B1-E818A366E8A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37B1F30-39B2-4CE2-8EF3-91F3179569A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=""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/>
              <a:t>Ми розробили цей шаблон, щоб кожен учасник команди проекту мав набір слайдів із власною темою. Ось як учасники можуть додати новий слайд до свого набору: </a:t>
            </a:r>
          </a:p>
          <a:p>
            <a:pPr rtl="0"/>
            <a:r>
              <a:rPr lang="uk-UA" dirty="0"/>
              <a:t/>
            </a:r>
            <a:br>
              <a:rPr lang="uk-UA" dirty="0"/>
            </a:br>
            <a:r>
              <a:rPr lang="uk-UA" dirty="0"/>
              <a:t>Позначте, де потрібно додати слайд: Виберіть наявний слайд в області ескізів, клацніть кнопку "Створити слайд" і виберіть макет. Новий слайд матиме ту саму тему, що й інші слайди у вашому наборі. </a:t>
            </a:r>
          </a:p>
          <a:p>
            <a:pPr rtl="0"/>
            <a:endParaRPr lang="uk-UA" dirty="0"/>
          </a:p>
          <a:p>
            <a:pPr rtl="0"/>
            <a:r>
              <a:rPr lang="uk-UA" dirty="0"/>
              <a:t>Увага! Не дратуйте колег-доповідачів, раптово змінюючи їхні теми. Це може статися, якщо ви виберете іншу тему на вкладці "Конструктор", що призводить до змінення зовнішнього вигляду всіх слайдів презентації.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</a:t>
            </a:fld>
            <a:endParaRPr lang="uk-UA"/>
          </a:p>
        </p:txBody>
      </p:sp>
      <p:sp>
        <p:nvSpPr>
          <p:cNvPr id="7" name="Місце для зображення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="" xmlns:p14="http://schemas.microsoft.com/office/powerpoint/2010/main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7072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/>
              <a:t>Ми розробили цей шаблон, щоб кожен учасник команди проекту мав набір слайдів із власною темою. Ось як учасники можуть додати новий слайд до свого набору: </a:t>
            </a:r>
          </a:p>
          <a:p>
            <a:pPr rtl="0"/>
            <a:r>
              <a:rPr lang="uk-UA" dirty="0"/>
              <a:t/>
            </a:r>
            <a:br>
              <a:rPr lang="uk-UA" dirty="0"/>
            </a:br>
            <a:r>
              <a:rPr lang="uk-UA" dirty="0"/>
              <a:t>Позначте, де потрібно додати слайд: Виберіть наявний слайд в області ескізів, клацніть кнопку "Створити слайд" і виберіть макет. Новий слайд матиме ту саму тему, що й інші слайди у вашому наборі. </a:t>
            </a:r>
          </a:p>
          <a:p>
            <a:pPr rtl="0"/>
            <a:endParaRPr lang="uk-UA" dirty="0"/>
          </a:p>
          <a:p>
            <a:pPr rtl="0"/>
            <a:r>
              <a:rPr lang="uk-UA" dirty="0"/>
              <a:t>Увага! Не дратуйте колег-доповідачів, раптово змінюючи їхні теми. Це може статися, якщо ви виберете іншу тему на вкладці "Конструктор", що призводить до змінення зовнішнього вигляду всіх слайдів презентації.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59</a:t>
            </a:fld>
            <a:endParaRPr lang="uk-UA"/>
          </a:p>
        </p:txBody>
      </p:sp>
      <p:sp>
        <p:nvSpPr>
          <p:cNvPr id="7" name="Місце для зображення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="" xmlns:p14="http://schemas.microsoft.com/office/powerpoint/2010/main" val="85461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06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rtl="0"/>
            <a:endParaRPr lang="uk-UA" noProof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rtl="0"/>
            <a:endParaRPr lang="uk-UA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rtl="0"/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rtl="0"/>
            <a:fld id="{7ADD1AA5-D082-4643-B104-DC0A8388F981}" type="datetime1">
              <a:rPr lang="uk-UA" noProof="0" smtClean="0"/>
              <a:pPr rtl="0"/>
              <a:t>05.08.2023</a:t>
            </a:fld>
            <a:endParaRPr lang="uk-UA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80522" y="4442791"/>
            <a:ext cx="8144134" cy="1655343"/>
          </a:xfrm>
        </p:spPr>
        <p:txBody>
          <a:bodyPr rtlCol="0">
            <a:noAutofit/>
          </a:bodyPr>
          <a:lstStyle/>
          <a:p>
            <a:pPr rtl="0"/>
            <a:endParaRPr lang="uk-UA" sz="1800" dirty="0" smtClean="0"/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Олена Михайлівна ЮМАЧІКОВА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кандидат філологічних наук,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старший викладач кафедри 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української та іноземних мов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730" y="2028825"/>
            <a:ext cx="10363200" cy="2420593"/>
          </a:xfrm>
        </p:spPr>
        <p:txBody>
          <a:bodyPr rtlCol="0"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Феномен української культури.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</a:rPr>
              <a:t>Генеза</a:t>
            </a:r>
            <a:r>
              <a:rPr lang="uk-UA" sz="3600" b="1" dirty="0" smtClean="0">
                <a:solidFill>
                  <a:srgbClr val="0070C0"/>
                </a:solidFill>
              </a:rPr>
              <a:t> українського народу й української мови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0763" y="351183"/>
            <a:ext cx="1676814" cy="159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92916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карта Giacomo Giovanni Ross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1" y="1822450"/>
            <a:ext cx="11106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9099" y="1495425"/>
            <a:ext cx="1149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Аналогічне бачимо на мапі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Giacomo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Giovanni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Rossi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smtClean="0"/>
              <a:t>«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Bianca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Moscovia</a:t>
            </a:r>
            <a:r>
              <a:rPr lang="uk-UA" b="1" dirty="0" smtClean="0"/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1688).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7293864" cy="4572000"/>
          </a:xfrm>
        </p:spPr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Топонім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фіксується в роботах Філіпа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Юхана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Табберта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Страленберга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Топонім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/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фіксується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роботах Філіпа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Юхана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Табберта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Страленберга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357188" algn="just">
              <a:buNone/>
            </a:pPr>
            <a:endParaRPr lang="ru-RU" dirty="0" smtClean="0"/>
          </a:p>
        </p:txBody>
      </p:sp>
      <p:pic>
        <p:nvPicPr>
          <p:cNvPr id="4" name="Picture 3" descr="D:\ІННА\22-23 силабус УМЕК\лекції\тема 2. Походження українського народу\назва Україна і українці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266" y="1428749"/>
            <a:ext cx="4097884" cy="502920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305800" y="1527048"/>
            <a:ext cx="3435096" cy="4572000"/>
          </a:xfrm>
        </p:spPr>
        <p:txBody>
          <a:bodyPr rtlCol="0">
            <a:normAutofit fontScale="85000" lnSpcReduction="20000"/>
          </a:bodyPr>
          <a:lstStyle/>
          <a:p>
            <a:pPr marL="0" indent="26670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Загалом в історично-етнографічних джерелах починаючи з 1700-х років масово згадується етнонім </a:t>
            </a:r>
            <a:r>
              <a:rPr lang="uk-UA" sz="24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4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повідомленнях проскакує також етнонім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козаки</a:t>
            </a:r>
            <a:r>
              <a:rPr lang="uk-UA" sz="2400" b="1" i="1" dirty="0" smtClean="0"/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 все частіше до них застосується саме загальна назва народу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pic>
        <p:nvPicPr>
          <p:cNvPr id="4" name="Picture 2" descr="D:\ІННА\22-23 силабус УМЕК\лекції\тема 2. Походження українського народу\назва Україна і українці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" y="1552575"/>
            <a:ext cx="7991475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ІННА\22-23 силабус УМЕК\лекції\тема 2. Походження українського народу\Вольтер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6" y="1466850"/>
            <a:ext cx="3886200" cy="4953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D:\ІННА\22-23 силабус УМЕК\лекції\тема 2. Походження українського народу\Вольтер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603" y="1582448"/>
            <a:ext cx="3155999" cy="48564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D:\ІННА\22-23 силабус УМЕК\лекції\тема 2. Походження українського народу\Вольтер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475" y="1495424"/>
            <a:ext cx="3838575" cy="477274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1"/>
            <a:ext cx="10819511" cy="990600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....колись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землі українців належали стародавній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Скіфії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потім почали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колонізуватись греками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 що свідчать архаїчні написи на стінах київських храмів... Українці, яких називають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козаками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 поєднаним утворенням давніх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роксоланів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сарматів і татар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 </a:t>
            </a:r>
            <a:endParaRPr lang="uk-UA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завжди мала натхнення бути вільною. Але, оточена з усіх боків Московією, країнами, підвладними великому правителю [султану], та Польщею, вона змушена була обирати собі протектора, а в подальшому й володаря, з однієї з цих трьох держав. Вона піддалася спочатку під протекцію Польщі, яка вважала її занадто за підневільну собі, тоді вона звернулася до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московита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який обернув її у таке рабство, до якого лише був здатний. </a:t>
            </a:r>
            <a:endParaRPr lang="uk-UA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Спочатку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 (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Ukrainiens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мали привілей обирати поміж собою князя під іменем генерала. Але дуже скоро вони були позбавлені цього права, і їхній генерал почав призначатися московським двором».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/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Voltaire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(1694–1778).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Histoire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Charles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XII,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roi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Suède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V***.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Tome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premier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[-second] 1731. С. 302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334059"/>
            <a:ext cx="1123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0"/>
            <a:ext cx="11229086" cy="124777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5" y="1527048"/>
            <a:ext cx="6503289" cy="4572000"/>
          </a:xfrm>
        </p:spPr>
        <p:txBody>
          <a:bodyPr rtlCol="0">
            <a:normAutofit fontScale="92500"/>
          </a:bodyPr>
          <a:lstStyle/>
          <a:p>
            <a:pPr marL="0" indent="357188" algn="just">
              <a:buNone/>
            </a:pP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Леклерк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Ніколя-Габріель (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Nicolas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Clerc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писав про українців так: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часу походу Сигізмунда не тільки козаків українців але й поляків, які зробили свій внесок у перемогу, також почали називати козаками. Поляки розуміли під цією назвою вільних людей, котрі несли військову службу добровільно, не отримуючи платні, й завжди були готові пожертвувати своїм життям заради загального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блага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425" y="324535"/>
            <a:ext cx="11363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  <p:pic>
        <p:nvPicPr>
          <p:cNvPr id="5" name="Picture 2" descr="D:\ІННА\22-23 силабус УМЕК\лекції\тема 2. Походження українського народу\Леклерк Ніколя-Габрі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2" y="1466849"/>
            <a:ext cx="4487863" cy="503872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ІННА\22-23 силабус УМЕК\лекції\тема 2. Походження українського народу\титуль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619250"/>
            <a:ext cx="7724775" cy="47434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159026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001000" y="1527048"/>
            <a:ext cx="3739896" cy="4572000"/>
          </a:xfrm>
        </p:spPr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endParaRPr lang="uk-UA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Отже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b="1" dirty="0" smtClean="0"/>
              <a:t>«Україна</a:t>
            </a:r>
            <a:r>
              <a:rPr lang="uk-UA" sz="2800" b="1" dirty="0" smtClean="0"/>
              <a:t>»</a:t>
            </a:r>
            <a:r>
              <a:rPr lang="ru-RU" sz="2800" dirty="0" smtClean="0"/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назва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нашої землі з найдавніших, ще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мізинських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трипільських часів, а 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корінний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автохтонний народ з тисячолітньою історією, який проживав і проживає на своїй рідній землі з давніх-давен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є абсолютною правонаступницею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Скіфії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Русі. </a:t>
            </a: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362635"/>
            <a:ext cx="1146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771525"/>
            <a:ext cx="11379200" cy="818736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1. Концепції етногенезу українців й етноніму «Україна»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950964" cy="4572000"/>
          </a:xfrm>
        </p:spPr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Ярослав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Радевич-Винницький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«Боротьба навколо назви «Україна» та її похідних («українець», «український», «українство», «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українськість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»), була, та й залишається, такою гострою тому, що це не просто слово – це СИМВОЛ, у якому закодована національна ідея і закладена потужна енергія прагнення народу вільно жити на своїй землі в соборній, самостійній державі».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endParaRPr lang="ru-RU" dirty="0" smtClean="0"/>
          </a:p>
        </p:txBody>
      </p:sp>
      <p:pic>
        <p:nvPicPr>
          <p:cNvPr id="4" name="Picture 2" descr="D:\ІННА\22-23 силабус УМЕК\лекції\тема 2. Походження українського народу\Ярослав Радевич_Винницьк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36" y="1466850"/>
            <a:ext cx="3960539" cy="46672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dirty="0" smtClean="0"/>
              <a:t>Вивчати розвиток культури народу і не розглянути питання розвитку мови — це все одно, що будувати хату і забути про її фундамент</a:t>
            </a:r>
            <a:r>
              <a:rPr lang="uk-UA" dirty="0" smtClean="0"/>
              <a:t>.</a:t>
            </a:r>
          </a:p>
          <a:p>
            <a:pPr marL="0" indent="357188" algn="just">
              <a:buNone/>
            </a:pPr>
            <a:r>
              <a:rPr lang="ru-RU" dirty="0" err="1" smtClean="0"/>
              <a:t>Мовознавець</a:t>
            </a:r>
            <a:r>
              <a:rPr lang="ru-RU" dirty="0" smtClean="0"/>
              <a:t> </a:t>
            </a:r>
            <a:r>
              <a:rPr lang="ru-RU" b="1" i="1" dirty="0" err="1" smtClean="0"/>
              <a:t>Олексій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Пінчук</a:t>
            </a:r>
            <a:r>
              <a:rPr lang="ru-RU" b="1" i="1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: </a:t>
            </a:r>
            <a:r>
              <a:rPr lang="ru-RU" i="1" dirty="0" smtClean="0"/>
              <a:t>«…наша </a:t>
            </a:r>
            <a:r>
              <a:rPr lang="ru-RU" i="1" dirty="0" err="1" smtClean="0"/>
              <a:t>мова</a:t>
            </a:r>
            <a:r>
              <a:rPr lang="ru-RU" i="1" dirty="0" smtClean="0"/>
              <a:t> — не </a:t>
            </a:r>
            <a:r>
              <a:rPr lang="ru-RU" i="1" dirty="0" err="1" smtClean="0"/>
              <a:t>лише</a:t>
            </a:r>
            <a:r>
              <a:rPr lang="ru-RU" i="1" dirty="0" smtClean="0"/>
              <a:t> </a:t>
            </a:r>
            <a:r>
              <a:rPr lang="ru-RU" i="1" dirty="0" err="1" smtClean="0"/>
              <a:t>засіб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спілкування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знаряддя</a:t>
            </a:r>
            <a:r>
              <a:rPr lang="ru-RU" i="1" dirty="0" smtClean="0"/>
              <a:t>, </a:t>
            </a:r>
            <a:r>
              <a:rPr lang="ru-RU" i="1" dirty="0" err="1" smtClean="0"/>
              <a:t>інструмент</a:t>
            </a:r>
            <a:r>
              <a:rPr lang="ru-RU" i="1" dirty="0" smtClean="0"/>
              <a:t> </a:t>
            </a:r>
            <a:r>
              <a:rPr lang="ru-RU" i="1" dirty="0" err="1" smtClean="0"/>
              <a:t>духовної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водночас</a:t>
            </a:r>
            <a:r>
              <a:rPr lang="ru-RU" i="1" dirty="0" smtClean="0"/>
              <a:t> — продукт </a:t>
            </a:r>
            <a:r>
              <a:rPr lang="ru-RU" i="1" dirty="0" err="1" smtClean="0"/>
              <a:t>цієї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(</a:t>
            </a:r>
            <a:r>
              <a:rPr lang="ru-RU" i="1" dirty="0" err="1" smtClean="0"/>
              <a:t>кожен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нас — </a:t>
            </a:r>
            <a:r>
              <a:rPr lang="ru-RU" i="1" dirty="0" err="1" smtClean="0"/>
              <a:t>мовотворець</a:t>
            </a:r>
            <a:r>
              <a:rPr lang="ru-RU" i="1" dirty="0" smtClean="0"/>
              <a:t>). То ж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варто</a:t>
            </a:r>
            <a:r>
              <a:rPr lang="ru-RU" i="1" dirty="0" smtClean="0"/>
              <a:t> </a:t>
            </a:r>
            <a:r>
              <a:rPr lang="ru-RU" i="1" dirty="0" err="1" smtClean="0"/>
              <a:t>дивуватися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нашій</a:t>
            </a:r>
            <a:r>
              <a:rPr lang="ru-RU" i="1" dirty="0" smtClean="0"/>
              <a:t> «</a:t>
            </a:r>
            <a:r>
              <a:rPr lang="ru-RU" i="1" dirty="0" err="1" smtClean="0"/>
              <a:t>докапіталістичності</a:t>
            </a:r>
            <a:r>
              <a:rPr lang="ru-RU" i="1" dirty="0" smtClean="0"/>
              <a:t>» в </a:t>
            </a:r>
            <a:r>
              <a:rPr lang="ru-RU" i="1" dirty="0" err="1" smtClean="0"/>
              <a:t>усьому</a:t>
            </a:r>
            <a:r>
              <a:rPr lang="ru-RU" i="1" dirty="0" smtClean="0"/>
              <a:t> —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державності</a:t>
            </a:r>
            <a:r>
              <a:rPr lang="ru-RU" i="1" dirty="0" smtClean="0"/>
              <a:t> та </a:t>
            </a:r>
            <a:r>
              <a:rPr lang="ru-RU" i="1" dirty="0" err="1" smtClean="0"/>
              <a:t>забезпеченості</a:t>
            </a:r>
            <a:r>
              <a:rPr lang="ru-RU" i="1" dirty="0" smtClean="0"/>
              <a:t> прав </a:t>
            </a:r>
            <a:r>
              <a:rPr lang="ru-RU" i="1" dirty="0" err="1" smtClean="0"/>
              <a:t>людини</a:t>
            </a:r>
            <a:r>
              <a:rPr lang="ru-RU" i="1" dirty="0" smtClean="0"/>
              <a:t> до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духовності</a:t>
            </a:r>
            <a:r>
              <a:rPr lang="ru-RU" i="1" dirty="0" smtClean="0"/>
              <a:t> та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споживання</a:t>
            </a:r>
            <a:r>
              <a:rPr lang="ru-RU" i="1" dirty="0" smtClean="0"/>
              <a:t>. </a:t>
            </a:r>
            <a:r>
              <a:rPr lang="ru-RU" i="1" dirty="0" err="1" smtClean="0"/>
              <a:t>Вслухайтесь</a:t>
            </a:r>
            <a:r>
              <a:rPr lang="ru-RU" i="1" dirty="0" smtClean="0"/>
              <a:t>: як ми говоримо? — </a:t>
            </a:r>
            <a:r>
              <a:rPr lang="ru-RU" i="1" dirty="0" err="1" smtClean="0"/>
              <a:t>Отак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живемо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0" indent="357188" algn="just">
              <a:buNone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основа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  <a:r>
              <a:rPr lang="ru-RU" dirty="0" err="1" smtClean="0"/>
              <a:t>Автори</a:t>
            </a:r>
            <a:r>
              <a:rPr lang="ru-RU" dirty="0" smtClean="0"/>
              <a:t> «</a:t>
            </a:r>
            <a:r>
              <a:rPr lang="ru-RU" dirty="0" err="1" smtClean="0"/>
              <a:t>Словника-довідника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» (1996) Д</a:t>
            </a:r>
            <a:r>
              <a:rPr lang="ru-RU" dirty="0" smtClean="0"/>
              <a:t>. Гринчишин</a:t>
            </a:r>
            <a:r>
              <a:rPr lang="ru-RU" dirty="0" smtClean="0"/>
              <a:t>, А</a:t>
            </a:r>
            <a:r>
              <a:rPr lang="ru-RU" dirty="0" smtClean="0"/>
              <a:t>. </a:t>
            </a:r>
            <a:r>
              <a:rPr lang="ru-RU" dirty="0" err="1" smtClean="0"/>
              <a:t>Копелюшний</a:t>
            </a:r>
            <a:r>
              <a:rPr lang="ru-RU" dirty="0" smtClean="0"/>
              <a:t>, О</a:t>
            </a:r>
            <a:r>
              <a:rPr lang="ru-RU" dirty="0" smtClean="0"/>
              <a:t>. </a:t>
            </a:r>
            <a:r>
              <a:rPr lang="ru-RU" dirty="0" err="1" smtClean="0"/>
              <a:t>Сербенська</a:t>
            </a:r>
            <a:r>
              <a:rPr lang="ru-RU" dirty="0" smtClean="0"/>
              <a:t>, </a:t>
            </a:r>
            <a:r>
              <a:rPr lang="ru-RU" dirty="0" smtClean="0"/>
              <a:t>З. </a:t>
            </a:r>
            <a:r>
              <a:rPr lang="ru-RU" dirty="0" err="1" smtClean="0"/>
              <a:t>Терлак</a:t>
            </a:r>
            <a:r>
              <a:rPr lang="ru-RU" dirty="0" smtClean="0"/>
              <a:t> </a:t>
            </a:r>
            <a:r>
              <a:rPr lang="ru-RU" dirty="0" smtClean="0"/>
              <a:t>справедливо </a:t>
            </a:r>
            <a:r>
              <a:rPr lang="ru-RU" dirty="0" err="1" smtClean="0"/>
              <a:t>підкреслюють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неоціненний</a:t>
            </a:r>
            <a:r>
              <a:rPr lang="ru-RU" dirty="0" smtClean="0"/>
              <a:t> скарб народу, </a:t>
            </a:r>
            <a:r>
              <a:rPr lang="ru-RU" dirty="0" err="1" smtClean="0"/>
              <a:t>найголовніший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У </a:t>
            </a:r>
            <a:r>
              <a:rPr lang="ru-RU" dirty="0" err="1" smtClean="0"/>
              <a:t>глибинах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, </a:t>
            </a:r>
            <a:r>
              <a:rPr lang="ru-RU" dirty="0" err="1" smtClean="0"/>
              <a:t>витончений</a:t>
            </a:r>
            <a:r>
              <a:rPr lang="ru-RU" dirty="0" smtClean="0"/>
              <a:t> </a:t>
            </a:r>
            <a:r>
              <a:rPr lang="ru-RU" dirty="0" err="1" smtClean="0"/>
              <a:t>естетичний</a:t>
            </a:r>
            <a:r>
              <a:rPr lang="ru-RU" dirty="0" smtClean="0"/>
              <a:t> смак,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поетичне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,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зосередженої</a:t>
            </a:r>
            <a:r>
              <a:rPr lang="ru-RU" dirty="0" smtClean="0"/>
              <a:t> думки,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до </a:t>
            </a:r>
            <a:r>
              <a:rPr lang="ru-RU" dirty="0" err="1" smtClean="0"/>
              <a:t>найтонших</a:t>
            </a:r>
            <a:r>
              <a:rPr lang="ru-RU" dirty="0" smtClean="0"/>
              <a:t> </a:t>
            </a:r>
            <a:r>
              <a:rPr lang="ru-RU" dirty="0" err="1" smtClean="0"/>
              <a:t>переливів</a:t>
            </a:r>
            <a:r>
              <a:rPr lang="ru-RU" dirty="0" smtClean="0"/>
              <a:t> у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сувора</a:t>
            </a:r>
            <a:r>
              <a:rPr lang="ru-RU" dirty="0" smtClean="0"/>
              <a:t> </a:t>
            </a:r>
            <a:r>
              <a:rPr lang="ru-RU" dirty="0" err="1" smtClean="0"/>
              <a:t>логіка</a:t>
            </a:r>
            <a:r>
              <a:rPr lang="ru-RU" dirty="0" smtClean="0"/>
              <a:t>,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злети</a:t>
            </a:r>
            <a:r>
              <a:rPr lang="ru-RU" dirty="0" smtClean="0"/>
              <a:t>. І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скарбом,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докладати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, </a:t>
            </a:r>
            <a:r>
              <a:rPr lang="ru-RU" dirty="0" err="1" smtClean="0"/>
              <a:t>усвідомлюючи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складна наука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152940"/>
          </a:xfrm>
        </p:spPr>
        <p:txBody>
          <a:bodyPr rtlCol="0">
            <a:normAutofit fontScale="90000"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lvl="0"/>
            <a:r>
              <a:rPr lang="uk-UA" dirty="0" smtClean="0"/>
              <a:t>1. Концепції етногенезу українців й етноніму «Україна»</a:t>
            </a:r>
            <a:r>
              <a:rPr lang="ru-RU" dirty="0" smtClean="0"/>
              <a:t>. </a:t>
            </a:r>
          </a:p>
          <a:p>
            <a:pPr lvl="0"/>
            <a:r>
              <a:rPr lang="uk-UA" dirty="0" smtClean="0"/>
              <a:t>2. Українська мова – основа культури українського народу.</a:t>
            </a:r>
          </a:p>
          <a:p>
            <a:pPr lvl="0"/>
            <a:r>
              <a:rPr lang="uk-UA" dirty="0" smtClean="0"/>
              <a:t>3. К</a:t>
            </a:r>
            <a:r>
              <a:rPr lang="ru-RU" dirty="0" err="1" smtClean="0"/>
              <a:t>артина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uk-UA" dirty="0" smtClean="0"/>
              <a:t>. Мовні к</a:t>
            </a:r>
            <a:r>
              <a:rPr lang="ru-RU" dirty="0" err="1" smtClean="0"/>
              <a:t>оди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4. Вплив трипільської культури на формування української культури: спільні елементи міфології, вишивки, писанкарства.</a:t>
            </a:r>
            <a:endParaRPr lang="ru-RU" dirty="0" smtClean="0"/>
          </a:p>
          <a:p>
            <a:pPr lvl="0"/>
            <a:r>
              <a:rPr lang="uk-UA" dirty="0" smtClean="0"/>
              <a:t>5. Тюркомовні кочові племена на території України, їхній внесок в українську національну культуру й мову.</a:t>
            </a:r>
            <a:endParaRPr lang="ru-RU" dirty="0" smtClean="0"/>
          </a:p>
          <a:p>
            <a:pPr lvl="0"/>
            <a:r>
              <a:rPr lang="uk-UA" dirty="0" smtClean="0"/>
              <a:t>6. Роль санскриту в українській мові. </a:t>
            </a:r>
            <a:r>
              <a:rPr lang="uk-UA" dirty="0" err="1" smtClean="0"/>
              <a:t>Велесова</a:t>
            </a:r>
            <a:r>
              <a:rPr lang="uk-UA" dirty="0" smtClean="0"/>
              <a:t> книга.</a:t>
            </a:r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88061" y="1603248"/>
            <a:ext cx="11338560" cy="4572000"/>
          </a:xfrm>
        </p:spPr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i="1" dirty="0" smtClean="0"/>
              <a:t> «</a:t>
            </a:r>
            <a:r>
              <a:rPr lang="ru-RU" i="1" dirty="0" err="1" smtClean="0"/>
              <a:t>Мова</a:t>
            </a:r>
            <a:r>
              <a:rPr lang="ru-RU" i="1" dirty="0" smtClean="0"/>
              <a:t> — душа </a:t>
            </a:r>
            <a:r>
              <a:rPr lang="ru-RU" i="1" dirty="0" err="1" smtClean="0"/>
              <a:t>кожної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національності</a:t>
            </a:r>
            <a:r>
              <a:rPr lang="ru-RU" i="1" dirty="0" smtClean="0"/>
              <a:t>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святощі</a:t>
            </a:r>
            <a:r>
              <a:rPr lang="ru-RU" i="1" dirty="0" smtClean="0"/>
              <a:t>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найцінніший</a:t>
            </a:r>
            <a:r>
              <a:rPr lang="ru-RU" i="1" dirty="0" smtClean="0"/>
              <a:t> скарб. У </a:t>
            </a:r>
            <a:r>
              <a:rPr lang="ru-RU" i="1" dirty="0" err="1" smtClean="0"/>
              <a:t>мові</a:t>
            </a:r>
            <a:r>
              <a:rPr lang="ru-RU" i="1" dirty="0" smtClean="0"/>
              <a:t> наша стара </a:t>
            </a:r>
            <a:r>
              <a:rPr lang="ru-RU" i="1" dirty="0" err="1" smtClean="0"/>
              <a:t>й</a:t>
            </a:r>
            <a:r>
              <a:rPr lang="ru-RU" i="1" dirty="0" smtClean="0"/>
              <a:t> нова культура, </a:t>
            </a:r>
            <a:r>
              <a:rPr lang="ru-RU" i="1" dirty="0" err="1" smtClean="0"/>
              <a:t>ознаки</a:t>
            </a:r>
            <a:r>
              <a:rPr lang="ru-RU" i="1" dirty="0" smtClean="0"/>
              <a:t> </a:t>
            </a:r>
            <a:r>
              <a:rPr lang="ru-RU" i="1" dirty="0" err="1" smtClean="0"/>
              <a:t>нашого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визнання</a:t>
            </a:r>
            <a:r>
              <a:rPr lang="ru-RU" i="1" dirty="0" smtClean="0"/>
              <a:t>... І </a:t>
            </a:r>
            <a:r>
              <a:rPr lang="ru-RU" i="1" dirty="0" err="1" smtClean="0"/>
              <a:t>поки</a:t>
            </a:r>
            <a:r>
              <a:rPr lang="ru-RU" i="1" dirty="0" smtClean="0"/>
              <a:t> </a:t>
            </a:r>
            <a:r>
              <a:rPr lang="ru-RU" i="1" dirty="0" err="1" smtClean="0"/>
              <a:t>живе</a:t>
            </a:r>
            <a:r>
              <a:rPr lang="ru-RU" i="1" dirty="0" smtClean="0"/>
              <a:t> </a:t>
            </a:r>
            <a:r>
              <a:rPr lang="ru-RU" i="1" dirty="0" err="1" smtClean="0"/>
              <a:t>мова</a:t>
            </a:r>
            <a:r>
              <a:rPr lang="ru-RU" i="1" dirty="0" smtClean="0"/>
              <a:t> — </a:t>
            </a:r>
            <a:r>
              <a:rPr lang="ru-RU" i="1" dirty="0" err="1" smtClean="0"/>
              <a:t>житиме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народ як </a:t>
            </a:r>
            <a:r>
              <a:rPr lang="ru-RU" i="1" dirty="0" err="1" smtClean="0"/>
              <a:t>національність</a:t>
            </a:r>
            <a:r>
              <a:rPr lang="ru-RU" i="1" dirty="0" smtClean="0"/>
              <a:t>. Не стане </a:t>
            </a:r>
            <a:r>
              <a:rPr lang="ru-RU" i="1" dirty="0" err="1" smtClean="0"/>
              <a:t>мови</a:t>
            </a:r>
            <a:r>
              <a:rPr lang="ru-RU" i="1" dirty="0" smtClean="0"/>
              <a:t> — не стане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національності</a:t>
            </a:r>
            <a:r>
              <a:rPr lang="ru-RU" i="1" dirty="0" smtClean="0"/>
              <a:t>: вона </a:t>
            </a:r>
            <a:r>
              <a:rPr lang="ru-RU" i="1" dirty="0" err="1" smtClean="0"/>
              <a:t>геть</a:t>
            </a:r>
            <a:r>
              <a:rPr lang="ru-RU" i="1" dirty="0" smtClean="0"/>
              <a:t> </a:t>
            </a:r>
            <a:r>
              <a:rPr lang="ru-RU" i="1" dirty="0" err="1" smtClean="0"/>
              <a:t>розпорошиться</a:t>
            </a:r>
            <a:r>
              <a:rPr lang="ru-RU" i="1" dirty="0" smtClean="0"/>
              <a:t> </a:t>
            </a:r>
            <a:r>
              <a:rPr lang="ru-RU" i="1" dirty="0" err="1" smtClean="0"/>
              <a:t>поміж</a:t>
            </a:r>
            <a:r>
              <a:rPr lang="ru-RU" i="1" dirty="0" smtClean="0"/>
              <a:t> </a:t>
            </a:r>
            <a:r>
              <a:rPr lang="ru-RU" i="1" dirty="0" err="1" smtClean="0"/>
              <a:t>дужчим</a:t>
            </a:r>
            <a:r>
              <a:rPr lang="ru-RU" i="1" dirty="0" smtClean="0"/>
              <a:t> народом...»</a:t>
            </a:r>
            <a:r>
              <a:rPr lang="ru-RU" b="1" i="1" dirty="0" smtClean="0"/>
              <a:t> (</a:t>
            </a:r>
            <a:r>
              <a:rPr lang="ru-RU" b="1" i="1" dirty="0" err="1" smtClean="0"/>
              <a:t>Іван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Огієнко</a:t>
            </a:r>
            <a:r>
              <a:rPr lang="ru-RU" b="1" i="1" dirty="0" smtClean="0"/>
              <a:t>).</a:t>
            </a:r>
          </a:p>
          <a:p>
            <a:pPr marL="0" indent="361950" algn="just">
              <a:buNone/>
            </a:pPr>
            <a:r>
              <a:rPr lang="uk-UA" dirty="0" smtClean="0"/>
              <a:t>Українська мова належить до індоєвропейської мовної сім'ї, східної </a:t>
            </a:r>
            <a:r>
              <a:rPr lang="uk-UA" dirty="0" smtClean="0"/>
              <a:t>групи </a:t>
            </a:r>
            <a:r>
              <a:rPr lang="uk-UA" dirty="0" smtClean="0"/>
              <a:t>слов'янських мов</a:t>
            </a:r>
            <a:r>
              <a:rPr lang="uk-UA" dirty="0" smtClean="0"/>
              <a:t>.</a:t>
            </a:r>
          </a:p>
          <a:p>
            <a:pPr marL="0" indent="361950" algn="just"/>
            <a:r>
              <a:rPr lang="ru-RU" b="1" dirty="0" err="1" smtClean="0"/>
              <a:t>Мова</a:t>
            </a:r>
            <a:r>
              <a:rPr lang="ru-RU" dirty="0" smtClean="0"/>
              <a:t> – продукт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народу.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державами,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викорінювали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автохтонного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насаджували</a:t>
            </a:r>
            <a:r>
              <a:rPr lang="ru-RU" dirty="0" smtClean="0"/>
              <a:t> свою. </a:t>
            </a:r>
            <a:r>
              <a:rPr lang="ru-RU" dirty="0" err="1" smtClean="0"/>
              <a:t>Закарпатська</a:t>
            </a:r>
            <a:r>
              <a:rPr lang="ru-RU" dirty="0" smtClean="0"/>
              <a:t> Русь </a:t>
            </a:r>
            <a:r>
              <a:rPr lang="ru-RU" dirty="0" err="1" smtClean="0"/>
              <a:t>з</a:t>
            </a:r>
            <a:r>
              <a:rPr lang="ru-RU" dirty="0" smtClean="0"/>
              <a:t> XI ст. до </a:t>
            </a:r>
            <a:r>
              <a:rPr lang="ru-RU" dirty="0" err="1" smtClean="0"/>
              <a:t>середини</a:t>
            </a:r>
            <a:r>
              <a:rPr lang="ru-RU" dirty="0" smtClean="0"/>
              <a:t> XX ст. входила до складу </a:t>
            </a:r>
            <a:r>
              <a:rPr lang="ru-RU" dirty="0" err="1" smtClean="0"/>
              <a:t>Угорщини</a:t>
            </a:r>
            <a:r>
              <a:rPr lang="ru-RU" dirty="0" smtClean="0"/>
              <a:t>.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в II </a:t>
            </a:r>
            <a:r>
              <a:rPr lang="ru-RU" dirty="0" err="1" smtClean="0"/>
              <a:t>половині</a:t>
            </a:r>
            <a:r>
              <a:rPr lang="ru-RU" dirty="0" smtClean="0"/>
              <a:t> XIV ст. </a:t>
            </a:r>
            <a:r>
              <a:rPr lang="ru-RU" dirty="0" err="1" smtClean="0"/>
              <a:t>загарбала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, яка </a:t>
            </a:r>
            <a:r>
              <a:rPr lang="ru-RU" dirty="0" err="1" smtClean="0"/>
              <a:t>втримувалася</a:t>
            </a:r>
            <a:r>
              <a:rPr lang="ru-RU" dirty="0" smtClean="0"/>
              <a:t> тут аж до 1939 р.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земель, </a:t>
            </a:r>
            <a:r>
              <a:rPr lang="ru-RU" dirty="0" err="1" smtClean="0"/>
              <a:t>відтіснивши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у XIV ст. </a:t>
            </a:r>
            <a:r>
              <a:rPr lang="ru-RU" dirty="0" err="1" smtClean="0"/>
              <a:t>татаро-монголів</a:t>
            </a:r>
            <a:r>
              <a:rPr lang="ru-RU" dirty="0" smtClean="0"/>
              <a:t>, до 1569 р. </a:t>
            </a:r>
            <a:r>
              <a:rPr lang="ru-RU" dirty="0" err="1" smtClean="0"/>
              <a:t>панувала</a:t>
            </a:r>
            <a:r>
              <a:rPr lang="ru-RU" dirty="0" smtClean="0"/>
              <a:t> Литва.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, а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І все-таки на початку XX ст., як </a:t>
            </a:r>
            <a:r>
              <a:rPr lang="ru-RU" dirty="0" err="1" smtClean="0"/>
              <a:t>констатує</a:t>
            </a:r>
            <a:r>
              <a:rPr lang="ru-RU" dirty="0" smtClean="0"/>
              <a:t> 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в «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України-Русі</a:t>
            </a:r>
            <a:r>
              <a:rPr lang="ru-RU" dirty="0" smtClean="0"/>
              <a:t>»,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розмовляло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млн.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smtClean="0"/>
              <a:t>На думку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b="1" dirty="0" err="1" smtClean="0"/>
              <a:t>південь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прабатьківщиною</a:t>
            </a:r>
            <a:r>
              <a:rPr lang="ru-RU" b="1" dirty="0" smtClean="0"/>
              <a:t> </a:t>
            </a:r>
            <a:r>
              <a:rPr lang="ru-RU" b="1" dirty="0" err="1" smtClean="0"/>
              <a:t>індоєвропейської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smtClean="0"/>
              <a:t>VI-VII </a:t>
            </a:r>
            <a:r>
              <a:rPr lang="ru-RU" dirty="0" smtClean="0"/>
              <a:t>ст., </a:t>
            </a:r>
            <a:r>
              <a:rPr lang="ru-RU" dirty="0" err="1" smtClean="0"/>
              <a:t>хоча</a:t>
            </a:r>
            <a:r>
              <a:rPr lang="ru-RU" dirty="0" smtClean="0"/>
              <a:t> вона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так не </a:t>
            </a:r>
            <a:r>
              <a:rPr lang="ru-RU" dirty="0" err="1" smtClean="0"/>
              <a:t>називалася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аж </a:t>
            </a:r>
            <a:r>
              <a:rPr lang="ru-RU" dirty="0" smtClean="0"/>
              <a:t>до </a:t>
            </a:r>
            <a:r>
              <a:rPr lang="ru-RU" dirty="0" err="1" smtClean="0"/>
              <a:t>XIст</a:t>
            </a:r>
            <a:r>
              <a:rPr lang="ru-RU" dirty="0" smtClean="0"/>
              <a:t>.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свідчень</a:t>
            </a:r>
            <a:r>
              <a:rPr lang="ru-RU" dirty="0" smtClean="0"/>
              <a:t> про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i="1" dirty="0" smtClean="0"/>
              <a:t> 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smtClean="0"/>
              <a:t>– продукт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народу.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державами,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викорінювали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автохтонного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насаджували</a:t>
            </a:r>
            <a:r>
              <a:rPr lang="ru-RU" dirty="0" smtClean="0"/>
              <a:t> свою. </a:t>
            </a:r>
            <a:r>
              <a:rPr lang="ru-RU" dirty="0" err="1" smtClean="0"/>
              <a:t>Закарпатська</a:t>
            </a:r>
            <a:r>
              <a:rPr lang="ru-RU" dirty="0" smtClean="0"/>
              <a:t> Русь </a:t>
            </a:r>
            <a:r>
              <a:rPr lang="ru-RU" dirty="0" err="1" smtClean="0"/>
              <a:t>з</a:t>
            </a:r>
            <a:r>
              <a:rPr lang="ru-RU" dirty="0" smtClean="0"/>
              <a:t> XI ст. до </a:t>
            </a:r>
            <a:r>
              <a:rPr lang="ru-RU" dirty="0" err="1" smtClean="0"/>
              <a:t>середини</a:t>
            </a:r>
            <a:r>
              <a:rPr lang="ru-RU" dirty="0" smtClean="0"/>
              <a:t> XX ст. входила до складу </a:t>
            </a:r>
            <a:r>
              <a:rPr lang="ru-RU" dirty="0" err="1" smtClean="0"/>
              <a:t>Угорщини</a:t>
            </a:r>
            <a:r>
              <a:rPr lang="ru-RU" dirty="0" smtClean="0"/>
              <a:t>.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в II </a:t>
            </a:r>
            <a:r>
              <a:rPr lang="ru-RU" dirty="0" err="1" smtClean="0"/>
              <a:t>половині</a:t>
            </a:r>
            <a:r>
              <a:rPr lang="ru-RU" dirty="0" smtClean="0"/>
              <a:t> XIV ст. </a:t>
            </a:r>
            <a:r>
              <a:rPr lang="ru-RU" dirty="0" err="1" smtClean="0"/>
              <a:t>загарбала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, яка </a:t>
            </a:r>
            <a:r>
              <a:rPr lang="ru-RU" dirty="0" err="1" smtClean="0"/>
              <a:t>втримувалася</a:t>
            </a:r>
            <a:r>
              <a:rPr lang="ru-RU" dirty="0" smtClean="0"/>
              <a:t> тут аж до 1939 р.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земель, </a:t>
            </a:r>
            <a:r>
              <a:rPr lang="ru-RU" dirty="0" err="1" smtClean="0"/>
              <a:t>відтіснивши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у XIV ст. </a:t>
            </a:r>
            <a:r>
              <a:rPr lang="ru-RU" dirty="0" err="1" smtClean="0"/>
              <a:t>татаро-монголів</a:t>
            </a:r>
            <a:r>
              <a:rPr lang="ru-RU" dirty="0" smtClean="0"/>
              <a:t>, до 1569 р. </a:t>
            </a:r>
            <a:r>
              <a:rPr lang="ru-RU" dirty="0" err="1" smtClean="0"/>
              <a:t>панувала</a:t>
            </a:r>
            <a:r>
              <a:rPr lang="ru-RU" dirty="0" smtClean="0"/>
              <a:t> Литва.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, а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І все-таки на початку XX ст., як </a:t>
            </a:r>
            <a:r>
              <a:rPr lang="ru-RU" dirty="0" err="1" smtClean="0"/>
              <a:t>констатує</a:t>
            </a:r>
            <a:r>
              <a:rPr lang="ru-RU" dirty="0" smtClean="0"/>
              <a:t> 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в «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України-Русі</a:t>
            </a:r>
            <a:r>
              <a:rPr lang="ru-RU" dirty="0" smtClean="0"/>
              <a:t>»,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розмовляло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млн.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На думку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прабатьківщиною</a:t>
            </a:r>
            <a:r>
              <a:rPr lang="ru-RU" dirty="0" smtClean="0"/>
              <a:t> </a:t>
            </a:r>
            <a:r>
              <a:rPr lang="ru-RU" dirty="0" err="1" smtClean="0"/>
              <a:t>індоєвропейської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VI - VII ст., </a:t>
            </a:r>
            <a:r>
              <a:rPr lang="ru-RU" dirty="0" err="1" smtClean="0"/>
              <a:t>хоча</a:t>
            </a:r>
            <a:r>
              <a:rPr lang="ru-RU" dirty="0" smtClean="0"/>
              <a:t> вона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так не </a:t>
            </a:r>
            <a:r>
              <a:rPr lang="ru-RU" dirty="0" err="1" smtClean="0"/>
              <a:t>називалася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аж </a:t>
            </a:r>
            <a:r>
              <a:rPr lang="ru-RU" dirty="0" smtClean="0"/>
              <a:t>до XI ст.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свідчень</a:t>
            </a:r>
            <a:r>
              <a:rPr lang="ru-RU" dirty="0" smtClean="0"/>
              <a:t> про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237214" cy="732974"/>
          </a:xfrm>
        </p:spPr>
        <p:txBody>
          <a:bodyPr/>
          <a:lstStyle/>
          <a:p>
            <a:r>
              <a:rPr lang="ru-RU" i="1" dirty="0"/>
              <a:t>Існують 2 основні концепції виникнення української мови:</a:t>
            </a:r>
            <a:endParaRPr lang="ru-RU" dirty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02336" y="2400299"/>
            <a:ext cx="5388864" cy="3889487"/>
          </a:xfrm>
        </p:spPr>
        <p:txBody>
          <a:bodyPr>
            <a:normAutofit fontScale="850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 </a:t>
            </a:r>
            <a:r>
              <a:rPr lang="ru-RU" dirty="0" err="1" smtClean="0"/>
              <a:t>давньоруської</a:t>
            </a:r>
            <a:r>
              <a:rPr lang="ru-RU" dirty="0" smtClean="0"/>
              <a:t> – XIV ст.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поділу</a:t>
            </a:r>
            <a:r>
              <a:rPr lang="ru-RU" dirty="0" smtClean="0"/>
              <a:t> (</a:t>
            </a:r>
            <a:r>
              <a:rPr lang="ru-RU" dirty="0" err="1" smtClean="0"/>
              <a:t>російська</a:t>
            </a:r>
            <a:r>
              <a:rPr lang="ru-RU" dirty="0" smtClean="0"/>
              <a:t>, </a:t>
            </a:r>
            <a:r>
              <a:rPr lang="ru-RU" dirty="0" err="1" smtClean="0"/>
              <a:t>українська</a:t>
            </a:r>
            <a:r>
              <a:rPr lang="ru-RU" dirty="0" smtClean="0"/>
              <a:t>, </a:t>
            </a:r>
            <a:r>
              <a:rPr lang="ru-RU" dirty="0" err="1" smtClean="0"/>
              <a:t>білоруська</a:t>
            </a:r>
            <a:r>
              <a:rPr lang="ru-RU" dirty="0" smtClean="0"/>
              <a:t>) </a:t>
            </a:r>
            <a:r>
              <a:rPr lang="ru-RU" dirty="0" err="1" smtClean="0"/>
              <a:t>східнослов'янських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призвели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: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у XII ст.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князівств</a:t>
            </a:r>
            <a:r>
              <a:rPr lang="ru-RU" dirty="0" smtClean="0"/>
              <a:t>, </a:t>
            </a:r>
            <a:r>
              <a:rPr lang="ru-RU" dirty="0" err="1" smtClean="0"/>
              <a:t>руйнівна</a:t>
            </a:r>
            <a:r>
              <a:rPr lang="ru-RU" dirty="0" smtClean="0"/>
              <a:t> </a:t>
            </a:r>
            <a:r>
              <a:rPr lang="ru-RU" dirty="0" err="1" smtClean="0"/>
              <a:t>монголо-татарська</a:t>
            </a:r>
            <a:r>
              <a:rPr lang="ru-RU" dirty="0" smtClean="0"/>
              <a:t> </a:t>
            </a:r>
            <a:r>
              <a:rPr lang="ru-RU" dirty="0" err="1" smtClean="0"/>
              <a:t>агресія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слов'ян</a:t>
            </a:r>
            <a:r>
              <a:rPr lang="ru-RU" dirty="0" smtClean="0"/>
              <a:t>,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сусідніми</a:t>
            </a:r>
            <a:r>
              <a:rPr lang="ru-RU" dirty="0" smtClean="0"/>
              <a:t> державами.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6400800" y="2209800"/>
            <a:ext cx="5384800" cy="4083775"/>
          </a:xfrm>
        </p:spPr>
        <p:txBody>
          <a:bodyPr>
            <a:normAutofit/>
          </a:bodyPr>
          <a:lstStyle/>
          <a:p>
            <a:pPr marL="0" indent="361950" algn="just">
              <a:buNone/>
              <a:tabLst>
                <a:tab pos="266700" algn="l"/>
              </a:tabLst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праслов'янська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ru-RU" dirty="0" err="1" smtClean="0"/>
              <a:t>розпад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у VII ст. 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2336" y="1"/>
            <a:ext cx="11379200" cy="112395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2. Українська мова – основа культури українського народу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922539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b="1" dirty="0" err="1" smtClean="0"/>
              <a:t>періоди</a:t>
            </a:r>
            <a:r>
              <a:rPr lang="ru-RU" b="1" dirty="0" smtClean="0"/>
              <a:t>: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1) </a:t>
            </a:r>
            <a:r>
              <a:rPr lang="ru-RU" b="1" dirty="0" err="1" smtClean="0"/>
              <a:t>протоукраїнська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VII - XI ст.;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2) </a:t>
            </a:r>
            <a:r>
              <a:rPr lang="ru-RU" b="1" dirty="0" err="1" smtClean="0"/>
              <a:t>староукраїнська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XI - XIV ст.;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3) </a:t>
            </a:r>
            <a:r>
              <a:rPr lang="ru-RU" b="1" dirty="0" err="1" smtClean="0"/>
              <a:t>середньоукраїнська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(</a:t>
            </a:r>
            <a:r>
              <a:rPr lang="ru-RU" b="1" dirty="0" err="1" smtClean="0"/>
              <a:t>кінець</a:t>
            </a:r>
            <a:r>
              <a:rPr lang="ru-RU" b="1" dirty="0" smtClean="0"/>
              <a:t> XIV - початок XIX ст.);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4) нова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(Ю. </a:t>
            </a:r>
            <a:r>
              <a:rPr lang="ru-RU" b="1" dirty="0" err="1" smtClean="0"/>
              <a:t>Шевельов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невіддільною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найістотніших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самовиявлення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,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запеклих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smtClean="0"/>
              <a:t>У 1989 р.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здобула</a:t>
            </a:r>
            <a:r>
              <a:rPr lang="ru-RU" dirty="0" smtClean="0"/>
              <a:t> статус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Але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наша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нас, </a:t>
            </a:r>
            <a:r>
              <a:rPr lang="ru-RU" dirty="0" err="1" smtClean="0"/>
              <a:t>українців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Багатовікове</a:t>
            </a:r>
            <a:r>
              <a:rPr lang="ru-RU" dirty="0" smtClean="0"/>
              <a:t> ярмо </a:t>
            </a:r>
            <a:r>
              <a:rPr lang="ru-RU" dirty="0" err="1" smtClean="0"/>
              <a:t>підлеглості</a:t>
            </a:r>
            <a:r>
              <a:rPr lang="ru-RU" dirty="0" smtClean="0"/>
              <a:t> </a:t>
            </a:r>
            <a:r>
              <a:rPr lang="ru-RU" dirty="0" err="1" smtClean="0"/>
              <a:t>чужинцям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трагізм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як народу </a:t>
            </a:r>
            <a:r>
              <a:rPr lang="ru-RU" dirty="0" err="1" smtClean="0"/>
              <a:t>українського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слова. </a:t>
            </a:r>
            <a:r>
              <a:rPr lang="ru-RU" dirty="0" err="1" smtClean="0"/>
              <a:t>Жорстоку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денаціоналізації</a:t>
            </a:r>
            <a:r>
              <a:rPr lang="ru-RU" dirty="0" smtClean="0"/>
              <a:t> вела </a:t>
            </a:r>
            <a:r>
              <a:rPr lang="ru-RU" dirty="0" err="1" smtClean="0"/>
              <a:t>польська</a:t>
            </a:r>
            <a:r>
              <a:rPr lang="ru-RU" dirty="0" smtClean="0"/>
              <a:t>, </a:t>
            </a:r>
            <a:r>
              <a:rPr lang="ru-RU" dirty="0" err="1" smtClean="0"/>
              <a:t>литовська</a:t>
            </a:r>
            <a:r>
              <a:rPr lang="ru-RU" dirty="0" smtClean="0"/>
              <a:t>, </a:t>
            </a:r>
            <a:r>
              <a:rPr lang="ru-RU" dirty="0" err="1" smtClean="0"/>
              <a:t>угорська</a:t>
            </a:r>
            <a:r>
              <a:rPr lang="ru-RU" dirty="0" smtClean="0"/>
              <a:t> шляхта.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урядуючі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 могли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, селам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містам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маєтності</a:t>
            </a:r>
            <a:r>
              <a:rPr lang="ru-RU" dirty="0" smtClean="0"/>
              <a:t>, чини, </a:t>
            </a:r>
            <a:r>
              <a:rPr lang="ru-RU" dirty="0" err="1" smtClean="0"/>
              <a:t>промисли</a:t>
            </a:r>
            <a:r>
              <a:rPr lang="ru-RU" dirty="0" smtClean="0"/>
              <a:t> та </a:t>
            </a:r>
            <a:r>
              <a:rPr lang="ru-RU" dirty="0" err="1" smtClean="0"/>
              <a:t>угіддя</a:t>
            </a:r>
            <a:r>
              <a:rPr lang="ru-RU" dirty="0" smtClean="0"/>
              <a:t>. Але люто, нещадно </a:t>
            </a:r>
            <a:r>
              <a:rPr lang="ru-RU" dirty="0" err="1" smtClean="0"/>
              <a:t>руйнували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, </a:t>
            </a:r>
            <a:r>
              <a:rPr lang="ru-RU" dirty="0" err="1" smtClean="0"/>
              <a:t>нищили</a:t>
            </a:r>
            <a:r>
              <a:rPr lang="ru-RU" dirty="0" smtClean="0"/>
              <a:t> </a:t>
            </a:r>
            <a:r>
              <a:rPr lang="ru-RU" dirty="0" err="1" smtClean="0"/>
              <a:t>колегіуми</a:t>
            </a:r>
            <a:r>
              <a:rPr lang="ru-RU" dirty="0" smtClean="0"/>
              <a:t> та </a:t>
            </a:r>
            <a:r>
              <a:rPr lang="ru-RU" dirty="0" err="1" smtClean="0"/>
              <a:t>освітньо-мистецькі</a:t>
            </a:r>
            <a:r>
              <a:rPr lang="ru-RU" dirty="0" smtClean="0"/>
              <a:t> братства, </a:t>
            </a:r>
            <a:r>
              <a:rPr lang="ru-RU" dirty="0" err="1" smtClean="0"/>
              <a:t>друкарні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книгарні</a:t>
            </a:r>
            <a:r>
              <a:rPr lang="ru-RU" dirty="0" smtClean="0"/>
              <a:t>, </a:t>
            </a:r>
            <a:r>
              <a:rPr lang="ru-RU" dirty="0" err="1" smtClean="0"/>
              <a:t>переслідували</a:t>
            </a:r>
            <a:r>
              <a:rPr lang="ru-RU" dirty="0" smtClean="0"/>
              <a:t> </a:t>
            </a:r>
            <a:r>
              <a:rPr lang="ru-RU" dirty="0" err="1" smtClean="0"/>
              <a:t>інтелігенцію</a:t>
            </a:r>
            <a:r>
              <a:rPr lang="ru-RU" dirty="0" smtClean="0"/>
              <a:t>, коли вона </a:t>
            </a:r>
            <a:r>
              <a:rPr lang="ru-RU" dirty="0" err="1" smtClean="0"/>
              <a:t>орієнтувалася</a:t>
            </a:r>
            <a:r>
              <a:rPr lang="ru-RU" dirty="0" smtClean="0"/>
              <a:t> на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культуру та </a:t>
            </a:r>
            <a:r>
              <a:rPr lang="ru-RU" dirty="0" err="1" smtClean="0"/>
              <a:t>мову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розуміли</a:t>
            </a:r>
            <a:r>
              <a:rPr lang="ru-RU" dirty="0" smtClean="0"/>
              <a:t>: </a:t>
            </a:r>
            <a:r>
              <a:rPr lang="ru-RU" b="1" dirty="0" smtClean="0"/>
              <a:t>доки </a:t>
            </a: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— </a:t>
            </a: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самосвідомість</a:t>
            </a:r>
            <a:r>
              <a:rPr lang="ru-RU" b="1" dirty="0" smtClean="0"/>
              <a:t>, </a:t>
            </a:r>
            <a:r>
              <a:rPr lang="uk-UA" b="1" dirty="0" smtClean="0"/>
              <a:t>доти </a:t>
            </a:r>
            <a:r>
              <a:rPr lang="ru-RU" b="1" dirty="0" smtClean="0"/>
              <a:t>народ не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перетворений</a:t>
            </a:r>
            <a:r>
              <a:rPr lang="ru-RU" b="1" dirty="0" smtClean="0"/>
              <a:t> на </a:t>
            </a:r>
            <a:r>
              <a:rPr lang="ru-RU" b="1" dirty="0" err="1" smtClean="0"/>
              <a:t>мовчазного</a:t>
            </a:r>
            <a:r>
              <a:rPr lang="ru-RU" b="1" dirty="0" smtClean="0"/>
              <a:t> раба.</a:t>
            </a:r>
          </a:p>
          <a:p>
            <a:pPr marL="0" indent="361950" algn="just">
              <a:buNone/>
            </a:pP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кривди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завдано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самодержавством</a:t>
            </a:r>
            <a:r>
              <a:rPr lang="ru-RU" dirty="0" smtClean="0"/>
              <a:t>, яке ставило за мету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каїнової</a:t>
            </a:r>
            <a:r>
              <a:rPr lang="ru-RU" dirty="0" smtClean="0"/>
              <a:t> </a:t>
            </a:r>
            <a:r>
              <a:rPr lang="ru-RU" dirty="0" err="1" smtClean="0"/>
              <a:t>місії</a:t>
            </a:r>
            <a:r>
              <a:rPr lang="ru-RU" dirty="0" smtClean="0"/>
              <a:t>: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імперію</a:t>
            </a:r>
            <a:r>
              <a:rPr lang="ru-RU" dirty="0" smtClean="0"/>
              <a:t> </a:t>
            </a:r>
            <a:r>
              <a:rPr lang="ru-RU" dirty="0" err="1" smtClean="0"/>
              <a:t>рабів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люди,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культури</a:t>
            </a:r>
            <a:r>
              <a:rPr lang="ru-RU" dirty="0" smtClean="0"/>
              <a:t> — «на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язиках</a:t>
            </a:r>
            <a:r>
              <a:rPr lang="ru-RU" dirty="0" smtClean="0"/>
              <a:t> все </a:t>
            </a:r>
            <a:r>
              <a:rPr lang="ru-RU" dirty="0" err="1" smtClean="0"/>
              <a:t>мовчало</a:t>
            </a:r>
            <a:r>
              <a:rPr lang="ru-RU" dirty="0" smtClean="0"/>
              <a:t>».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Переяславської</a:t>
            </a:r>
            <a:r>
              <a:rPr lang="ru-RU" dirty="0" smtClean="0"/>
              <a:t> угоди про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автономію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все,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московським</a:t>
            </a:r>
            <a:r>
              <a:rPr lang="ru-RU" dirty="0" smtClean="0"/>
              <a:t> </a:t>
            </a:r>
            <a:r>
              <a:rPr lang="ru-RU" dirty="0" err="1" smtClean="0"/>
              <a:t>воєводам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митрополитові</a:t>
            </a:r>
            <a:r>
              <a:rPr lang="ru-RU" dirty="0" smtClean="0"/>
              <a:t>, </a:t>
            </a:r>
            <a:r>
              <a:rPr lang="ru-RU" dirty="0" err="1" smtClean="0"/>
              <a:t>позбавивши</a:t>
            </a:r>
            <a:r>
              <a:rPr lang="ru-RU" dirty="0" smtClean="0"/>
              <a:t> </a:t>
            </a:r>
            <a:r>
              <a:rPr lang="ru-RU" dirty="0" err="1" smtClean="0"/>
              <a:t>Гетьманщину</a:t>
            </a:r>
            <a:r>
              <a:rPr lang="ru-RU" dirty="0" smtClean="0"/>
              <a:t> права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зносин</a:t>
            </a:r>
            <a:r>
              <a:rPr lang="ru-RU" dirty="0" smtClean="0"/>
              <a:t>,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, </a:t>
            </a:r>
            <a:r>
              <a:rPr lang="ru-RU" dirty="0" err="1" smtClean="0"/>
              <a:t>прийняття</a:t>
            </a:r>
            <a:r>
              <a:rPr lang="ru-RU" dirty="0" smtClean="0"/>
              <a:t> присяги </a:t>
            </a:r>
            <a:r>
              <a:rPr lang="ru-RU" dirty="0" err="1" smtClean="0"/>
              <a:t>українськими</a:t>
            </a:r>
            <a:r>
              <a:rPr lang="ru-RU" dirty="0" smtClean="0"/>
              <a:t> </a:t>
            </a:r>
            <a:r>
              <a:rPr lang="ru-RU" dirty="0" err="1" smtClean="0"/>
              <a:t>гетьманами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полковниками.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А </a:t>
            </a:r>
            <a:r>
              <a:rPr lang="ru-RU" dirty="0" err="1" smtClean="0"/>
              <a:t>далі</a:t>
            </a:r>
            <a:r>
              <a:rPr lang="ru-RU" dirty="0" smtClean="0"/>
              <a:t> — </a:t>
            </a:r>
            <a:r>
              <a:rPr lang="ru-RU" dirty="0" err="1" smtClean="0"/>
              <a:t>ще</a:t>
            </a:r>
            <a:r>
              <a:rPr lang="ru-RU" dirty="0" smtClean="0"/>
              <a:t> один «</a:t>
            </a:r>
            <a:r>
              <a:rPr lang="ru-RU" dirty="0" err="1" smtClean="0"/>
              <a:t>логічний</a:t>
            </a:r>
            <a:r>
              <a:rPr lang="ru-RU" dirty="0" smtClean="0"/>
              <a:t>» </a:t>
            </a:r>
            <a:r>
              <a:rPr lang="ru-RU" dirty="0" err="1" smtClean="0"/>
              <a:t>крок</a:t>
            </a:r>
            <a:r>
              <a:rPr lang="ru-RU" dirty="0" smtClean="0"/>
              <a:t>: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Запорізької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та </a:t>
            </a:r>
            <a:r>
              <a:rPr lang="ru-RU" dirty="0" err="1" smtClean="0"/>
              <a:t>козацтва</a:t>
            </a:r>
            <a:r>
              <a:rPr lang="ru-RU" dirty="0" smtClean="0"/>
              <a:t> — </a:t>
            </a:r>
            <a:r>
              <a:rPr lang="ru-RU" dirty="0" err="1" smtClean="0"/>
              <a:t>вірних</a:t>
            </a:r>
            <a:r>
              <a:rPr lang="ru-RU" dirty="0" smtClean="0"/>
              <a:t> </a:t>
            </a:r>
            <a:r>
              <a:rPr lang="ru-RU" dirty="0" err="1" smtClean="0"/>
              <a:t>захисників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народу, </a:t>
            </a:r>
            <a:r>
              <a:rPr lang="ru-RU" dirty="0" err="1" smtClean="0"/>
              <a:t>чому</a:t>
            </a:r>
            <a:r>
              <a:rPr lang="ru-RU" dirty="0" smtClean="0"/>
              <a:t> передувала </a:t>
            </a:r>
            <a:r>
              <a:rPr lang="ru-RU" dirty="0" err="1" smtClean="0"/>
              <a:t>заборона</a:t>
            </a:r>
            <a:r>
              <a:rPr lang="ru-RU" dirty="0" smtClean="0"/>
              <a:t> Петром І </a:t>
            </a:r>
            <a:r>
              <a:rPr lang="ru-RU" dirty="0" err="1" smtClean="0"/>
              <a:t>друкування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(</a:t>
            </a:r>
            <a:r>
              <a:rPr lang="ru-RU" dirty="0" err="1" smtClean="0"/>
              <a:t>розгром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та </a:t>
            </a:r>
            <a:r>
              <a:rPr lang="ru-RU" dirty="0" err="1" smtClean="0"/>
              <a:t>Чернігівської</a:t>
            </a:r>
            <a:r>
              <a:rPr lang="ru-RU" dirty="0" smtClean="0"/>
              <a:t> </a:t>
            </a:r>
            <a:r>
              <a:rPr lang="ru-RU" dirty="0" err="1" smtClean="0"/>
              <a:t>друкарень</a:t>
            </a:r>
            <a:r>
              <a:rPr lang="ru-RU" dirty="0" smtClean="0"/>
              <a:t>), 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». Могла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Малоросія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Єлизавета</a:t>
            </a:r>
            <a:r>
              <a:rPr lang="ru-RU" dirty="0" smtClean="0"/>
              <a:t>, Катерина,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імператори</a:t>
            </a:r>
            <a:r>
              <a:rPr lang="ru-RU" dirty="0" smtClean="0"/>
              <a:t> </a:t>
            </a:r>
            <a:r>
              <a:rPr lang="ru-RU" dirty="0" err="1" smtClean="0"/>
              <a:t>перетворили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людей у </a:t>
            </a:r>
            <a:r>
              <a:rPr lang="ru-RU" dirty="0" err="1" smtClean="0"/>
              <a:t>кріпаків</a:t>
            </a:r>
            <a:r>
              <a:rPr lang="ru-RU" dirty="0" smtClean="0"/>
              <a:t>, народ, </a:t>
            </a:r>
            <a:r>
              <a:rPr lang="ru-RU" dirty="0" err="1" smtClean="0"/>
              <a:t>що</a:t>
            </a:r>
            <a:r>
              <a:rPr lang="ru-RU" dirty="0" smtClean="0"/>
              <a:t> створив, за словами Маркса, першу в </a:t>
            </a:r>
            <a:r>
              <a:rPr lang="ru-RU" dirty="0" err="1" smtClean="0"/>
              <a:t>Європі</a:t>
            </a:r>
            <a:r>
              <a:rPr lang="ru-RU" dirty="0" smtClean="0"/>
              <a:t> «</a:t>
            </a:r>
            <a:r>
              <a:rPr lang="ru-RU" dirty="0" err="1" smtClean="0"/>
              <a:t>християнську</a:t>
            </a:r>
            <a:r>
              <a:rPr lang="ru-RU" dirty="0" smtClean="0"/>
              <a:t> </a:t>
            </a:r>
            <a:r>
              <a:rPr lang="ru-RU" dirty="0" err="1" smtClean="0"/>
              <a:t>республіку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Конституцію</a:t>
            </a:r>
            <a:r>
              <a:rPr lang="ru-RU" dirty="0" smtClean="0"/>
              <a:t> (</a:t>
            </a:r>
            <a:r>
              <a:rPr lang="ru-RU" dirty="0" err="1" smtClean="0"/>
              <a:t>Пилипа</a:t>
            </a:r>
            <a:r>
              <a:rPr lang="ru-RU" dirty="0" smtClean="0"/>
              <a:t> Орлика), у </a:t>
            </a:r>
            <a:r>
              <a:rPr lang="ru-RU" dirty="0" err="1" smtClean="0"/>
              <a:t>безмовне</a:t>
            </a:r>
            <a:r>
              <a:rPr lang="ru-RU" dirty="0" smtClean="0"/>
              <a:t>, </a:t>
            </a:r>
            <a:r>
              <a:rPr lang="ru-RU" dirty="0" err="1" smtClean="0"/>
              <a:t>безіменне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«</a:t>
            </a:r>
            <a:r>
              <a:rPr lang="ru-RU" i="1" dirty="0" err="1" smtClean="0"/>
              <a:t>Це</a:t>
            </a:r>
            <a:r>
              <a:rPr lang="ru-RU" i="1" dirty="0" smtClean="0"/>
              <a:t> той Перший,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розпинав</a:t>
            </a:r>
            <a:r>
              <a:rPr lang="ru-RU" i="1" dirty="0" smtClean="0"/>
              <a:t> Нашу </a:t>
            </a:r>
            <a:r>
              <a:rPr lang="ru-RU" i="1" dirty="0" err="1" smtClean="0"/>
              <a:t>Україну</a:t>
            </a:r>
            <a:r>
              <a:rPr lang="ru-RU" i="1" dirty="0" smtClean="0"/>
              <a:t>, а Вторая доконала Вдову сиротину</a:t>
            </a:r>
            <a:r>
              <a:rPr lang="ru-RU" dirty="0" smtClean="0"/>
              <a:t>», — писав Т.Шевченко, </a:t>
            </a:r>
            <a:r>
              <a:rPr lang="ru-RU" dirty="0" err="1" smtClean="0"/>
              <a:t>докоряючи</a:t>
            </a:r>
            <a:r>
              <a:rPr lang="ru-RU" dirty="0" smtClean="0"/>
              <a:t> Б. </a:t>
            </a:r>
            <a:r>
              <a:rPr lang="ru-RU" dirty="0" err="1" smtClean="0"/>
              <a:t>Хмельницькому</a:t>
            </a:r>
            <a:r>
              <a:rPr lang="ru-RU" dirty="0" smtClean="0"/>
              <a:t>,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гетьманам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неспроможність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,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щастя</a:t>
            </a:r>
            <a:r>
              <a:rPr lang="ru-RU" dirty="0" smtClean="0"/>
              <a:t> народу.</a:t>
            </a:r>
          </a:p>
          <a:p>
            <a:pPr marL="0" indent="361950" algn="just">
              <a:buNone/>
            </a:pP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погіршили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ліквідовано</a:t>
            </a:r>
            <a:r>
              <a:rPr lang="ru-RU" dirty="0" smtClean="0"/>
              <a:t> </a:t>
            </a:r>
            <a:r>
              <a:rPr lang="ru-RU" dirty="0" err="1" smtClean="0"/>
              <a:t>гетьманство</a:t>
            </a:r>
            <a:r>
              <a:rPr lang="ru-RU" dirty="0" smtClean="0"/>
              <a:t>,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доручалося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«</a:t>
            </a:r>
            <a:r>
              <a:rPr lang="ru-RU" dirty="0" err="1" smtClean="0"/>
              <a:t>вірним</a:t>
            </a:r>
            <a:r>
              <a:rPr lang="ru-RU" dirty="0" smtClean="0"/>
              <a:t> </a:t>
            </a:r>
            <a:r>
              <a:rPr lang="ru-RU" dirty="0" err="1" smtClean="0"/>
              <a:t>синам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», </a:t>
            </a:r>
            <a:r>
              <a:rPr lang="ru-RU" dirty="0" err="1" smtClean="0"/>
              <a:t>кріпацтво</a:t>
            </a:r>
            <a:r>
              <a:rPr lang="ru-RU" dirty="0" smtClean="0"/>
              <a:t> стало нормою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безповоротно</a:t>
            </a:r>
            <a:r>
              <a:rPr lang="ru-RU" dirty="0" smtClean="0"/>
              <a:t> </a:t>
            </a:r>
            <a:r>
              <a:rPr lang="ru-RU" dirty="0" err="1" smtClean="0"/>
              <a:t>обернути</a:t>
            </a:r>
            <a:r>
              <a:rPr lang="ru-RU" dirty="0" smtClean="0"/>
              <a:t> </a:t>
            </a:r>
            <a:r>
              <a:rPr lang="ru-RU" dirty="0" err="1" smtClean="0"/>
              <a:t>націю</a:t>
            </a:r>
            <a:r>
              <a:rPr lang="ru-RU" dirty="0" smtClean="0"/>
              <a:t> в рабство, </a:t>
            </a:r>
            <a:r>
              <a:rPr lang="ru-RU" dirty="0" err="1" smtClean="0"/>
              <a:t>було</a:t>
            </a:r>
            <a:r>
              <a:rPr lang="ru-RU" dirty="0" smtClean="0"/>
              <a:t> видано </a:t>
            </a:r>
            <a:r>
              <a:rPr lang="ru-RU" dirty="0" err="1" smtClean="0"/>
              <a:t>укази</a:t>
            </a:r>
            <a:r>
              <a:rPr lang="ru-RU" dirty="0" smtClean="0"/>
              <a:t> про </a:t>
            </a:r>
            <a:r>
              <a:rPr lang="ru-RU" dirty="0" err="1" smtClean="0"/>
              <a:t>неприпустимість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театрів</a:t>
            </a:r>
            <a:r>
              <a:rPr lang="ru-RU" dirty="0" smtClean="0"/>
              <a:t>, </a:t>
            </a:r>
            <a:r>
              <a:rPr lang="ru-RU" dirty="0" err="1" smtClean="0"/>
              <a:t>видавництв</a:t>
            </a:r>
            <a:r>
              <a:rPr lang="ru-RU" dirty="0" smtClean="0"/>
              <a:t>; </a:t>
            </a:r>
            <a:r>
              <a:rPr lang="ru-RU" dirty="0" err="1" smtClean="0"/>
              <a:t>зрештою</a:t>
            </a:r>
            <a:r>
              <a:rPr lang="ru-RU" dirty="0" smtClean="0"/>
              <a:t> у 1863 р. </a:t>
            </a:r>
            <a:r>
              <a:rPr lang="ru-RU" dirty="0" err="1" smtClean="0"/>
              <a:t>тодішній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Валуєв</a:t>
            </a:r>
            <a:r>
              <a:rPr lang="ru-RU" dirty="0" smtClean="0"/>
              <a:t> наказав </a:t>
            </a:r>
            <a:r>
              <a:rPr lang="ru-RU" dirty="0" err="1" smtClean="0"/>
              <a:t>цензурі</a:t>
            </a:r>
            <a:r>
              <a:rPr lang="ru-RU" dirty="0" smtClean="0"/>
              <a:t> не </a:t>
            </a:r>
            <a:r>
              <a:rPr lang="ru-RU" dirty="0" err="1" smtClean="0"/>
              <a:t>пускати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писаних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, </a:t>
            </a:r>
            <a:r>
              <a:rPr lang="ru-RU" dirty="0" err="1" smtClean="0"/>
              <a:t>мовляв</a:t>
            </a:r>
            <a:r>
              <a:rPr lang="ru-RU" dirty="0" smtClean="0"/>
              <a:t>, </a:t>
            </a:r>
            <a:r>
              <a:rPr lang="ru-RU" i="1" dirty="0" smtClean="0"/>
              <a:t>«никакого </a:t>
            </a:r>
            <a:r>
              <a:rPr lang="ru-RU" i="1" dirty="0" err="1" smtClean="0"/>
              <a:t>особеннаго</a:t>
            </a:r>
            <a:r>
              <a:rPr lang="ru-RU" i="1" dirty="0" smtClean="0"/>
              <a:t> </a:t>
            </a:r>
            <a:r>
              <a:rPr lang="ru-RU" i="1" dirty="0" err="1" smtClean="0"/>
              <a:t>малороссійскаго</a:t>
            </a:r>
            <a:r>
              <a:rPr lang="ru-RU" i="1" dirty="0" smtClean="0"/>
              <a:t> языка не было, нет </a:t>
            </a:r>
            <a:r>
              <a:rPr lang="ru-RU" i="1" dirty="0" err="1" smtClean="0"/>
              <a:t>й</a:t>
            </a:r>
            <a:r>
              <a:rPr lang="ru-RU" i="1" dirty="0" smtClean="0"/>
              <a:t> быть не может». </a:t>
            </a:r>
            <a:r>
              <a:rPr lang="ru-RU" dirty="0" smtClean="0"/>
              <a:t>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тридцять</a:t>
            </a:r>
            <a:r>
              <a:rPr lang="ru-RU" dirty="0" smtClean="0"/>
              <a:t> </a:t>
            </a:r>
            <a:r>
              <a:rPr lang="ru-RU" dirty="0" err="1" smtClean="0"/>
              <a:t>літ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указу 1876 р. </a:t>
            </a:r>
            <a:r>
              <a:rPr lang="ru-RU" dirty="0" err="1" smtClean="0"/>
              <a:t>українське</a:t>
            </a:r>
            <a:r>
              <a:rPr lang="ru-RU" dirty="0" smtClean="0"/>
              <a:t> слово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заборонене</a:t>
            </a:r>
            <a:r>
              <a:rPr lang="ru-RU" dirty="0" smtClean="0"/>
              <a:t> на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не </a:t>
            </a:r>
            <a:r>
              <a:rPr lang="ru-RU" dirty="0" err="1" smtClean="0"/>
              <a:t>розбивали</a:t>
            </a:r>
            <a:r>
              <a:rPr lang="ru-RU" dirty="0" smtClean="0"/>
              <a:t> того «одного народу </a:t>
            </a:r>
            <a:r>
              <a:rPr lang="ru-RU" dirty="0" err="1" smtClean="0"/>
              <a:t>руського</a:t>
            </a:r>
            <a:r>
              <a:rPr lang="ru-RU" dirty="0" smtClean="0"/>
              <a:t>», «одного </a:t>
            </a:r>
            <a:r>
              <a:rPr lang="ru-RU" dirty="0" err="1" smtClean="0"/>
              <a:t>язика</a:t>
            </a:r>
            <a:r>
              <a:rPr lang="ru-RU" dirty="0" smtClean="0"/>
              <a:t> </a:t>
            </a:r>
            <a:r>
              <a:rPr lang="ru-RU" dirty="0" err="1" smtClean="0"/>
              <a:t>руського</a:t>
            </a:r>
            <a:r>
              <a:rPr lang="ru-RU" dirty="0" smtClean="0"/>
              <a:t>».</a:t>
            </a:r>
          </a:p>
          <a:p>
            <a:pPr marL="0" indent="361950" algn="just">
              <a:buNone/>
            </a:pPr>
            <a:r>
              <a:rPr lang="ru-RU" dirty="0" smtClean="0"/>
              <a:t>Уже у 1905 р.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признав,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народ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злиднів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темноти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підвестися</a:t>
            </a:r>
            <a:r>
              <a:rPr lang="ru-RU" dirty="0" smtClean="0"/>
              <a:t> через заборони та </a:t>
            </a:r>
            <a:r>
              <a:rPr lang="ru-RU" dirty="0" err="1" smtClean="0"/>
              <a:t>перешкоди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начальство </a:t>
            </a:r>
            <a:r>
              <a:rPr lang="ru-RU" dirty="0" err="1" smtClean="0"/>
              <a:t>побачило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коли духовенство </a:t>
            </a:r>
            <a:r>
              <a:rPr lang="ru-RU" dirty="0" err="1" smtClean="0"/>
              <a:t>Подільської</a:t>
            </a:r>
            <a:r>
              <a:rPr lang="ru-RU" dirty="0" smtClean="0"/>
              <a:t> </a:t>
            </a:r>
            <a:r>
              <a:rPr lang="ru-RU" dirty="0" err="1" smtClean="0"/>
              <a:t>єпархії</a:t>
            </a:r>
            <a:r>
              <a:rPr lang="ru-RU" dirty="0" smtClean="0"/>
              <a:t> </a:t>
            </a:r>
            <a:r>
              <a:rPr lang="ru-RU" dirty="0" err="1" smtClean="0"/>
              <a:t>звернулося</a:t>
            </a:r>
            <a:r>
              <a:rPr lang="ru-RU" dirty="0" smtClean="0"/>
              <a:t> до синоду, то синод дозволив (1907 р.), </a:t>
            </a:r>
            <a:r>
              <a:rPr lang="ru-RU" dirty="0" err="1" smtClean="0"/>
              <a:t>щоб</a:t>
            </a:r>
            <a:r>
              <a:rPr lang="ru-RU" dirty="0" smtClean="0"/>
              <a:t> у </a:t>
            </a:r>
            <a:r>
              <a:rPr lang="ru-RU" dirty="0" err="1" smtClean="0"/>
              <a:t>сільських</a:t>
            </a:r>
            <a:r>
              <a:rPr lang="ru-RU" dirty="0" smtClean="0"/>
              <a:t> школах, </a:t>
            </a:r>
            <a:r>
              <a:rPr lang="ru-RU" dirty="0" err="1" smtClean="0"/>
              <a:t>куди</a:t>
            </a:r>
            <a:r>
              <a:rPr lang="ru-RU" dirty="0" smtClean="0"/>
              <a:t> ходили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учити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тлумачити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Цинізм</a:t>
            </a:r>
            <a:r>
              <a:rPr lang="ru-RU" b="1" dirty="0" smtClean="0"/>
              <a:t> </a:t>
            </a:r>
            <a:r>
              <a:rPr lang="ru-RU" b="1" dirty="0" err="1" smtClean="0"/>
              <a:t>дійшов</a:t>
            </a:r>
            <a:r>
              <a:rPr lang="ru-RU" b="1" dirty="0" smtClean="0"/>
              <a:t> до </a:t>
            </a:r>
            <a:r>
              <a:rPr lang="ru-RU" b="1" dirty="0" err="1" smtClean="0"/>
              <a:t>крайнощів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приводом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курс на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народів</a:t>
            </a:r>
            <a:r>
              <a:rPr lang="ru-RU" dirty="0" smtClean="0"/>
              <a:t>, культур.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b="1" dirty="0" err="1" smtClean="0"/>
              <a:t>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відомий</a:t>
            </a:r>
            <a:r>
              <a:rPr lang="ru-RU" b="1" dirty="0" smtClean="0"/>
              <a:t>: </a:t>
            </a:r>
            <a:r>
              <a:rPr lang="ru-RU" dirty="0" smtClean="0"/>
              <a:t>до 1917</a:t>
            </a:r>
            <a:r>
              <a:rPr lang="uk-UA" dirty="0" smtClean="0"/>
              <a:t> </a:t>
            </a:r>
            <a:r>
              <a:rPr lang="ru-RU" dirty="0" smtClean="0"/>
              <a:t>р. н</a:t>
            </a:r>
            <a:r>
              <a:rPr lang="ru-RU" dirty="0" smtClean="0"/>
              <a:t>а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виходили</a:t>
            </a:r>
            <a:r>
              <a:rPr lang="ru-RU" dirty="0" smtClean="0"/>
              <a:t> твори 12 </a:t>
            </a:r>
            <a:r>
              <a:rPr lang="ru-RU" dirty="0" err="1" smtClean="0"/>
              <a:t>мовами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smtClean="0"/>
              <a:t>СРСР у 1934 р. — 32 </a:t>
            </a:r>
            <a:r>
              <a:rPr lang="ru-RU" dirty="0" err="1" smtClean="0"/>
              <a:t>мовами</a:t>
            </a:r>
            <a:r>
              <a:rPr lang="ru-RU" dirty="0" smtClean="0"/>
              <a:t>, </a:t>
            </a:r>
            <a:r>
              <a:rPr lang="ru-RU" dirty="0" err="1" smtClean="0"/>
              <a:t>наприкінці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100, а на 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39 </a:t>
            </a:r>
            <a:r>
              <a:rPr lang="ru-RU" dirty="0" err="1" smtClean="0"/>
              <a:t>мовами</a:t>
            </a:r>
            <a:r>
              <a:rPr lang="ru-RU" dirty="0" smtClean="0"/>
              <a:t>. З </a:t>
            </a:r>
            <a:r>
              <a:rPr lang="ru-RU" dirty="0" err="1" smtClean="0"/>
              <a:t>карти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зникли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народи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трактувалось</a:t>
            </a:r>
            <a:r>
              <a:rPr lang="ru-RU" dirty="0" smtClean="0"/>
              <a:t> як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uk-UA" dirty="0" smtClean="0"/>
              <a:t>через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у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нову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історичну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спільність</a:t>
            </a:r>
            <a:r>
              <a:rPr lang="ru-RU" b="1" i="1" dirty="0" smtClean="0"/>
              <a:t> людей — </a:t>
            </a:r>
            <a:r>
              <a:rPr lang="ru-RU" b="1" i="1" dirty="0" err="1" smtClean="0"/>
              <a:t>радянський</a:t>
            </a:r>
            <a:r>
              <a:rPr lang="ru-RU" b="1" i="1" dirty="0" smtClean="0"/>
              <a:t> народ»</a:t>
            </a:r>
            <a:r>
              <a:rPr lang="ru-RU" dirty="0" smtClean="0"/>
              <a:t>. Але </a:t>
            </a:r>
            <a:r>
              <a:rPr lang="ru-RU" dirty="0" err="1" smtClean="0"/>
              <a:t>хіба</a:t>
            </a:r>
            <a:r>
              <a:rPr lang="ru-RU" dirty="0" smtClean="0"/>
              <a:t> смерть, коли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«славною </a:t>
            </a:r>
            <a:r>
              <a:rPr lang="ru-RU" dirty="0" err="1" smtClean="0"/>
              <a:t>загибеллю</a:t>
            </a:r>
            <a:r>
              <a:rPr lang="ru-RU" dirty="0" smtClean="0"/>
              <a:t>», </a:t>
            </a:r>
            <a:r>
              <a:rPr lang="ru-RU" dirty="0" err="1" smtClean="0"/>
              <a:t>перестає</a:t>
            </a:r>
            <a:r>
              <a:rPr lang="ru-RU" dirty="0" smtClean="0"/>
              <a:t> бути </a:t>
            </a:r>
            <a:r>
              <a:rPr lang="ru-RU" dirty="0" err="1" smtClean="0"/>
              <a:t>смертю</a:t>
            </a:r>
            <a:r>
              <a:rPr lang="ru-RU" dirty="0" smtClean="0"/>
              <a:t>?</a:t>
            </a:r>
          </a:p>
          <a:p>
            <a:pPr marL="0" indent="361950"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ставилось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літератури</a:t>
            </a:r>
            <a:r>
              <a:rPr lang="ru-RU" dirty="0" smtClean="0"/>
              <a:t>, а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гуманістична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вселюдської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smtClean="0"/>
              <a:t>Великий </a:t>
            </a:r>
            <a:r>
              <a:rPr lang="ru-RU" dirty="0" smtClean="0"/>
              <a:t>педагог </a:t>
            </a:r>
            <a:r>
              <a:rPr lang="ru-RU" b="1" i="1" dirty="0" smtClean="0"/>
              <a:t>К.Д</a:t>
            </a:r>
            <a:r>
              <a:rPr lang="ru-RU" b="1" i="1" dirty="0" smtClean="0"/>
              <a:t>. </a:t>
            </a:r>
            <a:r>
              <a:rPr lang="ru-RU" b="1" i="1" dirty="0" err="1" smtClean="0"/>
              <a:t>Ушинський</a:t>
            </a:r>
            <a:r>
              <a:rPr lang="ru-RU" b="1" i="1" dirty="0" smtClean="0"/>
              <a:t> </a:t>
            </a:r>
            <a:r>
              <a:rPr lang="ru-RU" dirty="0" smtClean="0"/>
              <a:t>у </a:t>
            </a:r>
            <a:r>
              <a:rPr lang="ru-RU" b="1" i="1" dirty="0" err="1" smtClean="0"/>
              <a:t>праці</a:t>
            </a:r>
            <a:r>
              <a:rPr lang="ru-RU" b="1" i="1" dirty="0" smtClean="0"/>
              <a:t> «</a:t>
            </a:r>
            <a:r>
              <a:rPr lang="ru-RU" b="1" i="1" dirty="0" err="1" smtClean="0"/>
              <a:t>Рідна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» </a:t>
            </a:r>
            <a:r>
              <a:rPr lang="ru-RU" dirty="0" err="1" smtClean="0"/>
              <a:t>настійно</a:t>
            </a:r>
            <a:r>
              <a:rPr lang="ru-RU" dirty="0" smtClean="0"/>
              <a:t> </a:t>
            </a:r>
            <a:r>
              <a:rPr lang="ru-RU" dirty="0" err="1" smtClean="0"/>
              <a:t>наголошував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поки</a:t>
            </a:r>
            <a:r>
              <a:rPr lang="ru-RU" i="1" dirty="0" smtClean="0"/>
              <a:t> жива </a:t>
            </a:r>
            <a:r>
              <a:rPr lang="ru-RU" i="1" dirty="0" err="1" smtClean="0"/>
              <a:t>мова</a:t>
            </a:r>
            <a:r>
              <a:rPr lang="ru-RU" i="1" dirty="0" smtClean="0"/>
              <a:t> народна в устах народу, до того часу </a:t>
            </a:r>
            <a:r>
              <a:rPr lang="ru-RU" i="1" dirty="0" err="1" smtClean="0"/>
              <a:t>живий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народ. І нема </a:t>
            </a:r>
            <a:r>
              <a:rPr lang="ru-RU" i="1" dirty="0" err="1" smtClean="0"/>
              <a:t>насильства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нестерпного</a:t>
            </a:r>
            <a:r>
              <a:rPr lang="ru-RU" i="1" dirty="0" smtClean="0"/>
              <a:t>, як те,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хоче</a:t>
            </a:r>
            <a:r>
              <a:rPr lang="ru-RU" i="1" dirty="0" smtClean="0"/>
              <a:t> </a:t>
            </a:r>
            <a:r>
              <a:rPr lang="ru-RU" i="1" dirty="0" err="1" smtClean="0"/>
              <a:t>відняти</a:t>
            </a:r>
            <a:r>
              <a:rPr lang="ru-RU" i="1" dirty="0" smtClean="0"/>
              <a:t> в народу </a:t>
            </a:r>
            <a:r>
              <a:rPr lang="ru-RU" i="1" dirty="0" err="1" smtClean="0"/>
              <a:t>спадщину</a:t>
            </a:r>
            <a:r>
              <a:rPr lang="ru-RU" i="1" dirty="0" smtClean="0"/>
              <a:t>, </a:t>
            </a:r>
            <a:r>
              <a:rPr lang="ru-RU" i="1" dirty="0" err="1" smtClean="0"/>
              <a:t>створену</a:t>
            </a:r>
            <a:r>
              <a:rPr lang="ru-RU" i="1" dirty="0" smtClean="0"/>
              <a:t> </a:t>
            </a:r>
            <a:r>
              <a:rPr lang="ru-RU" i="1" dirty="0" err="1" smtClean="0"/>
              <a:t>незчисленними</a:t>
            </a:r>
            <a:r>
              <a:rPr lang="ru-RU" i="1" dirty="0" smtClean="0"/>
              <a:t> </a:t>
            </a:r>
            <a:r>
              <a:rPr lang="ru-RU" i="1" dirty="0" err="1" smtClean="0"/>
              <a:t>поколіннями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віджилих</a:t>
            </a:r>
            <a:r>
              <a:rPr lang="ru-RU" i="1" dirty="0" smtClean="0"/>
              <a:t> </a:t>
            </a:r>
            <a:r>
              <a:rPr lang="ru-RU" i="1" dirty="0" err="1" smtClean="0"/>
              <a:t>предків</a:t>
            </a:r>
            <a:r>
              <a:rPr lang="ru-RU" i="1" dirty="0" smtClean="0"/>
              <a:t>. </a:t>
            </a:r>
            <a:r>
              <a:rPr lang="ru-RU" i="1" dirty="0" err="1" smtClean="0"/>
              <a:t>Відберіть</a:t>
            </a:r>
            <a:r>
              <a:rPr lang="ru-RU" i="1" dirty="0" smtClean="0"/>
              <a:t> у народу все —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усе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повернути</a:t>
            </a:r>
            <a:r>
              <a:rPr lang="ru-RU" i="1" dirty="0" smtClean="0"/>
              <a:t>;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відберіть</a:t>
            </a:r>
            <a:r>
              <a:rPr lang="ru-RU" i="1" dirty="0" smtClean="0"/>
              <a:t> </a:t>
            </a:r>
            <a:r>
              <a:rPr lang="ru-RU" i="1" dirty="0" err="1" smtClean="0"/>
              <a:t>мову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ніколи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не створить </a:t>
            </a:r>
            <a:r>
              <a:rPr lang="ru-RU" i="1" dirty="0" err="1" smtClean="0"/>
              <a:t>її</a:t>
            </a:r>
            <a:r>
              <a:rPr lang="ru-RU" i="1" dirty="0" smtClean="0"/>
              <a:t>, </a:t>
            </a:r>
            <a:r>
              <a:rPr lang="ru-RU" i="1" dirty="0" err="1" smtClean="0"/>
              <a:t>нову</a:t>
            </a:r>
            <a:r>
              <a:rPr lang="ru-RU" i="1" dirty="0" smtClean="0"/>
              <a:t> </a:t>
            </a:r>
            <a:r>
              <a:rPr lang="ru-RU" i="1" dirty="0" err="1" smtClean="0"/>
              <a:t>батьківщину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створити</a:t>
            </a:r>
            <a:r>
              <a:rPr lang="ru-RU" i="1" dirty="0" smtClean="0"/>
              <a:t> народ,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мови</a:t>
            </a:r>
            <a:r>
              <a:rPr lang="ru-RU" i="1" dirty="0" smtClean="0"/>
              <a:t> — </a:t>
            </a:r>
            <a:r>
              <a:rPr lang="ru-RU" i="1" dirty="0" err="1" smtClean="0"/>
              <a:t>ніколи</a:t>
            </a:r>
            <a:r>
              <a:rPr lang="ru-RU" i="1" dirty="0" smtClean="0"/>
              <a:t>; </a:t>
            </a:r>
            <a:r>
              <a:rPr lang="ru-RU" i="1" dirty="0" err="1" smtClean="0"/>
              <a:t>вимерла</a:t>
            </a:r>
            <a:r>
              <a:rPr lang="ru-RU" i="1" dirty="0" smtClean="0"/>
              <a:t> </a:t>
            </a:r>
            <a:r>
              <a:rPr lang="ru-RU" i="1" dirty="0" err="1" smtClean="0"/>
              <a:t>мова</a:t>
            </a:r>
            <a:r>
              <a:rPr lang="ru-RU" i="1" dirty="0" smtClean="0"/>
              <a:t> в устах народу — </a:t>
            </a:r>
            <a:r>
              <a:rPr lang="ru-RU" i="1" dirty="0" err="1" smtClean="0"/>
              <a:t>вимер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народ...».</a:t>
            </a:r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Мова</a:t>
            </a:r>
            <a:r>
              <a:rPr lang="ru-RU" dirty="0" smtClean="0"/>
              <a:t>, Слово </a:t>
            </a:r>
            <a:r>
              <a:rPr lang="ru-RU" dirty="0" err="1" smtClean="0"/>
              <a:t>віками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, </a:t>
            </a:r>
            <a:r>
              <a:rPr lang="ru-RU" dirty="0" err="1" smtClean="0"/>
              <a:t>мислителів</a:t>
            </a:r>
            <a:r>
              <a:rPr lang="ru-RU" dirty="0" smtClean="0"/>
              <a:t>, </a:t>
            </a:r>
            <a:r>
              <a:rPr lang="ru-RU" dirty="0" err="1" smtClean="0"/>
              <a:t>творців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науки,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в </a:t>
            </a:r>
            <a:r>
              <a:rPr lang="ru-RU" dirty="0" err="1" smtClean="0"/>
              <a:t>Слові</a:t>
            </a:r>
            <a:r>
              <a:rPr lang="ru-RU" dirty="0" smtClean="0"/>
              <a:t> </a:t>
            </a:r>
            <a:r>
              <a:rPr lang="ru-RU" dirty="0" err="1" smtClean="0"/>
              <a:t>бачили</a:t>
            </a:r>
            <a:r>
              <a:rPr lang="ru-RU" dirty="0" smtClean="0"/>
              <a:t> </a:t>
            </a:r>
            <a:r>
              <a:rPr lang="ru-RU" dirty="0" err="1" smtClean="0"/>
              <a:t>найбагатший</a:t>
            </a:r>
            <a:r>
              <a:rPr lang="ru-RU" dirty="0" smtClean="0"/>
              <a:t>, </a:t>
            </a:r>
            <a:r>
              <a:rPr lang="ru-RU" dirty="0" err="1" smtClean="0"/>
              <a:t>найкоштовніший</a:t>
            </a:r>
            <a:r>
              <a:rPr lang="ru-RU" dirty="0" smtClean="0"/>
              <a:t> скарб народу, </a:t>
            </a:r>
            <a:r>
              <a:rPr lang="ru-RU" dirty="0" err="1" smtClean="0"/>
              <a:t>наймогутнішу</a:t>
            </a:r>
            <a:r>
              <a:rPr lang="ru-RU" dirty="0" smtClean="0"/>
              <a:t>, </a:t>
            </a:r>
            <a:r>
              <a:rPr lang="ru-RU" dirty="0" err="1" smtClean="0"/>
              <a:t>магічно-чарівну</a:t>
            </a:r>
            <a:r>
              <a:rPr lang="ru-RU" dirty="0" smtClean="0"/>
              <a:t> (</a:t>
            </a:r>
            <a:r>
              <a:rPr lang="ru-RU" dirty="0" err="1" smtClean="0"/>
              <a:t>рівну</a:t>
            </a:r>
            <a:r>
              <a:rPr lang="ru-RU" dirty="0" smtClean="0"/>
              <a:t> </a:t>
            </a:r>
            <a:r>
              <a:rPr lang="ru-RU" dirty="0" err="1" smtClean="0"/>
              <a:t>божественній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таємничу</a:t>
            </a:r>
            <a:r>
              <a:rPr lang="ru-RU" dirty="0" smtClean="0"/>
              <a:t> силу, </a:t>
            </a:r>
            <a:r>
              <a:rPr lang="ru-RU" dirty="0" err="1" smtClean="0"/>
              <a:t>рівень</a:t>
            </a:r>
            <a:r>
              <a:rPr lang="ru-RU" dirty="0" smtClean="0"/>
              <a:t> же </a:t>
            </a:r>
            <a:r>
              <a:rPr lang="ru-RU" dirty="0" err="1" smtClean="0"/>
              <a:t>володіння</a:t>
            </a:r>
            <a:r>
              <a:rPr lang="ru-RU" dirty="0" smtClean="0"/>
              <a:t> Словом </a:t>
            </a:r>
            <a:r>
              <a:rPr lang="ru-RU" dirty="0" err="1" smtClean="0"/>
              <a:t>вважався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гідності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нації</a:t>
            </a:r>
            <a:r>
              <a:rPr lang="ru-RU" dirty="0" smtClean="0"/>
              <a:t>.</a:t>
            </a:r>
          </a:p>
          <a:p>
            <a:pPr marL="0" indent="361950" algn="ctr">
              <a:buNone/>
            </a:pPr>
            <a:r>
              <a:rPr lang="ru-RU" i="1" dirty="0" smtClean="0"/>
              <a:t>…Ну </a:t>
            </a:r>
            <a:r>
              <a:rPr lang="ru-RU" i="1" dirty="0" err="1" smtClean="0"/>
              <a:t>що</a:t>
            </a:r>
            <a:r>
              <a:rPr lang="ru-RU" i="1" dirty="0" smtClean="0"/>
              <a:t> б, </a:t>
            </a:r>
            <a:r>
              <a:rPr lang="ru-RU" i="1" dirty="0" err="1" smtClean="0"/>
              <a:t>здавалося</a:t>
            </a:r>
            <a:r>
              <a:rPr lang="ru-RU" i="1" dirty="0" smtClean="0"/>
              <a:t>, слова... Слова та голос —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нічого</a:t>
            </a:r>
            <a:r>
              <a:rPr lang="ru-RU" i="1" dirty="0" smtClean="0"/>
              <a:t>. </a:t>
            </a:r>
          </a:p>
          <a:p>
            <a:pPr marL="0" indent="361950" algn="ctr">
              <a:buNone/>
            </a:pPr>
            <a:r>
              <a:rPr lang="ru-RU" i="1" dirty="0" smtClean="0"/>
              <a:t>А </a:t>
            </a:r>
            <a:r>
              <a:rPr lang="ru-RU" i="1" dirty="0" err="1" smtClean="0"/>
              <a:t>серце</a:t>
            </a:r>
            <a:r>
              <a:rPr lang="ru-RU" i="1" dirty="0" smtClean="0"/>
              <a:t> </a:t>
            </a:r>
            <a:r>
              <a:rPr lang="ru-RU" i="1" dirty="0" err="1" smtClean="0"/>
              <a:t>б’ється</a:t>
            </a:r>
            <a:r>
              <a:rPr lang="ru-RU" i="1" dirty="0" smtClean="0"/>
              <a:t> — </a:t>
            </a:r>
            <a:r>
              <a:rPr lang="ru-RU" i="1" dirty="0" err="1" smtClean="0"/>
              <a:t>ожива</a:t>
            </a:r>
            <a:r>
              <a:rPr lang="ru-RU" i="1" dirty="0" smtClean="0"/>
              <a:t>, Як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почує</a:t>
            </a:r>
            <a:r>
              <a:rPr lang="ru-RU" i="1" dirty="0" smtClean="0"/>
              <a:t>!... </a:t>
            </a:r>
          </a:p>
          <a:p>
            <a:pPr marL="0" indent="361950" algn="ctr">
              <a:buNone/>
            </a:pPr>
            <a:r>
              <a:rPr lang="ru-RU" i="1" dirty="0" smtClean="0"/>
              <a:t>Знать од Бога</a:t>
            </a:r>
            <a:br>
              <a:rPr lang="ru-RU" i="1" dirty="0" smtClean="0"/>
            </a:br>
            <a:r>
              <a:rPr lang="ru-RU" i="1" dirty="0" smtClean="0"/>
              <a:t>І голос той,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ті</a:t>
            </a:r>
            <a:r>
              <a:rPr lang="ru-RU" i="1" dirty="0" smtClean="0"/>
              <a:t> слова</a:t>
            </a:r>
            <a:br>
              <a:rPr lang="ru-RU" i="1" dirty="0" smtClean="0"/>
            </a:br>
            <a:r>
              <a:rPr lang="ru-RU" i="1" dirty="0" err="1" smtClean="0"/>
              <a:t>Ідуть</a:t>
            </a:r>
            <a:r>
              <a:rPr lang="ru-RU" i="1" dirty="0" smtClean="0"/>
              <a:t> меж люди</a:t>
            </a:r>
            <a:r>
              <a:rPr lang="ru-RU" i="1" dirty="0" smtClean="0"/>
              <a:t>!... </a:t>
            </a:r>
          </a:p>
          <a:p>
            <a:pPr marL="0" indent="361950" algn="r">
              <a:buNone/>
            </a:pPr>
            <a:r>
              <a:rPr lang="ru-RU" dirty="0" smtClean="0"/>
              <a:t>— </a:t>
            </a:r>
            <a:r>
              <a:rPr lang="ru-RU" dirty="0" smtClean="0"/>
              <a:t>писав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геніальною</a:t>
            </a:r>
            <a:r>
              <a:rPr lang="ru-RU" dirty="0" smtClean="0"/>
              <a:t> </a:t>
            </a:r>
            <a:r>
              <a:rPr lang="ru-RU" dirty="0" err="1" smtClean="0"/>
              <a:t>проникливістю</a:t>
            </a:r>
            <a:r>
              <a:rPr lang="ru-RU" dirty="0" smtClean="0"/>
              <a:t> </a:t>
            </a:r>
            <a:r>
              <a:rPr lang="ru-RU" b="1" i="1" dirty="0" smtClean="0"/>
              <a:t>Т. Г. Шевченко</a:t>
            </a:r>
            <a:r>
              <a:rPr lang="ru-RU" dirty="0" smtClean="0"/>
              <a:t>.</a:t>
            </a:r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b="1" dirty="0" smtClean="0"/>
              <a:t>Картина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думок, </a:t>
            </a:r>
            <a:r>
              <a:rPr lang="ru-RU" dirty="0" err="1" smtClean="0"/>
              <a:t>уявлень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уявної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мовознавстві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:</a:t>
            </a:r>
          </a:p>
          <a:p>
            <a:pPr marL="0" indent="361950" algn="just">
              <a:buNone/>
            </a:pPr>
            <a:r>
              <a:rPr lang="ru-RU" dirty="0" smtClean="0"/>
              <a:t> </a:t>
            </a:r>
            <a:r>
              <a:rPr lang="ru-RU" b="1" i="1" dirty="0" err="1" smtClean="0"/>
              <a:t>концептуальну</a:t>
            </a:r>
            <a:r>
              <a:rPr lang="ru-RU" b="1" dirty="0" smtClean="0"/>
              <a:t> </a:t>
            </a:r>
            <a:r>
              <a:rPr lang="ru-RU" b="1" dirty="0" smtClean="0"/>
              <a:t>картину </a:t>
            </a:r>
            <a:r>
              <a:rPr lang="ru-RU" b="1" dirty="0" err="1" smtClean="0"/>
              <a:t>світу</a:t>
            </a:r>
            <a:r>
              <a:rPr lang="ru-RU" b="1" dirty="0" smtClean="0"/>
              <a:t>;</a:t>
            </a:r>
            <a:endParaRPr lang="ru-RU" b="1" i="1" dirty="0" smtClean="0"/>
          </a:p>
          <a:p>
            <a:pPr marL="0" indent="361950" algn="just">
              <a:buNone/>
            </a:pPr>
            <a:r>
              <a:rPr lang="ru-RU" b="1" dirty="0" smtClean="0"/>
              <a:t> </a:t>
            </a:r>
            <a:r>
              <a:rPr lang="ru-RU" b="1" i="1" dirty="0" err="1" smtClean="0"/>
              <a:t>мовну</a:t>
            </a:r>
            <a:r>
              <a:rPr lang="ru-RU" b="1" i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Мовна</a:t>
            </a:r>
            <a:r>
              <a:rPr lang="ru-RU" dirty="0" smtClean="0"/>
              <a:t> </a:t>
            </a:r>
            <a:r>
              <a:rPr lang="ru-RU" dirty="0" smtClean="0"/>
              <a:t>картина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фіксує</a:t>
            </a:r>
            <a:r>
              <a:rPr lang="ru-RU" dirty="0" smtClean="0"/>
              <a:t> </a:t>
            </a:r>
            <a:r>
              <a:rPr lang="ru-RU" dirty="0" smtClean="0"/>
              <a:t>образ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smtClean="0"/>
              <a:t>дерева.</a:t>
            </a:r>
          </a:p>
          <a:p>
            <a:pPr marL="0" indent="361950" algn="just">
              <a:buNone/>
            </a:pPr>
            <a:r>
              <a:rPr lang="ru-RU" dirty="0" smtClean="0"/>
              <a:t>І </a:t>
            </a:r>
            <a:r>
              <a:rPr lang="ru-RU" dirty="0" err="1" smtClean="0"/>
              <a:t>найперше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b="1" dirty="0" err="1" smtClean="0"/>
              <a:t>фітонімів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фаунонімів</a:t>
            </a:r>
            <a:r>
              <a:rPr lang="ru-RU" dirty="0" smtClean="0"/>
              <a:t> як </a:t>
            </a:r>
            <a:r>
              <a:rPr lang="ru-RU" dirty="0" err="1" smtClean="0"/>
              <a:t>репрезентантів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дерева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живого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співіснує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b="1" dirty="0" err="1" smtClean="0"/>
              <a:t>Фітоніми</a:t>
            </a:r>
            <a:r>
              <a:rPr lang="ru-RU" dirty="0" smtClean="0"/>
              <a:t> </a:t>
            </a:r>
            <a:r>
              <a:rPr lang="ru-RU" dirty="0" err="1" smtClean="0"/>
              <a:t>ввійшли</a:t>
            </a:r>
            <a:r>
              <a:rPr lang="ru-RU" dirty="0" smtClean="0"/>
              <a:t> до </a:t>
            </a:r>
            <a:r>
              <a:rPr lang="ru-RU" dirty="0" err="1" smtClean="0"/>
              <a:t>найраніше</a:t>
            </a:r>
            <a:r>
              <a:rPr lang="ru-RU" dirty="0" smtClean="0"/>
              <a:t> </a:t>
            </a:r>
            <a:r>
              <a:rPr lang="ru-RU" dirty="0" err="1" smtClean="0"/>
              <a:t>сформованого</a:t>
            </a:r>
            <a:r>
              <a:rPr lang="ru-RU" dirty="0" smtClean="0"/>
              <a:t> шару </a:t>
            </a:r>
            <a:r>
              <a:rPr lang="ru-RU" dirty="0" err="1" smtClean="0"/>
              <a:t>свідомості</a:t>
            </a:r>
            <a:r>
              <a:rPr lang="ru-RU" dirty="0" smtClean="0"/>
              <a:t> людей.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ментальності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культурі</a:t>
            </a:r>
            <a:r>
              <a:rPr lang="ru-RU" dirty="0" smtClean="0"/>
              <a:t> кожного народу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b="1" dirty="0" err="1" smtClean="0"/>
              <a:t>концепти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всю культуру,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виразні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етносу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концептами </a:t>
            </a:r>
            <a:r>
              <a:rPr lang="ru-RU" dirty="0" err="1" smtClean="0"/>
              <a:t>культури</a:t>
            </a:r>
            <a:r>
              <a:rPr lang="ru-RU" dirty="0" smtClean="0"/>
              <a:t>.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флористичні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неабияку</a:t>
            </a:r>
            <a:r>
              <a:rPr lang="ru-RU" dirty="0" smtClean="0"/>
              <a:t> роль у </a:t>
            </a:r>
            <a:r>
              <a:rPr lang="ru-RU" dirty="0" err="1" smtClean="0"/>
              <a:t>свідомості</a:t>
            </a:r>
            <a:r>
              <a:rPr lang="ru-RU" dirty="0" smtClean="0"/>
              <a:t> народу.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152940"/>
          </a:xfrm>
        </p:spPr>
        <p:txBody>
          <a:bodyPr rtlCol="0"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Література</a:t>
            </a:r>
            <a:r>
              <a:rPr lang="ru-RU" b="1" dirty="0" smtClean="0">
                <a:solidFill>
                  <a:schemeClr val="tx1"/>
                </a:solidFill>
              </a:rPr>
              <a:t> до теми: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475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Багринець</a:t>
            </a:r>
            <a:r>
              <a:rPr lang="ru-RU" dirty="0" smtClean="0"/>
              <a:t> В.М. Коли і як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», «</a:t>
            </a:r>
            <a:r>
              <a:rPr lang="ru-RU" dirty="0" err="1" smtClean="0"/>
              <a:t>українці</a:t>
            </a:r>
            <a:r>
              <a:rPr lang="ru-RU" dirty="0" smtClean="0"/>
              <a:t>»? Ужгород : </a:t>
            </a:r>
            <a:r>
              <a:rPr lang="ru-RU" dirty="0" err="1" smtClean="0"/>
              <a:t>Ґражда</a:t>
            </a:r>
            <a:r>
              <a:rPr lang="ru-RU" dirty="0" smtClean="0"/>
              <a:t>, 2002.</a:t>
            </a:r>
            <a:r>
              <a:rPr lang="uk-UA" dirty="0" smtClean="0"/>
              <a:t> 37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Іпатіївський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uk-UA" dirty="0" smtClean="0"/>
              <a:t>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Денисюк Н. </a:t>
            </a:r>
            <a:r>
              <a:rPr lang="ru-RU" dirty="0" err="1" smtClean="0"/>
              <a:t>Чому</a:t>
            </a:r>
            <a:r>
              <a:rPr lang="ru-RU" dirty="0" smtClean="0"/>
              <a:t> «</a:t>
            </a:r>
            <a:r>
              <a:rPr lang="ru-RU" dirty="0" err="1" smtClean="0"/>
              <a:t>зникла</a:t>
            </a:r>
            <a:r>
              <a:rPr lang="ru-RU" dirty="0" smtClean="0"/>
              <a:t> </a:t>
            </a:r>
            <a:r>
              <a:rPr lang="ru-RU" dirty="0" err="1" smtClean="0"/>
              <a:t>трипільська</a:t>
            </a:r>
            <a:r>
              <a:rPr lang="ru-RU" dirty="0" smtClean="0"/>
              <a:t> культура». К</a:t>
            </a:r>
            <a:r>
              <a:rPr lang="uk-UA" dirty="0" smtClean="0"/>
              <a:t>. </a:t>
            </a:r>
            <a:r>
              <a:rPr lang="ru-RU" dirty="0" smtClean="0"/>
              <a:t>: Слово, 2001.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Дорогоцінна</a:t>
            </a:r>
            <a:r>
              <a:rPr lang="ru-RU" dirty="0" smtClean="0"/>
              <a:t> </a:t>
            </a:r>
            <a:r>
              <a:rPr lang="ru-RU" dirty="0" err="1" smtClean="0"/>
              <a:t>енциклопедія</a:t>
            </a:r>
            <a:r>
              <a:rPr lang="ru-RU" dirty="0" smtClean="0"/>
              <a:t> </a:t>
            </a:r>
            <a:r>
              <a:rPr lang="ru-RU" dirty="0" err="1" smtClean="0"/>
              <a:t>українознавства</a:t>
            </a:r>
            <a:r>
              <a:rPr lang="uk-UA" dirty="0" smtClean="0"/>
              <a:t> / у</a:t>
            </a:r>
            <a:r>
              <a:rPr lang="ru-RU" dirty="0" err="1" smtClean="0"/>
              <a:t>кл</a:t>
            </a:r>
            <a:r>
              <a:rPr lang="ru-RU" dirty="0" smtClean="0"/>
              <a:t>. О.В. </a:t>
            </a:r>
            <a:r>
              <a:rPr lang="ru-RU" dirty="0" err="1" smtClean="0"/>
              <a:t>Зав’язкін</a:t>
            </a:r>
            <a:r>
              <a:rPr lang="ru-RU" dirty="0" smtClean="0"/>
              <a:t>. </a:t>
            </a:r>
            <a:r>
              <a:rPr lang="ru-RU" dirty="0" err="1" smtClean="0"/>
              <a:t>Донецьк</a:t>
            </a:r>
            <a:r>
              <a:rPr lang="ru-RU" dirty="0" smtClean="0"/>
              <a:t> : ТОВ</a:t>
            </a:r>
            <a:r>
              <a:rPr lang="uk-UA" dirty="0" smtClean="0"/>
              <a:t> </a:t>
            </a:r>
            <a:r>
              <a:rPr lang="ru-RU" dirty="0" smtClean="0"/>
              <a:t>«ВКФ «БАО», 2009. 288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Жайворонок</a:t>
            </a:r>
            <a:r>
              <a:rPr lang="ru-RU" dirty="0" smtClean="0"/>
              <a:t> В.В. Знаки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ru-RU" dirty="0" smtClean="0"/>
              <a:t> : </a:t>
            </a:r>
            <a:r>
              <a:rPr lang="ru-RU" dirty="0" err="1" smtClean="0"/>
              <a:t>словник-довідни</a:t>
            </a:r>
            <a:r>
              <a:rPr lang="uk-UA" dirty="0" smtClean="0"/>
              <a:t>.</a:t>
            </a:r>
            <a:r>
              <a:rPr lang="ru-RU" dirty="0" smtClean="0"/>
              <a:t> К. : </a:t>
            </a:r>
            <a:r>
              <a:rPr lang="ru-RU" dirty="0" err="1" smtClean="0"/>
              <a:t>Довіра</a:t>
            </a:r>
            <a:r>
              <a:rPr lang="ru-RU" dirty="0" smtClean="0"/>
              <a:t>, 2006. 703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Жайворонок</a:t>
            </a:r>
            <a:r>
              <a:rPr lang="ru-RU" dirty="0" smtClean="0"/>
              <a:t> В.В.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етнолінгвістика</a:t>
            </a:r>
            <a:r>
              <a:rPr lang="ru-RU" dirty="0" smtClean="0"/>
              <a:t>. К., 2007</a:t>
            </a:r>
            <a:r>
              <a:rPr lang="uk-UA" dirty="0" smtClean="0"/>
              <a:t>. 262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Кобилюх</a:t>
            </a:r>
            <a:r>
              <a:rPr lang="ru-RU" dirty="0" smtClean="0"/>
              <a:t> В. </a:t>
            </a:r>
            <a:r>
              <a:rPr lang="ru-RU" dirty="0" err="1" smtClean="0"/>
              <a:t>Праукраїна</a:t>
            </a:r>
            <a:r>
              <a:rPr lang="ru-RU" dirty="0" smtClean="0"/>
              <a:t> і санскрит. </a:t>
            </a:r>
            <a:r>
              <a:rPr lang="ru-RU" dirty="0" err="1" smtClean="0"/>
              <a:t>Тернопіль</a:t>
            </a:r>
            <a:r>
              <a:rPr lang="ru-RU" dirty="0" smtClean="0"/>
              <a:t>: </a:t>
            </a:r>
            <a:r>
              <a:rPr lang="ru-RU" dirty="0" err="1" smtClean="0"/>
              <a:t>Мандрівець</a:t>
            </a:r>
            <a:r>
              <a:rPr lang="ru-RU" dirty="0" smtClean="0"/>
              <a:t>, 2013.</a:t>
            </a:r>
            <a:r>
              <a:rPr lang="uk-UA" dirty="0" smtClean="0"/>
              <a:t> 512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розкриває</a:t>
            </a:r>
            <a:r>
              <a:rPr lang="ru-RU" dirty="0" smtClean="0"/>
              <a:t> санскрит. К</a:t>
            </a:r>
            <a:r>
              <a:rPr lang="uk-UA" dirty="0" smtClean="0"/>
              <a:t>. </a:t>
            </a:r>
            <a:r>
              <a:rPr lang="ru-RU" dirty="0" smtClean="0"/>
              <a:t>: </a:t>
            </a:r>
            <a:r>
              <a:rPr lang="ru-RU" dirty="0" err="1" smtClean="0"/>
              <a:t>Просвіта</a:t>
            </a:r>
            <a:r>
              <a:rPr lang="ru-RU" dirty="0" smtClean="0"/>
              <a:t>, 2001.</a:t>
            </a:r>
            <a:r>
              <a:rPr lang="uk-UA" dirty="0" smtClean="0"/>
              <a:t> 288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Індоарійські</a:t>
            </a:r>
            <a:r>
              <a:rPr lang="ru-RU" dirty="0" smtClean="0"/>
              <a:t>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К</a:t>
            </a:r>
            <a:r>
              <a:rPr lang="uk-UA" dirty="0" smtClean="0"/>
              <a:t>. </a:t>
            </a:r>
            <a:r>
              <a:rPr lang="ru-RU" dirty="0" smtClean="0"/>
              <a:t>: </a:t>
            </a:r>
            <a:r>
              <a:rPr lang="ru-RU" dirty="0" err="1" smtClean="0"/>
              <a:t>Просвіта</a:t>
            </a:r>
            <a:r>
              <a:rPr lang="ru-RU" dirty="0" smtClean="0"/>
              <a:t>, 2004.</a:t>
            </a:r>
            <a:r>
              <a:rPr lang="uk-UA" dirty="0" smtClean="0"/>
              <a:t> 447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Тисяча</a:t>
            </a:r>
            <a:r>
              <a:rPr lang="ru-RU" dirty="0" smtClean="0"/>
              <a:t> </a:t>
            </a:r>
            <a:r>
              <a:rPr lang="ru-RU" dirty="0" err="1" smtClean="0"/>
              <a:t>найновіших</a:t>
            </a:r>
            <a:r>
              <a:rPr lang="ru-RU" dirty="0" smtClean="0"/>
              <a:t> </a:t>
            </a:r>
            <a:r>
              <a:rPr lang="ru-RU" dirty="0" err="1" smtClean="0"/>
              <a:t>тлумачень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, </a:t>
            </a:r>
            <a:r>
              <a:rPr lang="ru-RU" dirty="0" err="1" smtClean="0"/>
              <a:t>імен</a:t>
            </a:r>
            <a:r>
              <a:rPr lang="ru-RU" dirty="0" smtClean="0"/>
              <a:t>, </a:t>
            </a:r>
            <a:r>
              <a:rPr lang="ru-RU" dirty="0" err="1" smtClean="0"/>
              <a:t>прізвищ</a:t>
            </a:r>
            <a:r>
              <a:rPr lang="ru-RU" dirty="0" smtClean="0"/>
              <a:t> (на </a:t>
            </a:r>
            <a:r>
              <a:rPr lang="ru-RU" dirty="0" err="1" smtClean="0"/>
              <a:t>індоіранському</a:t>
            </a:r>
            <a:r>
              <a:rPr lang="ru-RU" dirty="0" smtClean="0"/>
              <a:t> </a:t>
            </a:r>
            <a:r>
              <a:rPr lang="ru-RU" dirty="0" err="1" smtClean="0"/>
              <a:t>матеріалі</a:t>
            </a:r>
            <a:r>
              <a:rPr lang="ru-RU" dirty="0" smtClean="0"/>
              <a:t>) : </a:t>
            </a:r>
            <a:r>
              <a:rPr lang="ru-RU" dirty="0" err="1" smtClean="0"/>
              <a:t>довідник</a:t>
            </a:r>
            <a:r>
              <a:rPr lang="ru-RU" dirty="0" smtClean="0"/>
              <a:t>. К. : </a:t>
            </a:r>
            <a:r>
              <a:rPr lang="ru-RU" dirty="0" err="1" smtClean="0"/>
              <a:t>Євшан-зілля</a:t>
            </a:r>
            <a:r>
              <a:rPr lang="ru-RU" dirty="0" smtClean="0"/>
              <a:t>, 2008. 360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Наконечний</a:t>
            </a:r>
            <a:r>
              <a:rPr lang="uk-UA" dirty="0" smtClean="0"/>
              <a:t> Є</a:t>
            </a:r>
            <a:r>
              <a:rPr lang="ru-RU" dirty="0" smtClean="0"/>
              <a:t>. </a:t>
            </a:r>
            <a:r>
              <a:rPr lang="ru-RU" dirty="0" err="1" smtClean="0"/>
              <a:t>Украдене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: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русини</a:t>
            </a:r>
            <a:r>
              <a:rPr lang="ru-RU" dirty="0" smtClean="0"/>
              <a:t> стали </a:t>
            </a:r>
            <a:r>
              <a:rPr lang="ru-RU" dirty="0" err="1" smtClean="0"/>
              <a:t>українцями</a:t>
            </a:r>
            <a:r>
              <a:rPr lang="uk-UA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, 2001. 400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Пастернак Я.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етногенези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в </a:t>
            </a:r>
            <a:r>
              <a:rPr lang="ru-RU" dirty="0" err="1" smtClean="0"/>
              <a:t>світлі</a:t>
            </a:r>
            <a:r>
              <a:rPr lang="ru-RU" dirty="0" smtClean="0"/>
              <a:t> </a:t>
            </a:r>
            <a:r>
              <a:rPr lang="ru-RU" dirty="0" err="1" smtClean="0"/>
              <a:t>археологічних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. Нью-Йорк, 1971.</a:t>
            </a:r>
            <a:r>
              <a:rPr lang="uk-UA" dirty="0" smtClean="0"/>
              <a:t> 26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Пахльовська</a:t>
            </a:r>
            <a:r>
              <a:rPr lang="ru-RU" dirty="0" smtClean="0"/>
              <a:t> О.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» як </a:t>
            </a:r>
            <a:r>
              <a:rPr lang="ru-RU" dirty="0" err="1" smtClean="0"/>
              <a:t>спадок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гуманізму</a:t>
            </a:r>
            <a:r>
              <a:rPr lang="uk-UA" dirty="0" smtClean="0"/>
              <a:t>.</a:t>
            </a:r>
            <a:r>
              <a:rPr lang="ru-RU" i="1" dirty="0" smtClean="0"/>
              <a:t> Час.</a:t>
            </a:r>
            <a:r>
              <a:rPr lang="ru-RU" dirty="0" smtClean="0"/>
              <a:t> 1997. С.</a:t>
            </a:r>
            <a:r>
              <a:rPr lang="uk-UA" dirty="0" smtClean="0"/>
              <a:t> </a:t>
            </a:r>
            <a:r>
              <a:rPr lang="ru-RU" dirty="0" smtClean="0"/>
              <a:t>6–12.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Петров</a:t>
            </a:r>
            <a:r>
              <a:rPr lang="uk-UA" dirty="0" smtClean="0"/>
              <a:t> В</a:t>
            </a:r>
            <a:r>
              <a:rPr lang="ru-RU" dirty="0" smtClean="0"/>
              <a:t>.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</a:t>
            </a:r>
            <a:r>
              <a:rPr lang="uk-UA" dirty="0" smtClean="0"/>
              <a:t>. </a:t>
            </a:r>
            <a:r>
              <a:rPr lang="ru-RU" dirty="0" err="1" smtClean="0"/>
              <a:t>Реґенсбурґ</a:t>
            </a:r>
            <a:r>
              <a:rPr lang="ru-RU" dirty="0" smtClean="0"/>
              <a:t> : </a:t>
            </a:r>
            <a:r>
              <a:rPr lang="ru-RU" dirty="0" err="1" smtClean="0"/>
              <a:t>Українська</a:t>
            </a:r>
            <a:r>
              <a:rPr lang="ru-RU" dirty="0" smtClean="0"/>
              <a:t> </a:t>
            </a:r>
            <a:r>
              <a:rPr lang="ru-RU" dirty="0" err="1" smtClean="0"/>
              <a:t>Студентська</a:t>
            </a:r>
            <a:r>
              <a:rPr lang="ru-RU" dirty="0" smtClean="0"/>
              <a:t> Громада, 1947. 76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Фігурний</a:t>
            </a:r>
            <a:r>
              <a:rPr lang="ru-RU" dirty="0" smtClean="0"/>
              <a:t> Ю.С. </a:t>
            </a:r>
            <a:r>
              <a:rPr lang="ru-RU" dirty="0" err="1" smtClean="0"/>
              <a:t>Фаховий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і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, </a:t>
            </a:r>
            <a:r>
              <a:rPr lang="ru-RU" dirty="0" err="1" smtClean="0"/>
              <a:t>націєтворчих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вченими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етнології</a:t>
            </a:r>
            <a:r>
              <a:rPr lang="ru-RU" dirty="0" smtClean="0"/>
              <a:t> ННДІУ МОН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ХХ – на початку ХХІ </a:t>
            </a:r>
            <a:r>
              <a:rPr lang="ru-RU" dirty="0" err="1" smtClean="0"/>
              <a:t>століть</a:t>
            </a:r>
            <a:r>
              <a:rPr lang="ru-RU" dirty="0" smtClean="0"/>
              <a:t>. К</a:t>
            </a:r>
            <a:r>
              <a:rPr lang="uk-UA" dirty="0" smtClean="0"/>
              <a:t>. :</a:t>
            </a:r>
            <a:r>
              <a:rPr lang="ru-RU" dirty="0" smtClean="0"/>
              <a:t> ННДІУ</a:t>
            </a:r>
            <a:r>
              <a:rPr lang="uk-UA" dirty="0" smtClean="0"/>
              <a:t>,</a:t>
            </a:r>
            <a:r>
              <a:rPr lang="ru-RU" dirty="0" smtClean="0"/>
              <a:t> 2011. 142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Чубатий</a:t>
            </a:r>
            <a:r>
              <a:rPr lang="uk-UA" dirty="0" smtClean="0"/>
              <a:t> М</a:t>
            </a:r>
            <a:r>
              <a:rPr lang="ru-RU" dirty="0" smtClean="0"/>
              <a:t>. Княжа </a:t>
            </a:r>
            <a:r>
              <a:rPr lang="ru-RU" dirty="0" err="1" smtClean="0"/>
              <a:t>Русь-Україна</a:t>
            </a:r>
            <a:r>
              <a:rPr lang="ru-RU" dirty="0" smtClean="0"/>
              <a:t>. Нью-Йорк</a:t>
            </a:r>
            <a:r>
              <a:rPr lang="uk-UA" dirty="0" smtClean="0"/>
              <a:t>–</a:t>
            </a:r>
            <a:r>
              <a:rPr lang="ru-RU" dirty="0" smtClean="0"/>
              <a:t>Париж, 1964</a:t>
            </a:r>
            <a:r>
              <a:rPr lang="uk-UA" dirty="0" smtClean="0"/>
              <a:t>. </a:t>
            </a:r>
            <a:r>
              <a:rPr lang="ru-RU" dirty="0" smtClean="0"/>
              <a:t>159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Шевельов</a:t>
            </a:r>
            <a:r>
              <a:rPr lang="ru-RU" dirty="0" smtClean="0"/>
              <a:t> Ю.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в І </a:t>
            </a:r>
            <a:r>
              <a:rPr lang="ru-RU" dirty="0" err="1" smtClean="0"/>
              <a:t>половині</a:t>
            </a:r>
            <a:r>
              <a:rPr lang="ru-RU" dirty="0" smtClean="0"/>
              <a:t> XX </a:t>
            </a:r>
            <a:r>
              <a:rPr lang="ru-RU" dirty="0" err="1" smtClean="0"/>
              <a:t>сторіччя</a:t>
            </a:r>
            <a:r>
              <a:rPr lang="ru-RU" dirty="0" smtClean="0"/>
              <a:t> (1900</a:t>
            </a:r>
            <a:r>
              <a:rPr lang="uk-UA" dirty="0" smtClean="0"/>
              <a:t>-</a:t>
            </a:r>
            <a:r>
              <a:rPr lang="ru-RU" dirty="0" smtClean="0"/>
              <a:t>1941)</a:t>
            </a:r>
            <a:r>
              <a:rPr lang="uk-UA" dirty="0" smtClean="0"/>
              <a:t>: стан і статус</a:t>
            </a:r>
            <a:r>
              <a:rPr lang="ru-RU" dirty="0" smtClean="0"/>
              <a:t>. Нью-Йорк: </a:t>
            </a:r>
            <a:r>
              <a:rPr lang="ru-RU" dirty="0" err="1" smtClean="0"/>
              <a:t>Сучасність</a:t>
            </a:r>
            <a:r>
              <a:rPr lang="ru-RU" dirty="0" smtClean="0"/>
              <a:t>, 1987. 296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Шелухін</a:t>
            </a:r>
            <a:r>
              <a:rPr lang="ru-RU" dirty="0" smtClean="0"/>
              <a:t> С.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uk-UA" dirty="0" smtClean="0"/>
              <a:t>. </a:t>
            </a:r>
            <a:r>
              <a:rPr lang="ru-RU" dirty="0" err="1" smtClean="0"/>
              <a:t>Відень</a:t>
            </a:r>
            <a:r>
              <a:rPr lang="uk-UA" dirty="0" smtClean="0"/>
              <a:t> : «Франко Син і Спілка»</a:t>
            </a:r>
            <a:r>
              <a:rPr lang="ru-RU" dirty="0" smtClean="0"/>
              <a:t>, 1921.</a:t>
            </a:r>
            <a:r>
              <a:rPr lang="uk-UA" dirty="0" smtClean="0"/>
              <a:t> 30 с.</a:t>
            </a:r>
            <a:endParaRPr lang="ru-RU" dirty="0" smtClean="0"/>
          </a:p>
          <a:p>
            <a:pPr marL="514350" indent="-514350" rtl="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 </a:t>
            </a:r>
            <a:r>
              <a:rPr lang="ru-RU" dirty="0" err="1" smtClean="0"/>
              <a:t>надзвичайно</a:t>
            </a:r>
            <a:r>
              <a:rPr lang="ru-RU" dirty="0" smtClean="0"/>
              <a:t> широко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різноманітно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. Активно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smtClean="0"/>
              <a:t>народному </a:t>
            </a:r>
            <a:r>
              <a:rPr lang="ru-RU" dirty="0" err="1" smtClean="0"/>
              <a:t>вжитку</a:t>
            </a:r>
            <a:r>
              <a:rPr lang="ru-RU" dirty="0" smtClean="0"/>
              <a:t> </a:t>
            </a:r>
            <a:r>
              <a:rPr lang="ru-RU" dirty="0" err="1" smtClean="0"/>
              <a:t>лікарські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</a:t>
            </a:r>
          </a:p>
          <a:p>
            <a:pPr marL="0" indent="361950" algn="just"/>
            <a:r>
              <a:rPr lang="ru-RU" b="1" i="1" dirty="0" smtClean="0"/>
              <a:t>трави </a:t>
            </a:r>
            <a:r>
              <a:rPr lang="ru-RU" dirty="0" smtClean="0"/>
              <a:t>(</a:t>
            </a:r>
            <a:r>
              <a:rPr lang="ru-RU" i="1" dirty="0" err="1" smtClean="0"/>
              <a:t>полин</a:t>
            </a:r>
            <a:r>
              <a:rPr lang="ru-RU" i="1" dirty="0" smtClean="0"/>
              <a:t> </a:t>
            </a:r>
            <a:r>
              <a:rPr lang="ru-RU" i="1" dirty="0" err="1" smtClean="0"/>
              <a:t>гіркий</a:t>
            </a:r>
            <a:r>
              <a:rPr lang="ru-RU" i="1" dirty="0" smtClean="0"/>
              <a:t>, лопух, </a:t>
            </a:r>
            <a:r>
              <a:rPr lang="ru-RU" i="1" dirty="0" err="1" smtClean="0"/>
              <a:t>валеріана</a:t>
            </a:r>
            <a:r>
              <a:rPr lang="ru-RU" i="1" dirty="0" smtClean="0"/>
              <a:t>, </a:t>
            </a:r>
            <a:r>
              <a:rPr lang="ru-RU" i="1" dirty="0" err="1" smtClean="0"/>
              <a:t>материнка</a:t>
            </a:r>
            <a:r>
              <a:rPr lang="ru-RU" i="1" dirty="0" smtClean="0"/>
              <a:t>, </a:t>
            </a:r>
            <a:r>
              <a:rPr lang="ru-RU" i="1" dirty="0" err="1" smtClean="0"/>
              <a:t>деревій</a:t>
            </a:r>
            <a:r>
              <a:rPr lang="ru-RU" i="1" dirty="0" smtClean="0"/>
              <a:t>, подорожник, ромашка, </a:t>
            </a:r>
            <a:r>
              <a:rPr lang="ru-RU" i="1" dirty="0" err="1" smtClean="0"/>
              <a:t>чебрець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smtClean="0"/>
              <a:t>дерева</a:t>
            </a:r>
            <a:r>
              <a:rPr lang="ru-RU" dirty="0" smtClean="0"/>
              <a:t> (</a:t>
            </a:r>
            <a:r>
              <a:rPr lang="ru-RU" i="1" dirty="0" smtClean="0"/>
              <a:t>береза, дуб, </a:t>
            </a:r>
            <a:r>
              <a:rPr lang="ru-RU" i="1" dirty="0" err="1" smtClean="0"/>
              <a:t>вільха</a:t>
            </a:r>
            <a:r>
              <a:rPr lang="ru-RU" i="1" dirty="0" smtClean="0"/>
              <a:t>, сосна, липа, </a:t>
            </a:r>
            <a:r>
              <a:rPr lang="ru-RU" i="1" dirty="0" err="1" smtClean="0"/>
              <a:t>яблуня</a:t>
            </a:r>
            <a:r>
              <a:rPr lang="ru-RU" i="1" dirty="0" smtClean="0"/>
              <a:t>, груша, вишня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лісові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ягоди</a:t>
            </a:r>
            <a:r>
              <a:rPr lang="ru-RU" dirty="0" smtClean="0"/>
              <a:t> (</a:t>
            </a:r>
            <a:r>
              <a:rPr lang="ru-RU" i="1" dirty="0" err="1" smtClean="0"/>
              <a:t>чорниця</a:t>
            </a:r>
            <a:r>
              <a:rPr lang="ru-RU" i="1" dirty="0" smtClean="0"/>
              <a:t>, </a:t>
            </a:r>
            <a:r>
              <a:rPr lang="ru-RU" i="1" dirty="0" err="1" smtClean="0"/>
              <a:t>суниця</a:t>
            </a:r>
            <a:r>
              <a:rPr lang="ru-RU" i="1" dirty="0" smtClean="0"/>
              <a:t>, </a:t>
            </a:r>
            <a:r>
              <a:rPr lang="ru-RU" i="1" dirty="0" err="1" smtClean="0"/>
              <a:t>брусниця</a:t>
            </a:r>
            <a:r>
              <a:rPr lang="ru-RU" i="1" dirty="0" smtClean="0"/>
              <a:t>, малина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овочі</a:t>
            </a:r>
            <a:r>
              <a:rPr lang="ru-RU" dirty="0" smtClean="0"/>
              <a:t> (</a:t>
            </a:r>
            <a:r>
              <a:rPr lang="ru-RU" i="1" dirty="0" err="1" smtClean="0"/>
              <a:t>часник</a:t>
            </a:r>
            <a:r>
              <a:rPr lang="ru-RU" i="1" dirty="0" smtClean="0"/>
              <a:t>, цибуля, </a:t>
            </a:r>
            <a:r>
              <a:rPr lang="ru-RU" i="1" dirty="0" err="1" smtClean="0"/>
              <a:t>картопля</a:t>
            </a:r>
            <a:r>
              <a:rPr lang="ru-RU" i="1" dirty="0" smtClean="0"/>
              <a:t>, </a:t>
            </a:r>
            <a:r>
              <a:rPr lang="ru-RU" i="1" dirty="0" err="1" smtClean="0"/>
              <a:t>морква</a:t>
            </a:r>
            <a:r>
              <a:rPr lang="ru-RU" i="1" dirty="0" smtClean="0"/>
              <a:t>, </a:t>
            </a:r>
            <a:r>
              <a:rPr lang="ru-RU" i="1" dirty="0" err="1" smtClean="0"/>
              <a:t>буряк</a:t>
            </a:r>
            <a:r>
              <a:rPr lang="ru-RU" i="1" dirty="0" smtClean="0"/>
              <a:t>, капуста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зернові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культури</a:t>
            </a:r>
            <a:r>
              <a:rPr lang="ru-RU" b="1" i="1" dirty="0" smtClean="0"/>
              <a:t> </a:t>
            </a:r>
            <a:r>
              <a:rPr lang="uk-UA" i="1" dirty="0" smtClean="0"/>
              <a:t>(</a:t>
            </a:r>
            <a:r>
              <a:rPr lang="ru-RU" i="1" dirty="0" err="1" smtClean="0"/>
              <a:t>пшениця</a:t>
            </a:r>
            <a:r>
              <a:rPr lang="ru-RU" i="1" dirty="0" smtClean="0"/>
              <a:t>, жито, гречка</a:t>
            </a:r>
            <a:r>
              <a:rPr lang="uk-UA" dirty="0" smtClean="0"/>
              <a:t>).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Найпомітніше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b="1" dirty="0" err="1" smtClean="0"/>
              <a:t>флоризмам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 у текстах </a:t>
            </a:r>
            <a:r>
              <a:rPr lang="ru-RU" dirty="0" err="1" smtClean="0"/>
              <a:t>пісень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Особливо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простежується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b="1" i="1" dirty="0" smtClean="0"/>
              <a:t>репрезентант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краси</a:t>
            </a:r>
            <a:r>
              <a:rPr lang="ru-RU" dirty="0" smtClean="0"/>
              <a:t>, як </a:t>
            </a:r>
            <a:r>
              <a:rPr lang="ru-RU" b="1" dirty="0" smtClean="0"/>
              <a:t>калина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i="1" dirty="0" smtClean="0"/>
              <a:t>символом </a:t>
            </a:r>
            <a:r>
              <a:rPr lang="ru-RU" b="1" i="1" dirty="0" err="1" smtClean="0"/>
              <a:t>цнотливості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весільній</a:t>
            </a:r>
            <a:r>
              <a:rPr lang="ru-RU" dirty="0" smtClean="0"/>
              <a:t> </a:t>
            </a:r>
            <a:r>
              <a:rPr lang="ru-RU" dirty="0" err="1" smtClean="0"/>
              <a:t>обрядовості</a:t>
            </a:r>
            <a:r>
              <a:rPr lang="ru-RU" dirty="0" smtClean="0"/>
              <a:t> калина</a:t>
            </a:r>
            <a:r>
              <a:rPr lang="ru-RU" b="1" dirty="0" smtClean="0"/>
              <a:t> </a:t>
            </a:r>
            <a:r>
              <a:rPr lang="ru-RU" b="1" i="1" dirty="0" err="1" smtClean="0"/>
              <a:t>уособлює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дівочу</a:t>
            </a:r>
            <a:r>
              <a:rPr lang="ru-RU" b="1" i="1" dirty="0" smtClean="0"/>
              <a:t> чистоту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виряджаючи</a:t>
            </a:r>
            <a:r>
              <a:rPr lang="ru-RU" dirty="0" smtClean="0"/>
              <a:t> дочку </a:t>
            </a:r>
            <a:r>
              <a:rPr lang="ru-RU" dirty="0" err="1" smtClean="0"/>
              <a:t>заміж</a:t>
            </a:r>
            <a:r>
              <a:rPr lang="ru-RU" dirty="0" smtClean="0"/>
              <a:t>, повинна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калинову</a:t>
            </a:r>
            <a:r>
              <a:rPr lang="ru-RU" dirty="0" smtClean="0"/>
              <a:t> </a:t>
            </a:r>
            <a:r>
              <a:rPr lang="ru-RU" dirty="0" err="1" smtClean="0"/>
              <a:t>гілку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Про </a:t>
            </a:r>
            <a:r>
              <a:rPr lang="ru-RU" b="1" i="1" dirty="0" err="1" smtClean="0"/>
              <a:t>репродуктивну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магію</a:t>
            </a:r>
            <a:r>
              <a:rPr lang="ru-RU" b="1" i="1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повір’їв</a:t>
            </a:r>
            <a:r>
              <a:rPr lang="ru-RU" dirty="0" smtClean="0"/>
              <a:t>. У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вирізати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 </a:t>
            </a:r>
            <a:r>
              <a:rPr lang="ru-RU" dirty="0" err="1" smtClean="0"/>
              <a:t>сопілку</a:t>
            </a:r>
            <a:r>
              <a:rPr lang="ru-RU" dirty="0" smtClean="0"/>
              <a:t>, то в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з’явиться</a:t>
            </a:r>
            <a:r>
              <a:rPr lang="ru-RU" dirty="0" smtClean="0"/>
              <a:t> </a:t>
            </a:r>
            <a:r>
              <a:rPr lang="ru-RU" dirty="0" err="1" smtClean="0"/>
              <a:t>продовжувач</a:t>
            </a:r>
            <a:r>
              <a:rPr lang="ru-RU" dirty="0" smtClean="0"/>
              <a:t> роду –  </a:t>
            </a:r>
            <a:r>
              <a:rPr lang="ru-RU" dirty="0" err="1" smtClean="0"/>
              <a:t>син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smtClean="0"/>
              <a:t>широко </a:t>
            </a:r>
            <a:r>
              <a:rPr lang="ru-RU" dirty="0" err="1" smtClean="0"/>
              <a:t>представлене</a:t>
            </a:r>
            <a:r>
              <a:rPr lang="ru-RU" dirty="0" smtClean="0"/>
              <a:t> калина </a:t>
            </a:r>
            <a:r>
              <a:rPr lang="ru-RU" b="1" dirty="0" smtClean="0"/>
              <a:t>у </a:t>
            </a:r>
            <a:r>
              <a:rPr lang="ru-RU" b="1" dirty="0" err="1" smtClean="0"/>
              <a:t>прислів’ях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приказках</a:t>
            </a:r>
            <a:r>
              <a:rPr lang="ru-RU" dirty="0" smtClean="0"/>
              <a:t>: </a:t>
            </a:r>
            <a:r>
              <a:rPr lang="ru-RU" i="1" dirty="0" smtClean="0"/>
              <a:t>Без </a:t>
            </a:r>
            <a:r>
              <a:rPr lang="ru-RU" b="1" i="1" dirty="0" err="1" smtClean="0"/>
              <a:t>верби</a:t>
            </a:r>
            <a:r>
              <a:rPr lang="ru-RU" b="1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b="1" i="1" dirty="0" err="1" smtClean="0"/>
              <a:t>калини</a:t>
            </a:r>
            <a:r>
              <a:rPr lang="ru-RU" b="1" i="1" dirty="0" smtClean="0"/>
              <a:t> </a:t>
            </a:r>
            <a:r>
              <a:rPr lang="ru-RU" i="1" dirty="0" smtClean="0"/>
              <a:t>нема </a:t>
            </a:r>
            <a:r>
              <a:rPr lang="ru-RU" i="1" dirty="0" err="1" smtClean="0"/>
              <a:t>України</a:t>
            </a:r>
            <a:r>
              <a:rPr lang="ru-RU" dirty="0" smtClean="0"/>
              <a:t>; </a:t>
            </a:r>
            <a:r>
              <a:rPr lang="ru-RU" i="1" dirty="0" smtClean="0"/>
              <a:t>Любуйся </a:t>
            </a:r>
            <a:r>
              <a:rPr lang="ru-RU" b="1" i="1" dirty="0" smtClean="0"/>
              <a:t>калиною</a:t>
            </a:r>
            <a:r>
              <a:rPr lang="ru-RU" i="1" dirty="0" smtClean="0"/>
              <a:t>, коли </a:t>
            </a:r>
            <a:r>
              <a:rPr lang="ru-RU" i="1" dirty="0" err="1" smtClean="0"/>
              <a:t>цвіте</a:t>
            </a:r>
            <a:r>
              <a:rPr lang="ru-RU" i="1" dirty="0" smtClean="0"/>
              <a:t>, а </a:t>
            </a:r>
            <a:r>
              <a:rPr lang="ru-RU" i="1" dirty="0" err="1" smtClean="0"/>
              <a:t>дитиною</a:t>
            </a:r>
            <a:r>
              <a:rPr lang="ru-RU" i="1" dirty="0" smtClean="0"/>
              <a:t> – коли росте; </a:t>
            </a:r>
            <a:r>
              <a:rPr lang="ru-RU" i="1" dirty="0" err="1" smtClean="0"/>
              <a:t>Дівчина</a:t>
            </a:r>
            <a:r>
              <a:rPr lang="ru-RU" i="1" dirty="0" smtClean="0"/>
              <a:t>, як </a:t>
            </a:r>
            <a:r>
              <a:rPr lang="ru-RU" b="1" i="1" dirty="0" smtClean="0"/>
              <a:t>калина</a:t>
            </a:r>
            <a:r>
              <a:rPr lang="ru-RU" i="1" dirty="0" smtClean="0"/>
              <a:t>; </a:t>
            </a:r>
            <a:r>
              <a:rPr lang="ru-RU" b="1" i="1" dirty="0" smtClean="0"/>
              <a:t>Калинова </a:t>
            </a:r>
            <a:r>
              <a:rPr lang="ru-RU" i="1" dirty="0" err="1" smtClean="0"/>
              <a:t>вітка</a:t>
            </a:r>
            <a:r>
              <a:rPr lang="ru-RU" dirty="0" smtClean="0"/>
              <a:t>, </a:t>
            </a:r>
            <a:r>
              <a:rPr lang="ru-RU" i="1" dirty="0" smtClean="0"/>
              <a:t>як </a:t>
            </a:r>
            <a:r>
              <a:rPr lang="ru-RU" i="1" dirty="0" err="1" smtClean="0"/>
              <a:t>рідная</a:t>
            </a:r>
            <a:r>
              <a:rPr lang="ru-RU" i="1" dirty="0" smtClean="0"/>
              <a:t> </a:t>
            </a:r>
            <a:r>
              <a:rPr lang="ru-RU" i="1" dirty="0" err="1" smtClean="0"/>
              <a:t>тітка</a:t>
            </a:r>
            <a:r>
              <a:rPr lang="ru-RU" dirty="0" smtClean="0"/>
              <a:t>; </a:t>
            </a:r>
            <a:r>
              <a:rPr lang="ru-RU" b="1" dirty="0" smtClean="0"/>
              <a:t>загадках</a:t>
            </a:r>
            <a:r>
              <a:rPr lang="ru-RU" dirty="0" smtClean="0"/>
              <a:t>: </a:t>
            </a:r>
            <a:r>
              <a:rPr lang="ru-RU" i="1" dirty="0" smtClean="0"/>
              <a:t>І не </a:t>
            </a:r>
            <a:r>
              <a:rPr lang="ru-RU" i="1" dirty="0" err="1" smtClean="0"/>
              <a:t>дівка</a:t>
            </a:r>
            <a:r>
              <a:rPr lang="ru-RU" i="1" dirty="0" smtClean="0"/>
              <a:t>, а </a:t>
            </a:r>
            <a:r>
              <a:rPr lang="ru-RU" i="1" dirty="0" err="1" smtClean="0"/>
              <a:t>червоні</a:t>
            </a:r>
            <a:r>
              <a:rPr lang="ru-RU" i="1" dirty="0" smtClean="0"/>
              <a:t> черевики носить; У </a:t>
            </a:r>
            <a:r>
              <a:rPr lang="ru-RU" i="1" dirty="0" err="1" smtClean="0"/>
              <a:t>вінку</a:t>
            </a:r>
            <a:r>
              <a:rPr lang="ru-RU" i="1" dirty="0" smtClean="0"/>
              <a:t> </a:t>
            </a:r>
            <a:r>
              <a:rPr lang="ru-RU" i="1" dirty="0" err="1" smtClean="0"/>
              <a:t>зеленолистім</a:t>
            </a:r>
            <a:r>
              <a:rPr lang="ru-RU" i="1" dirty="0" smtClean="0"/>
              <a:t>, 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червоному</a:t>
            </a:r>
            <a:r>
              <a:rPr lang="ru-RU" i="1" dirty="0" smtClean="0"/>
              <a:t> </a:t>
            </a:r>
            <a:r>
              <a:rPr lang="ru-RU" i="1" dirty="0" err="1" smtClean="0"/>
              <a:t>намисті</a:t>
            </a:r>
            <a:r>
              <a:rPr lang="ru-RU" i="1" dirty="0" smtClean="0"/>
              <a:t>, </a:t>
            </a:r>
            <a:r>
              <a:rPr lang="ru-RU" i="1" dirty="0" err="1" smtClean="0"/>
              <a:t>видивляється</a:t>
            </a:r>
            <a:r>
              <a:rPr lang="ru-RU" i="1" dirty="0" smtClean="0"/>
              <a:t> </a:t>
            </a:r>
            <a:r>
              <a:rPr lang="ru-RU" i="1" dirty="0" err="1" smtClean="0"/>
              <a:t>у</a:t>
            </a:r>
            <a:r>
              <a:rPr lang="ru-RU" i="1" dirty="0" smtClean="0"/>
              <a:t> воду на свою </a:t>
            </a:r>
            <a:r>
              <a:rPr lang="ru-RU" i="1" dirty="0" err="1" smtClean="0"/>
              <a:t>хорошу</a:t>
            </a:r>
            <a:r>
              <a:rPr lang="ru-RU" i="1" dirty="0" smtClean="0"/>
              <a:t> </a:t>
            </a:r>
            <a:r>
              <a:rPr lang="ru-RU" i="1" dirty="0" err="1" smtClean="0"/>
              <a:t>вроду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символ – </a:t>
            </a:r>
            <a:r>
              <a:rPr lang="ru-RU" b="1" i="1" dirty="0" smtClean="0"/>
              <a:t>верба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оберіг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злого. Верба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смуток</a:t>
            </a:r>
            <a:r>
              <a:rPr lang="ru-RU" dirty="0" smtClean="0"/>
              <a:t>, </a:t>
            </a:r>
            <a:r>
              <a:rPr lang="ru-RU" dirty="0" err="1" smtClean="0"/>
              <a:t>журбу</a:t>
            </a:r>
            <a:r>
              <a:rPr lang="ru-RU" dirty="0" smtClean="0"/>
              <a:t>, жалобу, </a:t>
            </a:r>
            <a:r>
              <a:rPr lang="ru-RU" dirty="0" err="1" smtClean="0"/>
              <a:t>безпліддя</a:t>
            </a:r>
            <a:r>
              <a:rPr lang="ru-RU" dirty="0" smtClean="0"/>
              <a:t>,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шатро</a:t>
            </a:r>
            <a:r>
              <a:rPr lang="ru-RU" dirty="0" smtClean="0"/>
              <a:t>. </a:t>
            </a:r>
            <a:r>
              <a:rPr lang="ru-RU" i="1" dirty="0" smtClean="0"/>
              <a:t>Де верба </a:t>
            </a:r>
            <a:r>
              <a:rPr lang="ru-RU" b="1" i="1" dirty="0" smtClean="0"/>
              <a:t>– </a:t>
            </a:r>
            <a:r>
              <a:rPr lang="ru-RU" i="1" dirty="0" smtClean="0"/>
              <a:t>там вода</a:t>
            </a:r>
            <a:r>
              <a:rPr lang="ru-RU" dirty="0" smtClean="0"/>
              <a:t>; </a:t>
            </a:r>
            <a:r>
              <a:rPr lang="ru-RU" i="1" dirty="0" smtClean="0"/>
              <a:t>Де верба, там </a:t>
            </a:r>
            <a:r>
              <a:rPr lang="ru-RU" i="1" dirty="0" err="1" smtClean="0"/>
              <a:t>і</a:t>
            </a:r>
            <a:r>
              <a:rPr lang="ru-RU" i="1" dirty="0" smtClean="0"/>
              <a:t> вода</a:t>
            </a:r>
            <a:r>
              <a:rPr lang="ru-RU" dirty="0" smtClean="0"/>
              <a:t>; </a:t>
            </a:r>
            <a:r>
              <a:rPr lang="ru-RU" i="1" dirty="0" smtClean="0"/>
              <a:t>Верба –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лугова</a:t>
            </a:r>
            <a:r>
              <a:rPr lang="ru-RU" i="1" dirty="0" smtClean="0"/>
              <a:t> трава,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викосиш</a:t>
            </a:r>
            <a:r>
              <a:rPr lang="ru-RU" i="1" dirty="0" smtClean="0"/>
              <a:t>, а вона </a:t>
            </a:r>
            <a:r>
              <a:rPr lang="ru-RU" i="1" dirty="0" err="1" smtClean="0"/>
              <a:t>знов</a:t>
            </a:r>
            <a:r>
              <a:rPr lang="ru-RU" i="1" dirty="0" smtClean="0"/>
              <a:t> </a:t>
            </a:r>
            <a:r>
              <a:rPr lang="ru-RU" i="1" dirty="0" err="1" smtClean="0"/>
              <a:t>виросте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календарній</a:t>
            </a:r>
            <a:r>
              <a:rPr lang="ru-RU" dirty="0" smtClean="0"/>
              <a:t> </a:t>
            </a:r>
            <a:r>
              <a:rPr lang="ru-RU" dirty="0" err="1" smtClean="0"/>
              <a:t>обрядовості</a:t>
            </a:r>
            <a:r>
              <a:rPr lang="ru-RU" dirty="0" smtClean="0"/>
              <a:t> верба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святах</a:t>
            </a:r>
            <a:r>
              <a:rPr lang="ru-RU" dirty="0" smtClean="0"/>
              <a:t> </a:t>
            </a:r>
            <a:r>
              <a:rPr lang="ru-RU" dirty="0" err="1" smtClean="0"/>
              <a:t>Вербної</a:t>
            </a:r>
            <a:r>
              <a:rPr lang="ru-RU" dirty="0" smtClean="0"/>
              <a:t> </a:t>
            </a:r>
            <a:r>
              <a:rPr lang="ru-RU" dirty="0" err="1" smtClean="0"/>
              <a:t>неділі</a:t>
            </a:r>
            <a:r>
              <a:rPr lang="ru-RU" dirty="0" smtClean="0"/>
              <a:t> та Купала. І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цих</a:t>
            </a:r>
            <a:r>
              <a:rPr lang="ru-RU" dirty="0" smtClean="0"/>
              <a:t> свят образ </a:t>
            </a:r>
            <a:r>
              <a:rPr lang="ru-RU" dirty="0" err="1" smtClean="0"/>
              <a:t>верби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у таких жанрах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фольклору, як </a:t>
            </a:r>
            <a:r>
              <a:rPr lang="ru-RU" dirty="0" err="1" smtClean="0"/>
              <a:t>побажання</a:t>
            </a:r>
            <a:r>
              <a:rPr lang="ru-RU" dirty="0" smtClean="0"/>
              <a:t>, </a:t>
            </a:r>
            <a:r>
              <a:rPr lang="ru-RU" dirty="0" err="1" smtClean="0"/>
              <a:t>примовки</a:t>
            </a:r>
            <a:r>
              <a:rPr lang="ru-RU" dirty="0" smtClean="0"/>
              <a:t>, </a:t>
            </a:r>
            <a:r>
              <a:rPr lang="ru-RU" dirty="0" err="1" smtClean="0"/>
              <a:t>прислів’я</a:t>
            </a:r>
            <a:r>
              <a:rPr lang="ru-RU" dirty="0" smtClean="0"/>
              <a:t>, </a:t>
            </a:r>
            <a:r>
              <a:rPr lang="ru-RU" dirty="0" err="1" smtClean="0"/>
              <a:t>приказки</a:t>
            </a:r>
            <a:r>
              <a:rPr lang="ru-RU" dirty="0" smtClean="0"/>
              <a:t>, колядки, </a:t>
            </a:r>
            <a:r>
              <a:rPr lang="ru-RU" dirty="0" err="1" smtClean="0"/>
              <a:t>прикмети</a:t>
            </a:r>
            <a:r>
              <a:rPr lang="ru-RU" dirty="0" smtClean="0"/>
              <a:t>: </a:t>
            </a:r>
            <a:r>
              <a:rPr lang="ru-RU" i="1" dirty="0" smtClean="0"/>
              <a:t>Були вареники, та на вербу </a:t>
            </a:r>
            <a:r>
              <a:rPr lang="ru-RU" i="1" dirty="0" err="1" smtClean="0"/>
              <a:t>повтікали</a:t>
            </a:r>
            <a:r>
              <a:rPr lang="ru-RU" dirty="0" smtClean="0"/>
              <a:t>; </a:t>
            </a:r>
            <a:r>
              <a:rPr lang="ru-RU" i="1" dirty="0" smtClean="0"/>
              <a:t>Верба </a:t>
            </a:r>
            <a:r>
              <a:rPr lang="ru-RU" i="1" dirty="0" err="1" smtClean="0"/>
              <a:t>товста</a:t>
            </a:r>
            <a:r>
              <a:rPr lang="ru-RU" i="1" dirty="0" smtClean="0"/>
              <a:t>, та </a:t>
            </a:r>
            <a:r>
              <a:rPr lang="ru-RU" i="1" dirty="0" err="1" smtClean="0"/>
              <a:t>всередині</a:t>
            </a:r>
            <a:r>
              <a:rPr lang="ru-RU" i="1" dirty="0" smtClean="0"/>
              <a:t> пуста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Верба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центр </a:t>
            </a:r>
            <a:r>
              <a:rPr lang="ru-RU" dirty="0" err="1" smtClean="0"/>
              <a:t>дивовижного</a:t>
            </a:r>
            <a:r>
              <a:rPr lang="ru-RU" dirty="0" smtClean="0"/>
              <a:t> царства в </a:t>
            </a:r>
            <a:r>
              <a:rPr lang="ru-RU" dirty="0" err="1" smtClean="0"/>
              <a:t>замовляннях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верба,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шатро</a:t>
            </a:r>
            <a:r>
              <a:rPr lang="ru-RU" dirty="0" smtClean="0"/>
              <a:t> в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та загадках.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57188" algn="just">
              <a:buNone/>
            </a:pPr>
            <a:r>
              <a:rPr lang="uk-UA" dirty="0" smtClean="0"/>
              <a:t>Серед священних дерев українців найпочесніше місце посідає </a:t>
            </a:r>
            <a:r>
              <a:rPr lang="uk-UA" b="1" dirty="0" smtClean="0"/>
              <a:t>дуб</a:t>
            </a:r>
            <a:r>
              <a:rPr lang="uk-UA" dirty="0" smtClean="0"/>
              <a:t>, недаремно його вважають </a:t>
            </a:r>
            <a:r>
              <a:rPr lang="uk-UA" i="1" dirty="0" smtClean="0"/>
              <a:t>«царем дерев». </a:t>
            </a:r>
            <a:endParaRPr lang="uk-UA" i="1" dirty="0" smtClean="0"/>
          </a:p>
          <a:p>
            <a:pPr marL="0" indent="357188" algn="just">
              <a:buNone/>
            </a:pPr>
            <a:r>
              <a:rPr lang="uk-UA" dirty="0" smtClean="0"/>
              <a:t>Споконвіку </a:t>
            </a:r>
            <a:r>
              <a:rPr lang="uk-UA" dirty="0" smtClean="0"/>
              <a:t>в народі поважали дуб. За повір’ями українського народу, дуб </a:t>
            </a:r>
            <a:r>
              <a:rPr lang="uk-UA" b="1" i="1" dirty="0" smtClean="0"/>
              <a:t>був деревом Перуна</a:t>
            </a:r>
            <a:r>
              <a:rPr lang="uk-UA" dirty="0" smtClean="0"/>
              <a:t>, і йому приносили жертви. Це дерево багате на народну символіку, зокрема в піснях дуб </a:t>
            </a:r>
            <a:r>
              <a:rPr lang="uk-UA" b="1" i="1" dirty="0" smtClean="0"/>
              <a:t>символізує чоловіка, найчастіше батька</a:t>
            </a:r>
            <a:r>
              <a:rPr lang="uk-UA" dirty="0" smtClean="0"/>
              <a:t>, а також називає парубка, козака. </a:t>
            </a:r>
            <a:endParaRPr lang="uk-UA" dirty="0" smtClean="0"/>
          </a:p>
          <a:p>
            <a:pPr marL="0" indent="357188" algn="just">
              <a:buNone/>
            </a:pPr>
            <a:r>
              <a:rPr lang="uk-UA" dirty="0" smtClean="0"/>
              <a:t>У </a:t>
            </a:r>
            <a:r>
              <a:rPr lang="uk-UA" dirty="0" smtClean="0"/>
              <a:t>прислів’ях – </a:t>
            </a:r>
            <a:r>
              <a:rPr lang="uk-UA" b="1" i="1" dirty="0" smtClean="0"/>
              <a:t>це символ поважної справи</a:t>
            </a:r>
            <a:r>
              <a:rPr lang="uk-UA" dirty="0" smtClean="0"/>
              <a:t>: </a:t>
            </a:r>
            <a:r>
              <a:rPr lang="uk-UA" i="1" dirty="0" smtClean="0"/>
              <a:t>Як рак на дубі свисне</a:t>
            </a:r>
            <a:r>
              <a:rPr lang="uk-UA" dirty="0" smtClean="0"/>
              <a:t>; </a:t>
            </a:r>
            <a:r>
              <a:rPr lang="uk-UA" i="1" dirty="0" smtClean="0"/>
              <a:t>Яке дерево, такий клин; який батько, такий син</a:t>
            </a:r>
            <a:r>
              <a:rPr lang="uk-UA" dirty="0" smtClean="0"/>
              <a:t>; </a:t>
            </a:r>
            <a:r>
              <a:rPr lang="uk-UA" i="1" dirty="0" smtClean="0"/>
              <a:t>Який дуб, така бочка, яка мати, така й дочка</a:t>
            </a:r>
            <a:r>
              <a:rPr lang="uk-UA" dirty="0" smtClean="0"/>
              <a:t>. </a:t>
            </a:r>
            <a:endParaRPr lang="uk-UA" dirty="0" smtClean="0"/>
          </a:p>
          <a:p>
            <a:pPr marL="0" indent="357188" algn="just">
              <a:buNone/>
            </a:pPr>
            <a:r>
              <a:rPr lang="uk-UA" dirty="0" smtClean="0"/>
              <a:t>У </a:t>
            </a:r>
            <a:r>
              <a:rPr lang="uk-UA" dirty="0" smtClean="0"/>
              <a:t>весільних приповідках і побажаннях дуб </a:t>
            </a:r>
            <a:r>
              <a:rPr lang="uk-UA" b="1" i="1" dirty="0" smtClean="0"/>
              <a:t>символізує подружнє життя</a:t>
            </a:r>
            <a:r>
              <a:rPr lang="uk-UA" dirty="0" smtClean="0"/>
              <a:t>. </a:t>
            </a:r>
            <a:endParaRPr lang="uk-UA" dirty="0" smtClean="0"/>
          </a:p>
          <a:p>
            <a:pPr marL="0" indent="357188" algn="just">
              <a:buNone/>
            </a:pPr>
            <a:r>
              <a:rPr lang="uk-UA" dirty="0" smtClean="0"/>
              <a:t>Дуб </a:t>
            </a:r>
            <a:r>
              <a:rPr lang="uk-UA" dirty="0" smtClean="0"/>
              <a:t>у замовляннях – це дерево, що символізує місце, тому це символ не ботанічний, а топографічний.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266700" algn="just">
              <a:buNone/>
            </a:pPr>
            <a:r>
              <a:rPr lang="ru-RU" dirty="0" err="1" smtClean="0"/>
              <a:t>Пара-протилежність</a:t>
            </a:r>
            <a:r>
              <a:rPr lang="ru-RU" dirty="0" smtClean="0"/>
              <a:t> </a:t>
            </a:r>
            <a:r>
              <a:rPr lang="ru-RU" dirty="0" err="1" smtClean="0"/>
              <a:t>дубові</a:t>
            </a:r>
            <a:r>
              <a:rPr lang="ru-RU" dirty="0" smtClean="0"/>
              <a:t> – </a:t>
            </a:r>
            <a:r>
              <a:rPr lang="ru-RU" b="1" dirty="0" smtClean="0"/>
              <a:t>береза</a:t>
            </a:r>
            <a:r>
              <a:rPr lang="uk-UA" dirty="0" smtClean="0"/>
              <a:t> – </a:t>
            </a:r>
            <a:r>
              <a:rPr lang="ru-RU" b="1" i="1" dirty="0" smtClean="0"/>
              <a:t>символ </a:t>
            </a:r>
            <a:r>
              <a:rPr lang="ru-RU" b="1" i="1" dirty="0" err="1" smtClean="0"/>
              <a:t>жінки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чистоти</a:t>
            </a:r>
            <a:r>
              <a:rPr lang="uk-UA" b="1" i="1" dirty="0" smtClean="0"/>
              <a:t>.</a:t>
            </a:r>
            <a:endParaRPr lang="ru-RU" b="1" i="1" dirty="0" smtClean="0"/>
          </a:p>
          <a:p>
            <a:pPr marL="0" indent="266700" algn="just">
              <a:buNone/>
            </a:pPr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найдорожчих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жіночий</a:t>
            </a:r>
            <a:r>
              <a:rPr lang="ru-RU" dirty="0" smtClean="0"/>
              <a:t> символ – </a:t>
            </a:r>
            <a:r>
              <a:rPr lang="ru-RU" b="1" dirty="0" smtClean="0"/>
              <a:t>тополя</a:t>
            </a:r>
            <a:r>
              <a:rPr lang="ru-RU" dirty="0" smtClean="0"/>
              <a:t>, як </a:t>
            </a:r>
            <a:r>
              <a:rPr lang="ru-RU" b="1" i="1" dirty="0" err="1" smtClean="0"/>
              <a:t>уособлення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стрункості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краси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вірності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26670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баладах</a:t>
            </a:r>
            <a:r>
              <a:rPr lang="ru-RU" dirty="0" smtClean="0"/>
              <a:t>, </a:t>
            </a:r>
            <a:r>
              <a:rPr lang="ru-RU" dirty="0" err="1" smtClean="0"/>
              <a:t>піснях</a:t>
            </a:r>
            <a:r>
              <a:rPr lang="ru-RU" dirty="0" smtClean="0"/>
              <a:t>, 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віруваннях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чарівно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тополю. У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рубання</a:t>
            </a:r>
            <a:r>
              <a:rPr lang="ru-RU" dirty="0" smtClean="0"/>
              <a:t> </a:t>
            </a:r>
            <a:r>
              <a:rPr lang="ru-RU" dirty="0" err="1" smtClean="0"/>
              <a:t>тополі</a:t>
            </a:r>
            <a:r>
              <a:rPr lang="ru-RU" dirty="0" smtClean="0"/>
              <a:t>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дівчини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видавання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заміж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266700" algn="just">
              <a:buNone/>
            </a:pP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тополі</a:t>
            </a:r>
            <a:r>
              <a:rPr lang="ru-RU" dirty="0" smtClean="0"/>
              <a:t> в </a:t>
            </a:r>
            <a:r>
              <a:rPr lang="ru-RU" dirty="0" err="1" smtClean="0"/>
              <a:t>замовляннях</a:t>
            </a:r>
            <a:r>
              <a:rPr lang="ru-RU" dirty="0" smtClean="0"/>
              <a:t>. </a:t>
            </a:r>
          </a:p>
          <a:p>
            <a:pPr marL="0" indent="266700" algn="just">
              <a:buNone/>
            </a:pP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легендах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переказах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b="1" dirty="0" err="1" smtClean="0"/>
              <a:t>осиці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дерево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тугу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тремтить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стогне). </a:t>
            </a:r>
            <a:endParaRPr lang="ru-RU" dirty="0" smtClean="0"/>
          </a:p>
          <a:p>
            <a:pPr marL="0" indent="266700" algn="just">
              <a:buNone/>
            </a:pPr>
            <a:r>
              <a:rPr lang="ru-RU" dirty="0" smtClean="0"/>
              <a:t>Цей </a:t>
            </a:r>
            <a:r>
              <a:rPr lang="ru-RU" dirty="0" smtClean="0"/>
              <a:t>образ </a:t>
            </a:r>
            <a:r>
              <a:rPr lang="ru-RU" dirty="0" err="1" smtClean="0"/>
              <a:t>наявний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прикметах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символів-дерев</a:t>
            </a:r>
            <a:r>
              <a:rPr lang="ru-RU" dirty="0" smtClean="0"/>
              <a:t>,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b="1" dirty="0" err="1" smtClean="0"/>
              <a:t>квіти-символи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зернові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>Яке дерево,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; </a:t>
            </a:r>
            <a:r>
              <a:rPr lang="ru-RU" i="1" dirty="0" err="1" smtClean="0"/>
              <a:t>які</a:t>
            </a:r>
            <a:r>
              <a:rPr lang="ru-RU" i="1" dirty="0" smtClean="0"/>
              <a:t> батьки,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діти</a:t>
            </a:r>
            <a:r>
              <a:rPr lang="ru-RU" dirty="0" smtClean="0"/>
              <a:t>; </a:t>
            </a:r>
            <a:r>
              <a:rPr lang="ru-RU" i="1" dirty="0" smtClean="0"/>
              <a:t>З </a:t>
            </a:r>
            <a:r>
              <a:rPr lang="ru-RU" i="1" dirty="0" err="1" smtClean="0"/>
              <a:t>однієї</a:t>
            </a:r>
            <a:r>
              <a:rPr lang="ru-RU" i="1" dirty="0" smtClean="0"/>
              <a:t> </a:t>
            </a:r>
            <a:r>
              <a:rPr lang="ru-RU" i="1" dirty="0" err="1" smtClean="0"/>
              <a:t>квітки</a:t>
            </a:r>
            <a:r>
              <a:rPr lang="ru-RU" i="1" dirty="0" smtClean="0"/>
              <a:t> </a:t>
            </a:r>
            <a:r>
              <a:rPr lang="ru-RU" i="1" dirty="0" err="1" smtClean="0"/>
              <a:t>бере</a:t>
            </a:r>
            <a:r>
              <a:rPr lang="ru-RU" i="1" dirty="0" smtClean="0"/>
              <a:t> </a:t>
            </a:r>
            <a:r>
              <a:rPr lang="ru-RU" i="1" dirty="0" err="1" smtClean="0"/>
              <a:t>отруту</a:t>
            </a:r>
            <a:r>
              <a:rPr lang="ru-RU" i="1" dirty="0" smtClean="0"/>
              <a:t> </a:t>
            </a:r>
            <a:r>
              <a:rPr lang="ru-RU" i="1" dirty="0" err="1" smtClean="0"/>
              <a:t>змія</a:t>
            </a:r>
            <a:r>
              <a:rPr lang="ru-RU" i="1" dirty="0" smtClean="0"/>
              <a:t>, а </a:t>
            </a:r>
            <a:r>
              <a:rPr lang="ru-RU" i="1" dirty="0" err="1" smtClean="0"/>
              <a:t>бджола</a:t>
            </a:r>
            <a:r>
              <a:rPr lang="ru-RU" i="1" dirty="0" smtClean="0"/>
              <a:t> – мед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квітів-символів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b="1" dirty="0" smtClean="0"/>
              <a:t>мак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відмітили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</a:t>
            </a:r>
            <a:r>
              <a:rPr lang="ru-RU" dirty="0" err="1" smtClean="0"/>
              <a:t>улюблену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 народу (М. Костомаров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pPr marL="0" indent="357188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Образ маку </a:t>
            </a:r>
            <a:r>
              <a:rPr lang="ru-RU" dirty="0" err="1" smtClean="0"/>
              <a:t>присутній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: </a:t>
            </a:r>
            <a:r>
              <a:rPr lang="ru-RU" dirty="0" err="1" smtClean="0"/>
              <a:t>піснях</a:t>
            </a:r>
            <a:r>
              <a:rPr lang="ru-RU" dirty="0" smtClean="0"/>
              <a:t>, </a:t>
            </a:r>
            <a:r>
              <a:rPr lang="ru-RU" dirty="0" err="1" smtClean="0"/>
              <a:t>віруваннях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, обрядах, </a:t>
            </a:r>
            <a:r>
              <a:rPr lang="ru-RU" dirty="0" err="1" smtClean="0"/>
              <a:t>звичаях</a:t>
            </a:r>
            <a:r>
              <a:rPr lang="ru-RU" dirty="0" smtClean="0"/>
              <a:t>, </a:t>
            </a:r>
            <a:r>
              <a:rPr lang="ru-RU" dirty="0" err="1" smtClean="0"/>
              <a:t>повір’ях</a:t>
            </a:r>
            <a:r>
              <a:rPr lang="ru-RU" dirty="0" smtClean="0"/>
              <a:t>, </a:t>
            </a:r>
            <a:r>
              <a:rPr lang="ru-RU" dirty="0" err="1" smtClean="0"/>
              <a:t>ворожіннях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 </a:t>
            </a:r>
            <a:r>
              <a:rPr lang="ru-RU" i="1" dirty="0" smtClean="0"/>
              <a:t>Голова як </a:t>
            </a:r>
            <a:r>
              <a:rPr lang="ru-RU" i="1" dirty="0" err="1" smtClean="0"/>
              <a:t>маківка</a:t>
            </a:r>
            <a:r>
              <a:rPr lang="ru-RU" i="1" dirty="0" smtClean="0"/>
              <a:t>, а </a:t>
            </a:r>
            <a:r>
              <a:rPr lang="ru-RU" i="1" dirty="0" err="1" smtClean="0"/>
              <a:t>розуму</a:t>
            </a:r>
            <a:r>
              <a:rPr lang="ru-RU" i="1" dirty="0" smtClean="0"/>
              <a:t> як </a:t>
            </a:r>
            <a:r>
              <a:rPr lang="ru-RU" i="1" dirty="0" err="1" smtClean="0"/>
              <a:t>накладено</a:t>
            </a:r>
            <a:r>
              <a:rPr lang="ru-RU" dirty="0" smtClean="0"/>
              <a:t>; </a:t>
            </a:r>
            <a:r>
              <a:rPr lang="ru-RU" i="1" dirty="0" err="1" smtClean="0"/>
              <a:t>Мовчи</a:t>
            </a:r>
            <a:r>
              <a:rPr lang="ru-RU" i="1" dirty="0" smtClean="0"/>
              <a:t> та мак </a:t>
            </a:r>
            <a:r>
              <a:rPr lang="ru-RU" i="1" dirty="0" err="1" smtClean="0"/>
              <a:t>товчи</a:t>
            </a:r>
            <a:r>
              <a:rPr lang="ru-RU" i="1" dirty="0" smtClean="0"/>
              <a:t>: </a:t>
            </a:r>
            <a:r>
              <a:rPr lang="ru-RU" i="1" dirty="0" err="1" smtClean="0"/>
              <a:t>мовчанка</a:t>
            </a:r>
            <a:r>
              <a:rPr lang="ru-RU" i="1" dirty="0" smtClean="0"/>
              <a:t> не пушить</a:t>
            </a:r>
            <a:r>
              <a:rPr lang="ru-RU" dirty="0" smtClean="0"/>
              <a:t>; </a:t>
            </a:r>
            <a:r>
              <a:rPr lang="ru-RU" i="1" dirty="0" err="1" smtClean="0"/>
              <a:t>Біда</a:t>
            </a:r>
            <a:r>
              <a:rPr lang="ru-RU" i="1" dirty="0" smtClean="0"/>
              <a:t> </a:t>
            </a:r>
            <a:r>
              <a:rPr lang="ru-RU" i="1" dirty="0" err="1" smtClean="0"/>
              <a:t>навчить</a:t>
            </a:r>
            <a:r>
              <a:rPr lang="ru-RU" i="1" dirty="0" smtClean="0"/>
              <a:t> </a:t>
            </a:r>
            <a:r>
              <a:rPr lang="ru-RU" i="1" dirty="0" err="1" smtClean="0"/>
              <a:t>калачі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коржі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маком</a:t>
            </a:r>
            <a:r>
              <a:rPr lang="ru-RU" dirty="0" smtClean="0"/>
              <a:t>) </a:t>
            </a:r>
            <a:r>
              <a:rPr lang="ru-RU" i="1" dirty="0" err="1" smtClean="0"/>
              <a:t>їсти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err="1" smtClean="0"/>
              <a:t>Символіка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маку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i="1" dirty="0" err="1" smtClean="0"/>
              <a:t>ідеєю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молодості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краси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мак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символом </a:t>
            </a:r>
            <a:r>
              <a:rPr lang="ru-RU" b="1" i="1" dirty="0" err="1" smtClean="0"/>
              <a:t>краси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вроди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старовинних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маків</a:t>
            </a:r>
            <a:r>
              <a:rPr lang="ru-RU" dirty="0" smtClean="0"/>
              <a:t> </a:t>
            </a:r>
            <a:r>
              <a:rPr lang="ru-RU" dirty="0" err="1" smtClean="0"/>
              <a:t>цвіт</a:t>
            </a:r>
            <a:r>
              <a:rPr lang="ru-RU" dirty="0" smtClean="0"/>
              <a:t> </a:t>
            </a:r>
            <a:r>
              <a:rPr lang="ru-RU" dirty="0" err="1" smtClean="0"/>
              <a:t>порівнюється</a:t>
            </a:r>
            <a:r>
              <a:rPr lang="ru-RU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швидкоплинністю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повір’ями</a:t>
            </a:r>
            <a:r>
              <a:rPr lang="ru-RU" dirty="0" smtClean="0"/>
              <a:t> </a:t>
            </a:r>
            <a:r>
              <a:rPr lang="ru-RU" dirty="0" err="1" smtClean="0"/>
              <a:t>маківки</a:t>
            </a:r>
            <a:r>
              <a:rPr lang="ru-RU" dirty="0" smtClean="0"/>
              <a:t> 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b="1" i="1" dirty="0" smtClean="0"/>
              <a:t>символом роду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сімсот</a:t>
            </a:r>
            <a:r>
              <a:rPr lang="ru-RU" dirty="0" smtClean="0"/>
              <a:t> </a:t>
            </a:r>
            <a:r>
              <a:rPr lang="ru-RU" dirty="0" err="1" smtClean="0"/>
              <a:t>мачин</a:t>
            </a:r>
            <a:r>
              <a:rPr lang="ru-RU" dirty="0" smtClean="0"/>
              <a:t> (зернин).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образі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b="1" i="1" dirty="0" err="1" smtClean="0"/>
              <a:t>закодовано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інформацію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сутність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шанують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, як </a:t>
            </a:r>
            <a:r>
              <a:rPr lang="ru-RU" b="1" dirty="0" err="1" smtClean="0"/>
              <a:t>хміль</a:t>
            </a:r>
            <a:r>
              <a:rPr lang="ru-RU" dirty="0" smtClean="0"/>
              <a:t> – </a:t>
            </a:r>
            <a:r>
              <a:rPr lang="ru-RU" b="1" i="1" dirty="0" smtClean="0"/>
              <a:t>символ </a:t>
            </a:r>
            <a:r>
              <a:rPr lang="ru-RU" b="1" i="1" dirty="0" err="1" smtClean="0"/>
              <a:t>життя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родючості</a:t>
            </a:r>
            <a:r>
              <a:rPr lang="ru-RU" b="1" i="1" dirty="0" smtClean="0"/>
              <a:t>, молодого </a:t>
            </a:r>
            <a:r>
              <a:rPr lang="ru-RU" b="1" i="1" dirty="0" err="1" smtClean="0"/>
              <a:t>буяння</a:t>
            </a:r>
            <a:r>
              <a:rPr lang="ru-RU" dirty="0" smtClean="0"/>
              <a:t>. </a:t>
            </a:r>
            <a:r>
              <a:rPr lang="ru-RU" dirty="0" smtClean="0"/>
              <a:t>Про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фітонім</a:t>
            </a:r>
            <a:r>
              <a:rPr lang="ru-RU" dirty="0" smtClean="0"/>
              <a:t> народ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приказки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прислів’я</a:t>
            </a:r>
            <a:r>
              <a:rPr lang="ru-RU" dirty="0" smtClean="0"/>
              <a:t>, часто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оспівують</a:t>
            </a:r>
            <a:r>
              <a:rPr lang="ru-RU" dirty="0" smtClean="0"/>
              <a:t> у </a:t>
            </a:r>
            <a:r>
              <a:rPr lang="ru-RU" dirty="0" err="1" smtClean="0"/>
              <a:t>піснях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Образ </a:t>
            </a:r>
            <a:r>
              <a:rPr lang="ru-RU" dirty="0" smtClean="0"/>
              <a:t>хмелю </a:t>
            </a:r>
            <a:r>
              <a:rPr lang="ru-RU" dirty="0" err="1" smtClean="0"/>
              <a:t>присутній</a:t>
            </a:r>
            <a:r>
              <a:rPr lang="ru-RU" dirty="0" smtClean="0"/>
              <a:t> у 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приповідках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: </a:t>
            </a:r>
            <a:r>
              <a:rPr lang="ru-RU" i="1" dirty="0" err="1" smtClean="0"/>
              <a:t>Хміль</a:t>
            </a:r>
            <a:r>
              <a:rPr lang="ru-RU" i="1" dirty="0" smtClean="0"/>
              <a:t> не вода – </a:t>
            </a:r>
            <a:r>
              <a:rPr lang="ru-RU" i="1" dirty="0" err="1" smtClean="0"/>
              <a:t>чоловіку</a:t>
            </a:r>
            <a:r>
              <a:rPr lang="ru-RU" i="1" dirty="0" smtClean="0"/>
              <a:t> </a:t>
            </a:r>
            <a:r>
              <a:rPr lang="ru-RU" i="1" dirty="0" err="1" smtClean="0"/>
              <a:t>біда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Досить</a:t>
            </a:r>
            <a:r>
              <a:rPr lang="ru-RU" dirty="0" smtClean="0"/>
              <a:t> часто </a:t>
            </a:r>
            <a:r>
              <a:rPr lang="ru-RU" dirty="0" smtClean="0"/>
              <a:t>у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(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приказках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)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b="1" dirty="0" smtClean="0"/>
              <a:t>рожа</a:t>
            </a:r>
            <a:r>
              <a:rPr lang="ru-RU" dirty="0" smtClean="0"/>
              <a:t>: </a:t>
            </a:r>
            <a:r>
              <a:rPr lang="ru-RU" i="1" dirty="0" smtClean="0"/>
              <a:t>Рожа </a:t>
            </a:r>
            <a:r>
              <a:rPr lang="ru-RU" i="1" dirty="0" err="1" smtClean="0"/>
              <a:t>і</a:t>
            </a:r>
            <a:r>
              <a:rPr lang="ru-RU" i="1" dirty="0" smtClean="0"/>
              <a:t> межи </a:t>
            </a:r>
            <a:r>
              <a:rPr lang="ru-RU" i="1" dirty="0" err="1" smtClean="0"/>
              <a:t>кропивою</a:t>
            </a:r>
            <a:r>
              <a:rPr lang="ru-RU" i="1" dirty="0" smtClean="0"/>
              <a:t> </a:t>
            </a:r>
            <a:r>
              <a:rPr lang="ru-RU" i="1" dirty="0" err="1" smtClean="0"/>
              <a:t>зостанеться</a:t>
            </a:r>
            <a:r>
              <a:rPr lang="ru-RU" i="1" dirty="0" smtClean="0"/>
              <a:t> рожею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означення</a:t>
            </a:r>
            <a:r>
              <a:rPr lang="ru-RU" dirty="0" smtClean="0"/>
              <a:t> </a:t>
            </a:r>
            <a:r>
              <a:rPr lang="ru-RU" dirty="0" err="1" smtClean="0"/>
              <a:t>мальви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b="1" dirty="0" err="1" smtClean="0"/>
              <a:t>троянди</a:t>
            </a:r>
            <a:r>
              <a:rPr lang="ru-RU" dirty="0" smtClean="0"/>
              <a:t>, як </a:t>
            </a:r>
            <a:r>
              <a:rPr lang="ru-RU" b="1" i="1" dirty="0" smtClean="0"/>
              <a:t>символу добра</a:t>
            </a:r>
            <a:r>
              <a:rPr lang="ru-RU" dirty="0" smtClean="0"/>
              <a:t>. </a:t>
            </a:r>
            <a:r>
              <a:rPr lang="ru-RU" dirty="0" err="1" smtClean="0"/>
              <a:t>Троянда</a:t>
            </a:r>
            <a:r>
              <a:rPr lang="ru-RU" dirty="0" smtClean="0"/>
              <a:t>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доброзичливість</a:t>
            </a:r>
            <a:r>
              <a:rPr lang="ru-RU" b="1" i="1" dirty="0" smtClean="0"/>
              <a:t>, достаток</a:t>
            </a:r>
            <a:r>
              <a:rPr lang="ru-RU" dirty="0" smtClean="0"/>
              <a:t>, </a:t>
            </a:r>
            <a:r>
              <a:rPr lang="ru-RU" dirty="0" err="1" smtClean="0"/>
              <a:t>асоціюється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символом неба.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символічний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b="1" dirty="0" err="1" smtClean="0"/>
              <a:t>хлібні</a:t>
            </a:r>
            <a:r>
              <a:rPr lang="ru-RU" b="1" dirty="0" smtClean="0"/>
              <a:t> зерна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b="1" dirty="0" smtClean="0"/>
              <a:t>жито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Зерна жита </a:t>
            </a:r>
            <a:r>
              <a:rPr lang="ru-RU" b="1" i="1" dirty="0" err="1" smtClean="0"/>
              <a:t>символізують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родючість</a:t>
            </a:r>
            <a:r>
              <a:rPr lang="ru-RU" b="1" i="1" dirty="0" smtClean="0"/>
              <a:t>, достаток, </a:t>
            </a:r>
            <a:r>
              <a:rPr lang="ru-RU" b="1" i="1" dirty="0" err="1" smtClean="0"/>
              <a:t>життя</a:t>
            </a:r>
            <a:r>
              <a:rPr lang="ru-RU" dirty="0" smtClean="0"/>
              <a:t>: </a:t>
            </a:r>
            <a:r>
              <a:rPr lang="ru-RU" i="1" dirty="0" err="1" smtClean="0"/>
              <a:t>Сій</a:t>
            </a:r>
            <a:r>
              <a:rPr lang="ru-RU" i="1" dirty="0" smtClean="0"/>
              <a:t> овес в </a:t>
            </a:r>
            <a:r>
              <a:rPr lang="ru-RU" i="1" dirty="0" err="1" smtClean="0"/>
              <a:t>кожусі</a:t>
            </a:r>
            <a:r>
              <a:rPr lang="ru-RU" i="1" dirty="0" smtClean="0"/>
              <a:t>, а жито в </a:t>
            </a:r>
            <a:r>
              <a:rPr lang="ru-RU" i="1" dirty="0" err="1" smtClean="0"/>
              <a:t>брилі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житом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прислів’я</a:t>
            </a:r>
            <a:r>
              <a:rPr lang="ru-RU" dirty="0" smtClean="0"/>
              <a:t>, </a:t>
            </a:r>
            <a:r>
              <a:rPr lang="ru-RU" dirty="0" err="1" smtClean="0"/>
              <a:t>прикмети</a:t>
            </a:r>
            <a:r>
              <a:rPr lang="ru-RU" dirty="0" smtClean="0"/>
              <a:t>, </a:t>
            </a:r>
            <a:r>
              <a:rPr lang="ru-RU" dirty="0" err="1" smtClean="0"/>
              <a:t>вірування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замовляння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b="1" dirty="0" err="1" smtClean="0"/>
              <a:t>пшениця</a:t>
            </a:r>
            <a:r>
              <a:rPr lang="ru-RU" i="1" dirty="0" smtClean="0"/>
              <a:t> </a:t>
            </a:r>
            <a:r>
              <a:rPr lang="ru-RU" b="1" i="1" dirty="0" smtClean="0"/>
              <a:t>як символ </a:t>
            </a:r>
            <a:r>
              <a:rPr lang="ru-RU" b="1" i="1" dirty="0" err="1" smtClean="0"/>
              <a:t>приязні</a:t>
            </a:r>
            <a:r>
              <a:rPr lang="ru-RU" dirty="0" smtClean="0"/>
              <a:t>: </a:t>
            </a:r>
            <a:r>
              <a:rPr lang="ru-RU" i="1" dirty="0" smtClean="0"/>
              <a:t>Де машина походила, там </a:t>
            </a:r>
            <a:r>
              <a:rPr lang="ru-RU" b="1" i="1" dirty="0" err="1" smtClean="0"/>
              <a:t>пшениця</a:t>
            </a:r>
            <a:r>
              <a:rPr lang="ru-RU" b="1" i="1" dirty="0" smtClean="0"/>
              <a:t> </a:t>
            </a:r>
            <a:r>
              <a:rPr lang="ru-RU" i="1" dirty="0" smtClean="0"/>
              <a:t>уродила, а де рала  волочили, там </a:t>
            </a:r>
            <a:r>
              <a:rPr lang="ru-RU" i="1" dirty="0" err="1" smtClean="0"/>
              <a:t>бур’яни</a:t>
            </a:r>
            <a:r>
              <a:rPr lang="ru-RU" i="1" dirty="0" smtClean="0"/>
              <a:t> зародили</a:t>
            </a:r>
            <a:r>
              <a:rPr lang="ru-RU" dirty="0" smtClean="0"/>
              <a:t>; </a:t>
            </a:r>
            <a:r>
              <a:rPr lang="ru-RU" i="1" dirty="0" smtClean="0"/>
              <a:t>Яка </a:t>
            </a:r>
            <a:r>
              <a:rPr lang="ru-RU" i="1" dirty="0" err="1" smtClean="0"/>
              <a:t>пшениця</a:t>
            </a:r>
            <a:r>
              <a:rPr lang="ru-RU" i="1" dirty="0" smtClean="0"/>
              <a:t>, </a:t>
            </a:r>
            <a:r>
              <a:rPr lang="ru-RU" i="1" dirty="0" err="1" smtClean="0"/>
              <a:t>така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b="1" i="1" dirty="0" err="1" smtClean="0"/>
              <a:t>паляниця</a:t>
            </a:r>
            <a:r>
              <a:rPr lang="ru-RU" dirty="0" smtClean="0"/>
              <a:t>; </a:t>
            </a:r>
            <a:r>
              <a:rPr lang="ru-RU" i="1" dirty="0" smtClean="0"/>
              <a:t>На </a:t>
            </a:r>
            <a:r>
              <a:rPr lang="ru-RU" i="1" dirty="0" err="1" smtClean="0"/>
              <a:t>віку</a:t>
            </a:r>
            <a:r>
              <a:rPr lang="ru-RU" i="1" dirty="0" smtClean="0"/>
              <a:t>, як на </a:t>
            </a:r>
            <a:r>
              <a:rPr lang="ru-RU" i="1" dirty="0" err="1" smtClean="0"/>
              <a:t>довгій</a:t>
            </a:r>
            <a:r>
              <a:rPr lang="ru-RU" i="1" dirty="0" smtClean="0"/>
              <a:t> </a:t>
            </a:r>
            <a:r>
              <a:rPr lang="ru-RU" i="1" dirty="0" err="1" smtClean="0"/>
              <a:t>ниві</a:t>
            </a:r>
            <a:r>
              <a:rPr lang="ru-RU" i="1" dirty="0" smtClean="0"/>
              <a:t>, </a:t>
            </a:r>
            <a:r>
              <a:rPr lang="ru-RU" i="1" dirty="0" err="1" smtClean="0"/>
              <a:t>всього</a:t>
            </a:r>
            <a:r>
              <a:rPr lang="ru-RU" i="1" dirty="0" smtClean="0"/>
              <a:t> </a:t>
            </a:r>
            <a:r>
              <a:rPr lang="ru-RU" i="1" dirty="0" err="1" smtClean="0"/>
              <a:t>трапляється</a:t>
            </a:r>
            <a:r>
              <a:rPr lang="ru-RU" i="1" dirty="0" smtClean="0"/>
              <a:t>: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кукіль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b="1" i="1" dirty="0" err="1" smtClean="0"/>
              <a:t>пшениця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весільних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 – </a:t>
            </a:r>
            <a:r>
              <a:rPr lang="ru-RU" b="1" i="1" dirty="0" smtClean="0"/>
              <a:t>наречена,  символ достатку, </a:t>
            </a:r>
            <a:r>
              <a:rPr lang="ru-RU" b="1" i="1" dirty="0" err="1" smtClean="0"/>
              <a:t>багатства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радості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заможного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dirty="0" err="1" smtClean="0"/>
              <a:t>прислів’ях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замовляннях</a:t>
            </a:r>
            <a:r>
              <a:rPr lang="ru-RU" dirty="0" smtClean="0"/>
              <a:t>: </a:t>
            </a:r>
            <a:r>
              <a:rPr lang="ru-RU" i="1" dirty="0" err="1" smtClean="0"/>
              <a:t>Присвята</a:t>
            </a:r>
            <a:r>
              <a:rPr lang="ru-RU" i="1" dirty="0" smtClean="0"/>
              <a:t> </a:t>
            </a:r>
            <a:r>
              <a:rPr lang="ru-RU" i="1" dirty="0" err="1" smtClean="0"/>
              <a:t>Тройця-Богородиця</a:t>
            </a:r>
            <a:r>
              <a:rPr lang="ru-RU" i="1" dirty="0" smtClean="0"/>
              <a:t> </a:t>
            </a:r>
            <a:r>
              <a:rPr lang="ru-RU" i="1" dirty="0" err="1" smtClean="0"/>
              <a:t>Посію</a:t>
            </a:r>
            <a:r>
              <a:rPr lang="ru-RU" i="1" dirty="0" smtClean="0"/>
              <a:t> </a:t>
            </a:r>
            <a:r>
              <a:rPr lang="ru-RU" b="1" i="1" dirty="0" smtClean="0"/>
              <a:t>жито</a:t>
            </a:r>
            <a:r>
              <a:rPr lang="ru-RU" i="1" dirty="0" smtClean="0"/>
              <a:t>, да нехай зародиться</a:t>
            </a:r>
            <a:r>
              <a:rPr lang="ru-RU" dirty="0" smtClean="0"/>
              <a:t>, </a:t>
            </a:r>
            <a:r>
              <a:rPr lang="ru-RU" i="1" dirty="0" err="1" smtClean="0"/>
              <a:t>Посію</a:t>
            </a:r>
            <a:r>
              <a:rPr lang="ru-RU" i="1" dirty="0" smtClean="0"/>
              <a:t> </a:t>
            </a:r>
            <a:r>
              <a:rPr lang="ru-RU" b="1" i="1" dirty="0" smtClean="0"/>
              <a:t>жито </a:t>
            </a:r>
            <a:r>
              <a:rPr lang="ru-RU" i="1" dirty="0" err="1" smtClean="0"/>
              <a:t>і</a:t>
            </a:r>
            <a:r>
              <a:rPr lang="ru-RU" i="1" dirty="0" smtClean="0"/>
              <a:t> ярую </a:t>
            </a:r>
            <a:r>
              <a:rPr lang="ru-RU" b="1" i="1" dirty="0" err="1" smtClean="0"/>
              <a:t>пшениченьку</a:t>
            </a:r>
            <a:r>
              <a:rPr lang="ru-RU" dirty="0" smtClean="0"/>
              <a:t>, </a:t>
            </a:r>
            <a:r>
              <a:rPr lang="ru-RU" i="1" dirty="0" smtClean="0"/>
              <a:t>Зароди, Боже, всякую </a:t>
            </a:r>
            <a:r>
              <a:rPr lang="ru-RU" i="1" dirty="0" err="1" smtClean="0"/>
              <a:t>пашниченьку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Пізнаючи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реалії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осмислює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слові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b="1" dirty="0" smtClean="0"/>
              <a:t>До </a:t>
            </a:r>
            <a:r>
              <a:rPr lang="ru-RU" b="1" dirty="0" err="1" smtClean="0"/>
              <a:t>вербальних</a:t>
            </a:r>
            <a:r>
              <a:rPr lang="ru-RU" b="1" dirty="0" smtClean="0"/>
              <a:t> </a:t>
            </a:r>
            <a:r>
              <a:rPr lang="ru-RU" b="1" dirty="0" err="1" smtClean="0"/>
              <a:t>етносимволів</a:t>
            </a:r>
            <a:r>
              <a:rPr lang="ru-RU" b="1" dirty="0" smtClean="0"/>
              <a:t> належать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номени</a:t>
            </a:r>
            <a:r>
              <a:rPr lang="ru-RU" b="1" dirty="0" smtClean="0"/>
              <a:t> на </a:t>
            </a:r>
            <a:r>
              <a:rPr lang="ru-RU" b="1" dirty="0" err="1" smtClean="0"/>
              <a:t>позначення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назв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 algn="just">
              <a:buNone/>
            </a:pPr>
            <a:r>
              <a:rPr lang="ru-RU" dirty="0" err="1" smtClean="0"/>
              <a:t>Улюбленим</a:t>
            </a:r>
            <a:r>
              <a:rPr lang="ru-RU" dirty="0" smtClean="0"/>
              <a:t> </a:t>
            </a:r>
            <a:r>
              <a:rPr lang="ru-RU" dirty="0" err="1" smtClean="0"/>
              <a:t>птахом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голуб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голуб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оселі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птах,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парі</a:t>
            </a:r>
            <a:r>
              <a:rPr lang="ru-RU" dirty="0" smtClean="0"/>
              <a:t>. Голуб – птах </a:t>
            </a:r>
            <a:r>
              <a:rPr lang="ru-RU" dirty="0" err="1" smtClean="0"/>
              <a:t>делікатної</a:t>
            </a:r>
            <a:r>
              <a:rPr lang="ru-RU" dirty="0" smtClean="0"/>
              <a:t> </a:t>
            </a:r>
            <a:r>
              <a:rPr lang="ru-RU" dirty="0" err="1" smtClean="0"/>
              <a:t>вдачі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повсякденній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часто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звороти</a:t>
            </a:r>
            <a:r>
              <a:rPr lang="ru-RU" dirty="0" smtClean="0"/>
              <a:t>: </a:t>
            </a:r>
            <a:r>
              <a:rPr lang="ru-RU" i="1" dirty="0" smtClean="0"/>
              <a:t>як голуб </a:t>
            </a:r>
            <a:r>
              <a:rPr lang="ru-RU" i="1" dirty="0" err="1" smtClean="0"/>
              <a:t>з</a:t>
            </a:r>
            <a:r>
              <a:rPr lang="ru-RU" i="1" dirty="0" smtClean="0"/>
              <a:t> голубкою</a:t>
            </a:r>
            <a:r>
              <a:rPr lang="ru-RU" dirty="0" smtClean="0"/>
              <a:t>, </a:t>
            </a:r>
            <a:r>
              <a:rPr lang="ru-RU" i="1" dirty="0" smtClean="0"/>
              <a:t>як </a:t>
            </a:r>
            <a:r>
              <a:rPr lang="ru-RU" i="1" dirty="0" err="1" smtClean="0"/>
              <a:t>голуб’ята</a:t>
            </a:r>
            <a:r>
              <a:rPr lang="ru-RU" dirty="0" smtClean="0"/>
              <a:t>, </a:t>
            </a:r>
            <a:r>
              <a:rPr lang="ru-RU" i="1" dirty="0" err="1" smtClean="0"/>
              <a:t>закохані</a:t>
            </a:r>
            <a:r>
              <a:rPr lang="ru-RU" i="1" dirty="0" smtClean="0"/>
              <a:t> </a:t>
            </a:r>
            <a:r>
              <a:rPr lang="ru-RU" i="1" dirty="0" err="1" smtClean="0"/>
              <a:t>голубляться</a:t>
            </a:r>
            <a:r>
              <a:rPr lang="ru-RU" i="1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народно-поетичній</a:t>
            </a:r>
            <a:r>
              <a:rPr lang="ru-RU" dirty="0" smtClean="0"/>
              <a:t> </a:t>
            </a:r>
            <a:r>
              <a:rPr lang="ru-RU" dirty="0" err="1" smtClean="0"/>
              <a:t>міфотворчості</a:t>
            </a:r>
            <a:r>
              <a:rPr lang="ru-RU" dirty="0" smtClean="0"/>
              <a:t> голубам </a:t>
            </a:r>
            <a:r>
              <a:rPr lang="ru-RU" dirty="0" err="1" smtClean="0"/>
              <a:t>приписується</a:t>
            </a:r>
            <a:r>
              <a:rPr lang="ru-RU" dirty="0" smtClean="0"/>
              <a:t> </a:t>
            </a:r>
            <a:r>
              <a:rPr lang="ru-RU" dirty="0" err="1" smtClean="0"/>
              <a:t>чарівне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обрядових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лексична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b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статусу </a:t>
            </a:r>
            <a:r>
              <a:rPr lang="ru-RU" dirty="0" err="1" smtClean="0"/>
              <a:t>міфологеми</a:t>
            </a:r>
            <a:r>
              <a:rPr lang="ru-RU" dirty="0" smtClean="0"/>
              <a:t>: </a:t>
            </a:r>
            <a:r>
              <a:rPr lang="ru-RU" i="1" dirty="0" smtClean="0"/>
              <a:t>Коли не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нащада</a:t>
            </a:r>
            <a:r>
              <a:rPr lang="ru-RU" i="1" dirty="0" smtClean="0"/>
              <a:t> </a:t>
            </a:r>
            <a:r>
              <a:rPr lang="ru-RU" i="1" dirty="0" err="1" smtClean="0"/>
              <a:t>світа</a:t>
            </a:r>
            <a:r>
              <a:rPr lang="ru-RU" i="1" dirty="0" smtClean="0"/>
              <a:t>, </a:t>
            </a:r>
            <a:r>
              <a:rPr lang="ru-RU" i="1" dirty="0" err="1" smtClean="0"/>
              <a:t>Тогди</a:t>
            </a:r>
            <a:r>
              <a:rPr lang="ru-RU" i="1" dirty="0" smtClean="0"/>
              <a:t> </a:t>
            </a:r>
            <a:r>
              <a:rPr lang="ru-RU" i="1" dirty="0" err="1" smtClean="0"/>
              <a:t>не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неба,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землі</a:t>
            </a:r>
            <a:r>
              <a:rPr lang="ru-RU" i="1" dirty="0" smtClean="0"/>
              <a:t>, А полем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синє</a:t>
            </a:r>
            <a:r>
              <a:rPr lang="ru-RU" i="1" dirty="0" smtClean="0"/>
              <a:t> море, А </a:t>
            </a:r>
            <a:r>
              <a:rPr lang="ru-RU" i="1" dirty="0" err="1" smtClean="0"/>
              <a:t>серед</a:t>
            </a:r>
            <a:r>
              <a:rPr lang="ru-RU" i="1" dirty="0" smtClean="0"/>
              <a:t> моря </a:t>
            </a:r>
            <a:r>
              <a:rPr lang="ru-RU" i="1" dirty="0" err="1" smtClean="0"/>
              <a:t>зелений</a:t>
            </a:r>
            <a:r>
              <a:rPr lang="ru-RU" i="1" dirty="0" smtClean="0"/>
              <a:t> </a:t>
            </a:r>
            <a:r>
              <a:rPr lang="ru-RU" i="1" dirty="0" err="1" smtClean="0"/>
              <a:t>явір</a:t>
            </a:r>
            <a:r>
              <a:rPr lang="ru-RU" i="1" dirty="0" smtClean="0"/>
              <a:t>, На </a:t>
            </a:r>
            <a:r>
              <a:rPr lang="ru-RU" i="1" dirty="0" err="1" smtClean="0"/>
              <a:t>явороньку</a:t>
            </a:r>
            <a:r>
              <a:rPr lang="ru-RU" i="1" dirty="0" smtClean="0"/>
              <a:t>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i="1" dirty="0" smtClean="0"/>
              <a:t>, </a:t>
            </a:r>
            <a:r>
              <a:rPr lang="ru-RU" b="1" i="1" dirty="0" err="1" smtClean="0"/>
              <a:t>три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i="1" dirty="0" err="1" smtClean="0"/>
              <a:t>радоньку</a:t>
            </a:r>
            <a:r>
              <a:rPr lang="ru-RU" i="1" dirty="0" smtClean="0"/>
              <a:t> </a:t>
            </a:r>
            <a:r>
              <a:rPr lang="ru-RU" i="1" dirty="0" err="1" smtClean="0"/>
              <a:t>радять</a:t>
            </a:r>
            <a:r>
              <a:rPr lang="ru-RU" i="1" dirty="0" smtClean="0"/>
              <a:t>, </a:t>
            </a:r>
            <a:r>
              <a:rPr lang="ru-RU" i="1" dirty="0" err="1" smtClean="0"/>
              <a:t>Радоньку</a:t>
            </a:r>
            <a:r>
              <a:rPr lang="ru-RU" i="1" dirty="0" smtClean="0"/>
              <a:t> </a:t>
            </a:r>
            <a:r>
              <a:rPr lang="ru-RU" i="1" dirty="0" err="1" smtClean="0"/>
              <a:t>радять</a:t>
            </a:r>
            <a:r>
              <a:rPr lang="ru-RU" i="1" dirty="0" smtClean="0"/>
              <a:t>, як 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i="1" dirty="0" err="1" smtClean="0"/>
              <a:t>сновати</a:t>
            </a:r>
            <a:r>
              <a:rPr lang="ru-RU" dirty="0" smtClean="0"/>
              <a:t>; </a:t>
            </a:r>
            <a:r>
              <a:rPr lang="ru-RU" i="1" dirty="0" err="1" smtClean="0"/>
              <a:t>Що</a:t>
            </a:r>
            <a:r>
              <a:rPr lang="ru-RU" i="1" dirty="0" smtClean="0"/>
              <a:t> ж нам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світа</a:t>
            </a:r>
            <a:r>
              <a:rPr lang="ru-RU" i="1" dirty="0" smtClean="0"/>
              <a:t> початку? Не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нічого</a:t>
            </a:r>
            <a:r>
              <a:rPr lang="ru-RU" i="1" dirty="0" smtClean="0"/>
              <a:t>, </a:t>
            </a:r>
            <a:r>
              <a:rPr lang="ru-RU" i="1" dirty="0" err="1" smtClean="0"/>
              <a:t>єдна</a:t>
            </a:r>
            <a:r>
              <a:rPr lang="ru-RU" i="1" dirty="0" smtClean="0"/>
              <a:t> </a:t>
            </a:r>
            <a:r>
              <a:rPr lang="ru-RU" i="1" dirty="0" err="1" smtClean="0"/>
              <a:t>водонька</a:t>
            </a:r>
            <a:r>
              <a:rPr lang="ru-RU" i="1" dirty="0" smtClean="0"/>
              <a:t>! На </a:t>
            </a:r>
            <a:r>
              <a:rPr lang="ru-RU" i="1" dirty="0" err="1" smtClean="0"/>
              <a:t>тій</a:t>
            </a:r>
            <a:r>
              <a:rPr lang="ru-RU" i="1" dirty="0" smtClean="0"/>
              <a:t> </a:t>
            </a:r>
            <a:r>
              <a:rPr lang="ru-RU" i="1" dirty="0" err="1" smtClean="0"/>
              <a:t>водоньці</a:t>
            </a:r>
            <a:r>
              <a:rPr lang="ru-RU" i="1" dirty="0" smtClean="0"/>
              <a:t> </a:t>
            </a:r>
            <a:r>
              <a:rPr lang="ru-RU" i="1" dirty="0" err="1" smtClean="0"/>
              <a:t>одне</a:t>
            </a:r>
            <a:r>
              <a:rPr lang="ru-RU" i="1" dirty="0" smtClean="0"/>
              <a:t> </a:t>
            </a:r>
            <a:r>
              <a:rPr lang="ru-RU" i="1" dirty="0" err="1" smtClean="0"/>
              <a:t>деревенько</a:t>
            </a:r>
            <a:r>
              <a:rPr lang="ru-RU" i="1" dirty="0" smtClean="0"/>
              <a:t>, А на </a:t>
            </a:r>
            <a:r>
              <a:rPr lang="ru-RU" i="1" dirty="0" err="1" smtClean="0"/>
              <a:t>тім</a:t>
            </a:r>
            <a:r>
              <a:rPr lang="ru-RU" i="1" dirty="0" smtClean="0"/>
              <a:t> деревеньку </a:t>
            </a:r>
            <a:r>
              <a:rPr lang="ru-RU" i="1" dirty="0" err="1" smtClean="0"/>
              <a:t>шовкове</a:t>
            </a:r>
            <a:r>
              <a:rPr lang="ru-RU" i="1" dirty="0" smtClean="0"/>
              <a:t> </a:t>
            </a:r>
            <a:r>
              <a:rPr lang="ru-RU" i="1" dirty="0" err="1" smtClean="0"/>
              <a:t>гніздо</a:t>
            </a:r>
            <a:r>
              <a:rPr lang="ru-RU" i="1" dirty="0" smtClean="0"/>
              <a:t>, А в </a:t>
            </a:r>
            <a:r>
              <a:rPr lang="ru-RU" i="1" dirty="0" err="1" smtClean="0"/>
              <a:t>тім</a:t>
            </a:r>
            <a:r>
              <a:rPr lang="ru-RU" i="1" dirty="0" smtClean="0"/>
              <a:t> </a:t>
            </a:r>
            <a:r>
              <a:rPr lang="ru-RU" i="1" dirty="0" err="1" smtClean="0"/>
              <a:t>гнізденьку</a:t>
            </a:r>
            <a:r>
              <a:rPr lang="ru-RU" i="1" dirty="0" smtClean="0"/>
              <a:t>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i="1" dirty="0" smtClean="0"/>
              <a:t>, Не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i="1" dirty="0" smtClean="0"/>
              <a:t>– </a:t>
            </a:r>
            <a:r>
              <a:rPr lang="ru-RU" i="1" dirty="0" err="1" smtClean="0"/>
              <a:t>три</a:t>
            </a:r>
            <a:r>
              <a:rPr lang="ru-RU" i="1" dirty="0" smtClean="0"/>
              <a:t> </a:t>
            </a:r>
            <a:r>
              <a:rPr lang="ru-RU" i="1" dirty="0" err="1" smtClean="0"/>
              <a:t>янголоньки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361950" algn="just">
              <a:buNone/>
            </a:pPr>
            <a:r>
              <a:rPr lang="ru-RU" b="1" dirty="0" smtClean="0"/>
              <a:t>В.В</a:t>
            </a:r>
            <a:r>
              <a:rPr lang="ru-RU" b="1" dirty="0" smtClean="0"/>
              <a:t>. </a:t>
            </a:r>
            <a:r>
              <a:rPr lang="ru-RU" b="1" dirty="0" err="1" smtClean="0"/>
              <a:t>Жайворонок</a:t>
            </a:r>
            <a:r>
              <a:rPr lang="ru-RU" b="1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можливо</a:t>
            </a:r>
            <a:r>
              <a:rPr lang="ru-RU" i="1" dirty="0" smtClean="0"/>
              <a:t>, тому 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</a:t>
            </a:r>
            <a:r>
              <a:rPr lang="ru-RU" i="1" dirty="0" err="1" smtClean="0"/>
              <a:t>існувала</a:t>
            </a:r>
            <a:r>
              <a:rPr lang="ru-RU" i="1" dirty="0" smtClean="0"/>
              <a:t> </a:t>
            </a:r>
            <a:r>
              <a:rPr lang="ru-RU" i="1" dirty="0" err="1" smtClean="0"/>
              <a:t>заборона</a:t>
            </a:r>
            <a:r>
              <a:rPr lang="ru-RU" i="1" dirty="0" smtClean="0"/>
              <a:t> на </a:t>
            </a:r>
            <a:r>
              <a:rPr lang="ru-RU" i="1" dirty="0" err="1" smtClean="0"/>
              <a:t>вживання</a:t>
            </a:r>
            <a:r>
              <a:rPr lang="ru-RU" i="1" dirty="0" smtClean="0"/>
              <a:t> голубиного </a:t>
            </a:r>
            <a:r>
              <a:rPr lang="ru-RU" i="1" dirty="0" err="1" smtClean="0"/>
              <a:t>м’яса</a:t>
            </a:r>
            <a:r>
              <a:rPr lang="ru-RU" i="1" dirty="0" smtClean="0"/>
              <a:t>; </a:t>
            </a:r>
            <a:r>
              <a:rPr lang="ru-RU" i="1" dirty="0" err="1" smtClean="0"/>
              <a:t>бо</a:t>
            </a:r>
            <a:r>
              <a:rPr lang="ru-RU" i="1" dirty="0" smtClean="0"/>
              <a:t> в них </a:t>
            </a:r>
            <a:r>
              <a:rPr lang="ru-RU" i="1" dirty="0" err="1" smtClean="0"/>
              <a:t>вселився</a:t>
            </a:r>
            <a:r>
              <a:rPr lang="ru-RU" i="1" dirty="0" smtClean="0"/>
              <a:t> Дух </a:t>
            </a:r>
            <a:r>
              <a:rPr lang="ru-RU" i="1" dirty="0" err="1" smtClean="0"/>
              <a:t>Святий</a:t>
            </a:r>
            <a:r>
              <a:rPr lang="ru-RU" i="1" dirty="0" smtClean="0"/>
              <a:t>»</a:t>
            </a:r>
            <a:r>
              <a:rPr lang="ru-RU" dirty="0" smtClean="0"/>
              <a:t>. </a:t>
            </a:r>
            <a:r>
              <a:rPr lang="ru-RU" dirty="0" err="1" smtClean="0"/>
              <a:t>Подібну</a:t>
            </a:r>
            <a:r>
              <a:rPr lang="ru-RU" dirty="0" smtClean="0"/>
              <a:t> думку </a:t>
            </a:r>
            <a:r>
              <a:rPr lang="ru-RU" dirty="0" err="1" smtClean="0"/>
              <a:t>зустрічаємо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працях</a:t>
            </a:r>
            <a:r>
              <a:rPr lang="ru-RU" dirty="0" smtClean="0"/>
              <a:t> </a:t>
            </a:r>
            <a:r>
              <a:rPr lang="ru-RU" b="1" dirty="0" err="1" smtClean="0"/>
              <a:t>М.І.Костомарова</a:t>
            </a:r>
            <a:r>
              <a:rPr lang="ru-RU" dirty="0" smtClean="0"/>
              <a:t>, </a:t>
            </a:r>
            <a:r>
              <a:rPr lang="ru-RU" i="1" dirty="0" smtClean="0"/>
              <a:t>«</a:t>
            </a:r>
            <a:r>
              <a:rPr lang="ru-RU" i="1" dirty="0" err="1" smtClean="0"/>
              <a:t>дивне</a:t>
            </a:r>
            <a:r>
              <a:rPr lang="ru-RU" i="1" dirty="0" smtClean="0"/>
              <a:t> </a:t>
            </a:r>
            <a:r>
              <a:rPr lang="ru-RU" i="1" dirty="0" err="1" smtClean="0"/>
              <a:t>сотворіння</a:t>
            </a:r>
            <a:r>
              <a:rPr lang="ru-RU" i="1" dirty="0" smtClean="0"/>
              <a:t> </a:t>
            </a:r>
            <a:r>
              <a:rPr lang="ru-RU" i="1" dirty="0" err="1" smtClean="0"/>
              <a:t>світу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приписується</a:t>
            </a:r>
            <a:r>
              <a:rPr lang="ru-RU" i="1" dirty="0" smtClean="0"/>
              <a:t> голубам, очевидно, </a:t>
            </a:r>
            <a:r>
              <a:rPr lang="ru-RU" i="1" dirty="0" err="1" smtClean="0"/>
              <a:t>є</a:t>
            </a:r>
            <a:r>
              <a:rPr lang="ru-RU" i="1" dirty="0" smtClean="0"/>
              <a:t> символом </a:t>
            </a:r>
            <a:r>
              <a:rPr lang="ru-RU" i="1" dirty="0" err="1" smtClean="0"/>
              <a:t>старослов’янської</a:t>
            </a:r>
            <a:r>
              <a:rPr lang="ru-RU" i="1" dirty="0" smtClean="0"/>
              <a:t> </a:t>
            </a:r>
            <a:r>
              <a:rPr lang="ru-RU" i="1" dirty="0" err="1" smtClean="0"/>
              <a:t>міфології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прийняття</a:t>
            </a:r>
            <a:r>
              <a:rPr lang="ru-RU" i="1" dirty="0" smtClean="0"/>
              <a:t> </a:t>
            </a:r>
            <a:r>
              <a:rPr lang="ru-RU" i="1" dirty="0" err="1" smtClean="0"/>
              <a:t>хрещення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зустрівся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християнськими</a:t>
            </a:r>
            <a:r>
              <a:rPr lang="ru-RU" i="1" dirty="0" smtClean="0"/>
              <a:t> </a:t>
            </a:r>
            <a:r>
              <a:rPr lang="ru-RU" i="1" dirty="0" err="1" smtClean="0"/>
              <a:t>поняттями</a:t>
            </a:r>
            <a:r>
              <a:rPr lang="ru-RU" i="1" dirty="0" smtClean="0"/>
              <a:t> про Святого Духа».</a:t>
            </a:r>
          </a:p>
          <a:p>
            <a:pPr marL="0" indent="361950" algn="just"/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текстах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(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казках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) лексема </a:t>
            </a:r>
            <a:r>
              <a:rPr lang="ru-RU" b="1" dirty="0" smtClean="0"/>
              <a:t>голуб</a:t>
            </a:r>
            <a:r>
              <a:rPr lang="ru-RU" i="1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як </a:t>
            </a:r>
            <a:r>
              <a:rPr lang="ru-RU" b="1" i="1" dirty="0" smtClean="0"/>
              <a:t>символ молодого </a:t>
            </a:r>
            <a:r>
              <a:rPr lang="ru-RU" b="1" i="1" dirty="0" err="1" smtClean="0"/>
              <a:t>неодруженого</a:t>
            </a:r>
            <a:r>
              <a:rPr lang="ru-RU" b="1" i="1" dirty="0" smtClean="0"/>
              <a:t> парубка</a:t>
            </a:r>
            <a:r>
              <a:rPr lang="ru-RU" dirty="0" smtClean="0"/>
              <a:t> </a:t>
            </a:r>
            <a:r>
              <a:rPr lang="ru-RU" dirty="0" smtClean="0"/>
              <a:t>: </a:t>
            </a:r>
            <a:r>
              <a:rPr lang="ru-RU" i="1" dirty="0" smtClean="0"/>
              <a:t>От </a:t>
            </a:r>
            <a:r>
              <a:rPr lang="ru-RU" i="1" dirty="0" err="1" smtClean="0"/>
              <a:t>висипав</a:t>
            </a:r>
            <a:r>
              <a:rPr lang="ru-RU" i="1" dirty="0" smtClean="0"/>
              <a:t> Ох </a:t>
            </a:r>
            <a:r>
              <a:rPr lang="ru-RU" i="1" dirty="0" err="1" smtClean="0"/>
              <a:t>мірку</a:t>
            </a:r>
            <a:r>
              <a:rPr lang="ru-RU" i="1" dirty="0" smtClean="0"/>
              <a:t> </a:t>
            </a:r>
            <a:r>
              <a:rPr lang="ru-RU" i="1" dirty="0" err="1" smtClean="0"/>
              <a:t>пшениці</a:t>
            </a:r>
            <a:r>
              <a:rPr lang="ru-RU" i="1" dirty="0" smtClean="0"/>
              <a:t>, </a:t>
            </a:r>
            <a:r>
              <a:rPr lang="ru-RU" i="1" dirty="0" err="1" smtClean="0"/>
              <a:t>наскликав</a:t>
            </a:r>
            <a:r>
              <a:rPr lang="ru-RU" i="1" dirty="0" smtClean="0"/>
              <a:t> </a:t>
            </a:r>
            <a:r>
              <a:rPr lang="ru-RU" b="1" i="1" dirty="0" err="1" smtClean="0"/>
              <a:t>голубів</a:t>
            </a:r>
            <a:r>
              <a:rPr lang="ru-RU" i="1" dirty="0" smtClean="0"/>
              <a:t>. </a:t>
            </a:r>
            <a:r>
              <a:rPr lang="ru-RU" i="1" dirty="0" err="1" smtClean="0"/>
              <a:t>Назліталась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сила,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один в один. «</a:t>
            </a:r>
            <a:r>
              <a:rPr lang="ru-RU" i="1" dirty="0" err="1" smtClean="0"/>
              <a:t>Пізнавай</a:t>
            </a:r>
            <a:r>
              <a:rPr lang="ru-RU" i="1" dirty="0" smtClean="0"/>
              <a:t>, − </a:t>
            </a:r>
            <a:r>
              <a:rPr lang="ru-RU" i="1" dirty="0" err="1" smtClean="0"/>
              <a:t>каже</a:t>
            </a:r>
            <a:r>
              <a:rPr lang="ru-RU" i="1" dirty="0" smtClean="0"/>
              <a:t> Ох</a:t>
            </a:r>
            <a:r>
              <a:rPr lang="ru-RU" b="1" i="1" dirty="0" smtClean="0"/>
              <a:t>, − </a:t>
            </a:r>
            <a:r>
              <a:rPr lang="ru-RU" i="1" dirty="0" smtClean="0"/>
              <a:t>де </a:t>
            </a:r>
            <a:r>
              <a:rPr lang="ru-RU" i="1" dirty="0" err="1" smtClean="0"/>
              <a:t>твій</a:t>
            </a:r>
            <a:r>
              <a:rPr lang="ru-RU" i="1" dirty="0" smtClean="0"/>
              <a:t> </a:t>
            </a:r>
            <a:r>
              <a:rPr lang="ru-RU" i="1" dirty="0" err="1" smtClean="0"/>
              <a:t>син</a:t>
            </a:r>
            <a:r>
              <a:rPr lang="ru-RU" i="1" dirty="0" smtClean="0"/>
              <a:t>! </a:t>
            </a:r>
            <a:r>
              <a:rPr lang="ru-RU" i="1" dirty="0" err="1" smtClean="0"/>
              <a:t>Пізнаєш</a:t>
            </a:r>
            <a:r>
              <a:rPr lang="ru-RU" i="1" dirty="0" smtClean="0"/>
              <a:t> − </a:t>
            </a:r>
            <a:r>
              <a:rPr lang="ru-RU" i="1" dirty="0" err="1" smtClean="0"/>
              <a:t>твій</a:t>
            </a:r>
            <a:r>
              <a:rPr lang="ru-RU" i="1" dirty="0" smtClean="0"/>
              <a:t>, не </a:t>
            </a:r>
            <a:r>
              <a:rPr lang="ru-RU" i="1" dirty="0" err="1" smtClean="0"/>
              <a:t>пізнаєш</a:t>
            </a:r>
            <a:r>
              <a:rPr lang="ru-RU" i="1" dirty="0" smtClean="0"/>
              <a:t> – </a:t>
            </a:r>
            <a:r>
              <a:rPr lang="ru-RU" i="1" dirty="0" err="1" smtClean="0"/>
              <a:t>мій</a:t>
            </a:r>
            <a:r>
              <a:rPr lang="ru-RU" i="1" dirty="0" smtClean="0"/>
              <a:t>»</a:t>
            </a:r>
            <a:r>
              <a:rPr lang="ru-RU" dirty="0" smtClean="0"/>
              <a:t>; </a:t>
            </a:r>
            <a:r>
              <a:rPr lang="ru-RU" i="1" dirty="0" smtClean="0"/>
              <a:t>Ой </a:t>
            </a:r>
            <a:r>
              <a:rPr lang="ru-RU" i="1" dirty="0" err="1" smtClean="0"/>
              <a:t>налетіло</a:t>
            </a:r>
            <a:r>
              <a:rPr lang="ru-RU" i="1" dirty="0" smtClean="0"/>
              <a:t> </a:t>
            </a:r>
            <a:r>
              <a:rPr lang="ru-RU" b="1" i="1" dirty="0" err="1" smtClean="0"/>
              <a:t>сімсот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голубів</a:t>
            </a:r>
            <a:r>
              <a:rPr lang="ru-RU" b="1" i="1" dirty="0" smtClean="0"/>
              <a:t> </a:t>
            </a:r>
            <a:r>
              <a:rPr lang="ru-RU" i="1" dirty="0" smtClean="0"/>
              <a:t>та на наш </a:t>
            </a:r>
            <a:r>
              <a:rPr lang="ru-RU" i="1" dirty="0" err="1" smtClean="0"/>
              <a:t>двір</a:t>
            </a:r>
            <a:r>
              <a:rPr lang="ru-RU" i="1" dirty="0" smtClean="0"/>
              <a:t>. </a:t>
            </a:r>
            <a:r>
              <a:rPr lang="ru-RU" i="1" dirty="0" err="1" smtClean="0"/>
              <a:t>Пізнавай</a:t>
            </a:r>
            <a:r>
              <a:rPr lang="ru-RU" i="1" dirty="0" smtClean="0"/>
              <a:t> же, </a:t>
            </a:r>
            <a:r>
              <a:rPr lang="ru-RU" i="1" dirty="0" err="1" smtClean="0"/>
              <a:t>дівко</a:t>
            </a:r>
            <a:r>
              <a:rPr lang="ru-RU" i="1" dirty="0" smtClean="0"/>
              <a:t> </a:t>
            </a:r>
            <a:r>
              <a:rPr lang="ru-RU" i="1" dirty="0" err="1" smtClean="0"/>
              <a:t>Палазю</a:t>
            </a:r>
            <a:r>
              <a:rPr lang="ru-RU" i="1" dirty="0" smtClean="0"/>
              <a:t>, а де </a:t>
            </a:r>
            <a:r>
              <a:rPr lang="ru-RU" i="1" dirty="0" err="1" smtClean="0"/>
              <a:t>твій</a:t>
            </a:r>
            <a:r>
              <a:rPr lang="ru-RU" i="1" dirty="0" smtClean="0"/>
              <a:t>? Та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білесенький</a:t>
            </a:r>
            <a:r>
              <a:rPr lang="ru-RU" b="1" i="1" dirty="0" smtClean="0"/>
              <a:t>, </a:t>
            </a:r>
            <a:r>
              <a:rPr lang="ru-RU" i="1" dirty="0" err="1" smtClean="0"/>
              <a:t>білокриленький</a:t>
            </a:r>
            <a:r>
              <a:rPr lang="ru-RU" i="1" dirty="0" smtClean="0"/>
              <a:t>, то не </a:t>
            </a:r>
            <a:r>
              <a:rPr lang="ru-RU" i="1" dirty="0" err="1" smtClean="0"/>
              <a:t>мій</a:t>
            </a:r>
            <a:r>
              <a:rPr lang="ru-RU" i="1" dirty="0" smtClean="0"/>
              <a:t>, А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сизесенький</a:t>
            </a:r>
            <a:r>
              <a:rPr lang="ru-RU" i="1" dirty="0" smtClean="0"/>
              <a:t>, </a:t>
            </a:r>
            <a:r>
              <a:rPr lang="ru-RU" i="1" dirty="0" err="1" smtClean="0"/>
              <a:t>сизокриленький</a:t>
            </a:r>
            <a:r>
              <a:rPr lang="ru-RU" i="1" dirty="0" smtClean="0"/>
              <a:t>, так то </a:t>
            </a:r>
            <a:r>
              <a:rPr lang="ru-RU" i="1" dirty="0" err="1" smtClean="0"/>
              <a:t>мій</a:t>
            </a:r>
            <a:r>
              <a:rPr lang="ru-RU" i="1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3" cstate="print">
            <a:lum bright="27000" contrast="-31000"/>
          </a:blip>
          <a:srcRect/>
          <a:stretch>
            <a:fillRect/>
          </a:stretch>
        </p:blipFill>
        <p:spPr bwMode="auto">
          <a:xfrm>
            <a:off x="3705225" y="1523999"/>
            <a:ext cx="7991475" cy="46577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352551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lvl="0" indent="357188" algn="just">
              <a:buNone/>
            </a:pP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7675" y="1647736"/>
            <a:ext cx="3638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 Black" pitchFamily="34" charset="0"/>
              </a:rPr>
              <a:t>Теорія </a:t>
            </a:r>
            <a:r>
              <a:rPr lang="uk-UA" sz="2000" dirty="0" err="1" smtClean="0">
                <a:latin typeface="Arial Black" pitchFamily="34" charset="0"/>
              </a:rPr>
              <a:t>автохтонності</a:t>
            </a:r>
            <a:r>
              <a:rPr lang="uk-UA" sz="2000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– українці є осілим корінним населенням України, яке безперервно (протягом різних історичних періодів) проживає на своїй землі.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Синонімами</a:t>
            </a:r>
            <a:r>
              <a:rPr lang="ru-RU" dirty="0" smtClean="0"/>
              <a:t> до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i="1" dirty="0" smtClean="0"/>
              <a:t>голубка, голуб </a:t>
            </a:r>
            <a:r>
              <a:rPr lang="ru-RU" dirty="0" smtClean="0"/>
              <a:t>у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вживаються</a:t>
            </a:r>
            <a:r>
              <a:rPr lang="ru-RU" dirty="0" smtClean="0"/>
              <a:t> </a:t>
            </a:r>
            <a:r>
              <a:rPr lang="ru-RU" dirty="0" err="1" smtClean="0"/>
              <a:t>лексеми</a:t>
            </a:r>
            <a:r>
              <a:rPr lang="ru-RU" dirty="0" smtClean="0"/>
              <a:t> </a:t>
            </a:r>
            <a:r>
              <a:rPr lang="ru-RU" b="1" dirty="0" err="1" smtClean="0"/>
              <a:t>горлик</a:t>
            </a:r>
            <a:r>
              <a:rPr lang="ru-RU" b="1" dirty="0" smtClean="0"/>
              <a:t>, </a:t>
            </a:r>
            <a:r>
              <a:rPr lang="ru-RU" b="1" dirty="0" err="1" smtClean="0"/>
              <a:t>горлиця</a:t>
            </a:r>
            <a:r>
              <a:rPr lang="ru-RU" b="1" dirty="0" smtClean="0"/>
              <a:t>. </a:t>
            </a:r>
            <a:endParaRPr lang="ru-RU" b="1" dirty="0" smtClean="0"/>
          </a:p>
          <a:p>
            <a:pPr marL="0" indent="361950" algn="just">
              <a:buNone/>
            </a:pPr>
            <a:r>
              <a:rPr lang="ru-RU" dirty="0" smtClean="0"/>
              <a:t>Але </a:t>
            </a:r>
            <a:r>
              <a:rPr lang="ru-RU" dirty="0" smtClean="0"/>
              <a:t>в </a:t>
            </a:r>
            <a:r>
              <a:rPr lang="ru-RU" dirty="0" err="1" smtClean="0"/>
              <a:t>одинадцятитомному</a:t>
            </a:r>
            <a:r>
              <a:rPr lang="ru-RU" dirty="0" smtClean="0"/>
              <a:t> словнику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наявне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i="1" dirty="0" smtClean="0"/>
              <a:t>«</a:t>
            </a:r>
            <a:r>
              <a:rPr lang="ru-RU" i="1" dirty="0" err="1" smtClean="0"/>
              <a:t>горлиця</a:t>
            </a:r>
            <a:r>
              <a:rPr lang="ru-RU" i="1" dirty="0" smtClean="0"/>
              <a:t> – </a:t>
            </a:r>
            <a:r>
              <a:rPr lang="ru-RU" i="1" dirty="0" err="1" smtClean="0"/>
              <a:t>лісовий</a:t>
            </a:r>
            <a:r>
              <a:rPr lang="ru-RU" i="1" dirty="0" smtClean="0"/>
              <a:t> птах, </a:t>
            </a:r>
            <a:r>
              <a:rPr lang="ru-RU" i="1" dirty="0" err="1" smtClean="0"/>
              <a:t>менший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голуба, дикий голуб</a:t>
            </a:r>
            <a:r>
              <a:rPr lang="ru-RU" i="1" dirty="0" smtClean="0"/>
              <a:t>». </a:t>
            </a:r>
          </a:p>
          <a:p>
            <a:pPr marL="0" indent="361950" algn="just">
              <a:buNone/>
            </a:pPr>
            <a:r>
              <a:rPr lang="ru-RU" dirty="0" smtClean="0"/>
              <a:t>В. </a:t>
            </a:r>
            <a:r>
              <a:rPr lang="ru-RU" dirty="0" err="1" smtClean="0"/>
              <a:t>Жайворонок</a:t>
            </a:r>
            <a:r>
              <a:rPr lang="ru-RU" dirty="0" smtClean="0"/>
              <a:t> </a:t>
            </a:r>
            <a:r>
              <a:rPr lang="ru-RU" dirty="0" err="1" smtClean="0"/>
              <a:t>зауважує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горлиця</a:t>
            </a:r>
            <a:r>
              <a:rPr lang="ru-RU" i="1" dirty="0" smtClean="0"/>
              <a:t> в </a:t>
            </a:r>
            <a:r>
              <a:rPr lang="ru-RU" i="1" dirty="0" err="1" smtClean="0"/>
              <a:t>українців</a:t>
            </a:r>
            <a:r>
              <a:rPr lang="ru-RU" i="1" dirty="0" smtClean="0"/>
              <a:t> </a:t>
            </a:r>
            <a:r>
              <a:rPr lang="ru-RU" i="1" dirty="0" err="1" smtClean="0"/>
              <a:t>символізує</a:t>
            </a:r>
            <a:r>
              <a:rPr lang="ru-RU" i="1" dirty="0" smtClean="0"/>
              <a:t> </a:t>
            </a:r>
            <a:r>
              <a:rPr lang="ru-RU" i="1" dirty="0" err="1" smtClean="0"/>
              <a:t>тужну</a:t>
            </a:r>
            <a:r>
              <a:rPr lang="ru-RU" i="1" dirty="0" smtClean="0"/>
              <a:t> </a:t>
            </a:r>
            <a:r>
              <a:rPr lang="ru-RU" i="1" dirty="0" err="1" smtClean="0"/>
              <a:t>жінку</a:t>
            </a:r>
            <a:r>
              <a:rPr lang="ru-RU" i="1" dirty="0" smtClean="0"/>
              <a:t>»</a:t>
            </a:r>
            <a:r>
              <a:rPr lang="uk-UA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Практика </a:t>
            </a:r>
            <a:r>
              <a:rPr lang="ru-RU" dirty="0" err="1" smtClean="0"/>
              <a:t>шанування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відбиток</a:t>
            </a:r>
            <a:r>
              <a:rPr lang="ru-RU" dirty="0" smtClean="0"/>
              <a:t> </a:t>
            </a:r>
            <a:r>
              <a:rPr lang="ru-RU" dirty="0" err="1" smtClean="0"/>
              <a:t>тотемізму</a:t>
            </a:r>
            <a:r>
              <a:rPr lang="ru-RU" dirty="0" smtClean="0"/>
              <a:t> як культу тотему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дохристиянських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, </a:t>
            </a:r>
            <a:r>
              <a:rPr lang="ru-RU" dirty="0" err="1" smtClean="0"/>
              <a:t>відгомоном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вжиток</a:t>
            </a:r>
            <a:r>
              <a:rPr lang="ru-RU" dirty="0" smtClean="0"/>
              <a:t> </a:t>
            </a:r>
            <a:r>
              <a:rPr lang="ru-RU" dirty="0" err="1" smtClean="0"/>
              <a:t>тваринної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 в </a:t>
            </a:r>
            <a:r>
              <a:rPr lang="ru-RU" dirty="0" err="1" smtClean="0"/>
              <a:t>обрядодійствах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smtClean="0"/>
              <a:t>Код </a:t>
            </a:r>
            <a:r>
              <a:rPr lang="ru-RU" dirty="0" err="1" smtClean="0"/>
              <a:t>вважають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понять </a:t>
            </a:r>
            <a:r>
              <a:rPr lang="ru-RU" dirty="0" err="1" smtClean="0"/>
              <a:t>лінгвокультурологі</a:t>
            </a:r>
            <a:r>
              <a:rPr lang="uk-UA" dirty="0" smtClean="0"/>
              <a:t>ї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b="1" dirty="0" err="1" smtClean="0"/>
              <a:t>Культурний</a:t>
            </a:r>
            <a:r>
              <a:rPr lang="ru-RU" b="1" dirty="0" smtClean="0"/>
              <a:t> код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знаків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духовного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</a:t>
            </a:r>
            <a:r>
              <a:rPr lang="ru-RU" dirty="0" err="1" smtClean="0"/>
              <a:t>носіями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смислів</a:t>
            </a:r>
            <a:r>
              <a:rPr lang="ru-RU" dirty="0" smtClean="0"/>
              <a:t>; «у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вони </a:t>
            </a:r>
            <a:r>
              <a:rPr lang="ru-RU" dirty="0" err="1" smtClean="0"/>
              <a:t>втілили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смисли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smtClean="0"/>
              <a:t>“</a:t>
            </a:r>
            <a:r>
              <a:rPr lang="ru-RU" dirty="0" err="1" smtClean="0"/>
              <a:t>прочитуються</a:t>
            </a:r>
            <a:r>
              <a:rPr lang="ru-RU" dirty="0" smtClean="0"/>
              <a:t>” у </a:t>
            </a:r>
            <a:r>
              <a:rPr lang="ru-RU" dirty="0" err="1" smtClean="0"/>
              <a:t>цих</a:t>
            </a:r>
            <a:r>
              <a:rPr lang="ru-RU" dirty="0" smtClean="0"/>
              <a:t> знаках» </a:t>
            </a:r>
            <a:r>
              <a:rPr lang="ru-RU" dirty="0" smtClean="0"/>
              <a:t>(Ковшова). </a:t>
            </a:r>
          </a:p>
          <a:p>
            <a:pPr marL="0" indent="361950" algn="just">
              <a:buNone/>
            </a:pP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smtClean="0"/>
              <a:t>код </a:t>
            </a:r>
            <a:r>
              <a:rPr lang="ru-RU" dirty="0" err="1" smtClean="0"/>
              <a:t>транслює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світоглядні</a:t>
            </a:r>
            <a:r>
              <a:rPr lang="ru-RU" dirty="0" smtClean="0"/>
              <a:t> </a:t>
            </a:r>
            <a:r>
              <a:rPr lang="ru-RU" dirty="0" err="1" smtClean="0"/>
              <a:t>орієнтири</a:t>
            </a:r>
            <a:r>
              <a:rPr lang="ru-RU" dirty="0" smtClean="0"/>
              <a:t> </a:t>
            </a:r>
            <a:r>
              <a:rPr lang="ru-RU" dirty="0" smtClean="0"/>
              <a:t>народу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розуміє</a:t>
            </a:r>
            <a:r>
              <a:rPr lang="uk-UA" dirty="0" err="1" smtClean="0"/>
              <a:t>мо</a:t>
            </a:r>
            <a:r>
              <a:rPr lang="uk-UA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, яку культура </a:t>
            </a:r>
            <a:r>
              <a:rPr lang="ru-RU" dirty="0" err="1" smtClean="0"/>
              <a:t>накидає</a:t>
            </a:r>
            <a:r>
              <a:rPr lang="ru-RU" dirty="0" smtClean="0"/>
              <a:t> на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репрезентуючи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Вітчизняні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зарубіжні</a:t>
            </a:r>
            <a:r>
              <a:rPr lang="ru-RU" dirty="0" smtClean="0"/>
              <a:t> </a:t>
            </a:r>
            <a:r>
              <a:rPr lang="ru-RU" dirty="0" err="1" smtClean="0"/>
              <a:t>мовознавці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систему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зараховують</a:t>
            </a:r>
            <a:r>
              <a:rPr lang="ru-RU" dirty="0" smtClean="0"/>
              <a:t> до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коди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b="1" i="1" dirty="0" err="1" smtClean="0"/>
              <a:t>соматичний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просторовий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часовий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предметний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біоморфний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антропоморфний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духовний</a:t>
            </a:r>
            <a:r>
              <a:rPr lang="uk-UA" b="1" i="1" dirty="0" smtClean="0"/>
              <a:t>, </a:t>
            </a:r>
            <a:r>
              <a:rPr lang="ru-RU" b="1" i="1" dirty="0" err="1" smtClean="0"/>
              <a:t>рослинний</a:t>
            </a:r>
            <a:r>
              <a:rPr lang="uk-UA" b="1" i="1" dirty="0" smtClean="0"/>
              <a:t>. </a:t>
            </a:r>
            <a:endParaRPr lang="ru-RU" b="1" i="1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Соматичний</a:t>
            </a:r>
            <a:r>
              <a:rPr lang="ru-RU" b="1" dirty="0" smtClean="0"/>
              <a:t> код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найдавнішим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почала </a:t>
            </a:r>
            <a:r>
              <a:rPr lang="ru-RU" dirty="0" err="1" smtClean="0"/>
              <a:t>осягати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себе. </a:t>
            </a:r>
            <a:r>
              <a:rPr lang="ru-RU" dirty="0" err="1" smtClean="0"/>
              <a:t>Звідси</a:t>
            </a:r>
            <a:r>
              <a:rPr lang="ru-RU" dirty="0" smtClean="0"/>
              <a:t> ж </a:t>
            </a:r>
            <a:r>
              <a:rPr lang="ru-RU" dirty="0" err="1" smtClean="0"/>
              <a:t>розпочалось</a:t>
            </a:r>
            <a:r>
              <a:rPr lang="ru-RU" dirty="0" smtClean="0"/>
              <a:t> </a:t>
            </a:r>
            <a:r>
              <a:rPr lang="ru-RU" dirty="0" err="1" smtClean="0"/>
              <a:t>окультурювання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Соматичним</a:t>
            </a:r>
            <a:r>
              <a:rPr lang="ru-RU" dirty="0" smtClean="0"/>
              <a:t> кодом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через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,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кодуються</a:t>
            </a:r>
            <a:r>
              <a:rPr lang="ru-RU" dirty="0" smtClean="0"/>
              <a:t>» </a:t>
            </a:r>
            <a:r>
              <a:rPr lang="ru-RU" dirty="0" smtClean="0"/>
              <a:t>у </a:t>
            </a:r>
            <a:r>
              <a:rPr lang="ru-RU" dirty="0" err="1" smtClean="0"/>
              <a:t>пам’яті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b="1" i="1" dirty="0" err="1" smtClean="0"/>
              <a:t>символьні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Роль </a:t>
            </a:r>
            <a:r>
              <a:rPr lang="ru-RU" dirty="0" smtClean="0"/>
              <a:t>символу </a:t>
            </a:r>
            <a:r>
              <a:rPr lang="ru-RU" dirty="0" err="1" smtClean="0"/>
              <a:t>людини</a:t>
            </a:r>
            <a:r>
              <a:rPr lang="ru-RU" dirty="0" smtClean="0"/>
              <a:t> (як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її</a:t>
            </a:r>
            <a:r>
              <a:rPr lang="ru-RU" dirty="0" smtClean="0"/>
              <a:t> характеристику)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 </a:t>
            </a:r>
            <a:r>
              <a:rPr lang="ru-RU" b="1" i="1" dirty="0" smtClean="0"/>
              <a:t>голова</a:t>
            </a:r>
            <a:r>
              <a:rPr lang="ru-RU" dirty="0" smtClean="0"/>
              <a:t>: </a:t>
            </a:r>
            <a:r>
              <a:rPr lang="ru-RU" i="1" dirty="0" smtClean="0"/>
              <a:t>голова </a:t>
            </a:r>
            <a:r>
              <a:rPr lang="ru-RU" i="1" dirty="0" err="1" smtClean="0"/>
              <a:t>замакітрилася</a:t>
            </a:r>
            <a:r>
              <a:rPr lang="ru-RU" i="1" dirty="0" smtClean="0"/>
              <a:t> </a:t>
            </a:r>
            <a:r>
              <a:rPr lang="ru-RU" i="1" dirty="0" err="1" smtClean="0"/>
              <a:t>рахувати</a:t>
            </a:r>
            <a:r>
              <a:rPr lang="ru-RU" i="1" dirty="0" smtClean="0"/>
              <a:t> по головах</a:t>
            </a:r>
            <a:r>
              <a:rPr lang="ru-RU" dirty="0" smtClean="0"/>
              <a:t>; </a:t>
            </a:r>
            <a:r>
              <a:rPr lang="ru-RU" b="1" i="1" dirty="0" err="1" smtClean="0"/>
              <a:t>язик</a:t>
            </a:r>
            <a:r>
              <a:rPr lang="ru-RU" dirty="0" smtClean="0"/>
              <a:t>: </a:t>
            </a:r>
            <a:r>
              <a:rPr lang="ru-RU" i="1" dirty="0" err="1" smtClean="0"/>
              <a:t>довгий</a:t>
            </a:r>
            <a:r>
              <a:rPr lang="ru-RU" i="1" dirty="0" smtClean="0"/>
              <a:t> </a:t>
            </a:r>
            <a:r>
              <a:rPr lang="ru-RU" i="1" dirty="0" err="1" smtClean="0"/>
              <a:t>язик</a:t>
            </a:r>
            <a:r>
              <a:rPr lang="ru-RU" dirty="0" smtClean="0"/>
              <a:t>; </a:t>
            </a:r>
            <a:r>
              <a:rPr lang="ru-RU" i="1" dirty="0" err="1" smtClean="0"/>
              <a:t>зав’язати</a:t>
            </a:r>
            <a:r>
              <a:rPr lang="ru-RU" i="1" dirty="0" smtClean="0"/>
              <a:t> </a:t>
            </a:r>
            <a:r>
              <a:rPr lang="ru-RU" i="1" dirty="0" err="1" smtClean="0"/>
              <a:t>язик</a:t>
            </a:r>
            <a:r>
              <a:rPr lang="ru-RU" dirty="0" smtClean="0"/>
              <a:t>; </a:t>
            </a:r>
            <a:r>
              <a:rPr lang="ru-RU" b="1" i="1" dirty="0" smtClean="0"/>
              <a:t>око</a:t>
            </a:r>
            <a:r>
              <a:rPr lang="ru-RU" dirty="0" smtClean="0"/>
              <a:t>: </a:t>
            </a:r>
            <a:r>
              <a:rPr lang="ru-RU" i="1" dirty="0" err="1" smtClean="0"/>
              <a:t>недремне</a:t>
            </a:r>
            <a:r>
              <a:rPr lang="ru-RU" i="1" dirty="0" smtClean="0"/>
              <a:t> око</a:t>
            </a:r>
            <a:r>
              <a:rPr lang="ru-RU" dirty="0" smtClean="0"/>
              <a:t>; </a:t>
            </a:r>
            <a:r>
              <a:rPr lang="ru-RU" i="1" dirty="0" smtClean="0"/>
              <a:t>не </a:t>
            </a:r>
            <a:r>
              <a:rPr lang="ru-RU" i="1" dirty="0" err="1" smtClean="0"/>
              <a:t>привчене</a:t>
            </a:r>
            <a:r>
              <a:rPr lang="ru-RU" i="1" dirty="0" smtClean="0"/>
              <a:t> око </a:t>
            </a:r>
            <a:r>
              <a:rPr lang="ru-RU" i="1" dirty="0" err="1" smtClean="0"/>
              <a:t>маєш</a:t>
            </a:r>
            <a:r>
              <a:rPr lang="ru-RU" i="1" dirty="0" smtClean="0"/>
              <a:t> </a:t>
            </a:r>
            <a:r>
              <a:rPr lang="ru-RU" dirty="0" smtClean="0"/>
              <a:t>; </a:t>
            </a:r>
            <a:r>
              <a:rPr lang="ru-RU" b="1" i="1" dirty="0" err="1" smtClean="0"/>
              <a:t>ніс</a:t>
            </a:r>
            <a:r>
              <a:rPr lang="ru-RU" dirty="0" smtClean="0"/>
              <a:t>: </a:t>
            </a:r>
            <a:r>
              <a:rPr lang="ru-RU" i="1" dirty="0" err="1" smtClean="0"/>
              <a:t>з-під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з-перед</a:t>
            </a:r>
            <a:r>
              <a:rPr lang="ru-RU" dirty="0" smtClean="0"/>
              <a:t>) [</a:t>
            </a:r>
            <a:r>
              <a:rPr lang="ru-RU" i="1" dirty="0" smtClean="0"/>
              <a:t>самого</a:t>
            </a:r>
            <a:r>
              <a:rPr lang="ru-RU" dirty="0" smtClean="0"/>
              <a:t>] </a:t>
            </a:r>
            <a:r>
              <a:rPr lang="ru-RU" i="1" dirty="0" smtClean="0"/>
              <a:t>носа</a:t>
            </a:r>
            <a:r>
              <a:rPr lang="ru-RU" dirty="0" smtClean="0"/>
              <a:t>; </a:t>
            </a:r>
            <a:r>
              <a:rPr lang="ru-RU" i="1" dirty="0" err="1" smtClean="0"/>
              <a:t>чути</a:t>
            </a:r>
            <a:r>
              <a:rPr lang="ru-RU" i="1" dirty="0" smtClean="0"/>
              <a:t>, </a:t>
            </a:r>
            <a:r>
              <a:rPr lang="ru-RU" i="1" dirty="0" err="1" smtClean="0"/>
              <a:t>почути</a:t>
            </a:r>
            <a:r>
              <a:rPr lang="ru-RU" i="1" dirty="0" smtClean="0"/>
              <a:t> носом </a:t>
            </a:r>
            <a:r>
              <a:rPr lang="ru-RU" i="1" dirty="0" err="1" smtClean="0"/>
              <a:t>що</a:t>
            </a:r>
            <a:r>
              <a:rPr lang="ru-RU" dirty="0" smtClean="0"/>
              <a:t>; </a:t>
            </a:r>
            <a:r>
              <a:rPr lang="ru-RU" b="1" i="1" dirty="0" smtClean="0"/>
              <a:t>рука</a:t>
            </a:r>
            <a:r>
              <a:rPr lang="ru-RU" dirty="0" smtClean="0"/>
              <a:t>: </a:t>
            </a:r>
            <a:r>
              <a:rPr lang="ru-RU" i="1" dirty="0" err="1" smtClean="0"/>
              <a:t>важка</a:t>
            </a:r>
            <a:r>
              <a:rPr lang="ru-RU" i="1" dirty="0" smtClean="0"/>
              <a:t> рука</a:t>
            </a:r>
            <a:r>
              <a:rPr lang="ru-RU" dirty="0" smtClean="0"/>
              <a:t>; </a:t>
            </a:r>
            <a:r>
              <a:rPr lang="ru-RU" i="1" dirty="0" smtClean="0"/>
              <a:t>рука в руку </a:t>
            </a:r>
            <a:r>
              <a:rPr lang="ru-RU" dirty="0" smtClean="0"/>
              <a:t>; </a:t>
            </a:r>
            <a:r>
              <a:rPr lang="ru-RU" b="1" i="1" dirty="0" smtClean="0"/>
              <a:t>нога</a:t>
            </a:r>
            <a:r>
              <a:rPr lang="ru-RU" dirty="0" smtClean="0"/>
              <a:t>: </a:t>
            </a:r>
            <a:r>
              <a:rPr lang="ru-RU" i="1" dirty="0" smtClean="0"/>
              <a:t>нога за ногою</a:t>
            </a:r>
            <a:r>
              <a:rPr lang="ru-RU" dirty="0" smtClean="0"/>
              <a:t>; </a:t>
            </a:r>
            <a:r>
              <a:rPr lang="ru-RU" i="1" dirty="0" err="1" smtClean="0"/>
              <a:t>з</a:t>
            </a:r>
            <a:r>
              <a:rPr lang="ru-RU" i="1" dirty="0" smtClean="0"/>
              <a:t> ноги на ногу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Мовний</a:t>
            </a:r>
            <a:r>
              <a:rPr lang="ru-RU" dirty="0" smtClean="0"/>
              <a:t> </a:t>
            </a:r>
            <a:r>
              <a:rPr lang="ru-RU" dirty="0" err="1" smtClean="0"/>
              <a:t>вимір</a:t>
            </a:r>
            <a:r>
              <a:rPr lang="ru-RU" dirty="0" smtClean="0"/>
              <a:t> простору представлено </a:t>
            </a:r>
            <a:r>
              <a:rPr lang="ru-RU" b="1" dirty="0" err="1" smtClean="0"/>
              <a:t>просторовим</a:t>
            </a:r>
            <a:r>
              <a:rPr lang="ru-RU" b="1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номінують</a:t>
            </a:r>
            <a:r>
              <a:rPr lang="ru-RU" dirty="0" smtClean="0"/>
              <a:t> </a:t>
            </a:r>
            <a:r>
              <a:rPr lang="ru-RU" dirty="0" err="1" smtClean="0"/>
              <a:t>світоглядні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вияви</a:t>
            </a:r>
            <a:r>
              <a:rPr lang="ru-RU" dirty="0" smtClean="0"/>
              <a:t> </a:t>
            </a:r>
            <a:r>
              <a:rPr lang="ru-RU" dirty="0" err="1" smtClean="0"/>
              <a:t>просторової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i="1" dirty="0" err="1" smtClean="0"/>
              <a:t>Іти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хилитися</a:t>
            </a:r>
            <a:r>
              <a:rPr lang="ru-RU" i="1" dirty="0" smtClean="0"/>
              <a:t>, </a:t>
            </a:r>
            <a:r>
              <a:rPr lang="ru-RU" i="1" dirty="0" err="1" smtClean="0"/>
              <a:t>гнутися</a:t>
            </a:r>
            <a:r>
              <a:rPr lang="ru-RU" dirty="0" smtClean="0"/>
              <a:t>), </a:t>
            </a:r>
            <a:r>
              <a:rPr lang="ru-RU" i="1" dirty="0" err="1" smtClean="0"/>
              <a:t>куди</a:t>
            </a:r>
            <a:r>
              <a:rPr lang="ru-RU" i="1" dirty="0" smtClean="0"/>
              <a:t> </a:t>
            </a:r>
            <a:r>
              <a:rPr lang="ru-RU" i="1" dirty="0" err="1" smtClean="0"/>
              <a:t>вітер</a:t>
            </a:r>
            <a:r>
              <a:rPr lang="ru-RU" i="1" dirty="0" smtClean="0"/>
              <a:t> </a:t>
            </a:r>
            <a:r>
              <a:rPr lang="ru-RU" i="1" dirty="0" err="1" smtClean="0"/>
              <a:t>віє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дме</a:t>
            </a:r>
            <a:r>
              <a:rPr lang="ru-RU" dirty="0" smtClean="0"/>
              <a:t>); </a:t>
            </a:r>
            <a:r>
              <a:rPr lang="ru-RU" i="1" dirty="0" smtClean="0"/>
              <a:t>за </a:t>
            </a:r>
            <a:r>
              <a:rPr lang="ru-RU" i="1" dirty="0" err="1" smtClean="0"/>
              <a:t>вітром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err="1" smtClean="0"/>
              <a:t>Просторовий</a:t>
            </a:r>
            <a:r>
              <a:rPr lang="ru-RU" dirty="0" smtClean="0"/>
              <a:t> код </a:t>
            </a:r>
            <a:r>
              <a:rPr lang="ru-RU" dirty="0" err="1" smtClean="0"/>
              <a:t>поєднаний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розчленовуванням</a:t>
            </a:r>
            <a:r>
              <a:rPr lang="ru-RU" dirty="0" smtClean="0"/>
              <a:t> простору: </a:t>
            </a:r>
            <a:r>
              <a:rPr lang="ru-RU" i="1" dirty="0" err="1" smtClean="0"/>
              <a:t>білий</a:t>
            </a:r>
            <a:r>
              <a:rPr lang="ru-RU" i="1" dirty="0" smtClean="0"/>
              <a:t> </a:t>
            </a:r>
            <a:r>
              <a:rPr lang="ru-RU" i="1" dirty="0" err="1" smtClean="0"/>
              <a:t>світ</a:t>
            </a:r>
            <a:r>
              <a:rPr lang="ru-RU" dirty="0" smtClean="0"/>
              <a:t>; </a:t>
            </a:r>
            <a:r>
              <a:rPr lang="ru-RU" i="1" dirty="0" smtClean="0"/>
              <a:t>той 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b="1" i="1" dirty="0" err="1" smtClean="0"/>
              <a:t>Соматичний</a:t>
            </a:r>
            <a:r>
              <a:rPr lang="ru-RU" b="1" i="1" dirty="0" smtClean="0"/>
              <a:t> код </a:t>
            </a:r>
            <a:r>
              <a:rPr lang="ru-RU" dirty="0" err="1" smtClean="0"/>
              <a:t>накладається</a:t>
            </a:r>
            <a:r>
              <a:rPr lang="ru-RU" dirty="0" smtClean="0"/>
              <a:t> на </a:t>
            </a:r>
            <a:r>
              <a:rPr lang="ru-RU" dirty="0" err="1" smtClean="0"/>
              <a:t>просторовий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просторові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структурування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: </a:t>
            </a:r>
            <a:r>
              <a:rPr lang="ru-RU" i="1" dirty="0" smtClean="0"/>
              <a:t>рукою </a:t>
            </a:r>
            <a:r>
              <a:rPr lang="ru-RU" i="1" dirty="0" err="1" smtClean="0"/>
              <a:t>махнути</a:t>
            </a:r>
            <a:r>
              <a:rPr lang="ru-RU" dirty="0" smtClean="0"/>
              <a:t>; </a:t>
            </a:r>
            <a:r>
              <a:rPr lang="ru-RU" i="1" dirty="0" smtClean="0"/>
              <a:t>раз </a:t>
            </a:r>
            <a:r>
              <a:rPr lang="ru-RU" i="1" dirty="0" err="1" smtClean="0"/>
              <a:t>ступнути</a:t>
            </a:r>
            <a:r>
              <a:rPr lang="ru-RU" dirty="0" smtClean="0"/>
              <a:t>; </a:t>
            </a:r>
            <a:r>
              <a:rPr lang="ru-RU" i="1" dirty="0" smtClean="0"/>
              <a:t>носом до носа</a:t>
            </a:r>
            <a:r>
              <a:rPr lang="ru-RU" dirty="0" smtClean="0"/>
              <a:t>; </a:t>
            </a:r>
            <a:r>
              <a:rPr lang="ru-RU" i="1" dirty="0" err="1" smtClean="0"/>
              <a:t>ніс</a:t>
            </a:r>
            <a:r>
              <a:rPr lang="ru-RU" i="1" dirty="0" smtClean="0"/>
              <a:t> у </a:t>
            </a:r>
            <a:r>
              <a:rPr lang="ru-RU" i="1" dirty="0" err="1" smtClean="0"/>
              <a:t>ніс</a:t>
            </a:r>
            <a:r>
              <a:rPr lang="ru-RU" dirty="0" smtClean="0"/>
              <a:t>;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dirty="0" smtClean="0"/>
              <a:t>[</a:t>
            </a:r>
            <a:r>
              <a:rPr lang="ru-RU" i="1" dirty="0" smtClean="0"/>
              <a:t>самим</a:t>
            </a:r>
            <a:r>
              <a:rPr lang="ru-RU" dirty="0" smtClean="0"/>
              <a:t>] </a:t>
            </a:r>
            <a:r>
              <a:rPr lang="ru-RU" i="1" dirty="0" smtClean="0"/>
              <a:t>носом у кого</a:t>
            </a:r>
            <a:r>
              <a:rPr lang="ru-RU" dirty="0" smtClean="0"/>
              <a:t>. </a:t>
            </a:r>
            <a:r>
              <a:rPr lang="ru-RU" dirty="0" err="1" smtClean="0"/>
              <a:t>Просторовий</a:t>
            </a:r>
            <a:r>
              <a:rPr lang="ru-RU" dirty="0" smtClean="0"/>
              <a:t> код </a:t>
            </a:r>
            <a:r>
              <a:rPr lang="ru-RU" dirty="0" err="1" smtClean="0"/>
              <a:t>невід’ємно</a:t>
            </a:r>
            <a:r>
              <a:rPr lang="ru-RU" dirty="0" smtClean="0"/>
              <a:t> </a:t>
            </a:r>
            <a:r>
              <a:rPr lang="ru-RU" dirty="0" err="1" smtClean="0"/>
              <a:t>позв’язаний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b="1" i="1" dirty="0" err="1" smtClean="0"/>
              <a:t>часовим</a:t>
            </a:r>
            <a:r>
              <a:rPr lang="ru-RU" b="1" i="1" dirty="0" smtClean="0"/>
              <a:t> кодом.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обумовлюється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окультурювання</a:t>
            </a:r>
            <a:r>
              <a:rPr lang="ru-RU" dirty="0" smtClean="0"/>
              <a:t> простору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усвідомленням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часу: </a:t>
            </a:r>
            <a:r>
              <a:rPr lang="ru-RU" i="1" dirty="0" err="1" smtClean="0"/>
              <a:t>з</a:t>
            </a:r>
            <a:r>
              <a:rPr lang="ru-RU" i="1" dirty="0" smtClean="0"/>
              <a:t> дня на день</a:t>
            </a:r>
            <a:r>
              <a:rPr lang="ru-RU" dirty="0" smtClean="0"/>
              <a:t>; </a:t>
            </a:r>
            <a:r>
              <a:rPr lang="ru-RU" i="1" dirty="0" smtClean="0"/>
              <a:t>без року </a:t>
            </a:r>
            <a:r>
              <a:rPr lang="ru-RU" i="1" dirty="0" err="1" smtClean="0"/>
              <a:t>тиждень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b="1" i="1" dirty="0" err="1" smtClean="0"/>
              <a:t>Часовий</a:t>
            </a:r>
            <a:r>
              <a:rPr lang="ru-RU" b="1" i="1" dirty="0" smtClean="0"/>
              <a:t> код </a:t>
            </a:r>
            <a:r>
              <a:rPr lang="ru-RU" dirty="0" err="1" smtClean="0"/>
              <a:t>культури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</a:t>
            </a:r>
            <a:r>
              <a:rPr lang="ru-RU" dirty="0" err="1" smtClean="0"/>
              <a:t>світи</a:t>
            </a:r>
            <a:r>
              <a:rPr lang="ru-RU" dirty="0" smtClean="0"/>
              <a:t> через </a:t>
            </a:r>
            <a:r>
              <a:rPr lang="ru-RU" dirty="0" err="1" smtClean="0"/>
              <a:t>часову</a:t>
            </a:r>
            <a:r>
              <a:rPr lang="ru-RU" dirty="0" smtClean="0"/>
              <a:t> </a:t>
            </a:r>
            <a:r>
              <a:rPr lang="ru-RU" dirty="0" err="1" smtClean="0"/>
              <a:t>вісь</a:t>
            </a:r>
            <a:r>
              <a:rPr lang="ru-RU" dirty="0" smtClean="0"/>
              <a:t>. </a:t>
            </a:r>
            <a:r>
              <a:rPr lang="ru-RU" dirty="0" err="1" smtClean="0"/>
              <a:t>Часовий</a:t>
            </a:r>
            <a:r>
              <a:rPr lang="ru-RU" dirty="0" smtClean="0"/>
              <a:t> код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фіксує</a:t>
            </a:r>
            <a:r>
              <a:rPr lang="ru-RU" dirty="0" smtClean="0"/>
              <a:t> </a:t>
            </a:r>
            <a:r>
              <a:rPr lang="ru-RU" dirty="0" err="1" smtClean="0"/>
              <a:t>членування</a:t>
            </a:r>
            <a:r>
              <a:rPr lang="ru-RU" dirty="0" smtClean="0"/>
              <a:t> </a:t>
            </a:r>
            <a:r>
              <a:rPr lang="ru-RU" dirty="0" err="1" smtClean="0"/>
              <a:t>часової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за нею, </a:t>
            </a:r>
            <a:r>
              <a:rPr lang="ru-RU" dirty="0" err="1" smtClean="0"/>
              <a:t>кодує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матеріальному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нематеріальному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та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ставленні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до часу.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позаду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минулого</a:t>
            </a:r>
            <a:r>
              <a:rPr lang="ru-RU" dirty="0" smtClean="0"/>
              <a:t>, а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сполуках</a:t>
            </a:r>
            <a:r>
              <a:rPr lang="ru-RU" dirty="0" smtClean="0"/>
              <a:t> </a:t>
            </a:r>
            <a:r>
              <a:rPr lang="ru-RU" dirty="0" err="1" smtClean="0"/>
              <a:t>фіксується</a:t>
            </a:r>
            <a:r>
              <a:rPr lang="ru-RU" dirty="0" smtClean="0"/>
              <a:t>, як </a:t>
            </a:r>
            <a:r>
              <a:rPr lang="ru-RU" i="1" dirty="0" smtClean="0"/>
              <a:t>на </a:t>
            </a:r>
            <a:r>
              <a:rPr lang="ru-RU" i="1" dirty="0" err="1" smtClean="0"/>
              <a:t>носі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: </a:t>
            </a:r>
            <a:r>
              <a:rPr lang="ru-RU" i="1" dirty="0" err="1" smtClean="0"/>
              <a:t>з</a:t>
            </a:r>
            <a:r>
              <a:rPr lang="ru-RU" i="1" dirty="0" smtClean="0"/>
              <a:t> року до року</a:t>
            </a:r>
            <a:r>
              <a:rPr lang="ru-RU" dirty="0" smtClean="0"/>
              <a:t>, </a:t>
            </a:r>
            <a:r>
              <a:rPr lang="ru-RU" i="1" dirty="0" smtClean="0"/>
              <a:t>не за наших </a:t>
            </a:r>
            <a:r>
              <a:rPr lang="ru-RU" i="1" dirty="0" err="1" smtClean="0"/>
              <a:t>часів</a:t>
            </a:r>
            <a:r>
              <a:rPr lang="ru-RU" dirty="0" smtClean="0"/>
              <a:t>; </a:t>
            </a:r>
            <a:r>
              <a:rPr lang="ru-RU" i="1" dirty="0" smtClean="0"/>
              <a:t>не за нас</a:t>
            </a:r>
            <a:r>
              <a:rPr lang="ru-RU" dirty="0" smtClean="0"/>
              <a:t>; </a:t>
            </a:r>
            <a:r>
              <a:rPr lang="ru-RU" i="1" dirty="0" smtClean="0"/>
              <a:t>не за </a:t>
            </a:r>
            <a:r>
              <a:rPr lang="ru-RU" i="1" dirty="0" err="1" smtClean="0"/>
              <a:t>нашої</a:t>
            </a:r>
            <a:r>
              <a:rPr lang="ru-RU" i="1" dirty="0" smtClean="0"/>
              <a:t> </a:t>
            </a:r>
            <a:r>
              <a:rPr lang="ru-RU" i="1" dirty="0" err="1" smtClean="0"/>
              <a:t>пам’яті</a:t>
            </a:r>
            <a:r>
              <a:rPr lang="ru-RU" dirty="0" smtClean="0"/>
              <a:t>; </a:t>
            </a:r>
            <a:r>
              <a:rPr lang="ru-RU" i="1" dirty="0" smtClean="0"/>
              <a:t>на </a:t>
            </a:r>
            <a:r>
              <a:rPr lang="ru-RU" i="1" dirty="0" err="1" smtClean="0"/>
              <a:t>вічні</a:t>
            </a:r>
            <a:r>
              <a:rPr lang="ru-RU" i="1" dirty="0" smtClean="0"/>
              <a:t> </a:t>
            </a:r>
            <a:r>
              <a:rPr lang="ru-RU" i="1" dirty="0" err="1" smtClean="0"/>
              <a:t>часи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словесні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відбивають</a:t>
            </a:r>
            <a:r>
              <a:rPr lang="ru-RU" dirty="0" smtClean="0"/>
              <a:t> </a:t>
            </a:r>
            <a:r>
              <a:rPr lang="ru-RU" dirty="0" err="1" smtClean="0"/>
              <a:t>часовий</a:t>
            </a:r>
            <a:r>
              <a:rPr lang="ru-RU" dirty="0" smtClean="0"/>
              <a:t> код,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за </a:t>
            </a:r>
            <a:r>
              <a:rPr lang="ru-RU" dirty="0" err="1" smtClean="0"/>
              <a:t>віссю</a:t>
            </a:r>
            <a:r>
              <a:rPr lang="ru-RU" dirty="0" smtClean="0"/>
              <a:t> часу. І час,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у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адекватну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: </a:t>
            </a:r>
            <a:r>
              <a:rPr lang="ru-RU" i="1" dirty="0" smtClean="0"/>
              <a:t>знай </a:t>
            </a:r>
            <a:r>
              <a:rPr lang="ru-RU" i="1" dirty="0" err="1" smtClean="0"/>
              <a:t>своє</a:t>
            </a:r>
            <a:r>
              <a:rPr lang="ru-RU" i="1" dirty="0" smtClean="0"/>
              <a:t> </a:t>
            </a:r>
            <a:r>
              <a:rPr lang="ru-RU" i="1" dirty="0" err="1" smtClean="0"/>
              <a:t>місце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час</a:t>
            </a:r>
            <a:r>
              <a:rPr lang="uk-UA" i="1" dirty="0" smtClean="0"/>
              <a:t>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Найчисленнішими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репрезентанти</a:t>
            </a:r>
            <a:r>
              <a:rPr lang="ru-RU" dirty="0" smtClean="0"/>
              <a:t> </a:t>
            </a:r>
            <a:r>
              <a:rPr lang="ru-RU" b="1" dirty="0" smtClean="0"/>
              <a:t>предметного коду </a:t>
            </a:r>
            <a:r>
              <a:rPr lang="ru-RU" b="1" dirty="0" err="1" smtClean="0"/>
              <a:t>етнокультури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b="1" i="1" dirty="0" err="1" smtClean="0"/>
              <a:t>предметним</a:t>
            </a:r>
            <a:r>
              <a:rPr lang="ru-RU" b="1" i="1" dirty="0" smtClean="0"/>
              <a:t> кодом </a:t>
            </a:r>
            <a:r>
              <a:rPr lang="ru-RU" b="1" i="1" dirty="0" err="1" smtClean="0"/>
              <a:t>культури</a:t>
            </a:r>
            <a:r>
              <a:rPr lang="ru-RU" b="1" i="1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дійсність</a:t>
            </a:r>
            <a:r>
              <a:rPr lang="ru-RU" dirty="0" smtClean="0"/>
              <a:t> через </a:t>
            </a:r>
            <a:r>
              <a:rPr lang="ru-RU" dirty="0" err="1" smtClean="0"/>
              <a:t>відношення</a:t>
            </a:r>
            <a:r>
              <a:rPr lang="ru-RU" dirty="0" smtClean="0"/>
              <a:t> до </a:t>
            </a:r>
            <a:r>
              <a:rPr lang="ru-RU" dirty="0" err="1" smtClean="0"/>
              <a:t>предметів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Так</a:t>
            </a:r>
            <a:r>
              <a:rPr lang="ru-RU" dirty="0" smtClean="0"/>
              <a:t>, у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b="1" i="1" dirty="0" err="1" smtClean="0"/>
              <a:t>крапля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краплинка</a:t>
            </a:r>
            <a:r>
              <a:rPr lang="ru-RU" dirty="0" smtClean="0"/>
              <a:t> –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еталонів</a:t>
            </a:r>
            <a:r>
              <a:rPr lang="ru-RU" dirty="0" smtClean="0"/>
              <a:t> </a:t>
            </a:r>
            <a:r>
              <a:rPr lang="ru-RU" dirty="0" err="1" smtClean="0"/>
              <a:t>метричної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,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будь-чогось</a:t>
            </a:r>
            <a:r>
              <a:rPr lang="ru-RU" dirty="0" smtClean="0"/>
              <a:t>, </a:t>
            </a:r>
            <a:r>
              <a:rPr lang="ru-RU" dirty="0" err="1" smtClean="0"/>
              <a:t>співвідносного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речовими</a:t>
            </a:r>
            <a:r>
              <a:rPr lang="ru-RU" dirty="0" smtClean="0"/>
              <a:t> </a:t>
            </a:r>
            <a:r>
              <a:rPr lang="ru-RU" dirty="0" err="1" smtClean="0"/>
              <a:t>субстанціями</a:t>
            </a:r>
            <a:r>
              <a:rPr lang="ru-RU" dirty="0" smtClean="0"/>
              <a:t>: вода, море, озеро, океан – </a:t>
            </a:r>
            <a:r>
              <a:rPr lang="ru-RU" dirty="0" err="1" smtClean="0"/>
              <a:t>дощ</a:t>
            </a:r>
            <a:r>
              <a:rPr lang="ru-RU" dirty="0" smtClean="0"/>
              <a:t>, </a:t>
            </a:r>
            <a:r>
              <a:rPr lang="ru-RU" dirty="0" err="1" smtClean="0"/>
              <a:t>злива</a:t>
            </a:r>
            <a:r>
              <a:rPr lang="ru-RU" dirty="0" smtClean="0"/>
              <a:t>, роса, </a:t>
            </a:r>
            <a:r>
              <a:rPr lang="ru-RU" dirty="0" err="1" smtClean="0"/>
              <a:t>як-от</a:t>
            </a:r>
            <a:r>
              <a:rPr lang="ru-RU" dirty="0" smtClean="0"/>
              <a:t>: </a:t>
            </a:r>
            <a:r>
              <a:rPr lang="ru-RU" i="1" dirty="0" err="1" smtClean="0"/>
              <a:t>крапля</a:t>
            </a:r>
            <a:r>
              <a:rPr lang="ru-RU" i="1" dirty="0" smtClean="0"/>
              <a:t> в </a:t>
            </a:r>
            <a:r>
              <a:rPr lang="ru-RU" i="1" dirty="0" err="1" smtClean="0"/>
              <a:t>морі</a:t>
            </a:r>
            <a:r>
              <a:rPr lang="ru-RU" dirty="0" smtClean="0"/>
              <a:t>; </a:t>
            </a:r>
            <a:r>
              <a:rPr lang="ru-RU" i="1" dirty="0" smtClean="0"/>
              <a:t>ложка </a:t>
            </a:r>
            <a:r>
              <a:rPr lang="ru-RU" i="1" dirty="0" err="1" smtClean="0"/>
              <a:t>дьогтю</a:t>
            </a:r>
            <a:r>
              <a:rPr lang="ru-RU" i="1" dirty="0" smtClean="0"/>
              <a:t> </a:t>
            </a:r>
            <a:r>
              <a:rPr lang="ru-RU" i="1" dirty="0" err="1" smtClean="0"/>
              <a:t>зіпсує</a:t>
            </a:r>
            <a:r>
              <a:rPr lang="ru-RU" i="1" dirty="0" smtClean="0"/>
              <a:t> бочку меду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Концепти</a:t>
            </a:r>
            <a:r>
              <a:rPr lang="ru-RU" dirty="0" smtClean="0"/>
              <a:t> </a:t>
            </a:r>
            <a:r>
              <a:rPr lang="ru-RU" b="1" i="1" dirty="0" smtClean="0"/>
              <a:t>кров</a:t>
            </a:r>
            <a:r>
              <a:rPr lang="ru-RU" dirty="0" smtClean="0"/>
              <a:t>, </a:t>
            </a:r>
            <a:r>
              <a:rPr lang="ru-RU" b="1" i="1" dirty="0" smtClean="0"/>
              <a:t>вино </a:t>
            </a:r>
            <a:r>
              <a:rPr lang="ru-RU" dirty="0" err="1" smtClean="0"/>
              <a:t>асоціюються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такими </a:t>
            </a:r>
            <a:r>
              <a:rPr lang="ru-RU" dirty="0" err="1" smtClean="0"/>
              <a:t>вимірювальними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, як невелика </a:t>
            </a:r>
            <a:r>
              <a:rPr lang="ru-RU" dirty="0" err="1" smtClean="0"/>
              <a:t>частина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(</a:t>
            </a:r>
            <a:r>
              <a:rPr lang="ru-RU" dirty="0" err="1" smtClean="0"/>
              <a:t>трішки</a:t>
            </a:r>
            <a:r>
              <a:rPr lang="ru-RU" dirty="0" smtClean="0"/>
              <a:t>): </a:t>
            </a:r>
            <a:r>
              <a:rPr lang="ru-RU" i="1" dirty="0" err="1" smtClean="0"/>
              <a:t>крапля</a:t>
            </a:r>
            <a:r>
              <a:rPr lang="ru-RU" i="1" dirty="0" smtClean="0"/>
              <a:t> </a:t>
            </a:r>
            <a:r>
              <a:rPr lang="ru-RU" i="1" dirty="0" err="1" smtClean="0"/>
              <a:t>крові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: </a:t>
            </a:r>
            <a:r>
              <a:rPr lang="ru-RU" i="1" dirty="0" err="1" smtClean="0"/>
              <a:t>хильнути</a:t>
            </a:r>
            <a:r>
              <a:rPr lang="ru-RU" i="1" dirty="0" smtClean="0"/>
              <a:t> склянку вина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i="1" dirty="0" err="1" smtClean="0"/>
              <a:t>Предметний</a:t>
            </a:r>
            <a:r>
              <a:rPr lang="ru-RU" i="1" dirty="0" smtClean="0"/>
              <a:t> код </a:t>
            </a:r>
            <a:r>
              <a:rPr lang="ru-RU" i="1" dirty="0" err="1" smtClean="0"/>
              <a:t>культури</a:t>
            </a:r>
            <a:r>
              <a:rPr lang="ru-RU" i="1" dirty="0" smtClean="0"/>
              <a:t> </a:t>
            </a:r>
            <a:r>
              <a:rPr lang="ru-RU" i="1" dirty="0" err="1" smtClean="0"/>
              <a:t>тісно</a:t>
            </a:r>
            <a:r>
              <a:rPr lang="ru-RU" i="1" dirty="0" smtClean="0"/>
              <a:t> </a:t>
            </a:r>
            <a:r>
              <a:rPr lang="ru-RU" i="1" dirty="0" err="1" smtClean="0"/>
              <a:t>пов’язаний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духовним</a:t>
            </a:r>
            <a:r>
              <a:rPr lang="ru-RU" i="1" dirty="0" smtClean="0"/>
              <a:t> кодом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: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концепти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i="1" dirty="0" err="1" smtClean="0"/>
              <a:t>дім</a:t>
            </a:r>
            <a:r>
              <a:rPr lang="ru-RU" b="1" dirty="0" smtClean="0"/>
              <a:t>», «</a:t>
            </a:r>
            <a:r>
              <a:rPr lang="ru-RU" b="1" i="1" dirty="0" smtClean="0"/>
              <a:t>хата</a:t>
            </a:r>
            <a:r>
              <a:rPr lang="ru-RU" b="1" dirty="0" smtClean="0"/>
              <a:t>» </a:t>
            </a:r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: </a:t>
            </a:r>
            <a:r>
              <a:rPr lang="ru-RU" i="1" dirty="0" smtClean="0"/>
              <a:t>Своя господа </a:t>
            </a:r>
            <a:r>
              <a:rPr lang="ru-RU" dirty="0" smtClean="0"/>
              <a:t>(</a:t>
            </a:r>
            <a:r>
              <a:rPr lang="ru-RU" i="1" dirty="0" err="1" smtClean="0"/>
              <a:t>домівка</a:t>
            </a:r>
            <a:r>
              <a:rPr lang="ru-RU" i="1" dirty="0" smtClean="0"/>
              <a:t>, хата</a:t>
            </a:r>
            <a:r>
              <a:rPr lang="ru-RU" dirty="0" smtClean="0"/>
              <a:t>); </a:t>
            </a:r>
            <a:r>
              <a:rPr lang="ru-RU" i="1" dirty="0" err="1" smtClean="0"/>
              <a:t>свій</a:t>
            </a:r>
            <a:r>
              <a:rPr lang="ru-RU" i="1" dirty="0" smtClean="0"/>
              <a:t> </a:t>
            </a:r>
            <a:r>
              <a:rPr lang="ru-RU" i="1" dirty="0" err="1" smtClean="0"/>
              <a:t>дім</a:t>
            </a:r>
            <a:r>
              <a:rPr lang="ru-RU" dirty="0" smtClean="0"/>
              <a:t>; </a:t>
            </a:r>
            <a:r>
              <a:rPr lang="ru-RU" i="1" dirty="0" smtClean="0"/>
              <a:t>Хата господарем </a:t>
            </a:r>
            <a:r>
              <a:rPr lang="ru-RU" i="1" dirty="0" err="1" smtClean="0"/>
              <a:t>стоїть</a:t>
            </a:r>
            <a:r>
              <a:rPr lang="ru-RU" dirty="0" smtClean="0"/>
              <a:t>; </a:t>
            </a:r>
            <a:r>
              <a:rPr lang="ru-RU" i="1" dirty="0" smtClean="0"/>
              <a:t>у </a:t>
            </a:r>
            <a:r>
              <a:rPr lang="ru-RU" i="1" dirty="0" err="1" smtClean="0"/>
              <a:t>домі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господі</a:t>
            </a:r>
            <a:r>
              <a:rPr lang="ru-RU" dirty="0" smtClean="0"/>
              <a:t>) </a:t>
            </a:r>
            <a:r>
              <a:rPr lang="ru-RU" i="1" dirty="0" smtClean="0"/>
              <a:t>– аж через </a:t>
            </a:r>
            <a:r>
              <a:rPr lang="ru-RU" i="1" dirty="0" err="1" smtClean="0"/>
              <a:t>вінця</a:t>
            </a:r>
            <a:r>
              <a:rPr lang="ru-RU" i="1" dirty="0" smtClean="0"/>
              <a:t> </a:t>
            </a:r>
            <a:r>
              <a:rPr lang="ru-RU" i="1" dirty="0" err="1" smtClean="0"/>
              <a:t>ллється</a:t>
            </a:r>
            <a:r>
              <a:rPr lang="ru-RU" dirty="0" smtClean="0"/>
              <a:t>; </a:t>
            </a:r>
            <a:r>
              <a:rPr lang="ru-RU" i="1" dirty="0" err="1" smtClean="0"/>
              <a:t>дім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– </a:t>
            </a:r>
            <a:r>
              <a:rPr lang="ru-RU" i="1" dirty="0" err="1" smtClean="0"/>
              <a:t>повна</a:t>
            </a:r>
            <a:r>
              <a:rPr lang="ru-RU" i="1" dirty="0" smtClean="0"/>
              <a:t> чаша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  <a:endParaRPr lang="uk-UA" dirty="0" smtClean="0"/>
          </a:p>
          <a:p>
            <a:pPr marL="0" indent="361950" algn="just">
              <a:buNone/>
            </a:pPr>
            <a:r>
              <a:rPr lang="ru-RU" dirty="0" smtClean="0"/>
              <a:t>Але </a:t>
            </a:r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b="1" i="1" dirty="0" err="1" smtClean="0"/>
              <a:t>дім</a:t>
            </a:r>
            <a:r>
              <a:rPr lang="ru-RU" b="1" i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, «чужим» </a:t>
            </a:r>
            <a:r>
              <a:rPr lang="ru-RU" dirty="0" err="1" smtClean="0"/>
              <a:t>світом</a:t>
            </a:r>
            <a:r>
              <a:rPr lang="ru-RU" dirty="0" smtClean="0"/>
              <a:t>, становить </a:t>
            </a:r>
            <a:r>
              <a:rPr lang="ru-RU" dirty="0" err="1" smtClean="0"/>
              <a:t>простір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зникати</a:t>
            </a:r>
            <a:r>
              <a:rPr lang="ru-RU" dirty="0" smtClean="0"/>
              <a:t> межа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своїм</a:t>
            </a:r>
            <a:r>
              <a:rPr lang="ru-RU" i="1" dirty="0" smtClean="0"/>
              <a:t>» </a:t>
            </a:r>
            <a:r>
              <a:rPr lang="ru-RU" i="1" dirty="0" err="1" smtClean="0"/>
              <a:t>і</a:t>
            </a:r>
            <a:r>
              <a:rPr lang="ru-RU" i="1" dirty="0" smtClean="0"/>
              <a:t> «чужим»</a:t>
            </a:r>
            <a:r>
              <a:rPr lang="ru-RU" dirty="0" smtClean="0"/>
              <a:t> </a:t>
            </a:r>
            <a:r>
              <a:rPr lang="ru-RU" dirty="0" err="1" smtClean="0"/>
              <a:t>світами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для </a:t>
            </a:r>
            <a:r>
              <a:rPr lang="ru-RU" dirty="0" err="1" smtClean="0"/>
              <a:t>жителів</a:t>
            </a:r>
            <a:r>
              <a:rPr lang="ru-RU" dirty="0" smtClean="0"/>
              <a:t> дому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b="1" dirty="0" err="1" smtClean="0"/>
              <a:t>Предметний</a:t>
            </a:r>
            <a:r>
              <a:rPr lang="ru-RU" b="1" dirty="0" smtClean="0"/>
              <a:t> код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накладатися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коди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pPr marL="0" indent="361950" algn="just"/>
            <a:r>
              <a:rPr lang="ru-RU" dirty="0" smtClean="0"/>
              <a:t> </a:t>
            </a:r>
            <a:r>
              <a:rPr lang="ru-RU" b="1" dirty="0" err="1" smtClean="0"/>
              <a:t>соматичний</a:t>
            </a:r>
            <a:r>
              <a:rPr lang="ru-RU" dirty="0" smtClean="0"/>
              <a:t>: </a:t>
            </a:r>
            <a:r>
              <a:rPr lang="ru-RU" i="1" dirty="0" err="1" smtClean="0"/>
              <a:t>кісткою</a:t>
            </a:r>
            <a:r>
              <a:rPr lang="ru-RU" i="1" dirty="0" smtClean="0"/>
              <a:t> в </a:t>
            </a:r>
            <a:r>
              <a:rPr lang="ru-RU" i="1" dirty="0" err="1" smtClean="0"/>
              <a:t>горлі</a:t>
            </a:r>
            <a:r>
              <a:rPr lang="ru-RU" i="1" dirty="0" smtClean="0"/>
              <a:t> стати</a:t>
            </a:r>
            <a:r>
              <a:rPr lang="ru-RU" dirty="0" smtClean="0"/>
              <a:t>; </a:t>
            </a:r>
            <a:r>
              <a:rPr lang="ru-RU" i="1" dirty="0" err="1" smtClean="0"/>
              <a:t>кістка</a:t>
            </a:r>
            <a:r>
              <a:rPr lang="ru-RU" i="1" dirty="0" smtClean="0"/>
              <a:t> поперек горла стала</a:t>
            </a:r>
            <a:r>
              <a:rPr lang="ru-RU" dirty="0" smtClean="0"/>
              <a:t>; </a:t>
            </a:r>
            <a:r>
              <a:rPr lang="ru-RU" dirty="0" err="1" smtClean="0"/>
              <a:t>часовий</a:t>
            </a:r>
            <a:r>
              <a:rPr lang="ru-RU" dirty="0" smtClean="0"/>
              <a:t>: </a:t>
            </a:r>
            <a:r>
              <a:rPr lang="ru-RU" i="1" dirty="0" smtClean="0"/>
              <a:t>за спиною </a:t>
            </a:r>
            <a:r>
              <a:rPr lang="ru-RU" i="1" dirty="0" err="1" smtClean="0"/>
              <a:t>досвід</a:t>
            </a:r>
            <a:r>
              <a:rPr lang="ru-RU" i="1" dirty="0" smtClean="0"/>
              <a:t> </a:t>
            </a:r>
            <a:r>
              <a:rPr lang="ru-RU" i="1" dirty="0" err="1" smtClean="0"/>
              <a:t>минулих</a:t>
            </a:r>
            <a:r>
              <a:rPr lang="ru-RU" i="1" dirty="0" smtClean="0"/>
              <a:t> </a:t>
            </a:r>
            <a:r>
              <a:rPr lang="ru-RU" i="1" dirty="0" err="1" smtClean="0"/>
              <a:t>років</a:t>
            </a:r>
            <a:r>
              <a:rPr lang="ru-RU" dirty="0" smtClean="0"/>
              <a:t>, </a:t>
            </a:r>
            <a:r>
              <a:rPr lang="ru-RU" i="1" dirty="0" smtClean="0"/>
              <a:t>за </a:t>
            </a:r>
            <a:r>
              <a:rPr lang="ru-RU" i="1" dirty="0" err="1" smtClean="0"/>
              <a:t>плечима</a:t>
            </a:r>
            <a:r>
              <a:rPr lang="ru-RU" i="1" dirty="0" smtClean="0"/>
              <a:t> </a:t>
            </a:r>
            <a:r>
              <a:rPr lang="ru-RU" i="1" dirty="0" err="1" smtClean="0"/>
              <a:t>вивченого</a:t>
            </a:r>
            <a:r>
              <a:rPr lang="ru-RU" i="1" dirty="0" smtClean="0"/>
              <a:t> не </a:t>
            </a:r>
            <a:r>
              <a:rPr lang="ru-RU" i="1" dirty="0" err="1" smtClean="0"/>
              <a:t>носити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dirty="0" err="1" smtClean="0"/>
              <a:t>духовний</a:t>
            </a:r>
            <a:r>
              <a:rPr lang="ru-RU" b="1" dirty="0" smtClean="0"/>
              <a:t> </a:t>
            </a:r>
            <a:r>
              <a:rPr lang="ru-RU" b="1" dirty="0" smtClean="0"/>
              <a:t>код:</a:t>
            </a:r>
            <a:r>
              <a:rPr lang="ru-RU" dirty="0" smtClean="0"/>
              <a:t> </a:t>
            </a:r>
            <a:r>
              <a:rPr lang="ru-RU" i="1" dirty="0" err="1" smtClean="0"/>
              <a:t>брати</a:t>
            </a:r>
            <a:r>
              <a:rPr lang="ru-RU" i="1" dirty="0" smtClean="0"/>
              <a:t>, </a:t>
            </a:r>
            <a:r>
              <a:rPr lang="ru-RU" i="1" dirty="0" err="1" smtClean="0"/>
              <a:t>взяти</a:t>
            </a:r>
            <a:r>
              <a:rPr lang="ru-RU" i="1" dirty="0" smtClean="0"/>
              <a:t> на свою душу </a:t>
            </a:r>
            <a:r>
              <a:rPr lang="ru-RU" dirty="0" smtClean="0"/>
              <a:t>(</a:t>
            </a:r>
            <a:r>
              <a:rPr lang="ru-RU" i="1" dirty="0" smtClean="0"/>
              <a:t>на себе</a:t>
            </a:r>
            <a:r>
              <a:rPr lang="ru-RU" dirty="0" smtClean="0"/>
              <a:t>); </a:t>
            </a:r>
            <a:r>
              <a:rPr lang="ru-RU" i="1" dirty="0" smtClean="0"/>
              <a:t>колесо </a:t>
            </a:r>
            <a:r>
              <a:rPr lang="ru-RU" i="1" dirty="0" err="1" smtClean="0"/>
              <a:t>фортуни</a:t>
            </a:r>
            <a:r>
              <a:rPr lang="ru-RU" dirty="0" smtClean="0"/>
              <a:t>, </a:t>
            </a:r>
            <a:r>
              <a:rPr lang="ru-RU" i="1" dirty="0" err="1" smtClean="0"/>
              <a:t>щастя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долі</a:t>
            </a:r>
            <a:r>
              <a:rPr lang="ru-RU" dirty="0" smtClean="0"/>
              <a:t>); </a:t>
            </a:r>
            <a:r>
              <a:rPr lang="ru-RU" i="1" dirty="0" smtClean="0"/>
              <a:t>коловорот </a:t>
            </a:r>
            <a:r>
              <a:rPr lang="ru-RU" i="1" dirty="0" err="1" smtClean="0"/>
              <a:t>долі</a:t>
            </a:r>
            <a:r>
              <a:rPr lang="ru-RU" dirty="0" smtClean="0"/>
              <a:t>; </a:t>
            </a:r>
            <a:r>
              <a:rPr lang="ru-RU" i="1" dirty="0" err="1" smtClean="0"/>
              <a:t>Сумнів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непевність</a:t>
            </a:r>
            <a:r>
              <a:rPr lang="ru-RU" i="1" dirty="0" smtClean="0"/>
              <a:t>, </a:t>
            </a:r>
            <a:r>
              <a:rPr lang="ru-RU" i="1" dirty="0" err="1" smtClean="0"/>
              <a:t>вагання</a:t>
            </a:r>
            <a:r>
              <a:rPr lang="ru-RU" i="1" dirty="0" smtClean="0"/>
              <a:t> </a:t>
            </a:r>
            <a:r>
              <a:rPr lang="ru-RU" i="1" dirty="0" err="1" smtClean="0"/>
              <a:t>зневір’я</a:t>
            </a:r>
            <a:r>
              <a:rPr lang="ru-RU" dirty="0" smtClean="0"/>
              <a:t>) </a:t>
            </a:r>
            <a:r>
              <a:rPr lang="ru-RU" i="1" dirty="0" err="1" smtClean="0"/>
              <a:t>бере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dirty="0" err="1" smtClean="0"/>
              <a:t>антропологічний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err="1" smtClean="0"/>
              <a:t>запрягати</a:t>
            </a:r>
            <a:r>
              <a:rPr lang="ru-RU" i="1" dirty="0" smtClean="0"/>
              <a:t>, </a:t>
            </a:r>
            <a:r>
              <a:rPr lang="ru-RU" i="1" dirty="0" err="1" smtClean="0"/>
              <a:t>запрягти</a:t>
            </a:r>
            <a:r>
              <a:rPr lang="ru-RU" i="1" dirty="0" smtClean="0"/>
              <a:t> в ярмо кого; </a:t>
            </a:r>
            <a:r>
              <a:rPr lang="ru-RU" i="1" dirty="0" err="1" smtClean="0"/>
              <a:t>накидати</a:t>
            </a:r>
            <a:r>
              <a:rPr lang="ru-RU" i="1" dirty="0" smtClean="0"/>
              <a:t>, </a:t>
            </a:r>
            <a:r>
              <a:rPr lang="ru-RU" i="1" dirty="0" err="1" smtClean="0"/>
              <a:t>накинути</a:t>
            </a:r>
            <a:r>
              <a:rPr lang="ru-RU" i="1" dirty="0" smtClean="0"/>
              <a:t> ярмо на кого; </a:t>
            </a:r>
            <a:r>
              <a:rPr lang="ru-RU" i="1" dirty="0" err="1" smtClean="0"/>
              <a:t>підгортати</a:t>
            </a:r>
            <a:r>
              <a:rPr lang="ru-RU" i="1" dirty="0" smtClean="0"/>
              <a:t>, </a:t>
            </a:r>
            <a:r>
              <a:rPr lang="ru-RU" i="1" dirty="0" err="1" smtClean="0"/>
              <a:t>підгорнути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підбивати</a:t>
            </a:r>
            <a:r>
              <a:rPr lang="ru-RU" i="1" dirty="0" smtClean="0"/>
              <a:t>, </a:t>
            </a:r>
            <a:r>
              <a:rPr lang="ru-RU" i="1" dirty="0" err="1" smtClean="0"/>
              <a:t>підбити</a:t>
            </a:r>
            <a:r>
              <a:rPr lang="ru-RU" dirty="0" smtClean="0"/>
              <a:t>)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кормигу</a:t>
            </a:r>
            <a:r>
              <a:rPr lang="ru-RU" i="1" dirty="0" smtClean="0"/>
              <a:t> кого</a:t>
            </a:r>
            <a:r>
              <a:rPr lang="ru-RU" dirty="0" smtClean="0"/>
              <a:t>; </a:t>
            </a:r>
            <a:r>
              <a:rPr lang="ru-RU" i="1" dirty="0" err="1" smtClean="0"/>
              <a:t>скинути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себе ярмо </a:t>
            </a:r>
            <a:r>
              <a:rPr lang="ru-RU" dirty="0" smtClean="0"/>
              <a:t>(</a:t>
            </a:r>
            <a:r>
              <a:rPr lang="ru-RU" i="1" dirty="0" err="1" smtClean="0"/>
              <a:t>кормигу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uk-UA" dirty="0" smtClean="0"/>
              <a:t>ін</a:t>
            </a:r>
            <a:r>
              <a:rPr lang="uk-UA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Предметний</a:t>
            </a:r>
            <a:r>
              <a:rPr lang="ru-RU" dirty="0" smtClean="0"/>
              <a:t> </a:t>
            </a:r>
            <a:r>
              <a:rPr lang="ru-RU" dirty="0" smtClean="0"/>
              <a:t>код </a:t>
            </a:r>
            <a:r>
              <a:rPr lang="ru-RU" dirty="0" err="1" smtClean="0"/>
              <a:t>указує</a:t>
            </a:r>
            <a:r>
              <a:rPr lang="ru-RU" dirty="0" smtClean="0"/>
              <a:t> на </a:t>
            </a:r>
            <a:r>
              <a:rPr lang="ru-RU" dirty="0" err="1" smtClean="0"/>
              <a:t>конкретність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уявленнях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будь-який</a:t>
            </a:r>
            <a:r>
              <a:rPr lang="ru-RU" dirty="0" smtClean="0"/>
              <a:t> предмет, </a:t>
            </a:r>
            <a:r>
              <a:rPr lang="ru-RU" dirty="0" err="1" smtClean="0"/>
              <a:t>співвідносний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речовими</a:t>
            </a:r>
            <a:r>
              <a:rPr lang="ru-RU" dirty="0" smtClean="0"/>
              <a:t> </a:t>
            </a:r>
            <a:r>
              <a:rPr lang="ru-RU" dirty="0" err="1" smtClean="0"/>
              <a:t>субстанціями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біоморфного</a:t>
            </a:r>
            <a:r>
              <a:rPr lang="ru-RU" dirty="0" smtClean="0"/>
              <a:t> культурного коду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призму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стереотипів</a:t>
            </a:r>
            <a:r>
              <a:rPr lang="ru-RU" dirty="0" smtClean="0"/>
              <a:t>. </a:t>
            </a:r>
            <a:r>
              <a:rPr lang="ru-RU" b="1" i="1" dirty="0" err="1" smtClean="0"/>
              <a:t>Біоморфним</a:t>
            </a:r>
            <a:r>
              <a:rPr lang="ru-RU" b="1" i="1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істотами</a:t>
            </a:r>
            <a:r>
              <a:rPr lang="ru-RU" dirty="0" smtClean="0"/>
              <a:t>, </a:t>
            </a:r>
            <a:r>
              <a:rPr lang="ru-RU" dirty="0" err="1" smtClean="0"/>
              <a:t>усім</a:t>
            </a:r>
            <a:r>
              <a:rPr lang="ru-RU" dirty="0" smtClean="0"/>
              <a:t> живим.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життєздатними</a:t>
            </a:r>
            <a:r>
              <a:rPr lang="ru-RU" dirty="0" smtClean="0"/>
              <a:t> </a:t>
            </a:r>
            <a:r>
              <a:rPr lang="ru-RU" dirty="0" err="1" smtClean="0"/>
              <a:t>істотами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наповнена</a:t>
            </a:r>
            <a:r>
              <a:rPr lang="ru-RU" dirty="0" smtClean="0"/>
              <a:t> </a:t>
            </a:r>
            <a:r>
              <a:rPr lang="ru-RU" dirty="0" err="1" smtClean="0"/>
              <a:t>реальність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тут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відстежується</a:t>
            </a:r>
            <a:r>
              <a:rPr lang="ru-RU" dirty="0" smtClean="0"/>
              <a:t> </a:t>
            </a:r>
            <a:r>
              <a:rPr lang="ru-RU" dirty="0" err="1" smtClean="0"/>
              <a:t>стереотипізація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перш за все </a:t>
            </a:r>
            <a:r>
              <a:rPr lang="ru-RU" dirty="0" err="1" smtClean="0"/>
              <a:t>етнічна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Абстрагуючись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словесних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</a:t>
            </a:r>
            <a:r>
              <a:rPr lang="ru-RU" dirty="0" err="1" smtClean="0"/>
              <a:t>виокремлюємо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, </a:t>
            </a:r>
            <a:r>
              <a:rPr lang="ru-RU" dirty="0" err="1" smtClean="0"/>
              <a:t>стрижневим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яких</a:t>
            </a:r>
            <a:r>
              <a:rPr lang="ru-RU" dirty="0" smtClean="0"/>
              <a:t> є: </a:t>
            </a:r>
          </a:p>
          <a:p>
            <a:pPr marL="0" indent="361950" algn="just">
              <a:buNone/>
            </a:pPr>
            <a:r>
              <a:rPr lang="ru-RU" dirty="0" smtClean="0"/>
              <a:t>1) </a:t>
            </a:r>
            <a:r>
              <a:rPr lang="ru-RU" b="1" dirty="0" err="1" smtClean="0"/>
              <a:t>свійські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:</a:t>
            </a:r>
          </a:p>
          <a:p>
            <a:pPr marL="0" indent="361950" algn="just"/>
            <a:r>
              <a:rPr lang="ru-RU" b="1" i="1" dirty="0" err="1" smtClean="0"/>
              <a:t>вівця</a:t>
            </a:r>
            <a:r>
              <a:rPr lang="ru-RU" dirty="0" smtClean="0"/>
              <a:t>: </a:t>
            </a:r>
            <a:r>
              <a:rPr lang="ru-RU" i="1" dirty="0" err="1" smtClean="0"/>
              <a:t>приблудна</a:t>
            </a:r>
            <a:r>
              <a:rPr lang="ru-RU" i="1" dirty="0" smtClean="0"/>
              <a:t> </a:t>
            </a:r>
            <a:r>
              <a:rPr lang="ru-RU" i="1" dirty="0" err="1" smtClean="0"/>
              <a:t>вівця</a:t>
            </a:r>
            <a:r>
              <a:rPr lang="ru-RU" dirty="0" smtClean="0"/>
              <a:t>; </a:t>
            </a:r>
            <a:r>
              <a:rPr lang="ru-RU" i="1" dirty="0" smtClean="0"/>
              <a:t>дурна </a:t>
            </a:r>
            <a:r>
              <a:rPr lang="ru-RU" i="1" dirty="0" err="1" smtClean="0"/>
              <a:t>вівця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smtClean="0"/>
              <a:t>собака</a:t>
            </a:r>
            <a:r>
              <a:rPr lang="ru-RU" i="1" dirty="0" smtClean="0"/>
              <a:t>: </a:t>
            </a:r>
            <a:r>
              <a:rPr lang="ru-RU" i="1" dirty="0" err="1" smtClean="0"/>
              <a:t>битий</a:t>
            </a:r>
            <a:r>
              <a:rPr lang="ru-RU" i="1" dirty="0" smtClean="0"/>
              <a:t> собака</a:t>
            </a:r>
            <a:r>
              <a:rPr lang="uk-UA" i="1" dirty="0" smtClean="0"/>
              <a:t>; </a:t>
            </a:r>
            <a:r>
              <a:rPr lang="ru-RU" i="1" dirty="0" err="1" smtClean="0"/>
              <a:t>дивився</a:t>
            </a:r>
            <a:r>
              <a:rPr lang="ru-RU" i="1" dirty="0" smtClean="0"/>
              <a:t> </a:t>
            </a:r>
            <a:r>
              <a:rPr lang="ru-RU" i="1" dirty="0" err="1" smtClean="0"/>
              <a:t>собачими</a:t>
            </a:r>
            <a:r>
              <a:rPr lang="ru-RU" i="1" dirty="0" smtClean="0"/>
              <a:t> </a:t>
            </a:r>
            <a:r>
              <a:rPr lang="ru-RU" i="1" dirty="0" err="1" smtClean="0"/>
              <a:t>очима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err="1" smtClean="0"/>
              <a:t>кінь</a:t>
            </a:r>
            <a:r>
              <a:rPr lang="ru-RU" dirty="0" smtClean="0"/>
              <a:t>: </a:t>
            </a:r>
            <a:r>
              <a:rPr lang="ru-RU" i="1" dirty="0" err="1" smtClean="0"/>
              <a:t>троянський</a:t>
            </a:r>
            <a:r>
              <a:rPr lang="ru-RU" i="1" dirty="0" smtClean="0"/>
              <a:t> </a:t>
            </a:r>
            <a:r>
              <a:rPr lang="ru-RU" i="1" dirty="0" err="1" smtClean="0"/>
              <a:t>кінь</a:t>
            </a:r>
            <a:r>
              <a:rPr lang="ru-RU" dirty="0" smtClean="0"/>
              <a:t>; </a:t>
            </a:r>
            <a:r>
              <a:rPr lang="ru-RU" i="1" dirty="0" err="1" smtClean="0"/>
              <a:t>коні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князі</a:t>
            </a:r>
            <a:r>
              <a:rPr lang="ru-RU" i="1" dirty="0" smtClean="0"/>
              <a:t> </a:t>
            </a:r>
            <a:r>
              <a:rPr lang="ru-RU" i="1" dirty="0" err="1" smtClean="0"/>
              <a:t>терпіти</a:t>
            </a:r>
            <a:r>
              <a:rPr lang="ru-RU" i="1" dirty="0" smtClean="0"/>
              <a:t> не </a:t>
            </a:r>
            <a:r>
              <a:rPr lang="ru-RU" i="1" dirty="0" err="1" smtClean="0"/>
              <a:t>вміють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smtClean="0"/>
              <a:t>осел</a:t>
            </a:r>
            <a:r>
              <a:rPr lang="ru-RU" dirty="0" smtClean="0"/>
              <a:t>: </a:t>
            </a:r>
            <a:r>
              <a:rPr lang="ru-RU" i="1" dirty="0" smtClean="0"/>
              <a:t>Валаамова </a:t>
            </a:r>
            <a:r>
              <a:rPr lang="ru-RU" i="1" dirty="0" err="1" smtClean="0"/>
              <a:t>ослиця</a:t>
            </a:r>
            <a:r>
              <a:rPr lang="ru-RU" dirty="0" smtClean="0"/>
              <a:t>; </a:t>
            </a:r>
            <a:r>
              <a:rPr lang="ru-RU" i="1" dirty="0" err="1" smtClean="0"/>
              <a:t>осляча</a:t>
            </a:r>
            <a:r>
              <a:rPr lang="ru-RU" i="1" dirty="0" smtClean="0"/>
              <a:t> </a:t>
            </a:r>
            <a:r>
              <a:rPr lang="ru-RU" i="1" dirty="0" err="1" smtClean="0"/>
              <a:t>впертість</a:t>
            </a:r>
            <a:r>
              <a:rPr lang="uk-UA" dirty="0" smtClean="0"/>
              <a:t>;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2) </a:t>
            </a:r>
            <a:r>
              <a:rPr lang="uk-UA" b="1" dirty="0" smtClean="0"/>
              <a:t>д</a:t>
            </a:r>
            <a:r>
              <a:rPr lang="ru-RU" b="1" dirty="0" err="1" smtClean="0"/>
              <a:t>икі</a:t>
            </a:r>
            <a:r>
              <a:rPr lang="ru-RU" b="1" dirty="0" smtClean="0"/>
              <a:t> </a:t>
            </a:r>
            <a:r>
              <a:rPr lang="ru-RU" b="1" dirty="0" err="1" smtClean="0"/>
              <a:t>звірі</a:t>
            </a:r>
            <a:r>
              <a:rPr lang="ru-RU" b="1" dirty="0" smtClean="0"/>
              <a:t>:</a:t>
            </a:r>
          </a:p>
          <a:p>
            <a:pPr marL="0" indent="361950" algn="just"/>
            <a:r>
              <a:rPr lang="ru-RU" b="1" i="1" dirty="0" err="1" smtClean="0"/>
              <a:t>ведмідь</a:t>
            </a:r>
            <a:r>
              <a:rPr lang="ru-RU" dirty="0" smtClean="0"/>
              <a:t>: </a:t>
            </a:r>
            <a:r>
              <a:rPr lang="ru-RU" i="1" dirty="0" err="1" smtClean="0"/>
              <a:t>ведмідь</a:t>
            </a:r>
            <a:r>
              <a:rPr lang="ru-RU" i="1" dirty="0" smtClean="0"/>
              <a:t> на </a:t>
            </a:r>
            <a:r>
              <a:rPr lang="ru-RU" i="1" dirty="0" err="1" smtClean="0"/>
              <a:t>вухо</a:t>
            </a:r>
            <a:r>
              <a:rPr lang="ru-RU" i="1" dirty="0" smtClean="0"/>
              <a:t> наступив</a:t>
            </a:r>
            <a:r>
              <a:rPr lang="ru-RU" dirty="0" smtClean="0"/>
              <a:t>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ведмедями</a:t>
            </a:r>
            <a:r>
              <a:rPr lang="ru-RU" i="1" dirty="0" smtClean="0"/>
              <a:t> </a:t>
            </a:r>
            <a:r>
              <a:rPr lang="ru-RU" i="1" dirty="0" err="1" smtClean="0"/>
              <a:t>барложився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err="1" smtClean="0"/>
              <a:t>вовк</a:t>
            </a:r>
            <a:r>
              <a:rPr lang="ru-RU" dirty="0" smtClean="0"/>
              <a:t>: </a:t>
            </a:r>
            <a:r>
              <a:rPr lang="ru-RU" i="1" dirty="0" err="1" smtClean="0"/>
              <a:t>вовк</a:t>
            </a:r>
            <a:r>
              <a:rPr lang="ru-RU" i="1" dirty="0" smtClean="0"/>
              <a:t> у </a:t>
            </a:r>
            <a:r>
              <a:rPr lang="ru-RU" i="1" dirty="0" err="1" smtClean="0"/>
              <a:t>овечій</a:t>
            </a:r>
            <a:r>
              <a:rPr lang="ru-RU" i="1" dirty="0" smtClean="0"/>
              <a:t> </a:t>
            </a:r>
            <a:r>
              <a:rPr lang="ru-RU" i="1" dirty="0" err="1" smtClean="0"/>
              <a:t>шкурі</a:t>
            </a:r>
            <a:r>
              <a:rPr lang="ru-RU" dirty="0" smtClean="0"/>
              <a:t>; </a:t>
            </a:r>
            <a:r>
              <a:rPr lang="ru-RU" i="1" dirty="0" err="1" smtClean="0"/>
              <a:t>мав</a:t>
            </a:r>
            <a:r>
              <a:rPr lang="ru-RU" i="1" dirty="0" smtClean="0"/>
              <a:t> на </a:t>
            </a:r>
            <a:r>
              <a:rPr lang="ru-RU" i="1" dirty="0" err="1" smtClean="0"/>
              <a:t>спині</a:t>
            </a:r>
            <a:r>
              <a:rPr lang="ru-RU" i="1" dirty="0" smtClean="0"/>
              <a:t> </a:t>
            </a:r>
            <a:r>
              <a:rPr lang="ru-RU" i="1" dirty="0" err="1" smtClean="0"/>
              <a:t>вовчу</a:t>
            </a:r>
            <a:r>
              <a:rPr lang="ru-RU" i="1" dirty="0" smtClean="0"/>
              <a:t> шкуру</a:t>
            </a:r>
            <a:r>
              <a:rPr lang="ru-RU" dirty="0" smtClean="0"/>
              <a:t>; </a:t>
            </a:r>
          </a:p>
          <a:p>
            <a:pPr marL="0" indent="361950" algn="just">
              <a:buNone/>
            </a:pPr>
            <a:r>
              <a:rPr lang="ru-RU" dirty="0" smtClean="0"/>
              <a:t>3) </a:t>
            </a:r>
            <a:r>
              <a:rPr lang="ru-RU" b="1" dirty="0" smtClean="0"/>
              <a:t>птахи </a:t>
            </a:r>
            <a:r>
              <a:rPr lang="ru-RU" dirty="0" smtClean="0"/>
              <a:t>– </a:t>
            </a:r>
            <a:r>
              <a:rPr lang="ru-RU" b="1" i="1" dirty="0" smtClean="0"/>
              <a:t>гусак</a:t>
            </a:r>
            <a:r>
              <a:rPr lang="ru-RU" dirty="0" smtClean="0"/>
              <a:t>: </a:t>
            </a:r>
            <a:r>
              <a:rPr lang="ru-RU" i="1" dirty="0" smtClean="0"/>
              <a:t>як </a:t>
            </a:r>
            <a:r>
              <a:rPr lang="ru-RU" i="1" dirty="0" err="1" smtClean="0"/>
              <a:t>з</a:t>
            </a:r>
            <a:r>
              <a:rPr lang="ru-RU" i="1" dirty="0" smtClean="0"/>
              <a:t> гусака вода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гусак од води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smtClean="0"/>
              <a:t>сова</a:t>
            </a:r>
            <a:r>
              <a:rPr lang="ru-RU" dirty="0" smtClean="0"/>
              <a:t>: </a:t>
            </a:r>
            <a:r>
              <a:rPr lang="ru-RU" i="1" dirty="0" smtClean="0"/>
              <a:t>як сова</a:t>
            </a:r>
            <a:r>
              <a:rPr lang="ru-RU" dirty="0" smtClean="0"/>
              <a:t>; </a:t>
            </a:r>
            <a:r>
              <a:rPr lang="ru-RU" i="1" dirty="0" smtClean="0"/>
              <a:t>сова про сову, а всяк про себе</a:t>
            </a:r>
            <a:r>
              <a:rPr lang="ru-RU" dirty="0" smtClean="0"/>
              <a:t>; </a:t>
            </a:r>
            <a:endParaRPr lang="ru-RU" dirty="0" smtClean="0"/>
          </a:p>
          <a:p>
            <a:pPr marL="0" indent="361950" algn="just"/>
            <a:r>
              <a:rPr lang="ru-RU" b="1" i="1" dirty="0" err="1" smtClean="0"/>
              <a:t>сич</a:t>
            </a:r>
            <a:r>
              <a:rPr lang="ru-RU" dirty="0" smtClean="0"/>
              <a:t>: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сич</a:t>
            </a:r>
            <a:r>
              <a:rPr lang="ru-RU" i="1" dirty="0" smtClean="0"/>
              <a:t>, </a:t>
            </a:r>
            <a:r>
              <a:rPr lang="ru-RU" i="1" dirty="0" err="1" smtClean="0"/>
              <a:t>ні</a:t>
            </a:r>
            <a:r>
              <a:rPr lang="ru-RU" i="1" dirty="0" smtClean="0"/>
              <a:t> сова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сич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 marL="0" indent="361950" algn="just">
              <a:buNone/>
            </a:pPr>
            <a:r>
              <a:rPr lang="ru-RU" dirty="0" smtClean="0"/>
              <a:t>4) </a:t>
            </a:r>
            <a:r>
              <a:rPr lang="ru-RU" b="1" dirty="0" err="1" smtClean="0"/>
              <a:t>плазуни</a:t>
            </a:r>
            <a:r>
              <a:rPr lang="ru-RU" dirty="0" smtClean="0"/>
              <a:t>: </a:t>
            </a:r>
            <a:r>
              <a:rPr lang="ru-RU" i="1" dirty="0" smtClean="0"/>
              <a:t>гадюка </a:t>
            </a:r>
            <a:r>
              <a:rPr lang="ru-RU" i="1" dirty="0" err="1" smtClean="0"/>
              <a:t>ссе</a:t>
            </a:r>
            <a:r>
              <a:rPr lang="ru-RU" i="1" dirty="0" smtClean="0"/>
              <a:t> коло </a:t>
            </a:r>
            <a:r>
              <a:rPr lang="ru-RU" i="1" dirty="0" err="1" smtClean="0"/>
              <a:t>серця</a:t>
            </a:r>
            <a:r>
              <a:rPr lang="ru-RU" dirty="0" smtClean="0"/>
              <a:t>; </a:t>
            </a:r>
            <a:r>
              <a:rPr lang="ru-RU" i="1" dirty="0" smtClean="0"/>
              <a:t>як гадюка </a:t>
            </a:r>
            <a:r>
              <a:rPr lang="ru-RU" i="1" dirty="0" err="1" smtClean="0"/>
              <a:t>стару</a:t>
            </a:r>
            <a:r>
              <a:rPr lang="ru-RU" i="1" dirty="0" smtClean="0"/>
              <a:t> </a:t>
            </a:r>
            <a:r>
              <a:rPr lang="ru-RU" i="1" dirty="0" err="1" smtClean="0"/>
              <a:t>шкіру</a:t>
            </a:r>
            <a:r>
              <a:rPr lang="ru-RU" dirty="0" smtClean="0"/>
              <a:t>; </a:t>
            </a:r>
          </a:p>
          <a:p>
            <a:pPr marL="0" indent="361950" algn="just">
              <a:buNone/>
            </a:pPr>
            <a:r>
              <a:rPr lang="ru-RU" dirty="0" smtClean="0"/>
              <a:t>5) </a:t>
            </a:r>
            <a:r>
              <a:rPr lang="ru-RU" b="1" dirty="0" err="1" smtClean="0"/>
              <a:t>риби</a:t>
            </a:r>
            <a:r>
              <a:rPr lang="ru-RU" dirty="0" smtClean="0"/>
              <a:t>: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риба</a:t>
            </a:r>
            <a:r>
              <a:rPr lang="ru-RU" i="1" dirty="0" smtClean="0"/>
              <a:t>,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м'ясо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 </a:t>
            </a:r>
            <a:r>
              <a:rPr lang="ru-RU" i="1" dirty="0" err="1" smtClean="0"/>
              <a:t>риби</a:t>
            </a:r>
            <a:r>
              <a:rPr lang="ru-RU" i="1" dirty="0" smtClean="0"/>
              <a:t> </a:t>
            </a:r>
            <a:r>
              <a:rPr lang="ru-RU" i="1" dirty="0" err="1" smtClean="0"/>
              <a:t>ікру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зооморфний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відбитий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, дав </a:t>
            </a:r>
            <a:r>
              <a:rPr lang="ru-RU" dirty="0" err="1" smtClean="0"/>
              <a:t>багату</a:t>
            </a:r>
            <a:r>
              <a:rPr lang="ru-RU" dirty="0" smtClean="0"/>
              <a:t> систему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еталонів</a:t>
            </a:r>
            <a:r>
              <a:rPr lang="ru-RU" dirty="0" smtClean="0"/>
              <a:t>: осел – </a:t>
            </a:r>
            <a:r>
              <a:rPr lang="ru-RU" dirty="0" err="1" smtClean="0"/>
              <a:t>впертий</a:t>
            </a:r>
            <a:r>
              <a:rPr lang="ru-RU" dirty="0" smtClean="0"/>
              <a:t>; </a:t>
            </a:r>
            <a:r>
              <a:rPr lang="ru-RU" dirty="0" err="1" smtClean="0"/>
              <a:t>вівця</a:t>
            </a:r>
            <a:r>
              <a:rPr lang="ru-RU" dirty="0" smtClean="0"/>
              <a:t> – </a:t>
            </a:r>
            <a:r>
              <a:rPr lang="ru-RU" dirty="0" err="1" smtClean="0"/>
              <a:t>покірна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дурна; гадюка – </a:t>
            </a:r>
            <a:r>
              <a:rPr lang="ru-RU" dirty="0" err="1" smtClean="0"/>
              <a:t>підла</a:t>
            </a:r>
            <a:r>
              <a:rPr lang="ru-RU" dirty="0" smtClean="0"/>
              <a:t>; </a:t>
            </a:r>
            <a:r>
              <a:rPr lang="ru-RU" dirty="0" err="1" smtClean="0"/>
              <a:t>вовк</a:t>
            </a:r>
            <a:r>
              <a:rPr lang="ru-RU" dirty="0" smtClean="0"/>
              <a:t> – </a:t>
            </a:r>
            <a:r>
              <a:rPr lang="ru-RU" dirty="0" err="1" smtClean="0"/>
              <a:t>хижий</a:t>
            </a:r>
            <a:r>
              <a:rPr lang="ru-RU" dirty="0" smtClean="0"/>
              <a:t>; </a:t>
            </a:r>
            <a:r>
              <a:rPr lang="ru-RU" dirty="0" err="1" smtClean="0"/>
              <a:t>ведмідь</a:t>
            </a:r>
            <a:r>
              <a:rPr lang="ru-RU" dirty="0" smtClean="0"/>
              <a:t> – </a:t>
            </a:r>
            <a:r>
              <a:rPr lang="ru-RU" dirty="0" err="1" smtClean="0"/>
              <a:t>незграбний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; собака – </a:t>
            </a:r>
            <a:r>
              <a:rPr lang="ru-RU" dirty="0" err="1" smtClean="0"/>
              <a:t>вірна</a:t>
            </a:r>
            <a:r>
              <a:rPr lang="ru-RU" dirty="0" smtClean="0"/>
              <a:t>; </a:t>
            </a:r>
            <a:r>
              <a:rPr lang="ru-RU" dirty="0" err="1" smtClean="0"/>
              <a:t>риба</a:t>
            </a:r>
            <a:r>
              <a:rPr lang="ru-RU" dirty="0" smtClean="0"/>
              <a:t> – </a:t>
            </a:r>
            <a:r>
              <a:rPr lang="ru-RU" dirty="0" err="1" smtClean="0"/>
              <a:t>мовчазна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uk-UA" dirty="0" smtClean="0"/>
              <a:t>значно менше </a:t>
            </a:r>
            <a:r>
              <a:rPr lang="ru-RU" dirty="0" smtClean="0"/>
              <a:t>представлений в </a:t>
            </a:r>
            <a:r>
              <a:rPr lang="uk-UA" dirty="0" smtClean="0"/>
              <a:t>українських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сполуках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етнокодом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зернові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репрезентовано</a:t>
            </a:r>
            <a:r>
              <a:rPr lang="ru-RU" dirty="0" smtClean="0"/>
              <a:t> </a:t>
            </a:r>
            <a:r>
              <a:rPr lang="ru-RU" dirty="0" err="1" smtClean="0"/>
              <a:t>усталеними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на </a:t>
            </a:r>
            <a:r>
              <a:rPr lang="ru-RU" dirty="0" err="1" smtClean="0"/>
              <a:t>зразок</a:t>
            </a:r>
            <a:r>
              <a:rPr lang="ru-RU" dirty="0" smtClean="0"/>
              <a:t>: </a:t>
            </a:r>
            <a:r>
              <a:rPr lang="ru-RU" i="1" dirty="0" err="1" smtClean="0"/>
              <a:t>на</a:t>
            </a:r>
            <a:r>
              <a:rPr lang="ru-RU" i="1" dirty="0" smtClean="0"/>
              <a:t> </a:t>
            </a:r>
            <a:r>
              <a:rPr lang="ru-RU" i="1" dirty="0" err="1" smtClean="0"/>
              <a:t>припічку</a:t>
            </a:r>
            <a:r>
              <a:rPr lang="ru-RU" i="1" dirty="0" smtClean="0"/>
              <a:t> жито </a:t>
            </a:r>
            <a:r>
              <a:rPr lang="ru-RU" dirty="0" smtClean="0"/>
              <a:t>(</a:t>
            </a:r>
            <a:r>
              <a:rPr lang="ru-RU" i="1" dirty="0" err="1" smtClean="0"/>
              <a:t>пшеницю</a:t>
            </a:r>
            <a:r>
              <a:rPr lang="ru-RU" dirty="0" smtClean="0"/>
              <a:t>) </a:t>
            </a:r>
            <a:r>
              <a:rPr lang="ru-RU" i="1" dirty="0" err="1" smtClean="0"/>
              <a:t>сіяти</a:t>
            </a:r>
            <a:r>
              <a:rPr lang="ru-RU" i="1" dirty="0" smtClean="0"/>
              <a:t> </a:t>
            </a:r>
            <a:r>
              <a:rPr lang="ru-RU" dirty="0" smtClean="0"/>
              <a:t>[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молотити</a:t>
            </a:r>
            <a:r>
              <a:rPr lang="ru-RU" dirty="0" smtClean="0"/>
              <a:t>]; </a:t>
            </a:r>
            <a:r>
              <a:rPr lang="ru-RU" i="1" dirty="0" err="1" smtClean="0"/>
              <a:t>Сій</a:t>
            </a:r>
            <a:r>
              <a:rPr lang="ru-RU" i="1" dirty="0" smtClean="0"/>
              <a:t> овес у </a:t>
            </a:r>
            <a:r>
              <a:rPr lang="ru-RU" i="1" dirty="0" err="1" smtClean="0"/>
              <a:t>кожусі</a:t>
            </a:r>
            <a:r>
              <a:rPr lang="ru-RU" i="1" dirty="0" smtClean="0"/>
              <a:t>, жито – в </a:t>
            </a:r>
            <a:r>
              <a:rPr lang="ru-RU" i="1" dirty="0" err="1" smtClean="0"/>
              <a:t>брилі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b="1" dirty="0" err="1" smtClean="0"/>
              <a:t>Квіти</a:t>
            </a:r>
            <a:r>
              <a:rPr lang="ru-RU" dirty="0" smtClean="0"/>
              <a:t> у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ритуальну</a:t>
            </a:r>
            <a:r>
              <a:rPr lang="ru-RU" dirty="0" smtClean="0"/>
              <a:t> </a:t>
            </a:r>
            <a:r>
              <a:rPr lang="ru-RU" dirty="0" err="1" smtClean="0"/>
              <a:t>специфіку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в обрядах, особливо в </a:t>
            </a:r>
            <a:r>
              <a:rPr lang="ru-RU" dirty="0" err="1" smtClean="0"/>
              <a:t>родинних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стереотипізується</a:t>
            </a:r>
            <a:r>
              <a:rPr lang="ru-RU" dirty="0" smtClean="0"/>
              <a:t> </a:t>
            </a:r>
            <a:r>
              <a:rPr lang="ru-RU" dirty="0" err="1" smtClean="0"/>
              <a:t>еталон</a:t>
            </a:r>
            <a:r>
              <a:rPr lang="ru-RU" dirty="0" smtClean="0"/>
              <a:t> </a:t>
            </a:r>
            <a:r>
              <a:rPr lang="ru-RU" b="1" i="1" dirty="0" smtClean="0"/>
              <a:t>мак</a:t>
            </a:r>
            <a:r>
              <a:rPr lang="ru-RU" dirty="0" smtClean="0"/>
              <a:t>: </a:t>
            </a:r>
            <a:r>
              <a:rPr lang="ru-RU" i="1" dirty="0" smtClean="0"/>
              <a:t>на </a:t>
            </a:r>
            <a:r>
              <a:rPr lang="ru-RU" i="1" dirty="0" err="1" smtClean="0"/>
              <a:t>макове</a:t>
            </a:r>
            <a:r>
              <a:rPr lang="ru-RU" i="1" dirty="0" smtClean="0"/>
              <a:t> зерня</a:t>
            </a:r>
            <a:r>
              <a:rPr lang="ru-RU" dirty="0" smtClean="0"/>
              <a:t>; </a:t>
            </a:r>
            <a:r>
              <a:rPr lang="ru-RU" i="1" dirty="0" err="1" smtClean="0"/>
              <a:t>маків</a:t>
            </a:r>
            <a:r>
              <a:rPr lang="ru-RU" i="1" dirty="0" smtClean="0"/>
              <a:t> </a:t>
            </a:r>
            <a:r>
              <a:rPr lang="ru-RU" i="1" dirty="0" err="1" smtClean="0"/>
              <a:t>цвіт</a:t>
            </a:r>
            <a:r>
              <a:rPr lang="ru-RU" i="1" dirty="0" smtClean="0"/>
              <a:t>, як </a:t>
            </a:r>
            <a:r>
              <a:rPr lang="ru-RU" i="1" dirty="0" err="1" smtClean="0"/>
              <a:t>макове</a:t>
            </a:r>
            <a:r>
              <a:rPr lang="ru-RU" i="1" dirty="0" smtClean="0"/>
              <a:t> </a:t>
            </a:r>
            <a:r>
              <a:rPr lang="ru-RU" i="1" dirty="0" err="1" smtClean="0"/>
              <a:t>зернятко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b="1" dirty="0" err="1" smtClean="0"/>
              <a:t>біоморфний</a:t>
            </a:r>
            <a:r>
              <a:rPr lang="ru-RU" b="1" dirty="0" smtClean="0"/>
              <a:t> код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виокремлення</a:t>
            </a:r>
            <a:r>
              <a:rPr lang="ru-RU" dirty="0" smtClean="0"/>
              <a:t>, </a:t>
            </a:r>
            <a:r>
              <a:rPr lang="ru-RU" dirty="0" err="1" smtClean="0"/>
              <a:t>зіставлення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, </a:t>
            </a:r>
            <a:r>
              <a:rPr lang="ru-RU" dirty="0" err="1" smtClean="0"/>
              <a:t>якостей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</a:t>
            </a:r>
            <a:r>
              <a:rPr lang="ru-RU" dirty="0" err="1" smtClean="0"/>
              <a:t>відображаючи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свідомості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b="1" i="1" dirty="0" err="1" smtClean="0"/>
              <a:t>антропологічного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антропного</a:t>
            </a:r>
            <a:r>
              <a:rPr lang="ru-RU" dirty="0" smtClean="0"/>
              <a:t>, антропоморфного) </a:t>
            </a:r>
            <a:r>
              <a:rPr lang="ru-RU" b="1" i="1" dirty="0" smtClean="0"/>
              <a:t>коду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відомостях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антропології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, </a:t>
            </a:r>
            <a:r>
              <a:rPr lang="ru-RU" dirty="0" err="1" smtClean="0"/>
              <a:t>панорамну</a:t>
            </a:r>
            <a:r>
              <a:rPr lang="ru-RU" dirty="0" smtClean="0"/>
              <a:t> картину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уточнити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Антропологічний</a:t>
            </a:r>
            <a:r>
              <a:rPr lang="ru-RU" dirty="0" smtClean="0"/>
              <a:t> </a:t>
            </a:r>
            <a:r>
              <a:rPr lang="ru-RU" dirty="0" smtClean="0"/>
              <a:t>код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національно-культурної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народним</a:t>
            </a:r>
            <a:r>
              <a:rPr lang="ru-RU" dirty="0" smtClean="0"/>
              <a:t> </a:t>
            </a:r>
            <a:r>
              <a:rPr lang="ru-RU" dirty="0" err="1" smtClean="0"/>
              <a:t>переконанням</a:t>
            </a:r>
            <a:r>
              <a:rPr lang="ru-RU" dirty="0" smtClean="0"/>
              <a:t>, </a:t>
            </a:r>
            <a:r>
              <a:rPr lang="ru-RU" dirty="0" err="1" smtClean="0"/>
              <a:t>найцінніший</a:t>
            </a:r>
            <a:r>
              <a:rPr lang="ru-RU" dirty="0" smtClean="0"/>
              <a:t> скарб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b="1" i="1" dirty="0" err="1" smtClean="0"/>
              <a:t>розум</a:t>
            </a:r>
            <a:r>
              <a:rPr lang="ru-RU" dirty="0" smtClean="0"/>
              <a:t>: </a:t>
            </a:r>
            <a:r>
              <a:rPr lang="ru-RU" i="1" dirty="0" err="1" smtClean="0"/>
              <a:t>мати</a:t>
            </a:r>
            <a:r>
              <a:rPr lang="ru-RU" i="1" dirty="0" smtClean="0"/>
              <a:t> </a:t>
            </a:r>
            <a:r>
              <a:rPr lang="ru-RU" i="1" dirty="0" err="1" smtClean="0"/>
              <a:t>добрий</a:t>
            </a:r>
            <a:r>
              <a:rPr lang="ru-RU" i="1" dirty="0" smtClean="0"/>
              <a:t> </a:t>
            </a:r>
            <a:r>
              <a:rPr lang="ru-RU" i="1" dirty="0" err="1" smtClean="0"/>
              <a:t>розум</a:t>
            </a:r>
            <a:r>
              <a:rPr lang="ru-RU" dirty="0" smtClean="0"/>
              <a:t>; </a:t>
            </a:r>
            <a:r>
              <a:rPr lang="ru-RU" i="1" dirty="0" smtClean="0"/>
              <a:t>бути при здоровому </a:t>
            </a:r>
            <a:r>
              <a:rPr lang="ru-RU" dirty="0" smtClean="0"/>
              <a:t>(</a:t>
            </a:r>
            <a:r>
              <a:rPr lang="ru-RU" i="1" dirty="0" smtClean="0"/>
              <a:t>при </a:t>
            </a:r>
            <a:r>
              <a:rPr lang="ru-RU" i="1" dirty="0" err="1" smtClean="0"/>
              <a:t>повному</a:t>
            </a:r>
            <a:r>
              <a:rPr lang="ru-RU" dirty="0" smtClean="0"/>
              <a:t>) </a:t>
            </a:r>
            <a:r>
              <a:rPr lang="ru-RU" i="1" dirty="0" err="1" smtClean="0"/>
              <a:t>розумі</a:t>
            </a:r>
            <a:r>
              <a:rPr lang="ru-RU" dirty="0" smtClean="0"/>
              <a:t>; </a:t>
            </a:r>
            <a:r>
              <a:rPr lang="ru-RU" i="1" dirty="0" smtClean="0"/>
              <a:t>бути </a:t>
            </a:r>
            <a:r>
              <a:rPr lang="ru-RU" i="1" dirty="0" err="1" smtClean="0"/>
              <a:t>сповна</a:t>
            </a:r>
            <a:r>
              <a:rPr lang="ru-RU" dirty="0" smtClean="0"/>
              <a:t> </a:t>
            </a:r>
            <a:r>
              <a:rPr lang="ru-RU" i="1" dirty="0" err="1" smtClean="0"/>
              <a:t>розуму</a:t>
            </a:r>
            <a:r>
              <a:rPr lang="ru-RU" dirty="0" smtClean="0"/>
              <a:t>; </a:t>
            </a:r>
            <a:r>
              <a:rPr lang="ru-RU" i="1" dirty="0" err="1" smtClean="0"/>
              <a:t>жити</a:t>
            </a:r>
            <a:r>
              <a:rPr lang="ru-RU" i="1" dirty="0" smtClean="0"/>
              <a:t> </a:t>
            </a:r>
            <a:r>
              <a:rPr lang="ru-RU" i="1" dirty="0" err="1" smtClean="0"/>
              <a:t>своїм</a:t>
            </a:r>
            <a:r>
              <a:rPr lang="ru-RU" i="1" dirty="0" smtClean="0"/>
              <a:t> </a:t>
            </a:r>
            <a:r>
              <a:rPr lang="ru-RU" i="1" dirty="0" err="1" smtClean="0"/>
              <a:t>розумом</a:t>
            </a:r>
            <a:r>
              <a:rPr lang="ru-RU" dirty="0" smtClean="0"/>
              <a:t>; </a:t>
            </a:r>
            <a:r>
              <a:rPr lang="ru-RU" i="1" dirty="0" err="1" smtClean="0"/>
              <a:t>покладатися</a:t>
            </a:r>
            <a:r>
              <a:rPr lang="ru-RU" i="1" dirty="0" smtClean="0"/>
              <a:t> на </a:t>
            </a:r>
            <a:r>
              <a:rPr lang="ru-RU" i="1" dirty="0" err="1" smtClean="0"/>
              <a:t>свій</a:t>
            </a:r>
            <a:r>
              <a:rPr lang="ru-RU" i="1" dirty="0" smtClean="0"/>
              <a:t> </a:t>
            </a:r>
            <a:r>
              <a:rPr lang="ru-RU" i="1" dirty="0" err="1" smtClean="0"/>
              <a:t>розум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Розум </a:t>
            </a:r>
            <a:r>
              <a:rPr lang="ru-RU" dirty="0" smtClean="0"/>
              <a:t>– </a:t>
            </a:r>
            <a:r>
              <a:rPr lang="ru-RU" dirty="0" err="1" smtClean="0"/>
              <a:t>показник</a:t>
            </a:r>
            <a:r>
              <a:rPr lang="ru-RU" dirty="0" smtClean="0"/>
              <a:t> того, як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над собою, </a:t>
            </a:r>
            <a:r>
              <a:rPr lang="ru-RU" dirty="0" err="1" smtClean="0"/>
              <a:t>вік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критерієм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: </a:t>
            </a:r>
            <a:r>
              <a:rPr lang="ru-RU" i="1" dirty="0" err="1" smtClean="0"/>
              <a:t>розумний</a:t>
            </a:r>
            <a:r>
              <a:rPr lang="ru-RU" i="1" dirty="0" smtClean="0"/>
              <a:t> </a:t>
            </a:r>
            <a:r>
              <a:rPr lang="ru-RU" i="1" dirty="0" err="1" smtClean="0"/>
              <a:t>не</a:t>
            </a:r>
            <a:r>
              <a:rPr lang="ru-RU" i="1" dirty="0" smtClean="0"/>
              <a:t> на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літа</a:t>
            </a:r>
            <a:r>
              <a:rPr lang="ru-RU" i="1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Розум </a:t>
            </a:r>
            <a:r>
              <a:rPr lang="ru-RU" dirty="0" err="1" smtClean="0"/>
              <a:t>протиставляється</a:t>
            </a:r>
            <a:r>
              <a:rPr lang="ru-RU" dirty="0" smtClean="0"/>
              <a:t> </a:t>
            </a:r>
            <a:r>
              <a:rPr lang="ru-RU" dirty="0" err="1" smtClean="0"/>
              <a:t>багатству</a:t>
            </a:r>
            <a:r>
              <a:rPr lang="ru-RU" dirty="0" smtClean="0"/>
              <a:t>: </a:t>
            </a:r>
            <a:r>
              <a:rPr lang="ru-RU" i="1" dirty="0" smtClean="0"/>
              <a:t>Розуму </a:t>
            </a:r>
            <a:r>
              <a:rPr lang="ru-RU" i="1" dirty="0" err="1" smtClean="0"/>
              <a:t>і</a:t>
            </a:r>
            <a:r>
              <a:rPr lang="ru-RU" i="1" dirty="0" smtClean="0"/>
              <a:t> за </a:t>
            </a:r>
            <a:r>
              <a:rPr lang="ru-RU" i="1" dirty="0" err="1" smtClean="0"/>
              <a:t>гроші</a:t>
            </a:r>
            <a:r>
              <a:rPr lang="ru-RU" i="1" dirty="0" smtClean="0"/>
              <a:t> не </a:t>
            </a:r>
            <a:r>
              <a:rPr lang="ru-RU" i="1" dirty="0" err="1" smtClean="0"/>
              <a:t>купиш</a:t>
            </a:r>
            <a:r>
              <a:rPr lang="ru-RU" dirty="0" smtClean="0"/>
              <a:t>; </a:t>
            </a:r>
            <a:r>
              <a:rPr lang="ru-RU" i="1" dirty="0" smtClean="0"/>
              <a:t>Не </a:t>
            </a:r>
            <a:r>
              <a:rPr lang="ru-RU" i="1" dirty="0" err="1" smtClean="0"/>
              <a:t>купити</a:t>
            </a:r>
            <a:r>
              <a:rPr lang="ru-RU" i="1" dirty="0" smtClean="0"/>
              <a:t> ума, як </a:t>
            </a:r>
            <a:r>
              <a:rPr lang="ru-RU" i="1" dirty="0" smtClean="0"/>
              <a:t>нема. </a:t>
            </a:r>
          </a:p>
          <a:p>
            <a:pPr marL="0" indent="36195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опозиції</a:t>
            </a:r>
            <a:r>
              <a:rPr lang="ru-RU" dirty="0" smtClean="0"/>
              <a:t> –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інтелекту</a:t>
            </a:r>
            <a:r>
              <a:rPr lang="ru-RU" dirty="0" smtClean="0"/>
              <a:t>: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дурнів</a:t>
            </a:r>
            <a:r>
              <a:rPr lang="ru-RU" i="1" dirty="0" smtClean="0"/>
              <a:t> </a:t>
            </a:r>
            <a:r>
              <a:rPr lang="ru-RU" i="1" dirty="0" err="1" smtClean="0"/>
              <a:t>дурень</a:t>
            </a:r>
            <a:r>
              <a:rPr lang="ru-RU" dirty="0" smtClean="0"/>
              <a:t>; </a:t>
            </a:r>
            <a:r>
              <a:rPr lang="ru-RU" i="1" dirty="0" err="1" smtClean="0"/>
              <a:t>удавати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грати</a:t>
            </a:r>
            <a:r>
              <a:rPr lang="ru-RU" dirty="0" smtClean="0"/>
              <a:t>) </a:t>
            </a:r>
            <a:r>
              <a:rPr lang="ru-RU" i="1" dirty="0" err="1" smtClean="0"/>
              <a:t>дурня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дурного</a:t>
            </a:r>
            <a:r>
              <a:rPr lang="ru-RU" dirty="0" smtClean="0"/>
              <a:t>); </a:t>
            </a:r>
            <a:r>
              <a:rPr lang="ru-RU" i="1" dirty="0" err="1" smtClean="0"/>
              <a:t>прикидатися</a:t>
            </a:r>
            <a:r>
              <a:rPr lang="ru-RU" i="1" dirty="0" smtClean="0"/>
              <a:t> </a:t>
            </a:r>
            <a:r>
              <a:rPr lang="ru-RU" i="1" dirty="0" err="1" smtClean="0"/>
              <a:t>дурнем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дурним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дурного</a:t>
            </a:r>
            <a:r>
              <a:rPr lang="ru-RU" i="1" dirty="0" smtClean="0"/>
              <a:t> </a:t>
            </a:r>
            <a:r>
              <a:rPr lang="ru-RU" i="1" dirty="0" err="1" smtClean="0"/>
              <a:t>розуму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ума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дурної</a:t>
            </a:r>
            <a:r>
              <a:rPr lang="ru-RU" i="1" dirty="0" smtClean="0"/>
              <a:t> </a:t>
            </a:r>
            <a:r>
              <a:rPr lang="ru-RU" i="1" dirty="0" err="1" smtClean="0"/>
              <a:t>голови</a:t>
            </a:r>
            <a:r>
              <a:rPr lang="ru-RU" dirty="0" smtClean="0"/>
              <a:t>; </a:t>
            </a:r>
            <a:r>
              <a:rPr lang="ru-RU" i="1" dirty="0" err="1" smtClean="0"/>
              <a:t>розумом</a:t>
            </a:r>
            <a:r>
              <a:rPr lang="ru-RU" i="1" dirty="0" smtClean="0"/>
              <a:t> не </a:t>
            </a:r>
            <a:r>
              <a:rPr lang="ru-RU" i="1" dirty="0" err="1" smtClean="0"/>
              <a:t>дійшли</a:t>
            </a:r>
            <a:r>
              <a:rPr lang="ru-RU" dirty="0" smtClean="0"/>
              <a:t>; </a:t>
            </a:r>
            <a:r>
              <a:rPr lang="ru-RU" i="1" dirty="0" err="1" smtClean="0"/>
              <a:t>глузд</a:t>
            </a:r>
            <a:r>
              <a:rPr lang="ru-RU" i="1" dirty="0" smtClean="0"/>
              <a:t> за </a:t>
            </a:r>
            <a:r>
              <a:rPr lang="ru-RU" i="1" dirty="0" err="1" smtClean="0"/>
              <a:t>розум</a:t>
            </a:r>
            <a:r>
              <a:rPr lang="ru-RU" i="1" dirty="0" smtClean="0"/>
              <a:t> </a:t>
            </a:r>
            <a:r>
              <a:rPr lang="ru-RU" i="1" dirty="0" err="1" smtClean="0"/>
              <a:t>завертає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заходить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великого </a:t>
            </a:r>
            <a:r>
              <a:rPr lang="ru-RU" i="1" dirty="0" err="1" smtClean="0"/>
              <a:t>розуму</a:t>
            </a:r>
            <a:r>
              <a:rPr lang="ru-RU" i="1" dirty="0" smtClean="0"/>
              <a:t> у </a:t>
            </a:r>
            <a:r>
              <a:rPr lang="ru-RU" i="1" dirty="0" err="1" smtClean="0"/>
              <a:t>дур</a:t>
            </a:r>
            <a:r>
              <a:rPr lang="ru-RU" i="1" dirty="0" smtClean="0"/>
              <a:t> заходить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Антропологічний</a:t>
            </a:r>
            <a:r>
              <a:rPr lang="ru-RU" dirty="0" smtClean="0"/>
              <a:t> код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специфічним</a:t>
            </a:r>
            <a:r>
              <a:rPr lang="ru-RU" dirty="0" smtClean="0"/>
              <a:t> </a:t>
            </a:r>
            <a:r>
              <a:rPr lang="ru-RU" dirty="0" err="1" smtClean="0"/>
              <a:t>національно-культурним</a:t>
            </a:r>
            <a:r>
              <a:rPr lang="ru-RU" dirty="0" smtClean="0"/>
              <a:t> способом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гідного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ІННА\22-23 силабус УМЕК\лекції\тема 2. Походження українського народу\стара книг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276225" y="1657350"/>
            <a:ext cx="11610975" cy="46005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4" cstate="print">
            <a:lum bright="10000" contrast="58000"/>
          </a:blip>
          <a:srcRect/>
          <a:stretch>
            <a:fillRect/>
          </a:stretch>
        </p:blipFill>
        <p:spPr bwMode="auto">
          <a:xfrm>
            <a:off x="1600200" y="4390256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8649" y="1838324"/>
            <a:ext cx="10791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Назва «Україна» 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історичних документах згадується в Іпатіївському літописі під 1187 роком. Розповідаючи про героїчну смерть переяславського князя Володимира Глібовича, літописець повідомляє: 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«…и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плакашася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всі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переяславци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се бо князь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крепок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рати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и о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же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Украина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постона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…».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 сталось під час походу на половців, а даний уривок означає – 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«за ним же Україна багато потужила»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361950" algn="just">
              <a:buNone/>
            </a:pPr>
            <a:r>
              <a:rPr lang="ru-RU" sz="6400" dirty="0" smtClean="0"/>
              <a:t>До </a:t>
            </a:r>
            <a:r>
              <a:rPr lang="ru-RU" sz="6400" b="1" i="1" dirty="0" smtClean="0"/>
              <a:t>духовного коду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 </a:t>
            </a:r>
            <a:r>
              <a:rPr lang="ru-RU" sz="6400" dirty="0" err="1" smtClean="0"/>
              <a:t>зараховують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вербальні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уявлення</a:t>
            </a:r>
            <a:r>
              <a:rPr lang="ru-RU" sz="6400" dirty="0" smtClean="0"/>
              <a:t> </a:t>
            </a:r>
            <a:r>
              <a:rPr lang="ru-RU" sz="6400" dirty="0" err="1" smtClean="0"/>
              <a:t>людини</a:t>
            </a:r>
            <a:r>
              <a:rPr lang="ru-RU" sz="6400" dirty="0" smtClean="0"/>
              <a:t> про </a:t>
            </a:r>
            <a:r>
              <a:rPr lang="ru-RU" sz="6400" dirty="0" err="1" smtClean="0"/>
              <a:t>реальний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</a:t>
            </a:r>
            <a:r>
              <a:rPr lang="ru-RU" sz="6400" dirty="0" smtClean="0"/>
              <a:t> через </a:t>
            </a:r>
            <a:r>
              <a:rPr lang="ru-RU" sz="6400" dirty="0" err="1" smtClean="0"/>
              <a:t>духовність</a:t>
            </a:r>
            <a:r>
              <a:rPr lang="ru-RU" sz="6400" dirty="0" smtClean="0"/>
              <a:t>. </a:t>
            </a:r>
            <a:r>
              <a:rPr lang="ru-RU" sz="6400" dirty="0" err="1" smtClean="0"/>
              <a:t>Його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складають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цінності</a:t>
            </a:r>
            <a:r>
              <a:rPr lang="ru-RU" sz="6400" dirty="0" smtClean="0"/>
              <a:t>, </a:t>
            </a:r>
            <a:r>
              <a:rPr lang="ru-RU" sz="6400" dirty="0" err="1" smtClean="0"/>
              <a:t>еталони</a:t>
            </a:r>
            <a:r>
              <a:rPr lang="ru-RU" sz="6400" dirty="0" smtClean="0"/>
              <a:t>, </a:t>
            </a:r>
            <a:r>
              <a:rPr lang="ru-RU" sz="6400" dirty="0" err="1" smtClean="0"/>
              <a:t>ідеали</a:t>
            </a:r>
            <a:r>
              <a:rPr lang="ru-RU" sz="6400" dirty="0" smtClean="0"/>
              <a:t> та </a:t>
            </a:r>
            <a:r>
              <a:rPr lang="ru-RU" sz="6400" dirty="0" err="1" smtClean="0"/>
              <a:t>пов’язані</a:t>
            </a:r>
            <a:r>
              <a:rPr lang="ru-RU" sz="6400" dirty="0" smtClean="0"/>
              <a:t> </a:t>
            </a:r>
            <a:r>
              <a:rPr lang="ru-RU" sz="6400" dirty="0" err="1" smtClean="0"/>
              <a:t>з</a:t>
            </a:r>
            <a:r>
              <a:rPr lang="ru-RU" sz="6400" dirty="0" smtClean="0"/>
              <a:t> ним </a:t>
            </a:r>
            <a:r>
              <a:rPr lang="ru-RU" sz="6400" dirty="0" err="1" smtClean="0"/>
              <a:t>базові</a:t>
            </a:r>
            <a:r>
              <a:rPr lang="ru-RU" sz="6400" dirty="0" smtClean="0"/>
              <a:t> </a:t>
            </a:r>
            <a:r>
              <a:rPr lang="ru-RU" sz="6400" dirty="0" err="1" smtClean="0"/>
              <a:t>опозиції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r>
              <a:rPr lang="ru-RU" sz="6400" dirty="0" smtClean="0"/>
              <a:t>Духовна </a:t>
            </a:r>
            <a:r>
              <a:rPr lang="ru-RU" sz="6400" dirty="0" err="1" smtClean="0"/>
              <a:t>царина</a:t>
            </a:r>
            <a:r>
              <a:rPr lang="ru-RU" sz="6400" dirty="0" smtClean="0"/>
              <a:t> </a:t>
            </a:r>
            <a:r>
              <a:rPr lang="ru-RU" sz="6400" dirty="0" err="1" smtClean="0"/>
              <a:t>розкривається</a:t>
            </a:r>
            <a:r>
              <a:rPr lang="ru-RU" sz="6400" dirty="0" smtClean="0"/>
              <a:t> </a:t>
            </a:r>
            <a:r>
              <a:rPr lang="ru-RU" sz="6400" dirty="0" smtClean="0"/>
              <a:t>у </a:t>
            </a:r>
            <a:r>
              <a:rPr lang="ru-RU" sz="6400" dirty="0" err="1" smtClean="0"/>
              <a:t>системі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української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мови</a:t>
            </a:r>
            <a:r>
              <a:rPr lang="ru-RU" sz="6400" dirty="0" smtClean="0"/>
              <a:t> </a:t>
            </a:r>
            <a:r>
              <a:rPr lang="ru-RU" sz="6400" dirty="0" err="1" smtClean="0"/>
              <a:t>репрезентацією</a:t>
            </a:r>
            <a:r>
              <a:rPr lang="ru-RU" sz="6400" dirty="0" smtClean="0"/>
              <a:t> </a:t>
            </a:r>
            <a:r>
              <a:rPr lang="ru-RU" sz="6400" dirty="0" err="1" smtClean="0"/>
              <a:t>сакральної</a:t>
            </a:r>
            <a:r>
              <a:rPr lang="ru-RU" sz="6400" dirty="0" smtClean="0"/>
              <a:t> </a:t>
            </a:r>
            <a:r>
              <a:rPr lang="ru-RU" sz="6400" dirty="0" err="1" smtClean="0"/>
              <a:t>сфери</a:t>
            </a:r>
            <a:r>
              <a:rPr lang="ru-RU" sz="6400" dirty="0" smtClean="0"/>
              <a:t>, </a:t>
            </a:r>
            <a:r>
              <a:rPr lang="ru-RU" sz="6400" dirty="0" err="1" smtClean="0"/>
              <a:t>духовної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 </a:t>
            </a:r>
            <a:r>
              <a:rPr lang="ru-RU" sz="6400" dirty="0" err="1" smtClean="0"/>
              <a:t>й</a:t>
            </a:r>
            <a:r>
              <a:rPr lang="ru-RU" sz="6400" dirty="0" smtClean="0"/>
              <a:t> </a:t>
            </a:r>
            <a:r>
              <a:rPr lang="ru-RU" sz="6400" dirty="0" err="1" smtClean="0"/>
              <a:t>основних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категорій</a:t>
            </a:r>
            <a:r>
              <a:rPr lang="ru-RU" sz="6400" dirty="0" smtClean="0"/>
              <a:t>: </a:t>
            </a:r>
            <a:endParaRPr lang="ru-RU" sz="6400" dirty="0" smtClean="0"/>
          </a:p>
          <a:p>
            <a:pPr marL="0" indent="361950" algn="just"/>
            <a:r>
              <a:rPr lang="ru-RU" sz="6400" b="1" i="1" dirty="0" smtClean="0"/>
              <a:t>добро </a:t>
            </a:r>
            <a:r>
              <a:rPr lang="ru-RU" sz="6400" b="1" i="1" dirty="0" smtClean="0"/>
              <a:t>– зло: </a:t>
            </a:r>
            <a:r>
              <a:rPr lang="ru-RU" sz="6400" i="1" dirty="0" err="1" smtClean="0"/>
              <a:t>зганяти</a:t>
            </a:r>
            <a:r>
              <a:rPr lang="ru-RU" sz="6400" i="1" dirty="0" smtClean="0"/>
              <a:t> зло</a:t>
            </a:r>
            <a:r>
              <a:rPr lang="ru-RU" sz="6400" dirty="0" smtClean="0"/>
              <a:t>; </a:t>
            </a:r>
            <a:r>
              <a:rPr lang="ru-RU" sz="6400" i="1" dirty="0" smtClean="0"/>
              <a:t>не перед добром</a:t>
            </a:r>
            <a:r>
              <a:rPr lang="ru-RU" sz="6400" dirty="0" smtClean="0"/>
              <a:t>;</a:t>
            </a:r>
          </a:p>
          <a:p>
            <a:pPr marL="0" indent="361950" algn="just"/>
            <a:r>
              <a:rPr lang="ru-RU" sz="6400" b="1" i="1" dirty="0" smtClean="0"/>
              <a:t>добре </a:t>
            </a:r>
            <a:r>
              <a:rPr lang="ru-RU" sz="6400" b="1" i="1" dirty="0" smtClean="0"/>
              <a:t>– </a:t>
            </a:r>
            <a:r>
              <a:rPr lang="ru-RU" sz="6400" b="1" i="1" dirty="0" err="1" smtClean="0"/>
              <a:t>погане</a:t>
            </a:r>
            <a:r>
              <a:rPr lang="ru-RU" sz="6400" b="1" i="1" dirty="0" smtClean="0"/>
              <a:t>: </a:t>
            </a:r>
            <a:r>
              <a:rPr lang="ru-RU" sz="6400" i="1" dirty="0" err="1" smtClean="0"/>
              <a:t>добре</a:t>
            </a:r>
            <a:r>
              <a:rPr lang="ru-RU" sz="6400" i="1" dirty="0" smtClean="0"/>
              <a:t> слово </a:t>
            </a:r>
            <a:r>
              <a:rPr lang="ru-RU" sz="6400" i="1" dirty="0" err="1" smtClean="0"/>
              <a:t>замовити</a:t>
            </a:r>
            <a:r>
              <a:rPr lang="ru-RU" sz="6400" dirty="0" smtClean="0"/>
              <a:t>; </a:t>
            </a:r>
            <a:r>
              <a:rPr lang="ru-RU" sz="6400" i="1" dirty="0" smtClean="0"/>
              <a:t>до </a:t>
            </a:r>
            <a:r>
              <a:rPr lang="ru-RU" sz="6400" i="1" dirty="0" err="1" smtClean="0"/>
              <a:t>щастя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й</a:t>
            </a:r>
            <a:r>
              <a:rPr lang="ru-RU" sz="6400" i="1" dirty="0" smtClean="0"/>
              <a:t> добра шлях </a:t>
            </a:r>
            <a:r>
              <a:rPr lang="ru-RU" sz="6400" i="1" dirty="0" err="1" smtClean="0"/>
              <a:t>завжди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предовгий</a:t>
            </a:r>
            <a:r>
              <a:rPr lang="ru-RU" sz="6400" i="1" dirty="0" smtClean="0"/>
              <a:t>, а до лиха – раз </a:t>
            </a:r>
            <a:r>
              <a:rPr lang="ru-RU" sz="6400" i="1" dirty="0" err="1" smtClean="0"/>
              <a:t>ступнути</a:t>
            </a:r>
            <a:r>
              <a:rPr lang="ru-RU" sz="6400" i="1" dirty="0" smtClean="0"/>
              <a:t> </a:t>
            </a:r>
            <a:r>
              <a:rPr lang="ru-RU" sz="6400" dirty="0" err="1" smtClean="0"/>
              <a:t>тощо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r>
              <a:rPr lang="ru-RU" sz="6400" dirty="0" err="1" smtClean="0"/>
              <a:t>Саме</a:t>
            </a:r>
            <a:r>
              <a:rPr lang="ru-RU" sz="6400" dirty="0" smtClean="0"/>
              <a:t> </a:t>
            </a:r>
            <a:r>
              <a:rPr lang="ru-RU" sz="6400" dirty="0" err="1" smtClean="0"/>
              <a:t>духовний</a:t>
            </a:r>
            <a:r>
              <a:rPr lang="ru-RU" sz="6400" dirty="0" smtClean="0"/>
              <a:t> код </a:t>
            </a:r>
            <a:r>
              <a:rPr lang="ru-RU" sz="6400" dirty="0" err="1" smtClean="0"/>
              <a:t>акумулює</a:t>
            </a:r>
            <a:r>
              <a:rPr lang="ru-RU" sz="6400" dirty="0" smtClean="0"/>
              <a:t> </a:t>
            </a:r>
            <a:r>
              <a:rPr lang="ru-RU" sz="6400" dirty="0" err="1" smtClean="0"/>
              <a:t>цінності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українців</a:t>
            </a:r>
            <a:r>
              <a:rPr lang="ru-RU" sz="6400" dirty="0" smtClean="0"/>
              <a:t>, </a:t>
            </a:r>
            <a:r>
              <a:rPr lang="ru-RU" sz="6400" dirty="0" err="1" smtClean="0"/>
              <a:t>які</a:t>
            </a:r>
            <a:r>
              <a:rPr lang="ru-RU" sz="6400" dirty="0" smtClean="0"/>
              <a:t> </a:t>
            </a:r>
            <a:r>
              <a:rPr lang="ru-RU" sz="6400" dirty="0" err="1" smtClean="0"/>
              <a:t>становлять</a:t>
            </a:r>
            <a:r>
              <a:rPr lang="ru-RU" sz="6400" dirty="0" smtClean="0"/>
              <a:t> основу </a:t>
            </a:r>
            <a:r>
              <a:rPr lang="ru-RU" sz="6400" dirty="0" err="1" smtClean="0"/>
              <a:t>його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світоглядної</a:t>
            </a:r>
            <a:r>
              <a:rPr lang="ru-RU" sz="6400" dirty="0" smtClean="0"/>
              <a:t> </a:t>
            </a:r>
            <a:r>
              <a:rPr lang="ru-RU" sz="6400" dirty="0" err="1" smtClean="0"/>
              <a:t>оцінки</a:t>
            </a:r>
            <a:r>
              <a:rPr lang="ru-RU" sz="6400" dirty="0" smtClean="0"/>
              <a:t> – </a:t>
            </a:r>
            <a:r>
              <a:rPr lang="ru-RU" sz="6400" dirty="0" err="1" smtClean="0"/>
              <a:t>позитивної</a:t>
            </a:r>
            <a:r>
              <a:rPr lang="ru-RU" sz="6400" dirty="0" smtClean="0"/>
              <a:t> </a:t>
            </a:r>
            <a:r>
              <a:rPr lang="ru-RU" sz="6400" dirty="0" err="1" smtClean="0"/>
              <a:t>чи</a:t>
            </a:r>
            <a:r>
              <a:rPr lang="ru-RU" sz="6400" dirty="0" smtClean="0"/>
              <a:t> </a:t>
            </a:r>
            <a:r>
              <a:rPr lang="ru-RU" sz="6400" dirty="0" err="1" smtClean="0"/>
              <a:t>негативної</a:t>
            </a:r>
            <a:r>
              <a:rPr lang="ru-RU" sz="6400" dirty="0" smtClean="0"/>
              <a:t>, </a:t>
            </a:r>
            <a:r>
              <a:rPr lang="ru-RU" sz="6400" dirty="0" err="1" smtClean="0"/>
              <a:t>що</a:t>
            </a:r>
            <a:r>
              <a:rPr lang="ru-RU" sz="6400" dirty="0" smtClean="0"/>
              <a:t> </a:t>
            </a:r>
            <a:r>
              <a:rPr lang="ru-RU" sz="6400" dirty="0" err="1" smtClean="0"/>
              <a:t>знаходить</a:t>
            </a:r>
            <a:r>
              <a:rPr lang="ru-RU" sz="6400" dirty="0" smtClean="0"/>
              <a:t> </a:t>
            </a:r>
            <a:r>
              <a:rPr lang="ru-RU" sz="6400" dirty="0" err="1" smtClean="0"/>
              <a:t>відображення</a:t>
            </a:r>
            <a:r>
              <a:rPr lang="ru-RU" sz="6400" dirty="0" smtClean="0"/>
              <a:t> на </a:t>
            </a:r>
            <a:r>
              <a:rPr lang="ru-RU" sz="6400" dirty="0" err="1" smtClean="0"/>
              <a:t>рівні</a:t>
            </a:r>
            <a:r>
              <a:rPr lang="ru-RU" sz="6400" dirty="0" smtClean="0"/>
              <a:t> </a:t>
            </a:r>
            <a:r>
              <a:rPr lang="ru-RU" sz="6400" dirty="0" err="1" smtClean="0"/>
              <a:t>щоденного</a:t>
            </a:r>
            <a:r>
              <a:rPr lang="ru-RU" sz="6400" dirty="0" smtClean="0"/>
              <a:t> </a:t>
            </a:r>
            <a:r>
              <a:rPr lang="ru-RU" sz="6400" dirty="0" err="1" smtClean="0"/>
              <a:t>вжитку</a:t>
            </a:r>
            <a:r>
              <a:rPr lang="ru-RU" sz="6400" dirty="0" smtClean="0"/>
              <a:t> </a:t>
            </a:r>
            <a:r>
              <a:rPr lang="ru-RU" sz="6400" dirty="0" err="1" smtClean="0"/>
              <a:t>стереотипних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одиниць</a:t>
            </a:r>
            <a:r>
              <a:rPr lang="ru-RU" sz="6400" dirty="0" smtClean="0"/>
              <a:t>. </a:t>
            </a:r>
            <a:endParaRPr lang="ru-RU" sz="6400" dirty="0" smtClean="0"/>
          </a:p>
          <a:p>
            <a:pPr marL="0" indent="361950" algn="just">
              <a:buNone/>
            </a:pPr>
            <a:r>
              <a:rPr lang="ru-RU" sz="6400" dirty="0" smtClean="0"/>
              <a:t>Так</a:t>
            </a:r>
            <a:r>
              <a:rPr lang="ru-RU" sz="6400" dirty="0" smtClean="0"/>
              <a:t>, у </a:t>
            </a:r>
            <a:r>
              <a:rPr lang="ru-RU" sz="6400" dirty="0" err="1" smtClean="0"/>
              <a:t>безпосередніх</a:t>
            </a:r>
            <a:r>
              <a:rPr lang="ru-RU" sz="6400" dirty="0" smtClean="0"/>
              <a:t> </a:t>
            </a:r>
            <a:r>
              <a:rPr lang="ru-RU" sz="6400" dirty="0" err="1" smtClean="0"/>
              <a:t>побутових</a:t>
            </a:r>
            <a:r>
              <a:rPr lang="ru-RU" sz="6400" dirty="0" smtClean="0"/>
              <a:t> </a:t>
            </a:r>
            <a:r>
              <a:rPr lang="ru-RU" sz="6400" dirty="0" err="1" smtClean="0"/>
              <a:t>ситуаціях</a:t>
            </a:r>
            <a:r>
              <a:rPr lang="ru-RU" sz="6400" dirty="0" smtClean="0"/>
              <a:t> </a:t>
            </a:r>
            <a:r>
              <a:rPr lang="ru-RU" sz="6400" dirty="0" err="1" smtClean="0"/>
              <a:t>різноманітні</a:t>
            </a:r>
            <a:r>
              <a:rPr lang="ru-RU" sz="6400" dirty="0" smtClean="0"/>
              <a:t> </a:t>
            </a:r>
            <a:r>
              <a:rPr lang="ru-RU" sz="6400" dirty="0" err="1" smtClean="0"/>
              <a:t>ритуальні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словесні</a:t>
            </a:r>
            <a:r>
              <a:rPr lang="ru-RU" sz="6400" dirty="0" smtClean="0"/>
              <a:t> </a:t>
            </a:r>
            <a:r>
              <a:rPr lang="ru-RU" sz="6400" dirty="0" err="1" smtClean="0"/>
              <a:t>комплекси</a:t>
            </a:r>
            <a:r>
              <a:rPr lang="ru-RU" sz="6400" dirty="0" smtClean="0"/>
              <a:t> на </a:t>
            </a:r>
            <a:r>
              <a:rPr lang="ru-RU" sz="6400" dirty="0" err="1" smtClean="0"/>
              <a:t>позначення</a:t>
            </a:r>
            <a:r>
              <a:rPr lang="ru-RU" sz="6400" dirty="0" smtClean="0"/>
              <a:t> </a:t>
            </a:r>
            <a:r>
              <a:rPr lang="ru-RU" sz="6400" b="1" i="1" dirty="0" err="1" smtClean="0"/>
              <a:t>привітання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побажання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прощання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прохання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вибачення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застереження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подяки</a:t>
            </a:r>
            <a:r>
              <a:rPr lang="ru-RU" sz="6400" b="1" i="1" dirty="0" smtClean="0"/>
              <a:t> </a:t>
            </a:r>
            <a:r>
              <a:rPr lang="ru-RU" sz="6400" b="1" i="1" dirty="0" err="1" smtClean="0"/>
              <a:t>із</a:t>
            </a:r>
            <a:r>
              <a:rPr lang="ru-RU" sz="6400" b="1" i="1" dirty="0" smtClean="0"/>
              <a:t> концептом </a:t>
            </a:r>
            <a:r>
              <a:rPr lang="ru-RU" sz="6400" b="1" i="1" dirty="0" smtClean="0">
                <a:solidFill>
                  <a:srgbClr val="FF0000"/>
                </a:solidFill>
              </a:rPr>
              <a:t>Бог</a:t>
            </a:r>
            <a:r>
              <a:rPr lang="ru-RU" sz="6400" dirty="0" smtClean="0"/>
              <a:t>: </a:t>
            </a:r>
            <a:r>
              <a:rPr lang="ru-RU" sz="6400" i="1" dirty="0" smtClean="0"/>
              <a:t>Дай Боже </a:t>
            </a:r>
            <a:r>
              <a:rPr lang="ru-RU" sz="6400" i="1" dirty="0" err="1" smtClean="0"/>
              <a:t>здоров’я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Поздоров</a:t>
            </a:r>
            <a:r>
              <a:rPr lang="ru-RU" sz="6400" i="1" dirty="0" smtClean="0"/>
              <a:t> Боже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Щасти</a:t>
            </a:r>
            <a:r>
              <a:rPr lang="ru-RU" sz="6400" i="1" dirty="0" smtClean="0"/>
              <a:t> 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Коли </a:t>
            </a:r>
            <a:r>
              <a:rPr lang="ru-RU" sz="6400" dirty="0" smtClean="0"/>
              <a:t>(</a:t>
            </a:r>
            <a:r>
              <a:rPr lang="ru-RU" sz="6400" i="1" dirty="0" smtClean="0"/>
              <a:t>як</a:t>
            </a:r>
            <a:r>
              <a:rPr lang="ru-RU" sz="6400" dirty="0" smtClean="0"/>
              <a:t>) </a:t>
            </a:r>
            <a:r>
              <a:rPr lang="ru-RU" sz="6400" i="1" dirty="0" smtClean="0"/>
              <a:t>воля </a:t>
            </a:r>
            <a:r>
              <a:rPr lang="ru-RU" sz="6400" i="1" dirty="0" err="1" smtClean="0"/>
              <a:t>Божа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Дійся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воля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Божа</a:t>
            </a:r>
            <a:r>
              <a:rPr lang="ru-RU" sz="6400" dirty="0" smtClean="0"/>
              <a:t>;; </a:t>
            </a:r>
            <a:r>
              <a:rPr lang="ru-RU" sz="6400" i="1" dirty="0" err="1" smtClean="0"/>
              <a:t>Поздоров</a:t>
            </a:r>
            <a:r>
              <a:rPr lang="ru-RU" sz="6400" i="1" dirty="0" smtClean="0"/>
              <a:t>, 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Дай Боже!</a:t>
            </a:r>
            <a:r>
              <a:rPr lang="ru-RU" sz="6400" dirty="0" smtClean="0"/>
              <a:t>; </a:t>
            </a:r>
            <a:r>
              <a:rPr lang="ru-RU" sz="6400" i="1" dirty="0" smtClean="0"/>
              <a:t>Бога ради</a:t>
            </a:r>
            <a:r>
              <a:rPr lang="ru-RU" sz="6400" dirty="0" smtClean="0"/>
              <a:t>; </a:t>
            </a:r>
            <a:r>
              <a:rPr lang="ru-RU" sz="6400" i="1" dirty="0" smtClean="0"/>
              <a:t>на бога</a:t>
            </a:r>
            <a:r>
              <a:rPr lang="ru-RU" sz="6400" dirty="0" smtClean="0"/>
              <a:t>; </a:t>
            </a:r>
            <a:r>
              <a:rPr lang="ru-RU" sz="6400" i="1" dirty="0" smtClean="0"/>
              <a:t>на бога </a:t>
            </a:r>
            <a:r>
              <a:rPr lang="ru-RU" sz="6400" i="1" dirty="0" err="1" smtClean="0"/>
              <a:t>зглянься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Бачить</a:t>
            </a:r>
            <a:r>
              <a:rPr lang="ru-RU" sz="6400" i="1" dirty="0" smtClean="0"/>
              <a:t> Бог</a:t>
            </a:r>
            <a:r>
              <a:rPr lang="ru-RU" sz="6400" dirty="0" smtClean="0"/>
              <a:t>; </a:t>
            </a:r>
            <a:r>
              <a:rPr lang="ru-RU" sz="6400" i="1" dirty="0" smtClean="0"/>
              <a:t>Бог все </a:t>
            </a:r>
            <a:r>
              <a:rPr lang="ru-RU" sz="6400" i="1" dirty="0" err="1" smtClean="0"/>
              <a:t>бачить</a:t>
            </a:r>
            <a:r>
              <a:rPr lang="ru-RU" sz="6400" dirty="0" smtClean="0"/>
              <a:t>; 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знає</a:t>
            </a:r>
            <a:r>
              <a:rPr lang="ru-RU" sz="6400" i="1" dirty="0" smtClean="0"/>
              <a:t> </a:t>
            </a:r>
            <a:r>
              <a:rPr lang="ru-RU" sz="6400" dirty="0" smtClean="0"/>
              <a:t>(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відь</a:t>
            </a:r>
            <a:r>
              <a:rPr lang="ru-RU" sz="6400" i="1" dirty="0" smtClean="0"/>
              <a:t>, Бог </a:t>
            </a:r>
            <a:r>
              <a:rPr lang="ru-RU" sz="6400" i="1" dirty="0" err="1" smtClean="0"/>
              <a:t>віда</a:t>
            </a:r>
            <a:r>
              <a:rPr lang="ru-RU" sz="6400" dirty="0" smtClean="0"/>
              <a:t>); </a:t>
            </a:r>
            <a:r>
              <a:rPr lang="ru-RU" sz="6400" i="1" dirty="0" smtClean="0"/>
              <a:t>Бог те </a:t>
            </a:r>
            <a:r>
              <a:rPr lang="ru-RU" sz="6400" i="1" dirty="0" err="1" smtClean="0"/>
              <a:t>знає</a:t>
            </a:r>
            <a:r>
              <a:rPr lang="ru-RU" sz="6400" i="1" dirty="0" smtClean="0"/>
              <a:t>, а не ми</a:t>
            </a:r>
            <a:r>
              <a:rPr lang="ru-RU" sz="6400" dirty="0" smtClean="0"/>
              <a:t>; 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розсудить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їй-бо</a:t>
            </a:r>
            <a:r>
              <a:rPr lang="ru-RU" sz="6400" dirty="0" smtClean="0"/>
              <a:t>[</a:t>
            </a:r>
            <a:r>
              <a:rPr lang="ru-RU" sz="6400" i="1" dirty="0" err="1" smtClean="0"/>
              <a:t>гу</a:t>
            </a:r>
            <a:r>
              <a:rPr lang="ru-RU" sz="6400" dirty="0" smtClean="0"/>
              <a:t>]; </a:t>
            </a:r>
            <a:r>
              <a:rPr lang="ru-RU" sz="6400" i="1" dirty="0" err="1" smtClean="0"/>
              <a:t>їй</a:t>
            </a:r>
            <a:r>
              <a:rPr lang="ru-RU" sz="6400" i="1" dirty="0" smtClean="0"/>
              <a:t> же Богу! </a:t>
            </a:r>
            <a:r>
              <a:rPr lang="ru-RU" sz="6400" i="1" dirty="0" err="1" smtClean="0"/>
              <a:t>присягай-бо</a:t>
            </a:r>
            <a:r>
              <a:rPr lang="ru-RU" sz="6400" dirty="0" smtClean="0"/>
              <a:t>[</a:t>
            </a:r>
            <a:r>
              <a:rPr lang="ru-RU" sz="6400" i="1" dirty="0" err="1" smtClean="0"/>
              <a:t>гу</a:t>
            </a:r>
            <a:r>
              <a:rPr lang="ru-RU" sz="6400" dirty="0" smtClean="0"/>
              <a:t>]; </a:t>
            </a:r>
            <a:r>
              <a:rPr lang="ru-RU" sz="6400" i="1" dirty="0" err="1" smtClean="0"/>
              <a:t>присягай-біг</a:t>
            </a:r>
            <a:r>
              <a:rPr lang="ru-RU" sz="6400" dirty="0" smtClean="0"/>
              <a:t>; </a:t>
            </a:r>
            <a:r>
              <a:rPr lang="ru-RU" sz="6400" i="1" dirty="0" smtClean="0"/>
              <a:t>Не дай Боже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крий</a:t>
            </a:r>
            <a:r>
              <a:rPr lang="ru-RU" sz="6400" i="1" dirty="0" smtClean="0"/>
              <a:t> </a:t>
            </a:r>
            <a:r>
              <a:rPr lang="ru-RU" sz="6400" dirty="0" smtClean="0"/>
              <a:t>(</a:t>
            </a:r>
            <a:r>
              <a:rPr lang="ru-RU" sz="6400" i="1" dirty="0" err="1" smtClean="0"/>
              <a:t>боронь</a:t>
            </a:r>
            <a:r>
              <a:rPr lang="ru-RU" sz="6400" i="1" dirty="0" smtClean="0"/>
              <a:t>, борони, ховай</a:t>
            </a:r>
            <a:r>
              <a:rPr lang="ru-RU" sz="6400" dirty="0" smtClean="0"/>
              <a:t>) </a:t>
            </a:r>
            <a:r>
              <a:rPr lang="ru-RU" sz="6400" i="1" dirty="0" smtClean="0"/>
              <a:t>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Хай Бог </a:t>
            </a:r>
            <a:r>
              <a:rPr lang="ru-RU" sz="6400" dirty="0" smtClean="0"/>
              <a:t>(</a:t>
            </a:r>
            <a:r>
              <a:rPr lang="ru-RU" sz="6400" i="1" dirty="0" smtClean="0"/>
              <a:t>Господь</a:t>
            </a:r>
            <a:r>
              <a:rPr lang="ru-RU" sz="6400" dirty="0" smtClean="0"/>
              <a:t>) </a:t>
            </a:r>
            <a:r>
              <a:rPr lang="ru-RU" sz="6400" i="1" dirty="0" err="1" smtClean="0"/>
              <a:t>милує</a:t>
            </a:r>
            <a:r>
              <a:rPr lang="ru-RU" sz="6400" dirty="0" smtClean="0"/>
              <a:t>; [</a:t>
            </a:r>
            <a:r>
              <a:rPr lang="ru-RU" sz="6400" i="1" dirty="0" smtClean="0"/>
              <a:t>не</a:t>
            </a:r>
            <a:r>
              <a:rPr lang="ru-RU" sz="6400" dirty="0" smtClean="0"/>
              <a:t>]</a:t>
            </a:r>
            <a:r>
              <a:rPr lang="ru-RU" sz="6400" i="1" dirty="0" smtClean="0"/>
              <a:t>хай Бог боронить </a:t>
            </a:r>
            <a:r>
              <a:rPr lang="ru-RU" sz="6400" dirty="0" smtClean="0"/>
              <a:t>(</a:t>
            </a:r>
            <a:r>
              <a:rPr lang="ru-RU" sz="6400" i="1" dirty="0" err="1" smtClean="0"/>
              <a:t>ховає</a:t>
            </a:r>
            <a:r>
              <a:rPr lang="ru-RU" sz="6400" dirty="0" smtClean="0"/>
              <a:t>); </a:t>
            </a:r>
            <a:r>
              <a:rPr lang="ru-RU" sz="6400" i="1" dirty="0" smtClean="0"/>
              <a:t>не доведи Господи</a:t>
            </a:r>
            <a:r>
              <a:rPr lang="ru-RU" sz="6400" dirty="0" smtClean="0"/>
              <a:t>; </a:t>
            </a:r>
            <a:r>
              <a:rPr lang="ru-RU" sz="6400" i="1" dirty="0" smtClean="0"/>
              <a:t>Прости, Господи</a:t>
            </a:r>
            <a:r>
              <a:rPr lang="uk-UA" sz="6400" i="1" dirty="0" smtClean="0"/>
              <a:t>!</a:t>
            </a:r>
            <a:r>
              <a:rPr lang="uk-UA" sz="6400" dirty="0" smtClean="0"/>
              <a:t> </a:t>
            </a:r>
            <a:r>
              <a:rPr lang="ru-RU" sz="6400" i="1" dirty="0" smtClean="0"/>
              <a:t>Слава Богу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хвалити</a:t>
            </a:r>
            <a:r>
              <a:rPr lang="ru-RU" sz="6400" i="1" dirty="0" smtClean="0"/>
              <a:t> Бога </a:t>
            </a:r>
            <a:r>
              <a:rPr lang="ru-RU" sz="6400" dirty="0" err="1" smtClean="0"/>
              <a:t>тощо</a:t>
            </a:r>
            <a:r>
              <a:rPr lang="ru-RU" sz="6400" dirty="0" smtClean="0"/>
              <a:t>. </a:t>
            </a:r>
            <a:endParaRPr lang="ru-RU" sz="6400" dirty="0" smtClean="0"/>
          </a:p>
          <a:p>
            <a:pPr marL="0" indent="361950" algn="just">
              <a:buNone/>
            </a:pPr>
            <a:r>
              <a:rPr lang="ru-RU" sz="6400" dirty="0" err="1" smtClean="0"/>
              <a:t>Такі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мовні</a:t>
            </a:r>
            <a:r>
              <a:rPr lang="ru-RU" sz="6400" dirty="0" smtClean="0"/>
              <a:t> </a:t>
            </a:r>
            <a:r>
              <a:rPr lang="ru-RU" sz="6400" dirty="0" err="1" smtClean="0"/>
              <a:t>одиниці</a:t>
            </a:r>
            <a:r>
              <a:rPr lang="ru-RU" sz="6400" dirty="0" smtClean="0"/>
              <a:t> </a:t>
            </a:r>
            <a:r>
              <a:rPr lang="ru-RU" sz="6400" dirty="0" err="1" smtClean="0"/>
              <a:t>становлять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морально-етичний</a:t>
            </a:r>
            <a:r>
              <a:rPr lang="ru-RU" sz="6400" dirty="0" smtClean="0"/>
              <a:t> кодекс </a:t>
            </a:r>
            <a:r>
              <a:rPr lang="ru-RU" sz="6400" dirty="0" err="1" smtClean="0"/>
              <a:t>українства</a:t>
            </a:r>
            <a:r>
              <a:rPr lang="ru-RU" sz="6400" dirty="0" smtClean="0"/>
              <a:t>, </a:t>
            </a:r>
            <a:r>
              <a:rPr lang="ru-RU" sz="6400" dirty="0" err="1" smtClean="0"/>
              <a:t>є</a:t>
            </a:r>
            <a:r>
              <a:rPr lang="ru-RU" sz="6400" dirty="0" smtClean="0"/>
              <a:t> </a:t>
            </a:r>
            <a:r>
              <a:rPr lang="ru-RU" sz="6400" b="1" dirty="0" err="1" smtClean="0"/>
              <a:t>виявом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українського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вітальника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endParaRPr lang="ru-RU" sz="6400" dirty="0" smtClean="0"/>
          </a:p>
          <a:p>
            <a:pPr marL="0" indent="361950" algn="just">
              <a:buNone/>
            </a:pPr>
            <a:r>
              <a:rPr lang="ru-RU" sz="6400" dirty="0" smtClean="0"/>
              <a:t>В </a:t>
            </a:r>
            <a:r>
              <a:rPr lang="ru-RU" sz="6400" dirty="0" err="1" smtClean="0"/>
              <a:t>усталених</a:t>
            </a:r>
            <a:r>
              <a:rPr lang="ru-RU" sz="6400" dirty="0" smtClean="0"/>
              <a:t> </a:t>
            </a:r>
            <a:r>
              <a:rPr lang="ru-RU" sz="6400" dirty="0" err="1" smtClean="0"/>
              <a:t>словесних</a:t>
            </a:r>
            <a:r>
              <a:rPr lang="ru-RU" sz="6400" dirty="0" smtClean="0"/>
              <a:t> комплексах </a:t>
            </a:r>
            <a:r>
              <a:rPr lang="ru-RU" sz="6400" dirty="0" err="1" smtClean="0"/>
              <a:t>відбито</a:t>
            </a:r>
            <a:r>
              <a:rPr lang="ru-RU" sz="6400" dirty="0" smtClean="0"/>
              <a:t> весь спектр </a:t>
            </a:r>
            <a:r>
              <a:rPr lang="ru-RU" sz="6400" dirty="0" err="1" smtClean="0"/>
              <a:t>лінгвокультурних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кодів</a:t>
            </a:r>
            <a:r>
              <a:rPr lang="ru-RU" sz="6400" dirty="0" smtClean="0"/>
              <a:t>. </a:t>
            </a:r>
            <a:r>
              <a:rPr lang="ru-RU" sz="6400" dirty="0" err="1" smtClean="0"/>
              <a:t>Розглянуті</a:t>
            </a:r>
            <a:r>
              <a:rPr lang="ru-RU" sz="6400" dirty="0" smtClean="0"/>
              <a:t> </a:t>
            </a:r>
            <a:r>
              <a:rPr lang="ru-RU" sz="6400" dirty="0" err="1" smtClean="0"/>
              <a:t>базові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культурні</a:t>
            </a:r>
            <a:r>
              <a:rPr lang="ru-RU" sz="6400" dirty="0" smtClean="0"/>
              <a:t> </a:t>
            </a:r>
            <a:r>
              <a:rPr lang="ru-RU" sz="6400" dirty="0" err="1" smtClean="0"/>
              <a:t>коди</a:t>
            </a:r>
            <a:r>
              <a:rPr lang="ru-RU" sz="6400" dirty="0" smtClean="0"/>
              <a:t>: </a:t>
            </a:r>
            <a:r>
              <a:rPr lang="ru-RU" sz="6400" dirty="0" err="1" smtClean="0"/>
              <a:t>соматичний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просторовий</a:t>
            </a:r>
            <a:r>
              <a:rPr lang="ru-RU" sz="6400" dirty="0" smtClean="0"/>
              <a:t>, </a:t>
            </a:r>
            <a:r>
              <a:rPr lang="ru-RU" sz="6400" dirty="0" err="1" smtClean="0"/>
              <a:t>часовий</a:t>
            </a:r>
            <a:r>
              <a:rPr lang="ru-RU" sz="6400" dirty="0" smtClean="0"/>
              <a:t>, </a:t>
            </a:r>
            <a:r>
              <a:rPr lang="ru-RU" sz="6400" dirty="0" err="1" smtClean="0"/>
              <a:t>предметний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біоморфний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антропологічний</a:t>
            </a:r>
            <a:r>
              <a:rPr lang="ru-RU" sz="6400" dirty="0" smtClean="0"/>
              <a:t> </a:t>
            </a:r>
            <a:r>
              <a:rPr lang="ru-RU" sz="6400" dirty="0" err="1" smtClean="0"/>
              <a:t>і</a:t>
            </a:r>
            <a:r>
              <a:rPr lang="ru-RU" sz="6400" dirty="0" smtClean="0"/>
              <a:t> </a:t>
            </a:r>
            <a:r>
              <a:rPr lang="ru-RU" sz="6400" dirty="0" err="1" smtClean="0"/>
              <a:t>духовний</a:t>
            </a:r>
            <a:r>
              <a:rPr lang="ru-RU" sz="6400" dirty="0" smtClean="0"/>
              <a:t> – </a:t>
            </a:r>
            <a:r>
              <a:rPr lang="ru-RU" sz="6400" dirty="0" err="1" smtClean="0"/>
              <a:t>визначають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етноментальну</a:t>
            </a:r>
            <a:r>
              <a:rPr lang="ru-RU" sz="6400" dirty="0" smtClean="0"/>
              <a:t>, </a:t>
            </a:r>
            <a:r>
              <a:rPr lang="ru-RU" sz="6400" dirty="0" err="1" smtClean="0"/>
              <a:t>морально-еталонну</a:t>
            </a:r>
            <a:r>
              <a:rPr lang="ru-RU" sz="6400" dirty="0" smtClean="0"/>
              <a:t> сферу, </a:t>
            </a:r>
            <a:r>
              <a:rPr lang="ru-RU" sz="6400" dirty="0" err="1" smtClean="0"/>
              <a:t>що</a:t>
            </a:r>
            <a:r>
              <a:rPr lang="ru-RU" sz="6400" dirty="0" smtClean="0"/>
              <a:t> </a:t>
            </a:r>
            <a:r>
              <a:rPr lang="ru-RU" sz="6400" dirty="0" err="1" smtClean="0"/>
              <a:t>бере</a:t>
            </a:r>
            <a:r>
              <a:rPr lang="ru-RU" sz="6400" dirty="0" smtClean="0"/>
              <a:t> участь у </a:t>
            </a:r>
            <a:r>
              <a:rPr lang="ru-RU" sz="6400" dirty="0" err="1" smtClean="0"/>
              <a:t>структуруванні</a:t>
            </a:r>
            <a:r>
              <a:rPr lang="ru-RU" sz="6400" dirty="0" smtClean="0"/>
              <a:t> </a:t>
            </a:r>
            <a:r>
              <a:rPr lang="ru-RU" sz="6400" dirty="0" err="1" smtClean="0"/>
              <a:t>й</a:t>
            </a:r>
            <a:r>
              <a:rPr lang="ru-RU" sz="6400" dirty="0" smtClean="0"/>
              <a:t> </a:t>
            </a:r>
            <a:r>
              <a:rPr lang="ru-RU" sz="6400" dirty="0" err="1" smtClean="0"/>
              <a:t>оцінюванні</a:t>
            </a:r>
            <a:r>
              <a:rPr lang="ru-RU" sz="6400" dirty="0" smtClean="0"/>
              <a:t> </a:t>
            </a:r>
            <a:r>
              <a:rPr lang="ru-RU" sz="6400" dirty="0" err="1" smtClean="0"/>
              <a:t>навколишнього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світу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українців</a:t>
            </a:r>
            <a:r>
              <a:rPr lang="ru-RU" sz="6400" dirty="0" smtClean="0"/>
              <a:t>.</a:t>
            </a:r>
            <a:endParaRPr lang="ru-RU" sz="6400" dirty="0" smtClean="0"/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uk-UA" b="1" dirty="0" smtClean="0">
                <a:solidFill>
                  <a:schemeClr val="tx1"/>
                </a:solidFill>
              </a:rPr>
              <a:t>. 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Коди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систему координат, яка </a:t>
            </a:r>
            <a:r>
              <a:rPr lang="ru-RU" dirty="0" err="1" smtClean="0"/>
              <a:t>містить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еталони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та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концептосферу</a:t>
            </a:r>
            <a:r>
              <a:rPr lang="ru-RU" dirty="0" smtClean="0"/>
              <a:t>, яка </a:t>
            </a:r>
            <a:r>
              <a:rPr lang="ru-RU" dirty="0" err="1" smtClean="0"/>
              <a:t>утримує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уподобання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еталони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b="1" dirty="0" err="1" smtClean="0"/>
              <a:t>Зв’язок</a:t>
            </a:r>
            <a:r>
              <a:rPr lang="ru-RU" b="1" dirty="0" smtClean="0"/>
              <a:t> </a:t>
            </a:r>
            <a:r>
              <a:rPr lang="ru-RU" b="1" dirty="0" err="1" smtClean="0"/>
              <a:t>антропологічного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соматичного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кодів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репрезентовано</a:t>
            </a:r>
            <a:r>
              <a:rPr lang="ru-RU" dirty="0" smtClean="0"/>
              <a:t> в </a:t>
            </a:r>
            <a:r>
              <a:rPr lang="ru-RU" dirty="0" err="1" smtClean="0"/>
              <a:t>пареміях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соматизмом</a:t>
            </a:r>
            <a:r>
              <a:rPr lang="ru-RU" dirty="0" smtClean="0"/>
              <a:t> </a:t>
            </a:r>
            <a:r>
              <a:rPr lang="ru-RU" i="1" dirty="0" smtClean="0"/>
              <a:t>руки </a:t>
            </a:r>
            <a:r>
              <a:rPr lang="ru-RU" dirty="0" smtClean="0"/>
              <a:t>як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унеможливлюється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головного </a:t>
            </a:r>
            <a:r>
              <a:rPr lang="ru-RU" dirty="0" err="1" smtClean="0"/>
              <a:t>працюючого</a:t>
            </a:r>
            <a:r>
              <a:rPr lang="ru-RU" dirty="0" smtClean="0"/>
              <a:t> органу </a:t>
            </a:r>
            <a:r>
              <a:rPr lang="ru-RU" dirty="0" err="1" smtClean="0"/>
              <a:t>тіла</a:t>
            </a:r>
            <a:r>
              <a:rPr lang="ru-RU" dirty="0" smtClean="0"/>
              <a:t>: </a:t>
            </a:r>
            <a:r>
              <a:rPr lang="ru-RU" i="1" dirty="0" smtClean="0"/>
              <a:t>Були б руки, а </a:t>
            </a:r>
            <a:r>
              <a:rPr lang="ru-RU" i="1" dirty="0" err="1" smtClean="0"/>
              <a:t>робити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dirty="0" smtClean="0"/>
              <a:t>; </a:t>
            </a:r>
            <a:r>
              <a:rPr lang="ru-RU" i="1" dirty="0" smtClean="0"/>
              <a:t>У кого руки </a:t>
            </a:r>
            <a:r>
              <a:rPr lang="ru-RU" i="1" dirty="0" err="1" smtClean="0"/>
              <a:t>працюють</a:t>
            </a:r>
            <a:r>
              <a:rPr lang="ru-RU" i="1" dirty="0" smtClean="0"/>
              <a:t>, у того рот </a:t>
            </a:r>
            <a:r>
              <a:rPr lang="ru-RU" i="1" dirty="0" err="1" smtClean="0"/>
              <a:t>їсть</a:t>
            </a:r>
            <a:r>
              <a:rPr lang="ru-RU" dirty="0" smtClean="0"/>
              <a:t>; </a:t>
            </a:r>
            <a:r>
              <a:rPr lang="ru-RU" i="1" dirty="0" smtClean="0"/>
              <a:t>Руки </a:t>
            </a:r>
            <a:r>
              <a:rPr lang="ru-RU" i="1" dirty="0" err="1" smtClean="0"/>
              <a:t>людини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пустелю</a:t>
            </a:r>
            <a:r>
              <a:rPr lang="ru-RU" i="1" dirty="0" smtClean="0"/>
              <a:t> на </a:t>
            </a:r>
            <a:r>
              <a:rPr lang="ru-RU" i="1" dirty="0" err="1" smtClean="0"/>
              <a:t>квітник</a:t>
            </a:r>
            <a:r>
              <a:rPr lang="ru-RU" i="1" dirty="0" smtClean="0"/>
              <a:t> </a:t>
            </a:r>
            <a:r>
              <a:rPr lang="ru-RU" i="1" dirty="0" err="1" smtClean="0"/>
              <a:t>перетворять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/>
            <a:r>
              <a:rPr lang="ru-RU" b="1" dirty="0" err="1" smtClean="0"/>
              <a:t>Зв’язок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(</a:t>
            </a:r>
            <a:r>
              <a:rPr lang="ru-RU" b="1" dirty="0" err="1" smtClean="0"/>
              <a:t>антропологічний</a:t>
            </a:r>
            <a:r>
              <a:rPr lang="ru-RU" b="1" dirty="0" smtClean="0"/>
              <a:t> код)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релігією</a:t>
            </a:r>
            <a:r>
              <a:rPr lang="ru-RU" b="1" dirty="0" smtClean="0"/>
              <a:t> (</a:t>
            </a:r>
            <a:r>
              <a:rPr lang="ru-RU" b="1" dirty="0" err="1" smtClean="0"/>
              <a:t>духовний</a:t>
            </a:r>
            <a:r>
              <a:rPr lang="ru-RU" b="1" dirty="0" smtClean="0"/>
              <a:t> </a:t>
            </a:r>
            <a:r>
              <a:rPr lang="ru-RU" b="1" dirty="0" err="1" smtClean="0"/>
              <a:t>код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) </a:t>
            </a:r>
            <a:r>
              <a:rPr lang="ru-RU" dirty="0" err="1" smtClean="0"/>
              <a:t>виражений</a:t>
            </a:r>
            <a:r>
              <a:rPr lang="ru-RU" dirty="0" smtClean="0"/>
              <a:t> у таких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: </a:t>
            </a:r>
            <a:r>
              <a:rPr lang="ru-RU" i="1" dirty="0" err="1" smtClean="0"/>
              <a:t>Працюй</a:t>
            </a:r>
            <a:r>
              <a:rPr lang="ru-RU" i="1" dirty="0" smtClean="0"/>
              <a:t>, </a:t>
            </a:r>
            <a:r>
              <a:rPr lang="ru-RU" i="1" dirty="0" err="1" smtClean="0"/>
              <a:t>небоже</a:t>
            </a:r>
            <a:r>
              <a:rPr lang="ru-RU" i="1" dirty="0" smtClean="0"/>
              <a:t>, то </a:t>
            </a:r>
            <a:r>
              <a:rPr lang="ru-RU" i="1" dirty="0" err="1" smtClean="0"/>
              <a:t>й</a:t>
            </a:r>
            <a:r>
              <a:rPr lang="ru-RU" i="1" dirty="0" smtClean="0"/>
              <a:t> Бог </a:t>
            </a:r>
            <a:r>
              <a:rPr lang="ru-RU" i="1" dirty="0" err="1" smtClean="0"/>
              <a:t>допоможе</a:t>
            </a:r>
            <a:r>
              <a:rPr lang="ru-RU" dirty="0" smtClean="0"/>
              <a:t>; </a:t>
            </a:r>
            <a:r>
              <a:rPr lang="ru-RU" i="1" dirty="0" smtClean="0"/>
              <a:t>На роботу нема свята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прислів’їв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приказок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перетин</a:t>
            </a:r>
            <a:r>
              <a:rPr lang="ru-RU" dirty="0" smtClean="0"/>
              <a:t> </a:t>
            </a:r>
            <a:r>
              <a:rPr lang="ru-RU" b="1" dirty="0" smtClean="0"/>
              <a:t>зооморфного коду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антропологічним</a:t>
            </a:r>
            <a:r>
              <a:rPr lang="ru-RU" dirty="0" smtClean="0"/>
              <a:t>. У </a:t>
            </a:r>
            <a:r>
              <a:rPr lang="ru-RU" dirty="0" err="1" smtClean="0"/>
              <a:t>прислів’ї</a:t>
            </a:r>
            <a:r>
              <a:rPr lang="ru-RU" dirty="0" smtClean="0"/>
              <a:t> </a:t>
            </a:r>
            <a:r>
              <a:rPr lang="ru-RU" i="1" dirty="0" err="1" smtClean="0"/>
              <a:t>Бджола</a:t>
            </a:r>
            <a:r>
              <a:rPr lang="ru-RU" i="1" dirty="0" smtClean="0"/>
              <a:t> мала, а </a:t>
            </a:r>
            <a:r>
              <a:rPr lang="ru-RU" i="1" dirty="0" err="1" smtClean="0"/>
              <a:t>й</a:t>
            </a:r>
            <a:r>
              <a:rPr lang="ru-RU" i="1" dirty="0" smtClean="0"/>
              <a:t> та </a:t>
            </a:r>
            <a:r>
              <a:rPr lang="ru-RU" i="1" dirty="0" err="1" smtClean="0"/>
              <a:t>працює</a:t>
            </a:r>
            <a:r>
              <a:rPr lang="ru-RU" i="1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народ через образ </a:t>
            </a:r>
            <a:r>
              <a:rPr lang="ru-RU" dirty="0" err="1" smtClean="0"/>
              <a:t>бджілки-трудівниці</a:t>
            </a:r>
            <a:r>
              <a:rPr lang="ru-RU" dirty="0" smtClean="0"/>
              <a:t> </a:t>
            </a:r>
            <a:r>
              <a:rPr lang="ru-RU" dirty="0" err="1" smtClean="0"/>
              <a:t>повчає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дорослих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smtClean="0"/>
              <a:t>народ </a:t>
            </a:r>
            <a:r>
              <a:rPr lang="ru-RU" dirty="0" err="1" smtClean="0"/>
              <a:t>висловив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повчань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i="1" dirty="0" smtClean="0"/>
              <a:t>образ птаха</a:t>
            </a:r>
            <a:r>
              <a:rPr lang="ru-RU" dirty="0" smtClean="0"/>
              <a:t>: </a:t>
            </a:r>
            <a:r>
              <a:rPr lang="ru-RU" i="1" dirty="0" err="1" smtClean="0"/>
              <a:t>Кожна</a:t>
            </a:r>
            <a:r>
              <a:rPr lang="ru-RU" i="1" dirty="0" smtClean="0"/>
              <a:t> пташка </a:t>
            </a:r>
            <a:r>
              <a:rPr lang="ru-RU" i="1" dirty="0" err="1" smtClean="0"/>
              <a:t>своїм</a:t>
            </a:r>
            <a:r>
              <a:rPr lang="ru-RU" i="1" dirty="0" smtClean="0"/>
              <a:t> носом </a:t>
            </a:r>
            <a:r>
              <a:rPr lang="ru-RU" i="1" dirty="0" err="1" smtClean="0"/>
              <a:t>годується</a:t>
            </a:r>
            <a:r>
              <a:rPr lang="ru-RU" dirty="0" smtClean="0"/>
              <a:t>; </a:t>
            </a:r>
            <a:r>
              <a:rPr lang="ru-RU" i="1" dirty="0" err="1" smtClean="0"/>
              <a:t>Нікому</a:t>
            </a:r>
            <a:r>
              <a:rPr lang="ru-RU" i="1" dirty="0" smtClean="0"/>
              <a:t> сама птаха  в руки не </a:t>
            </a:r>
            <a:r>
              <a:rPr lang="ru-RU" i="1" dirty="0" err="1" smtClean="0"/>
              <a:t>летить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361950" algn="just"/>
            <a:r>
              <a:rPr lang="ru-RU" b="1" dirty="0" err="1" smtClean="0"/>
              <a:t>Перетин</a:t>
            </a:r>
            <a:r>
              <a:rPr lang="ru-RU" b="1" dirty="0" smtClean="0"/>
              <a:t> </a:t>
            </a:r>
            <a:r>
              <a:rPr lang="ru-RU" b="1" dirty="0" err="1" smtClean="0"/>
              <a:t>антропного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рослинного</a:t>
            </a:r>
            <a:r>
              <a:rPr lang="ru-RU" b="1" dirty="0" smtClean="0"/>
              <a:t> </a:t>
            </a:r>
            <a:r>
              <a:rPr lang="ru-RU" b="1" dirty="0" err="1" smtClean="0"/>
              <a:t>кодів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представлений в таких </a:t>
            </a:r>
            <a:r>
              <a:rPr lang="ru-RU" dirty="0" err="1" smtClean="0"/>
              <a:t>пареміях</a:t>
            </a:r>
            <a:r>
              <a:rPr lang="ru-RU" dirty="0" smtClean="0"/>
              <a:t>: </a:t>
            </a:r>
            <a:r>
              <a:rPr lang="ru-RU" i="1" dirty="0" smtClean="0"/>
              <a:t>Дерево </a:t>
            </a:r>
            <a:r>
              <a:rPr lang="ru-RU" i="1" dirty="0" err="1" smtClean="0"/>
              <a:t>цінують</a:t>
            </a:r>
            <a:r>
              <a:rPr lang="ru-RU" i="1" dirty="0" smtClean="0"/>
              <a:t> по плодах, </a:t>
            </a:r>
            <a:r>
              <a:rPr lang="ru-RU" i="1" dirty="0" err="1" smtClean="0"/>
              <a:t>людину</a:t>
            </a:r>
            <a:r>
              <a:rPr lang="ru-RU" i="1" dirty="0" smtClean="0"/>
              <a:t> – по </a:t>
            </a:r>
            <a:r>
              <a:rPr lang="ru-RU" i="1" dirty="0" err="1" smtClean="0"/>
              <a:t>ділах</a:t>
            </a:r>
            <a:r>
              <a:rPr lang="ru-RU" dirty="0" smtClean="0"/>
              <a:t>; </a:t>
            </a:r>
            <a:r>
              <a:rPr lang="ru-RU" i="1" dirty="0" smtClean="0"/>
              <a:t>Дерево </a:t>
            </a:r>
            <a:r>
              <a:rPr lang="ru-RU" i="1" dirty="0" err="1" smtClean="0"/>
              <a:t>шанують</a:t>
            </a:r>
            <a:r>
              <a:rPr lang="ru-RU" i="1" dirty="0" smtClean="0"/>
              <a:t>, як добре родить, а </a:t>
            </a:r>
            <a:r>
              <a:rPr lang="ru-RU" i="1" dirty="0" err="1" smtClean="0"/>
              <a:t>чоловіка</a:t>
            </a:r>
            <a:r>
              <a:rPr lang="ru-RU" i="1" dirty="0" smtClean="0"/>
              <a:t> – як добре </a:t>
            </a:r>
            <a:r>
              <a:rPr lang="ru-RU" i="1" dirty="0" err="1" smtClean="0"/>
              <a:t>робить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перетин</a:t>
            </a:r>
            <a:r>
              <a:rPr lang="ru-RU" dirty="0" smtClean="0"/>
              <a:t> </a:t>
            </a:r>
            <a:r>
              <a:rPr lang="ru-RU" dirty="0" err="1" smtClean="0"/>
              <a:t>антропного</a:t>
            </a:r>
            <a:r>
              <a:rPr lang="ru-RU" dirty="0" smtClean="0"/>
              <a:t> коду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кодами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стверджувати</a:t>
            </a:r>
            <a:r>
              <a:rPr lang="ru-RU" dirty="0" smtClean="0"/>
              <a:t>: </a:t>
            </a:r>
            <a:r>
              <a:rPr lang="ru-RU" b="1" dirty="0" err="1" smtClean="0"/>
              <a:t>жодне</a:t>
            </a:r>
            <a:r>
              <a:rPr lang="ru-RU" b="1" dirty="0" smtClean="0"/>
              <a:t> </a:t>
            </a:r>
            <a:r>
              <a:rPr lang="ru-RU" b="1" dirty="0" err="1" smtClean="0"/>
              <a:t>мовне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не </a:t>
            </a:r>
            <a:r>
              <a:rPr lang="ru-RU" b="1" dirty="0" err="1" smtClean="0"/>
              <a:t>існує</a:t>
            </a:r>
            <a:r>
              <a:rPr lang="ru-RU" b="1" dirty="0" smtClean="0"/>
              <a:t> в </a:t>
            </a:r>
            <a:r>
              <a:rPr lang="ru-RU" b="1" dirty="0" err="1" smtClean="0"/>
              <a:t>мові</a:t>
            </a:r>
            <a:r>
              <a:rPr lang="ru-RU" b="1" dirty="0" smtClean="0"/>
              <a:t> </a:t>
            </a:r>
            <a:r>
              <a:rPr lang="ru-RU" b="1" dirty="0" err="1" smtClean="0"/>
              <a:t>окремо</a:t>
            </a:r>
            <a:r>
              <a:rPr lang="ru-RU" b="1" dirty="0" smtClean="0"/>
              <a:t>, </a:t>
            </a:r>
            <a:r>
              <a:rPr lang="ru-RU" b="1" dirty="0" err="1" smtClean="0"/>
              <a:t>відокремлено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.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коди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взаємодіють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собою, </a:t>
            </a:r>
            <a:r>
              <a:rPr lang="ru-RU" b="1" dirty="0" err="1" smtClean="0"/>
              <a:t>переплітаються</a:t>
            </a:r>
            <a:r>
              <a:rPr lang="ru-RU" b="1" dirty="0" smtClean="0"/>
              <a:t>, </a:t>
            </a:r>
            <a:r>
              <a:rPr lang="ru-RU" b="1" dirty="0" err="1" smtClean="0"/>
              <a:t>оперують</a:t>
            </a:r>
            <a:r>
              <a:rPr lang="ru-RU" b="1" dirty="0" smtClean="0"/>
              <a:t> </a:t>
            </a:r>
            <a:r>
              <a:rPr lang="ru-RU" b="1" dirty="0" err="1" smtClean="0"/>
              <a:t>однаковими</a:t>
            </a:r>
            <a:r>
              <a:rPr lang="ru-RU" b="1" dirty="0" smtClean="0"/>
              <a:t> </a:t>
            </a:r>
            <a:r>
              <a:rPr lang="ru-RU" b="1" dirty="0" err="1" smtClean="0"/>
              <a:t>поняттями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концептами, </a:t>
            </a:r>
            <a:r>
              <a:rPr lang="ru-RU" b="1" dirty="0" err="1" smtClean="0"/>
              <a:t>формуючи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самим </a:t>
            </a:r>
            <a:r>
              <a:rPr lang="ru-RU" b="1" dirty="0" err="1" smtClean="0"/>
              <a:t>концептуальну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мовну</a:t>
            </a:r>
            <a:r>
              <a:rPr lang="ru-RU" b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</a:p>
          <a:p>
            <a:pPr marL="0" indent="361950" algn="just">
              <a:buNone/>
            </a:pPr>
            <a:r>
              <a:rPr lang="uk-UA" dirty="0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в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прямо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опосередковано</a:t>
            </a:r>
            <a:r>
              <a:rPr lang="ru-RU" dirty="0" smtClean="0"/>
              <a:t> </a:t>
            </a:r>
            <a:r>
              <a:rPr lang="ru-RU" dirty="0" err="1" smtClean="0"/>
              <a:t>співвідносяться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еталонами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– як </a:t>
            </a:r>
            <a:r>
              <a:rPr lang="ru-RU" dirty="0" err="1" smtClean="0"/>
              <a:t>матеріальної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12" descr="D:\ІННА\22-23 силабус УМЕК\лекції\тема 2. Походження українського народу\cyvilization-ukrain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64" y="1498600"/>
            <a:ext cx="6151936" cy="4572000"/>
          </a:xfrm>
          <a:prstGeom prst="rect">
            <a:avLst/>
          </a:prstGeom>
          <a:noFill/>
        </p:spPr>
      </p:pic>
      <p:pic>
        <p:nvPicPr>
          <p:cNvPr id="5" name="Picture 10" descr="D:\ІННА\22-23 силабус УМЕК\лекції\тема 2. Походження українського народу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936" y="1604045"/>
            <a:ext cx="3325763" cy="1847850"/>
          </a:xfrm>
          <a:prstGeom prst="rect">
            <a:avLst/>
          </a:prstGeom>
          <a:noFill/>
        </p:spPr>
      </p:pic>
      <p:pic>
        <p:nvPicPr>
          <p:cNvPr id="6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3009" y="1485899"/>
            <a:ext cx="1115616" cy="2924175"/>
          </a:xfrm>
          <a:prstGeom prst="rect">
            <a:avLst/>
          </a:prstGeom>
          <a:noFill/>
        </p:spPr>
      </p:pic>
      <p:pic>
        <p:nvPicPr>
          <p:cNvPr id="7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3484" y="4219575"/>
            <a:ext cx="1115616" cy="2314575"/>
          </a:xfrm>
          <a:prstGeom prst="rect">
            <a:avLst/>
          </a:prstGeom>
          <a:noFill/>
        </p:spPr>
      </p:pic>
      <p:pic>
        <p:nvPicPr>
          <p:cNvPr id="8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3600450"/>
            <a:ext cx="326707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Презентація на тему:&quot;Трипільська культура&quot;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19" y="1552574"/>
            <a:ext cx="6596856" cy="4848225"/>
          </a:xfrm>
          <a:prstGeom prst="rect">
            <a:avLst/>
          </a:prstGeom>
          <a:noFill/>
        </p:spPr>
      </p:pic>
      <p:pic>
        <p:nvPicPr>
          <p:cNvPr id="5" name="Picture 4" descr="D:\ІННА\22-23 силабус УМЕК\лекції\тема 2. Походження українського народу\fullsiz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1400175"/>
            <a:ext cx="428625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fullsize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6" y="2771775"/>
            <a:ext cx="2696369" cy="3943350"/>
          </a:xfrm>
          <a:prstGeom prst="rect">
            <a:avLst/>
          </a:prstGeom>
          <a:noFill/>
        </p:spPr>
      </p:pic>
      <p:pic>
        <p:nvPicPr>
          <p:cNvPr id="5" name="Picture 5" descr="D:\ІННА\22-23 силабус УМЕК\лекції\тема 2. Походження українського народу\beregynya-symv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1562100"/>
            <a:ext cx="2503231" cy="1772816"/>
          </a:xfrm>
          <a:prstGeom prst="rect">
            <a:avLst/>
          </a:prstGeom>
          <a:noFill/>
        </p:spPr>
      </p:pic>
      <p:pic>
        <p:nvPicPr>
          <p:cNvPr id="6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775" y="3438525"/>
            <a:ext cx="4048125" cy="3419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550" y="3435870"/>
            <a:ext cx="1981200" cy="34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:\ІННА\22-23 силабус УМЕК\лекції\тема 2. Походження українського народу\Без названия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0650" y="1400175"/>
            <a:ext cx="2084040" cy="2085975"/>
          </a:xfrm>
          <a:prstGeom prst="rect">
            <a:avLst/>
          </a:prstGeom>
          <a:noFill/>
        </p:spPr>
      </p:pic>
      <p:pic>
        <p:nvPicPr>
          <p:cNvPr id="9" name="Picture 2" descr="220 Берегиня ideas | вишивка, візерунки, рушни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0912" y="1539254"/>
            <a:ext cx="2851713" cy="5185395"/>
          </a:xfrm>
          <a:prstGeom prst="rect">
            <a:avLst/>
          </a:prstGeom>
          <a:noFill/>
        </p:spPr>
      </p:pic>
      <p:pic>
        <p:nvPicPr>
          <p:cNvPr id="10" name="Picture 8" descr="D:\ІННА\22-23 силабус УМЕК\лекції\тема 2. Походження українського народу\Lesser_Coat_of_Arms_of_Ukrain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8849" y="3533776"/>
            <a:ext cx="2128639" cy="3175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0026" y="1809750"/>
            <a:ext cx="2828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/>
              <a:t>БЕРЕГИНЯ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4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D:\ІННА\22-23 силабус УМЕК\лекції\тема 2. Походження українського народу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" y="1314451"/>
            <a:ext cx="2409825" cy="2170112"/>
          </a:xfrm>
          <a:prstGeom prst="rect">
            <a:avLst/>
          </a:prstGeom>
          <a:noFill/>
        </p:spPr>
      </p:pic>
      <p:pic>
        <p:nvPicPr>
          <p:cNvPr id="5" name="Picture 3" descr="D:\ІННА\22-23 силабус УМЕК\лекції\тема 2. Походження українського народу\сарма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720" y="1343026"/>
            <a:ext cx="2425080" cy="2228850"/>
          </a:xfrm>
          <a:prstGeom prst="rect">
            <a:avLst/>
          </a:prstGeom>
          <a:noFill/>
        </p:spPr>
      </p:pic>
      <p:pic>
        <p:nvPicPr>
          <p:cNvPr id="6" name="Picture 2" descr="D:\ІННА\22-23 силабус УМЕК\лекції\тема 2. Походження українського народу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9" y="3475335"/>
            <a:ext cx="6315075" cy="2963565"/>
          </a:xfrm>
          <a:prstGeom prst="rect">
            <a:avLst/>
          </a:prstGeom>
          <a:noFill/>
        </p:spPr>
      </p:pic>
      <p:pic>
        <p:nvPicPr>
          <p:cNvPr id="7" name="Picture 5" descr="D:\ІННА\22-23 силабус УМЕК\лекції\тема 2. Походження українського народу\skify-ukrainci-praistor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09726"/>
            <a:ext cx="5143499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2124076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5. </a:t>
            </a:r>
            <a:r>
              <a:rPr lang="ru-RU" sz="2800" b="1" dirty="0" err="1" smtClean="0">
                <a:solidFill>
                  <a:schemeClr val="tx1"/>
                </a:solidFill>
              </a:rPr>
              <a:t>Тюркомовні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кочові</a:t>
            </a:r>
            <a:r>
              <a:rPr lang="ru-RU" sz="2800" b="1" dirty="0" smtClean="0">
                <a:solidFill>
                  <a:schemeClr val="tx1"/>
                </a:solidFill>
              </a:rPr>
              <a:t> племена на </a:t>
            </a:r>
            <a:r>
              <a:rPr lang="ru-RU" sz="2800" b="1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їхній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внесок</a:t>
            </a:r>
            <a:r>
              <a:rPr lang="ru-RU" sz="2800" b="1" dirty="0" smtClean="0">
                <a:solidFill>
                  <a:schemeClr val="tx1"/>
                </a:solidFill>
              </a:rPr>
              <a:t> у </a:t>
            </a:r>
            <a:r>
              <a:rPr lang="ru-RU" sz="2800" b="1" dirty="0" err="1" smtClean="0">
                <a:solidFill>
                  <a:schemeClr val="tx1"/>
                </a:solidFill>
              </a:rPr>
              <a:t>національну</a:t>
            </a:r>
            <a:r>
              <a:rPr lang="ru-RU" sz="2800" b="1" dirty="0" smtClean="0">
                <a:solidFill>
                  <a:schemeClr val="tx1"/>
                </a:solidFill>
              </a:rPr>
              <a:t> культуру </a:t>
            </a:r>
            <a:r>
              <a:rPr lang="ru-RU" sz="2800" b="1" dirty="0" err="1" smtClean="0">
                <a:solidFill>
                  <a:schemeClr val="tx1"/>
                </a:solidFill>
              </a:rPr>
              <a:t>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мову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97586" y="1495426"/>
            <a:ext cx="5426964" cy="1924049"/>
          </a:xfrm>
        </p:spPr>
        <p:txBody>
          <a:bodyPr rtlCol="0">
            <a:normAutofit fontScale="62500" lnSpcReduction="20000"/>
          </a:bodyPr>
          <a:lstStyle/>
          <a:p>
            <a:pPr marL="0" indent="357188" algn="just">
              <a:buNone/>
            </a:pPr>
            <a:r>
              <a:rPr lang="uk-UA" sz="2800" dirty="0" smtClean="0"/>
              <a:t>Побут кочових племен вплинув на появу в українській мові слів, пов’язаних із кочовим способом життя: </a:t>
            </a:r>
            <a:r>
              <a:rPr lang="uk-UA" sz="2800" i="1" dirty="0" smtClean="0"/>
              <a:t>казан, баняк, баран, барабан (</a:t>
            </a:r>
            <a:r>
              <a:rPr lang="uk-UA" sz="2800" b="1" i="1" dirty="0" smtClean="0"/>
              <a:t>музичні інструменти винайшли пастухи: одні – щоб прикликати тварин, інші – щоб відганяти</a:t>
            </a:r>
            <a:r>
              <a:rPr lang="uk-UA" sz="2800" i="1" dirty="0" smtClean="0"/>
              <a:t>)</a:t>
            </a:r>
            <a:r>
              <a:rPr lang="uk-UA" sz="2800" dirty="0" smtClean="0"/>
              <a:t>, </a:t>
            </a:r>
            <a:r>
              <a:rPr lang="uk-UA" sz="2400" i="1" dirty="0" smtClean="0"/>
              <a:t>багач</a:t>
            </a:r>
            <a:r>
              <a:rPr lang="uk-UA" sz="2400" i="1" dirty="0" smtClean="0"/>
              <a:t>, базар, балаган, калач, каган, паламар, козак, коровай, коза, отаман, тютюн, кизил, </a:t>
            </a:r>
            <a:r>
              <a:rPr lang="uk-UA" sz="2400" i="1" dirty="0" smtClean="0"/>
              <a:t>килим</a:t>
            </a:r>
            <a:r>
              <a:rPr lang="uk-UA" sz="2400" dirty="0" smtClean="0"/>
              <a:t> та ін.</a:t>
            </a:r>
            <a:endParaRPr lang="ru-RU" dirty="0" smtClean="0"/>
          </a:p>
        </p:txBody>
      </p:sp>
      <p:pic>
        <p:nvPicPr>
          <p:cNvPr id="4" name="Picture 3" descr="D:\ІННА\22-23 силабус УМЕК\лекції\тема 2. Походження українського народу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0017" y="1442119"/>
            <a:ext cx="2767658" cy="4453855"/>
          </a:xfrm>
          <a:prstGeom prst="rect">
            <a:avLst/>
          </a:prstGeom>
          <a:noFill/>
        </p:spPr>
      </p:pic>
      <p:pic>
        <p:nvPicPr>
          <p:cNvPr id="5" name="Picture 4" descr="D:\ІННА\22-23 силабус УМЕК\лекції\тема 2. Походження українського народу\Кімерійц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028" y="1466478"/>
            <a:ext cx="2791031" cy="4419972"/>
          </a:xfrm>
          <a:prstGeom prst="rect">
            <a:avLst/>
          </a:prstGeom>
          <a:noFill/>
        </p:spPr>
      </p:pic>
      <p:pic>
        <p:nvPicPr>
          <p:cNvPr id="6" name="Picture 2" descr="D:\ІННА\22-23 силабус УМЕК\лекції\тема 2. Походження українського народу\Скіфи-були-вправними-вої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" y="3326507"/>
            <a:ext cx="5305425" cy="27564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2697" y="6110585"/>
            <a:ext cx="3368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скіфи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3141" y="5910560"/>
            <a:ext cx="2005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 smtClean="0"/>
              <a:t>кімерійці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82150" y="5881960"/>
            <a:ext cx="194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сармати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685800"/>
            <a:ext cx="11379200" cy="221932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6. </a:t>
            </a:r>
            <a:r>
              <a:rPr lang="ru-RU" sz="3600" b="1" dirty="0" smtClean="0">
                <a:solidFill>
                  <a:schemeClr val="tx1"/>
                </a:solidFill>
              </a:rPr>
              <a:t>Роль санскриту в </a:t>
            </a:r>
            <a:r>
              <a:rPr lang="ru-RU" sz="3600" b="1" dirty="0" err="1" smtClean="0">
                <a:solidFill>
                  <a:schemeClr val="tx1"/>
                </a:solidFill>
              </a:rPr>
              <a:t>українській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мові</a:t>
            </a:r>
            <a:r>
              <a:rPr lang="uk-UA" sz="3600" b="1" dirty="0" smtClean="0">
                <a:solidFill>
                  <a:schemeClr val="tx1"/>
                </a:solidFill>
              </a:rPr>
              <a:t>. </a:t>
            </a:r>
            <a:r>
              <a:rPr lang="ru-RU" sz="3600" b="1" dirty="0" err="1" smtClean="0">
                <a:solidFill>
                  <a:schemeClr val="tx1"/>
                </a:solidFill>
              </a:rPr>
              <a:t>Велесова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книга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b="1" dirty="0" smtClean="0"/>
              <a:t>Санскрит</a:t>
            </a:r>
            <a:r>
              <a:rPr lang="uk-UA" sz="2800" dirty="0" smtClean="0"/>
              <a:t> – це давня індоєвропейська прамова, з якої походять </a:t>
            </a:r>
            <a:r>
              <a:rPr lang="uk-UA" sz="2800" dirty="0" smtClean="0"/>
              <a:t>усі </a:t>
            </a:r>
            <a:r>
              <a:rPr lang="uk-UA" sz="2800" dirty="0" smtClean="0"/>
              <a:t>мовні групи: </a:t>
            </a:r>
            <a:r>
              <a:rPr lang="uk-UA" sz="2800" i="1" dirty="0" smtClean="0"/>
              <a:t>слов’янська, германська, романська </a:t>
            </a:r>
            <a:r>
              <a:rPr lang="uk-UA" sz="2800" dirty="0" smtClean="0"/>
              <a:t>та інші. </a:t>
            </a:r>
            <a:endParaRPr lang="ru-RU" sz="2800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  <p:pic>
        <p:nvPicPr>
          <p:cNvPr id="4" name="Picture 2" descr="D:\ІННА\22-23 силабус УМЕК\лекції\тема 2. Походження українського народу\зображення_viber_2022-08-24_12-41-37-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2466974"/>
            <a:ext cx="4057650" cy="3728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381250"/>
            <a:ext cx="71208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200" dirty="0" smtClean="0"/>
              <a:t>Спільність мов </a:t>
            </a:r>
            <a:r>
              <a:rPr lang="uk-UA" sz="2200" dirty="0" smtClean="0"/>
              <a:t>можемо </a:t>
            </a:r>
            <a:r>
              <a:rPr lang="uk-UA" sz="2200" dirty="0" smtClean="0"/>
              <a:t>простежити у звучанні слів, які називають осіб найближчої кровної спорідненості: </a:t>
            </a:r>
            <a:r>
              <a:rPr lang="uk-UA" sz="2200" i="1" dirty="0" smtClean="0"/>
              <a:t>тато – </a:t>
            </a:r>
            <a:r>
              <a:rPr lang="uk-UA" sz="2200" i="1" dirty="0" err="1" smtClean="0"/>
              <a:t>tata</a:t>
            </a:r>
            <a:r>
              <a:rPr lang="uk-UA" sz="2200" i="1" dirty="0" smtClean="0"/>
              <a:t> (лат.), мама – </a:t>
            </a:r>
            <a:r>
              <a:rPr lang="uk-UA" sz="2200" i="1" dirty="0" err="1" smtClean="0"/>
              <a:t>mama</a:t>
            </a:r>
            <a:r>
              <a:rPr lang="uk-UA" sz="2200" i="1" dirty="0" smtClean="0"/>
              <a:t> (лат.), син – </a:t>
            </a:r>
            <a:r>
              <a:rPr lang="uk-UA" sz="2200" i="1" dirty="0" err="1" smtClean="0"/>
              <a:t>son</a:t>
            </a:r>
            <a:r>
              <a:rPr lang="uk-UA" sz="2200" i="1" dirty="0" smtClean="0"/>
              <a:t> (англ.), дочка – </a:t>
            </a:r>
            <a:r>
              <a:rPr lang="uk-UA" sz="2200" i="1" dirty="0" err="1" smtClean="0"/>
              <a:t>daughter</a:t>
            </a:r>
            <a:r>
              <a:rPr lang="uk-UA" sz="2200" i="1" dirty="0" smtClean="0"/>
              <a:t>, брат – </a:t>
            </a:r>
            <a:r>
              <a:rPr lang="en-US" sz="2200" i="1" dirty="0" smtClean="0"/>
              <a:t>brother</a:t>
            </a:r>
            <a:r>
              <a:rPr lang="uk-UA" sz="2200" i="1" dirty="0" smtClean="0"/>
              <a:t>, сестра – </a:t>
            </a:r>
            <a:r>
              <a:rPr lang="en-US" sz="2200" i="1" dirty="0" smtClean="0"/>
              <a:t>sister</a:t>
            </a:r>
            <a:r>
              <a:rPr lang="uk-UA" sz="2200" i="1" dirty="0" smtClean="0"/>
              <a:t>; домашніх тварин: корова – </a:t>
            </a:r>
            <a:r>
              <a:rPr lang="en-US" sz="2200" i="1" dirty="0" smtClean="0"/>
              <a:t>cow</a:t>
            </a:r>
            <a:r>
              <a:rPr lang="uk-UA" sz="2200" i="1" dirty="0" smtClean="0"/>
              <a:t>, кіт – </a:t>
            </a:r>
            <a:r>
              <a:rPr lang="en-US" sz="2200" i="1" dirty="0" smtClean="0"/>
              <a:t>cat</a:t>
            </a:r>
            <a:r>
              <a:rPr lang="uk-UA" sz="2200" i="1" dirty="0" smtClean="0"/>
              <a:t>, свиня – </a:t>
            </a:r>
            <a:r>
              <a:rPr lang="en-US" sz="2200" i="1" dirty="0" smtClean="0"/>
              <a:t>swine</a:t>
            </a:r>
            <a:r>
              <a:rPr lang="uk-UA" sz="2200" i="1" dirty="0" smtClean="0"/>
              <a:t>; знарядь праці: плуг – </a:t>
            </a:r>
            <a:r>
              <a:rPr lang="en-US" sz="2200" i="1" dirty="0" smtClean="0"/>
              <a:t>plough</a:t>
            </a:r>
            <a:r>
              <a:rPr lang="uk-UA" sz="2200" i="1" dirty="0" smtClean="0"/>
              <a:t>; числівники: три – </a:t>
            </a:r>
            <a:r>
              <a:rPr lang="en-US" sz="2200" i="1" dirty="0" smtClean="0"/>
              <a:t>three</a:t>
            </a:r>
            <a:r>
              <a:rPr lang="uk-UA" sz="2200" i="1" dirty="0" smtClean="0"/>
              <a:t>, шість – </a:t>
            </a:r>
            <a:r>
              <a:rPr lang="en-US" sz="2200" i="1" dirty="0" smtClean="0"/>
              <a:t>six</a:t>
            </a:r>
            <a:r>
              <a:rPr lang="uk-UA" sz="2200" i="1" dirty="0" smtClean="0"/>
              <a:t>; частини тіла: ніс – </a:t>
            </a:r>
            <a:r>
              <a:rPr lang="en-US" sz="2200" i="1" dirty="0" smtClean="0"/>
              <a:t>nose</a:t>
            </a:r>
            <a:r>
              <a:rPr lang="uk-UA" sz="2200" i="1" dirty="0" smtClean="0"/>
              <a:t>, брова – </a:t>
            </a:r>
            <a:r>
              <a:rPr lang="uk-UA" sz="2200" i="1" dirty="0" err="1" smtClean="0"/>
              <a:t>brow</a:t>
            </a:r>
            <a:r>
              <a:rPr lang="uk-UA" sz="2200" i="1" dirty="0" smtClean="0"/>
              <a:t>, коліно – </a:t>
            </a:r>
            <a:r>
              <a:rPr lang="en-US" sz="2200" i="1" dirty="0" smtClean="0"/>
              <a:t>knee</a:t>
            </a:r>
            <a:r>
              <a:rPr lang="uk-UA" sz="2200" i="1" dirty="0" smtClean="0"/>
              <a:t>; а також: вода – </a:t>
            </a:r>
            <a:r>
              <a:rPr lang="en-US" sz="2200" i="1" dirty="0" smtClean="0"/>
              <a:t>water</a:t>
            </a:r>
            <a:r>
              <a:rPr lang="uk-UA" sz="2200" i="1" dirty="0" smtClean="0"/>
              <a:t>, герой – </a:t>
            </a:r>
            <a:r>
              <a:rPr lang="en-US" sz="2200" i="1" dirty="0" smtClean="0"/>
              <a:t>hero</a:t>
            </a:r>
            <a:r>
              <a:rPr lang="uk-UA" sz="2200" i="1" dirty="0" smtClean="0"/>
              <a:t>, сонце – </a:t>
            </a:r>
            <a:r>
              <a:rPr lang="en-US" sz="2200" i="1" dirty="0" smtClean="0"/>
              <a:t>sun</a:t>
            </a:r>
            <a:r>
              <a:rPr lang="uk-UA" sz="2200" i="1" dirty="0" smtClean="0"/>
              <a:t>, рис – </a:t>
            </a:r>
            <a:r>
              <a:rPr lang="en-US" sz="2200" i="1" dirty="0" smtClean="0"/>
              <a:t>rice</a:t>
            </a:r>
            <a:r>
              <a:rPr lang="uk-UA" sz="2200" i="1" dirty="0" smtClean="0"/>
              <a:t>, миша – </a:t>
            </a:r>
            <a:r>
              <a:rPr lang="en-US" sz="2200" i="1" dirty="0" smtClean="0"/>
              <a:t>mouse</a:t>
            </a:r>
            <a:r>
              <a:rPr lang="uk-UA" sz="2200" i="1" dirty="0" smtClean="0"/>
              <a:t>, ніч – </a:t>
            </a:r>
            <a:r>
              <a:rPr lang="en-US" sz="2200" i="1" dirty="0" smtClean="0"/>
              <a:t>night</a:t>
            </a:r>
            <a:r>
              <a:rPr lang="uk-UA" sz="2200" i="1" dirty="0" smtClean="0"/>
              <a:t>, файний (гарний) – </a:t>
            </a:r>
            <a:r>
              <a:rPr lang="en-US" sz="2200" i="1" dirty="0" smtClean="0"/>
              <a:t>fine</a:t>
            </a:r>
            <a:r>
              <a:rPr lang="uk-UA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685800"/>
            <a:ext cx="11379200" cy="221932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6. </a:t>
            </a:r>
            <a:r>
              <a:rPr lang="ru-RU" sz="3600" b="1" dirty="0" smtClean="0">
                <a:solidFill>
                  <a:schemeClr val="tx1"/>
                </a:solidFill>
              </a:rPr>
              <a:t>Роль санскриту в </a:t>
            </a:r>
            <a:r>
              <a:rPr lang="ru-RU" sz="3600" b="1" dirty="0" err="1" smtClean="0">
                <a:solidFill>
                  <a:schemeClr val="tx1"/>
                </a:solidFill>
              </a:rPr>
              <a:t>українській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мові</a:t>
            </a:r>
            <a:r>
              <a:rPr lang="uk-UA" sz="3600" b="1" dirty="0" smtClean="0">
                <a:solidFill>
                  <a:schemeClr val="tx1"/>
                </a:solidFill>
              </a:rPr>
              <a:t>. </a:t>
            </a:r>
            <a:r>
              <a:rPr lang="ru-RU" sz="3600" b="1" dirty="0" err="1" smtClean="0">
                <a:solidFill>
                  <a:schemeClr val="tx1"/>
                </a:solidFill>
              </a:rPr>
              <a:t>Велесова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книга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зображення_viber_2022-08-24_13-13-51-1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03" y="1384299"/>
            <a:ext cx="4313021" cy="5216525"/>
          </a:xfrm>
          <a:prstGeom prst="rect">
            <a:avLst/>
          </a:prstGeom>
          <a:noFill/>
        </p:spPr>
      </p:pic>
      <p:pic>
        <p:nvPicPr>
          <p:cNvPr id="5" name="Picture 3" descr="D:\ІННА\22-23 силабус УМЕК\лекції\тема 2. Походження українського народу\зображення_viber_2022-08-24_13-14-50-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3810000"/>
            <a:ext cx="7162800" cy="2553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43450" y="1514475"/>
            <a:ext cx="7000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Monotype Corsiva" pitchFamily="66" charset="0"/>
              </a:rPr>
              <a:t>«</a:t>
            </a:r>
            <a:r>
              <a:rPr lang="uk-UA" sz="2400" dirty="0" err="1" smtClean="0">
                <a:latin typeface="Monotype Corsiva" pitchFamily="66" charset="0"/>
              </a:rPr>
              <a:t>Велесова</a:t>
            </a:r>
            <a:r>
              <a:rPr lang="uk-UA" sz="2400" dirty="0" smtClean="0">
                <a:latin typeface="Monotype Corsiva" pitchFamily="66" charset="0"/>
              </a:rPr>
              <a:t> книга» є твором настільки самодостатнім, що, не залежно від того, хто, коли і з якою метою творив його, він назавжди залишиться автентичним набутком нашої древньої історії і вселюдським атрибутом українського національного безсмертя»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6303" y="3352799"/>
            <a:ext cx="3167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Богдан </a:t>
            </a:r>
            <a:r>
              <a:rPr lang="uk-UA" sz="2800" dirty="0" err="1" smtClean="0">
                <a:latin typeface="Monotype Corsiva" pitchFamily="66" charset="0"/>
              </a:rPr>
              <a:t>Сушинський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730" y="2425148"/>
            <a:ext cx="10363200" cy="2024270"/>
          </a:xfrm>
        </p:spPr>
        <p:txBody>
          <a:bodyPr rtlCol="0">
            <a:normAutofit/>
          </a:bodyPr>
          <a:lstStyle/>
          <a:p>
            <a:r>
              <a:rPr lang="uk-UA" sz="7200" i="1" dirty="0" smtClean="0">
                <a:solidFill>
                  <a:srgbClr val="0070C0"/>
                </a:solidFill>
              </a:rPr>
              <a:t>Дякую за увагу!</a:t>
            </a:r>
            <a:endParaRPr lang="uk-UA" sz="72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0763" y="351183"/>
            <a:ext cx="1676814" cy="159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92916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ІННА\22-23 силабус УМЕК\лекції\тема 2. Походження українського народу\карта Каспара Вопеліуса 1555 рі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437" y="1533922"/>
            <a:ext cx="6915150" cy="43529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7" y="1527048"/>
            <a:ext cx="4664964" cy="4572000"/>
          </a:xfrm>
        </p:spPr>
        <p:txBody>
          <a:bodyPr rtlCol="0">
            <a:normAutofit fontScale="85000" lnSpcReduction="20000"/>
          </a:bodyPr>
          <a:lstStyle/>
          <a:p>
            <a:pPr marL="0" indent="357188" algn="just"/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позначається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RVTHENIA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центром у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Києві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Kijovia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населенням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Poleni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Поляни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та 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Борисфеніти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скіфи-землероби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хлібороби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0" indent="357188" algn="just"/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ілюструє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карта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Каспара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Вопеліуса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1555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На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немає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етнічних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українських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земель –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Волині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Поділля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Вони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з'являться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пізніше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 все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Північне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Причорномор'я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займають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племена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готів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таврів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357188" algn="just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5131689" cy="4572000"/>
          </a:xfrm>
        </p:spPr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карті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Ніколауса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Вісхера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1640 року з'являються назви етнічних українських територій –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Polesia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Volhynia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Podolia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також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вона займає центральні землі Середньої Наддніпрянщини з тим же центром у Києві (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Kiov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що й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RVTHENIA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карта Ніколауса Вісхера 1640 рок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481" y="1435968"/>
            <a:ext cx="6297145" cy="492673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Україна - не Окраїна кар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508125"/>
            <a:ext cx="7466441" cy="474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9" y="2552700"/>
            <a:ext cx="4143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мапі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Novissima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Tabula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(1640) знаходимо територію -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Okraina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однак вона не має нічого спільного з територією України.</a:t>
            </a:r>
          </a:p>
          <a:p>
            <a:pPr algn="just"/>
            <a:endParaRPr lang="uk-UA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lvl="0" indent="357188" algn="just">
              <a:buNone/>
            </a:pPr>
            <a:endParaRPr lang="ru-RU" dirty="0" smtClean="0"/>
          </a:p>
          <a:p>
            <a:pPr marL="0" lvl="0" indent="357188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24749" y="1504086"/>
            <a:ext cx="4371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Мапа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Alexis-Hubert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Jaillot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L'europe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divisee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suivant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1696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року позначає землі України під назвою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Vkraine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Payses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Cosaqves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 означає: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– земля козаків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за кордоном на схід починаються російські території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Смоленськ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Рязань, Москва і Окраїна (Дике Поле), яка межує з </a:t>
            </a:r>
            <a:r>
              <a:rPr lang="uk-UA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Тартарією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ІННА\22-23 силабус УМЕК\лекції\тема 2. Походження українського народу\карта Alexis-Hubert Jail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79" y="1517923"/>
            <a:ext cx="7096196" cy="469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256504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6110</Words>
  <Application>Microsoft Office PowerPoint</Application>
  <PresentationFormat>Произвольный</PresentationFormat>
  <Paragraphs>358</Paragraphs>
  <Slides>59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Официальная</vt:lpstr>
      <vt:lpstr>Феномен української культури.  Генеза українського народу й української мови</vt:lpstr>
      <vt:lpstr>План </vt:lpstr>
      <vt:lpstr>Література до теми: </vt:lpstr>
      <vt:lpstr>1. Концепції етногенезу українців й етноніму «Україна» 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    </vt:lpstr>
      <vt:lpstr>    </vt:lpstr>
      <vt:lpstr>    </vt:lpstr>
      <vt:lpstr>        1. Концепції етногенезу українців й етноніму «Україна»  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3. Картина світу українців. Мовні коди української етнокультури </vt:lpstr>
      <vt:lpstr>           4. Вплив трипільської культури на формування українського етносу, спільні елементи міфології, вишивки, писанкарства   </vt:lpstr>
      <vt:lpstr>           4. Вплив трипільської культури на формування українського етносу, спільні елементи міфології, вишивки, писанкарства   </vt:lpstr>
      <vt:lpstr>           4. Вплив трипільської культури на формування українського етносу, спільні елементи міфології, вишивки, писанкарства   </vt:lpstr>
      <vt:lpstr>           4. Вплив трипільської культури на формування українського етносу, спільні елементи міфології, вишивки, писанкарства   </vt:lpstr>
      <vt:lpstr>            5. Тюркомовні кочові племена на території України, їхній внесок у національну культуру й мову    </vt:lpstr>
      <vt:lpstr>            6. Роль санскриту в українській мові. Велесова книга      </vt:lpstr>
      <vt:lpstr>            6. Роль санскриту в українській мові. Велесова книга     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проекту</dc:title>
  <dc:creator/>
  <cp:lastModifiedBy>Администратор</cp:lastModifiedBy>
  <cp:revision>188</cp:revision>
  <dcterms:created xsi:type="dcterms:W3CDTF">2014-04-17T23:07:25Z</dcterms:created>
  <dcterms:modified xsi:type="dcterms:W3CDTF">2023-08-05T13:11:10Z</dcterms:modified>
</cp:coreProperties>
</file>