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ppt/comments/comment4.xml" ContentType="application/vnd.openxmlformats-officedocument.presentationml.comments+xml"/>
  <Override PartName="/ppt/comments/comment5.xml" ContentType="application/vnd.openxmlformats-officedocument.presentationml.comments+xml"/>
  <Override PartName="/ppt/comments/comment6.xml" ContentType="application/vnd.openxmlformats-officedocument.presentationml.comments+xml"/>
  <Override PartName="/ppt/comments/comment7.xml" ContentType="application/vnd.openxmlformats-officedocument.presentationml.comments+xml"/>
  <Override PartName="/ppt/comments/comment8.xml" ContentType="application/vnd.openxmlformats-officedocument.presentationml.comments+xml"/>
  <Override PartName="/ppt/comments/comment9.xml" ContentType="application/vnd.openxmlformats-officedocument.presentationml.comments+xml"/>
  <Override PartName="/ppt/comments/comment10.xml" ContentType="application/vnd.openxmlformats-officedocument.presentationml.comments+xml"/>
  <Override PartName="/ppt/comments/comment11.xml" ContentType="application/vnd.openxmlformats-officedocument.presentationml.comments+xml"/>
  <Override PartName="/ppt/comments/comment12.xml" ContentType="application/vnd.openxmlformats-officedocument.presentationml.comments+xml"/>
  <Override PartName="/ppt/comments/comment13.xml" ContentType="application/vnd.openxmlformats-officedocument.presentationml.comments+xml"/>
  <Override PartName="/ppt/comments/comment14.xml" ContentType="application/vnd.openxmlformats-officedocument.presentationml.comments+xml"/>
  <Override PartName="/ppt/comments/comment15.xml" ContentType="application/vnd.openxmlformats-officedocument.presentationml.comments+xml"/>
  <Override PartName="/ppt/comments/comment16.xml" ContentType="application/vnd.openxmlformats-officedocument.presentationml.comments+xml"/>
  <Override PartName="/ppt/comments/comment17.xml" ContentType="application/vnd.openxmlformats-officedocument.presentationml.comments+xml"/>
  <Override PartName="/ppt/comments/comment18.xml" ContentType="application/vnd.openxmlformats-officedocument.presentationml.comments+xml"/>
  <Override PartName="/ppt/comments/comment19.xml" ContentType="application/vnd.openxmlformats-officedocument.presentationml.comments+xml"/>
  <Override PartName="/ppt/comments/comment20.xml" ContentType="application/vnd.openxmlformats-officedocument.presentationml.comments+xml"/>
  <Override PartName="/ppt/comments/comment21.xml" ContentType="application/vnd.openxmlformats-officedocument.presentationml.comments+xml"/>
  <Override PartName="/ppt/comments/comment22.xml" ContentType="application/vnd.openxmlformats-officedocument.presentationml.comments+xml"/>
  <Override PartName="/ppt/comments/comment23.xml" ContentType="application/vnd.openxmlformats-officedocument.presentationml.comments+xml"/>
  <Override PartName="/ppt/comments/comment24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 bookmarkIdSeed="2">
  <p:sldMasterIdLst>
    <p:sldMasterId id="2147483648" r:id="rId1"/>
  </p:sldMasterIdLst>
  <p:sldIdLst>
    <p:sldId id="256" r:id="rId2"/>
    <p:sldId id="257" r:id="rId3"/>
    <p:sldId id="259" r:id="rId4"/>
    <p:sldId id="258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83" r:id="rId16"/>
    <p:sldId id="284" r:id="rId17"/>
    <p:sldId id="271" r:id="rId18"/>
    <p:sldId id="270" r:id="rId19"/>
    <p:sldId id="272" r:id="rId20"/>
    <p:sldId id="273" r:id="rId21"/>
    <p:sldId id="285" r:id="rId22"/>
    <p:sldId id="286" r:id="rId23"/>
    <p:sldId id="287" r:id="rId24"/>
    <p:sldId id="288" r:id="rId25"/>
    <p:sldId id="274" r:id="rId26"/>
    <p:sldId id="275" r:id="rId27"/>
    <p:sldId id="276" r:id="rId28"/>
    <p:sldId id="277" r:id="rId29"/>
    <p:sldId id="289" r:id="rId30"/>
    <p:sldId id="278" r:id="rId31"/>
    <p:sldId id="290" r:id="rId32"/>
    <p:sldId id="279" r:id="rId33"/>
    <p:sldId id="280" r:id="rId34"/>
    <p:sldId id="291" r:id="rId35"/>
    <p:sldId id="292" r:id="rId36"/>
    <p:sldId id="281" r:id="rId37"/>
    <p:sldId id="282" r:id="rId3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c" initials="p" lastIdx="1" clrIdx="0">
    <p:extLst>
      <p:ext uri="{19B8F6BF-5375-455C-9EA6-DF929625EA0E}">
        <p15:presenceInfo xmlns:p15="http://schemas.microsoft.com/office/powerpoint/2012/main" userId="pc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19" autoAdjust="0"/>
    <p:restoredTop sz="94660"/>
  </p:normalViewPr>
  <p:slideViewPr>
    <p:cSldViewPr snapToGrid="0">
      <p:cViewPr varScale="1">
        <p:scale>
          <a:sx n="54" d="100"/>
          <a:sy n="54" d="100"/>
        </p:scale>
        <p:origin x="67" y="6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ommentAuthors" Target="commentAuthor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9-25T20:52:35.742" idx="1">
    <p:pos x="7540" y="713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comments/comment10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9-25T20:52:35.742" idx="1">
    <p:pos x="7540" y="713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comments/comment1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9-25T20:52:35.742" idx="1">
    <p:pos x="7540" y="713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comments/comment1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9-25T20:52:35.742" idx="1">
    <p:pos x="7540" y="713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comments/comment1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9-25T20:52:35.742" idx="1">
    <p:pos x="7540" y="713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comments/comment1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9-25T20:52:35.742" idx="1">
    <p:pos x="7540" y="713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comments/comment1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9-25T20:52:35.742" idx="1">
    <p:pos x="7540" y="713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comments/comment16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9-25T20:52:35.742" idx="1">
    <p:pos x="7540" y="713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comments/comment17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9-25T20:52:35.742" idx="1">
    <p:pos x="7540" y="713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comments/comment18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9-25T20:52:35.742" idx="1">
    <p:pos x="7540" y="713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comments/comment19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9-25T20:52:35.742" idx="1">
    <p:pos x="7540" y="713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9-25T20:52:35.742" idx="1">
    <p:pos x="7540" y="713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comments/comment20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9-25T20:52:35.742" idx="1">
    <p:pos x="7540" y="713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comments/comment2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9-25T20:52:35.742" idx="1">
    <p:pos x="7540" y="713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comments/comment2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9-25T20:52:35.742" idx="1">
    <p:pos x="7540" y="713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comments/comment2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9-25T20:52:35.742" idx="1">
    <p:pos x="7540" y="713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comments/comment2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9-25T20:52:35.742" idx="1">
    <p:pos x="7540" y="713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9-25T20:52:35.742" idx="1">
    <p:pos x="7540" y="713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9-25T20:52:35.742" idx="1">
    <p:pos x="7540" y="713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9-25T20:52:35.742" idx="1">
    <p:pos x="7540" y="713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comments/comment6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9-25T20:52:35.742" idx="1">
    <p:pos x="7540" y="713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comments/comment7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9-25T20:52:35.742" idx="1">
    <p:pos x="7540" y="713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comments/comment8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9-25T20:52:35.742" idx="1">
    <p:pos x="7540" y="713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comments/comment9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9-25T20:52:35.742" idx="1">
    <p:pos x="7540" y="713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9/28/2022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 фотографі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‹№›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9/28/2022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 з малю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9/28/2022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9/28/2022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9/28/2022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9/28/2022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9/28/2022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9/28/2022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9/28/2022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9/28/2022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‹№›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3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4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5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6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7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8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9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0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2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3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4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5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6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7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8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9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2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21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23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4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документ 3">
            <a:extLst>
              <a:ext uri="{FF2B5EF4-FFF2-40B4-BE49-F238E27FC236}">
                <a16:creationId xmlns:a16="http://schemas.microsoft.com/office/drawing/2014/main" id="{EDD3F7D1-7C48-415F-8D3F-1570699D1717}"/>
              </a:ext>
            </a:extLst>
          </p:cNvPr>
          <p:cNvSpPr/>
          <p:nvPr/>
        </p:nvSpPr>
        <p:spPr>
          <a:xfrm>
            <a:off x="512617" y="193964"/>
            <a:ext cx="11032837" cy="1828800"/>
          </a:xfrm>
          <a:prstGeom prst="flowChartDocument">
            <a:avLst/>
          </a:prstGeom>
          <a:ln w="76200">
            <a:solidFill>
              <a:srgbClr val="00B0F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  <a:latin typeface="Arial Black" panose="020B0A04020102020204" pitchFamily="34" charset="0"/>
              </a:rPr>
              <a:t>УПРАВЛІННЯ ПЕРСОНАЛОМ ТУРИСТИЧНИХ ПІДПРИЄМСТВ</a:t>
            </a:r>
            <a:endParaRPr lang="uk-UA" sz="4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Блок-схема: документ 4">
            <a:extLst>
              <a:ext uri="{FF2B5EF4-FFF2-40B4-BE49-F238E27FC236}">
                <a16:creationId xmlns:a16="http://schemas.microsoft.com/office/drawing/2014/main" id="{9C3E374A-E390-40C0-B8DB-D564881EA518}"/>
              </a:ext>
            </a:extLst>
          </p:cNvPr>
          <p:cNvSpPr/>
          <p:nvPr/>
        </p:nvSpPr>
        <p:spPr>
          <a:xfrm>
            <a:off x="512617" y="1565565"/>
            <a:ext cx="11416147" cy="5611090"/>
          </a:xfrm>
          <a:prstGeom prst="flowChartDocumen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1" algn="ctr"/>
            <a:endParaRPr lang="uk-UA" sz="3200" b="1" dirty="0"/>
          </a:p>
          <a:p>
            <a:pPr lvl="1" algn="ctr"/>
            <a:r>
              <a:rPr lang="uk-UA" sz="3200" b="1" dirty="0"/>
              <a:t>ПЛАН</a:t>
            </a:r>
          </a:p>
          <a:p>
            <a:pPr marL="342900" lvl="0" indent="-342900">
              <a:buFont typeface="+mj-lt"/>
              <a:buAutoNum type="arabicPeriod"/>
            </a:pPr>
            <a:r>
              <a:rPr lang="uk-UA" sz="2800" b="1" i="1" dirty="0"/>
              <a:t>Роль людського </a:t>
            </a:r>
            <a:r>
              <a:rPr lang="uk-UA" sz="2800" b="1" i="1" dirty="0" err="1"/>
              <a:t>фактора</a:t>
            </a:r>
            <a:r>
              <a:rPr lang="uk-UA" sz="2800" b="1" i="1" dirty="0"/>
              <a:t> в управлінні туристичним підприємством.</a:t>
            </a:r>
            <a:endParaRPr lang="uk-UA" sz="2000" dirty="0"/>
          </a:p>
          <a:p>
            <a:pPr marL="342900" lvl="0" indent="-342900">
              <a:buFont typeface="+mj-lt"/>
              <a:buAutoNum type="arabicPeriod"/>
            </a:pPr>
            <a:r>
              <a:rPr lang="uk-UA" sz="2800" b="1" i="1" dirty="0"/>
              <a:t>Критерії добору працівників туристичного бізнесу.</a:t>
            </a:r>
            <a:endParaRPr lang="uk-UA" sz="2000" dirty="0"/>
          </a:p>
          <a:p>
            <a:pPr marL="342900" lvl="0" indent="-342900">
              <a:buFont typeface="+mj-lt"/>
              <a:buAutoNum type="arabicPeriod"/>
            </a:pPr>
            <a:r>
              <a:rPr lang="uk-UA" sz="2800" b="1" i="1" dirty="0"/>
              <a:t>Ефективна кадрова політика: принципи побудування, цілі та завдання.</a:t>
            </a:r>
            <a:endParaRPr lang="uk-UA" sz="2000" dirty="0"/>
          </a:p>
          <a:p>
            <a:pPr marL="342900" lvl="0" indent="-342900">
              <a:buFont typeface="+mj-lt"/>
              <a:buAutoNum type="arabicPeriod"/>
            </a:pPr>
            <a:r>
              <a:rPr lang="uk-UA" sz="2800" b="1" i="1" dirty="0"/>
              <a:t>Система управління трудовими ресурсами.</a:t>
            </a:r>
            <a:endParaRPr lang="uk-UA" sz="2000" dirty="0"/>
          </a:p>
          <a:p>
            <a:pPr marL="342900" lvl="0" indent="-342900">
              <a:buFont typeface="+mj-lt"/>
              <a:buAutoNum type="arabicPeriod"/>
            </a:pPr>
            <a:r>
              <a:rPr lang="uk-UA" sz="2800" b="1" i="1" dirty="0"/>
              <a:t>Управління</a:t>
            </a:r>
            <a:r>
              <a:rPr lang="uk-UA" sz="2800" dirty="0"/>
              <a:t> </a:t>
            </a:r>
            <a:r>
              <a:rPr lang="uk-UA" sz="2800" b="1" i="1" dirty="0"/>
              <a:t>плануванням, найманням</a:t>
            </a:r>
            <a:r>
              <a:rPr lang="uk-UA" sz="2800" dirty="0"/>
              <a:t> </a:t>
            </a:r>
            <a:r>
              <a:rPr lang="uk-UA" sz="2800" b="1" i="1" dirty="0"/>
              <a:t>та</a:t>
            </a:r>
            <a:r>
              <a:rPr lang="uk-UA" sz="2800" dirty="0"/>
              <a:t> </a:t>
            </a:r>
            <a:r>
              <a:rPr lang="uk-UA" sz="2800" b="1" i="1" dirty="0"/>
              <a:t>звільненням    персоналу.</a:t>
            </a:r>
            <a:endParaRPr lang="uk-UA" sz="2000" dirty="0"/>
          </a:p>
          <a:p>
            <a:pPr marL="342900" lvl="0" indent="-342900">
              <a:buFont typeface="+mj-lt"/>
              <a:buAutoNum type="arabicPeriod"/>
            </a:pPr>
            <a:r>
              <a:rPr lang="uk-UA" sz="2800" b="1" i="1" dirty="0"/>
              <a:t>Розвиток кадрового потенціалу.</a:t>
            </a:r>
            <a:endParaRPr lang="uk-UA" sz="2000" dirty="0"/>
          </a:p>
          <a:p>
            <a:pPr lvl="1"/>
            <a:endParaRPr lang="uk-UA" b="1" dirty="0"/>
          </a:p>
        </p:txBody>
      </p:sp>
    </p:spTree>
    <p:extLst>
      <p:ext uri="{BB962C8B-B14F-4D97-AF65-F5344CB8AC3E}">
        <p14:creationId xmlns:p14="http://schemas.microsoft.com/office/powerpoint/2010/main" val="27733313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Блок-схема: документ 4">
            <a:extLst>
              <a:ext uri="{FF2B5EF4-FFF2-40B4-BE49-F238E27FC236}">
                <a16:creationId xmlns:a16="http://schemas.microsoft.com/office/drawing/2014/main" id="{9C3E374A-E390-40C0-B8DB-D564881EA518}"/>
              </a:ext>
            </a:extLst>
          </p:cNvPr>
          <p:cNvSpPr/>
          <p:nvPr/>
        </p:nvSpPr>
        <p:spPr>
          <a:xfrm>
            <a:off x="166256" y="332509"/>
            <a:ext cx="11665526" cy="3205018"/>
          </a:xfrm>
          <a:prstGeom prst="flowChartDocument">
            <a:avLst/>
          </a:prstGeom>
          <a:ln w="57150">
            <a:solidFill>
              <a:schemeClr val="tx1">
                <a:lumMod val="9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1" algn="just"/>
            <a:endParaRPr lang="uk-UA" sz="2800" dirty="0"/>
          </a:p>
          <a:p>
            <a:pPr indent="534988" algn="just"/>
            <a:r>
              <a:rPr lang="uk-UA" sz="3200" b="1" dirty="0">
                <a:latin typeface="Arial Black" panose="020B0A04020102020204" pitchFamily="34" charset="0"/>
              </a:rPr>
              <a:t> Такі альянси не є застиглими конструкціями - вони змінюються залежно від ситуації на ринку: </a:t>
            </a:r>
          </a:p>
          <a:p>
            <a:pPr indent="534988" algn="just"/>
            <a:r>
              <a:rPr lang="uk-UA" sz="3200" b="1" dirty="0"/>
              <a:t>часто спостерігаються випадки виходу учасників з цих альянсів, переходу з одного об'єднання в інше і створення нових альянсів</a:t>
            </a:r>
            <a:r>
              <a:rPr lang="uk-UA" dirty="0"/>
              <a:t>.</a:t>
            </a:r>
          </a:p>
        </p:txBody>
      </p:sp>
      <p:sp>
        <p:nvSpPr>
          <p:cNvPr id="6" name="Блок-схема: документ 5">
            <a:extLst>
              <a:ext uri="{FF2B5EF4-FFF2-40B4-BE49-F238E27FC236}">
                <a16:creationId xmlns:a16="http://schemas.microsoft.com/office/drawing/2014/main" id="{2AA6FD06-A834-4F81-9648-3C7C0A1953C8}"/>
              </a:ext>
            </a:extLst>
          </p:cNvPr>
          <p:cNvSpPr/>
          <p:nvPr/>
        </p:nvSpPr>
        <p:spPr>
          <a:xfrm>
            <a:off x="304799" y="4114800"/>
            <a:ext cx="11471563" cy="2655455"/>
          </a:xfrm>
          <a:prstGeom prst="flowChartDocument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1" indent="803275" algn="ctr"/>
            <a:r>
              <a:rPr lang="uk-UA" sz="3600" b="1" dirty="0"/>
              <a:t>Головною умовою стратегічного альянсу є співробітництво між підприємствами з метою підвищення конкурентоспроможності учасників</a:t>
            </a:r>
            <a:endParaRPr lang="uk-UA" sz="4400" b="1" dirty="0"/>
          </a:p>
        </p:txBody>
      </p:sp>
    </p:spTree>
    <p:extLst>
      <p:ext uri="{BB962C8B-B14F-4D97-AF65-F5344CB8AC3E}">
        <p14:creationId xmlns:p14="http://schemas.microsoft.com/office/powerpoint/2010/main" val="4799820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Блок-схема: документ 5">
            <a:extLst>
              <a:ext uri="{FF2B5EF4-FFF2-40B4-BE49-F238E27FC236}">
                <a16:creationId xmlns:a16="http://schemas.microsoft.com/office/drawing/2014/main" id="{2AA6FD06-A834-4F81-9648-3C7C0A1953C8}"/>
              </a:ext>
            </a:extLst>
          </p:cNvPr>
          <p:cNvSpPr/>
          <p:nvPr/>
        </p:nvSpPr>
        <p:spPr>
          <a:xfrm>
            <a:off x="138545" y="429491"/>
            <a:ext cx="11928764" cy="6206835"/>
          </a:xfrm>
          <a:prstGeom prst="flowChartDocument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4000" dirty="0">
              <a:latin typeface="Arial Black" panose="020B0A04020102020204" pitchFamily="34" charset="0"/>
            </a:endParaRPr>
          </a:p>
          <a:p>
            <a:pPr algn="ctr"/>
            <a:r>
              <a:rPr lang="uk-UA" sz="3200" b="1" i="1" dirty="0">
                <a:latin typeface="Arial Black" panose="020B0A04020102020204" pitchFamily="34" charset="0"/>
              </a:rPr>
              <a:t>ЗАГАЛЬНІ ВИМОГИ ДО ОБСЛУГОВУЮЧОГО ПЕРСОНАЛУ:</a:t>
            </a:r>
            <a:endParaRPr lang="uk-UA" sz="3200" b="1" dirty="0">
              <a:latin typeface="Arial Black" panose="020B0A04020102020204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uk-UA" sz="2400" b="1" dirty="0"/>
              <a:t>Регулярно (не рідше ніж раз на п’ять років) проводити переатестацію виробничого, обслуговуючого, адміністративно-управлінського й технічного персоналу для підтвердження чи підвищення кваліфікаційного розряду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uk-UA" sz="2400" b="1" dirty="0"/>
              <a:t>Усі працівники підприємства мають бути одягнені у спеціальний одяг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uk-UA" sz="2400" b="1" dirty="0"/>
              <a:t>На форменому одязі обов’язковий особистий значок з емблемою підприємства, посадою, прізвищем та ім’ям (бедж) як елемент уніформи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uk-UA" sz="2400" b="1" dirty="0"/>
              <a:t>Працівники, що працюють з людьми, мають бути ввічливими, уважними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uk-UA" sz="2400" b="1" dirty="0"/>
              <a:t>Підприємства постійно підвищують рівень якості надаваних персоналом підприємства послуг.</a:t>
            </a:r>
            <a:endParaRPr lang="uk-UA" b="1" dirty="0"/>
          </a:p>
        </p:txBody>
      </p:sp>
    </p:spTree>
    <p:extLst>
      <p:ext uri="{BB962C8B-B14F-4D97-AF65-F5344CB8AC3E}">
        <p14:creationId xmlns:p14="http://schemas.microsoft.com/office/powerpoint/2010/main" val="24516606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Блок-схема: документ 4">
            <a:extLst>
              <a:ext uri="{FF2B5EF4-FFF2-40B4-BE49-F238E27FC236}">
                <a16:creationId xmlns:a16="http://schemas.microsoft.com/office/drawing/2014/main" id="{9C3E374A-E390-40C0-B8DB-D564881EA518}"/>
              </a:ext>
            </a:extLst>
          </p:cNvPr>
          <p:cNvSpPr/>
          <p:nvPr/>
        </p:nvSpPr>
        <p:spPr>
          <a:xfrm>
            <a:off x="360218" y="1590963"/>
            <a:ext cx="11471563" cy="2406073"/>
          </a:xfrm>
          <a:prstGeom prst="flowChartDocument">
            <a:avLst/>
          </a:prstGeom>
          <a:ln w="57150">
            <a:solidFill>
              <a:schemeClr val="tx1">
                <a:lumMod val="9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1" algn="just"/>
            <a:endParaRPr lang="uk-UA" sz="2800" dirty="0"/>
          </a:p>
          <a:p>
            <a:pPr marL="0" lvl="1" indent="628650" algn="just"/>
            <a:r>
              <a:rPr lang="uk-UA" sz="3200" b="1" i="1" dirty="0">
                <a:latin typeface="Arial Black" panose="020B0A04020102020204" pitchFamily="34" charset="0"/>
              </a:rPr>
              <a:t>СТРАТЕГІЧНІ АЛЬЯНСИ </a:t>
            </a:r>
            <a:r>
              <a:rPr lang="uk-UA" sz="3200" b="1" i="1" dirty="0"/>
              <a:t>о</a:t>
            </a:r>
            <a:r>
              <a:rPr lang="uk-UA" sz="3200" b="1" dirty="0"/>
              <a:t>дна з поширених форм ділового партнерства, котрі в секторі послуг створюються набагато частіше, ніж у сфері виробництва</a:t>
            </a:r>
          </a:p>
        </p:txBody>
      </p:sp>
      <p:sp>
        <p:nvSpPr>
          <p:cNvPr id="6" name="Блок-схема: документ 5">
            <a:extLst>
              <a:ext uri="{FF2B5EF4-FFF2-40B4-BE49-F238E27FC236}">
                <a16:creationId xmlns:a16="http://schemas.microsoft.com/office/drawing/2014/main" id="{2AA6FD06-A834-4F81-9648-3C7C0A1953C8}"/>
              </a:ext>
            </a:extLst>
          </p:cNvPr>
          <p:cNvSpPr/>
          <p:nvPr/>
        </p:nvSpPr>
        <p:spPr>
          <a:xfrm>
            <a:off x="304799" y="4114800"/>
            <a:ext cx="11471563" cy="2655455"/>
          </a:xfrm>
          <a:prstGeom prst="flowChartDocument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1" indent="803275" algn="just"/>
            <a:r>
              <a:rPr lang="uk-UA" sz="3600" b="1" dirty="0"/>
              <a:t>Головною умовою стратегічного альянсу є співробітництво між підприємствами з метою підвищення конкурентоспроможності учасників</a:t>
            </a:r>
            <a:endParaRPr lang="uk-UA" sz="4400" b="1" dirty="0"/>
          </a:p>
        </p:txBody>
      </p:sp>
      <p:sp>
        <p:nvSpPr>
          <p:cNvPr id="4" name="Блок-схема: документ 3">
            <a:extLst>
              <a:ext uri="{FF2B5EF4-FFF2-40B4-BE49-F238E27FC236}">
                <a16:creationId xmlns:a16="http://schemas.microsoft.com/office/drawing/2014/main" id="{EDD3F7D1-7C48-415F-8D3F-1570699D1717}"/>
              </a:ext>
            </a:extLst>
          </p:cNvPr>
          <p:cNvSpPr/>
          <p:nvPr/>
        </p:nvSpPr>
        <p:spPr>
          <a:xfrm>
            <a:off x="166255" y="323272"/>
            <a:ext cx="11901054" cy="6728692"/>
          </a:xfrm>
          <a:prstGeom prst="flowChartDocument">
            <a:avLst/>
          </a:prstGeom>
          <a:ln w="76200">
            <a:solidFill>
              <a:srgbClr val="00B0F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indent="623888" algn="just">
              <a:lnSpc>
                <a:spcPct val="90000"/>
              </a:lnSpc>
            </a:pPr>
            <a:endParaRPr lang="uk-UA" sz="2800" b="1" dirty="0">
              <a:solidFill>
                <a:schemeClr val="bg1"/>
              </a:solidFill>
            </a:endParaRPr>
          </a:p>
          <a:p>
            <a:pPr indent="623888" algn="just">
              <a:lnSpc>
                <a:spcPct val="90000"/>
              </a:lnSpc>
            </a:pPr>
            <a:endParaRPr lang="uk-UA" sz="3200" b="1" dirty="0">
              <a:solidFill>
                <a:schemeClr val="bg1"/>
              </a:solidFill>
            </a:endParaRPr>
          </a:p>
          <a:p>
            <a:pPr algn="ctr"/>
            <a:r>
              <a:rPr lang="uk-UA" sz="3200" b="1" i="1" dirty="0">
                <a:solidFill>
                  <a:schemeClr val="bg1"/>
                </a:solidFill>
              </a:rPr>
              <a:t>Критерії добору управлінського персоналу:</a:t>
            </a:r>
            <a:endParaRPr lang="uk-UA" sz="3200" b="1" dirty="0">
              <a:solidFill>
                <a:schemeClr val="bg1"/>
              </a:solidFill>
            </a:endParaRPr>
          </a:p>
          <a:p>
            <a:r>
              <a:rPr lang="uk-UA" sz="2800" i="1" dirty="0">
                <a:solidFill>
                  <a:schemeClr val="bg1"/>
                </a:solidFill>
              </a:rPr>
              <a:t>За критерієм ставлення до роботи, </a:t>
            </a:r>
            <a:r>
              <a:rPr lang="uk-UA" sz="2800" dirty="0">
                <a:solidFill>
                  <a:schemeClr val="bg1"/>
                </a:solidFill>
              </a:rPr>
              <a:t>менеджерів поділяють на такі</a:t>
            </a:r>
          </a:p>
          <a:p>
            <a:r>
              <a:rPr lang="uk-UA" sz="2800" dirty="0">
                <a:solidFill>
                  <a:schemeClr val="bg1"/>
                </a:solidFill>
              </a:rPr>
              <a:t>типи:</a:t>
            </a:r>
          </a:p>
          <a:p>
            <a:r>
              <a:rPr lang="uk-UA" sz="3200" b="1" i="1" dirty="0">
                <a:solidFill>
                  <a:schemeClr val="bg1"/>
                </a:solidFill>
              </a:rPr>
              <a:t>1. пасивні </a:t>
            </a:r>
            <a:r>
              <a:rPr lang="uk-UA" sz="2800" dirty="0">
                <a:solidFill>
                  <a:schemeClr val="bg1"/>
                </a:solidFill>
              </a:rPr>
              <a:t>(дотримуються принципів діяльності, вироблених іншими, замикаються переважно на своїх підлеглих, намагаючись контролювати їх; у повсякденній роботі обмежуються вирішенням дрібних питань, з рутинних позицій);</a:t>
            </a:r>
          </a:p>
          <a:p>
            <a:r>
              <a:rPr lang="uk-UA" sz="3200" b="1" i="1" dirty="0">
                <a:solidFill>
                  <a:schemeClr val="bg1"/>
                </a:solidFill>
              </a:rPr>
              <a:t>2. активні </a:t>
            </a:r>
            <a:r>
              <a:rPr lang="uk-UA" sz="2800" dirty="0">
                <a:solidFill>
                  <a:schemeClr val="bg1"/>
                </a:solidFill>
              </a:rPr>
              <a:t>(не сидить на місці, прагне новацій, повністю віддає себе роботі; має чіткі життєві настанови, вимогливий до себе й оточуючих, прагне досконалості; постійно діє в жвавому темпі, б; шукає і налагоджує термінові контакти з оточуючими)</a:t>
            </a:r>
            <a:endParaRPr lang="uk-UA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054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Блок-схема: документ 5">
            <a:extLst>
              <a:ext uri="{FF2B5EF4-FFF2-40B4-BE49-F238E27FC236}">
                <a16:creationId xmlns:a16="http://schemas.microsoft.com/office/drawing/2014/main" id="{2AA6FD06-A834-4F81-9648-3C7C0A1953C8}"/>
              </a:ext>
            </a:extLst>
          </p:cNvPr>
          <p:cNvSpPr/>
          <p:nvPr/>
        </p:nvSpPr>
        <p:spPr>
          <a:xfrm>
            <a:off x="235527" y="290946"/>
            <a:ext cx="11956473" cy="6705600"/>
          </a:xfrm>
          <a:prstGeom prst="flowChartDocument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4000" dirty="0">
              <a:latin typeface="Arial Black" panose="020B0A04020102020204" pitchFamily="34" charset="0"/>
            </a:endParaRPr>
          </a:p>
          <a:p>
            <a:pPr algn="ctr"/>
            <a:r>
              <a:rPr lang="uk-UA" sz="3200" b="1" dirty="0"/>
              <a:t>Також виділяють такі </a:t>
            </a:r>
            <a:r>
              <a:rPr lang="uk-UA" sz="3200" b="1" i="1" dirty="0"/>
              <a:t>психотипи лідерів</a:t>
            </a:r>
            <a:r>
              <a:rPr lang="uk-UA" sz="3200" b="1" dirty="0"/>
              <a:t>:</a:t>
            </a:r>
          </a:p>
          <a:p>
            <a:pPr lvl="0"/>
            <a:r>
              <a:rPr lang="uk-UA" sz="4400" b="1" dirty="0"/>
              <a:t>«</a:t>
            </a:r>
            <a:r>
              <a:rPr lang="uk-UA" sz="4400" b="1" i="1" dirty="0"/>
              <a:t>гравці</a:t>
            </a:r>
            <a:r>
              <a:rPr lang="uk-UA" sz="4400" b="1" dirty="0"/>
              <a:t>» </a:t>
            </a:r>
            <a:r>
              <a:rPr lang="uk-UA" sz="3200" dirty="0"/>
              <a:t>(зовні виглядають ефектними, надійними, гнучкими; швидко змінюють позиції, дбаючи виключно про свої інтереси; не вміють працювати з повною </a:t>
            </a:r>
            <a:r>
              <a:rPr lang="uk-UA" sz="3200" dirty="0" err="1"/>
              <a:t>віддачею</a:t>
            </a:r>
            <a:r>
              <a:rPr lang="uk-UA" sz="3200" dirty="0"/>
              <a:t> і погано вирішують проблеми);</a:t>
            </a:r>
          </a:p>
          <a:p>
            <a:pPr lvl="0"/>
            <a:r>
              <a:rPr lang="uk-UA" sz="4000" b="1" dirty="0"/>
              <a:t>«</a:t>
            </a:r>
            <a:r>
              <a:rPr lang="uk-UA" sz="4000" b="1" i="1" dirty="0"/>
              <a:t>відкриті</a:t>
            </a:r>
            <a:r>
              <a:rPr lang="uk-UA" sz="4000" b="1" dirty="0"/>
              <a:t>» </a:t>
            </a:r>
            <a:r>
              <a:rPr lang="uk-UA" sz="3200" dirty="0"/>
              <a:t>(послідовні: беруться за будь-які найважчі справи, прагнуть сумлінно все зрозуміти, чим надовго завойовують довіру і пошану; гнучкі, діють відповідно до обставин, але живуть не сьогоднішнім днем, а спрямовані в майбутнє; справжні лідери, які мають незаперечний авторитет серед підлеглих).</a:t>
            </a:r>
          </a:p>
        </p:txBody>
      </p:sp>
    </p:spTree>
    <p:extLst>
      <p:ext uri="{BB962C8B-B14F-4D97-AF65-F5344CB8AC3E}">
        <p14:creationId xmlns:p14="http://schemas.microsoft.com/office/powerpoint/2010/main" val="41043252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Блок-схема: документ 4">
            <a:extLst>
              <a:ext uri="{FF2B5EF4-FFF2-40B4-BE49-F238E27FC236}">
                <a16:creationId xmlns:a16="http://schemas.microsoft.com/office/drawing/2014/main" id="{9C3E374A-E390-40C0-B8DB-D564881EA518}"/>
              </a:ext>
            </a:extLst>
          </p:cNvPr>
          <p:cNvSpPr/>
          <p:nvPr/>
        </p:nvSpPr>
        <p:spPr>
          <a:xfrm>
            <a:off x="166256" y="1420090"/>
            <a:ext cx="11693233" cy="4017819"/>
          </a:xfrm>
          <a:prstGeom prst="flowChartDocument">
            <a:avLst/>
          </a:prstGeom>
          <a:ln w="57150">
            <a:solidFill>
              <a:schemeClr val="tx1">
                <a:lumMod val="9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uk-UA" sz="2800" dirty="0"/>
              <a:t>особи, які 2/3 робочого часу витрачають на своїх підлеглих і тільки	1 /3 на здійснення зовнішніх </a:t>
            </a:r>
            <a:r>
              <a:rPr lang="uk-UA" sz="2800" dirty="0" err="1"/>
              <a:t>зв’язків</a:t>
            </a:r>
            <a:r>
              <a:rPr lang="uk-UA" sz="2800" dirty="0"/>
              <a:t>;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uk-UA" sz="2800" dirty="0"/>
              <a:t>особи, які порівну розподіляють час між цими складовими;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uk-UA" sz="2800" dirty="0"/>
              <a:t>особи, які здійснюють тільки вертикальні контакти з керівництвом і підлеглими, проте не бажають знатися з колегами свого рівня;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uk-UA" sz="2800" dirty="0"/>
              <a:t>особи, які уникають взагалі будь-яких контактів.</a:t>
            </a:r>
            <a:endParaRPr lang="uk-UA" sz="2000" dirty="0"/>
          </a:p>
        </p:txBody>
      </p:sp>
      <p:sp>
        <p:nvSpPr>
          <p:cNvPr id="6" name="Блок-схема: документ 5">
            <a:extLst>
              <a:ext uri="{FF2B5EF4-FFF2-40B4-BE49-F238E27FC236}">
                <a16:creationId xmlns:a16="http://schemas.microsoft.com/office/drawing/2014/main" id="{2AA6FD06-A834-4F81-9648-3C7C0A1953C8}"/>
              </a:ext>
            </a:extLst>
          </p:cNvPr>
          <p:cNvSpPr/>
          <p:nvPr/>
        </p:nvSpPr>
        <p:spPr>
          <a:xfrm>
            <a:off x="387926" y="4876800"/>
            <a:ext cx="11471563" cy="1794164"/>
          </a:xfrm>
          <a:prstGeom prst="flowChartDocument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2400" b="1" i="1" dirty="0"/>
              <a:t>Перший і другий типи керівників придатні для оперативного менеджменту, четвертий – для стратегічного, третій тип керівника не відповідає взагалі вимогам, що висувають до сучасних керівників.</a:t>
            </a:r>
          </a:p>
        </p:txBody>
      </p:sp>
      <p:sp>
        <p:nvSpPr>
          <p:cNvPr id="4" name="Блок-схема: документ 3">
            <a:extLst>
              <a:ext uri="{FF2B5EF4-FFF2-40B4-BE49-F238E27FC236}">
                <a16:creationId xmlns:a16="http://schemas.microsoft.com/office/drawing/2014/main" id="{EDD3F7D1-7C48-415F-8D3F-1570699D1717}"/>
              </a:ext>
            </a:extLst>
          </p:cNvPr>
          <p:cNvSpPr/>
          <p:nvPr/>
        </p:nvSpPr>
        <p:spPr>
          <a:xfrm>
            <a:off x="692727" y="187036"/>
            <a:ext cx="10515600" cy="1309255"/>
          </a:xfrm>
          <a:prstGeom prst="flowChartDocument">
            <a:avLst/>
          </a:prstGeom>
          <a:ln w="76200">
            <a:solidFill>
              <a:srgbClr val="00B0F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i="1">
                <a:solidFill>
                  <a:schemeClr val="bg1"/>
                </a:solidFill>
              </a:rPr>
              <a:t>За критерієм контактності </a:t>
            </a:r>
            <a:r>
              <a:rPr lang="uk-UA" sz="3200" b="1">
                <a:solidFill>
                  <a:schemeClr val="bg1"/>
                </a:solidFill>
              </a:rPr>
              <a:t>можна виділити наступні типи керівників:</a:t>
            </a:r>
            <a:endParaRPr lang="uk-UA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3353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Блок-схема: документ 5">
            <a:extLst>
              <a:ext uri="{FF2B5EF4-FFF2-40B4-BE49-F238E27FC236}">
                <a16:creationId xmlns:a16="http://schemas.microsoft.com/office/drawing/2014/main" id="{2AA6FD06-A834-4F81-9648-3C7C0A1953C8}"/>
              </a:ext>
            </a:extLst>
          </p:cNvPr>
          <p:cNvSpPr/>
          <p:nvPr/>
        </p:nvSpPr>
        <p:spPr>
          <a:xfrm>
            <a:off x="235527" y="290946"/>
            <a:ext cx="11956473" cy="6705600"/>
          </a:xfrm>
          <a:prstGeom prst="flowChartDocument">
            <a:avLst/>
          </a:prstGeom>
          <a:solidFill>
            <a:schemeClr val="bg2">
              <a:lumMod val="40000"/>
              <a:lumOff val="60000"/>
            </a:schemeClr>
          </a:solidFill>
          <a:ln w="57150">
            <a:solidFill>
              <a:srgbClr val="FFFF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latin typeface="Arial Black" panose="020B0A04020102020204" pitchFamily="34" charset="0"/>
              </a:rPr>
              <a:t>ПСИХОЛОГИ ВИДІЛЯЮТЬ </a:t>
            </a:r>
            <a:r>
              <a:rPr lang="uk-UA" sz="4000" b="1" i="1" dirty="0">
                <a:latin typeface="Arial Black" panose="020B0A04020102020204" pitchFamily="34" charset="0"/>
              </a:rPr>
              <a:t>ОСНОВНІ МОДЕЛІ, </a:t>
            </a:r>
            <a:r>
              <a:rPr lang="uk-UA" sz="4000" b="1" dirty="0">
                <a:latin typeface="Arial Black" panose="020B0A04020102020204" pitchFamily="34" charset="0"/>
              </a:rPr>
              <a:t>ЗА ЯКИМИ ОТОЧУЮЧІ СПРИЙМАЮТЬ ЛІДЕРА В КОЛЕКТИВІ :</a:t>
            </a:r>
          </a:p>
          <a:p>
            <a:pPr marL="742950" lvl="0" indent="-742950">
              <a:buFont typeface="+mj-lt"/>
              <a:buAutoNum type="arabicPeriod"/>
            </a:pPr>
            <a:r>
              <a:rPr lang="uk-UA" sz="4400" dirty="0"/>
              <a:t>«один з нас»;</a:t>
            </a:r>
          </a:p>
          <a:p>
            <a:pPr marL="742950" lvl="0" indent="-742950">
              <a:buFont typeface="+mj-lt"/>
              <a:buAutoNum type="arabicPeriod"/>
            </a:pPr>
            <a:r>
              <a:rPr lang="uk-UA" sz="4400" dirty="0"/>
              <a:t>«кращий з нас – зразок для наслідування»;</a:t>
            </a:r>
          </a:p>
          <a:p>
            <a:pPr marL="742950" lvl="0" indent="-742950">
              <a:buFont typeface="+mj-lt"/>
              <a:buAutoNum type="arabicPeriod"/>
            </a:pPr>
            <a:r>
              <a:rPr lang="uk-UA" sz="4400" dirty="0"/>
              <a:t>«втілення чеснот»;</a:t>
            </a:r>
          </a:p>
          <a:p>
            <a:pPr marL="742950" lvl="0" indent="-742950">
              <a:buFont typeface="+mj-lt"/>
              <a:buAutoNum type="arabicPeriod"/>
            </a:pPr>
            <a:r>
              <a:rPr lang="uk-UA" sz="4400" dirty="0"/>
              <a:t>«виправдання всіх очікувань».</a:t>
            </a:r>
          </a:p>
        </p:txBody>
      </p:sp>
    </p:spTree>
    <p:extLst>
      <p:ext uri="{BB962C8B-B14F-4D97-AF65-F5344CB8AC3E}">
        <p14:creationId xmlns:p14="http://schemas.microsoft.com/office/powerpoint/2010/main" val="34262757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Блок-схема: документ 5">
            <a:extLst>
              <a:ext uri="{FF2B5EF4-FFF2-40B4-BE49-F238E27FC236}">
                <a16:creationId xmlns:a16="http://schemas.microsoft.com/office/drawing/2014/main" id="{2AA6FD06-A834-4F81-9648-3C7C0A1953C8}"/>
              </a:ext>
            </a:extLst>
          </p:cNvPr>
          <p:cNvSpPr/>
          <p:nvPr/>
        </p:nvSpPr>
        <p:spPr>
          <a:xfrm>
            <a:off x="235527" y="290946"/>
            <a:ext cx="11956473" cy="6705600"/>
          </a:xfrm>
          <a:prstGeom prst="flowChartDocument">
            <a:avLst/>
          </a:prstGeom>
          <a:solidFill>
            <a:schemeClr val="accent5">
              <a:lumMod val="40000"/>
              <a:lumOff val="60000"/>
            </a:schemeClr>
          </a:solidFill>
          <a:ln w="57150">
            <a:solidFill>
              <a:srgbClr val="FFFF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2800" i="1" dirty="0"/>
          </a:p>
          <a:p>
            <a:pPr algn="ctr"/>
            <a:r>
              <a:rPr lang="uk-UA" sz="2700" i="1" dirty="0"/>
              <a:t>ЯКІСТЬ СУЧАСНОГО ПРАЦІВНИКА МОЖНА ОХАРАКТЕРИЗУВАТИ ТАКИМИ ОСНОВНИМИ ГРУПАМИ ПОКАЗНИКІВ:</a:t>
            </a:r>
            <a:endParaRPr lang="uk-UA" sz="2700" dirty="0"/>
          </a:p>
          <a:p>
            <a:pPr lvl="0"/>
            <a:r>
              <a:rPr lang="uk-UA" sz="2700" b="1" i="1" dirty="0">
                <a:latin typeface="Arial Black" panose="020B0A04020102020204" pitchFamily="34" charset="0"/>
              </a:rPr>
              <a:t>ОСОБИСТІ</a:t>
            </a:r>
            <a:r>
              <a:rPr lang="uk-UA" sz="2700" b="1" i="1" dirty="0"/>
              <a:t> </a:t>
            </a:r>
            <a:r>
              <a:rPr lang="uk-UA" sz="2700" b="1" dirty="0"/>
              <a:t>– риси, що характеризують конкретну особистість (патріотизм, працелюбність, чесність, відповідальність, темперамент тощо);</a:t>
            </a:r>
            <a:endParaRPr lang="uk-UA" sz="2700" dirty="0"/>
          </a:p>
          <a:p>
            <a:pPr lvl="0"/>
            <a:r>
              <a:rPr lang="uk-UA" sz="2700" b="1" i="1" dirty="0">
                <a:latin typeface="Arial Black" panose="020B0A04020102020204" pitchFamily="34" charset="0"/>
              </a:rPr>
              <a:t>КОМУНІКАТИВНІ </a:t>
            </a:r>
            <a:r>
              <a:rPr lang="uk-UA" sz="2700" b="1" dirty="0"/>
              <a:t>– навички, що характеризують ставлення особистості до людей, які її оточують (уміння працювати в колективі, знаходити спільну мову з іншими працівниками, лідерство);</a:t>
            </a:r>
            <a:endParaRPr lang="uk-UA" sz="2700" dirty="0"/>
          </a:p>
          <a:p>
            <a:pPr lvl="0"/>
            <a:r>
              <a:rPr lang="uk-UA" sz="2700" b="1" i="1" dirty="0">
                <a:latin typeface="Arial Black" panose="020B0A04020102020204" pitchFamily="34" charset="0"/>
              </a:rPr>
              <a:t>ПІЗНАВАЛЬНІ</a:t>
            </a:r>
            <a:r>
              <a:rPr lang="uk-UA" sz="2700" b="1" i="1" dirty="0"/>
              <a:t> </a:t>
            </a:r>
            <a:r>
              <a:rPr lang="uk-UA" sz="2700" b="1" dirty="0"/>
              <a:t>– загальні  навички  й знання  про  навколишній світ</a:t>
            </a:r>
            <a:endParaRPr lang="uk-UA" sz="2700" dirty="0"/>
          </a:p>
          <a:p>
            <a:r>
              <a:rPr lang="uk-UA" sz="2700" b="1" dirty="0"/>
              <a:t>(загальний науковий і культурний світогляд особистості);</a:t>
            </a:r>
            <a:endParaRPr lang="uk-UA" sz="2700" dirty="0"/>
          </a:p>
          <a:p>
            <a:pPr lvl="0"/>
            <a:r>
              <a:rPr lang="uk-UA" sz="2700" b="1" i="1" dirty="0">
                <a:latin typeface="Arial Black" panose="020B0A04020102020204" pitchFamily="34" charset="0"/>
              </a:rPr>
              <a:t>ПРОФЕСІЙНІ</a:t>
            </a:r>
            <a:r>
              <a:rPr lang="uk-UA" sz="2700" b="1" i="1" dirty="0"/>
              <a:t> </a:t>
            </a:r>
            <a:r>
              <a:rPr lang="uk-UA" sz="2700" b="1" dirty="0"/>
              <a:t>–   навички   із   виконання   професійних   обов’язків</a:t>
            </a:r>
            <a:endParaRPr lang="uk-UA" sz="2700" dirty="0"/>
          </a:p>
          <a:p>
            <a:r>
              <a:rPr lang="uk-UA" sz="2700" b="1" dirty="0"/>
              <a:t>(специфічні знання та навички, виробничий досвід).</a:t>
            </a:r>
            <a:endParaRPr lang="uk-UA" sz="2700" dirty="0"/>
          </a:p>
        </p:txBody>
      </p:sp>
    </p:spTree>
    <p:extLst>
      <p:ext uri="{BB962C8B-B14F-4D97-AF65-F5344CB8AC3E}">
        <p14:creationId xmlns:p14="http://schemas.microsoft.com/office/powerpoint/2010/main" val="27379676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Блок-схема: документ 4">
            <a:extLst>
              <a:ext uri="{FF2B5EF4-FFF2-40B4-BE49-F238E27FC236}">
                <a16:creationId xmlns:a16="http://schemas.microsoft.com/office/drawing/2014/main" id="{9C3E374A-E390-40C0-B8DB-D564881EA518}"/>
              </a:ext>
            </a:extLst>
          </p:cNvPr>
          <p:cNvSpPr/>
          <p:nvPr/>
        </p:nvSpPr>
        <p:spPr>
          <a:xfrm>
            <a:off x="166255" y="1879601"/>
            <a:ext cx="11859490" cy="4082472"/>
          </a:xfrm>
          <a:prstGeom prst="flowChartDocument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27288963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документ 3">
            <a:extLst>
              <a:ext uri="{FF2B5EF4-FFF2-40B4-BE49-F238E27FC236}">
                <a16:creationId xmlns:a16="http://schemas.microsoft.com/office/drawing/2014/main" id="{EDD3F7D1-7C48-415F-8D3F-1570699D1717}"/>
              </a:ext>
            </a:extLst>
          </p:cNvPr>
          <p:cNvSpPr/>
          <p:nvPr/>
        </p:nvSpPr>
        <p:spPr>
          <a:xfrm>
            <a:off x="138546" y="193963"/>
            <a:ext cx="11748653" cy="1413164"/>
          </a:xfrm>
          <a:prstGeom prst="flowChartDocument">
            <a:avLst/>
          </a:prstGeom>
          <a:ln w="76200">
            <a:solidFill>
              <a:srgbClr val="00B0F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3200" b="1" dirty="0">
              <a:solidFill>
                <a:schemeClr val="bg1"/>
              </a:solidFill>
            </a:endParaRPr>
          </a:p>
          <a:p>
            <a:pPr algn="ctr"/>
            <a:endParaRPr lang="uk-UA" sz="3200" b="1" dirty="0">
              <a:solidFill>
                <a:schemeClr val="bg1"/>
              </a:solidFill>
            </a:endParaRPr>
          </a:p>
          <a:p>
            <a:pPr algn="ctr"/>
            <a:r>
              <a:rPr lang="uk-UA" sz="4000" b="1" dirty="0">
                <a:solidFill>
                  <a:schemeClr val="bg1"/>
                </a:solidFill>
              </a:rPr>
              <a:t>3. </a:t>
            </a:r>
            <a:r>
              <a:rPr lang="uk-UA" sz="3600" b="1" dirty="0">
                <a:solidFill>
                  <a:schemeClr val="bg1"/>
                </a:solidFill>
              </a:rPr>
              <a:t>Ефективна кадрова політика: </a:t>
            </a:r>
          </a:p>
          <a:p>
            <a:pPr algn="ctr"/>
            <a:r>
              <a:rPr lang="uk-UA" sz="3600" b="1" dirty="0">
                <a:solidFill>
                  <a:schemeClr val="bg1"/>
                </a:solidFill>
              </a:rPr>
              <a:t>принципи побудування, цілі та завдання</a:t>
            </a:r>
            <a:endParaRPr lang="uk-UA" sz="5400" b="1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lvl="1" algn="just"/>
            <a:endParaRPr lang="uk-UA" sz="3200" b="1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lvl="1" algn="just"/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6" name="Блок-схема: документ 5">
            <a:extLst>
              <a:ext uri="{FF2B5EF4-FFF2-40B4-BE49-F238E27FC236}">
                <a16:creationId xmlns:a16="http://schemas.microsoft.com/office/drawing/2014/main" id="{2AA6FD06-A834-4F81-9648-3C7C0A1953C8}"/>
              </a:ext>
            </a:extLst>
          </p:cNvPr>
          <p:cNvSpPr/>
          <p:nvPr/>
        </p:nvSpPr>
        <p:spPr>
          <a:xfrm>
            <a:off x="277091" y="1704110"/>
            <a:ext cx="11748652" cy="3463636"/>
          </a:xfrm>
          <a:prstGeom prst="flowChartDocument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1" indent="803275" algn="just"/>
            <a:endParaRPr lang="uk-UA" b="1" dirty="0">
              <a:latin typeface="Arial Black" panose="020B0A04020102020204" pitchFamily="34" charset="0"/>
            </a:endParaRPr>
          </a:p>
          <a:p>
            <a:pPr marL="0" lvl="1" indent="803275" algn="just"/>
            <a:endParaRPr lang="uk-UA" b="1" dirty="0">
              <a:latin typeface="Arial Black" panose="020B0A04020102020204" pitchFamily="34" charset="0"/>
            </a:endParaRPr>
          </a:p>
          <a:p>
            <a:pPr algn="just"/>
            <a:r>
              <a:rPr lang="uk-UA" sz="3600" b="1" dirty="0"/>
              <a:t>Сутність </a:t>
            </a:r>
            <a:r>
              <a:rPr lang="en-US" sz="3600" b="1" dirty="0"/>
              <a:t>HR-</a:t>
            </a:r>
            <a:r>
              <a:rPr lang="uk-UA" sz="3600" b="1" dirty="0"/>
              <a:t>менеджменту</a:t>
            </a:r>
            <a:r>
              <a:rPr lang="en-US" sz="3600" b="1" dirty="0"/>
              <a:t> – </a:t>
            </a:r>
            <a:r>
              <a:rPr lang="uk-UA" sz="3600" b="1" dirty="0"/>
              <a:t>встановлення організаційно-економічних, соціально-психологічних і правових відносин суб’єкта й об’єкта управління. </a:t>
            </a:r>
            <a:endParaRPr lang="uk-UA" sz="7200" b="1" dirty="0"/>
          </a:p>
        </p:txBody>
      </p:sp>
    </p:spTree>
    <p:extLst>
      <p:ext uri="{BB962C8B-B14F-4D97-AF65-F5344CB8AC3E}">
        <p14:creationId xmlns:p14="http://schemas.microsoft.com/office/powerpoint/2010/main" val="34995931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Блок-схема: документ 4">
            <a:extLst>
              <a:ext uri="{FF2B5EF4-FFF2-40B4-BE49-F238E27FC236}">
                <a16:creationId xmlns:a16="http://schemas.microsoft.com/office/drawing/2014/main" id="{9C3E374A-E390-40C0-B8DB-D564881EA518}"/>
              </a:ext>
            </a:extLst>
          </p:cNvPr>
          <p:cNvSpPr/>
          <p:nvPr/>
        </p:nvSpPr>
        <p:spPr>
          <a:xfrm>
            <a:off x="166256" y="1357745"/>
            <a:ext cx="11859489" cy="2597728"/>
          </a:xfrm>
          <a:prstGeom prst="flowChartDocument">
            <a:avLst/>
          </a:prstGeom>
          <a:ln w="57150">
            <a:solidFill>
              <a:schemeClr val="tx1">
                <a:lumMod val="9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1" algn="just"/>
            <a:endParaRPr lang="uk-UA" sz="3200" b="1" dirty="0"/>
          </a:p>
        </p:txBody>
      </p:sp>
      <p:sp>
        <p:nvSpPr>
          <p:cNvPr id="6" name="Блок-схема: документ 5">
            <a:extLst>
              <a:ext uri="{FF2B5EF4-FFF2-40B4-BE49-F238E27FC236}">
                <a16:creationId xmlns:a16="http://schemas.microsoft.com/office/drawing/2014/main" id="{2AA6FD06-A834-4F81-9648-3C7C0A1953C8}"/>
              </a:ext>
            </a:extLst>
          </p:cNvPr>
          <p:cNvSpPr/>
          <p:nvPr/>
        </p:nvSpPr>
        <p:spPr>
          <a:xfrm>
            <a:off x="360218" y="3955473"/>
            <a:ext cx="11499272" cy="2715491"/>
          </a:xfrm>
          <a:prstGeom prst="flowChartDocument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1" indent="803275" algn="just"/>
            <a:endParaRPr lang="uk-UA" sz="8000" b="1" dirty="0">
              <a:latin typeface="Arial Black" panose="020B0A04020102020204" pitchFamily="34" charset="0"/>
            </a:endParaRPr>
          </a:p>
        </p:txBody>
      </p:sp>
      <p:sp>
        <p:nvSpPr>
          <p:cNvPr id="4" name="Блок-схема: документ 3">
            <a:extLst>
              <a:ext uri="{FF2B5EF4-FFF2-40B4-BE49-F238E27FC236}">
                <a16:creationId xmlns:a16="http://schemas.microsoft.com/office/drawing/2014/main" id="{EDD3F7D1-7C48-415F-8D3F-1570699D1717}"/>
              </a:ext>
            </a:extLst>
          </p:cNvPr>
          <p:cNvSpPr/>
          <p:nvPr/>
        </p:nvSpPr>
        <p:spPr>
          <a:xfrm>
            <a:off x="360218" y="1357745"/>
            <a:ext cx="11984181" cy="3525982"/>
          </a:xfrm>
          <a:prstGeom prst="flowChartDocument">
            <a:avLst/>
          </a:prstGeom>
          <a:ln w="76200">
            <a:solidFill>
              <a:srgbClr val="00B0F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endParaRPr lang="uk-UA" sz="6600" b="1" dirty="0">
              <a:solidFill>
                <a:schemeClr val="bg1"/>
              </a:solidFill>
              <a:cs typeface="Aharoni" panose="02010803020104030203" pitchFamily="2" charset="-79"/>
            </a:endParaRPr>
          </a:p>
        </p:txBody>
      </p:sp>
      <p:sp>
        <p:nvSpPr>
          <p:cNvPr id="7" name="Блок-схема: документ 6">
            <a:extLst>
              <a:ext uri="{FF2B5EF4-FFF2-40B4-BE49-F238E27FC236}">
                <a16:creationId xmlns:a16="http://schemas.microsoft.com/office/drawing/2014/main" id="{BFB20334-12E9-47DD-9CAE-CD84F4D59824}"/>
              </a:ext>
            </a:extLst>
          </p:cNvPr>
          <p:cNvSpPr/>
          <p:nvPr/>
        </p:nvSpPr>
        <p:spPr>
          <a:xfrm>
            <a:off x="166255" y="540327"/>
            <a:ext cx="11665527" cy="5935519"/>
          </a:xfrm>
          <a:prstGeom prst="flowChartDocument">
            <a:avLst/>
          </a:prstGeom>
          <a:ln w="57150">
            <a:solidFill>
              <a:schemeClr val="tx1">
                <a:lumMod val="9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uk-UA" sz="2800" b="1" dirty="0">
              <a:cs typeface="Aharoni" panose="02010803020104030203" pitchFamily="2" charset="-79"/>
            </a:endParaRPr>
          </a:p>
          <a:p>
            <a:pPr indent="539750" algn="just"/>
            <a:r>
              <a:rPr lang="uk-UA" sz="4000" dirty="0"/>
              <a:t>Важливим елементом продуктивних сил є </a:t>
            </a:r>
            <a:r>
              <a:rPr lang="uk-UA" sz="4000" b="1" dirty="0"/>
              <a:t>люди з їх рівнем освіти, досвіду й майстерності. </a:t>
            </a:r>
          </a:p>
          <a:p>
            <a:pPr indent="539750" algn="just"/>
            <a:r>
              <a:rPr lang="uk-UA" sz="4000" dirty="0"/>
              <a:t>У теорії менеджменту використовують значну кількість термінів відносно людей, що зайняті у виробництві: трудові ресурси, людський фактор, кадри, персонал.</a:t>
            </a:r>
          </a:p>
        </p:txBody>
      </p:sp>
    </p:spTree>
    <p:extLst>
      <p:ext uri="{BB962C8B-B14F-4D97-AF65-F5344CB8AC3E}">
        <p14:creationId xmlns:p14="http://schemas.microsoft.com/office/powerpoint/2010/main" val="28647696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документ 3">
            <a:extLst>
              <a:ext uri="{FF2B5EF4-FFF2-40B4-BE49-F238E27FC236}">
                <a16:creationId xmlns:a16="http://schemas.microsoft.com/office/drawing/2014/main" id="{EDD3F7D1-7C48-415F-8D3F-1570699D1717}"/>
              </a:ext>
            </a:extLst>
          </p:cNvPr>
          <p:cNvSpPr/>
          <p:nvPr/>
        </p:nvSpPr>
        <p:spPr>
          <a:xfrm>
            <a:off x="193964" y="369453"/>
            <a:ext cx="10778836" cy="1154547"/>
          </a:xfrm>
          <a:prstGeom prst="flowChartDocument">
            <a:avLst/>
          </a:prstGeom>
          <a:ln w="76200">
            <a:solidFill>
              <a:srgbClr val="00B0F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>
              <a:buFont typeface="+mj-lt"/>
              <a:buAutoNum type="arabicPeriod"/>
            </a:pPr>
            <a:r>
              <a:rPr lang="uk-UA" sz="2800" b="1" i="1" dirty="0">
                <a:solidFill>
                  <a:schemeClr val="bg1"/>
                </a:solidFill>
              </a:rPr>
              <a:t>Роль людського </a:t>
            </a:r>
            <a:r>
              <a:rPr lang="uk-UA" sz="2800" b="1" i="1" dirty="0" err="1">
                <a:solidFill>
                  <a:schemeClr val="bg1"/>
                </a:solidFill>
              </a:rPr>
              <a:t>фактора</a:t>
            </a:r>
            <a:r>
              <a:rPr lang="uk-UA" sz="2800" b="1" i="1" dirty="0">
                <a:solidFill>
                  <a:schemeClr val="bg1"/>
                </a:solidFill>
              </a:rPr>
              <a:t> в управлінні туристичним підприємством.</a:t>
            </a:r>
            <a:endParaRPr lang="uk-UA" sz="2000" dirty="0">
              <a:solidFill>
                <a:schemeClr val="bg1"/>
              </a:solidFill>
            </a:endParaRPr>
          </a:p>
        </p:txBody>
      </p:sp>
      <p:sp>
        <p:nvSpPr>
          <p:cNvPr id="5" name="Блок-схема: документ 4">
            <a:extLst>
              <a:ext uri="{FF2B5EF4-FFF2-40B4-BE49-F238E27FC236}">
                <a16:creationId xmlns:a16="http://schemas.microsoft.com/office/drawing/2014/main" id="{9C3E374A-E390-40C0-B8DB-D564881EA518}"/>
              </a:ext>
            </a:extLst>
          </p:cNvPr>
          <p:cNvSpPr/>
          <p:nvPr/>
        </p:nvSpPr>
        <p:spPr>
          <a:xfrm>
            <a:off x="434942" y="1584034"/>
            <a:ext cx="11563093" cy="4359565"/>
          </a:xfrm>
          <a:prstGeom prst="flowChartDocument">
            <a:avLst/>
          </a:prstGeom>
          <a:ln w="57150">
            <a:solidFill>
              <a:schemeClr val="tx1">
                <a:lumMod val="9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1" algn="just"/>
            <a:endParaRPr lang="uk-UA" sz="2800" dirty="0"/>
          </a:p>
          <a:p>
            <a:pPr lvl="1"/>
            <a:endParaRPr lang="uk-UA" b="1" dirty="0"/>
          </a:p>
        </p:txBody>
      </p:sp>
      <p:sp>
        <p:nvSpPr>
          <p:cNvPr id="6" name="Блок-схема: документ 5">
            <a:extLst>
              <a:ext uri="{FF2B5EF4-FFF2-40B4-BE49-F238E27FC236}">
                <a16:creationId xmlns:a16="http://schemas.microsoft.com/office/drawing/2014/main" id="{2AA6FD06-A834-4F81-9648-3C7C0A1953C8}"/>
              </a:ext>
            </a:extLst>
          </p:cNvPr>
          <p:cNvSpPr/>
          <p:nvPr/>
        </p:nvSpPr>
        <p:spPr>
          <a:xfrm>
            <a:off x="587344" y="1412586"/>
            <a:ext cx="11563092" cy="342897"/>
          </a:xfrm>
          <a:prstGeom prst="flowChartDocument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1" indent="442913" algn="just"/>
            <a:r>
              <a:rPr lang="uk-UA" sz="2800" b="1" dirty="0"/>
              <a:t>Основні характеристики послуги</a:t>
            </a:r>
            <a:endParaRPr lang="uk-UA" sz="3600" b="1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06B9B3E-0965-4F45-9F4E-FEE44A0D4A59}"/>
              </a:ext>
            </a:extLst>
          </p:cNvPr>
          <p:cNvPicPr/>
          <p:nvPr/>
        </p:nvPicPr>
        <p:blipFill rotWithShape="1">
          <a:blip r:embed="rId2"/>
          <a:srcRect l="6134" t="32709" r="4109" b="22342"/>
          <a:stretch/>
        </p:blipFill>
        <p:spPr bwMode="auto">
          <a:xfrm>
            <a:off x="706582" y="1906154"/>
            <a:ext cx="10820400" cy="35392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Блок-схема: документ 7">
            <a:extLst>
              <a:ext uri="{FF2B5EF4-FFF2-40B4-BE49-F238E27FC236}">
                <a16:creationId xmlns:a16="http://schemas.microsoft.com/office/drawing/2014/main" id="{18923F7A-9E5A-45C9-9B5E-68ACCD00D8BF}"/>
              </a:ext>
            </a:extLst>
          </p:cNvPr>
          <p:cNvSpPr/>
          <p:nvPr/>
        </p:nvSpPr>
        <p:spPr>
          <a:xfrm>
            <a:off x="587344" y="5445414"/>
            <a:ext cx="11486892" cy="1274041"/>
          </a:xfrm>
          <a:prstGeom prst="flowChartDocument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1" indent="442913" algn="just"/>
            <a:r>
              <a:rPr lang="uk-UA" sz="2400" b="1" dirty="0"/>
              <a:t>Специфічна особливість для туризму - широка участь людей у виробничому процесі - широка участь людей у виробничому процесі</a:t>
            </a:r>
            <a:endParaRPr lang="uk-UA" sz="4400" b="1" dirty="0"/>
          </a:p>
        </p:txBody>
      </p:sp>
    </p:spTree>
    <p:extLst>
      <p:ext uri="{BB962C8B-B14F-4D97-AF65-F5344CB8AC3E}">
        <p14:creationId xmlns:p14="http://schemas.microsoft.com/office/powerpoint/2010/main" val="9890724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Блок-схема: документ 4">
            <a:extLst>
              <a:ext uri="{FF2B5EF4-FFF2-40B4-BE49-F238E27FC236}">
                <a16:creationId xmlns:a16="http://schemas.microsoft.com/office/drawing/2014/main" id="{9C3E374A-E390-40C0-B8DB-D564881EA518}"/>
              </a:ext>
            </a:extLst>
          </p:cNvPr>
          <p:cNvSpPr/>
          <p:nvPr/>
        </p:nvSpPr>
        <p:spPr>
          <a:xfrm>
            <a:off x="166256" y="332509"/>
            <a:ext cx="11665526" cy="3205018"/>
          </a:xfrm>
          <a:prstGeom prst="flowChartDocument">
            <a:avLst/>
          </a:prstGeom>
          <a:solidFill>
            <a:srgbClr val="0070C0"/>
          </a:solidFill>
          <a:ln w="57150">
            <a:solidFill>
              <a:schemeClr val="tx1">
                <a:lumMod val="9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1" algn="just"/>
            <a:endParaRPr lang="uk-UA" sz="2800" dirty="0"/>
          </a:p>
          <a:p>
            <a:pPr indent="534988" algn="just"/>
            <a:r>
              <a:rPr lang="uk-UA" sz="3600" b="1" i="1" dirty="0">
                <a:solidFill>
                  <a:schemeClr val="tx1"/>
                </a:solidFill>
              </a:rPr>
              <a:t>Кадри </a:t>
            </a:r>
            <a:r>
              <a:rPr lang="uk-UA" sz="3600" dirty="0">
                <a:solidFill>
                  <a:schemeClr val="tx1"/>
                </a:solidFill>
              </a:rPr>
              <a:t>– це штатні кваліфіковані працівники з певною професійною підготовкою, які мають спеціальні знання, трудові навички чи досвід роботи у вибраній сфері діяльності</a:t>
            </a:r>
            <a:endParaRPr lang="uk-UA" sz="3600" b="1" dirty="0">
              <a:solidFill>
                <a:schemeClr val="tx1"/>
              </a:solidFill>
            </a:endParaRPr>
          </a:p>
        </p:txBody>
      </p:sp>
      <p:sp>
        <p:nvSpPr>
          <p:cNvPr id="6" name="Блок-схема: документ 5">
            <a:extLst>
              <a:ext uri="{FF2B5EF4-FFF2-40B4-BE49-F238E27FC236}">
                <a16:creationId xmlns:a16="http://schemas.microsoft.com/office/drawing/2014/main" id="{2AA6FD06-A834-4F81-9648-3C7C0A1953C8}"/>
              </a:ext>
            </a:extLst>
          </p:cNvPr>
          <p:cNvSpPr/>
          <p:nvPr/>
        </p:nvSpPr>
        <p:spPr>
          <a:xfrm>
            <a:off x="360218" y="3429000"/>
            <a:ext cx="11471564" cy="3429000"/>
          </a:xfrm>
          <a:prstGeom prst="flowChartDocument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uk-UA" sz="4000" b="1" i="1" dirty="0"/>
              <a:t>Персонал </a:t>
            </a:r>
            <a:r>
              <a:rPr lang="uk-UA" sz="4000" dirty="0"/>
              <a:t>– основний, постійний штатний склад кваліфікованих працівників, який формується та змінюється під впливом як внутрішніх, так і зовнішніх факторів.</a:t>
            </a:r>
            <a:endParaRPr lang="uk-UA" sz="3200" dirty="0"/>
          </a:p>
        </p:txBody>
      </p:sp>
    </p:spTree>
    <p:extLst>
      <p:ext uri="{BB962C8B-B14F-4D97-AF65-F5344CB8AC3E}">
        <p14:creationId xmlns:p14="http://schemas.microsoft.com/office/powerpoint/2010/main" val="17364217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Блок-схема: документ 4">
            <a:extLst>
              <a:ext uri="{FF2B5EF4-FFF2-40B4-BE49-F238E27FC236}">
                <a16:creationId xmlns:a16="http://schemas.microsoft.com/office/drawing/2014/main" id="{9C3E374A-E390-40C0-B8DB-D564881EA518}"/>
              </a:ext>
            </a:extLst>
          </p:cNvPr>
          <p:cNvSpPr/>
          <p:nvPr/>
        </p:nvSpPr>
        <p:spPr>
          <a:xfrm>
            <a:off x="263237" y="0"/>
            <a:ext cx="11568545" cy="2563091"/>
          </a:xfrm>
          <a:prstGeom prst="flowChartDocument">
            <a:avLst/>
          </a:prstGeom>
          <a:solidFill>
            <a:srgbClr val="0070C0"/>
          </a:solidFill>
          <a:ln w="57150">
            <a:solidFill>
              <a:schemeClr val="tx1">
                <a:lumMod val="9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1" algn="just"/>
            <a:endParaRPr lang="uk-UA" sz="2800" dirty="0"/>
          </a:p>
          <a:p>
            <a:pPr algn="just"/>
            <a:r>
              <a:rPr lang="uk-UA" sz="3200" dirty="0">
                <a:solidFill>
                  <a:schemeClr val="tx1"/>
                </a:solidFill>
              </a:rPr>
              <a:t>Під </a:t>
            </a:r>
            <a:r>
              <a:rPr lang="uk-UA" sz="3200" b="1" i="1" dirty="0">
                <a:solidFill>
                  <a:schemeClr val="tx1"/>
                </a:solidFill>
              </a:rPr>
              <a:t>управлінням персоналом </a:t>
            </a:r>
            <a:r>
              <a:rPr lang="uk-UA" sz="3200" dirty="0">
                <a:solidFill>
                  <a:schemeClr val="tx1"/>
                </a:solidFill>
              </a:rPr>
              <a:t>розуміють способи впливу на співробітників компанії для досягнення поставлених цілей і вирішення завдань при використанні адміністративних, економічних і соціально- психологічних методів.</a:t>
            </a:r>
          </a:p>
        </p:txBody>
      </p:sp>
      <p:sp>
        <p:nvSpPr>
          <p:cNvPr id="6" name="Блок-схема: документ 5">
            <a:extLst>
              <a:ext uri="{FF2B5EF4-FFF2-40B4-BE49-F238E27FC236}">
                <a16:creationId xmlns:a16="http://schemas.microsoft.com/office/drawing/2014/main" id="{2AA6FD06-A834-4F81-9648-3C7C0A1953C8}"/>
              </a:ext>
            </a:extLst>
          </p:cNvPr>
          <p:cNvSpPr/>
          <p:nvPr/>
        </p:nvSpPr>
        <p:spPr>
          <a:xfrm>
            <a:off x="263237" y="2563091"/>
            <a:ext cx="11568545" cy="4294909"/>
          </a:xfrm>
          <a:prstGeom prst="flowChartDocument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завдання управління кадрами :</a:t>
            </a: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uk-UA" sz="2600" dirty="0"/>
              <a:t>забезпечення підприємства в потрібній кількості та якості персоналу на поточний період і на перспективу;</a:t>
            </a: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uk-UA" sz="2600" dirty="0"/>
              <a:t>задоволення розумних потреб персоналу;</a:t>
            </a: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uk-UA" sz="2600" dirty="0"/>
              <a:t>створення рівних можливостей ефективності праці та раціональної зайнятості працівників, стабільного і рівномірного завантаження протягом робочого періоду;</a:t>
            </a: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uk-UA" sz="2600" dirty="0"/>
              <a:t>максимальної можливості виконання різних операцій на робочому місці.</a:t>
            </a:r>
          </a:p>
        </p:txBody>
      </p:sp>
    </p:spTree>
    <p:extLst>
      <p:ext uri="{BB962C8B-B14F-4D97-AF65-F5344CB8AC3E}">
        <p14:creationId xmlns:p14="http://schemas.microsoft.com/office/powerpoint/2010/main" val="2980283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Блок-схема: документ 4">
            <a:extLst>
              <a:ext uri="{FF2B5EF4-FFF2-40B4-BE49-F238E27FC236}">
                <a16:creationId xmlns:a16="http://schemas.microsoft.com/office/drawing/2014/main" id="{9C3E374A-E390-40C0-B8DB-D564881EA518}"/>
              </a:ext>
            </a:extLst>
          </p:cNvPr>
          <p:cNvSpPr/>
          <p:nvPr/>
        </p:nvSpPr>
        <p:spPr>
          <a:xfrm>
            <a:off x="311727" y="110837"/>
            <a:ext cx="11568545" cy="789708"/>
          </a:xfrm>
          <a:prstGeom prst="flowChartDocument">
            <a:avLst/>
          </a:prstGeom>
          <a:solidFill>
            <a:srgbClr val="0070C0"/>
          </a:solidFill>
          <a:ln w="57150">
            <a:solidFill>
              <a:schemeClr val="tx1">
                <a:lumMod val="9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600" b="1" i="1" dirty="0">
                <a:latin typeface="Arial Black" panose="020B0A04020102020204" pitchFamily="34" charset="0"/>
              </a:rPr>
              <a:t>основних цілі управління персоналом :</a:t>
            </a:r>
            <a:endParaRPr lang="uk-UA" sz="5400" b="1" i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Блок-схема: документ 5">
            <a:extLst>
              <a:ext uri="{FF2B5EF4-FFF2-40B4-BE49-F238E27FC236}">
                <a16:creationId xmlns:a16="http://schemas.microsoft.com/office/drawing/2014/main" id="{2AA6FD06-A834-4F81-9648-3C7C0A1953C8}"/>
              </a:ext>
            </a:extLst>
          </p:cNvPr>
          <p:cNvSpPr/>
          <p:nvPr/>
        </p:nvSpPr>
        <p:spPr>
          <a:xfrm>
            <a:off x="311727" y="900546"/>
            <a:ext cx="11880273" cy="6525490"/>
          </a:xfrm>
          <a:prstGeom prst="flowChartDocument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lvl="0" indent="-285750">
              <a:buFont typeface="Wingdings" panose="05000000000000000000" pitchFamily="2" charset="2"/>
              <a:buChar char="q"/>
            </a:pPr>
            <a:endParaRPr lang="uk-UA" sz="2000" dirty="0"/>
          </a:p>
          <a:p>
            <a:pPr marL="342900" lvl="0" indent="-342900">
              <a:buFont typeface="Wingdings" panose="05000000000000000000" pitchFamily="2" charset="2"/>
              <a:buChar char="q"/>
            </a:pPr>
            <a:r>
              <a:rPr lang="uk-UA" sz="2000" dirty="0"/>
              <a:t>підвищення конкурентоспроможності </a:t>
            </a:r>
            <a:r>
              <a:rPr lang="uk-UA" sz="2000" dirty="0" err="1"/>
              <a:t>турбізнесу</a:t>
            </a:r>
            <a:r>
              <a:rPr lang="uk-UA" sz="2000" dirty="0"/>
              <a:t>;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uk-UA" sz="2000" dirty="0"/>
              <a:t>своєчасне й повне забезпечення матеріальною й нематеріальною винагородою відповідно до результатів праці;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uk-UA" sz="2000" dirty="0"/>
              <a:t>своєчасне залучення високопрофесійних фахівців ;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uk-UA" sz="2000" dirty="0"/>
              <a:t>формування сприятливої корпоративної культури в колективі, культивування командного духу;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uk-UA" sz="2000" dirty="0"/>
              <a:t>зниження ризику втрати висококваліфікованих кадрів і створення програм їх утримання в компанії;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uk-UA" sz="2000" dirty="0"/>
              <a:t>формування корпоративної ідеології, спрямованої на підвищення відповідальності ;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uk-UA" sz="2000" dirty="0"/>
              <a:t>своєчасне й адекватне формування програм мотивації персоналу;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uk-UA" sz="2000" dirty="0"/>
              <a:t>постійне вдосконалювання знань, навичок і вмінь фахівців компанії 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uk-UA" sz="2000" dirty="0"/>
              <a:t>проведення консультацій і тренінгів за участю більш досвідчених працівників, передачу накопиченого досвіду й знань;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uk-UA" sz="2000" dirty="0"/>
              <a:t>своєчасний контроль і аналіз відповідності фактичних результатів діяльності готелю запланованим;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uk-UA" sz="2000" dirty="0"/>
              <a:t>Розробка й впровадження ефективних методів зворотного зв’язку з персоналом ;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uk-UA" sz="2000" dirty="0"/>
              <a:t>підвищення ефективності, продуктивності та якості обслуговування з метою максимізації прибутку і </a:t>
            </a:r>
            <a:r>
              <a:rPr lang="uk-UA" sz="2000" dirty="0" err="1"/>
              <a:t>т.д</a:t>
            </a:r>
            <a:r>
              <a:rPr lang="uk-UA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533116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Блок-схема: документ 4">
            <a:extLst>
              <a:ext uri="{FF2B5EF4-FFF2-40B4-BE49-F238E27FC236}">
                <a16:creationId xmlns:a16="http://schemas.microsoft.com/office/drawing/2014/main" id="{9C3E374A-E390-40C0-B8DB-D564881EA518}"/>
              </a:ext>
            </a:extLst>
          </p:cNvPr>
          <p:cNvSpPr/>
          <p:nvPr/>
        </p:nvSpPr>
        <p:spPr>
          <a:xfrm>
            <a:off x="311727" y="110837"/>
            <a:ext cx="11568545" cy="789708"/>
          </a:xfrm>
          <a:prstGeom prst="flowChartDocument">
            <a:avLst/>
          </a:prstGeom>
          <a:solidFill>
            <a:srgbClr val="0070C0"/>
          </a:solidFill>
          <a:ln w="57150">
            <a:solidFill>
              <a:schemeClr val="tx1">
                <a:lumMod val="9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600" b="1" dirty="0"/>
              <a:t>функції управління персоналом:</a:t>
            </a:r>
            <a:endParaRPr lang="uk-UA" sz="8800" b="1" i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Блок-схема: документ 5">
            <a:extLst>
              <a:ext uri="{FF2B5EF4-FFF2-40B4-BE49-F238E27FC236}">
                <a16:creationId xmlns:a16="http://schemas.microsoft.com/office/drawing/2014/main" id="{2AA6FD06-A834-4F81-9648-3C7C0A1953C8}"/>
              </a:ext>
            </a:extLst>
          </p:cNvPr>
          <p:cNvSpPr/>
          <p:nvPr/>
        </p:nvSpPr>
        <p:spPr>
          <a:xfrm>
            <a:off x="311727" y="1205346"/>
            <a:ext cx="11423073" cy="5347854"/>
          </a:xfrm>
          <a:prstGeom prst="flowChartDocument">
            <a:avLst/>
          </a:prstGeom>
          <a:solidFill>
            <a:schemeClr val="bg2">
              <a:lumMod val="60000"/>
              <a:lumOff val="40000"/>
            </a:schemeClr>
          </a:solidFill>
          <a:ln w="57150">
            <a:solidFill>
              <a:srgbClr val="FFFF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lvl="0" indent="-285750">
              <a:buFont typeface="Wingdings" panose="05000000000000000000" pitchFamily="2" charset="2"/>
              <a:buChar char="q"/>
            </a:pPr>
            <a:endParaRPr lang="uk-UA" sz="2000" dirty="0"/>
          </a:p>
          <a:p>
            <a:pPr marL="457200" lvl="0" indent="-457200">
              <a:buFont typeface="Wingdings" panose="05000000000000000000" pitchFamily="2" charset="2"/>
              <a:buChar char="q"/>
            </a:pPr>
            <a:r>
              <a:rPr lang="uk-UA" sz="3600" dirty="0"/>
              <a:t>прогнозування ситуації на ринку праці у власному колективі для вжиття попереджувальних заходів;</a:t>
            </a:r>
          </a:p>
          <a:p>
            <a:pPr marL="457200" lvl="0" indent="-457200">
              <a:buFont typeface="Wingdings" panose="05000000000000000000" pitchFamily="2" charset="2"/>
              <a:buChar char="q"/>
            </a:pPr>
            <a:r>
              <a:rPr lang="uk-UA" sz="3600" dirty="0"/>
              <a:t>аналіз наявного кадрового потенціалу й планування його розвитку з урахуванням перспективи;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uk-UA" sz="3600" dirty="0"/>
              <a:t>мотивація персоналу, оцінювання й навчання кадрів </a:t>
            </a:r>
            <a:endParaRPr lang="uk-UA" sz="4000" dirty="0"/>
          </a:p>
        </p:txBody>
      </p:sp>
    </p:spTree>
    <p:extLst>
      <p:ext uri="{BB962C8B-B14F-4D97-AF65-F5344CB8AC3E}">
        <p14:creationId xmlns:p14="http://schemas.microsoft.com/office/powerpoint/2010/main" val="13965837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Блок-схема: документ 4">
            <a:extLst>
              <a:ext uri="{FF2B5EF4-FFF2-40B4-BE49-F238E27FC236}">
                <a16:creationId xmlns:a16="http://schemas.microsoft.com/office/drawing/2014/main" id="{9C3E374A-E390-40C0-B8DB-D564881EA518}"/>
              </a:ext>
            </a:extLst>
          </p:cNvPr>
          <p:cNvSpPr/>
          <p:nvPr/>
        </p:nvSpPr>
        <p:spPr>
          <a:xfrm>
            <a:off x="311727" y="263237"/>
            <a:ext cx="11679383" cy="1898073"/>
          </a:xfrm>
          <a:prstGeom prst="flowChartDocument">
            <a:avLst/>
          </a:prstGeom>
          <a:solidFill>
            <a:srgbClr val="0070C0"/>
          </a:solidFill>
          <a:ln w="57150">
            <a:solidFill>
              <a:schemeClr val="tx1">
                <a:lumMod val="9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600" b="1" i="1" dirty="0"/>
              <a:t>Принципи управління персоналом- </a:t>
            </a:r>
            <a:r>
              <a:rPr lang="uk-UA" sz="2400" b="1" dirty="0"/>
              <a:t>правила, основні положення та норми, які мусять виконувати керівники та спеціалісти в процесі управління персоналом</a:t>
            </a:r>
            <a:r>
              <a:rPr lang="uk-UA" sz="4400" b="1" i="1" dirty="0"/>
              <a:t> </a:t>
            </a:r>
            <a:endParaRPr lang="uk-UA" sz="19900" b="1" i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Блок-схема: документ 5">
            <a:extLst>
              <a:ext uri="{FF2B5EF4-FFF2-40B4-BE49-F238E27FC236}">
                <a16:creationId xmlns:a16="http://schemas.microsoft.com/office/drawing/2014/main" id="{2AA6FD06-A834-4F81-9648-3C7C0A1953C8}"/>
              </a:ext>
            </a:extLst>
          </p:cNvPr>
          <p:cNvSpPr/>
          <p:nvPr/>
        </p:nvSpPr>
        <p:spPr>
          <a:xfrm>
            <a:off x="422564" y="2272146"/>
            <a:ext cx="11568546" cy="4322617"/>
          </a:xfrm>
          <a:prstGeom prst="flowChartDocument">
            <a:avLst/>
          </a:prstGeom>
          <a:solidFill>
            <a:schemeClr val="bg2">
              <a:lumMod val="60000"/>
              <a:lumOff val="40000"/>
            </a:schemeClr>
          </a:solidFill>
          <a:ln w="57150">
            <a:solidFill>
              <a:srgbClr val="FFFF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lvl="0" indent="-457200">
              <a:buFont typeface="Wingdings" panose="05000000000000000000" pitchFamily="2" charset="2"/>
              <a:buChar char="q"/>
            </a:pPr>
            <a:r>
              <a:rPr lang="uk-UA" sz="3200" dirty="0"/>
              <a:t>науковість, демократичний централізм, планомірність, єдність розпоряджень;</a:t>
            </a:r>
          </a:p>
          <a:p>
            <a:pPr marL="457200" lvl="0" indent="-457200">
              <a:buFont typeface="Wingdings" panose="05000000000000000000" pitchFamily="2" charset="2"/>
              <a:buChar char="q"/>
            </a:pPr>
            <a:r>
              <a:rPr lang="uk-UA" sz="3200" dirty="0"/>
              <a:t>поєднання одноосібного і колективного підходів, централізації та децентралізації, лінійного, функціонального і цільового управління;</a:t>
            </a:r>
          </a:p>
          <a:p>
            <a:pPr marL="457200" lvl="0" indent="-457200">
              <a:buFont typeface="Wingdings" panose="05000000000000000000" pitchFamily="2" charset="2"/>
              <a:buChar char="q"/>
            </a:pPr>
            <a:r>
              <a:rPr lang="uk-UA" sz="3200" dirty="0"/>
              <a:t>контроль за виконанням рішень.</a:t>
            </a:r>
          </a:p>
        </p:txBody>
      </p:sp>
    </p:spTree>
    <p:extLst>
      <p:ext uri="{BB962C8B-B14F-4D97-AF65-F5344CB8AC3E}">
        <p14:creationId xmlns:p14="http://schemas.microsoft.com/office/powerpoint/2010/main" val="35775862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Блок-схема: документ 4">
            <a:extLst>
              <a:ext uri="{FF2B5EF4-FFF2-40B4-BE49-F238E27FC236}">
                <a16:creationId xmlns:a16="http://schemas.microsoft.com/office/drawing/2014/main" id="{9C3E374A-E390-40C0-B8DB-D564881EA518}"/>
              </a:ext>
            </a:extLst>
          </p:cNvPr>
          <p:cNvSpPr/>
          <p:nvPr/>
        </p:nvSpPr>
        <p:spPr>
          <a:xfrm>
            <a:off x="166255" y="1879601"/>
            <a:ext cx="11859490" cy="4082472"/>
          </a:xfrm>
          <a:prstGeom prst="flowChartDocument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357499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документ 3">
            <a:extLst>
              <a:ext uri="{FF2B5EF4-FFF2-40B4-BE49-F238E27FC236}">
                <a16:creationId xmlns:a16="http://schemas.microsoft.com/office/drawing/2014/main" id="{EDD3F7D1-7C48-415F-8D3F-1570699D1717}"/>
              </a:ext>
            </a:extLst>
          </p:cNvPr>
          <p:cNvSpPr/>
          <p:nvPr/>
        </p:nvSpPr>
        <p:spPr>
          <a:xfrm>
            <a:off x="221673" y="382154"/>
            <a:ext cx="11707091" cy="1543628"/>
          </a:xfrm>
          <a:prstGeom prst="flowChartDocument">
            <a:avLst/>
          </a:prstGeom>
          <a:ln w="76200">
            <a:solidFill>
              <a:srgbClr val="00B0F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3200" b="1" dirty="0">
              <a:solidFill>
                <a:schemeClr val="bg1"/>
              </a:solidFill>
            </a:endParaRPr>
          </a:p>
          <a:p>
            <a:pPr lvl="1" algn="ctr"/>
            <a:r>
              <a:rPr lang="uk-UA" sz="4000" b="1" dirty="0">
                <a:solidFill>
                  <a:schemeClr val="bg1"/>
                </a:solidFill>
                <a:latin typeface="Arial Black" panose="020B0A04020102020204" pitchFamily="34" charset="0"/>
              </a:rPr>
              <a:t>4. </a:t>
            </a:r>
            <a:r>
              <a:rPr lang="uk-UA" sz="3600" b="1" dirty="0">
                <a:solidFill>
                  <a:schemeClr val="bg1"/>
                </a:solidFill>
                <a:latin typeface="Arial Black" panose="020B0A04020102020204" pitchFamily="34" charset="0"/>
              </a:rPr>
              <a:t>Система управління трудовими ресурсами</a:t>
            </a:r>
            <a:endParaRPr lang="uk-UA" sz="3200" b="1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lvl="1" algn="ctr"/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6" name="Блок-схема: документ 5">
            <a:extLst>
              <a:ext uri="{FF2B5EF4-FFF2-40B4-BE49-F238E27FC236}">
                <a16:creationId xmlns:a16="http://schemas.microsoft.com/office/drawing/2014/main" id="{2AA6FD06-A834-4F81-9648-3C7C0A1953C8}"/>
              </a:ext>
            </a:extLst>
          </p:cNvPr>
          <p:cNvSpPr/>
          <p:nvPr/>
        </p:nvSpPr>
        <p:spPr>
          <a:xfrm>
            <a:off x="443346" y="2286001"/>
            <a:ext cx="11485418" cy="4294907"/>
          </a:xfrm>
          <a:prstGeom prst="flowChartDocument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1" indent="803275" algn="just"/>
            <a:endParaRPr lang="uk-UA" sz="2400" dirty="0">
              <a:latin typeface="Arial Black" panose="020B0A04020102020204" pitchFamily="34" charset="0"/>
            </a:endParaRPr>
          </a:p>
          <a:p>
            <a:pPr marL="0" lvl="1" indent="803275" algn="just"/>
            <a:endParaRPr lang="uk-UA" sz="2400" dirty="0">
              <a:latin typeface="Arial Black" panose="020B0A04020102020204" pitchFamily="34" charset="0"/>
            </a:endParaRPr>
          </a:p>
          <a:p>
            <a:pPr marL="0" lvl="1" indent="803275" algn="just"/>
            <a:endParaRPr lang="uk-UA" sz="2400" dirty="0">
              <a:latin typeface="Arial Black" panose="020B0A04020102020204" pitchFamily="34" charset="0"/>
            </a:endParaRPr>
          </a:p>
          <a:p>
            <a:pPr indent="720725" algn="just"/>
            <a:r>
              <a:rPr lang="uk-UA" sz="2800" b="1" dirty="0"/>
              <a:t>Систему управління трудовими ресурсами </a:t>
            </a:r>
            <a:r>
              <a:rPr lang="uk-UA" sz="2800" b="1" dirty="0" err="1"/>
              <a:t>турпідприємства</a:t>
            </a:r>
            <a:r>
              <a:rPr lang="uk-UA" sz="2800" b="1" dirty="0"/>
              <a:t> розглянемо на прикладі готельного підприємства.</a:t>
            </a:r>
          </a:p>
          <a:p>
            <a:pPr indent="720725" algn="just"/>
            <a:r>
              <a:rPr lang="uk-UA" sz="2800" b="1" dirty="0"/>
              <a:t>У людськими ресурсами готелю умовно можна розділити на сім основних підсистем (рис. 2), покликаних забезпечити планування (підсистема 1), організацію (підсистеми 2, 6), мотивацію (підсистеми 3-6), контроль і облік кадрової роботи (підсистема 7).</a:t>
            </a:r>
          </a:p>
          <a:p>
            <a:pPr marL="0" lvl="1" indent="803275" algn="just"/>
            <a:endParaRPr lang="uk-UA" sz="5400" dirty="0"/>
          </a:p>
        </p:txBody>
      </p:sp>
    </p:spTree>
    <p:extLst>
      <p:ext uri="{BB962C8B-B14F-4D97-AF65-F5344CB8AC3E}">
        <p14:creationId xmlns:p14="http://schemas.microsoft.com/office/powerpoint/2010/main" val="13066812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Блок-схема: документ 5">
            <a:extLst>
              <a:ext uri="{FF2B5EF4-FFF2-40B4-BE49-F238E27FC236}">
                <a16:creationId xmlns:a16="http://schemas.microsoft.com/office/drawing/2014/main" id="{2AA6FD06-A834-4F81-9648-3C7C0A1953C8}"/>
              </a:ext>
            </a:extLst>
          </p:cNvPr>
          <p:cNvSpPr/>
          <p:nvPr/>
        </p:nvSpPr>
        <p:spPr>
          <a:xfrm>
            <a:off x="665018" y="318655"/>
            <a:ext cx="11139055" cy="6691745"/>
          </a:xfrm>
          <a:prstGeom prst="flowChartDocument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1" indent="803275" algn="just"/>
            <a:endParaRPr lang="uk-UA" sz="80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217C1C9-8DC4-46A2-B5B3-376C535DDFE5}"/>
              </a:ext>
            </a:extLst>
          </p:cNvPr>
          <p:cNvPicPr/>
          <p:nvPr/>
        </p:nvPicPr>
        <p:blipFill rotWithShape="1">
          <a:blip r:embed="rId2"/>
          <a:srcRect l="32004" t="9865" r="34458" b="9934"/>
          <a:stretch/>
        </p:blipFill>
        <p:spPr bwMode="auto">
          <a:xfrm>
            <a:off x="886691" y="83125"/>
            <a:ext cx="9490364" cy="669174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Блок-схема: документ 2">
            <a:extLst>
              <a:ext uri="{FF2B5EF4-FFF2-40B4-BE49-F238E27FC236}">
                <a16:creationId xmlns:a16="http://schemas.microsoft.com/office/drawing/2014/main" id="{38DDC4D9-BCE7-4670-B550-CFDD7457228D}"/>
              </a:ext>
            </a:extLst>
          </p:cNvPr>
          <p:cNvSpPr/>
          <p:nvPr/>
        </p:nvSpPr>
        <p:spPr>
          <a:xfrm>
            <a:off x="6927273" y="6331526"/>
            <a:ext cx="5306291" cy="471055"/>
          </a:xfrm>
          <a:prstGeom prst="flowChart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/>
              <a:t>Система управління персоналом готелю</a:t>
            </a:r>
          </a:p>
        </p:txBody>
      </p:sp>
    </p:spTree>
    <p:extLst>
      <p:ext uri="{BB962C8B-B14F-4D97-AF65-F5344CB8AC3E}">
        <p14:creationId xmlns:p14="http://schemas.microsoft.com/office/powerpoint/2010/main" val="4435566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Блок-схема: документ 5">
            <a:extLst>
              <a:ext uri="{FF2B5EF4-FFF2-40B4-BE49-F238E27FC236}">
                <a16:creationId xmlns:a16="http://schemas.microsoft.com/office/drawing/2014/main" id="{2AA6FD06-A834-4F81-9648-3C7C0A1953C8}"/>
              </a:ext>
            </a:extLst>
          </p:cNvPr>
          <p:cNvSpPr/>
          <p:nvPr/>
        </p:nvSpPr>
        <p:spPr>
          <a:xfrm>
            <a:off x="360218" y="263236"/>
            <a:ext cx="11568546" cy="7426037"/>
          </a:xfrm>
          <a:prstGeom prst="flowChartDocument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1" indent="803275" algn="just"/>
            <a:endParaRPr lang="uk-UA" dirty="0"/>
          </a:p>
          <a:p>
            <a:pPr marL="0" lvl="1" indent="803275" algn="just"/>
            <a:endParaRPr lang="uk-UA" dirty="0"/>
          </a:p>
          <a:p>
            <a:pPr marL="0" lvl="1" indent="803275" algn="just"/>
            <a:endParaRPr lang="uk-UA" dirty="0"/>
          </a:p>
          <a:p>
            <a:pPr marL="0" lvl="1" indent="803275" algn="just"/>
            <a:endParaRPr lang="uk-UA" dirty="0"/>
          </a:p>
          <a:p>
            <a:pPr marL="0" lvl="1" indent="803275" algn="just"/>
            <a:endParaRPr lang="uk-UA" dirty="0"/>
          </a:p>
          <a:p>
            <a:pPr marL="0" lvl="1" indent="803275" algn="just"/>
            <a:endParaRPr lang="uk-UA" sz="2400" b="1" dirty="0"/>
          </a:p>
          <a:p>
            <a:pPr marL="0" lvl="1" indent="803275" algn="just"/>
            <a:endParaRPr lang="uk-UA" sz="2800" b="1" dirty="0"/>
          </a:p>
          <a:p>
            <a:pPr marL="0" lvl="1" indent="803275" algn="just"/>
            <a:endParaRPr lang="uk-UA" sz="2800" b="1" dirty="0"/>
          </a:p>
          <a:p>
            <a:pPr marL="0" lvl="1" indent="803275" algn="just"/>
            <a:endParaRPr lang="uk-UA" sz="2800" b="1" dirty="0"/>
          </a:p>
          <a:p>
            <a:pPr marL="0" lvl="1" indent="803275" algn="just"/>
            <a:endParaRPr lang="uk-UA" sz="2800" b="1" dirty="0"/>
          </a:p>
          <a:p>
            <a:pPr marL="0" lvl="1" indent="803275" algn="just"/>
            <a:r>
              <a:rPr lang="uk-UA" sz="3400" b="1" dirty="0"/>
              <a:t>Конкретне наповнення кожної з підсистем залежить від зовнішніх факторів (законодавчих умов і обмежень), що впливають на організаційну структуру готелю, регулюють умови праці його співробітників, вимагають забезпечення рівних можливостей прийому на роботу, виключення дискримінації за статевою й віковою ознаками, національною приналежністю. </a:t>
            </a:r>
          </a:p>
          <a:p>
            <a:pPr marL="0" lvl="1" indent="803275" algn="just"/>
            <a:r>
              <a:rPr lang="uk-UA" sz="3400" b="1" dirty="0"/>
              <a:t>На кадрову політику підприємства впливають як економічне середовище та параметри внутрішнього середовища.</a:t>
            </a:r>
          </a:p>
          <a:p>
            <a:pPr marL="0" lvl="1" indent="803275" algn="just"/>
            <a:endParaRPr lang="uk-UA" sz="19900" dirty="0"/>
          </a:p>
        </p:txBody>
      </p:sp>
    </p:spTree>
    <p:extLst>
      <p:ext uri="{BB962C8B-B14F-4D97-AF65-F5344CB8AC3E}">
        <p14:creationId xmlns:p14="http://schemas.microsoft.com/office/powerpoint/2010/main" val="42481027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Блок-схема: документ 4">
            <a:extLst>
              <a:ext uri="{FF2B5EF4-FFF2-40B4-BE49-F238E27FC236}">
                <a16:creationId xmlns:a16="http://schemas.microsoft.com/office/drawing/2014/main" id="{9C3E374A-E390-40C0-B8DB-D564881EA518}"/>
              </a:ext>
            </a:extLst>
          </p:cNvPr>
          <p:cNvSpPr/>
          <p:nvPr/>
        </p:nvSpPr>
        <p:spPr>
          <a:xfrm>
            <a:off x="166255" y="1879601"/>
            <a:ext cx="11859490" cy="4082472"/>
          </a:xfrm>
          <a:prstGeom prst="flowChartDocument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19849931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документ 3">
            <a:extLst>
              <a:ext uri="{FF2B5EF4-FFF2-40B4-BE49-F238E27FC236}">
                <a16:creationId xmlns:a16="http://schemas.microsoft.com/office/drawing/2014/main" id="{EDD3F7D1-7C48-415F-8D3F-1570699D1717}"/>
              </a:ext>
            </a:extLst>
          </p:cNvPr>
          <p:cNvSpPr/>
          <p:nvPr/>
        </p:nvSpPr>
        <p:spPr>
          <a:xfrm>
            <a:off x="443344" y="531088"/>
            <a:ext cx="11130975" cy="2655456"/>
          </a:xfrm>
          <a:prstGeom prst="flowChartDocument">
            <a:avLst/>
          </a:prstGeom>
          <a:ln w="76200">
            <a:solidFill>
              <a:srgbClr val="00B0F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endParaRPr lang="uk-UA" sz="3200" b="1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r>
              <a:rPr lang="uk-UA" sz="3200" b="1" dirty="0">
                <a:solidFill>
                  <a:schemeClr val="bg1"/>
                </a:solidFill>
                <a:latin typeface="Arial Black" panose="020B0A04020102020204" pitchFamily="34" charset="0"/>
              </a:rPr>
              <a:t>Залучення людського </a:t>
            </a:r>
            <a:r>
              <a:rPr lang="uk-UA" sz="3200" b="1" dirty="0" err="1">
                <a:solidFill>
                  <a:schemeClr val="bg1"/>
                </a:solidFill>
                <a:latin typeface="Arial Black" panose="020B0A04020102020204" pitchFamily="34" charset="0"/>
              </a:rPr>
              <a:t>фактора</a:t>
            </a:r>
            <a:r>
              <a:rPr lang="uk-UA" sz="3200" b="1" dirty="0">
                <a:solidFill>
                  <a:schemeClr val="bg1"/>
                </a:solidFill>
                <a:latin typeface="Arial Black" panose="020B0A04020102020204" pitchFamily="34" charset="0"/>
              </a:rPr>
              <a:t> впливає на:</a:t>
            </a:r>
          </a:p>
          <a:p>
            <a:pPr marL="514350" indent="-514350">
              <a:buFont typeface="Wingdings" panose="05000000000000000000" pitchFamily="2" charset="2"/>
              <a:buChar char="q"/>
            </a:pPr>
            <a:r>
              <a:rPr lang="uk-UA" sz="3200" b="1" dirty="0">
                <a:solidFill>
                  <a:schemeClr val="bg1"/>
                </a:solidFill>
              </a:rPr>
              <a:t>неоднорідність</a:t>
            </a:r>
          </a:p>
          <a:p>
            <a:pPr marL="514350" indent="-514350">
              <a:buFont typeface="Wingdings" panose="05000000000000000000" pitchFamily="2" charset="2"/>
              <a:buChar char="q"/>
            </a:pPr>
            <a:r>
              <a:rPr lang="uk-UA" sz="3200" b="1" dirty="0">
                <a:solidFill>
                  <a:schemeClr val="bg1"/>
                </a:solidFill>
              </a:rPr>
              <a:t>мінливість якості </a:t>
            </a:r>
          </a:p>
          <a:p>
            <a:pPr marL="514350" indent="-514350">
              <a:buFont typeface="Wingdings" panose="05000000000000000000" pitchFamily="2" charset="2"/>
              <a:buChar char="q"/>
            </a:pPr>
            <a:r>
              <a:rPr lang="uk-UA" sz="3200" b="1" dirty="0">
                <a:solidFill>
                  <a:schemeClr val="bg1"/>
                </a:solidFill>
              </a:rPr>
              <a:t>недолік стандартизації</a:t>
            </a:r>
          </a:p>
        </p:txBody>
      </p:sp>
      <p:sp>
        <p:nvSpPr>
          <p:cNvPr id="6" name="Блок-схема: документ 5">
            <a:extLst>
              <a:ext uri="{FF2B5EF4-FFF2-40B4-BE49-F238E27FC236}">
                <a16:creationId xmlns:a16="http://schemas.microsoft.com/office/drawing/2014/main" id="{169AC8C1-68A5-4F2F-9D76-5FF2654B5778}"/>
              </a:ext>
            </a:extLst>
          </p:cNvPr>
          <p:cNvSpPr/>
          <p:nvPr/>
        </p:nvSpPr>
        <p:spPr>
          <a:xfrm>
            <a:off x="872835" y="3297382"/>
            <a:ext cx="11130975" cy="3228109"/>
          </a:xfrm>
          <a:prstGeom prst="flowChartDocument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uk-UA" sz="3600" b="1" dirty="0"/>
          </a:p>
          <a:p>
            <a:pPr algn="just"/>
            <a:r>
              <a:rPr lang="uk-UA" sz="2800" b="1" dirty="0"/>
              <a:t>для вирішення зазначеної вище проблеми вводять </a:t>
            </a:r>
            <a:r>
              <a:rPr lang="uk-UA" sz="3200" b="1" dirty="0">
                <a:latin typeface="Arial Black" panose="020B0A04020102020204" pitchFamily="34" charset="0"/>
              </a:rPr>
              <a:t>СТАНДАРТИ ОБСЛУГОВУВАННЯ </a:t>
            </a:r>
            <a:r>
              <a:rPr lang="uk-UA" sz="2800" b="1" dirty="0"/>
              <a:t>– комплекс обов’язкових для виконання правил обслуговування клієнтів, які покликані гарантувати встановлений рівень якості всіх вироблених операцій</a:t>
            </a:r>
          </a:p>
        </p:txBody>
      </p:sp>
      <p:sp>
        <p:nvSpPr>
          <p:cNvPr id="2" name="Стрілка: униз 1">
            <a:extLst>
              <a:ext uri="{FF2B5EF4-FFF2-40B4-BE49-F238E27FC236}">
                <a16:creationId xmlns:a16="http://schemas.microsoft.com/office/drawing/2014/main" id="{CBA49470-4540-4D93-A2E2-A1904F2A79FC}"/>
              </a:ext>
            </a:extLst>
          </p:cNvPr>
          <p:cNvSpPr/>
          <p:nvPr/>
        </p:nvSpPr>
        <p:spPr>
          <a:xfrm>
            <a:off x="8853055" y="207818"/>
            <a:ext cx="1704109" cy="1316182"/>
          </a:xfrm>
          <a:prstGeom prst="downArrow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873902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документ 3">
            <a:extLst>
              <a:ext uri="{FF2B5EF4-FFF2-40B4-BE49-F238E27FC236}">
                <a16:creationId xmlns:a16="http://schemas.microsoft.com/office/drawing/2014/main" id="{EDD3F7D1-7C48-415F-8D3F-1570699D1717}"/>
              </a:ext>
            </a:extLst>
          </p:cNvPr>
          <p:cNvSpPr/>
          <p:nvPr/>
        </p:nvSpPr>
        <p:spPr>
          <a:xfrm>
            <a:off x="741218" y="290946"/>
            <a:ext cx="10709563" cy="1568452"/>
          </a:xfrm>
          <a:prstGeom prst="flowChartDocument">
            <a:avLst/>
          </a:prstGeom>
          <a:ln w="76200">
            <a:solidFill>
              <a:srgbClr val="00B0F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5. Управління плануванням, найманням та звільненням персоналу</a:t>
            </a:r>
            <a:endParaRPr lang="uk-UA" sz="4800" b="1" dirty="0">
              <a:solidFill>
                <a:schemeClr val="bg1"/>
              </a:solidFill>
            </a:endParaRPr>
          </a:p>
        </p:txBody>
      </p:sp>
      <p:sp>
        <p:nvSpPr>
          <p:cNvPr id="6" name="Блок-схема: документ 5">
            <a:extLst>
              <a:ext uri="{FF2B5EF4-FFF2-40B4-BE49-F238E27FC236}">
                <a16:creationId xmlns:a16="http://schemas.microsoft.com/office/drawing/2014/main" id="{2AA6FD06-A834-4F81-9648-3C7C0A1953C8}"/>
              </a:ext>
            </a:extLst>
          </p:cNvPr>
          <p:cNvSpPr/>
          <p:nvPr/>
        </p:nvSpPr>
        <p:spPr>
          <a:xfrm>
            <a:off x="290945" y="1859398"/>
            <a:ext cx="11637819" cy="4846202"/>
          </a:xfrm>
          <a:prstGeom prst="flowChartDocument">
            <a:avLst/>
          </a:prstGeom>
          <a:solidFill>
            <a:srgbClr val="00B0F0"/>
          </a:solidFill>
          <a:ln w="57150">
            <a:solidFill>
              <a:srgbClr val="FFFF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1" indent="803275" algn="just"/>
            <a:endParaRPr lang="uk-UA" b="1" dirty="0">
              <a:latin typeface="Arial Black" panose="020B0A04020102020204" pitchFamily="34" charset="0"/>
            </a:endParaRPr>
          </a:p>
          <a:p>
            <a:pPr marL="285750" lvl="1" indent="-285750" algn="just">
              <a:buFont typeface="Wingdings" panose="05000000000000000000" pitchFamily="2" charset="2"/>
              <a:buChar char="q"/>
            </a:pPr>
            <a:endParaRPr lang="uk-UA" sz="3200" b="1" dirty="0">
              <a:latin typeface="Arial Black" panose="020B0A04020102020204" pitchFamily="34" charset="0"/>
            </a:endParaRPr>
          </a:p>
          <a:p>
            <a:pPr algn="ctr"/>
            <a:r>
              <a:rPr lang="uk-UA" sz="3200" b="1" dirty="0"/>
              <a:t>Фундаментальними завданнями в системі управління персоналом </a:t>
            </a:r>
            <a:r>
              <a:rPr lang="uk-UA" sz="3200" b="1" dirty="0" err="1"/>
              <a:t>турпідприємства</a:t>
            </a:r>
            <a:r>
              <a:rPr lang="uk-UA" sz="3200" b="1" dirty="0"/>
              <a:t> є:</a:t>
            </a:r>
          </a:p>
          <a:p>
            <a:pPr marL="457200" lvl="0" indent="-457200">
              <a:buFont typeface="Wingdings" panose="05000000000000000000" pitchFamily="2" charset="2"/>
              <a:buChar char="q"/>
            </a:pPr>
            <a:r>
              <a:rPr lang="uk-UA" sz="3200" dirty="0"/>
              <a:t>управління плануванням, найманням і звільненням працівників;</a:t>
            </a:r>
          </a:p>
          <a:p>
            <a:pPr marL="457200" lvl="0" indent="-457200">
              <a:buFont typeface="Wingdings" panose="05000000000000000000" pitchFamily="2" charset="2"/>
              <a:buChar char="q"/>
            </a:pPr>
            <a:r>
              <a:rPr lang="uk-UA" sz="3200" dirty="0"/>
              <a:t>управління атестацією персоналу;</a:t>
            </a:r>
          </a:p>
          <a:p>
            <a:pPr marL="457200" lvl="0" indent="-457200">
              <a:buFont typeface="Wingdings" panose="05000000000000000000" pitchFamily="2" charset="2"/>
              <a:buChar char="q"/>
            </a:pPr>
            <a:r>
              <a:rPr lang="uk-UA" sz="3200" dirty="0"/>
              <a:t>управління навчанням і розвитком (керування знаннями) персоналу;</a:t>
            </a:r>
          </a:p>
          <a:p>
            <a:pPr marL="457200" lvl="0" indent="-457200">
              <a:buFont typeface="Wingdings" panose="05000000000000000000" pitchFamily="2" charset="2"/>
              <a:buChar char="q"/>
            </a:pPr>
            <a:r>
              <a:rPr lang="uk-UA" sz="3200" dirty="0"/>
              <a:t>управління мотивацією кадрів;</a:t>
            </a:r>
          </a:p>
          <a:p>
            <a:pPr marL="457200" lvl="0" indent="-457200">
              <a:buFont typeface="Wingdings" panose="05000000000000000000" pitchFamily="2" charset="2"/>
              <a:buChar char="q"/>
            </a:pPr>
            <a:r>
              <a:rPr lang="uk-UA" sz="3200" dirty="0"/>
              <a:t>управління організаційного клімату в компанії.</a:t>
            </a:r>
          </a:p>
        </p:txBody>
      </p:sp>
    </p:spTree>
    <p:extLst>
      <p:ext uri="{BB962C8B-B14F-4D97-AF65-F5344CB8AC3E}">
        <p14:creationId xmlns:p14="http://schemas.microsoft.com/office/powerpoint/2010/main" val="35027544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Блок-схема: документ 4">
            <a:extLst>
              <a:ext uri="{FF2B5EF4-FFF2-40B4-BE49-F238E27FC236}">
                <a16:creationId xmlns:a16="http://schemas.microsoft.com/office/drawing/2014/main" id="{9C3E374A-E390-40C0-B8DB-D564881EA518}"/>
              </a:ext>
            </a:extLst>
          </p:cNvPr>
          <p:cNvSpPr/>
          <p:nvPr/>
        </p:nvSpPr>
        <p:spPr>
          <a:xfrm>
            <a:off x="166255" y="1879601"/>
            <a:ext cx="11859490" cy="4082472"/>
          </a:xfrm>
          <a:prstGeom prst="flowChartDocument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27050505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документ 3">
            <a:extLst>
              <a:ext uri="{FF2B5EF4-FFF2-40B4-BE49-F238E27FC236}">
                <a16:creationId xmlns:a16="http://schemas.microsoft.com/office/drawing/2014/main" id="{EDD3F7D1-7C48-415F-8D3F-1570699D1717}"/>
              </a:ext>
            </a:extLst>
          </p:cNvPr>
          <p:cNvSpPr/>
          <p:nvPr/>
        </p:nvSpPr>
        <p:spPr>
          <a:xfrm>
            <a:off x="762000" y="290946"/>
            <a:ext cx="10667999" cy="1235943"/>
          </a:xfrm>
          <a:prstGeom prst="flowChartDocument">
            <a:avLst/>
          </a:prstGeom>
          <a:ln w="76200">
            <a:solidFill>
              <a:srgbClr val="00B0F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uk-UA" sz="4400" b="1" dirty="0">
                <a:solidFill>
                  <a:schemeClr val="bg1"/>
                </a:solidFill>
              </a:rPr>
              <a:t>6. Розвиток кадрового потенціалу</a:t>
            </a:r>
            <a:endParaRPr lang="uk-UA" sz="13800" b="1" dirty="0">
              <a:solidFill>
                <a:schemeClr val="bg1"/>
              </a:solidFill>
            </a:endParaRPr>
          </a:p>
        </p:txBody>
      </p:sp>
      <p:sp>
        <p:nvSpPr>
          <p:cNvPr id="6" name="Блок-схема: документ 5">
            <a:extLst>
              <a:ext uri="{FF2B5EF4-FFF2-40B4-BE49-F238E27FC236}">
                <a16:creationId xmlns:a16="http://schemas.microsoft.com/office/drawing/2014/main" id="{2AA6FD06-A834-4F81-9648-3C7C0A1953C8}"/>
              </a:ext>
            </a:extLst>
          </p:cNvPr>
          <p:cNvSpPr/>
          <p:nvPr/>
        </p:nvSpPr>
        <p:spPr>
          <a:xfrm>
            <a:off x="318655" y="1648691"/>
            <a:ext cx="11651672" cy="5347854"/>
          </a:xfrm>
          <a:prstGeom prst="flowChartDocument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indent="720725" algn="just"/>
            <a:r>
              <a:rPr lang="uk-UA" sz="3600" b="1" dirty="0"/>
              <a:t>Туристський бізнес, де персонал виступає частиною продукту, висуває високі вимоги до рівня кваліфікації персоналу. </a:t>
            </a:r>
          </a:p>
          <a:p>
            <a:pPr indent="720725" algn="just"/>
            <a:r>
              <a:rPr lang="uk-UA" sz="3600" b="1" dirty="0"/>
              <a:t>Стрімке зростання технології обслуговування гостей і управління підприємствами сфери послуг вимагає постійного вдосконалювання професійних знань і навичок їх співробітників.</a:t>
            </a:r>
            <a:endParaRPr lang="uk-UA" sz="7200" b="1" dirty="0"/>
          </a:p>
        </p:txBody>
      </p:sp>
    </p:spTree>
    <p:extLst>
      <p:ext uri="{BB962C8B-B14F-4D97-AF65-F5344CB8AC3E}">
        <p14:creationId xmlns:p14="http://schemas.microsoft.com/office/powerpoint/2010/main" val="41105763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документ 3">
            <a:extLst>
              <a:ext uri="{FF2B5EF4-FFF2-40B4-BE49-F238E27FC236}">
                <a16:creationId xmlns:a16="http://schemas.microsoft.com/office/drawing/2014/main" id="{EDD3F7D1-7C48-415F-8D3F-1570699D1717}"/>
              </a:ext>
            </a:extLst>
          </p:cNvPr>
          <p:cNvSpPr/>
          <p:nvPr/>
        </p:nvSpPr>
        <p:spPr>
          <a:xfrm>
            <a:off x="720436" y="193965"/>
            <a:ext cx="10820400" cy="1177636"/>
          </a:xfrm>
          <a:prstGeom prst="flowChartDocument">
            <a:avLst/>
          </a:prstGeom>
          <a:ln w="76200">
            <a:solidFill>
              <a:srgbClr val="00B0F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uk-UA" sz="3600" b="1" dirty="0">
                <a:solidFill>
                  <a:schemeClr val="bg1"/>
                </a:solidFill>
              </a:rPr>
              <a:t>Структура процесу навчання персоналу</a:t>
            </a:r>
            <a:endParaRPr lang="uk-UA" sz="96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Блок-схема: документ 5">
            <a:extLst>
              <a:ext uri="{FF2B5EF4-FFF2-40B4-BE49-F238E27FC236}">
                <a16:creationId xmlns:a16="http://schemas.microsoft.com/office/drawing/2014/main" id="{2AA6FD06-A834-4F81-9648-3C7C0A1953C8}"/>
              </a:ext>
            </a:extLst>
          </p:cNvPr>
          <p:cNvSpPr/>
          <p:nvPr/>
        </p:nvSpPr>
        <p:spPr>
          <a:xfrm>
            <a:off x="360219" y="1967345"/>
            <a:ext cx="11485418" cy="4599709"/>
          </a:xfrm>
          <a:prstGeom prst="flowChartDocument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rabicPeriod"/>
            </a:pPr>
            <a:endParaRPr lang="uk-UA" b="1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07BC585-9DD1-4879-A9A7-A44EB14247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614" t="16162" r="7614" b="16767"/>
          <a:stretch/>
        </p:blipFill>
        <p:spPr>
          <a:xfrm>
            <a:off x="1343890" y="1422091"/>
            <a:ext cx="10196946" cy="5144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43988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документ 3">
            <a:extLst>
              <a:ext uri="{FF2B5EF4-FFF2-40B4-BE49-F238E27FC236}">
                <a16:creationId xmlns:a16="http://schemas.microsoft.com/office/drawing/2014/main" id="{EDD3F7D1-7C48-415F-8D3F-1570699D1717}"/>
              </a:ext>
            </a:extLst>
          </p:cNvPr>
          <p:cNvSpPr/>
          <p:nvPr/>
        </p:nvSpPr>
        <p:spPr>
          <a:xfrm>
            <a:off x="692727" y="290946"/>
            <a:ext cx="10751127" cy="2053357"/>
          </a:xfrm>
          <a:prstGeom prst="flowChartDocument">
            <a:avLst/>
          </a:prstGeom>
          <a:ln w="76200">
            <a:solidFill>
              <a:srgbClr val="00B0F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uk-UA" sz="4400" b="1" dirty="0">
                <a:latin typeface="Arial Black" panose="020B0A04020102020204" pitchFamily="34" charset="0"/>
              </a:rPr>
              <a:t>Розрізняють шість основних класів нелінійних механізмів :</a:t>
            </a:r>
            <a:endParaRPr lang="uk-UA" sz="60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Блок-схема: документ 5">
            <a:extLst>
              <a:ext uri="{FF2B5EF4-FFF2-40B4-BE49-F238E27FC236}">
                <a16:creationId xmlns:a16="http://schemas.microsoft.com/office/drawing/2014/main" id="{2AA6FD06-A834-4F81-9648-3C7C0A1953C8}"/>
              </a:ext>
            </a:extLst>
          </p:cNvPr>
          <p:cNvSpPr/>
          <p:nvPr/>
        </p:nvSpPr>
        <p:spPr>
          <a:xfrm>
            <a:off x="360219" y="1967345"/>
            <a:ext cx="11485418" cy="4599709"/>
          </a:xfrm>
          <a:prstGeom prst="flowChartDocument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rabicPeriod"/>
            </a:pPr>
            <a:r>
              <a:rPr lang="uk-UA" sz="3200" b="1" dirty="0"/>
              <a:t> «петлі взаємного посилення»; </a:t>
            </a:r>
          </a:p>
          <a:p>
            <a:pPr marL="514350" indent="-514350">
              <a:buFont typeface="+mj-lt"/>
              <a:buAutoNum type="arabicPeriod"/>
            </a:pPr>
            <a:r>
              <a:rPr lang="uk-UA" sz="3200" b="1" dirty="0"/>
              <a:t>«петлі обмежень»; </a:t>
            </a:r>
          </a:p>
          <a:p>
            <a:pPr marL="514350" indent="-514350">
              <a:buFont typeface="+mj-lt"/>
              <a:buAutoNum type="arabicPeriod"/>
            </a:pPr>
            <a:r>
              <a:rPr lang="uk-UA" sz="3200" b="1" dirty="0"/>
              <a:t>«механізми замикання»; </a:t>
            </a:r>
          </a:p>
          <a:p>
            <a:pPr marL="514350" indent="-514350">
              <a:buFont typeface="+mj-lt"/>
              <a:buAutoNum type="arabicPeriod"/>
            </a:pPr>
            <a:r>
              <a:rPr lang="uk-UA" sz="3200" b="1" dirty="0"/>
              <a:t>тимчасові затримки; </a:t>
            </a:r>
          </a:p>
          <a:p>
            <a:pPr marL="514350" indent="-514350">
              <a:buFont typeface="+mj-lt"/>
              <a:buAutoNum type="arabicPeriod"/>
            </a:pPr>
            <a:r>
              <a:rPr lang="uk-UA" sz="3200" b="1" dirty="0"/>
              <a:t>механізми відбору; </a:t>
            </a:r>
          </a:p>
          <a:p>
            <a:pPr marL="514350" indent="-514350">
              <a:buFont typeface="+mj-lt"/>
              <a:buAutoNum type="arabicPeriod"/>
            </a:pPr>
            <a:r>
              <a:rPr lang="uk-UA" sz="3200" b="1" dirty="0"/>
              <a:t>механізми створення інновацій і внесення в них коректив.</a:t>
            </a:r>
            <a:endParaRPr lang="uk-UA" b="1" dirty="0"/>
          </a:p>
        </p:txBody>
      </p:sp>
    </p:spTree>
    <p:extLst>
      <p:ext uri="{BB962C8B-B14F-4D97-AF65-F5344CB8AC3E}">
        <p14:creationId xmlns:p14="http://schemas.microsoft.com/office/powerpoint/2010/main" val="183581661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документ 3">
            <a:extLst>
              <a:ext uri="{FF2B5EF4-FFF2-40B4-BE49-F238E27FC236}">
                <a16:creationId xmlns:a16="http://schemas.microsoft.com/office/drawing/2014/main" id="{EDD3F7D1-7C48-415F-8D3F-1570699D1717}"/>
              </a:ext>
            </a:extLst>
          </p:cNvPr>
          <p:cNvSpPr/>
          <p:nvPr/>
        </p:nvSpPr>
        <p:spPr>
          <a:xfrm>
            <a:off x="138547" y="249383"/>
            <a:ext cx="11485418" cy="1026678"/>
          </a:xfrm>
          <a:prstGeom prst="flowChartDocument">
            <a:avLst/>
          </a:prstGeom>
          <a:ln w="76200">
            <a:solidFill>
              <a:srgbClr val="00B0F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ru-RU" sz="2800" dirty="0" err="1">
                <a:solidFill>
                  <a:schemeClr val="bg1"/>
                </a:solidFill>
                <a:latin typeface="Arial Black" panose="020B0A04020102020204" pitchFamily="34" charset="0"/>
              </a:rPr>
              <a:t>Головні</a:t>
            </a:r>
            <a:r>
              <a:rPr lang="ru-RU" sz="2800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Arial Black" panose="020B0A04020102020204" pitchFamily="34" charset="0"/>
              </a:rPr>
              <a:t>результати</a:t>
            </a:r>
            <a:r>
              <a:rPr lang="ru-RU" sz="2800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Arial Black" panose="020B0A04020102020204" pitchFamily="34" charset="0"/>
              </a:rPr>
              <a:t>проведення</a:t>
            </a:r>
            <a:r>
              <a:rPr lang="ru-RU" sz="2800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Arial Black" panose="020B0A04020102020204" pitchFamily="34" charset="0"/>
              </a:rPr>
              <a:t>ефективної</a:t>
            </a:r>
            <a:r>
              <a:rPr lang="ru-RU" sz="2800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Arial Black" panose="020B0A04020102020204" pitchFamily="34" charset="0"/>
              </a:rPr>
              <a:t>кадрової</a:t>
            </a:r>
            <a:r>
              <a:rPr lang="ru-RU" sz="2800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Arial Black" panose="020B0A04020102020204" pitchFamily="34" charset="0"/>
              </a:rPr>
              <a:t>політики</a:t>
            </a:r>
            <a:r>
              <a:rPr lang="ru-RU" sz="2800" dirty="0">
                <a:solidFill>
                  <a:schemeClr val="bg1"/>
                </a:solidFill>
                <a:latin typeface="Arial Black" panose="020B0A04020102020204" pitchFamily="34" charset="0"/>
              </a:rPr>
              <a:t> на </a:t>
            </a:r>
            <a:r>
              <a:rPr lang="ru-RU" sz="2800" dirty="0" err="1">
                <a:solidFill>
                  <a:schemeClr val="bg1"/>
                </a:solidFill>
                <a:latin typeface="Arial Black" panose="020B0A04020102020204" pitchFamily="34" charset="0"/>
              </a:rPr>
              <a:t>підприємстві</a:t>
            </a:r>
            <a:r>
              <a:rPr lang="ru-RU" sz="2800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Arial Black" panose="020B0A04020102020204" pitchFamily="34" charset="0"/>
              </a:rPr>
              <a:t>туріндустрії</a:t>
            </a:r>
            <a:endParaRPr lang="uk-UA" sz="40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Блок-схема: документ 5">
            <a:extLst>
              <a:ext uri="{FF2B5EF4-FFF2-40B4-BE49-F238E27FC236}">
                <a16:creationId xmlns:a16="http://schemas.microsoft.com/office/drawing/2014/main" id="{2AA6FD06-A834-4F81-9648-3C7C0A1953C8}"/>
              </a:ext>
            </a:extLst>
          </p:cNvPr>
          <p:cNvSpPr/>
          <p:nvPr/>
        </p:nvSpPr>
        <p:spPr>
          <a:xfrm>
            <a:off x="138547" y="1468581"/>
            <a:ext cx="4655126" cy="5694219"/>
          </a:xfrm>
          <a:prstGeom prst="flowChartDocument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indent="442913" algn="just"/>
            <a:endParaRPr lang="uk-UA" sz="2600" dirty="0"/>
          </a:p>
          <a:p>
            <a:pPr indent="720725" algn="just">
              <a:lnSpc>
                <a:spcPct val="90000"/>
              </a:lnSpc>
            </a:pPr>
            <a:r>
              <a:rPr lang="uk-UA" sz="2600" dirty="0"/>
              <a:t>Оцінка ефективності навчання може проводитися з використанням тестів, опитувачів, екзаменів тощо. </a:t>
            </a:r>
          </a:p>
          <a:p>
            <a:pPr indent="720725" algn="just">
              <a:lnSpc>
                <a:spcPct val="90000"/>
              </a:lnSpc>
            </a:pPr>
            <a:r>
              <a:rPr lang="uk-UA" sz="2600" dirty="0"/>
              <a:t>Оцінку ефективності навчання можуть здійснювати як співробітники, які навчаються, так і викладачі, експерти або спеціально створені комісії.</a:t>
            </a:r>
            <a:endParaRPr lang="uk-UA" sz="2600" b="1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34C6BB7-0642-4EB6-B28B-C78E9AE277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591" t="18182" r="11591" b="8687"/>
          <a:stretch/>
        </p:blipFill>
        <p:spPr>
          <a:xfrm>
            <a:off x="4946072" y="1346777"/>
            <a:ext cx="8091054" cy="5384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9173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Блок-схема: документ 4">
            <a:extLst>
              <a:ext uri="{FF2B5EF4-FFF2-40B4-BE49-F238E27FC236}">
                <a16:creationId xmlns:a16="http://schemas.microsoft.com/office/drawing/2014/main" id="{9C3E374A-E390-40C0-B8DB-D564881EA518}"/>
              </a:ext>
            </a:extLst>
          </p:cNvPr>
          <p:cNvSpPr/>
          <p:nvPr/>
        </p:nvSpPr>
        <p:spPr>
          <a:xfrm>
            <a:off x="166255" y="1879601"/>
            <a:ext cx="11859490" cy="4082472"/>
          </a:xfrm>
          <a:prstGeom prst="flowChartDocument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19946084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Блок-схема: документ 4">
            <a:extLst>
              <a:ext uri="{FF2B5EF4-FFF2-40B4-BE49-F238E27FC236}">
                <a16:creationId xmlns:a16="http://schemas.microsoft.com/office/drawing/2014/main" id="{9C3E374A-E390-40C0-B8DB-D564881EA518}"/>
              </a:ext>
            </a:extLst>
          </p:cNvPr>
          <p:cNvSpPr/>
          <p:nvPr/>
        </p:nvSpPr>
        <p:spPr>
          <a:xfrm>
            <a:off x="533400" y="674256"/>
            <a:ext cx="11312236" cy="4105562"/>
          </a:xfrm>
          <a:prstGeom prst="flowChartDocument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8000" b="1" dirty="0">
                <a:latin typeface="Arial Black" panose="020B0A04020102020204" pitchFamily="34" charset="0"/>
              </a:rPr>
              <a:t>ДЯКУЮ ЗА УВАГУ!</a:t>
            </a:r>
          </a:p>
        </p:txBody>
      </p:sp>
    </p:spTree>
    <p:extLst>
      <p:ext uri="{BB962C8B-B14F-4D97-AF65-F5344CB8AC3E}">
        <p14:creationId xmlns:p14="http://schemas.microsoft.com/office/powerpoint/2010/main" val="28301764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Блок-схема: документ 4">
            <a:extLst>
              <a:ext uri="{FF2B5EF4-FFF2-40B4-BE49-F238E27FC236}">
                <a16:creationId xmlns:a16="http://schemas.microsoft.com/office/drawing/2014/main" id="{9C3E374A-E390-40C0-B8DB-D564881EA518}"/>
              </a:ext>
            </a:extLst>
          </p:cNvPr>
          <p:cNvSpPr/>
          <p:nvPr/>
        </p:nvSpPr>
        <p:spPr>
          <a:xfrm>
            <a:off x="249382" y="734291"/>
            <a:ext cx="11637818" cy="6913417"/>
          </a:xfrm>
          <a:prstGeom prst="flowChartDocumen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lvl="0" indent="-285750" algn="just">
              <a:buFont typeface="Wingdings" panose="05000000000000000000" pitchFamily="2" charset="2"/>
              <a:buChar char="q"/>
            </a:pPr>
            <a:endParaRPr lang="uk-UA" sz="3600" b="1" dirty="0"/>
          </a:p>
          <a:p>
            <a:pPr marL="285750" lvl="0" indent="-285750" algn="just">
              <a:buFont typeface="Wingdings" panose="05000000000000000000" pitchFamily="2" charset="2"/>
              <a:buChar char="q"/>
            </a:pPr>
            <a:r>
              <a:rPr lang="uk-UA" sz="3600" dirty="0"/>
              <a:t>час відповіді на дзвінок щодо одержання інформації або бронювання:(15, 20, 30 секунд);</a:t>
            </a:r>
          </a:p>
          <a:p>
            <a:pPr marL="285750" lvl="0" indent="-285750" algn="just">
              <a:buFont typeface="Wingdings" panose="05000000000000000000" pitchFamily="2" charset="2"/>
              <a:buChar char="q"/>
            </a:pPr>
            <a:r>
              <a:rPr lang="uk-UA" sz="3600" dirty="0"/>
              <a:t>час оформлення в службі розміщення.(5,10,15 хвилин);</a:t>
            </a:r>
          </a:p>
          <a:p>
            <a:pPr marL="285750" lvl="0" indent="-285750" algn="just">
              <a:buFont typeface="Wingdings" panose="05000000000000000000" pitchFamily="2" charset="2"/>
              <a:buChar char="q"/>
            </a:pPr>
            <a:r>
              <a:rPr lang="uk-UA" sz="3600" dirty="0"/>
              <a:t>час, затрачуваний на надання конкретної послуги (наприклад, багаж доставляють в номер не пізніше 3 хвилин після заселення клієнта);</a:t>
            </a:r>
          </a:p>
          <a:p>
            <a:pPr marL="285750" lvl="0" indent="-285750" algn="just">
              <a:buFont typeface="Wingdings" panose="05000000000000000000" pitchFamily="2" charset="2"/>
              <a:buChar char="q"/>
            </a:pPr>
            <a:r>
              <a:rPr lang="uk-UA" sz="3600" dirty="0"/>
              <a:t>зовнішній вигляд і наявність уніформи;</a:t>
            </a:r>
          </a:p>
          <a:p>
            <a:pPr marL="285750" lvl="0" indent="-285750" algn="just">
              <a:buFont typeface="Wingdings" panose="05000000000000000000" pitchFamily="2" charset="2"/>
              <a:buChar char="q"/>
            </a:pPr>
            <a:r>
              <a:rPr lang="uk-UA" sz="3600" dirty="0"/>
              <a:t>знання іноземних мов персоналом обслуговування і </a:t>
            </a:r>
            <a:r>
              <a:rPr lang="uk-UA" sz="3600" dirty="0" err="1"/>
              <a:t>т.д</a:t>
            </a:r>
            <a:r>
              <a:rPr lang="uk-UA" sz="3600" dirty="0"/>
              <a:t>.</a:t>
            </a:r>
            <a:endParaRPr lang="uk-UA" sz="2400" dirty="0"/>
          </a:p>
        </p:txBody>
      </p:sp>
      <p:sp>
        <p:nvSpPr>
          <p:cNvPr id="4" name="Блок-схема: документ 3">
            <a:extLst>
              <a:ext uri="{FF2B5EF4-FFF2-40B4-BE49-F238E27FC236}">
                <a16:creationId xmlns:a16="http://schemas.microsoft.com/office/drawing/2014/main" id="{EDD3F7D1-7C48-415F-8D3F-1570699D1717}"/>
              </a:ext>
            </a:extLst>
          </p:cNvPr>
          <p:cNvSpPr/>
          <p:nvPr/>
        </p:nvSpPr>
        <p:spPr>
          <a:xfrm>
            <a:off x="5763491" y="212436"/>
            <a:ext cx="5726545" cy="651165"/>
          </a:xfrm>
          <a:prstGeom prst="flowChartDocument">
            <a:avLst/>
          </a:prstGeom>
          <a:ln w="76200">
            <a:solidFill>
              <a:srgbClr val="00B0F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/>
              <a:t>КРИТЕРІЇ:</a:t>
            </a:r>
          </a:p>
        </p:txBody>
      </p:sp>
    </p:spTree>
    <p:extLst>
      <p:ext uri="{BB962C8B-B14F-4D97-AF65-F5344CB8AC3E}">
        <p14:creationId xmlns:p14="http://schemas.microsoft.com/office/powerpoint/2010/main" val="18307599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Блок-схема: документ 4">
            <a:extLst>
              <a:ext uri="{FF2B5EF4-FFF2-40B4-BE49-F238E27FC236}">
                <a16:creationId xmlns:a16="http://schemas.microsoft.com/office/drawing/2014/main" id="{9C3E374A-E390-40C0-B8DB-D564881EA518}"/>
              </a:ext>
            </a:extLst>
          </p:cNvPr>
          <p:cNvSpPr/>
          <p:nvPr/>
        </p:nvSpPr>
        <p:spPr>
          <a:xfrm>
            <a:off x="311727" y="1399309"/>
            <a:ext cx="11700164" cy="5357091"/>
          </a:xfrm>
          <a:prstGeom prst="flowChartDocument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uk-UA" sz="3600" b="1" dirty="0"/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uk-UA" sz="3200" dirty="0"/>
              <a:t>в </a:t>
            </a:r>
            <a:r>
              <a:rPr lang="uk-UA" sz="3200" dirty="0" err="1"/>
              <a:t>готельно</a:t>
            </a:r>
            <a:r>
              <a:rPr lang="uk-UA" sz="3200" dirty="0"/>
              <a:t>-ресторанному підприємстві як складовій </a:t>
            </a:r>
            <a:r>
              <a:rPr lang="uk-UA" sz="3200" dirty="0" err="1"/>
              <a:t>турбізнесу</a:t>
            </a:r>
            <a:r>
              <a:rPr lang="uk-UA" sz="3200" dirty="0"/>
              <a:t> під одним дахом працюють фахівці різних спеціальностей (від 5 до 9 спеціальностей). </a:t>
            </a: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uk-UA" sz="3200" dirty="0"/>
              <a:t>більшість масових професій в готелі не вимагає високої кваліфікації від працівників.</a:t>
            </a:r>
          </a:p>
          <a:p>
            <a:pPr marL="457200" lvl="0" indent="-457200" algn="just">
              <a:buFont typeface="Wingdings" panose="05000000000000000000" pitchFamily="2" charset="2"/>
              <a:buChar char="q"/>
            </a:pPr>
            <a:r>
              <a:rPr lang="uk-UA" sz="3200" dirty="0"/>
              <a:t>робота персоналу контактних служб готелю вимагає вміння й бажання знаходити спільну мову з різними людьми, оскільки постояльці готелю </a:t>
            </a:r>
          </a:p>
          <a:p>
            <a:pPr marL="457200" lvl="0" indent="-457200" algn="just">
              <a:buFont typeface="Wingdings" panose="05000000000000000000" pitchFamily="2" charset="2"/>
              <a:buChar char="q"/>
            </a:pPr>
            <a:r>
              <a:rPr lang="uk-UA" sz="3200" dirty="0"/>
              <a:t>роботу готелю можна назвати безперервним виробництвом</a:t>
            </a:r>
          </a:p>
        </p:txBody>
      </p:sp>
      <p:sp>
        <p:nvSpPr>
          <p:cNvPr id="4" name="Блок-схема: документ 3">
            <a:extLst>
              <a:ext uri="{FF2B5EF4-FFF2-40B4-BE49-F238E27FC236}">
                <a16:creationId xmlns:a16="http://schemas.microsoft.com/office/drawing/2014/main" id="{EDD3F7D1-7C48-415F-8D3F-1570699D1717}"/>
              </a:ext>
            </a:extLst>
          </p:cNvPr>
          <p:cNvSpPr/>
          <p:nvPr/>
        </p:nvSpPr>
        <p:spPr>
          <a:xfrm>
            <a:off x="443345" y="-9235"/>
            <a:ext cx="11568546" cy="1297708"/>
          </a:xfrm>
          <a:prstGeom prst="flowChartDocument">
            <a:avLst/>
          </a:prstGeom>
          <a:ln w="76200">
            <a:solidFill>
              <a:schemeClr val="accent1">
                <a:lumMod val="75000"/>
              </a:schemeClr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uk-UA" sz="3600" b="1" dirty="0">
                <a:solidFill>
                  <a:schemeClr val="bg1"/>
                </a:solidFill>
              </a:rPr>
              <a:t>Праця в сфері ТУРИСТИЧНОГО ГОСПОДАРСТВА має низку особливостей</a:t>
            </a:r>
            <a:endParaRPr lang="uk-UA" sz="6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2274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Блок-схема: документ 4">
            <a:extLst>
              <a:ext uri="{FF2B5EF4-FFF2-40B4-BE49-F238E27FC236}">
                <a16:creationId xmlns:a16="http://schemas.microsoft.com/office/drawing/2014/main" id="{9C3E374A-E390-40C0-B8DB-D564881EA518}"/>
              </a:ext>
            </a:extLst>
          </p:cNvPr>
          <p:cNvSpPr/>
          <p:nvPr/>
        </p:nvSpPr>
        <p:spPr>
          <a:xfrm>
            <a:off x="207822" y="2923310"/>
            <a:ext cx="11776360" cy="3934689"/>
          </a:xfrm>
          <a:prstGeom prst="flowChartDocument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indent="623888" algn="just"/>
            <a:r>
              <a:rPr lang="uk-UA" sz="3200" b="1" dirty="0"/>
              <a:t>Від того, як персонал вирішує проблеми обслуговування, буде залежати, чи буде клієнт задоволений запропонованими послугами. </a:t>
            </a:r>
          </a:p>
          <a:p>
            <a:pPr indent="623888" algn="just"/>
            <a:r>
              <a:rPr lang="uk-UA" sz="3200" b="1" dirty="0"/>
              <a:t>СЬОГОДНІ КЛІЄНТ – ГОСПОДАР СТАНОВИЩА. Задоволення його потреб – першочергова мета будь-якого бізнесу</a:t>
            </a:r>
          </a:p>
        </p:txBody>
      </p:sp>
      <p:sp>
        <p:nvSpPr>
          <p:cNvPr id="4" name="Блок-схема: документ 3">
            <a:extLst>
              <a:ext uri="{FF2B5EF4-FFF2-40B4-BE49-F238E27FC236}">
                <a16:creationId xmlns:a16="http://schemas.microsoft.com/office/drawing/2014/main" id="{EDD3F7D1-7C48-415F-8D3F-1570699D1717}"/>
              </a:ext>
            </a:extLst>
          </p:cNvPr>
          <p:cNvSpPr/>
          <p:nvPr/>
        </p:nvSpPr>
        <p:spPr>
          <a:xfrm>
            <a:off x="290944" y="190872"/>
            <a:ext cx="11554691" cy="2566183"/>
          </a:xfrm>
          <a:prstGeom prst="flowChartDocument">
            <a:avLst/>
          </a:prstGeom>
          <a:ln w="76200">
            <a:solidFill>
              <a:schemeClr val="accent1">
                <a:lumMod val="75000"/>
              </a:schemeClr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539750" algn="justLow"/>
            <a:r>
              <a:rPr lang="uk-UA" sz="2800" b="1" dirty="0">
                <a:solidFill>
                  <a:schemeClr val="bg1"/>
                </a:solidFill>
              </a:rPr>
              <a:t>При цьому робота менеджерів вищого рівня відрізняється високою часткою розмовних контактів (безпосередньо й по телефону) й відносно невеликим часом, що витрачається на роботу з листами й документами</a:t>
            </a:r>
            <a:endParaRPr lang="uk-UA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81416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Блок-схема: документ 4">
            <a:extLst>
              <a:ext uri="{FF2B5EF4-FFF2-40B4-BE49-F238E27FC236}">
                <a16:creationId xmlns:a16="http://schemas.microsoft.com/office/drawing/2014/main" id="{9C3E374A-E390-40C0-B8DB-D564881EA518}"/>
              </a:ext>
            </a:extLst>
          </p:cNvPr>
          <p:cNvSpPr/>
          <p:nvPr/>
        </p:nvSpPr>
        <p:spPr>
          <a:xfrm>
            <a:off x="346365" y="290945"/>
            <a:ext cx="11554690" cy="7162799"/>
          </a:xfrm>
          <a:prstGeom prst="flowChartDocument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uk-UA" sz="2400" b="1" dirty="0"/>
          </a:p>
          <a:p>
            <a:pPr indent="623888" algn="just"/>
            <a:r>
              <a:rPr lang="uk-UA" sz="2400" b="1" dirty="0"/>
              <a:t>Управління персоналом виступає невід’ємною складовою частиною менеджменту підприємств туристичного господарства. </a:t>
            </a:r>
          </a:p>
          <a:p>
            <a:pPr indent="623888" algn="ctr"/>
            <a:r>
              <a:rPr lang="uk-UA" sz="3200" b="1" dirty="0"/>
              <a:t>Менеджмент персоналу передбачає свідоме регулювання діяльності трудового колективу: </a:t>
            </a:r>
          </a:p>
          <a:p>
            <a:pPr indent="623888" algn="ctr"/>
            <a:endParaRPr lang="uk-UA" sz="3200" b="1" dirty="0"/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uk-UA" sz="2400" b="1" dirty="0"/>
              <a:t>форм його організації, 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uk-UA" sz="2400" b="1" dirty="0"/>
              <a:t>характеру взаємовідносин між членами трудового колективу, 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uk-UA" sz="2400" b="1" dirty="0"/>
              <a:t>кадрове планування, розробку системи заробітної плати й пільг, 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uk-UA" sz="2400" b="1" dirty="0"/>
              <a:t>розробку системи мотивації, формування психологічного клімату, 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uk-UA" sz="2400" b="1" dirty="0"/>
              <a:t>управління конфліктами, підготовку резерву, управління розвитком тощо. </a:t>
            </a:r>
          </a:p>
          <a:p>
            <a:pPr indent="623888" algn="just"/>
            <a:r>
              <a:rPr lang="uk-UA" sz="3200" dirty="0"/>
              <a:t>При цьому слід зазначити, що ефективна робота персоналу підприємства є </a:t>
            </a:r>
            <a:r>
              <a:rPr lang="uk-UA" sz="3200" dirty="0" err="1"/>
              <a:t>детермінантою</a:t>
            </a:r>
            <a:r>
              <a:rPr lang="uk-UA" sz="3200" dirty="0"/>
              <a:t> його прибутковості.</a:t>
            </a:r>
          </a:p>
        </p:txBody>
      </p:sp>
    </p:spTree>
    <p:extLst>
      <p:ext uri="{BB962C8B-B14F-4D97-AF65-F5344CB8AC3E}">
        <p14:creationId xmlns:p14="http://schemas.microsoft.com/office/powerpoint/2010/main" val="23199099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Блок-схема: документ 4">
            <a:extLst>
              <a:ext uri="{FF2B5EF4-FFF2-40B4-BE49-F238E27FC236}">
                <a16:creationId xmlns:a16="http://schemas.microsoft.com/office/drawing/2014/main" id="{9C3E374A-E390-40C0-B8DB-D564881EA518}"/>
              </a:ext>
            </a:extLst>
          </p:cNvPr>
          <p:cNvSpPr/>
          <p:nvPr/>
        </p:nvSpPr>
        <p:spPr>
          <a:xfrm>
            <a:off x="166255" y="1879601"/>
            <a:ext cx="11859490" cy="4082472"/>
          </a:xfrm>
          <a:prstGeom prst="flowChartDocument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15463841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документ 3">
            <a:extLst>
              <a:ext uri="{FF2B5EF4-FFF2-40B4-BE49-F238E27FC236}">
                <a16:creationId xmlns:a16="http://schemas.microsoft.com/office/drawing/2014/main" id="{EDD3F7D1-7C48-415F-8D3F-1570699D1717}"/>
              </a:ext>
            </a:extLst>
          </p:cNvPr>
          <p:cNvSpPr/>
          <p:nvPr/>
        </p:nvSpPr>
        <p:spPr>
          <a:xfrm>
            <a:off x="166256" y="173180"/>
            <a:ext cx="11665526" cy="1519383"/>
          </a:xfrm>
          <a:prstGeom prst="flowChartDocument">
            <a:avLst/>
          </a:prstGeom>
          <a:ln w="76200">
            <a:solidFill>
              <a:srgbClr val="00B0F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uk-UA" sz="3600" b="1" dirty="0">
                <a:solidFill>
                  <a:schemeClr val="bg1"/>
                </a:solidFill>
              </a:rPr>
              <a:t>2. Критерії добору працівників підприємств туристичного  бізнесу</a:t>
            </a:r>
            <a:endParaRPr lang="uk-UA" sz="4800" b="1" dirty="0">
              <a:solidFill>
                <a:schemeClr val="bg1"/>
              </a:solidFill>
            </a:endParaRPr>
          </a:p>
        </p:txBody>
      </p:sp>
      <p:sp>
        <p:nvSpPr>
          <p:cNvPr id="5" name="Блок-схема: документ 4">
            <a:extLst>
              <a:ext uri="{FF2B5EF4-FFF2-40B4-BE49-F238E27FC236}">
                <a16:creationId xmlns:a16="http://schemas.microsoft.com/office/drawing/2014/main" id="{9C3E374A-E390-40C0-B8DB-D564881EA518}"/>
              </a:ext>
            </a:extLst>
          </p:cNvPr>
          <p:cNvSpPr/>
          <p:nvPr/>
        </p:nvSpPr>
        <p:spPr>
          <a:xfrm>
            <a:off x="498761" y="1371600"/>
            <a:ext cx="11526983" cy="1230745"/>
          </a:xfrm>
          <a:prstGeom prst="flowChartDocument">
            <a:avLst/>
          </a:prstGeom>
          <a:ln w="57150">
            <a:solidFill>
              <a:schemeClr val="tx1">
                <a:lumMod val="9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1" algn="ctr"/>
            <a:r>
              <a:rPr lang="uk-UA" sz="2800" b="1" dirty="0"/>
              <a:t>КРИТЕРІЇ ДОБОРУ ПЕРСОНАЛУ ПЕРЕДБАЧАЄ КОМПЛЕКСНУ ХАРАКТЕРИСТИКУ ПРАЦІВНИКА</a:t>
            </a:r>
            <a:r>
              <a:rPr lang="uk-UA" dirty="0"/>
              <a:t>: </a:t>
            </a:r>
            <a:endParaRPr lang="uk-UA" sz="3200" b="1" dirty="0"/>
          </a:p>
        </p:txBody>
      </p:sp>
      <p:sp>
        <p:nvSpPr>
          <p:cNvPr id="6" name="Блок-схема: документ 5">
            <a:extLst>
              <a:ext uri="{FF2B5EF4-FFF2-40B4-BE49-F238E27FC236}">
                <a16:creationId xmlns:a16="http://schemas.microsoft.com/office/drawing/2014/main" id="{2AA6FD06-A834-4F81-9648-3C7C0A1953C8}"/>
              </a:ext>
            </a:extLst>
          </p:cNvPr>
          <p:cNvSpPr/>
          <p:nvPr/>
        </p:nvSpPr>
        <p:spPr>
          <a:xfrm>
            <a:off x="221676" y="2463801"/>
            <a:ext cx="11804068" cy="3161144"/>
          </a:xfrm>
          <a:prstGeom prst="flowChartDocument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v"/>
            </a:pPr>
            <a:endParaRPr lang="uk-UA" sz="3600" i="1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uk-UA" sz="3600" i="1" dirty="0"/>
              <a:t>Кваліфікація.</a:t>
            </a:r>
            <a:endParaRPr lang="uk-UA" sz="36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uk-UA" sz="3600" i="1" dirty="0"/>
              <a:t>Досвід. </a:t>
            </a:r>
            <a:endParaRPr lang="uk-UA" sz="36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uk-UA" sz="3600" i="1" dirty="0"/>
              <a:t>Фізичні (медичні) характеристики. </a:t>
            </a:r>
            <a:endParaRPr lang="uk-UA" sz="36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uk-UA" sz="3600" i="1" dirty="0"/>
              <a:t>Персональні характеристики й типи особи</a:t>
            </a:r>
            <a:endParaRPr lang="uk-UA" sz="28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uk-UA" sz="3600" i="1" dirty="0"/>
              <a:t>Поведінка</a:t>
            </a:r>
            <a:endParaRPr lang="uk-UA" sz="3600" dirty="0"/>
          </a:p>
        </p:txBody>
      </p:sp>
      <p:sp>
        <p:nvSpPr>
          <p:cNvPr id="7" name="Блок-схема: документ 6">
            <a:extLst>
              <a:ext uri="{FF2B5EF4-FFF2-40B4-BE49-F238E27FC236}">
                <a16:creationId xmlns:a16="http://schemas.microsoft.com/office/drawing/2014/main" id="{AB8F46EC-1B00-44CB-8B68-688D57207D1A}"/>
              </a:ext>
            </a:extLst>
          </p:cNvPr>
          <p:cNvSpPr/>
          <p:nvPr/>
        </p:nvSpPr>
        <p:spPr>
          <a:xfrm>
            <a:off x="0" y="5486401"/>
            <a:ext cx="12192000" cy="1230745"/>
          </a:xfrm>
          <a:prstGeom prst="flowChartDocument">
            <a:avLst/>
          </a:prstGeom>
          <a:ln w="57150">
            <a:solidFill>
              <a:schemeClr val="tx1">
                <a:lumMod val="9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1" algn="ctr"/>
            <a:r>
              <a:rPr lang="uk-UA" sz="2400" b="1" dirty="0"/>
              <a:t>Успішність роботи кадрової служби підприємства залежить від того, наскільки чітко працівники уявляють собі конкретну мету роботи з добору кадрів. </a:t>
            </a:r>
            <a:endParaRPr lang="uk-UA" sz="4000" b="1" dirty="0"/>
          </a:p>
        </p:txBody>
      </p:sp>
    </p:spTree>
    <p:extLst>
      <p:ext uri="{BB962C8B-B14F-4D97-AF65-F5344CB8AC3E}">
        <p14:creationId xmlns:p14="http://schemas.microsoft.com/office/powerpoint/2010/main" val="371535404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Іон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650</TotalTime>
  <Words>1684</Words>
  <Application>Microsoft Office PowerPoint</Application>
  <PresentationFormat>Широкий екран</PresentationFormat>
  <Paragraphs>186</Paragraphs>
  <Slides>37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37</vt:i4>
      </vt:variant>
    </vt:vector>
  </HeadingPairs>
  <TitlesOfParts>
    <vt:vector size="43" baseType="lpstr">
      <vt:lpstr>Arial</vt:lpstr>
      <vt:lpstr>Arial Black</vt:lpstr>
      <vt:lpstr>Century Gothic</vt:lpstr>
      <vt:lpstr>Wingdings</vt:lpstr>
      <vt:lpstr>Wingdings 3</vt:lpstr>
      <vt:lpstr>Іон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pc</dc:creator>
  <cp:lastModifiedBy>pc</cp:lastModifiedBy>
  <cp:revision>31</cp:revision>
  <dcterms:created xsi:type="dcterms:W3CDTF">2022-09-25T17:16:34Z</dcterms:created>
  <dcterms:modified xsi:type="dcterms:W3CDTF">2022-09-28T01:27:30Z</dcterms:modified>
</cp:coreProperties>
</file>