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1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19" autoAdjust="0"/>
    <p:restoredTop sz="94660"/>
  </p:normalViewPr>
  <p:slideViewPr>
    <p:cSldViewPr snapToGrid="0">
      <p:cViewPr varScale="1">
        <p:scale>
          <a:sx n="55" d="100"/>
          <a:sy n="55" d="100"/>
        </p:scale>
        <p:origin x="5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5T20:52:35.742" idx="1">
    <p:pos x="7540" y="713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512617" y="572654"/>
            <a:ext cx="11032837" cy="1450110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200" dirty="0">
                <a:solidFill>
                  <a:schemeClr val="bg1"/>
                </a:solidFill>
                <a:latin typeface="Arial Black" panose="020B0A04020102020204" pitchFamily="34" charset="0"/>
              </a:rPr>
              <a:t>ТЕОРЕТИЧНІ АСПЕКТИ ІННОВАЦІЙ В ТУРИЗМІ</a:t>
            </a:r>
          </a:p>
        </p:txBody>
      </p:sp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646545" y="2207490"/>
            <a:ext cx="11032837" cy="4456546"/>
          </a:xfrm>
          <a:prstGeom prst="flowChartDocumen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uk-UA" sz="3200" b="1" dirty="0"/>
              <a:t>ПЛАН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uk-UA" sz="3200" b="1" dirty="0"/>
              <a:t>Роль підприємця в інноваційних процесах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uk-UA" sz="3200" b="1" dirty="0"/>
              <a:t>Інновації в управлінні туристськими підприємствами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uk-UA" sz="3200" b="1" dirty="0"/>
              <a:t>Інноваційні процеси в просуванні і комерціалізації туристського продукту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uk-UA" sz="3200" b="1" dirty="0"/>
              <a:t>Динамічне моделювання бізнесу</a:t>
            </a:r>
          </a:p>
          <a:p>
            <a:pPr lvl="1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73331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6" y="332509"/>
            <a:ext cx="11665526" cy="3205018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2800" dirty="0"/>
          </a:p>
          <a:p>
            <a:pPr indent="534988" algn="just"/>
            <a:r>
              <a:rPr lang="uk-UA" sz="3200" b="1" dirty="0">
                <a:latin typeface="Arial Black" panose="020B0A04020102020204" pitchFamily="34" charset="0"/>
              </a:rPr>
              <a:t> Такі альянси не є застиглими конструкціями - вони змінюються залежно від ситуації на ринку: </a:t>
            </a:r>
          </a:p>
          <a:p>
            <a:pPr indent="534988" algn="just"/>
            <a:r>
              <a:rPr lang="uk-UA" sz="3200" b="1" dirty="0"/>
              <a:t>часто спостерігаються випадки виходу учасників з цих альянсів, переходу з одного об'єднання в інше і створення нових альянсів</a:t>
            </a:r>
            <a:r>
              <a:rPr lang="uk-UA" dirty="0"/>
              <a:t>.</a:t>
            </a: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04799" y="4114800"/>
            <a:ext cx="11471563" cy="265545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ctr"/>
            <a:r>
              <a:rPr lang="uk-UA" sz="3600" b="1" dirty="0"/>
              <a:t>Головною умовою стратегічного альянсу є співробітництво між підприємствами з метою підвищення конкурентоспроможності учасників</a:t>
            </a:r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47998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138545" y="429491"/>
            <a:ext cx="11928764" cy="620683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4000" dirty="0">
              <a:latin typeface="Arial Black" panose="020B0A04020102020204" pitchFamily="34" charset="0"/>
            </a:endParaRPr>
          </a:p>
          <a:p>
            <a:pPr algn="ctr"/>
            <a:r>
              <a:rPr lang="uk-UA" sz="4000" dirty="0">
                <a:latin typeface="Arial Black" panose="020B0A04020102020204" pitchFamily="34" charset="0"/>
              </a:rPr>
              <a:t>Ділове партнерство в туризмі призводить до різних форм співпраці: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для боротьби з конкурентами;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об'єднання з учасниками бізнесу з інших сфер діяльності;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створення «клубів» для спільної роботи по реалізації специфічного туристського продукту на ринках інших країн;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для спільного перевезення туристів;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створення франчайзингових мереж;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впровадження інновацій.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5166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360218" y="1590963"/>
            <a:ext cx="11471563" cy="2406073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2800" dirty="0"/>
          </a:p>
          <a:p>
            <a:pPr marL="0" lvl="1" indent="628650" algn="just"/>
            <a:r>
              <a:rPr lang="uk-UA" sz="3200" b="1" i="1" dirty="0">
                <a:latin typeface="Arial Black" panose="020B0A04020102020204" pitchFamily="34" charset="0"/>
              </a:rPr>
              <a:t>СТРАТЕГІЧНІ АЛЬЯНСИ </a:t>
            </a:r>
            <a:r>
              <a:rPr lang="uk-UA" sz="3200" b="1" i="1" dirty="0"/>
              <a:t>о</a:t>
            </a:r>
            <a:r>
              <a:rPr lang="uk-UA" sz="3200" b="1" dirty="0"/>
              <a:t>дна з поширених форм ділового партнерства, котрі в секторі послуг створюються набагато частіше, ніж у сфері виробництва</a:t>
            </a: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04799" y="4114800"/>
            <a:ext cx="11471563" cy="265545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r>
              <a:rPr lang="uk-UA" sz="3600" b="1" dirty="0"/>
              <a:t>Головною умовою стратегічного альянсу є співробітництво між підприємствами з метою підвищення конкурентоспроможності учасників</a:t>
            </a:r>
            <a:endParaRPr lang="uk-UA" sz="4400" b="1" dirty="0"/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166255" y="323272"/>
            <a:ext cx="11901054" cy="6728692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623888" algn="just">
              <a:lnSpc>
                <a:spcPct val="90000"/>
              </a:lnSpc>
            </a:pPr>
            <a:endParaRPr lang="uk-UA" sz="2800" b="1" dirty="0">
              <a:solidFill>
                <a:schemeClr val="bg1"/>
              </a:solidFill>
            </a:endParaRPr>
          </a:p>
          <a:p>
            <a:pPr indent="623888" algn="just">
              <a:lnSpc>
                <a:spcPct val="90000"/>
              </a:lnSpc>
            </a:pPr>
            <a:endParaRPr lang="uk-UA" sz="3200" b="1" dirty="0">
              <a:solidFill>
                <a:schemeClr val="bg1"/>
              </a:solidFill>
            </a:endParaRPr>
          </a:p>
          <a:p>
            <a:pPr indent="623888" algn="just">
              <a:lnSpc>
                <a:spcPct val="90000"/>
              </a:lnSpc>
            </a:pPr>
            <a:r>
              <a:rPr lang="uk-UA" sz="3200" b="1" dirty="0">
                <a:solidFill>
                  <a:schemeClr val="bg1"/>
                </a:solidFill>
              </a:rPr>
              <a:t>С</a:t>
            </a:r>
            <a:r>
              <a:rPr lang="uk-UA" sz="3600" b="1" dirty="0">
                <a:solidFill>
                  <a:schemeClr val="bg1"/>
                </a:solidFill>
              </a:rPr>
              <a:t>труктура готельного бізнесу постійно змінюється. </a:t>
            </a:r>
          </a:p>
          <a:p>
            <a:pPr indent="623888" algn="just">
              <a:lnSpc>
                <a:spcPct val="90000"/>
              </a:lnSpc>
            </a:pPr>
            <a:r>
              <a:rPr lang="uk-UA" sz="3600" b="1" dirty="0">
                <a:solidFill>
                  <a:schemeClr val="bg1"/>
                </a:solidFill>
              </a:rPr>
              <a:t>Нова форму фінансування – </a:t>
            </a:r>
            <a:r>
              <a:rPr lang="uk-UA" sz="36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ДІЛОВА КОРПОРАЦІЯ</a:t>
            </a:r>
            <a:r>
              <a:rPr lang="uk-UA" sz="3600" b="1" dirty="0">
                <a:solidFill>
                  <a:schemeClr val="bg1"/>
                </a:solidFill>
              </a:rPr>
              <a:t>, що має податкові пільги відносно прав власності. </a:t>
            </a:r>
          </a:p>
          <a:p>
            <a:pPr indent="623888" algn="just">
              <a:lnSpc>
                <a:spcPct val="90000"/>
              </a:lnSpc>
            </a:pPr>
            <a:r>
              <a:rPr lang="uk-UA" sz="3600" b="1" dirty="0">
                <a:solidFill>
                  <a:schemeClr val="bg1"/>
                </a:solidFill>
              </a:rPr>
              <a:t>Таке впровадження - розділило права володіння і управління .</a:t>
            </a:r>
          </a:p>
          <a:p>
            <a:pPr indent="623888" algn="just">
              <a:lnSpc>
                <a:spcPct val="90000"/>
              </a:lnSpc>
            </a:pPr>
            <a:r>
              <a:rPr lang="uk-UA" sz="3600" b="1" dirty="0">
                <a:solidFill>
                  <a:schemeClr val="bg1"/>
                </a:solidFill>
              </a:rPr>
              <a:t>У готельній індустрії з'явилися два різні типи фахівців: </a:t>
            </a:r>
            <a:r>
              <a:rPr lang="uk-UA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ВЛАСНИКИ ГОТЕЛІВ</a:t>
            </a:r>
            <a:r>
              <a:rPr lang="uk-UA" sz="3600" b="1" dirty="0">
                <a:solidFill>
                  <a:schemeClr val="bg1"/>
                </a:solidFill>
              </a:rPr>
              <a:t>, що займаються бізнесом, і </a:t>
            </a:r>
            <a:r>
              <a:rPr lang="uk-UA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АДМІНІСТРАТОРИ</a:t>
            </a:r>
            <a:r>
              <a:rPr lang="uk-UA" sz="3600" b="1" dirty="0">
                <a:solidFill>
                  <a:schemeClr val="bg1"/>
                </a:solidFill>
              </a:rPr>
              <a:t>, організуючі прийом і обслуговування клієнтів.</a:t>
            </a: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5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138545" y="429491"/>
            <a:ext cx="11928764" cy="620683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4000" dirty="0">
              <a:latin typeface="Arial Black" panose="020B0A04020102020204" pitchFamily="34" charset="0"/>
            </a:endParaRPr>
          </a:p>
          <a:p>
            <a:pPr algn="ctr"/>
            <a:r>
              <a:rPr lang="uk-UA" sz="4000" dirty="0">
                <a:latin typeface="Arial Black" panose="020B0A04020102020204" pitchFamily="34" charset="0"/>
              </a:rPr>
              <a:t>Ділове партнерство в туризмі призводить до різних форм співпраці: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для боротьби з конкурентами;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об'єднання з учасниками бізнесу з інших сфер діяльності;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створення «клубів» для спільної роботи по реалізації специфічного туристського продукту на ринках інших країн;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для спільного перевезення туристів;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створення франчайзингових мереж;</a:t>
            </a:r>
            <a:endParaRPr lang="uk-UA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uk-UA" sz="3200" dirty="0"/>
              <a:t>впровадження інновацій.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04325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6" y="1357745"/>
            <a:ext cx="11859489" cy="2597728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3200" b="1" dirty="0"/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8" y="3955473"/>
            <a:ext cx="11499272" cy="2715491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r>
              <a:rPr lang="uk-UA" sz="3200" b="1" i="1" dirty="0">
                <a:latin typeface="Arial Black" panose="020B0A04020102020204" pitchFamily="34" charset="0"/>
              </a:rPr>
              <a:t>ДОБРОВІЛЬНІ СОЮЗИ через</a:t>
            </a:r>
            <a:r>
              <a:rPr lang="uk-UA" sz="3200" dirty="0"/>
              <a:t> протистояння і конкуренцію призводить до необхідності розвитку партнерських взаємин. Тому деякі незалежні підприємства вважають за краще об'єднуватися.</a:t>
            </a:r>
          </a:p>
          <a:p>
            <a:pPr marL="0" lvl="1" indent="803275" algn="just"/>
            <a:r>
              <a:rPr lang="uk-UA" sz="2400" b="1" dirty="0"/>
              <a:t>невеликі готелі </a:t>
            </a:r>
            <a:r>
              <a:rPr lang="uk-UA" sz="2400" b="1" dirty="0" err="1"/>
              <a:t>протистоять</a:t>
            </a:r>
            <a:r>
              <a:rPr lang="uk-UA" sz="2400" b="1" dirty="0"/>
              <a:t> великим готельним ланцюгам</a:t>
            </a:r>
            <a:endParaRPr lang="uk-UA" sz="8000" b="1" dirty="0">
              <a:latin typeface="Arial Black" panose="020B0A04020102020204" pitchFamily="34" charset="0"/>
            </a:endParaRP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-124691" y="187036"/>
            <a:ext cx="11984181" cy="3525982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uk-UA" sz="3600" b="1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lvl="1" algn="ctr"/>
            <a:r>
              <a:rPr lang="uk-UA" sz="3600" b="1" dirty="0">
                <a:solidFill>
                  <a:schemeClr val="bg1"/>
                </a:solidFill>
                <a:cs typeface="Aharoni" panose="02010803020104030203" pitchFamily="2" charset="-79"/>
              </a:rPr>
              <a:t>У готельному бізнесі з'являються </a:t>
            </a:r>
            <a:r>
              <a:rPr lang="uk-UA" sz="3600" b="1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КОНГЛОМЕРАТИ</a:t>
            </a:r>
          </a:p>
          <a:p>
            <a:pPr lvl="1"/>
            <a:r>
              <a:rPr lang="uk-UA" sz="2800" b="1" dirty="0" err="1">
                <a:solidFill>
                  <a:schemeClr val="bg1"/>
                </a:solidFill>
              </a:rPr>
              <a:t>Cendant</a:t>
            </a:r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 err="1">
                <a:solidFill>
                  <a:schemeClr val="bg1"/>
                </a:solidFill>
              </a:rPr>
              <a:t>corporation’s</a:t>
            </a:r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dirty="0"/>
              <a:t>-  більше 100 країн світу є світовим лідером готельної франшизи (6455 готелів, 541313 номери, 8 торговельних марок) і через дочірню компанію RCI, займається </a:t>
            </a:r>
            <a:r>
              <a:rPr lang="uk-UA" sz="2800" dirty="0" err="1"/>
              <a:t>таймшером</a:t>
            </a:r>
            <a:r>
              <a:rPr lang="uk-UA" sz="2800" dirty="0"/>
              <a:t> (2,8 млн членів, 3750 курортів, що приєдналися, більш ніж в 90 країнах)</a:t>
            </a:r>
            <a:endParaRPr lang="uk-UA" sz="6600" b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2733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5" y="1879601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2889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443347" y="382154"/>
            <a:ext cx="11748653" cy="1149927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algn="ctr"/>
            <a:r>
              <a:rPr lang="uk-UA" sz="3200" b="1" dirty="0">
                <a:solidFill>
                  <a:schemeClr val="bg1"/>
                </a:solidFill>
              </a:rPr>
              <a:t>3. </a:t>
            </a:r>
            <a:r>
              <a:rPr lang="uk-UA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Інноваційні процеси в просуванні і комерціалізації туристського продукту</a:t>
            </a:r>
          </a:p>
          <a:p>
            <a:pPr lvl="1" algn="just"/>
            <a:endParaRPr lang="uk-UA" sz="3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04801" y="1413164"/>
            <a:ext cx="11471562" cy="5357091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r>
              <a:rPr lang="uk-UA" sz="3200" b="1" dirty="0">
                <a:latin typeface="Arial Black" panose="020B0A04020102020204" pitchFamily="34" charset="0"/>
              </a:rPr>
              <a:t>ІННОВАЦІЇ</a:t>
            </a:r>
            <a:r>
              <a:rPr lang="uk-UA" sz="3200" dirty="0"/>
              <a:t> на всіх напрямках туристської діяльності забезпечують стійке зростання частки ринку:</a:t>
            </a:r>
          </a:p>
          <a:p>
            <a:pPr marL="285750" lvl="1" indent="-285750" algn="just">
              <a:buFont typeface="Wingdings" panose="05000000000000000000" pitchFamily="2" charset="2"/>
              <a:buChar char="v"/>
            </a:pPr>
            <a:r>
              <a:rPr lang="uk-UA" sz="3200" dirty="0"/>
              <a:t>Інноваційні процеси проходять в міждержавних і національних системах управління туристською діяльністю;</a:t>
            </a:r>
          </a:p>
          <a:p>
            <a:pPr marL="285750" lvl="1" indent="-285750" algn="just">
              <a:buFont typeface="Wingdings" panose="05000000000000000000" pitchFamily="2" charset="2"/>
              <a:buChar char="v"/>
            </a:pPr>
            <a:r>
              <a:rPr lang="uk-UA" sz="3200" dirty="0"/>
              <a:t> Освоєнні нових технологій (електронна торгівля, створення віртуальних туристських фірм); </a:t>
            </a:r>
          </a:p>
          <a:p>
            <a:pPr marL="285750" lvl="1" indent="-285750" algn="just">
              <a:buFont typeface="Wingdings" panose="05000000000000000000" pitchFamily="2" charset="2"/>
              <a:buChar char="v"/>
            </a:pPr>
            <a:r>
              <a:rPr lang="uk-UA" sz="3200" dirty="0"/>
              <a:t>Формах маркетингу, створенні туристського продукту.</a:t>
            </a:r>
          </a:p>
          <a:p>
            <a:pPr marL="0" lvl="1" indent="803275" algn="just"/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3499593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6" y="1357745"/>
            <a:ext cx="11859489" cy="2597728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3200" b="1" dirty="0"/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8" y="3955473"/>
            <a:ext cx="11499272" cy="2715491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sz="8000" b="1" dirty="0">
              <a:latin typeface="Arial Black" panose="020B0A04020102020204" pitchFamily="34" charset="0"/>
            </a:endParaRP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360218" y="1357745"/>
            <a:ext cx="11984181" cy="3525982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uk-UA" sz="6600" b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sp>
        <p:nvSpPr>
          <p:cNvPr id="7" name="Блок-схема: документ 6">
            <a:extLst>
              <a:ext uri="{FF2B5EF4-FFF2-40B4-BE49-F238E27FC236}">
                <a16:creationId xmlns:a16="http://schemas.microsoft.com/office/drawing/2014/main" id="{BFB20334-12E9-47DD-9CAE-CD84F4D59824}"/>
              </a:ext>
            </a:extLst>
          </p:cNvPr>
          <p:cNvSpPr/>
          <p:nvPr/>
        </p:nvSpPr>
        <p:spPr>
          <a:xfrm>
            <a:off x="166255" y="540327"/>
            <a:ext cx="11665527" cy="5935519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800" b="1" dirty="0">
              <a:cs typeface="Aharoni" panose="02010803020104030203" pitchFamily="2" charset="-79"/>
            </a:endParaRPr>
          </a:p>
          <a:p>
            <a:r>
              <a:rPr lang="uk-UA" sz="2800" b="1" dirty="0">
                <a:cs typeface="Aharoni" panose="02010803020104030203" pitchFamily="2" charset="-79"/>
              </a:rPr>
              <a:t>ВПРОВАДЖЕННЯ ЕЛЕКТРОННОГО БІЗНЕСУ ДОЗВОЛЯЄ:</a:t>
            </a:r>
          </a:p>
          <a:p>
            <a:endParaRPr lang="uk-UA" sz="2800" b="1" dirty="0">
              <a:cs typeface="Aharoni" panose="02010803020104030203" pitchFamily="2" charset="-79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Використовувати економічні канали зв'язку з компаніями і цільовими ринками;</a:t>
            </a:r>
            <a:endParaRPr lang="uk-UA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Споживачам простіше і швидше придбавати туристський продукт, що призводить до збільшення обороту і обсягу витрат;</a:t>
            </a:r>
            <a:endParaRPr lang="uk-UA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Забезпечувати вищий рівень обслуговування і утримання споживача;</a:t>
            </a:r>
            <a:endParaRPr lang="uk-UA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Скорочувати витрати завдяки більшій ефективності внутрішніх операцій і спрощенню процедури торговельних угод.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864769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6" y="332509"/>
            <a:ext cx="11665526" cy="3205018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2800" dirty="0"/>
          </a:p>
          <a:p>
            <a:pPr indent="534988" algn="just"/>
            <a:r>
              <a:rPr lang="uk-UA" sz="3200" b="1" dirty="0">
                <a:latin typeface="Arial Black" panose="020B0A04020102020204" pitchFamily="34" charset="0"/>
              </a:rPr>
              <a:t> </a:t>
            </a:r>
            <a:r>
              <a:rPr lang="uk-UA" sz="3600" b="1" dirty="0"/>
              <a:t>Електронна торгівля є новою формою ринкових стосунків і є новою формою ринкових відносин і ґрунтується на застосуванні новітніх телекомунікаційних технологій, в першу чергу системи Інтернет</a:t>
            </a:r>
            <a:endParaRPr lang="uk-UA" b="1" dirty="0"/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8" y="3429000"/>
            <a:ext cx="11416144" cy="334125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/>
            <a:endParaRPr lang="uk-UA" sz="3600" b="1" dirty="0"/>
          </a:p>
          <a:p>
            <a:pPr marL="0" lvl="1" indent="803275" algn="just"/>
            <a:r>
              <a:rPr lang="uk-UA" sz="3600" b="1" dirty="0"/>
              <a:t>Туризм має важливу перевагу перед іншими секторами електронної торгівлі – його споживач отримує придбаний продукт безпосередньо в місці його виробництва, в туристському центрі </a:t>
            </a:r>
            <a:endParaRPr lang="uk-UA" sz="7200" b="1" dirty="0"/>
          </a:p>
        </p:txBody>
      </p:sp>
    </p:spTree>
    <p:extLst>
      <p:ext uri="{BB962C8B-B14F-4D97-AF65-F5344CB8AC3E}">
        <p14:creationId xmlns:p14="http://schemas.microsoft.com/office/powerpoint/2010/main" val="1736421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5" y="1879601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74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263237" y="323272"/>
            <a:ext cx="10543310" cy="715819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just">
              <a:buFont typeface="+mj-lt"/>
              <a:buAutoNum type="arabicParenR"/>
            </a:pPr>
            <a:r>
              <a:rPr lang="uk-UA" sz="2800" b="1" dirty="0">
                <a:solidFill>
                  <a:schemeClr val="bg1"/>
                </a:solidFill>
              </a:rPr>
              <a:t> РОЛЬ ПІДПРИЄМЦЯ В ІННОВАЦІЙНИХ ПРОЦЕСАХ</a:t>
            </a:r>
          </a:p>
        </p:txBody>
      </p:sp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498763" y="1131454"/>
            <a:ext cx="11471563" cy="2655455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2800" dirty="0"/>
          </a:p>
          <a:p>
            <a:pPr lvl="1" algn="just"/>
            <a:r>
              <a:rPr lang="uk-UA" sz="2800" b="1" dirty="0"/>
              <a:t>ПІДПРИЄМЕЦЬ</a:t>
            </a:r>
            <a:r>
              <a:rPr lang="uk-UA" sz="2800" dirty="0"/>
              <a:t> створює нові способи виробництва і управління, при цьому розуміє людей і ризикує. «Переміщує ресурси з області низької продуктивності і низьких доходів в область високої продуктивності і прибутковості».</a:t>
            </a:r>
          </a:p>
          <a:p>
            <a:pPr lvl="1"/>
            <a:endParaRPr lang="uk-UA" b="1" dirty="0"/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8" y="3879273"/>
            <a:ext cx="11471563" cy="265545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442913" algn="just"/>
            <a:r>
              <a:rPr lang="uk-UA" sz="2400" dirty="0"/>
              <a:t>На </a:t>
            </a:r>
            <a:r>
              <a:rPr lang="uk-UA" sz="2400" dirty="0" err="1"/>
              <a:t>рубежі</a:t>
            </a:r>
            <a:r>
              <a:rPr lang="uk-UA" sz="2400" dirty="0"/>
              <a:t> XIX-XX ст. діяльністю підприємств починають управляти </a:t>
            </a:r>
            <a:r>
              <a:rPr lang="uk-UA" sz="2800" b="1" dirty="0"/>
              <a:t>менеджери</a:t>
            </a:r>
            <a:r>
              <a:rPr lang="uk-UA" sz="2400" dirty="0"/>
              <a:t> – люди, які, працюючи в умовах нестабільності ринку і невизначеності можливих результатів, беруть на себе тягар ризиків і досягають успіху, виступаючи перетворювачем і творцем в здійсненні проектів, у тому числі національного і міжнародного значення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98907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443347" y="382154"/>
            <a:ext cx="11748653" cy="1149927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lvl="1"/>
            <a:r>
              <a:rPr lang="uk-UA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4. Динамічне моделювання бізнесу</a:t>
            </a:r>
          </a:p>
          <a:p>
            <a:pPr lvl="1" algn="just"/>
            <a:endParaRPr lang="uk-UA" sz="3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9" y="1842656"/>
            <a:ext cx="11305308" cy="3352800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r>
              <a:rPr lang="uk-UA" sz="3600" b="1" dirty="0">
                <a:latin typeface="Arial Black" panose="020B0A04020102020204" pitchFamily="34" charset="0"/>
              </a:rPr>
              <a:t>динамічне моделювання бізнесу </a:t>
            </a:r>
            <a:r>
              <a:rPr lang="uk-UA" sz="3600" dirty="0"/>
              <a:t>(</a:t>
            </a:r>
            <a:r>
              <a:rPr lang="uk-UA" sz="3600" dirty="0" err="1"/>
              <a:t>dynamic</a:t>
            </a:r>
            <a:r>
              <a:rPr lang="uk-UA" sz="3600" dirty="0"/>
              <a:t> </a:t>
            </a:r>
            <a:r>
              <a:rPr lang="uk-UA" sz="3600" dirty="0" err="1"/>
              <a:t>business</a:t>
            </a:r>
            <a:r>
              <a:rPr lang="uk-UA" sz="3600" dirty="0"/>
              <a:t> </a:t>
            </a:r>
            <a:r>
              <a:rPr lang="uk-UA" sz="3600" dirty="0" err="1"/>
              <a:t>modeling</a:t>
            </a:r>
            <a:r>
              <a:rPr lang="uk-UA" sz="3600" dirty="0"/>
              <a:t> – DBM)- інтеграція знань різних експертів, що дозволяє поглибити розуміння динаміки подій, що відбуваються на інноваційній арені.</a:t>
            </a:r>
          </a:p>
          <a:p>
            <a:pPr marL="0" lvl="1" indent="803275" algn="just"/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1306681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665019" y="814530"/>
            <a:ext cx="10695708" cy="1696028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lvl="1"/>
            <a:r>
              <a:rPr lang="uk-UA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Чинники появи динамічного моделювання бізнесу:</a:t>
            </a:r>
          </a:p>
          <a:p>
            <a:pPr lvl="1" algn="just"/>
            <a:endParaRPr lang="uk-UA" sz="3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443345" y="2510558"/>
            <a:ext cx="11471563" cy="3890242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4000" dirty="0"/>
              <a:t>Нові технології,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4000" dirty="0"/>
              <a:t>Розмивання меж між галузями,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4000" dirty="0"/>
              <a:t>Глобалізація ринків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4000" dirty="0"/>
              <a:t>Посилення конкуренції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443556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429491" y="1122218"/>
            <a:ext cx="11485417" cy="5278582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sz="4000" b="1" dirty="0">
              <a:latin typeface="Arial Black" panose="020B0A04020102020204" pitchFamily="34" charset="0"/>
            </a:endParaRPr>
          </a:p>
          <a:p>
            <a:r>
              <a:rPr lang="uk-UA" sz="4000" b="1" i="1" dirty="0">
                <a:latin typeface="Arial Black" panose="020B0A04020102020204" pitchFamily="34" charset="0"/>
              </a:rPr>
              <a:t>ІННОВАЦІЙНА АРЕНА </a:t>
            </a:r>
            <a:r>
              <a:rPr lang="uk-UA" sz="4000" i="1" dirty="0"/>
              <a:t>– </a:t>
            </a:r>
            <a:r>
              <a:rPr lang="uk-UA" sz="4000" dirty="0"/>
              <a:t>простір, який описується чотирма параметрами інновацій, а саме: технологіями, додатками, ринками або споживчими групами і організаційною (внутрішньою і зовнішньою) структурою</a:t>
            </a:r>
            <a:endParaRPr lang="uk-UA" sz="19900" dirty="0"/>
          </a:p>
        </p:txBody>
      </p:sp>
    </p:spTree>
    <p:extLst>
      <p:ext uri="{BB962C8B-B14F-4D97-AF65-F5344CB8AC3E}">
        <p14:creationId xmlns:p14="http://schemas.microsoft.com/office/powerpoint/2010/main" val="4248102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748146" y="648275"/>
            <a:ext cx="10695708" cy="1696028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algn="ctr"/>
            <a:endParaRPr lang="uk-UA" sz="3200" b="1" dirty="0">
              <a:solidFill>
                <a:schemeClr val="bg1"/>
              </a:solidFill>
            </a:endParaRPr>
          </a:p>
          <a:p>
            <a:pPr lvl="1"/>
            <a:r>
              <a:rPr lang="uk-UA" sz="4000" b="1" dirty="0">
                <a:solidFill>
                  <a:schemeClr val="bg1"/>
                </a:solidFill>
              </a:rPr>
              <a:t>Перший етап динамічного моделювання:</a:t>
            </a:r>
            <a:endParaRPr lang="uk-UA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443345" y="2510557"/>
            <a:ext cx="11402291" cy="4056497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endParaRPr lang="uk-UA" b="1" dirty="0"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b="1" dirty="0"/>
              <a:t>аналіз існуючого і можливого в майбутньому позиціонування компанії на ринку;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b="1" dirty="0"/>
              <a:t>аналіз зацікавлених осіб (сил), що перешкоджають компанії або сприяють її переходу до позиції, яку передбачається займати в майбутньому;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b="1" dirty="0"/>
              <a:t>аналіз бізнес-процесів.</a:t>
            </a:r>
          </a:p>
        </p:txBody>
      </p:sp>
    </p:spTree>
    <p:extLst>
      <p:ext uri="{BB962C8B-B14F-4D97-AF65-F5344CB8AC3E}">
        <p14:creationId xmlns:p14="http://schemas.microsoft.com/office/powerpoint/2010/main" val="3502754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748146" y="648275"/>
            <a:ext cx="10695708" cy="1696028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uk-UA" sz="4400" b="1" dirty="0">
                <a:solidFill>
                  <a:schemeClr val="bg1"/>
                </a:solidFill>
              </a:rPr>
              <a:t>Другий етап динамічного моделювання:</a:t>
            </a:r>
            <a:endParaRPr lang="uk-UA" sz="6000" b="1" dirty="0">
              <a:solidFill>
                <a:schemeClr val="bg1"/>
              </a:solidFill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443345" y="2510557"/>
            <a:ext cx="11402291" cy="4056497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endParaRPr lang="uk-UA" b="1" dirty="0">
              <a:latin typeface="Arial Black" panose="020B0A04020102020204" pitchFamily="3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endParaRPr lang="uk-UA" b="1" dirty="0">
              <a:latin typeface="Arial Black" panose="020B0A04020102020204" pitchFamily="34" charset="0"/>
            </a:endParaRPr>
          </a:p>
          <a:p>
            <a:r>
              <a:rPr lang="uk-UA" sz="4400" b="1" dirty="0"/>
              <a:t>аналіз нелінійних механізмів, які визначають загальну поведінку бізнес-системи і впливають на непередбачувану динаміку інноваційного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4110576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692727" y="290946"/>
            <a:ext cx="10751127" cy="2053357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uk-UA" sz="4400" b="1" dirty="0">
                <a:latin typeface="Arial Black" panose="020B0A04020102020204" pitchFamily="34" charset="0"/>
              </a:rPr>
              <a:t>Розрізняють шість основних класів нелінійних механізмів :</a:t>
            </a:r>
            <a:endParaRPr lang="uk-UA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60219" y="1967345"/>
            <a:ext cx="11485418" cy="4599709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uk-UA" sz="3200" b="1" dirty="0"/>
              <a:t> «петлі взаємного посилення»;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/>
              <a:t>«петлі обмежень»;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/>
              <a:t>«механізми замикання»;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/>
              <a:t>тимчасові затримки;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/>
              <a:t>механізми відбору;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/>
              <a:t>механізми створення інновацій і внесення в них коректив.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025439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5" y="1879601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9460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533400" y="674256"/>
            <a:ext cx="11312236" cy="410556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8000" b="1" dirty="0">
                <a:latin typeface="Arial Black" panose="020B0A04020102020204" pitchFamily="34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83017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88190" y="1108362"/>
            <a:ext cx="11261439" cy="2770910"/>
          </a:xfrm>
          <a:prstGeom prst="flowChartDocumen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sz="3600" b="1" dirty="0"/>
          </a:p>
          <a:p>
            <a:pPr algn="just"/>
            <a:r>
              <a:rPr lang="uk-UA" sz="3600" b="1" dirty="0"/>
              <a:t>це енергійна особа, що демонструє певні риси і стандарти активної поведінки і мислення, причому зазвичай у сфері ділового життя.</a:t>
            </a: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6263411" y="281708"/>
            <a:ext cx="5740399" cy="1117600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latin typeface="Arial Black" panose="020B0A04020102020204" pitchFamily="34" charset="0"/>
              </a:rPr>
              <a:t>ПІДПРИЄМЕЦЬ-</a:t>
            </a:r>
            <a:endParaRPr lang="uk-UA" sz="4000" b="1" dirty="0">
              <a:latin typeface="Arial Black" panose="020B0A04020102020204" pitchFamily="34" charset="0"/>
            </a:endParaRP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169AC8C1-68A5-4F2F-9D76-5FF2654B5778}"/>
              </a:ext>
            </a:extLst>
          </p:cNvPr>
          <p:cNvSpPr/>
          <p:nvPr/>
        </p:nvSpPr>
        <p:spPr>
          <a:xfrm>
            <a:off x="2341418" y="3297382"/>
            <a:ext cx="9662392" cy="3352800"/>
          </a:xfrm>
          <a:prstGeom prst="flowChartDocument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sz="3600" b="1" dirty="0"/>
          </a:p>
          <a:p>
            <a:pPr algn="just"/>
            <a:r>
              <a:rPr lang="uk-UA" sz="3600" b="1" dirty="0"/>
              <a:t>В основі підприємницької діяльності лежить систематизована інноваційна діяльність, тобто пошук і використання нових можливостей задоволення бажань і потреб людини</a:t>
            </a:r>
            <a:endParaRPr lang="uk-UA" sz="6000" b="1" dirty="0"/>
          </a:p>
        </p:txBody>
      </p:sp>
    </p:spTree>
    <p:extLst>
      <p:ext uri="{BB962C8B-B14F-4D97-AF65-F5344CB8AC3E}">
        <p14:creationId xmlns:p14="http://schemas.microsoft.com/office/powerpoint/2010/main" val="278739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445652" y="1246908"/>
            <a:ext cx="10901221" cy="5347855"/>
          </a:xfrm>
          <a:prstGeom prst="flowChartDocumen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uk-UA" sz="3600" b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3600" b="1" dirty="0"/>
              <a:t>постачальник капіталу – фінансист;</a:t>
            </a:r>
            <a:endParaRPr lang="uk-UA" sz="2800" b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3600" b="1" dirty="0"/>
              <a:t>постачальник нового знання – «винахідник» технічної або маркетингової ідеї;</a:t>
            </a:r>
            <a:endParaRPr lang="uk-UA" sz="2800" b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uk-UA" sz="3600" b="1" dirty="0"/>
              <a:t>постачальник організаційної схеми – експерт (юрист або економіст;</a:t>
            </a:r>
            <a:endParaRPr lang="uk-UA" sz="2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k-UA" sz="3600" b="1" dirty="0"/>
              <a:t>постачальник управлінських технологій – менеджер.</a:t>
            </a: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5805055" y="392545"/>
            <a:ext cx="5740399" cy="1117600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/>
              <a:t>типи підприємців:</a:t>
            </a:r>
          </a:p>
        </p:txBody>
      </p:sp>
    </p:spTree>
    <p:extLst>
      <p:ext uri="{BB962C8B-B14F-4D97-AF65-F5344CB8AC3E}">
        <p14:creationId xmlns:p14="http://schemas.microsoft.com/office/powerpoint/2010/main" val="183075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52401" y="2563092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b="1" dirty="0"/>
          </a:p>
          <a:p>
            <a:r>
              <a:rPr lang="uk-UA" sz="2400" b="1" dirty="0"/>
              <a:t>Участь підприємця в інноваційних процесах визначає його психологія.</a:t>
            </a:r>
          </a:p>
          <a:p>
            <a:r>
              <a:rPr lang="uk-UA" sz="2800" dirty="0"/>
              <a:t>1.Має схильність до творчості, творення і інновацій</a:t>
            </a:r>
          </a:p>
          <a:p>
            <a:r>
              <a:rPr lang="uk-UA" sz="2800" dirty="0"/>
              <a:t>2. Підприємці відчувають спрагу експансії і розширення своєї діяльності. </a:t>
            </a:r>
          </a:p>
          <a:p>
            <a:r>
              <a:rPr lang="uk-UA" sz="2800" dirty="0"/>
              <a:t>3. Їм властивий господарський оптимізм </a:t>
            </a:r>
          </a:p>
          <a:p>
            <a:r>
              <a:rPr lang="uk-UA" sz="2800" dirty="0"/>
              <a:t>4. За відсутності достовірної інформації про майбутнє необхідно мати такі риси, як обачність і аналітичний стиль мислення. </a:t>
            </a:r>
          </a:p>
        </p:txBody>
      </p:sp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290945" y="212436"/>
            <a:ext cx="11478491" cy="2184399"/>
          </a:xfrm>
          <a:prstGeom prst="flowChartDocumen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uk-UA" sz="3600" b="1" dirty="0"/>
              <a:t>Підприємець не обов'язково сам винаходить «нові комбінації», часто він запозичує чужий господарський досвід</a:t>
            </a:r>
          </a:p>
        </p:txBody>
      </p:sp>
    </p:spTree>
    <p:extLst>
      <p:ext uri="{BB962C8B-B14F-4D97-AF65-F5344CB8AC3E}">
        <p14:creationId xmlns:p14="http://schemas.microsoft.com/office/powerpoint/2010/main" val="27622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52401" y="2563092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dirty="0"/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21A471CE-07D6-4B57-A124-85C0C248E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71270"/>
              </p:ext>
            </p:extLst>
          </p:nvPr>
        </p:nvGraphicFramePr>
        <p:xfrm>
          <a:off x="290945" y="849745"/>
          <a:ext cx="11610110" cy="58173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95827">
                  <a:extLst>
                    <a:ext uri="{9D8B030D-6E8A-4147-A177-3AD203B41FA5}">
                      <a16:colId xmlns:a16="http://schemas.microsoft.com/office/drawing/2014/main" val="1592807600"/>
                    </a:ext>
                  </a:extLst>
                </a:gridCol>
                <a:gridCol w="3774487">
                  <a:extLst>
                    <a:ext uri="{9D8B030D-6E8A-4147-A177-3AD203B41FA5}">
                      <a16:colId xmlns:a16="http://schemas.microsoft.com/office/drawing/2014/main" val="2761348703"/>
                    </a:ext>
                  </a:extLst>
                </a:gridCol>
                <a:gridCol w="4239796">
                  <a:extLst>
                    <a:ext uri="{9D8B030D-6E8A-4147-A177-3AD203B41FA5}">
                      <a16:colId xmlns:a16="http://schemas.microsoft.com/office/drawing/2014/main" val="434681066"/>
                    </a:ext>
                  </a:extLst>
                </a:gridCol>
              </a:tblGrid>
              <a:tr h="288603">
                <a:tc>
                  <a:txBody>
                    <a:bodyPr/>
                    <a:lstStyle/>
                    <a:p>
                      <a:pPr marL="42926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</a:endParaRPr>
                    </a:p>
                    <a:p>
                      <a:pPr marL="42926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Параметри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0" indent="9017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</a:endParaRPr>
                    </a:p>
                    <a:p>
                      <a:pPr marR="82550" indent="9017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«</a:t>
                      </a:r>
                      <a:r>
                        <a:rPr lang="en-US" sz="1800" dirty="0" err="1">
                          <a:effectLst/>
                        </a:rPr>
                        <a:t>Новатори</a:t>
                      </a:r>
                      <a:r>
                        <a:rPr lang="en-US" sz="1800" dirty="0">
                          <a:effectLst/>
                        </a:rPr>
                        <a:t>»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 marR="85090" indent="8953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</a:endParaRPr>
                    </a:p>
                    <a:p>
                      <a:pPr marL="87630" marR="85090" indent="8953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«</a:t>
                      </a:r>
                      <a:r>
                        <a:rPr lang="en-US" sz="1800" dirty="0" err="1">
                          <a:effectLst/>
                        </a:rPr>
                        <a:t>Консерватори</a:t>
                      </a:r>
                      <a:r>
                        <a:rPr lang="en-US" sz="1800" dirty="0">
                          <a:effectLst/>
                        </a:rPr>
                        <a:t>»</a:t>
                      </a:r>
                      <a:endParaRPr lang="uk-UA" sz="1800" dirty="0">
                        <a:effectLst/>
                      </a:endParaRPr>
                    </a:p>
                    <a:p>
                      <a:pPr marL="87630" marR="85090" indent="8953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4587702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88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uk-UA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82550" indent="9017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uk-UA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85090" indent="8953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uk-UA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37217"/>
                  </a:ext>
                </a:extLst>
              </a:tr>
              <a:tr h="636428">
                <a:tc>
                  <a:txBody>
                    <a:bodyPr/>
                    <a:lstStyle/>
                    <a:p>
                      <a:pPr marL="2667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Мета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indent="360363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Реалізація</a:t>
                      </a:r>
                      <a:r>
                        <a:rPr lang="ru-RU" sz="1800" b="0" spc="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нових</a:t>
                      </a:r>
                      <a:r>
                        <a:rPr lang="ru-RU" sz="1800" b="0" spc="5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ідей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технологій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-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продуктів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5090" indent="360363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Збереження</a:t>
                      </a:r>
                      <a:r>
                        <a:rPr lang="ru-RU" sz="1800" b="0" spc="4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колишніх</a:t>
                      </a:r>
                      <a:r>
                        <a:rPr lang="ru-RU" sz="1800" b="0" spc="38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позицій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</a:t>
                      </a:r>
                      <a:r>
                        <a:rPr lang="ru-RU" sz="1800" b="0" spc="5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області</a:t>
                      </a:r>
                      <a:r>
                        <a:rPr lang="ru-RU" sz="1800" b="0" spc="6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ідей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7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технологій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7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продуктів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914117"/>
                  </a:ext>
                </a:extLst>
              </a:tr>
              <a:tr h="1280240">
                <a:tc>
                  <a:txBody>
                    <a:bodyPr/>
                    <a:lstStyle/>
                    <a:p>
                      <a:pPr marL="2667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Область</a:t>
                      </a:r>
                      <a:r>
                        <a:rPr lang="ru-RU" sz="1800" b="1" spc="2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докладання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зусиль</a:t>
                      </a:r>
                      <a:r>
                        <a:rPr lang="ru-RU" sz="1800" b="1" spc="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</a:t>
                      </a:r>
                      <a:r>
                        <a:rPr lang="ru-RU" sz="1800" b="1" spc="-3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результат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indent="268288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Нові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напрями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діяльності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що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суттєво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постійно</a:t>
                      </a:r>
                      <a:r>
                        <a:rPr lang="ru-RU" sz="1800" b="0" spc="-1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розширюються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5090" indent="27305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Експлуатація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старих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сфер,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форм</a:t>
                      </a:r>
                      <a:r>
                        <a:rPr lang="ru-RU" sz="1800" b="0" spc="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</a:t>
                      </a:r>
                      <a:r>
                        <a:rPr lang="ru-RU" sz="1800" b="0" spc="-2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методів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marL="0" marR="85090" indent="27305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Стабільна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або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така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що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скорочується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діяльність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процесі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конкуренції</a:t>
                      </a:r>
                      <a:r>
                        <a:rPr lang="ru-RU" sz="1800" b="0" spc="-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«новаторами»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18929"/>
                  </a:ext>
                </a:extLst>
              </a:tr>
              <a:tr h="1551427">
                <a:tc>
                  <a:txBody>
                    <a:bodyPr/>
                    <a:lstStyle/>
                    <a:p>
                      <a:pPr marL="27305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929005" algn="l"/>
                        </a:tabLs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Інтервал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1" spc="-5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функціо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нування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82550" lvl="0" indent="-342900" algn="just" rtl="0">
                        <a:lnSpc>
                          <a:spcPct val="90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eriod"/>
                        <a:tabLst>
                          <a:tab pos="158115" algn="l"/>
                        </a:tabLst>
                      </a:pPr>
                      <a:r>
                        <a:rPr lang="en-US" sz="1800" b="0" spc="-5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</a:t>
                      </a:r>
                      <a:r>
                        <a:rPr lang="en-US" sz="1800" b="0" spc="-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spc="-5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перетворення</a:t>
                      </a:r>
                      <a:r>
                        <a:rPr lang="en-US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у</a:t>
                      </a:r>
                      <a:r>
                        <a:rPr lang="en-US" sz="1800" b="0" spc="-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«</a:t>
                      </a:r>
                      <a:r>
                        <a:rPr lang="en-US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консерватора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».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marL="342900" marR="8255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eriod"/>
                        <a:tabLst>
                          <a:tab pos="213360" algn="l"/>
                        </a:tabLs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раптового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банкрутства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в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процесі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конкуренції</a:t>
                      </a:r>
                      <a:r>
                        <a:rPr lang="ru-RU" sz="1800" b="0" spc="20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</a:t>
                      </a:r>
                      <a:r>
                        <a:rPr lang="ru-RU" sz="1800" b="0" spc="2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«новаторами»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і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«консерваторами»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5090" lvl="0" indent="350838" algn="just" rtl="0">
                        <a:lnSpc>
                          <a:spcPct val="90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eriod"/>
                        <a:tabLst>
                          <a:tab pos="179705" algn="l"/>
                        </a:tabLs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виходу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з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господарського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поля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банкрутства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)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або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зміни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виду</a:t>
                      </a:r>
                      <a:r>
                        <a:rPr lang="ru-RU" sz="1800" b="0" spc="-2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діяльності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marL="92075" marR="85090" lvl="0" indent="350838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eriod"/>
                        <a:tabLst>
                          <a:tab pos="179705" algn="l"/>
                        </a:tabLs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перетворення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у «новатора»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41467"/>
                  </a:ext>
                </a:extLst>
              </a:tr>
              <a:tr h="768144">
                <a:tc>
                  <a:txBody>
                    <a:bodyPr/>
                    <a:lstStyle/>
                    <a:p>
                      <a:pPr marL="2730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Витрати</a:t>
                      </a:r>
                      <a:r>
                        <a:rPr lang="en-US" sz="1800" b="1" spc="5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моделі</a:t>
                      </a:r>
                      <a:r>
                        <a:rPr lang="en-US" sz="1800" b="1" spc="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поведінки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indent="360363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Невисокі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при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відлагодженому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грошово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кредитному</a:t>
                      </a:r>
                      <a:r>
                        <a:rPr lang="ru-RU" sz="1800" b="0" spc="-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механізмі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85090" indent="8953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Значні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або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такі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що</a:t>
                      </a:r>
                      <a:r>
                        <a:rPr lang="ru-RU" sz="1800" b="0" spc="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постійно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збільшуються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452213"/>
                  </a:ext>
                </a:extLst>
              </a:tr>
              <a:tr h="860171">
                <a:tc>
                  <a:txBody>
                    <a:bodyPr/>
                    <a:lstStyle/>
                    <a:p>
                      <a:pPr marL="2730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Стійкість</a:t>
                      </a:r>
                      <a:r>
                        <a:rPr lang="en-US" sz="1800" b="1" spc="-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до</a:t>
                      </a:r>
                      <a:r>
                        <a:rPr lang="en-US" sz="1800" b="1" spc="-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змін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indent="360363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Висока</a:t>
                      </a:r>
                      <a:r>
                        <a:rPr lang="ru-RU" sz="1800" b="0" spc="2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за</a:t>
                      </a:r>
                      <a:r>
                        <a:rPr lang="ru-RU" sz="1800" b="0" spc="2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рахунок</a:t>
                      </a:r>
                      <a:r>
                        <a:rPr lang="ru-RU" sz="1800" b="0" spc="2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новизни</a:t>
                      </a:r>
                      <a:r>
                        <a:rPr lang="ru-RU" sz="1800" b="0" spc="11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проектів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ru-RU" sz="1800" b="0" spc="12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що</a:t>
                      </a:r>
                      <a:r>
                        <a:rPr lang="ru-RU" sz="1800" b="0" spc="11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ре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алізуються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85090" indent="8953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Низька</a:t>
                      </a:r>
                      <a:r>
                        <a:rPr lang="ru-RU" sz="1800" b="0" spc="4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за</a:t>
                      </a:r>
                      <a:r>
                        <a:rPr lang="ru-RU" sz="1800" b="0" spc="4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рахунок</a:t>
                      </a:r>
                      <a:r>
                        <a:rPr lang="ru-RU" sz="1800" b="0" spc="3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зростання</a:t>
                      </a:r>
                      <a:r>
                        <a:rPr lang="ru-RU" sz="1800" b="0" spc="-335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витрат</a:t>
                      </a:r>
                      <a:endParaRPr lang="uk-UA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82361"/>
                  </a:ext>
                </a:extLst>
              </a:tr>
            </a:tbl>
          </a:graphicData>
        </a:graphic>
      </p:graphicFrame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290945" y="190873"/>
            <a:ext cx="11189855" cy="483382"/>
          </a:xfrm>
          <a:prstGeom prst="flowChartDocumen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b="1" dirty="0"/>
              <a:t>МОДЕЛІ ПОВЕДІНКИ АГЕНТІВ В ЕКОНОМІЧНІЙ ЕВОЛЮЦІЇ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1778141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471055" y="766619"/>
            <a:ext cx="11510818" cy="5361710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b="1" dirty="0"/>
          </a:p>
          <a:p>
            <a:pPr indent="803275" algn="just"/>
            <a:r>
              <a:rPr lang="uk-UA" sz="3200" b="1" dirty="0">
                <a:latin typeface="Arial Black" panose="020B0A04020102020204" pitchFamily="34" charset="0"/>
              </a:rPr>
              <a:t>На рівні окремо взятої компанії або фірми проблема еволюції системи «Новатор – консерватор» зводиться до їх співіснування у рамках однієї економічної організації</a:t>
            </a:r>
          </a:p>
          <a:p>
            <a:pPr indent="720725" algn="just"/>
            <a:endParaRPr lang="uk-UA" sz="3200" b="1" dirty="0">
              <a:latin typeface="Arial Black" panose="020B0A04020102020204" pitchFamily="34" charset="0"/>
            </a:endParaRPr>
          </a:p>
          <a:p>
            <a:pPr indent="803275" algn="just"/>
            <a:r>
              <a:rPr lang="uk-UA" sz="3200" b="1" dirty="0">
                <a:latin typeface="Arial Black" panose="020B0A04020102020204" pitchFamily="34" charset="0"/>
              </a:rPr>
              <a:t>При цьому освоюються нові продукти і ринки, а також випускається «стара» продукція </a:t>
            </a:r>
            <a:endParaRPr lang="uk-UA" sz="4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0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166255" y="1879601"/>
            <a:ext cx="11859490" cy="4082472"/>
          </a:xfrm>
          <a:prstGeom prst="flowChartDocument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4638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документ 3">
            <a:extLst>
              <a:ext uri="{FF2B5EF4-FFF2-40B4-BE49-F238E27FC236}">
                <a16:creationId xmlns:a16="http://schemas.microsoft.com/office/drawing/2014/main" id="{EDD3F7D1-7C48-415F-8D3F-1570699D1717}"/>
              </a:ext>
            </a:extLst>
          </p:cNvPr>
          <p:cNvSpPr/>
          <p:nvPr/>
        </p:nvSpPr>
        <p:spPr>
          <a:xfrm>
            <a:off x="166255" y="323272"/>
            <a:ext cx="11748653" cy="1149927"/>
          </a:xfrm>
          <a:prstGeom prst="flowChartDocument">
            <a:avLst/>
          </a:prstGeom>
          <a:ln w="76200"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endParaRPr lang="uk-UA" sz="2800" b="1" dirty="0">
              <a:solidFill>
                <a:schemeClr val="bg1"/>
              </a:solidFill>
            </a:endParaRPr>
          </a:p>
          <a:p>
            <a:pPr lvl="1" algn="ctr"/>
            <a:r>
              <a:rPr lang="uk-UA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2. ІННОВАЦІЇ В УПРАВЛІННІ ТУРИСТСЬКИМИ ПІДПРИЄМСТВАМИ</a:t>
            </a:r>
          </a:p>
          <a:p>
            <a:pPr lvl="1" algn="just"/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документ 4">
            <a:extLst>
              <a:ext uri="{FF2B5EF4-FFF2-40B4-BE49-F238E27FC236}">
                <a16:creationId xmlns:a16="http://schemas.microsoft.com/office/drawing/2014/main" id="{9C3E374A-E390-40C0-B8DB-D564881EA518}"/>
              </a:ext>
            </a:extLst>
          </p:cNvPr>
          <p:cNvSpPr/>
          <p:nvPr/>
        </p:nvSpPr>
        <p:spPr>
          <a:xfrm>
            <a:off x="360218" y="1590963"/>
            <a:ext cx="11471563" cy="2406073"/>
          </a:xfrm>
          <a:prstGeom prst="flowChartDocument">
            <a:avLst/>
          </a:prstGeom>
          <a:ln w="5715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endParaRPr lang="uk-UA" sz="2800" dirty="0"/>
          </a:p>
          <a:p>
            <a:pPr marL="0" lvl="1" indent="628650" algn="just"/>
            <a:r>
              <a:rPr lang="uk-UA" sz="3200" b="1" i="1" dirty="0">
                <a:latin typeface="Arial Black" panose="020B0A04020102020204" pitchFamily="34" charset="0"/>
              </a:rPr>
              <a:t>СТРАТЕГІЧНІ АЛЬЯНСИ </a:t>
            </a:r>
            <a:r>
              <a:rPr lang="uk-UA" sz="3200" b="1" i="1" dirty="0"/>
              <a:t>о</a:t>
            </a:r>
            <a:r>
              <a:rPr lang="uk-UA" sz="3200" b="1" dirty="0"/>
              <a:t>дна з поширених форм ділового партнерства, котрі в секторі послуг створюються набагато частіше, ніж у сфері виробництва</a:t>
            </a:r>
          </a:p>
        </p:txBody>
      </p:sp>
      <p:sp>
        <p:nvSpPr>
          <p:cNvPr id="6" name="Блок-схема: документ 5">
            <a:extLst>
              <a:ext uri="{FF2B5EF4-FFF2-40B4-BE49-F238E27FC236}">
                <a16:creationId xmlns:a16="http://schemas.microsoft.com/office/drawing/2014/main" id="{2AA6FD06-A834-4F81-9648-3C7C0A1953C8}"/>
              </a:ext>
            </a:extLst>
          </p:cNvPr>
          <p:cNvSpPr/>
          <p:nvPr/>
        </p:nvSpPr>
        <p:spPr>
          <a:xfrm>
            <a:off x="304799" y="4114800"/>
            <a:ext cx="11471563" cy="2655455"/>
          </a:xfrm>
          <a:prstGeom prst="flowChartDocument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803275" algn="just"/>
            <a:r>
              <a:rPr lang="uk-UA" sz="3600" b="1" dirty="0"/>
              <a:t>Головною умовою стратегічного альянсу є співробітництво між підприємствами з метою підвищення конкурентоспроможності учасників</a:t>
            </a:r>
            <a:endParaRPr lang="uk-UA" sz="4400" b="1" dirty="0"/>
          </a:p>
        </p:txBody>
      </p:sp>
    </p:spTree>
    <p:extLst>
      <p:ext uri="{BB962C8B-B14F-4D97-AF65-F5344CB8AC3E}">
        <p14:creationId xmlns:p14="http://schemas.microsoft.com/office/powerpoint/2010/main" val="3715354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427</TotalTime>
  <Words>1155</Words>
  <Application>Microsoft Office PowerPoint</Application>
  <PresentationFormat>Широкий екран</PresentationFormat>
  <Paragraphs>158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4" baseType="lpstr">
      <vt:lpstr>Arial</vt:lpstr>
      <vt:lpstr>Arial Black</vt:lpstr>
      <vt:lpstr>Century Gothic</vt:lpstr>
      <vt:lpstr>Times New Roman</vt:lpstr>
      <vt:lpstr>Wingdings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pc</dc:creator>
  <cp:lastModifiedBy>pc</cp:lastModifiedBy>
  <cp:revision>18</cp:revision>
  <dcterms:created xsi:type="dcterms:W3CDTF">2022-09-25T17:16:34Z</dcterms:created>
  <dcterms:modified xsi:type="dcterms:W3CDTF">2022-09-26T00:23:39Z</dcterms:modified>
</cp:coreProperties>
</file>