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97cfb9f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497cfb9f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497cfb9f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497cfb9f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497cfb9f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497cfb9f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497cfb9f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497cfb9f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497cfb9f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497cfb9f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7bfcf5a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7bfcf5a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45c248fc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45c248fc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497cfb9f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497cfb9f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497cfb9f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497cfb9f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97cfb9f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497cfb9f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45c248fc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45c248fc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497cfb9f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497cfb9f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497cfb9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497cfb9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497cfb9f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497cfb9f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497cfb9f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497cfb9f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45c248f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45c248f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Domain-Driven Design Tackling Complexity in the Heart of Software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497cfb9f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497cfb9f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46ec207e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46ec207e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46ec207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46ec207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Архітектурні шаблони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Repository and Services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- сервіс це той елемент який виконує операції у конкретній предметній області, тобто містить бізнес логіку. Сервіс не має стану, для збереження та доступу до даних використовує Repository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Repository - служить для ізоляції бізнес логіки від інфраструктури збереження даних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Тришарова</a:t>
            </a:r>
            <a:r>
              <a:rPr lang="en"/>
              <a:t> архітектура 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44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3-рівнева (3-tier / 3 layers architecture)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Рівень представлення (</a:t>
            </a:r>
            <a:r>
              <a:rPr lang="en"/>
              <a:t>Presentation Layer) -  інтерфейс користувача програмного забезпечення. Містить логіку, пов’язану лише з тим, як представлені дані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175" y="1907375"/>
            <a:ext cx="4365150" cy="24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injection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Якщо </a:t>
            </a:r>
            <a:r>
              <a:rPr lang="en">
                <a:solidFill>
                  <a:srgbClr val="0000FF"/>
                </a:solidFill>
              </a:rPr>
              <a:t>serviceA </a:t>
            </a:r>
            <a:r>
              <a:rPr lang="en"/>
              <a:t>використовує </a:t>
            </a:r>
            <a:r>
              <a:rPr lang="en">
                <a:solidFill>
                  <a:srgbClr val="E69138"/>
                </a:solidFill>
              </a:rPr>
              <a:t>repositoryB </a:t>
            </a:r>
            <a:r>
              <a:rPr lang="en"/>
              <a:t>для доступу до даних, то </a:t>
            </a:r>
            <a:r>
              <a:rPr lang="en">
                <a:solidFill>
                  <a:srgbClr val="E69138"/>
                </a:solidFill>
              </a:rPr>
              <a:t>repositoryB </a:t>
            </a:r>
            <a:r>
              <a:rPr lang="en"/>
              <a:t>- це </a:t>
            </a:r>
            <a:r>
              <a:rPr b="1" lang="en"/>
              <a:t>dependency </a:t>
            </a:r>
            <a:r>
              <a:rPr lang="en"/>
              <a:t>(залежність) для </a:t>
            </a:r>
            <a:r>
              <a:rPr lang="en">
                <a:solidFill>
                  <a:srgbClr val="0000FF"/>
                </a:solidFill>
              </a:rPr>
              <a:t>serviceA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Ін’єкція залежностей (</a:t>
            </a:r>
            <a:r>
              <a:rPr lang="en"/>
              <a:t>Dependency Injection, DI) — це принцип проектування, при якому об'єкт (залежність) надається іншим об'єктам (наприклад, класам або компонентам), а не створюється ними самостійно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175" y="1935725"/>
            <a:ext cx="3626400" cy="9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Inversion Principle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Принцип інверсії залежностей (Dependency inversion principle): Залежності всередині системи будуються на основі абстракцій, що не повинні залежати від деталей; навпаки, деталі мають залежати від абстракцій. Модулі вищих рівнів не мають залежати від модулів нижчих рівнів.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588" y="2646675"/>
            <a:ext cx="3506825" cy="19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Injection Container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Роль контейнера (інжектора) полягає в побудові та з’єднанні складних графів об’єктів.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ASP.NET Core використовує вбудовану систему впровадження залежностей, яка дозволяє автоматично передавати необхідні об'єкти у класи та контролери без необхідності їх явно створювати.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pattern in ASP.NET Core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CQRS (Command Query Responsibility Segregation)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CQRS - ц</a:t>
            </a:r>
            <a:r>
              <a:rPr lang="en"/>
              <a:t>е архітектурний патерн, який розділяє операції читання (Query) і запису (Command) для роботи з даними. Основна ідея CQRS полягає в тому, що різні моделі використовуються для команд (записи даних) і запитів (отримання даних), що дозволяє оптимізувати систему для кожного типу операцій. Це особливо корисно в складних системах, де вимоги до читання та запису суттєво відрізняються.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675" y="2861900"/>
            <a:ext cx="3935600" cy="19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Переваги CQRS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Різні вимоги до продуктивності: Операції запису та читання часто мають різні вимоги до продуктивності та масштабованості. CQRS дозволяє оптимізувати кожну з них окремо.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Складність бізнес-логіки: У складних доменах бізнес-логіка для запису (команд) може бути значно складнішою за операції читання. Розділення дозволяє сфокусуватися на окремих аспектах системи.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Покращена масштабованість: Системи з великою кількістю операцій читання та відносно меншою кількістю операцій запису можуть масштабувати компоненти незалежно.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Різні моделі даних для читання та запису: Читання та запис даних часто мають різні вимоги до структури даних. CQRS дозволяє використовувати спеціалізовані моделі для обох операцій, що полегшує проєктування і покращує продуктивність.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Спрощення підтримки та еволюції: Розділення відповідальностей дозволяє легше змінювати та розширювати систему, особливо коли змінюються вимоги до читання або запису.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Сприяння побудові подієвих систем: CQRS природно інтегрується з патерном Event Sourcing, що полегшує відстеження змін і побудову подієвих архітектур.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Manager</a:t>
            </a:r>
            <a:endParaRPr/>
          </a:p>
        </p:txBody>
      </p:sp>
      <p:sp>
        <p:nvSpPr>
          <p:cNvPr id="162" name="Google Shape;162;p30"/>
          <p:cNvSpPr txBox="1"/>
          <p:nvPr/>
        </p:nvSpPr>
        <p:spPr>
          <a:xfrm>
            <a:off x="640813" y="1259625"/>
            <a:ext cx="2964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Backend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657" y="1899925"/>
            <a:ext cx="3308075" cy="18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236" y="1746225"/>
            <a:ext cx="2601775" cy="27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4878400" y="1413325"/>
            <a:ext cx="2964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Frontend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Management</a:t>
            </a:r>
            <a:endParaRPr/>
          </a:p>
        </p:txBody>
      </p:sp>
      <p:sp>
        <p:nvSpPr>
          <p:cNvPr id="171" name="Google Shape;171;p31"/>
          <p:cNvSpPr txBox="1"/>
          <p:nvPr/>
        </p:nvSpPr>
        <p:spPr>
          <a:xfrm>
            <a:off x="1256000" y="1584375"/>
            <a:ext cx="20490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Frontend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46" y="2132925"/>
            <a:ext cx="2946050" cy="15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3805750" y="1681125"/>
            <a:ext cx="43209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Store</a:t>
            </a:r>
            <a:r>
              <a:rPr lang="en"/>
              <a:t>: Global state container, action dispatcher and selector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Actions</a:t>
            </a:r>
            <a:r>
              <a:rPr lang="en"/>
              <a:t>: Class describing the action to take and its associated metadata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State</a:t>
            </a:r>
            <a:r>
              <a:rPr lang="en"/>
              <a:t>: Class definition of the state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Selects</a:t>
            </a:r>
            <a:r>
              <a:rPr lang="en"/>
              <a:t>: State slice selectors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80" y="0"/>
            <a:ext cx="86388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Переваги State Management</a:t>
            </a:r>
            <a:endParaRPr/>
          </a:p>
        </p:txBody>
      </p:sp>
      <p:sp>
        <p:nvSpPr>
          <p:cNvPr id="179" name="Google Shape;179;p32"/>
          <p:cNvSpPr txBox="1"/>
          <p:nvPr/>
        </p:nvSpPr>
        <p:spPr>
          <a:xfrm>
            <a:off x="311700" y="1221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</a:rPr>
              <a:t>Слідує патерну Command and Query Responsibility Segregation (CQRS)</a:t>
            </a:r>
            <a:endParaRPr sz="1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</a:rPr>
              <a:t>Стан усього додатку знаходиться в одному місці</a:t>
            </a:r>
            <a:endParaRPr sz="1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</a:rPr>
              <a:t>Спрощує реалізацію кешування.</a:t>
            </a:r>
            <a:endParaRPr sz="1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</a:rPr>
              <a:t>Покращує якість та читабельність коду.</a:t>
            </a:r>
            <a:endParaRPr sz="1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</a:rPr>
              <a:t>Відомий іншим розробникам</a:t>
            </a:r>
            <a:endParaRPr sz="1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925" y="576263"/>
            <a:ext cx="481012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Приклад додатку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ERP application for the </a:t>
            </a:r>
            <a:r>
              <a:rPr lang="en"/>
              <a:t>university.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Use-cases: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Manage schedule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Manage subjects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Track students grades and absences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Manage science 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Blog with news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Attributes of Software Architecture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40341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Модульність (</a:t>
            </a:r>
            <a:r>
              <a:rPr b="1" lang="en"/>
              <a:t>Modularity</a:t>
            </a:r>
            <a:r>
              <a:rPr lang="en"/>
              <a:t>): Поділ системи на окремі компоненти або модулі, що дозволяє легше управляти і розробляти систему.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Масштабованість (</a:t>
            </a:r>
            <a:r>
              <a:rPr b="1" lang="en"/>
              <a:t>Scalability</a:t>
            </a:r>
            <a:r>
              <a:rPr lang="en"/>
              <a:t>): Здатність системи ефективно працювати з збільшенням навантаження, як горизонтальним, так і вертикальним.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Продуктивність (</a:t>
            </a:r>
            <a:r>
              <a:rPr b="1" lang="en"/>
              <a:t>Performance</a:t>
            </a:r>
            <a:r>
              <a:rPr lang="en"/>
              <a:t>): Оцінка ефективності системи, включаючи час відгуку та пропускну здатність.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Надійність (</a:t>
            </a:r>
            <a:r>
              <a:rPr b="1" lang="en"/>
              <a:t>Reliability</a:t>
            </a:r>
            <a:r>
              <a:rPr lang="en"/>
              <a:t>): Здатність системи продовжувати працювати правильно навіть у випадку відмов частини системи.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Безпека (</a:t>
            </a:r>
            <a:r>
              <a:rPr b="1" lang="en"/>
              <a:t>Security</a:t>
            </a:r>
            <a:r>
              <a:rPr lang="en"/>
              <a:t>): Захист від зовнішніх та внутрішніх загроз, включаючи контроль доступу, шифрування, автентифікацію.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Змінюваність (</a:t>
            </a:r>
            <a:r>
              <a:rPr b="1" lang="en"/>
              <a:t>Maintainability</a:t>
            </a:r>
            <a:r>
              <a:rPr lang="en"/>
              <a:t>): Наскільки легко можна змінювати, оновлювати та підтримувати систему в робочому стані.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446400" y="1152475"/>
            <a:ext cx="40341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Переносимість (</a:t>
            </a:r>
            <a:r>
              <a:rPr b="1" lang="en"/>
              <a:t>Portability</a:t>
            </a:r>
            <a:r>
              <a:rPr lang="en"/>
              <a:t>): Здатність системи працювати на різних платформах або операційних системах.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Сумісність (</a:t>
            </a:r>
            <a:r>
              <a:rPr b="1" lang="en"/>
              <a:t>Interoperability</a:t>
            </a:r>
            <a:r>
              <a:rPr lang="en"/>
              <a:t>): Здатність системи взаємодіяти з іншими системами або компонентами.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Зручність використання </a:t>
            </a:r>
            <a:r>
              <a:rPr lang="en"/>
              <a:t>(</a:t>
            </a:r>
            <a:r>
              <a:rPr b="1" lang="en"/>
              <a:t>Usability</a:t>
            </a:r>
            <a:r>
              <a:rPr lang="en"/>
              <a:t>): вказує </a:t>
            </a:r>
            <a:r>
              <a:rPr lang="en"/>
              <a:t>наскільки легко користувач може досягти своїх цілей під час використання програми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Відмовостійкість (</a:t>
            </a:r>
            <a:r>
              <a:rPr b="1" lang="en"/>
              <a:t>Fault Tolerance</a:t>
            </a:r>
            <a:r>
              <a:rPr lang="en"/>
              <a:t>): Здатність системи продовжувати роботу навіть після відмови одного або більше компонентів.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Гнучкість (</a:t>
            </a:r>
            <a:r>
              <a:rPr b="1" lang="en"/>
              <a:t>Flexibility</a:t>
            </a:r>
            <a:r>
              <a:rPr lang="en"/>
              <a:t>): Можливість системи адаптуватися до змін у вимогах або технологіях.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Відтворюваність (</a:t>
            </a:r>
            <a:r>
              <a:rPr b="1" lang="en"/>
              <a:t>Testability</a:t>
            </a:r>
            <a:r>
              <a:rPr lang="en"/>
              <a:t>): Наскільки легко можна тестувати окремі компоненти системи або систему в цілому для виявлення помилок і недоліків.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Domain-Driven Design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Domain-Driven Design (DDD) — це підхід до створення продуктів, які відповідають потребам бізнесу та його клієнтів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Кожна програма пов'язана з певною діяльністю або інтересами її користувача. Предметна область, до якої користувач застосовує програму, є «</a:t>
            </a:r>
            <a:r>
              <a:rPr b="1" lang="en"/>
              <a:t>доменом</a:t>
            </a:r>
            <a:r>
              <a:rPr lang="en"/>
              <a:t>» програмного забезпечення.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Обсяг і складність інформації можуть бути величезними. Для того щоб боротись з цим перевантаженням команда розробників використовує моделювання. Модель - це вибірково спрощена та свідомо структурована форма знання.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Design. Ubiquitous language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 цьому етапі відбувається визначення піддоменів що використовуються у предметній області додатку (додатку).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Якщо домен це предметна область в якій працює додаток то піддомени (subdomains) це елементи цього додатку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Якщо цей підхід орієнтований на потреби бізнеса, то логічно буде говорити на мові цього бізнесу. Саме для цього всі учасники в процесі роботи використовують єдину мову домену або </a:t>
            </a:r>
            <a:r>
              <a:rPr b="1" lang="en"/>
              <a:t>Ubiquitous language.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Domain-Driven Design. Bounded Context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Контекст — це спосіб розділення сутностей бізнес логіки на повністю незалежні і автономні одиниці.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Tactical Design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 цьому етапі визначаються елементи піддоменів додатку.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Entities </a:t>
            </a:r>
            <a:r>
              <a:rPr lang="en"/>
              <a:t>- Мають ідентифікатор (id), розрізняються за ідентифікатором, mutable, можуть мати зв’язки між собою (студент, вчитель, предмет)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Value Object</a:t>
            </a:r>
            <a:r>
              <a:rPr lang="en"/>
              <a:t> - прості об’єкти, набір атрибутів визначає унікальність цього об’єкту в системі, immutable (адреса)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Aggregate</a:t>
            </a:r>
            <a:r>
              <a:rPr lang="en"/>
              <a:t> - група декількох Entities, transactional boundary, інкапсулює певний стан, логіку валідації цього стану і поведінку (розклад).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