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1" r:id="rId3"/>
    <p:sldId id="281" r:id="rId4"/>
    <p:sldId id="282" r:id="rId5"/>
    <p:sldId id="283" r:id="rId6"/>
    <p:sldId id="284" r:id="rId7"/>
    <p:sldId id="285" r:id="rId8"/>
    <p:sldId id="278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779CC93D-E52E-4D84-901B-11D7331DD495}">
          <p14:sldIdLst>
            <p14:sldId id="259"/>
            <p14:sldId id="261"/>
            <p14:sldId id="281"/>
            <p14:sldId id="282"/>
            <p14:sldId id="283"/>
            <p14:sldId id="284"/>
            <p14:sldId id="285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9" autoAdjust="0"/>
    <p:restoredTop sz="84016" autoAdjust="0"/>
  </p:normalViewPr>
  <p:slideViewPr>
    <p:cSldViewPr>
      <p:cViewPr varScale="1">
        <p:scale>
          <a:sx n="143" d="100"/>
          <a:sy n="143" d="100"/>
        </p:scale>
        <p:origin x="-23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D83FDC75-7F73-4A4A-A77C-09AADF00E0EA}" type="datetimeFigureOut">
              <a:rPr lang="uk-UA" smtClean="0"/>
              <a:pPr/>
              <a:t>26.11.2024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459226BF-1F13-42D3-80DC-373E7ADD1EBC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01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48AEF76B-3757-4A0B-AF93-28494465C1DD}" type="datetimeFigureOut">
              <a:pPr/>
              <a:t>12/17/2009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змінити основні стилі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75693FD4-8F83-4EF7-AC3F-0DC0388986B0}" type="slidenum"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22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dirty="0" smtClean="0"/>
              <a:t>Цей шаблон можна використовувати як початковий файл для презентації учбових матеріалів у настройці групування.</a:t>
            </a:r>
          </a:p>
          <a:p>
            <a:endParaRPr lang="uk-UA" dirty="0" smtClean="0"/>
          </a:p>
          <a:p>
            <a:pPr lvl="0"/>
            <a:r>
              <a:rPr lang="uk-UA" sz="1200" b="1" dirty="0" smtClean="0"/>
              <a:t>Розділи</a:t>
            </a:r>
            <a:endParaRPr lang="uk-UA" sz="1200" b="0" dirty="0" smtClean="0"/>
          </a:p>
          <a:p>
            <a:pPr lvl="0"/>
            <a:r>
              <a:rPr lang="uk-UA" sz="1200" b="0" dirty="0" smtClean="0"/>
              <a:t>Клацніть слайд правою кнопкою миші, щоб додати розділи.</a:t>
            </a:r>
            <a:r>
              <a:rPr lang="uk-UA" sz="1200" b="0" baseline="0" dirty="0" smtClean="0"/>
              <a:t> Розділи дозволяють упорядкувати слайди та організувати співпрацю між кількома авторами.</a:t>
            </a:r>
            <a:endParaRPr lang="uk-UA" sz="1200" b="0" dirty="0" smtClean="0"/>
          </a:p>
          <a:p>
            <a:pPr lvl="0"/>
            <a:endParaRPr lang="uk-UA" sz="1200" b="1" dirty="0" smtClean="0"/>
          </a:p>
          <a:p>
            <a:pPr lvl="0"/>
            <a:r>
              <a:rPr lang="uk-UA" sz="1200" b="1" dirty="0" smtClean="0"/>
              <a:t>Нотатки</a:t>
            </a:r>
          </a:p>
          <a:p>
            <a:pPr lvl="0"/>
            <a:r>
              <a:rPr lang="uk-UA" sz="1200" dirty="0" smtClean="0"/>
              <a:t>Використовуйте розділ нотаток для нотаток доповідача або додаткових відомостей для аудиторії.</a:t>
            </a:r>
            <a:r>
              <a:rPr lang="uk-UA" sz="1200" baseline="0" dirty="0" smtClean="0"/>
              <a:t> Під час відтворення презентації ці нотатки відображаються в поданні презентації. </a:t>
            </a:r>
          </a:p>
          <a:p>
            <a:pPr lvl="0">
              <a:buFontTx/>
              <a:buNone/>
            </a:pPr>
            <a:r>
              <a:rPr lang="uk-UA" sz="1200" dirty="0" smtClean="0"/>
              <a:t>Пам'ятайте про розмір шрифту (це має значення для спеціальних можливостей, відображення, відеозапису та створення в інтерактивному режимі)</a:t>
            </a:r>
          </a:p>
          <a:p>
            <a:pPr lvl="0"/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Узгоджені кольори </a:t>
            </a:r>
          </a:p>
          <a:p>
            <a:pPr lvl="0">
              <a:buFontTx/>
              <a:buNone/>
            </a:pPr>
            <a:r>
              <a:rPr lang="uk-UA" sz="1200" dirty="0" smtClean="0"/>
              <a:t>Зверніть особливу увагу на графіки, діаграми та текстові поля.</a:t>
            </a:r>
            <a:r>
              <a:rPr lang="uk-UA" sz="1200" baseline="0" dirty="0" smtClean="0"/>
              <a:t> </a:t>
            </a:r>
            <a:endParaRPr lang="uk-UA" sz="1200" dirty="0" smtClean="0"/>
          </a:p>
          <a:p>
            <a:pPr lvl="0"/>
            <a:r>
              <a:rPr lang="uk-UA" sz="1200" dirty="0" smtClean="0"/>
              <a:t>Розгляньте можливість чорно-білого друку для учасників або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 Виконайте пробний друк, щоб перевірити, чи правильно відображаються кольори під час чорно-білого друку, і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</a:t>
            </a:r>
          </a:p>
          <a:p>
            <a:pPr lvl="0">
              <a:buFontTx/>
              <a:buNone/>
            </a:pPr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Графічні об'єкти, таблиці та графіки</a:t>
            </a:r>
          </a:p>
          <a:p>
            <a:pPr lvl="0"/>
            <a:r>
              <a:rPr lang="uk-UA" sz="1200" dirty="0" smtClean="0"/>
              <a:t>Дотримуйтесь закону простоти: за можливості використовуйте узгоджені стилі та кольори, які не відволікають увагу.</a:t>
            </a:r>
          </a:p>
          <a:p>
            <a:pPr lvl="0"/>
            <a:r>
              <a:rPr lang="uk-UA" sz="1200" dirty="0" smtClean="0"/>
              <a:t>Підписи для всіх графіків і таблиць.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dirty="0" smtClean="0"/>
              <a:t>Дайте стислий огляд презентації.</a:t>
            </a:r>
            <a:r>
              <a:rPr lang="uk-UA" baseline="0" dirty="0" smtClean="0"/>
              <a:t> D</a:t>
            </a:r>
            <a:r>
              <a:rPr lang="uk-UA" dirty="0" smtClean="0"/>
              <a:t>опишіть основну тему презентації та обґрунтуйте її важливість.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Представте кожен з основних розділів.</a:t>
            </a:r>
          </a:p>
          <a:p>
            <a:r>
              <a:rPr lang="uk-UA" dirty="0" smtClean="0"/>
              <a:t>Щоб надати аудиторії орієнтири,</a:t>
            </a:r>
            <a:r>
              <a:rPr lang="uk-UA" baseline="0" dirty="0" smtClean="0"/>
              <a:t> можете </a:t>
            </a:r>
            <a:r>
              <a:rPr lang="uk-UA" dirty="0" smtClean="0"/>
              <a:t>повторювати цей оглядовий слайд протягом презентації, виділяючи тему, яка обговорюватиметься далі.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sz="1200" dirty="0" smtClean="0"/>
              <a:t>Це інший параметр</a:t>
            </a:r>
            <a:r>
              <a:rPr lang="uk-UA" sz="1200" baseline="0" dirty="0" smtClean="0"/>
              <a:t> для оглядових слайдів із використанням переходів.</a:t>
            </a:r>
            <a:endParaRPr lang="uk-UA" sz="1200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uk-UA" dirty="0" smtClean="0"/>
              <a:t>Microsoft </a:t>
            </a:r>
            <a:r>
              <a:rPr lang="uk-UA" b="1" dirty="0" smtClean="0"/>
              <a:t>Досконала розробка</a:t>
            </a:r>
            <a:endParaRPr lang="uk-UA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uk-UA" dirty="0" smtClean="0"/>
              <a:t>Конфіденційна інформація корпорації Майкрософт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uk-UA" smtClean="0"/>
              <a:pPr/>
              <a:t>8</a:t>
            </a:fld>
            <a:endParaRPr lang="uk-UA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r>
              <a:rPr lang="uk-UA" dirty="0" smtClean="0"/>
              <a:t>Чи є презентація максимально чіткою? Спробуйте перемістити зайвий вміст до додатку.</a:t>
            </a:r>
          </a:p>
          <a:p>
            <a:r>
              <a:rPr lang="uk-UA" dirty="0" smtClean="0"/>
              <a:t>Використайте слайди додатку для збереження вмісту, який може знадобитися під час відображення слайду запитань. Вони також можуть стати в нагоді учасникам для проведення поглиблених досліджень у майбутньому.</a:t>
            </a:r>
          </a:p>
          <a:p>
            <a:pPr>
              <a:buFontTx/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uk-UA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uk-UA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uk-UA" smtClean="0"/>
              <a:t>Зразок підзаголовка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2000" baseline="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Лише тл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uk-UA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180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об'є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uk-UA"/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uk-UA" sz="3200">
                <a:latin typeface="+mn-lt"/>
              </a:defRPr>
            </a:lvl1pPr>
            <a:lvl2pPr eaLnBrk="1" latinLnBrk="0" hangingPunct="1">
              <a:defRPr kumimoji="0" lang="uk-UA" sz="2800">
                <a:latin typeface="+mn-lt"/>
              </a:defRPr>
            </a:lvl2pPr>
            <a:lvl3pPr eaLnBrk="1" latinLnBrk="0" hangingPunct="1">
              <a:defRPr kumimoji="0" lang="uk-UA" sz="2400">
                <a:latin typeface="+mn-lt"/>
              </a:defRPr>
            </a:lvl3pPr>
            <a:lvl4pPr eaLnBrk="1" latinLnBrk="0" hangingPunct="1">
              <a:defRPr kumimoji="0" lang="uk-UA" sz="2400">
                <a:latin typeface="+mn-lt"/>
              </a:defRPr>
            </a:lvl4pPr>
            <a:lvl5pPr eaLnBrk="1" latinLnBrk="0" hangingPunct="1">
              <a:defRPr kumimoji="0" lang="uk-UA" sz="2400">
                <a:latin typeface="+mn-lt"/>
              </a:defRPr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uk-UA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uk-UA" sz="3200"/>
            </a:lvl1pPr>
            <a:lvl2pPr eaLnBrk="1" latinLnBrk="0" hangingPunct="1">
              <a:defRPr kumimoji="0" lang="uk-UA" sz="2800"/>
            </a:lvl2pPr>
            <a:lvl3pPr eaLnBrk="1" latinLnBrk="0" hangingPunct="1">
              <a:defRPr kumimoji="0" lang="uk-UA" sz="2400"/>
            </a:lvl3pPr>
            <a:lvl4pPr eaLnBrk="1" latinLnBrk="0" hangingPunct="1">
              <a:defRPr kumimoji="0" lang="uk-UA" sz="2000"/>
            </a:lvl4pPr>
            <a:lvl5pPr eaLnBrk="1" latinLnBrk="0" hangingPunct="1">
              <a:defRPr kumimoji="0" lang="uk-UA" sz="2000"/>
            </a:lvl5pPr>
            <a:lvl6pPr eaLnBrk="1" latinLnBrk="0" hangingPunct="1">
              <a:defRPr kumimoji="0" lang="uk-UA" sz="2000"/>
            </a:lvl6pPr>
            <a:lvl7pPr eaLnBrk="1" latinLnBrk="0" hangingPunct="1">
              <a:defRPr kumimoji="0" lang="uk-UA" sz="2000"/>
            </a:lvl7pPr>
            <a:lvl8pPr eaLnBrk="1" latinLnBrk="0" hangingPunct="1">
              <a:defRPr kumimoji="0" lang="uk-UA" sz="2000"/>
            </a:lvl8pPr>
            <a:lvl9pPr eaLnBrk="1" latinLnBrk="0" hangingPunct="1">
              <a:defRPr kumimoji="0" lang="uk-UA" sz="20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uk-UA" sz="3200"/>
            </a:lvl1pPr>
            <a:lvl2pPr marL="457200" indent="0" eaLnBrk="1" latinLnBrk="0" hangingPunct="1">
              <a:buNone/>
              <a:defRPr kumimoji="0" lang="uk-UA" sz="2800"/>
            </a:lvl2pPr>
            <a:lvl3pPr marL="914400" indent="0" eaLnBrk="1" latinLnBrk="0" hangingPunct="1">
              <a:buNone/>
              <a:defRPr kumimoji="0" lang="uk-UA" sz="2400"/>
            </a:lvl3pPr>
            <a:lvl4pPr marL="1371600" indent="0" eaLnBrk="1" latinLnBrk="0" hangingPunct="1">
              <a:buNone/>
              <a:defRPr kumimoji="0" lang="uk-UA" sz="2000"/>
            </a:lvl4pPr>
            <a:lvl5pPr marL="1828800" indent="0" eaLnBrk="1" latinLnBrk="0" hangingPunct="1">
              <a:buNone/>
              <a:defRPr kumimoji="0" lang="uk-UA" sz="2000"/>
            </a:lvl5pPr>
            <a:lvl6pPr marL="2286000" indent="0" eaLnBrk="1" latinLnBrk="0" hangingPunct="1">
              <a:buNone/>
              <a:defRPr kumimoji="0" lang="uk-UA" sz="2000"/>
            </a:lvl6pPr>
            <a:lvl7pPr marL="2743200" indent="0" eaLnBrk="1" latinLnBrk="0" hangingPunct="1">
              <a:buNone/>
              <a:defRPr kumimoji="0" lang="uk-UA" sz="2000"/>
            </a:lvl7pPr>
            <a:lvl8pPr marL="3200400" indent="0" eaLnBrk="1" latinLnBrk="0" hangingPunct="1">
              <a:buNone/>
              <a:defRPr kumimoji="0" lang="uk-UA" sz="2000"/>
            </a:lvl8pPr>
            <a:lvl9pPr marL="3657600" indent="0" eaLnBrk="1" latinLnBrk="0" hangingPunct="1">
              <a:buNone/>
              <a:defRPr kumimoji="0" lang="uk-UA" sz="2000"/>
            </a:lvl9pPr>
          </a:lstStyle>
          <a:p>
            <a:pPr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uk-UA" smtClean="0"/>
              <a:t>Зразок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uk-UA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uk-UA"/>
      </a:defPPr>
      <a:lvl1pPr marL="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590800" y="836712"/>
            <a:ext cx="6180224" cy="2919313"/>
          </a:xfrm>
        </p:spPr>
        <p:txBody>
          <a:bodyPr>
            <a:normAutofit/>
          </a:bodyPr>
          <a:lstStyle/>
          <a:p>
            <a:r>
              <a:rPr lang="uk-UA" dirty="0" smtClean="0"/>
              <a:t>Програмування</a:t>
            </a:r>
            <a:br>
              <a:rPr lang="uk-UA" dirty="0" smtClean="0"/>
            </a:br>
            <a:r>
              <a:rPr lang="uk-UA" dirty="0" smtClean="0"/>
              <a:t>Лекція </a:t>
            </a:r>
            <a:r>
              <a:rPr lang="uk-UA" dirty="0" smtClean="0"/>
              <a:t>7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Кортежі та словники: структури даних </a:t>
            </a:r>
            <a:r>
              <a:rPr lang="uk-UA" dirty="0" err="1"/>
              <a:t>Python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Суприган В.А.</a:t>
            </a:r>
            <a:endParaRPr lang="uk-UA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8077200" cy="3663424"/>
          </a:xfrm>
        </p:spPr>
        <p:txBody>
          <a:bodyPr>
            <a:noAutofit/>
          </a:bodyPr>
          <a:lstStyle/>
          <a:p>
            <a:r>
              <a:rPr lang="ru-RU" sz="2400" b="1" dirty="0" err="1"/>
              <a:t>Основні</a:t>
            </a:r>
            <a:r>
              <a:rPr lang="ru-RU" sz="2400" b="1" dirty="0"/>
              <a:t> </a:t>
            </a:r>
            <a:r>
              <a:rPr lang="ru-RU" sz="2400" b="1" dirty="0" err="1"/>
              <a:t>відмінності</a:t>
            </a:r>
            <a:r>
              <a:rPr lang="ru-RU" sz="2400" b="1" dirty="0"/>
              <a:t> </a:t>
            </a:r>
            <a:r>
              <a:rPr lang="ru-RU" sz="2400" b="1" dirty="0" err="1"/>
              <a:t>між</a:t>
            </a:r>
            <a:r>
              <a:rPr lang="ru-RU" sz="2400" b="1" dirty="0"/>
              <a:t> кортежами та списками у </a:t>
            </a:r>
            <a:r>
              <a:rPr lang="ru-RU" sz="2400" b="1" dirty="0" err="1" smtClean="0"/>
              <a:t>Python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uk-UA" sz="2400" b="1" dirty="0"/>
              <a:t>Кортежі</a:t>
            </a:r>
            <a:r>
              <a:rPr lang="uk-UA" sz="2400" dirty="0"/>
              <a:t> є незмінними (</a:t>
            </a:r>
            <a:r>
              <a:rPr lang="en-US" sz="2400" dirty="0"/>
              <a:t>immutable), </a:t>
            </a:r>
            <a:r>
              <a:rPr lang="uk-UA" sz="2400" dirty="0"/>
              <a:t>створюються за допомогою круглих дужок </a:t>
            </a:r>
            <a:r>
              <a:rPr lang="uk-UA" sz="2400" dirty="0" smtClean="0"/>
              <a:t>().</a:t>
            </a:r>
            <a:br>
              <a:rPr lang="uk-UA" sz="2400" dirty="0" smtClean="0"/>
            </a:br>
            <a:r>
              <a:rPr lang="uk-UA" sz="2400" b="1" dirty="0" smtClean="0"/>
              <a:t>Списки</a:t>
            </a:r>
            <a:r>
              <a:rPr lang="uk-UA" sz="2400" dirty="0" smtClean="0"/>
              <a:t> </a:t>
            </a:r>
            <a:r>
              <a:rPr lang="uk-UA" sz="2400" dirty="0"/>
              <a:t>є змінними (</a:t>
            </a:r>
            <a:r>
              <a:rPr lang="en-US" sz="2400" dirty="0"/>
              <a:t>mutable), </a:t>
            </a:r>
            <a:r>
              <a:rPr lang="uk-UA" sz="2400" dirty="0"/>
              <a:t>створюються за допомогою квадратних дужок </a:t>
            </a:r>
            <a:r>
              <a:rPr lang="uk-UA" sz="2400" dirty="0" smtClean="0"/>
              <a:t>[].</a:t>
            </a:r>
            <a:br>
              <a:rPr lang="uk-UA" sz="2400" dirty="0" smtClean="0"/>
            </a:br>
            <a:r>
              <a:rPr lang="uk-UA" sz="2400" dirty="0" smtClean="0"/>
              <a:t>Кортежі </a:t>
            </a:r>
            <a:r>
              <a:rPr lang="uk-UA" sz="2400" dirty="0"/>
              <a:t>ефективніші за використання пам'яті та швидкості доступу</a:t>
            </a:r>
            <a:r>
              <a:rPr lang="uk-UA" sz="2400" dirty="0" smtClean="0"/>
              <a:t>.</a:t>
            </a:r>
            <a:br>
              <a:rPr lang="uk-UA" sz="2400" dirty="0" smtClean="0"/>
            </a:br>
            <a:r>
              <a:rPr lang="uk-UA" sz="2400" dirty="0" smtClean="0"/>
              <a:t>Кортежі </a:t>
            </a:r>
            <a:r>
              <a:rPr lang="uk-UA" sz="2400" dirty="0"/>
              <a:t>можна використовувати як ключі в словниках, списки - ні.</a:t>
            </a:r>
            <a:endParaRPr lang="ru-RU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187624" y="4077072"/>
            <a:ext cx="4176464" cy="1296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my_tuple</a:t>
            </a:r>
            <a:r>
              <a:rPr lang="en-US" sz="2400" dirty="0"/>
              <a:t> = (1, 2, 3)</a:t>
            </a:r>
          </a:p>
          <a:p>
            <a:pPr marL="0" indent="0">
              <a:buNone/>
            </a:pPr>
            <a:r>
              <a:rPr lang="en-US" sz="2400" dirty="0" err="1"/>
              <a:t>my_list</a:t>
            </a:r>
            <a:r>
              <a:rPr lang="en-US" sz="2400" dirty="0"/>
              <a:t> = [1, 2, 3]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15616" y="2276872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uk-UA" sz="7200" dirty="0" smtClean="0"/>
              <a:t>Продовжуємо!</a:t>
            </a:r>
            <a:endParaRPr lang="uk-UA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71800" y="260649"/>
            <a:ext cx="6120680" cy="122413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2800" dirty="0"/>
              <a:t>Коли </a:t>
            </a:r>
            <a:r>
              <a:rPr lang="ru-RU" sz="2800" dirty="0" err="1"/>
              <a:t>краще</a:t>
            </a:r>
            <a:r>
              <a:rPr lang="ru-RU" sz="2800" dirty="0"/>
              <a:t> </a:t>
            </a:r>
            <a:r>
              <a:rPr lang="ru-RU" sz="2800" dirty="0" err="1"/>
              <a:t>використовувати</a:t>
            </a:r>
            <a:r>
              <a:rPr lang="ru-RU" sz="2800" dirty="0"/>
              <a:t> </a:t>
            </a:r>
            <a:r>
              <a:rPr lang="ru-RU" sz="2800" dirty="0" err="1"/>
              <a:t>кортежі</a:t>
            </a:r>
            <a:r>
              <a:rPr lang="ru-RU" sz="2800" dirty="0"/>
              <a:t> та списки</a:t>
            </a:r>
            <a:endParaRPr lang="ru-RU" sz="2800" b="1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1218" y="3140968"/>
            <a:ext cx="7200800" cy="28803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2400" b="1" dirty="0" err="1" smtClean="0"/>
              <a:t>Кортежі</a:t>
            </a:r>
            <a:r>
              <a:rPr lang="ru-RU" sz="2400" dirty="0" err="1" smtClean="0"/>
              <a:t>:Використовуються</a:t>
            </a:r>
            <a:r>
              <a:rPr lang="ru-RU" sz="2400" dirty="0" smtClean="0"/>
              <a:t> </a:t>
            </a:r>
            <a:r>
              <a:rPr lang="ru-RU" sz="2400" dirty="0"/>
              <a:t>для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не </a:t>
            </a:r>
            <a:r>
              <a:rPr lang="ru-RU" sz="2400" dirty="0" err="1"/>
              <a:t>повинні</a:t>
            </a:r>
            <a:r>
              <a:rPr lang="ru-RU" sz="2400" dirty="0"/>
              <a:t> </a:t>
            </a:r>
            <a:r>
              <a:rPr lang="ru-RU" sz="2400" dirty="0" err="1"/>
              <a:t>змінюватися</a:t>
            </a:r>
            <a:r>
              <a:rPr lang="ru-RU" sz="2400" dirty="0"/>
              <a:t> (</a:t>
            </a:r>
            <a:r>
              <a:rPr lang="ru-RU" sz="2400" dirty="0" err="1"/>
              <a:t>координати</a:t>
            </a:r>
            <a:r>
              <a:rPr lang="ru-RU" sz="2400" dirty="0"/>
              <a:t>, </a:t>
            </a:r>
            <a:r>
              <a:rPr lang="ru-RU" sz="2400" dirty="0" err="1"/>
              <a:t>налаштування</a:t>
            </a:r>
            <a:r>
              <a:rPr lang="ru-RU" sz="2400" dirty="0"/>
              <a:t>).</a:t>
            </a:r>
          </a:p>
          <a:p>
            <a:endParaRPr lang="ru-RU" sz="2400" b="1" dirty="0" smtClean="0"/>
          </a:p>
          <a:p>
            <a:r>
              <a:rPr lang="ru-RU" sz="2400" b="1" dirty="0" err="1" smtClean="0"/>
              <a:t>Списки</a:t>
            </a:r>
            <a:r>
              <a:rPr lang="ru-RU" sz="2400" dirty="0" err="1" smtClean="0"/>
              <a:t>:Використовуються</a:t>
            </a:r>
            <a:r>
              <a:rPr lang="ru-RU" sz="2400" dirty="0" smtClean="0"/>
              <a:t> </a:t>
            </a:r>
            <a:r>
              <a:rPr lang="ru-RU" sz="2400" dirty="0"/>
              <a:t>для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потребують</a:t>
            </a:r>
            <a:r>
              <a:rPr lang="ru-RU" sz="2400" dirty="0"/>
              <a:t> </a:t>
            </a:r>
            <a:r>
              <a:rPr lang="ru-RU" sz="2400" dirty="0" err="1"/>
              <a:t>динамічної</a:t>
            </a:r>
            <a:r>
              <a:rPr lang="ru-RU" sz="2400" dirty="0"/>
              <a:t> </a:t>
            </a:r>
            <a:r>
              <a:rPr lang="ru-RU" sz="2400" dirty="0" err="1"/>
              <a:t>модифікації</a:t>
            </a:r>
            <a:r>
              <a:rPr lang="ru-RU" sz="2400" dirty="0"/>
              <a:t> (список </a:t>
            </a:r>
            <a:r>
              <a:rPr lang="ru-RU" sz="2400" dirty="0" err="1"/>
              <a:t>користувачів</a:t>
            </a:r>
            <a:r>
              <a:rPr lang="ru-RU" sz="2400" dirty="0"/>
              <a:t>, </a:t>
            </a:r>
            <a:r>
              <a:rPr lang="ru-RU" sz="2400" dirty="0" err="1"/>
              <a:t>товарів</a:t>
            </a:r>
            <a:r>
              <a:rPr lang="ru-RU" sz="2400" dirty="0"/>
              <a:t>).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99792" y="188640"/>
            <a:ext cx="6336704" cy="1656184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r>
              <a:rPr lang="ru-RU" sz="5100" b="1" dirty="0" err="1"/>
              <a:t>Що</a:t>
            </a:r>
            <a:r>
              <a:rPr lang="ru-RU" sz="5100" b="1" dirty="0"/>
              <a:t> </a:t>
            </a:r>
            <a:r>
              <a:rPr lang="ru-RU" sz="5100" b="1" dirty="0" err="1"/>
              <a:t>таке</a:t>
            </a:r>
            <a:r>
              <a:rPr lang="ru-RU" sz="5100" b="1" dirty="0"/>
              <a:t> словник у </a:t>
            </a:r>
            <a:r>
              <a:rPr lang="ru-RU" sz="5100" b="1" dirty="0" err="1" smtClean="0"/>
              <a:t>Python</a:t>
            </a:r>
            <a:endParaRPr lang="ru-RU" sz="5100" b="1" dirty="0" smtClean="0"/>
          </a:p>
          <a:p>
            <a:r>
              <a:rPr lang="ru-RU" sz="4800" dirty="0"/>
              <a:t>Словник - </a:t>
            </a:r>
            <a:r>
              <a:rPr lang="ru-RU" sz="4800" dirty="0" err="1"/>
              <a:t>це</a:t>
            </a:r>
            <a:r>
              <a:rPr lang="ru-RU" sz="4800" dirty="0"/>
              <a:t> </a:t>
            </a:r>
            <a:r>
              <a:rPr lang="ru-RU" sz="4800" dirty="0" err="1"/>
              <a:t>колекція</a:t>
            </a:r>
            <a:r>
              <a:rPr lang="ru-RU" sz="4800" dirty="0"/>
              <a:t> пар ключ-</a:t>
            </a:r>
            <a:r>
              <a:rPr lang="ru-RU" sz="4800" dirty="0" err="1"/>
              <a:t>значення</a:t>
            </a:r>
            <a:r>
              <a:rPr lang="ru-RU" sz="4800" dirty="0"/>
              <a:t>, </a:t>
            </a:r>
            <a:r>
              <a:rPr lang="ru-RU" sz="4800" dirty="0" err="1"/>
              <a:t>що</a:t>
            </a:r>
            <a:r>
              <a:rPr lang="ru-RU" sz="4800" dirty="0"/>
              <a:t> </a:t>
            </a:r>
            <a:r>
              <a:rPr lang="ru-RU" sz="4800" dirty="0" err="1"/>
              <a:t>дозволяє</a:t>
            </a:r>
            <a:r>
              <a:rPr lang="ru-RU" sz="4800" dirty="0"/>
              <a:t> </a:t>
            </a:r>
            <a:r>
              <a:rPr lang="ru-RU" sz="4800" dirty="0" err="1"/>
              <a:t>швидкий</a:t>
            </a:r>
            <a:r>
              <a:rPr lang="ru-RU" sz="4800" dirty="0"/>
              <a:t> доступ до </a:t>
            </a:r>
            <a:r>
              <a:rPr lang="ru-RU" sz="4800" dirty="0" err="1"/>
              <a:t>елементів</a:t>
            </a:r>
            <a:r>
              <a:rPr lang="ru-RU" sz="4800" dirty="0"/>
              <a:t> за </a:t>
            </a:r>
            <a:r>
              <a:rPr lang="ru-RU" sz="4800" dirty="0" err="1"/>
              <a:t>ключем</a:t>
            </a:r>
            <a:r>
              <a:rPr lang="ru-RU" sz="4800" dirty="0"/>
              <a:t>.</a:t>
            </a:r>
            <a:endParaRPr lang="en-US" sz="4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1720" y="2348880"/>
            <a:ext cx="6993344" cy="29523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dirty="0" err="1"/>
              <a:t>my_dict</a:t>
            </a:r>
            <a:r>
              <a:rPr lang="en-US" sz="2800" dirty="0"/>
              <a:t> = {'name': 'John', 'age': 30}</a:t>
            </a:r>
          </a:p>
          <a:p>
            <a:r>
              <a:rPr lang="en-US" sz="2800" dirty="0" err="1"/>
              <a:t>my_dict</a:t>
            </a:r>
            <a:r>
              <a:rPr lang="en-US" sz="2800" dirty="0"/>
              <a:t>['age'] = 31  # </a:t>
            </a:r>
            <a:r>
              <a:rPr lang="uk-UA" sz="2800" dirty="0"/>
              <a:t>зміна значення</a:t>
            </a:r>
          </a:p>
          <a:p>
            <a:r>
              <a:rPr lang="en-US" sz="2800" dirty="0"/>
              <a:t>print(</a:t>
            </a:r>
            <a:r>
              <a:rPr lang="en-US" sz="2800" dirty="0" err="1"/>
              <a:t>my_dict</a:t>
            </a:r>
            <a:r>
              <a:rPr lang="en-US" sz="2800" dirty="0"/>
              <a:t>['name'])  # </a:t>
            </a:r>
            <a:r>
              <a:rPr lang="uk-UA" sz="2800" dirty="0"/>
              <a:t>доступ до значення</a:t>
            </a:r>
            <a:endParaRPr lang="uk-UA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15816" y="260649"/>
            <a:ext cx="5760640" cy="136815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2800" b="1" dirty="0" err="1"/>
              <a:t>Методи</a:t>
            </a:r>
            <a:r>
              <a:rPr lang="ru-RU" sz="2800" b="1" dirty="0"/>
              <a:t> для </a:t>
            </a:r>
            <a:r>
              <a:rPr lang="ru-RU" sz="2800" b="1" dirty="0" err="1"/>
              <a:t>роботи</a:t>
            </a:r>
            <a:r>
              <a:rPr lang="ru-RU" sz="2800" b="1" dirty="0"/>
              <a:t> </a:t>
            </a:r>
            <a:r>
              <a:rPr lang="ru-RU" sz="2800" b="1" dirty="0" err="1"/>
              <a:t>зі</a:t>
            </a:r>
            <a:r>
              <a:rPr lang="ru-RU" sz="2800" b="1" dirty="0"/>
              <a:t> словниками</a:t>
            </a:r>
            <a:endParaRPr lang="uk-UA" sz="6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2636912"/>
            <a:ext cx="7200800" cy="273630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uk-UA" sz="2400" dirty="0"/>
              <a:t># Використання </a:t>
            </a:r>
            <a:r>
              <a:rPr lang="en-US" sz="2400" dirty="0"/>
              <a:t>get </a:t>
            </a:r>
            <a:r>
              <a:rPr lang="uk-UA" sz="2400" dirty="0"/>
              <a:t>для безпечного доступу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my_dict.get</a:t>
            </a:r>
            <a:r>
              <a:rPr lang="en-US" sz="2400" dirty="0"/>
              <a:t>('age'))</a:t>
            </a:r>
          </a:p>
          <a:p>
            <a:endParaRPr lang="en-US" sz="2400" dirty="0"/>
          </a:p>
          <a:p>
            <a:r>
              <a:rPr lang="en-US" sz="2400" dirty="0"/>
              <a:t># </a:t>
            </a:r>
            <a:r>
              <a:rPr lang="uk-UA" sz="2400" dirty="0"/>
              <a:t>Оновлення словника</a:t>
            </a:r>
          </a:p>
          <a:p>
            <a:r>
              <a:rPr lang="en-US" sz="2400" dirty="0" err="1"/>
              <a:t>my_dict.update</a:t>
            </a:r>
            <a:r>
              <a:rPr lang="en-US" sz="2400" dirty="0"/>
              <a:t>({'age': 32, 'city': 'New York'})</a:t>
            </a:r>
          </a:p>
          <a:p>
            <a:endParaRPr lang="en-US" sz="2400" dirty="0"/>
          </a:p>
          <a:p>
            <a:r>
              <a:rPr lang="en-US" sz="2400" dirty="0"/>
              <a:t># </a:t>
            </a:r>
            <a:r>
              <a:rPr lang="uk-UA" sz="2400" dirty="0"/>
              <a:t>Видалення елемента</a:t>
            </a:r>
          </a:p>
          <a:p>
            <a:r>
              <a:rPr lang="en-US" sz="2400" dirty="0" err="1"/>
              <a:t>my_dict.pop</a:t>
            </a:r>
            <a:r>
              <a:rPr lang="en-US" sz="2400" dirty="0"/>
              <a:t>('city', None)  # </a:t>
            </a:r>
            <a:r>
              <a:rPr lang="uk-UA" sz="2400" dirty="0"/>
              <a:t>безпечне видалення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0813865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83768" y="116632"/>
            <a:ext cx="6480720" cy="172819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3200" b="1" dirty="0" err="1" smtClean="0"/>
              <a:t>Використання</a:t>
            </a:r>
            <a:r>
              <a:rPr lang="ru-RU" sz="3200" b="1" dirty="0" smtClean="0"/>
              <a:t> </a:t>
            </a:r>
            <a:r>
              <a:rPr lang="ru-RU" sz="3200" b="1" dirty="0" err="1"/>
              <a:t>кортежів</a:t>
            </a:r>
            <a:r>
              <a:rPr lang="ru-RU" sz="3200" b="1" dirty="0"/>
              <a:t> та </a:t>
            </a:r>
            <a:r>
              <a:rPr lang="ru-RU" sz="3200" b="1" dirty="0" err="1"/>
              <a:t>словників</a:t>
            </a:r>
            <a:endParaRPr lang="en-US" sz="4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79712" y="1916832"/>
            <a:ext cx="7056784" cy="3168352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r>
              <a:rPr lang="ru-RU" sz="3200" b="1" dirty="0" err="1"/>
              <a:t>Кортежі</a:t>
            </a:r>
            <a:r>
              <a:rPr lang="ru-RU" sz="3200" dirty="0" smtClean="0"/>
              <a:t>:</a:t>
            </a:r>
          </a:p>
          <a:p>
            <a:r>
              <a:rPr lang="ru-RU" sz="3200" dirty="0" err="1" smtClean="0"/>
              <a:t>Застосування</a:t>
            </a:r>
            <a:r>
              <a:rPr lang="ru-RU" sz="3200" dirty="0" smtClean="0"/>
              <a:t> </a:t>
            </a:r>
            <a:r>
              <a:rPr lang="ru-RU" sz="3200" dirty="0"/>
              <a:t>для </a:t>
            </a:r>
            <a:r>
              <a:rPr lang="ru-RU" sz="3200" dirty="0" err="1"/>
              <a:t>фіксованих</a:t>
            </a:r>
            <a:r>
              <a:rPr lang="ru-RU" sz="3200" dirty="0"/>
              <a:t> </a:t>
            </a:r>
            <a:r>
              <a:rPr lang="ru-RU" sz="3200" dirty="0" err="1"/>
              <a:t>даних</a:t>
            </a:r>
            <a:r>
              <a:rPr lang="ru-RU" sz="3200" dirty="0"/>
              <a:t> у </a:t>
            </a:r>
            <a:r>
              <a:rPr lang="ru-RU" sz="3200" dirty="0" err="1"/>
              <a:t>фінансах</a:t>
            </a:r>
            <a:r>
              <a:rPr lang="ru-RU" sz="3200" dirty="0"/>
              <a:t> та </a:t>
            </a:r>
            <a:r>
              <a:rPr lang="ru-RU" sz="3200" dirty="0" err="1"/>
              <a:t>зберігання</a:t>
            </a:r>
            <a:r>
              <a:rPr lang="ru-RU" sz="3200" dirty="0"/>
              <a:t> координат у </a:t>
            </a:r>
            <a:r>
              <a:rPr lang="ru-RU" sz="3200" dirty="0" err="1"/>
              <a:t>географічних</a:t>
            </a:r>
            <a:r>
              <a:rPr lang="ru-RU" sz="3200" dirty="0"/>
              <a:t> системах.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Словники</a:t>
            </a:r>
            <a:r>
              <a:rPr lang="ru-RU" sz="3200" dirty="0" smtClean="0"/>
              <a:t>:</a:t>
            </a:r>
          </a:p>
          <a:p>
            <a:r>
              <a:rPr lang="ru-RU" sz="3200" dirty="0" smtClean="0"/>
              <a:t>Широко </a:t>
            </a:r>
            <a:r>
              <a:rPr lang="ru-RU" sz="3200" dirty="0" err="1"/>
              <a:t>використовуються</a:t>
            </a:r>
            <a:r>
              <a:rPr lang="ru-RU" sz="3200" dirty="0"/>
              <a:t> в веб-</a:t>
            </a:r>
            <a:r>
              <a:rPr lang="ru-RU" sz="3200" dirty="0" err="1"/>
              <a:t>розробці</a:t>
            </a:r>
            <a:r>
              <a:rPr lang="ru-RU" sz="3200" dirty="0"/>
              <a:t> для </a:t>
            </a:r>
            <a:r>
              <a:rPr lang="ru-RU" sz="3200" dirty="0" err="1"/>
              <a:t>роботи</a:t>
            </a:r>
            <a:r>
              <a:rPr lang="ru-RU" sz="3200" dirty="0"/>
              <a:t> з JSON, в машинному </a:t>
            </a:r>
            <a:r>
              <a:rPr lang="ru-RU" sz="3200" dirty="0" err="1"/>
              <a:t>навчанні</a:t>
            </a:r>
            <a:r>
              <a:rPr lang="ru-RU" sz="3200" dirty="0"/>
              <a:t> для </a:t>
            </a:r>
            <a:r>
              <a:rPr lang="ru-RU" sz="3200" dirty="0" err="1"/>
              <a:t>зберігання</a:t>
            </a:r>
            <a:r>
              <a:rPr lang="ru-RU" sz="3200" dirty="0"/>
              <a:t> </a:t>
            </a:r>
            <a:r>
              <a:rPr lang="ru-RU" sz="3200" dirty="0" err="1"/>
              <a:t>параметрів</a:t>
            </a:r>
            <a:r>
              <a:rPr lang="ru-RU" sz="3200" dirty="0"/>
              <a:t> моделей, в </a:t>
            </a:r>
            <a:r>
              <a:rPr lang="ru-RU" sz="3200" dirty="0" err="1"/>
              <a:t>аналізі</a:t>
            </a:r>
            <a:r>
              <a:rPr lang="ru-RU" sz="3200" dirty="0"/>
              <a:t> тексту для частотного </a:t>
            </a:r>
            <a:r>
              <a:rPr lang="ru-RU" sz="3200" dirty="0" err="1"/>
              <a:t>аналізу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5427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 lang="uk-UA"/>
            </a:pPr>
            <a:r>
              <a:rPr lang="uk-UA" dirty="0" smtClean="0"/>
              <a:t>Дякую!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heme/theme1.xml><?xml version="1.0" encoding="utf-8"?>
<a:theme xmlns:a="http://schemas.openxmlformats.org/drawingml/2006/main" name="Навчання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465</Words>
  <Application>Microsoft Office PowerPoint</Application>
  <PresentationFormat>Екран (4:3)</PresentationFormat>
  <Paragraphs>66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Навчання</vt:lpstr>
      <vt:lpstr>Програмування Лекція 7 Кортежі та словники: структури даних Python</vt:lpstr>
      <vt:lpstr>Основні відмінності між кортежами та списками у Python Кортежі є незмінними (immutable), створюються за допомогою круглих дужок (). Списки є змінними (mutable), створюються за допомогою квадратних дужок []. Кортежі ефективніші за використання пам'яті та швидкості доступу. Кортежі можна використовувати як ключі в словниках, списки - ні.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2024-11-18T21:07:51Z</dcterms:created>
  <dcterms:modified xsi:type="dcterms:W3CDTF">2024-11-26T19:12:19Z</dcterms:modified>
</cp:coreProperties>
</file>