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61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78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промовчанням" id="{779CC93D-E52E-4D84-901B-11D7331DD495}">
          <p14:sldIdLst>
            <p14:sldId id="259"/>
            <p14:sldId id="261"/>
            <p14:sldId id="281"/>
            <p14:sldId id="282"/>
            <p14:sldId id="283"/>
            <p14:sldId id="284"/>
            <p14:sldId id="285"/>
            <p14:sldId id="286"/>
            <p14:sldId id="287"/>
            <p14:sldId id="27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9" autoAdjust="0"/>
    <p:restoredTop sz="84016" autoAdjust="0"/>
  </p:normalViewPr>
  <p:slideViewPr>
    <p:cSldViewPr>
      <p:cViewPr varScale="1">
        <p:scale>
          <a:sx n="141" d="100"/>
          <a:sy n="141" d="100"/>
        </p:scale>
        <p:origin x="-339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uk-UA" sz="1200"/>
            </a:lvl1pPr>
          </a:lstStyle>
          <a:p>
            <a:endParaRPr lang="uk-U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uk-UA" sz="1200"/>
            </a:lvl1pPr>
          </a:lstStyle>
          <a:p>
            <a:fld id="{D83FDC75-7F73-4A4A-A77C-09AADF00E0EA}" type="datetimeFigureOut">
              <a:rPr lang="uk-UA" smtClean="0"/>
              <a:pPr/>
              <a:t>26.11.2024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uk-UA" sz="1200"/>
            </a:lvl1pPr>
          </a:lstStyle>
          <a:p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uk-UA" sz="1200"/>
            </a:lvl1pPr>
          </a:lstStyle>
          <a:p>
            <a:fld id="{459226BF-1F13-42D3-80DC-373E7ADD1EBC}" type="slidenum">
              <a:rPr lang="uk-UA" smtClean="0"/>
              <a:pPr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9601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uk-UA"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uk-UA" sz="1200"/>
            </a:lvl1pPr>
          </a:lstStyle>
          <a:p>
            <a:fld id="{48AEF76B-3757-4A0B-AF93-28494465C1DD}" type="datetimeFigureOut">
              <a:pPr/>
              <a:t>12/17/2009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змінити основні стилі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uk-UA"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uk-UA" sz="1200"/>
            </a:lvl1pPr>
          </a:lstStyle>
          <a:p>
            <a:fld id="{75693FD4-8F83-4EF7-AC3F-0DC0388986B0}" type="slidenum"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7229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uk-UA"/>
            </a:pPr>
            <a:r>
              <a:rPr lang="uk-UA" dirty="0" smtClean="0"/>
              <a:t>Цей шаблон можна використовувати як початковий файл для презентації учбових матеріалів у настройці групування.</a:t>
            </a:r>
          </a:p>
          <a:p>
            <a:endParaRPr lang="uk-UA" dirty="0" smtClean="0"/>
          </a:p>
          <a:p>
            <a:pPr lvl="0"/>
            <a:r>
              <a:rPr lang="uk-UA" sz="1200" b="1" dirty="0" smtClean="0"/>
              <a:t>Розділи</a:t>
            </a:r>
            <a:endParaRPr lang="uk-UA" sz="1200" b="0" dirty="0" smtClean="0"/>
          </a:p>
          <a:p>
            <a:pPr lvl="0"/>
            <a:r>
              <a:rPr lang="uk-UA" sz="1200" b="0" dirty="0" smtClean="0"/>
              <a:t>Клацніть слайд правою кнопкою миші, щоб додати розділи.</a:t>
            </a:r>
            <a:r>
              <a:rPr lang="uk-UA" sz="1200" b="0" baseline="0" dirty="0" smtClean="0"/>
              <a:t> Розділи дозволяють упорядкувати слайди та організувати співпрацю між кількома авторами.</a:t>
            </a:r>
            <a:endParaRPr lang="uk-UA" sz="1200" b="0" dirty="0" smtClean="0"/>
          </a:p>
          <a:p>
            <a:pPr lvl="0"/>
            <a:endParaRPr lang="uk-UA" sz="1200" b="1" dirty="0" smtClean="0"/>
          </a:p>
          <a:p>
            <a:pPr lvl="0"/>
            <a:r>
              <a:rPr lang="uk-UA" sz="1200" b="1" dirty="0" smtClean="0"/>
              <a:t>Нотатки</a:t>
            </a:r>
          </a:p>
          <a:p>
            <a:pPr lvl="0"/>
            <a:r>
              <a:rPr lang="uk-UA" sz="1200" dirty="0" smtClean="0"/>
              <a:t>Використовуйте розділ нотаток для нотаток доповідача або додаткових відомостей для аудиторії.</a:t>
            </a:r>
            <a:r>
              <a:rPr lang="uk-UA" sz="1200" baseline="0" dirty="0" smtClean="0"/>
              <a:t> Під час відтворення презентації ці нотатки відображаються в поданні презентації. </a:t>
            </a:r>
          </a:p>
          <a:p>
            <a:pPr lvl="0">
              <a:buFontTx/>
              <a:buNone/>
            </a:pPr>
            <a:r>
              <a:rPr lang="uk-UA" sz="1200" dirty="0" smtClean="0"/>
              <a:t>Пам'ятайте про розмір шрифту (це має значення для спеціальних можливостей, відображення, відеозапису та створення в інтерактивному режимі)</a:t>
            </a:r>
          </a:p>
          <a:p>
            <a:pPr lvl="0"/>
            <a:endParaRPr lang="uk-UA" sz="1200" dirty="0" smtClean="0"/>
          </a:p>
          <a:p>
            <a:pPr lvl="0">
              <a:buFontTx/>
              <a:buNone/>
            </a:pPr>
            <a:r>
              <a:rPr lang="uk-UA" sz="1200" b="1" dirty="0" smtClean="0"/>
              <a:t>Узгоджені кольори </a:t>
            </a:r>
          </a:p>
          <a:p>
            <a:pPr lvl="0">
              <a:buFontTx/>
              <a:buNone/>
            </a:pPr>
            <a:r>
              <a:rPr lang="uk-UA" sz="1200" dirty="0" smtClean="0"/>
              <a:t>Зверніть особливу увагу на графіки, діаграми та текстові поля.</a:t>
            </a:r>
            <a:r>
              <a:rPr lang="uk-UA" sz="1200" baseline="0" dirty="0" smtClean="0"/>
              <a:t> </a:t>
            </a:r>
            <a:endParaRPr lang="uk-UA" sz="1200" dirty="0" smtClean="0"/>
          </a:p>
          <a:p>
            <a:pPr lvl="0"/>
            <a:r>
              <a:rPr lang="uk-UA" sz="1200" dirty="0" smtClean="0"/>
              <a:t>Розгляньте можливість чорно-білого друку для учасників або </a:t>
            </a:r>
            <a:r>
              <a:rPr lang="uk-UA" sz="1200" dirty="0" err="1" smtClean="0"/>
              <a:t>відтінки сірого</a:t>
            </a:r>
            <a:r>
              <a:rPr lang="uk-UA" sz="1200" dirty="0" smtClean="0"/>
              <a:t>. Виконайте пробний друк, щоб перевірити, чи правильно відображаються кольори під час чорно-білого друку, і </a:t>
            </a:r>
            <a:r>
              <a:rPr lang="uk-UA" sz="1200" dirty="0" err="1" smtClean="0"/>
              <a:t>відтінки сірого</a:t>
            </a:r>
            <a:r>
              <a:rPr lang="uk-UA" sz="1200" dirty="0" smtClean="0"/>
              <a:t>.</a:t>
            </a:r>
          </a:p>
          <a:p>
            <a:pPr lvl="0">
              <a:buFontTx/>
              <a:buNone/>
            </a:pPr>
            <a:endParaRPr lang="uk-UA" sz="1200" dirty="0" smtClean="0"/>
          </a:p>
          <a:p>
            <a:pPr lvl="0">
              <a:buFontTx/>
              <a:buNone/>
            </a:pPr>
            <a:r>
              <a:rPr lang="uk-UA" sz="1200" b="1" dirty="0" smtClean="0"/>
              <a:t>Графічні об'єкти, таблиці та графіки</a:t>
            </a:r>
          </a:p>
          <a:p>
            <a:pPr lvl="0"/>
            <a:r>
              <a:rPr lang="uk-UA" sz="1200" dirty="0" smtClean="0"/>
              <a:t>Дотримуйтесь закону простоти: за можливості використовуйте узгоджені стилі та кольори, які не відволікають увагу.</a:t>
            </a:r>
          </a:p>
          <a:p>
            <a:pPr lvl="0"/>
            <a:r>
              <a:rPr lang="uk-UA" sz="1200" dirty="0" smtClean="0"/>
              <a:t>Підписи для всіх графіків і таблиць.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uk-UA" smtClean="0"/>
              <a:pPr/>
              <a:t>1</a:t>
            </a:fld>
            <a:endParaRPr lang="uk-U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uk-UA" dirty="0" smtClean="0"/>
              <a:t>Microsoft </a:t>
            </a:r>
            <a:r>
              <a:rPr lang="uk-UA" b="1" dirty="0" smtClean="0"/>
              <a:t>Досконала розробка</a:t>
            </a:r>
            <a:endParaRPr lang="uk-UA" dirty="0" smtClean="0"/>
          </a:p>
        </p:txBody>
      </p:sp>
      <p:sp>
        <p:nvSpPr>
          <p:cNvPr id="43011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uk-UA" dirty="0" smtClean="0"/>
              <a:t>Конфіденційна інформація корпорації Майкрософт</a:t>
            </a:r>
          </a:p>
        </p:txBody>
      </p:sp>
      <p:sp>
        <p:nvSpPr>
          <p:cNvPr id="43012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FF76F4-FC11-42FE-9D94-04E3E6D16C06}" type="slidenum">
              <a:rPr lang="uk-UA" smtClean="0"/>
              <a:pPr/>
              <a:t>10</a:t>
            </a:fld>
            <a:endParaRPr lang="uk-UA" dirty="0" smtClean="0"/>
          </a:p>
        </p:txBody>
      </p:sp>
      <p:sp>
        <p:nvSpPr>
          <p:cNvPr id="430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3"/>
            <a:ext cx="6261652" cy="4603230"/>
          </a:xfrm>
          <a:noFill/>
          <a:ln/>
        </p:spPr>
        <p:txBody>
          <a:bodyPr/>
          <a:lstStyle/>
          <a:p>
            <a:r>
              <a:rPr lang="uk-UA" dirty="0" smtClean="0"/>
              <a:t>Чи є презентація максимально чіткою? Спробуйте перемістити зайвий вміст до додатку.</a:t>
            </a:r>
          </a:p>
          <a:p>
            <a:r>
              <a:rPr lang="uk-UA" dirty="0" smtClean="0"/>
              <a:t>Використайте слайди додатку для збереження вмісту, який може знадобитися під час відображення слайду запитань. Вони також можуть стати в нагоді учасникам для проведення поглиблених досліджень у майбутньому.</a:t>
            </a:r>
          </a:p>
          <a:p>
            <a:pPr>
              <a:buFontTx/>
              <a:buNone/>
            </a:pPr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dirty="0" smtClean="0"/>
              <a:t>Дайте стислий огляд презентації.</a:t>
            </a:r>
            <a:r>
              <a:rPr lang="uk-UA" baseline="0" dirty="0" smtClean="0"/>
              <a:t> D</a:t>
            </a:r>
            <a:r>
              <a:rPr lang="uk-UA" dirty="0" smtClean="0"/>
              <a:t>опишіть основну тему презентації та обґрунтуйте її важливість.</a:t>
            </a:r>
          </a:p>
          <a:p>
            <a:pPr>
              <a:lnSpc>
                <a:spcPct val="80000"/>
              </a:lnSpc>
            </a:pPr>
            <a:r>
              <a:rPr lang="uk-UA" dirty="0" smtClean="0"/>
              <a:t>Представте кожен з основних розділів.</a:t>
            </a:r>
          </a:p>
          <a:p>
            <a:r>
              <a:rPr lang="uk-UA" dirty="0" smtClean="0"/>
              <a:t>Щоб надати аудиторії орієнтири,</a:t>
            </a:r>
            <a:r>
              <a:rPr lang="uk-UA" baseline="0" dirty="0" smtClean="0"/>
              <a:t> можете </a:t>
            </a:r>
            <a:r>
              <a:rPr lang="uk-UA" dirty="0" smtClean="0"/>
              <a:t>повторювати цей оглядовий слайд протягом презентації, виділяючи тему, яка обговорюватиметься далі.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uk-UA" smtClean="0"/>
              <a:pPr/>
              <a:t>2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uk-UA"/>
            </a:pPr>
            <a:r>
              <a:rPr lang="uk-UA" sz="1200" dirty="0" smtClean="0"/>
              <a:t>Це інший параметр</a:t>
            </a:r>
            <a:r>
              <a:rPr lang="uk-UA" sz="1200" baseline="0" dirty="0" smtClean="0"/>
              <a:t> для оглядових слайдів із використанням переходів.</a:t>
            </a:r>
            <a:endParaRPr lang="uk-UA" sz="1200" dirty="0" smtClean="0"/>
          </a:p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uk-UA" smtClean="0"/>
              <a:pPr/>
              <a:t>3</a:t>
            </a:fld>
            <a:endParaRPr lang="uk-U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uk-UA" smtClean="0"/>
              <a:pPr/>
              <a:t>4</a:t>
            </a:fld>
            <a:endParaRPr lang="uk-U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uk-UA" smtClean="0"/>
              <a:pPr/>
              <a:t>5</a:t>
            </a:fld>
            <a:endParaRPr lang="uk-U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uk-UA" smtClean="0"/>
              <a:pPr/>
              <a:t>6</a:t>
            </a:fld>
            <a:endParaRPr lang="uk-U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uk-UA" smtClean="0"/>
              <a:pPr/>
              <a:t>7</a:t>
            </a:fld>
            <a:endParaRPr lang="uk-U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uk-UA" smtClean="0"/>
              <a:pPr/>
              <a:t>8</a:t>
            </a:fld>
            <a:endParaRPr lang="uk-U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uk-UA" smtClean="0"/>
              <a:pPr/>
              <a:t>9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uk-UA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uk-UA"/>
              <a:t>Клацніть, щоб редагувати основний стиль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uk-UA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uk-UA" smtClean="0"/>
              <a:t>Зразок підзаголовка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uk-UA" sz="2000" baseline="0"/>
            </a:lvl1pPr>
          </a:lstStyle>
          <a:p>
            <a:r>
              <a:rPr kumimoji="0" lang="uk-UA"/>
              <a:t>Емблема установи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Лише тл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uk-U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uk-UA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uk-UA"/>
              <a:t>Клацніть, щоб редагувати основний стиль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uk-UA" sz="1800"/>
            </a:lvl1pPr>
          </a:lstStyle>
          <a:p>
            <a:r>
              <a:rPr kumimoji="0" lang="uk-UA"/>
              <a:t>Емблема установи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і об'є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uk-UA"/>
            </a:lvl1pPr>
          </a:lstStyle>
          <a:p>
            <a:r>
              <a:rPr kumimoji="0" lang="uk-UA"/>
              <a:t>Клацніть, щоб редагувати основний стиль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uk-UA" sz="3200">
                <a:latin typeface="+mn-lt"/>
              </a:defRPr>
            </a:lvl1pPr>
            <a:lvl2pPr eaLnBrk="1" latinLnBrk="0" hangingPunct="1">
              <a:defRPr kumimoji="0" lang="uk-UA" sz="2800">
                <a:latin typeface="+mn-lt"/>
              </a:defRPr>
            </a:lvl2pPr>
            <a:lvl3pPr eaLnBrk="1" latinLnBrk="0" hangingPunct="1">
              <a:defRPr kumimoji="0" lang="uk-UA" sz="2400">
                <a:latin typeface="+mn-lt"/>
              </a:defRPr>
            </a:lvl3pPr>
            <a:lvl4pPr eaLnBrk="1" latinLnBrk="0" hangingPunct="1">
              <a:defRPr kumimoji="0" lang="uk-UA" sz="2400">
                <a:latin typeface="+mn-lt"/>
              </a:defRPr>
            </a:lvl4pPr>
            <a:lvl5pPr eaLnBrk="1" latinLnBrk="0" hangingPunct="1">
              <a:defRPr kumimoji="0" lang="uk-UA" sz="2400">
                <a:latin typeface="+mn-lt"/>
              </a:defRPr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uk-UA" sz="2800"/>
            </a:lvl1pPr>
            <a:lvl2pPr eaLnBrk="1" latinLnBrk="0" hangingPunct="1">
              <a:defRPr kumimoji="0" lang="uk-UA" sz="2400"/>
            </a:lvl2pPr>
            <a:lvl3pPr eaLnBrk="1" latinLnBrk="0" hangingPunct="1">
              <a:defRPr kumimoji="0" lang="uk-UA" sz="2000"/>
            </a:lvl3pPr>
            <a:lvl4pPr eaLnBrk="1" latinLnBrk="0" hangingPunct="1">
              <a:defRPr kumimoji="0" lang="uk-UA" sz="1800"/>
            </a:lvl4pPr>
            <a:lvl5pPr eaLnBrk="1" latinLnBrk="0" hangingPunct="1">
              <a:defRPr kumimoji="0" lang="uk-UA" sz="1800"/>
            </a:lvl5pPr>
            <a:lvl6pPr eaLnBrk="1" latinLnBrk="0" hangingPunct="1">
              <a:defRPr kumimoji="0" lang="uk-UA" sz="1800"/>
            </a:lvl6pPr>
            <a:lvl7pPr eaLnBrk="1" latinLnBrk="0" hangingPunct="1">
              <a:defRPr kumimoji="0" lang="uk-UA" sz="1800"/>
            </a:lvl7pPr>
            <a:lvl8pPr eaLnBrk="1" latinLnBrk="0" hangingPunct="1">
              <a:defRPr kumimoji="0" lang="uk-UA" sz="1800"/>
            </a:lvl8pPr>
            <a:lvl9pPr eaLnBrk="1" latinLnBrk="0" hangingPunct="1">
              <a:defRPr kumimoji="0" lang="uk-UA" sz="18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uk-UA" sz="2800"/>
            </a:lvl1pPr>
            <a:lvl2pPr eaLnBrk="1" latinLnBrk="0" hangingPunct="1">
              <a:defRPr kumimoji="0" lang="uk-UA" sz="2400"/>
            </a:lvl2pPr>
            <a:lvl3pPr eaLnBrk="1" latinLnBrk="0" hangingPunct="1">
              <a:defRPr kumimoji="0" lang="uk-UA" sz="2000"/>
            </a:lvl3pPr>
            <a:lvl4pPr eaLnBrk="1" latinLnBrk="0" hangingPunct="1">
              <a:defRPr kumimoji="0" lang="uk-UA" sz="1800"/>
            </a:lvl4pPr>
            <a:lvl5pPr eaLnBrk="1" latinLnBrk="0" hangingPunct="1">
              <a:defRPr kumimoji="0" lang="uk-UA" sz="1800"/>
            </a:lvl5pPr>
            <a:lvl6pPr eaLnBrk="1" latinLnBrk="0" hangingPunct="1">
              <a:defRPr kumimoji="0" lang="uk-UA" sz="1800"/>
            </a:lvl6pPr>
            <a:lvl7pPr eaLnBrk="1" latinLnBrk="0" hangingPunct="1">
              <a:defRPr kumimoji="0" lang="uk-UA" sz="1800"/>
            </a:lvl7pPr>
            <a:lvl8pPr eaLnBrk="1" latinLnBrk="0" hangingPunct="1">
              <a:defRPr kumimoji="0" lang="uk-UA" sz="1800"/>
            </a:lvl8pPr>
            <a:lvl9pPr eaLnBrk="1" latinLnBrk="0" hangingPunct="1">
              <a:defRPr kumimoji="0" lang="uk-UA" sz="18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uk-UA"/>
            </a:lvl1pPr>
          </a:lstStyle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uk-UA" sz="2400" b="1"/>
            </a:lvl1pPr>
            <a:lvl2pPr marL="457200" indent="0" eaLnBrk="1" latinLnBrk="0" hangingPunct="1">
              <a:buNone/>
              <a:defRPr kumimoji="0" lang="uk-UA" sz="2000" b="1"/>
            </a:lvl2pPr>
            <a:lvl3pPr marL="914400" indent="0" eaLnBrk="1" latinLnBrk="0" hangingPunct="1">
              <a:buNone/>
              <a:defRPr kumimoji="0" lang="uk-UA" sz="1800" b="1"/>
            </a:lvl3pPr>
            <a:lvl4pPr marL="1371600" indent="0" eaLnBrk="1" latinLnBrk="0" hangingPunct="1">
              <a:buNone/>
              <a:defRPr kumimoji="0" lang="uk-UA" sz="1600" b="1"/>
            </a:lvl4pPr>
            <a:lvl5pPr marL="1828800" indent="0" eaLnBrk="1" latinLnBrk="0" hangingPunct="1">
              <a:buNone/>
              <a:defRPr kumimoji="0" lang="uk-UA" sz="1600" b="1"/>
            </a:lvl5pPr>
            <a:lvl6pPr marL="2286000" indent="0" eaLnBrk="1" latinLnBrk="0" hangingPunct="1">
              <a:buNone/>
              <a:defRPr kumimoji="0" lang="uk-UA" sz="1600" b="1"/>
            </a:lvl6pPr>
            <a:lvl7pPr marL="2743200" indent="0" eaLnBrk="1" latinLnBrk="0" hangingPunct="1">
              <a:buNone/>
              <a:defRPr kumimoji="0" lang="uk-UA" sz="1600" b="1"/>
            </a:lvl7pPr>
            <a:lvl8pPr marL="3200400" indent="0" eaLnBrk="1" latinLnBrk="0" hangingPunct="1">
              <a:buNone/>
              <a:defRPr kumimoji="0" lang="uk-UA" sz="1600" b="1"/>
            </a:lvl8pPr>
            <a:lvl9pPr marL="3657600" indent="0" eaLnBrk="1" latinLnBrk="0" hangingPunct="1">
              <a:buNone/>
              <a:defRPr kumimoji="0" lang="uk-UA" sz="1600" b="1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uk-UA" sz="2400"/>
            </a:lvl1pPr>
            <a:lvl2pPr eaLnBrk="1" latinLnBrk="0" hangingPunct="1">
              <a:defRPr kumimoji="0" lang="uk-UA" sz="2000"/>
            </a:lvl2pPr>
            <a:lvl3pPr eaLnBrk="1" latinLnBrk="0" hangingPunct="1">
              <a:defRPr kumimoji="0" lang="uk-UA" sz="1800"/>
            </a:lvl3pPr>
            <a:lvl4pPr eaLnBrk="1" latinLnBrk="0" hangingPunct="1">
              <a:defRPr kumimoji="0" lang="uk-UA" sz="1600"/>
            </a:lvl4pPr>
            <a:lvl5pPr eaLnBrk="1" latinLnBrk="0" hangingPunct="1">
              <a:defRPr kumimoji="0" lang="uk-UA" sz="1600"/>
            </a:lvl5pPr>
            <a:lvl6pPr eaLnBrk="1" latinLnBrk="0" hangingPunct="1">
              <a:defRPr kumimoji="0" lang="uk-UA" sz="1600"/>
            </a:lvl6pPr>
            <a:lvl7pPr eaLnBrk="1" latinLnBrk="0" hangingPunct="1">
              <a:defRPr kumimoji="0" lang="uk-UA" sz="1600"/>
            </a:lvl7pPr>
            <a:lvl8pPr eaLnBrk="1" latinLnBrk="0" hangingPunct="1">
              <a:defRPr kumimoji="0" lang="uk-UA" sz="1600"/>
            </a:lvl8pPr>
            <a:lvl9pPr eaLnBrk="1" latinLnBrk="0" hangingPunct="1">
              <a:defRPr kumimoji="0" lang="uk-UA" sz="16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uk-UA" sz="2400" b="1"/>
            </a:lvl1pPr>
            <a:lvl2pPr marL="457200" indent="0" eaLnBrk="1" latinLnBrk="0" hangingPunct="1">
              <a:buNone/>
              <a:defRPr kumimoji="0" lang="uk-UA" sz="2000" b="1"/>
            </a:lvl2pPr>
            <a:lvl3pPr marL="914400" indent="0" eaLnBrk="1" latinLnBrk="0" hangingPunct="1">
              <a:buNone/>
              <a:defRPr kumimoji="0" lang="uk-UA" sz="1800" b="1"/>
            </a:lvl3pPr>
            <a:lvl4pPr marL="1371600" indent="0" eaLnBrk="1" latinLnBrk="0" hangingPunct="1">
              <a:buNone/>
              <a:defRPr kumimoji="0" lang="uk-UA" sz="1600" b="1"/>
            </a:lvl4pPr>
            <a:lvl5pPr marL="1828800" indent="0" eaLnBrk="1" latinLnBrk="0" hangingPunct="1">
              <a:buNone/>
              <a:defRPr kumimoji="0" lang="uk-UA" sz="1600" b="1"/>
            </a:lvl5pPr>
            <a:lvl6pPr marL="2286000" indent="0" eaLnBrk="1" latinLnBrk="0" hangingPunct="1">
              <a:buNone/>
              <a:defRPr kumimoji="0" lang="uk-UA" sz="1600" b="1"/>
            </a:lvl6pPr>
            <a:lvl7pPr marL="2743200" indent="0" eaLnBrk="1" latinLnBrk="0" hangingPunct="1">
              <a:buNone/>
              <a:defRPr kumimoji="0" lang="uk-UA" sz="1600" b="1"/>
            </a:lvl7pPr>
            <a:lvl8pPr marL="3200400" indent="0" eaLnBrk="1" latinLnBrk="0" hangingPunct="1">
              <a:buNone/>
              <a:defRPr kumimoji="0" lang="uk-UA" sz="1600" b="1"/>
            </a:lvl8pPr>
            <a:lvl9pPr marL="3657600" indent="0" eaLnBrk="1" latinLnBrk="0" hangingPunct="1">
              <a:buNone/>
              <a:defRPr kumimoji="0" lang="uk-UA" sz="1600" b="1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uk-UA" sz="2400"/>
            </a:lvl1pPr>
            <a:lvl2pPr eaLnBrk="1" latinLnBrk="0" hangingPunct="1">
              <a:defRPr kumimoji="0" lang="uk-UA" sz="2000"/>
            </a:lvl2pPr>
            <a:lvl3pPr eaLnBrk="1" latinLnBrk="0" hangingPunct="1">
              <a:defRPr kumimoji="0" lang="uk-UA" sz="1800"/>
            </a:lvl3pPr>
            <a:lvl4pPr eaLnBrk="1" latinLnBrk="0" hangingPunct="1">
              <a:defRPr kumimoji="0" lang="uk-UA" sz="1600"/>
            </a:lvl4pPr>
            <a:lvl5pPr eaLnBrk="1" latinLnBrk="0" hangingPunct="1">
              <a:defRPr kumimoji="0" lang="uk-UA" sz="1600"/>
            </a:lvl5pPr>
            <a:lvl6pPr eaLnBrk="1" latinLnBrk="0" hangingPunct="1">
              <a:defRPr kumimoji="0" lang="uk-UA" sz="1600"/>
            </a:lvl6pPr>
            <a:lvl7pPr eaLnBrk="1" latinLnBrk="0" hangingPunct="1">
              <a:defRPr kumimoji="0" lang="uk-UA" sz="1600"/>
            </a:lvl7pPr>
            <a:lvl8pPr eaLnBrk="1" latinLnBrk="0" hangingPunct="1">
              <a:defRPr kumimoji="0" lang="uk-UA" sz="1600"/>
            </a:lvl8pPr>
            <a:lvl9pPr eaLnBrk="1" latinLnBrk="0" hangingPunct="1">
              <a:defRPr kumimoji="0" lang="uk-UA" sz="16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uk-UA" sz="2000" b="1"/>
            </a:lvl1pPr>
          </a:lstStyle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uk-UA" sz="3200"/>
            </a:lvl1pPr>
            <a:lvl2pPr eaLnBrk="1" latinLnBrk="0" hangingPunct="1">
              <a:defRPr kumimoji="0" lang="uk-UA" sz="2800"/>
            </a:lvl2pPr>
            <a:lvl3pPr eaLnBrk="1" latinLnBrk="0" hangingPunct="1">
              <a:defRPr kumimoji="0" lang="uk-UA" sz="2400"/>
            </a:lvl3pPr>
            <a:lvl4pPr eaLnBrk="1" latinLnBrk="0" hangingPunct="1">
              <a:defRPr kumimoji="0" lang="uk-UA" sz="2000"/>
            </a:lvl4pPr>
            <a:lvl5pPr eaLnBrk="1" latinLnBrk="0" hangingPunct="1">
              <a:defRPr kumimoji="0" lang="uk-UA" sz="2000"/>
            </a:lvl5pPr>
            <a:lvl6pPr eaLnBrk="1" latinLnBrk="0" hangingPunct="1">
              <a:defRPr kumimoji="0" lang="uk-UA" sz="2000"/>
            </a:lvl6pPr>
            <a:lvl7pPr eaLnBrk="1" latinLnBrk="0" hangingPunct="1">
              <a:defRPr kumimoji="0" lang="uk-UA" sz="2000"/>
            </a:lvl7pPr>
            <a:lvl8pPr eaLnBrk="1" latinLnBrk="0" hangingPunct="1">
              <a:defRPr kumimoji="0" lang="uk-UA" sz="2000"/>
            </a:lvl8pPr>
            <a:lvl9pPr eaLnBrk="1" latinLnBrk="0" hangingPunct="1">
              <a:defRPr kumimoji="0" lang="uk-UA" sz="20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uk-UA" sz="1400"/>
            </a:lvl1pPr>
            <a:lvl2pPr marL="457200" indent="0" eaLnBrk="1" latinLnBrk="0" hangingPunct="1">
              <a:buNone/>
              <a:defRPr kumimoji="0" lang="uk-UA" sz="1200"/>
            </a:lvl2pPr>
            <a:lvl3pPr marL="914400" indent="0" eaLnBrk="1" latinLnBrk="0" hangingPunct="1">
              <a:buNone/>
              <a:defRPr kumimoji="0" lang="uk-UA" sz="1000"/>
            </a:lvl3pPr>
            <a:lvl4pPr marL="1371600" indent="0" eaLnBrk="1" latinLnBrk="0" hangingPunct="1">
              <a:buNone/>
              <a:defRPr kumimoji="0" lang="uk-UA" sz="900"/>
            </a:lvl4pPr>
            <a:lvl5pPr marL="1828800" indent="0" eaLnBrk="1" latinLnBrk="0" hangingPunct="1">
              <a:buNone/>
              <a:defRPr kumimoji="0" lang="uk-UA" sz="900"/>
            </a:lvl5pPr>
            <a:lvl6pPr marL="2286000" indent="0" eaLnBrk="1" latinLnBrk="0" hangingPunct="1">
              <a:buNone/>
              <a:defRPr kumimoji="0" lang="uk-UA" sz="900"/>
            </a:lvl6pPr>
            <a:lvl7pPr marL="2743200" indent="0" eaLnBrk="1" latinLnBrk="0" hangingPunct="1">
              <a:buNone/>
              <a:defRPr kumimoji="0" lang="uk-UA" sz="900"/>
            </a:lvl7pPr>
            <a:lvl8pPr marL="3200400" indent="0" eaLnBrk="1" latinLnBrk="0" hangingPunct="1">
              <a:buNone/>
              <a:defRPr kumimoji="0" lang="uk-UA" sz="900"/>
            </a:lvl8pPr>
            <a:lvl9pPr marL="3657600" indent="0" eaLnBrk="1" latinLnBrk="0" hangingPunct="1">
              <a:buNone/>
              <a:defRPr kumimoji="0" lang="uk-UA" sz="9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uk-UA" sz="2000" b="1"/>
            </a:lvl1pPr>
          </a:lstStyle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uk-UA" sz="3200"/>
            </a:lvl1pPr>
            <a:lvl2pPr marL="457200" indent="0" eaLnBrk="1" latinLnBrk="0" hangingPunct="1">
              <a:buNone/>
              <a:defRPr kumimoji="0" lang="uk-UA" sz="2800"/>
            </a:lvl2pPr>
            <a:lvl3pPr marL="914400" indent="0" eaLnBrk="1" latinLnBrk="0" hangingPunct="1">
              <a:buNone/>
              <a:defRPr kumimoji="0" lang="uk-UA" sz="2400"/>
            </a:lvl3pPr>
            <a:lvl4pPr marL="1371600" indent="0" eaLnBrk="1" latinLnBrk="0" hangingPunct="1">
              <a:buNone/>
              <a:defRPr kumimoji="0" lang="uk-UA" sz="2000"/>
            </a:lvl4pPr>
            <a:lvl5pPr marL="1828800" indent="0" eaLnBrk="1" latinLnBrk="0" hangingPunct="1">
              <a:buNone/>
              <a:defRPr kumimoji="0" lang="uk-UA" sz="2000"/>
            </a:lvl5pPr>
            <a:lvl6pPr marL="2286000" indent="0" eaLnBrk="1" latinLnBrk="0" hangingPunct="1">
              <a:buNone/>
              <a:defRPr kumimoji="0" lang="uk-UA" sz="2000"/>
            </a:lvl6pPr>
            <a:lvl7pPr marL="2743200" indent="0" eaLnBrk="1" latinLnBrk="0" hangingPunct="1">
              <a:buNone/>
              <a:defRPr kumimoji="0" lang="uk-UA" sz="2000"/>
            </a:lvl7pPr>
            <a:lvl8pPr marL="3200400" indent="0" eaLnBrk="1" latinLnBrk="0" hangingPunct="1">
              <a:buNone/>
              <a:defRPr kumimoji="0" lang="uk-UA" sz="2000"/>
            </a:lvl8pPr>
            <a:lvl9pPr marL="3657600" indent="0" eaLnBrk="1" latinLnBrk="0" hangingPunct="1">
              <a:buNone/>
              <a:defRPr kumimoji="0" lang="uk-UA" sz="2000"/>
            </a:lvl9pPr>
          </a:lstStyle>
          <a:p>
            <a:pPr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uk-UA" sz="1400"/>
            </a:lvl1pPr>
            <a:lvl2pPr marL="457200" indent="0" eaLnBrk="1" latinLnBrk="0" hangingPunct="1">
              <a:buNone/>
              <a:defRPr kumimoji="0" lang="uk-UA" sz="1200"/>
            </a:lvl2pPr>
            <a:lvl3pPr marL="914400" indent="0" eaLnBrk="1" latinLnBrk="0" hangingPunct="1">
              <a:buNone/>
              <a:defRPr kumimoji="0" lang="uk-UA" sz="1000"/>
            </a:lvl3pPr>
            <a:lvl4pPr marL="1371600" indent="0" eaLnBrk="1" latinLnBrk="0" hangingPunct="1">
              <a:buNone/>
              <a:defRPr kumimoji="0" lang="uk-UA" sz="900"/>
            </a:lvl4pPr>
            <a:lvl5pPr marL="1828800" indent="0" eaLnBrk="1" latinLnBrk="0" hangingPunct="1">
              <a:buNone/>
              <a:defRPr kumimoji="0" lang="uk-UA" sz="900"/>
            </a:lvl5pPr>
            <a:lvl6pPr marL="2286000" indent="0" eaLnBrk="1" latinLnBrk="0" hangingPunct="1">
              <a:buNone/>
              <a:defRPr kumimoji="0" lang="uk-UA" sz="900"/>
            </a:lvl6pPr>
            <a:lvl7pPr marL="2743200" indent="0" eaLnBrk="1" latinLnBrk="0" hangingPunct="1">
              <a:buNone/>
              <a:defRPr kumimoji="0" lang="uk-UA" sz="900"/>
            </a:lvl7pPr>
            <a:lvl8pPr marL="3200400" indent="0" eaLnBrk="1" latinLnBrk="0" hangingPunct="1">
              <a:buNone/>
              <a:defRPr kumimoji="0" lang="uk-UA" sz="900"/>
            </a:lvl8pPr>
            <a:lvl9pPr marL="3657600" indent="0" eaLnBrk="1" latinLnBrk="0" hangingPunct="1">
              <a:buNone/>
              <a:defRPr kumimoji="0" lang="uk-UA" sz="9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uk-UA" smtClean="0"/>
              <a:t>Зразок заголовка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uk-UA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uk-UA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uk-UA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uk-UA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uk-UA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uk-UA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uk-UA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uk-UA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uk-UA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uk-UA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uk-UA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uk-UA"/>
      </a:defPPr>
      <a:lvl1pPr marL="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590800" y="836712"/>
            <a:ext cx="6180224" cy="2919313"/>
          </a:xfrm>
        </p:spPr>
        <p:txBody>
          <a:bodyPr>
            <a:normAutofit/>
          </a:bodyPr>
          <a:lstStyle/>
          <a:p>
            <a:r>
              <a:rPr lang="uk-UA" dirty="0" smtClean="0"/>
              <a:t>Програмування</a:t>
            </a:r>
            <a:br>
              <a:rPr lang="uk-UA" dirty="0" smtClean="0"/>
            </a:br>
            <a:r>
              <a:rPr lang="uk-UA" dirty="0" smtClean="0"/>
              <a:t>Лекція </a:t>
            </a:r>
            <a:r>
              <a:rPr lang="uk-UA" dirty="0" smtClean="0"/>
              <a:t>6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Списки та операції над ними в </a:t>
            </a:r>
            <a:r>
              <a:rPr lang="uk-UA" dirty="0" err="1"/>
              <a:t>Python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+mn-lt"/>
              </a:rPr>
              <a:t>Суприган В.А.</a:t>
            </a:r>
            <a:endParaRPr lang="uk-UA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>
              <a:defRPr lang="uk-UA"/>
            </a:pPr>
            <a:r>
              <a:rPr lang="uk-UA" dirty="0" smtClean="0"/>
              <a:t>Дякую!</a:t>
            </a:r>
            <a:endParaRPr lang="uk-UA" dirty="0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269632"/>
            <a:ext cx="8077200" cy="1575192"/>
          </a:xfrm>
        </p:spPr>
        <p:txBody>
          <a:bodyPr>
            <a:noAutofit/>
          </a:bodyPr>
          <a:lstStyle/>
          <a:p>
            <a:r>
              <a:rPr lang="ru-RU" sz="2800" b="1" dirty="0" err="1"/>
              <a:t>Що</a:t>
            </a:r>
            <a:r>
              <a:rPr lang="ru-RU" sz="2800" b="1" dirty="0"/>
              <a:t> </a:t>
            </a:r>
            <a:r>
              <a:rPr lang="ru-RU" sz="2800" b="1" dirty="0" err="1"/>
              <a:t>таке</a:t>
            </a:r>
            <a:r>
              <a:rPr lang="ru-RU" sz="2800" b="1" dirty="0"/>
              <a:t> список у </a:t>
            </a:r>
            <a:r>
              <a:rPr lang="ru-RU" sz="2800" b="1" dirty="0" err="1"/>
              <a:t>Python</a:t>
            </a:r>
            <a:r>
              <a:rPr lang="ru-RU" sz="2800" b="1" dirty="0"/>
              <a:t> і як </a:t>
            </a:r>
            <a:r>
              <a:rPr lang="ru-RU" sz="2800" b="1" dirty="0" err="1"/>
              <a:t>створити</a:t>
            </a:r>
            <a:r>
              <a:rPr lang="ru-RU" sz="2800" b="1" dirty="0"/>
              <a:t> список</a:t>
            </a:r>
            <a:r>
              <a:rPr lang="ru-RU" sz="2800" b="1" dirty="0" smtClean="0"/>
              <a:t>?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Список у </a:t>
            </a:r>
            <a:r>
              <a:rPr lang="ru-RU" sz="2800" dirty="0" err="1"/>
              <a:t>Python</a:t>
            </a:r>
            <a:r>
              <a:rPr lang="ru-RU" sz="2800" dirty="0"/>
              <a:t> -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впорядкована</a:t>
            </a:r>
            <a:r>
              <a:rPr lang="ru-RU" sz="2800" dirty="0"/>
              <a:t> </a:t>
            </a:r>
            <a:r>
              <a:rPr lang="ru-RU" sz="2800" dirty="0" err="1"/>
              <a:t>колекція</a:t>
            </a:r>
            <a:r>
              <a:rPr lang="ru-RU" sz="2800" dirty="0"/>
              <a:t> </a:t>
            </a:r>
            <a:r>
              <a:rPr lang="ru-RU" sz="2800" dirty="0" err="1"/>
              <a:t>об'єктів</a:t>
            </a:r>
            <a:r>
              <a:rPr lang="ru-RU" sz="2800" dirty="0"/>
              <a:t> </a:t>
            </a:r>
            <a:r>
              <a:rPr lang="ru-RU" sz="2800" dirty="0" err="1"/>
              <a:t>різного</a:t>
            </a:r>
            <a:r>
              <a:rPr lang="ru-RU" sz="2800" dirty="0"/>
              <a:t> типу</a:t>
            </a:r>
            <a:r>
              <a:rPr lang="ru-RU" sz="2800" dirty="0" smtClean="0"/>
              <a:t>.</a:t>
            </a:r>
            <a:endParaRPr lang="uk-UA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83568" y="2420888"/>
            <a:ext cx="8352928" cy="2232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/>
              <a:t>my_list</a:t>
            </a:r>
            <a:r>
              <a:rPr lang="en-US" sz="2400" dirty="0"/>
              <a:t> = [1, 2, 3, 4, 5]  # </a:t>
            </a:r>
            <a:r>
              <a:rPr lang="uk-UA" sz="2400" dirty="0"/>
              <a:t>Список з числами</a:t>
            </a:r>
          </a:p>
          <a:p>
            <a:pPr marL="0" indent="0">
              <a:buNone/>
            </a:pPr>
            <a:r>
              <a:rPr lang="en-US" sz="2400" dirty="0" err="1"/>
              <a:t>mixed_list</a:t>
            </a:r>
            <a:r>
              <a:rPr lang="en-US" sz="2400" dirty="0"/>
              <a:t> = [1, "Hello", True, 3.14]  </a:t>
            </a:r>
            <a:r>
              <a:rPr lang="en-US" sz="1800" dirty="0"/>
              <a:t># </a:t>
            </a:r>
            <a:r>
              <a:rPr lang="uk-UA" sz="1800" dirty="0"/>
              <a:t>Список з елементами різних типів</a:t>
            </a:r>
          </a:p>
          <a:p>
            <a:pPr marL="0" indent="0">
              <a:buNone/>
            </a:pPr>
            <a:r>
              <a:rPr lang="en-US" sz="2400" dirty="0" err="1"/>
              <a:t>empty_list</a:t>
            </a:r>
            <a:r>
              <a:rPr lang="en-US" sz="2400" dirty="0"/>
              <a:t> = []  # </a:t>
            </a:r>
            <a:r>
              <a:rPr lang="uk-UA" sz="2400" dirty="0"/>
              <a:t>Порожній список</a:t>
            </a:r>
            <a:endParaRPr lang="uk-UA" sz="2400" dirty="0"/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15616" y="2276872"/>
            <a:ext cx="6781800" cy="38087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uk-UA" sz="7200" dirty="0" smtClean="0"/>
              <a:t>Продовжуємо!</a:t>
            </a:r>
            <a:endParaRPr lang="uk-UA" sz="7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1000" y="0"/>
            <a:ext cx="7765662" cy="1647612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59832" y="260649"/>
            <a:ext cx="5832648" cy="1080119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ru-RU" sz="2800" b="1" dirty="0" err="1"/>
              <a:t>Основні</a:t>
            </a:r>
            <a:r>
              <a:rPr lang="ru-RU" sz="2800" b="1" dirty="0"/>
              <a:t> </a:t>
            </a:r>
            <a:r>
              <a:rPr lang="ru-RU" sz="2800" b="1" dirty="0" err="1"/>
              <a:t>методи</a:t>
            </a:r>
            <a:r>
              <a:rPr lang="ru-RU" sz="2800" b="1" dirty="0"/>
              <a:t> для </a:t>
            </a:r>
            <a:r>
              <a:rPr lang="ru-RU" sz="2800" b="1" dirty="0" err="1"/>
              <a:t>додавання</a:t>
            </a:r>
            <a:r>
              <a:rPr lang="ru-RU" sz="2800" b="1" dirty="0"/>
              <a:t> та </a:t>
            </a:r>
            <a:r>
              <a:rPr lang="ru-RU" sz="2800" b="1" dirty="0" err="1"/>
              <a:t>видалення</a:t>
            </a:r>
            <a:r>
              <a:rPr lang="ru-RU" sz="2800" b="1" dirty="0"/>
              <a:t> </a:t>
            </a:r>
            <a:r>
              <a:rPr lang="ru-RU" sz="2800" b="1" dirty="0" err="1"/>
              <a:t>елементів</a:t>
            </a:r>
            <a:r>
              <a:rPr lang="ru-RU" sz="2800" b="1" dirty="0"/>
              <a:t> у </a:t>
            </a:r>
            <a:r>
              <a:rPr lang="ru-RU" sz="2800" b="1" dirty="0" smtClean="0"/>
              <a:t>списках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53000" y="0"/>
            <a:ext cx="7765662" cy="164761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99220" y="2420888"/>
            <a:ext cx="7200800" cy="410445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400" dirty="0"/>
              <a:t>numbers = [1, 2, 3]</a:t>
            </a:r>
          </a:p>
          <a:p>
            <a:r>
              <a:rPr lang="en-US" sz="2400" dirty="0" err="1"/>
              <a:t>numbers.append</a:t>
            </a:r>
            <a:r>
              <a:rPr lang="en-US" sz="2400" dirty="0"/>
              <a:t>(4)  # </a:t>
            </a:r>
            <a:r>
              <a:rPr lang="uk-UA" sz="2400" dirty="0"/>
              <a:t>Додає елемент в кінець</a:t>
            </a:r>
          </a:p>
          <a:p>
            <a:r>
              <a:rPr lang="en-US" sz="2400" dirty="0" err="1"/>
              <a:t>numbers.extend</a:t>
            </a:r>
            <a:r>
              <a:rPr lang="en-US" sz="2400" dirty="0"/>
              <a:t>([5, 6])  </a:t>
            </a:r>
            <a:r>
              <a:rPr lang="en-US" sz="2000" dirty="0"/>
              <a:t># </a:t>
            </a:r>
            <a:r>
              <a:rPr lang="uk-UA" sz="2000" dirty="0"/>
              <a:t>Додає кілька елементів в кінець</a:t>
            </a:r>
          </a:p>
          <a:p>
            <a:r>
              <a:rPr lang="en-US" sz="2400" dirty="0" err="1"/>
              <a:t>numbers.insert</a:t>
            </a:r>
            <a:r>
              <a:rPr lang="en-US" sz="2400" dirty="0"/>
              <a:t>(0, 0)  # </a:t>
            </a:r>
            <a:r>
              <a:rPr lang="uk-UA" sz="2400" dirty="0"/>
              <a:t>Вставка на конкретну позицію</a:t>
            </a:r>
          </a:p>
          <a:p>
            <a:r>
              <a:rPr lang="en-US" sz="2400" dirty="0" err="1"/>
              <a:t>numbers.remove</a:t>
            </a:r>
            <a:r>
              <a:rPr lang="en-US" sz="2400" dirty="0"/>
              <a:t>(2)  </a:t>
            </a:r>
            <a:r>
              <a:rPr lang="en-US" sz="2000" dirty="0"/>
              <a:t># </a:t>
            </a:r>
            <a:r>
              <a:rPr lang="uk-UA" sz="2000" dirty="0"/>
              <a:t>Видаляє перше входження елемента</a:t>
            </a:r>
          </a:p>
          <a:p>
            <a:r>
              <a:rPr lang="en-US" sz="2400" dirty="0"/>
              <a:t>last = </a:t>
            </a:r>
            <a:r>
              <a:rPr lang="en-US" sz="2400" dirty="0" err="1"/>
              <a:t>numbers.pop</a:t>
            </a:r>
            <a:r>
              <a:rPr lang="en-US" sz="2400" dirty="0"/>
              <a:t>()  </a:t>
            </a:r>
            <a:r>
              <a:rPr lang="en-US" dirty="0"/>
              <a:t># </a:t>
            </a:r>
            <a:r>
              <a:rPr lang="uk-UA" dirty="0"/>
              <a:t>Видаляє та повертає останній елемент</a:t>
            </a:r>
          </a:p>
          <a:p>
            <a:r>
              <a:rPr lang="en-US" sz="2400" dirty="0" err="1"/>
              <a:t>numbers.clear</a:t>
            </a:r>
            <a:r>
              <a:rPr lang="en-US" sz="2400" dirty="0"/>
              <a:t>()  # </a:t>
            </a:r>
            <a:r>
              <a:rPr lang="uk-UA" sz="2400" dirty="0"/>
              <a:t>Очищує весь список</a:t>
            </a:r>
            <a:endParaRPr lang="uk-UA" sz="24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699792" y="188640"/>
            <a:ext cx="6336704" cy="194421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ru-RU" sz="4000" b="1" dirty="0" err="1"/>
              <a:t>Методи</a:t>
            </a:r>
            <a:r>
              <a:rPr lang="ru-RU" sz="4000" b="1" dirty="0"/>
              <a:t> </a:t>
            </a:r>
            <a:r>
              <a:rPr lang="ru-RU" sz="4000" b="1" dirty="0" err="1"/>
              <a:t>доступні</a:t>
            </a:r>
            <a:r>
              <a:rPr lang="ru-RU" sz="4000" b="1" dirty="0"/>
              <a:t> для </a:t>
            </a:r>
            <a:r>
              <a:rPr lang="ru-RU" sz="4000" b="1" dirty="0" err="1"/>
              <a:t>сортування</a:t>
            </a:r>
            <a:r>
              <a:rPr lang="ru-RU" sz="4000" b="1" dirty="0"/>
              <a:t> </a:t>
            </a:r>
            <a:r>
              <a:rPr lang="ru-RU" sz="4000" b="1" dirty="0" err="1"/>
              <a:t>списків</a:t>
            </a:r>
            <a:endParaRPr lang="en-US" sz="48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63332" y="-6858000"/>
            <a:ext cx="7765662" cy="164761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-316180" y="3775286"/>
            <a:ext cx="2895600" cy="33904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39752" y="1844824"/>
            <a:ext cx="6705312" cy="295232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400" dirty="0"/>
              <a:t>numbers = [3, 1, 4, 1, 5, 9, 2, 6]</a:t>
            </a:r>
          </a:p>
          <a:p>
            <a:r>
              <a:rPr lang="en-US" sz="2400" dirty="0" err="1"/>
              <a:t>numbers.sort</a:t>
            </a:r>
            <a:r>
              <a:rPr lang="en-US" sz="2400" dirty="0"/>
              <a:t>()  # </a:t>
            </a:r>
            <a:r>
              <a:rPr lang="uk-UA" sz="2400" dirty="0"/>
              <a:t>Сортування на місці</a:t>
            </a:r>
          </a:p>
          <a:p>
            <a:r>
              <a:rPr lang="en-US" sz="2400" dirty="0"/>
              <a:t>print(numbers)</a:t>
            </a:r>
          </a:p>
          <a:p>
            <a:r>
              <a:rPr lang="en-US" sz="2400" dirty="0" err="1"/>
              <a:t>sorted_numbers</a:t>
            </a:r>
            <a:r>
              <a:rPr lang="en-US" sz="2400" dirty="0"/>
              <a:t> = sorted(numbers, reverse=True)  </a:t>
            </a:r>
            <a:endParaRPr lang="uk-UA" sz="2400" dirty="0" smtClean="0"/>
          </a:p>
          <a:p>
            <a:r>
              <a:rPr lang="en-US" sz="2400" dirty="0" smtClean="0"/>
              <a:t># </a:t>
            </a:r>
            <a:r>
              <a:rPr lang="uk-UA" sz="2400" dirty="0"/>
              <a:t>Відсортований список у зворотному порядку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sorted_numbers</a:t>
            </a:r>
            <a:r>
              <a:rPr lang="en-US" sz="2400" dirty="0"/>
              <a:t>)</a:t>
            </a:r>
            <a:endParaRPr lang="en-US" sz="24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59832" y="260649"/>
            <a:ext cx="5423322" cy="136815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uk-UA" sz="2800" b="1" dirty="0"/>
              <a:t>Робота з вкладеними списками</a:t>
            </a:r>
            <a:endParaRPr lang="uk-UA" sz="60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53000" y="0"/>
            <a:ext cx="7765662" cy="164761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63688" y="2636912"/>
            <a:ext cx="7200800" cy="273630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400" dirty="0"/>
              <a:t>matrix = [[1, 2, 3], [4, 5, 6], [7, 8, 9]]</a:t>
            </a:r>
          </a:p>
          <a:p>
            <a:r>
              <a:rPr lang="en-US" sz="2400" dirty="0"/>
              <a:t>print(matrix[0][0])  </a:t>
            </a:r>
            <a:r>
              <a:rPr lang="en-US" dirty="0"/>
              <a:t># </a:t>
            </a:r>
            <a:r>
              <a:rPr lang="uk-UA" dirty="0"/>
              <a:t>Доступ до першого елемента першого рядка</a:t>
            </a:r>
          </a:p>
          <a:p>
            <a:r>
              <a:rPr lang="en-US" sz="2400" dirty="0"/>
              <a:t>matrix[1][1] = 0  # </a:t>
            </a:r>
            <a:r>
              <a:rPr lang="uk-UA" sz="2400" dirty="0"/>
              <a:t>Зміна елемента</a:t>
            </a:r>
          </a:p>
          <a:p>
            <a:r>
              <a:rPr lang="en-US" sz="2400" dirty="0"/>
              <a:t>print(matrix)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8138656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483768" y="116632"/>
            <a:ext cx="6480720" cy="172819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ru-RU" sz="3200" b="1" dirty="0" err="1"/>
              <a:t>Використання</a:t>
            </a:r>
            <a:r>
              <a:rPr lang="ru-RU" sz="3200" b="1" dirty="0"/>
              <a:t> </a:t>
            </a:r>
            <a:r>
              <a:rPr lang="ru-RU" sz="3200" b="1" dirty="0" err="1"/>
              <a:t>списків</a:t>
            </a:r>
            <a:r>
              <a:rPr lang="ru-RU" sz="3200" b="1" dirty="0"/>
              <a:t> для </a:t>
            </a:r>
            <a:r>
              <a:rPr lang="ru-RU" sz="3200" b="1" dirty="0" err="1"/>
              <a:t>зберігання</a:t>
            </a:r>
            <a:r>
              <a:rPr lang="ru-RU" sz="3200" b="1" dirty="0"/>
              <a:t> </a:t>
            </a:r>
            <a:r>
              <a:rPr lang="ru-RU" sz="3200" b="1" dirty="0" err="1"/>
              <a:t>даних</a:t>
            </a:r>
            <a:r>
              <a:rPr lang="ru-RU" sz="3200" b="1" dirty="0"/>
              <a:t> </a:t>
            </a:r>
            <a:r>
              <a:rPr lang="ru-RU" sz="3200" b="1" dirty="0" err="1"/>
              <a:t>зі</a:t>
            </a:r>
            <a:r>
              <a:rPr lang="ru-RU" sz="3200" b="1" dirty="0"/>
              <a:t> </a:t>
            </a:r>
            <a:r>
              <a:rPr lang="ru-RU" sz="3200" b="1" dirty="0" err="1"/>
              <a:t>змінним</a:t>
            </a:r>
            <a:r>
              <a:rPr lang="ru-RU" sz="3200" b="1" dirty="0"/>
              <a:t> числом </a:t>
            </a:r>
            <a:r>
              <a:rPr lang="ru-RU" sz="3200" b="1" dirty="0" err="1"/>
              <a:t>елементів</a:t>
            </a:r>
            <a:endParaRPr lang="en-US" sz="48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63332" y="-6858000"/>
            <a:ext cx="7765662" cy="164761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-316180" y="3775286"/>
            <a:ext cx="2895600" cy="33904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67744" y="2429345"/>
            <a:ext cx="6768752" cy="2088232"/>
          </a:xfrm>
          <a:prstGeom prst="rect">
            <a:avLst/>
          </a:prstGeom>
          <a:noFill/>
        </p:spPr>
        <p:txBody>
          <a:bodyPr wrap="square" rtlCol="0">
            <a:normAutofit fontScale="62500" lnSpcReduction="20000"/>
          </a:bodyPr>
          <a:lstStyle/>
          <a:p>
            <a:r>
              <a:rPr lang="en-US" sz="4800" dirty="0"/>
              <a:t>inventory = []</a:t>
            </a:r>
          </a:p>
          <a:p>
            <a:r>
              <a:rPr lang="en-US" sz="4800" dirty="0" err="1"/>
              <a:t>inventory.append</a:t>
            </a:r>
            <a:r>
              <a:rPr lang="en-US" sz="4800" dirty="0"/>
              <a:t>("sword")</a:t>
            </a:r>
          </a:p>
          <a:p>
            <a:r>
              <a:rPr lang="en-US" sz="4800" dirty="0" err="1"/>
              <a:t>inventory.append</a:t>
            </a:r>
            <a:r>
              <a:rPr lang="en-US" sz="4800" dirty="0"/>
              <a:t>("shield")</a:t>
            </a:r>
          </a:p>
          <a:p>
            <a:r>
              <a:rPr lang="en-US" sz="4800" dirty="0" err="1"/>
              <a:t>inventory.pop</a:t>
            </a:r>
            <a:r>
              <a:rPr lang="en-US" sz="4800" dirty="0"/>
              <a:t>()  # </a:t>
            </a:r>
            <a:r>
              <a:rPr lang="uk-UA" sz="4800" dirty="0"/>
              <a:t>Видаляє "</a:t>
            </a:r>
            <a:r>
              <a:rPr lang="en-US" sz="4800" dirty="0"/>
              <a:t>shield"</a:t>
            </a:r>
          </a:p>
          <a:p>
            <a:r>
              <a:rPr lang="en-US" sz="4800" dirty="0"/>
              <a:t>print(inventory)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654274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627784" y="116632"/>
            <a:ext cx="6408712" cy="216023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uk-UA" sz="3200" b="1" dirty="0"/>
              <a:t>Форматування рядків в </a:t>
            </a:r>
            <a:r>
              <a:rPr lang="en-US" sz="3200" b="1" dirty="0" smtClean="0"/>
              <a:t>Python</a:t>
            </a:r>
            <a:endParaRPr lang="uk-UA" sz="3200" b="1" dirty="0" smtClean="0"/>
          </a:p>
          <a:p>
            <a:r>
              <a:rPr lang="ru-RU" sz="3200" dirty="0"/>
              <a:t>F-</a:t>
            </a:r>
            <a:r>
              <a:rPr lang="ru-RU" sz="3200" dirty="0" err="1"/>
              <a:t>strings</a:t>
            </a:r>
            <a:r>
              <a:rPr lang="ru-RU" sz="3200" dirty="0"/>
              <a:t> </a:t>
            </a:r>
            <a:r>
              <a:rPr lang="ru-RU" sz="3200" dirty="0" err="1"/>
              <a:t>дозволяють</a:t>
            </a:r>
            <a:r>
              <a:rPr lang="ru-RU" sz="3200" dirty="0"/>
              <a:t> легко </a:t>
            </a:r>
            <a:r>
              <a:rPr lang="ru-RU" sz="3200" dirty="0" err="1"/>
              <a:t>вставляти</a:t>
            </a:r>
            <a:r>
              <a:rPr lang="ru-RU" sz="3200" dirty="0"/>
              <a:t> </a:t>
            </a:r>
            <a:r>
              <a:rPr lang="ru-RU" sz="3200" dirty="0" err="1"/>
              <a:t>значення</a:t>
            </a:r>
            <a:r>
              <a:rPr lang="ru-RU" sz="3200" dirty="0"/>
              <a:t> </a:t>
            </a:r>
            <a:r>
              <a:rPr lang="ru-RU" sz="3200" dirty="0" err="1"/>
              <a:t>змінних</a:t>
            </a:r>
            <a:r>
              <a:rPr lang="ru-RU" sz="3200" dirty="0"/>
              <a:t> та </a:t>
            </a:r>
            <a:r>
              <a:rPr lang="ru-RU" sz="3200" dirty="0" err="1"/>
              <a:t>вирази</a:t>
            </a:r>
            <a:r>
              <a:rPr lang="ru-RU" sz="3200" dirty="0"/>
              <a:t> в рядки.</a:t>
            </a:r>
            <a:endParaRPr lang="uk-UA" sz="3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53000" y="0"/>
            <a:ext cx="7765662" cy="164761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63688" y="2636912"/>
            <a:ext cx="7272808" cy="4104456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r>
              <a:rPr lang="en-US" sz="2400" dirty="0"/>
              <a:t>name = "John"</a:t>
            </a:r>
          </a:p>
          <a:p>
            <a:r>
              <a:rPr lang="en-US" sz="2400" dirty="0"/>
              <a:t>age = 28</a:t>
            </a:r>
          </a:p>
          <a:p>
            <a:r>
              <a:rPr lang="en-US" sz="2400" dirty="0"/>
              <a:t>greeting = </a:t>
            </a:r>
            <a:r>
              <a:rPr lang="en-US" sz="2400" dirty="0" err="1"/>
              <a:t>f"Hello</a:t>
            </a:r>
            <a:r>
              <a:rPr lang="en-US" sz="2400" dirty="0"/>
              <a:t>, {name}. You are {age} years old."</a:t>
            </a:r>
          </a:p>
          <a:p>
            <a:r>
              <a:rPr lang="en-US" sz="2400" dirty="0"/>
              <a:t>print(greeting)</a:t>
            </a:r>
          </a:p>
          <a:p>
            <a:endParaRPr lang="en-US" sz="2400" dirty="0"/>
          </a:p>
          <a:p>
            <a:r>
              <a:rPr lang="en-US" sz="2400" dirty="0"/>
              <a:t>calculation = </a:t>
            </a:r>
            <a:r>
              <a:rPr lang="en-US" sz="2400" dirty="0" err="1"/>
              <a:t>f"Four</a:t>
            </a:r>
            <a:r>
              <a:rPr lang="en-US" sz="2400" dirty="0"/>
              <a:t> times five is {4 * 5}."</a:t>
            </a:r>
          </a:p>
          <a:p>
            <a:r>
              <a:rPr lang="en-US" sz="2400" dirty="0"/>
              <a:t>print(calculation)</a:t>
            </a:r>
          </a:p>
          <a:p>
            <a:endParaRPr lang="en-US" sz="2400" dirty="0"/>
          </a:p>
          <a:p>
            <a:r>
              <a:rPr lang="en-US" sz="2400" dirty="0" err="1"/>
              <a:t>formatted_string</a:t>
            </a:r>
            <a:r>
              <a:rPr lang="en-US" sz="2400" dirty="0"/>
              <a:t> = "The price is {:.2f}".format(3.14159)</a:t>
            </a:r>
          </a:p>
          <a:p>
            <a:r>
              <a:rPr lang="en-US" sz="2400" dirty="0" err="1"/>
              <a:t>old_style_formatting</a:t>
            </a:r>
            <a:r>
              <a:rPr lang="en-US" sz="2400" dirty="0"/>
              <a:t> = "Name: %s, Age: %d" % (name, age)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formatted_string</a:t>
            </a:r>
            <a:r>
              <a:rPr lang="en-US" sz="2400" dirty="0"/>
              <a:t>)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old_style_formatting</a:t>
            </a:r>
            <a:r>
              <a:rPr lang="en-US" sz="2400" dirty="0" smtClean="0"/>
              <a:t>)</a:t>
            </a:r>
            <a:r>
              <a:rPr lang="uk-UA" sz="2400" dirty="0" smtClean="0"/>
              <a:t>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7667397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555776" y="188640"/>
            <a:ext cx="6480720" cy="158417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ru-RU" sz="4400" b="1" dirty="0" err="1"/>
              <a:t>Типові</a:t>
            </a:r>
            <a:r>
              <a:rPr lang="ru-RU" sz="4400" b="1" dirty="0"/>
              <a:t> </a:t>
            </a:r>
            <a:r>
              <a:rPr lang="ru-RU" sz="4400" b="1" dirty="0" err="1"/>
              <a:t>помилки</a:t>
            </a:r>
            <a:r>
              <a:rPr lang="ru-RU" sz="4400" b="1" dirty="0"/>
              <a:t> при </a:t>
            </a:r>
            <a:r>
              <a:rPr lang="ru-RU" sz="4400" b="1" dirty="0" err="1"/>
              <a:t>роботі</a:t>
            </a:r>
            <a:r>
              <a:rPr lang="ru-RU" sz="4400" b="1" dirty="0"/>
              <a:t> </a:t>
            </a:r>
            <a:r>
              <a:rPr lang="ru-RU" sz="4400" b="1" dirty="0" err="1"/>
              <a:t>зі</a:t>
            </a:r>
            <a:r>
              <a:rPr lang="ru-RU" sz="4400" b="1" dirty="0"/>
              <a:t> списками</a:t>
            </a:r>
            <a:endParaRPr lang="en-US" sz="44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63332" y="-6858000"/>
            <a:ext cx="7765662" cy="164761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-316180" y="3775286"/>
            <a:ext cx="2895600" cy="33904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51720" y="1700808"/>
            <a:ext cx="6912768" cy="4896544"/>
          </a:xfrm>
          <a:prstGeom prst="rect">
            <a:avLst/>
          </a:prstGeom>
          <a:noFill/>
        </p:spPr>
        <p:txBody>
          <a:bodyPr wrap="square" rtlCol="0">
            <a:normAutofit fontScale="62500" lnSpcReduction="20000"/>
          </a:bodyPr>
          <a:lstStyle/>
          <a:p>
            <a:r>
              <a:rPr lang="en-US" sz="4800" dirty="0"/>
              <a:t>numbers = [1, 2, 3]</a:t>
            </a:r>
          </a:p>
          <a:p>
            <a:r>
              <a:rPr lang="en-US" sz="4800" dirty="0"/>
              <a:t>try:</a:t>
            </a:r>
          </a:p>
          <a:p>
            <a:r>
              <a:rPr lang="en-US" sz="4800" dirty="0"/>
              <a:t>    print(numbers[5])</a:t>
            </a:r>
          </a:p>
          <a:p>
            <a:r>
              <a:rPr lang="en-US" sz="4800" dirty="0"/>
              <a:t>except </a:t>
            </a:r>
            <a:r>
              <a:rPr lang="en-US" sz="4800" dirty="0" err="1"/>
              <a:t>IndexError</a:t>
            </a:r>
            <a:r>
              <a:rPr lang="en-US" sz="4800" dirty="0"/>
              <a:t>:</a:t>
            </a:r>
          </a:p>
          <a:p>
            <a:r>
              <a:rPr lang="en-US" sz="4800" dirty="0"/>
              <a:t>    print("</a:t>
            </a:r>
            <a:r>
              <a:rPr lang="en-US" sz="4800" dirty="0" err="1"/>
              <a:t>IndexError</a:t>
            </a:r>
            <a:r>
              <a:rPr lang="en-US" sz="4800" dirty="0"/>
              <a:t>: index out of range")</a:t>
            </a:r>
          </a:p>
          <a:p>
            <a:endParaRPr lang="en-US" sz="4800" dirty="0"/>
          </a:p>
          <a:p>
            <a:r>
              <a:rPr lang="en-US" sz="4800" dirty="0"/>
              <a:t>for i in range(</a:t>
            </a:r>
            <a:r>
              <a:rPr lang="en-US" sz="4800" dirty="0" err="1"/>
              <a:t>len</a:t>
            </a:r>
            <a:r>
              <a:rPr lang="en-US" sz="4800" dirty="0"/>
              <a:t>(numbers)):</a:t>
            </a:r>
          </a:p>
          <a:p>
            <a:r>
              <a:rPr lang="en-US" sz="4800" dirty="0"/>
              <a:t>    if numbers[i] == 2:</a:t>
            </a:r>
          </a:p>
          <a:p>
            <a:r>
              <a:rPr lang="en-US" sz="4800" dirty="0"/>
              <a:t>        </a:t>
            </a:r>
            <a:r>
              <a:rPr lang="en-US" sz="4800" dirty="0" err="1"/>
              <a:t>numbers.remove</a:t>
            </a:r>
            <a:r>
              <a:rPr lang="en-US" sz="4800" dirty="0"/>
              <a:t>(2)</a:t>
            </a:r>
          </a:p>
          <a:p>
            <a:r>
              <a:rPr lang="en-US" sz="4800" dirty="0"/>
              <a:t>print(numbers)  </a:t>
            </a:r>
            <a:endParaRPr lang="uk-UA" sz="4800" dirty="0" smtClean="0"/>
          </a:p>
          <a:p>
            <a:r>
              <a:rPr lang="en-US" sz="4800" dirty="0" smtClean="0"/>
              <a:t># </a:t>
            </a:r>
            <a:r>
              <a:rPr lang="ru-RU" sz="4800" dirty="0" err="1"/>
              <a:t>Потенційно</a:t>
            </a:r>
            <a:r>
              <a:rPr lang="ru-RU" sz="4800" dirty="0"/>
              <a:t> </a:t>
            </a:r>
            <a:r>
              <a:rPr lang="ru-RU" sz="4800" dirty="0" err="1"/>
              <a:t>неочікувані</a:t>
            </a:r>
            <a:r>
              <a:rPr lang="ru-RU" sz="4800" dirty="0"/>
              <a:t> </a:t>
            </a:r>
            <a:r>
              <a:rPr lang="ru-RU" sz="4800" dirty="0" err="1"/>
              <a:t>результати</a:t>
            </a:r>
            <a:r>
              <a:rPr lang="ru-RU" sz="4800" dirty="0"/>
              <a:t> при </a:t>
            </a:r>
            <a:endParaRPr lang="en-US" sz="4800" smtClean="0"/>
          </a:p>
          <a:p>
            <a:r>
              <a:rPr lang="en-US" sz="4800" smtClean="0"/>
              <a:t>#</a:t>
            </a:r>
            <a:r>
              <a:rPr lang="ru-RU" sz="4800" dirty="0" err="1" smtClean="0"/>
              <a:t>модифікації</a:t>
            </a:r>
            <a:r>
              <a:rPr lang="ru-RU" sz="4800" dirty="0" smtClean="0"/>
              <a:t> </a:t>
            </a:r>
            <a:r>
              <a:rPr lang="ru-RU" sz="4800" dirty="0"/>
              <a:t>списку в </a:t>
            </a:r>
            <a:r>
              <a:rPr lang="ru-RU" sz="4800" dirty="0" err="1"/>
              <a:t>циклі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7374367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48BxRTjzwKhAarpC8SPOi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FUQynbDZ7CnnKAa7cx9MM"/>
</p:tagLst>
</file>

<file path=ppt/theme/theme1.xml><?xml version="1.0" encoding="utf-8"?>
<a:theme xmlns:a="http://schemas.openxmlformats.org/drawingml/2006/main" name="Навчання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664</Words>
  <Application>Microsoft Office PowerPoint</Application>
  <PresentationFormat>Екран (4:3)</PresentationFormat>
  <Paragraphs>98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1" baseType="lpstr">
      <vt:lpstr>Навчання</vt:lpstr>
      <vt:lpstr>Програмування Лекція 6 Списки та операції над ними в Python</vt:lpstr>
      <vt:lpstr>Що таке список у Python і як створити список? Список у Python - це впорядкована колекція об'єктів різного типу.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Дякую!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2024-11-18T21:07:51Z</dcterms:created>
  <dcterms:modified xsi:type="dcterms:W3CDTF">2024-11-26T19:04:12Z</dcterms:modified>
</cp:coreProperties>
</file>