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1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7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779CC93D-E52E-4D84-901B-11D7331DD495}">
          <p14:sldIdLst>
            <p14:sldId id="259"/>
            <p14:sldId id="261"/>
            <p14:sldId id="281"/>
            <p14:sldId id="282"/>
            <p14:sldId id="283"/>
            <p14:sldId id="284"/>
            <p14:sldId id="285"/>
            <p14:sldId id="286"/>
            <p14:sldId id="28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9" autoAdjust="0"/>
    <p:restoredTop sz="84016" autoAdjust="0"/>
  </p:normalViewPr>
  <p:slideViewPr>
    <p:cSldViewPr>
      <p:cViewPr varScale="1">
        <p:scale>
          <a:sx n="141" d="100"/>
          <a:sy n="141" d="100"/>
        </p:scale>
        <p:origin x="-240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D83FDC75-7F73-4A4A-A77C-09AADF00E0EA}" type="datetimeFigureOut">
              <a:rPr lang="uk-UA" smtClean="0"/>
              <a:pPr/>
              <a:t>26.11.2024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459226BF-1F13-42D3-80DC-373E7ADD1EBC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0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змінити основні стилі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75693FD4-8F83-4EF7-AC3F-0DC0388986B0}" type="slidenum"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2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dirty="0" smtClean="0"/>
              <a:t>Цей шаблон можна використовувати як початковий файл для презентації учбових матеріалів у настройці групування.</a:t>
            </a:r>
          </a:p>
          <a:p>
            <a:endParaRPr lang="uk-UA" dirty="0" smtClean="0"/>
          </a:p>
          <a:p>
            <a:pPr lvl="0"/>
            <a:r>
              <a:rPr lang="uk-UA" sz="1200" b="1" dirty="0" smtClean="0"/>
              <a:t>Розділи</a:t>
            </a:r>
            <a:endParaRPr lang="uk-UA" sz="1200" b="0" dirty="0" smtClean="0"/>
          </a:p>
          <a:p>
            <a:pPr lvl="0"/>
            <a:r>
              <a:rPr lang="uk-UA" sz="1200" b="0" dirty="0" smtClean="0"/>
              <a:t>Клацніть слайд правою кнопкою миші, щоб додати розділи.</a:t>
            </a:r>
            <a:r>
              <a:rPr lang="uk-UA" sz="1200" b="0" baseline="0" dirty="0" smtClean="0"/>
              <a:t> Розділи дозволяють упорядкувати слайди та організувати співпрацю між кількома авторами.</a:t>
            </a:r>
            <a:endParaRPr lang="uk-UA" sz="1200" b="0" dirty="0" smtClean="0"/>
          </a:p>
          <a:p>
            <a:pPr lvl="0"/>
            <a:endParaRPr lang="uk-UA" sz="1200" b="1" dirty="0" smtClean="0"/>
          </a:p>
          <a:p>
            <a:pPr lvl="0"/>
            <a:r>
              <a:rPr lang="uk-UA" sz="1200" b="1" dirty="0" smtClean="0"/>
              <a:t>Нотатки</a:t>
            </a:r>
          </a:p>
          <a:p>
            <a:pPr lvl="0"/>
            <a:r>
              <a:rPr lang="uk-UA" sz="1200" dirty="0" smtClean="0"/>
              <a:t>Використовуйте розділ нотаток для нотаток доповідача або додаткових відомостей для аудиторії.</a:t>
            </a:r>
            <a:r>
              <a:rPr lang="uk-UA" sz="1200" baseline="0" dirty="0" smtClean="0"/>
              <a:t> Під час відтворення презентації ці нотатки відображаються в поданні презентації. </a:t>
            </a:r>
          </a:p>
          <a:p>
            <a:pPr lvl="0">
              <a:buFontTx/>
              <a:buNone/>
            </a:pPr>
            <a:r>
              <a:rPr lang="uk-UA" sz="1200" dirty="0" smtClean="0"/>
              <a:t>Пам'ятайте про розмір шрифту (це має значення для спеціальних можливостей, відображення, відеозапису та створення в інтерактивному режимі)</a:t>
            </a:r>
          </a:p>
          <a:p>
            <a:pPr lvl="0"/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Узгоджені кольори </a:t>
            </a:r>
          </a:p>
          <a:p>
            <a:pPr lvl="0">
              <a:buFontTx/>
              <a:buNone/>
            </a:pPr>
            <a:r>
              <a:rPr lang="uk-UA" sz="1200" dirty="0" smtClean="0"/>
              <a:t>Зверніть особливу увагу на графіки, діаграми та текстові поля.</a:t>
            </a:r>
            <a:r>
              <a:rPr lang="uk-UA" sz="1200" baseline="0" dirty="0" smtClean="0"/>
              <a:t> </a:t>
            </a:r>
            <a:endParaRPr lang="uk-UA" sz="1200" dirty="0" smtClean="0"/>
          </a:p>
          <a:p>
            <a:pPr lvl="0"/>
            <a:r>
              <a:rPr lang="uk-UA" sz="1200" dirty="0" smtClean="0"/>
              <a:t>Розгляньте можливість чорно-білого друку для учасників або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 Виконайте пробний друк, щоб перевірити, чи правильно відображаються кольори під час чорно-білого друку, і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</a:t>
            </a:r>
          </a:p>
          <a:p>
            <a:pPr lvl="0">
              <a:buFontTx/>
              <a:buNone/>
            </a:pPr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Графічні об'єкти, таблиці та графіки</a:t>
            </a:r>
          </a:p>
          <a:p>
            <a:pPr lvl="0"/>
            <a:r>
              <a:rPr lang="uk-UA" sz="1200" dirty="0" smtClean="0"/>
              <a:t>Дотримуйтесь закону простоти: за можливості використовуйте узгоджені стилі та кольори, які не відволікають увагу.</a:t>
            </a:r>
          </a:p>
          <a:p>
            <a:pPr lvl="0"/>
            <a:r>
              <a:rPr lang="uk-UA" sz="1200" dirty="0" smtClean="0"/>
              <a:t>Підписи для всіх графіків і таблиць.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uk-UA" dirty="0" smtClean="0"/>
              <a:t>Microsoft </a:t>
            </a:r>
            <a:r>
              <a:rPr lang="uk-UA" b="1" dirty="0" smtClean="0"/>
              <a:t>Досконала розробка</a:t>
            </a:r>
            <a:endParaRPr lang="uk-UA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uk-UA" dirty="0" smtClean="0"/>
              <a:t>Конфіденційна інформація корпорації Майкрософт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uk-UA" smtClean="0"/>
              <a:pPr/>
              <a:t>10</a:t>
            </a:fld>
            <a:endParaRPr lang="uk-UA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uk-UA" dirty="0" smtClean="0"/>
              <a:t>Чи є презентація максимально чіткою? Спробуйте перемістити зайвий вміст до додатку.</a:t>
            </a:r>
          </a:p>
          <a:p>
            <a:r>
              <a:rPr lang="uk-UA" dirty="0" smtClean="0"/>
              <a:t>Використайте слайди додатку для збереження вмісту, який може знадобитися під час відображення слайду запитань. Вони також можуть стати в нагоді учасникам для проведення поглиблених досліджень у майбутньому.</a:t>
            </a:r>
          </a:p>
          <a:p>
            <a:pPr>
              <a:buFontTx/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Дайте стислий огляд презентації.</a:t>
            </a:r>
            <a:r>
              <a:rPr lang="uk-UA" baseline="0" dirty="0" smtClean="0"/>
              <a:t> D</a:t>
            </a:r>
            <a:r>
              <a:rPr lang="uk-UA" dirty="0" smtClean="0"/>
              <a:t>опишіть основну тему презентації та обґрунтуйте її важливість.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Представте кожен з основних розділів.</a:t>
            </a:r>
          </a:p>
          <a:p>
            <a:r>
              <a:rPr lang="uk-UA" dirty="0" smtClean="0"/>
              <a:t>Щоб надати аудиторії орієнтири,</a:t>
            </a:r>
            <a:r>
              <a:rPr lang="uk-UA" baseline="0" dirty="0" smtClean="0"/>
              <a:t> можете </a:t>
            </a:r>
            <a:r>
              <a:rPr lang="uk-UA" dirty="0" smtClean="0"/>
              <a:t>повторювати цей оглядовий слайд протягом презентації, виділяючи тему, яка обговорюватиметься далі.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sz="1200" dirty="0" smtClean="0"/>
              <a:t>Це інший параметр</a:t>
            </a:r>
            <a:r>
              <a:rPr lang="uk-UA" sz="1200" baseline="0" dirty="0" smtClean="0"/>
              <a:t> для оглядових слайдів із використанням переходів.</a:t>
            </a:r>
            <a:endParaRPr lang="uk-UA" sz="1200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uk-UA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uk-UA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uk-UA" smtClean="0"/>
              <a:t>Зразок підзаголовка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2000" baseline="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т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uk-UA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180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об'є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uk-UA"/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uk-UA" sz="3200">
                <a:latin typeface="+mn-lt"/>
              </a:defRPr>
            </a:lvl1pPr>
            <a:lvl2pPr eaLnBrk="1" latinLnBrk="0" hangingPunct="1">
              <a:defRPr kumimoji="0" lang="uk-UA" sz="2800">
                <a:latin typeface="+mn-lt"/>
              </a:defRPr>
            </a:lvl2pPr>
            <a:lvl3pPr eaLnBrk="1" latinLnBrk="0" hangingPunct="1">
              <a:defRPr kumimoji="0" lang="uk-UA" sz="2400">
                <a:latin typeface="+mn-lt"/>
              </a:defRPr>
            </a:lvl3pPr>
            <a:lvl4pPr eaLnBrk="1" latinLnBrk="0" hangingPunct="1">
              <a:defRPr kumimoji="0" lang="uk-UA" sz="2400">
                <a:latin typeface="+mn-lt"/>
              </a:defRPr>
            </a:lvl4pPr>
            <a:lvl5pPr eaLnBrk="1" latinLnBrk="0" hangingPunct="1">
              <a:defRPr kumimoji="0" lang="uk-UA" sz="2400">
                <a:latin typeface="+mn-lt"/>
              </a:defRPr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uk-UA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uk-UA" sz="3200"/>
            </a:lvl1pPr>
            <a:lvl2pPr eaLnBrk="1" latinLnBrk="0" hangingPunct="1">
              <a:defRPr kumimoji="0" lang="uk-UA" sz="2800"/>
            </a:lvl2pPr>
            <a:lvl3pPr eaLnBrk="1" latinLnBrk="0" hangingPunct="1">
              <a:defRPr kumimoji="0" lang="uk-UA" sz="2400"/>
            </a:lvl3pPr>
            <a:lvl4pPr eaLnBrk="1" latinLnBrk="0" hangingPunct="1">
              <a:defRPr kumimoji="0" lang="uk-UA" sz="2000"/>
            </a:lvl4pPr>
            <a:lvl5pPr eaLnBrk="1" latinLnBrk="0" hangingPunct="1">
              <a:defRPr kumimoji="0" lang="uk-UA" sz="2000"/>
            </a:lvl5pPr>
            <a:lvl6pPr eaLnBrk="1" latinLnBrk="0" hangingPunct="1">
              <a:defRPr kumimoji="0" lang="uk-UA" sz="2000"/>
            </a:lvl6pPr>
            <a:lvl7pPr eaLnBrk="1" latinLnBrk="0" hangingPunct="1">
              <a:defRPr kumimoji="0" lang="uk-UA" sz="2000"/>
            </a:lvl7pPr>
            <a:lvl8pPr eaLnBrk="1" latinLnBrk="0" hangingPunct="1">
              <a:defRPr kumimoji="0" lang="uk-UA" sz="2000"/>
            </a:lvl8pPr>
            <a:lvl9pPr eaLnBrk="1" latinLnBrk="0" hangingPunct="1">
              <a:defRPr kumimoji="0" lang="uk-UA" sz="20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uk-UA" sz="3200"/>
            </a:lvl1pPr>
            <a:lvl2pPr marL="457200" indent="0" eaLnBrk="1" latinLnBrk="0" hangingPunct="1">
              <a:buNone/>
              <a:defRPr kumimoji="0" lang="uk-UA" sz="2800"/>
            </a:lvl2pPr>
            <a:lvl3pPr marL="914400" indent="0" eaLnBrk="1" latinLnBrk="0" hangingPunct="1">
              <a:buNone/>
              <a:defRPr kumimoji="0" lang="uk-UA" sz="2400"/>
            </a:lvl3pPr>
            <a:lvl4pPr marL="1371600" indent="0" eaLnBrk="1" latinLnBrk="0" hangingPunct="1">
              <a:buNone/>
              <a:defRPr kumimoji="0" lang="uk-UA" sz="2000"/>
            </a:lvl4pPr>
            <a:lvl5pPr marL="1828800" indent="0" eaLnBrk="1" latinLnBrk="0" hangingPunct="1">
              <a:buNone/>
              <a:defRPr kumimoji="0" lang="uk-UA" sz="2000"/>
            </a:lvl5pPr>
            <a:lvl6pPr marL="2286000" indent="0" eaLnBrk="1" latinLnBrk="0" hangingPunct="1">
              <a:buNone/>
              <a:defRPr kumimoji="0" lang="uk-UA" sz="2000"/>
            </a:lvl6pPr>
            <a:lvl7pPr marL="2743200" indent="0" eaLnBrk="1" latinLnBrk="0" hangingPunct="1">
              <a:buNone/>
              <a:defRPr kumimoji="0" lang="uk-UA" sz="2000"/>
            </a:lvl7pPr>
            <a:lvl8pPr marL="3200400" indent="0" eaLnBrk="1" latinLnBrk="0" hangingPunct="1">
              <a:buNone/>
              <a:defRPr kumimoji="0" lang="uk-UA" sz="2000"/>
            </a:lvl8pPr>
            <a:lvl9pPr marL="3657600" indent="0" eaLnBrk="1" latinLnBrk="0" hangingPunct="1">
              <a:buNone/>
              <a:defRPr kumimoji="0" lang="uk-UA" sz="2000"/>
            </a:lvl9pPr>
          </a:lstStyle>
          <a:p>
            <a:pPr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uk-UA" smtClean="0"/>
              <a:t>Зразок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uk-UA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uk-UA"/>
      </a:defPPr>
      <a:lvl1pPr marL="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0" y="836712"/>
            <a:ext cx="6180224" cy="2919313"/>
          </a:xfrm>
        </p:spPr>
        <p:txBody>
          <a:bodyPr>
            <a:normAutofit/>
          </a:bodyPr>
          <a:lstStyle/>
          <a:p>
            <a:r>
              <a:rPr lang="uk-UA" dirty="0" smtClean="0"/>
              <a:t>Програмування</a:t>
            </a:r>
            <a:br>
              <a:rPr lang="uk-UA" dirty="0" smtClean="0"/>
            </a:br>
            <a:r>
              <a:rPr lang="uk-UA" dirty="0" smtClean="0"/>
              <a:t>Лекція </a:t>
            </a:r>
            <a:r>
              <a:rPr lang="uk-UA" dirty="0" smtClean="0"/>
              <a:t>5</a:t>
            </a:r>
            <a:br>
              <a:rPr lang="uk-UA" dirty="0" smtClean="0"/>
            </a:br>
            <a:r>
              <a:rPr lang="uk-UA" dirty="0"/>
              <a:t>Робота з рядками та методи рядків в </a:t>
            </a:r>
            <a:r>
              <a:rPr lang="uk-UA" dirty="0" err="1"/>
              <a:t>Python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Суприган В.А.</a:t>
            </a:r>
            <a:endParaRPr lang="uk-UA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uk-UA"/>
            </a:pPr>
            <a:r>
              <a:rPr lang="uk-UA" dirty="0" smtClean="0"/>
              <a:t>Дякую!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077200" cy="1863224"/>
          </a:xfrm>
        </p:spPr>
        <p:txBody>
          <a:bodyPr>
            <a:noAutofit/>
          </a:bodyPr>
          <a:lstStyle/>
          <a:p>
            <a:r>
              <a:rPr lang="uk-UA" sz="2800" b="1" dirty="0"/>
              <a:t>Рядки в </a:t>
            </a:r>
            <a:r>
              <a:rPr lang="en-US" sz="2800" b="1" dirty="0" smtClean="0"/>
              <a:t>Python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ru-RU" sz="2800" dirty="0"/>
              <a:t>Рядки в </a:t>
            </a:r>
            <a:r>
              <a:rPr lang="ru-RU" sz="2800" dirty="0" err="1"/>
              <a:t>Python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бути </a:t>
            </a:r>
            <a:r>
              <a:rPr lang="ru-RU" sz="2800" dirty="0" err="1"/>
              <a:t>створені</a:t>
            </a:r>
            <a:r>
              <a:rPr lang="ru-RU" sz="2800" dirty="0"/>
              <a:t> 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одинарних</a:t>
            </a:r>
            <a:r>
              <a:rPr lang="ru-RU" sz="2800" dirty="0"/>
              <a:t>, </a:t>
            </a:r>
            <a:r>
              <a:rPr lang="ru-RU" sz="2800" dirty="0" err="1"/>
              <a:t>подвійних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потрійних</a:t>
            </a:r>
            <a:r>
              <a:rPr lang="ru-RU" sz="2800" dirty="0"/>
              <a:t> лапок. Вони є </a:t>
            </a:r>
            <a:r>
              <a:rPr lang="ru-RU" sz="2800" dirty="0" err="1"/>
              <a:t>незмінними</a:t>
            </a:r>
            <a:r>
              <a:rPr lang="ru-RU" sz="2800" dirty="0"/>
              <a:t>, </a:t>
            </a:r>
            <a:r>
              <a:rPr lang="ru-RU" sz="2800" dirty="0" err="1"/>
              <a:t>тобто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вміст</a:t>
            </a:r>
            <a:r>
              <a:rPr lang="ru-RU" sz="2800" dirty="0"/>
              <a:t> не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змінений</a:t>
            </a:r>
            <a:r>
              <a:rPr lang="ru-RU" sz="2800" dirty="0"/>
              <a:t> без </a:t>
            </a:r>
            <a:r>
              <a:rPr lang="ru-RU" sz="2800" dirty="0" err="1"/>
              <a:t>створення</a:t>
            </a:r>
            <a:r>
              <a:rPr lang="ru-RU" sz="2800" dirty="0"/>
              <a:t> нового рядка.</a:t>
            </a:r>
            <a:endParaRPr lang="uk-UA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27584" y="2420888"/>
            <a:ext cx="8208912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my_string</a:t>
            </a:r>
            <a:r>
              <a:rPr lang="en-US" sz="2400" dirty="0"/>
              <a:t> = "Hello, World!"</a:t>
            </a:r>
          </a:p>
          <a:p>
            <a:pPr marL="0" indent="0">
              <a:buNone/>
            </a:pPr>
            <a:r>
              <a:rPr lang="en-US" sz="2400" dirty="0" err="1"/>
              <a:t>another_string</a:t>
            </a:r>
            <a:r>
              <a:rPr lang="en-US" sz="2400" dirty="0"/>
              <a:t> = 'Python is great.'</a:t>
            </a:r>
          </a:p>
          <a:p>
            <a:pPr marL="0" indent="0">
              <a:buNone/>
            </a:pPr>
            <a:r>
              <a:rPr lang="en-US" sz="2000" dirty="0" err="1"/>
              <a:t>triple_quoted_string</a:t>
            </a:r>
            <a:r>
              <a:rPr lang="en-US" sz="2000" dirty="0"/>
              <a:t> = """This is a string that spans multiple lines."""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concatenated = </a:t>
            </a:r>
            <a:r>
              <a:rPr lang="en-US" sz="2400" dirty="0" err="1"/>
              <a:t>my_string</a:t>
            </a:r>
            <a:r>
              <a:rPr lang="en-US" sz="2400" dirty="0"/>
              <a:t> + " " + </a:t>
            </a:r>
            <a:r>
              <a:rPr lang="en-US" sz="2400" dirty="0" err="1"/>
              <a:t>another_string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repeated = </a:t>
            </a:r>
            <a:r>
              <a:rPr lang="en-US" sz="2400" dirty="0" err="1"/>
              <a:t>my_string</a:t>
            </a:r>
            <a:r>
              <a:rPr lang="en-US" sz="2400" dirty="0"/>
              <a:t> * 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print(concatenated)</a:t>
            </a:r>
          </a:p>
          <a:p>
            <a:pPr marL="0" indent="0">
              <a:buNone/>
            </a:pPr>
            <a:r>
              <a:rPr lang="en-US" sz="2400" dirty="0"/>
              <a:t>print(repeated)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5616" y="2276872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uk-UA" sz="7200" dirty="0" smtClean="0"/>
              <a:t>Продовжуємо!</a:t>
            </a:r>
            <a:endParaRPr lang="uk-UA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9832" y="260649"/>
            <a:ext cx="5423322" cy="1656183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r>
              <a:rPr lang="ru-RU" sz="5400" b="1" dirty="0" err="1"/>
              <a:t>Методи</a:t>
            </a:r>
            <a:r>
              <a:rPr lang="ru-RU" sz="5400" b="1" dirty="0"/>
              <a:t> для </a:t>
            </a:r>
            <a:r>
              <a:rPr lang="ru-RU" sz="5400" b="1" dirty="0" err="1"/>
              <a:t>пошуку</a:t>
            </a:r>
            <a:r>
              <a:rPr lang="ru-RU" sz="5400" b="1" dirty="0"/>
              <a:t> та </a:t>
            </a:r>
            <a:r>
              <a:rPr lang="ru-RU" sz="5400" b="1" dirty="0" err="1"/>
              <a:t>заміни</a:t>
            </a:r>
            <a:r>
              <a:rPr lang="ru-RU" sz="5400" b="1" dirty="0"/>
              <a:t> </a:t>
            </a:r>
            <a:r>
              <a:rPr lang="ru-RU" sz="5400" b="1" dirty="0" err="1" smtClean="0"/>
              <a:t>підрядків</a:t>
            </a:r>
            <a:endParaRPr lang="ru-RU" sz="5400" b="1" dirty="0" smtClean="0"/>
          </a:p>
          <a:p>
            <a:r>
              <a:rPr lang="en-US" sz="4800" dirty="0"/>
              <a:t>Python </a:t>
            </a:r>
            <a:r>
              <a:rPr lang="uk-UA" sz="4800" dirty="0"/>
              <a:t>надає різні методи для пошуку, заміни та підрахунку входжень </a:t>
            </a:r>
            <a:r>
              <a:rPr lang="uk-UA" sz="4800" dirty="0" err="1"/>
              <a:t>підрядків</a:t>
            </a:r>
            <a:r>
              <a:rPr lang="uk-UA" sz="4800" dirty="0"/>
              <a:t>.</a:t>
            </a:r>
            <a:endParaRPr lang="uk-UA" sz="5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00800" cy="41044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sentence = "Hello world, hello Python."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sentence.find</a:t>
            </a:r>
            <a:r>
              <a:rPr lang="en-US" sz="2400" dirty="0"/>
              <a:t>("hello"))  # </a:t>
            </a:r>
            <a:r>
              <a:rPr lang="ru-RU" sz="2400" dirty="0"/>
              <a:t>Результат: 13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sentence.rfind</a:t>
            </a:r>
            <a:r>
              <a:rPr lang="en-US" sz="2400" dirty="0"/>
              <a:t>("hello"))  # </a:t>
            </a:r>
            <a:r>
              <a:rPr lang="ru-RU" sz="2400" dirty="0"/>
              <a:t>Результат: 13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sentence.index</a:t>
            </a:r>
            <a:r>
              <a:rPr lang="en-US" sz="2400" dirty="0"/>
              <a:t>("world"))  # </a:t>
            </a:r>
            <a:r>
              <a:rPr lang="ru-RU" sz="2400" dirty="0"/>
              <a:t>Результат: 6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sentence.replace</a:t>
            </a:r>
            <a:r>
              <a:rPr lang="en-US" sz="2400" dirty="0"/>
              <a:t>("hello", "Hi"))  # </a:t>
            </a:r>
            <a:r>
              <a:rPr lang="ru-RU" sz="2400" dirty="0"/>
              <a:t>Результат: "</a:t>
            </a:r>
            <a:r>
              <a:rPr lang="en-US" sz="2400" dirty="0"/>
              <a:t>Hello world, Hi Python."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sentence.count</a:t>
            </a:r>
            <a:r>
              <a:rPr lang="en-US" sz="2400" dirty="0"/>
              <a:t>("o"))  # </a:t>
            </a:r>
            <a:r>
              <a:rPr lang="ru-RU" sz="2400" dirty="0"/>
              <a:t>Результат: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sentence.startswith</a:t>
            </a:r>
            <a:r>
              <a:rPr lang="en-US" sz="2400" dirty="0"/>
              <a:t>("Hello"))  # </a:t>
            </a:r>
            <a:r>
              <a:rPr lang="ru-RU" sz="2400" dirty="0"/>
              <a:t>Результат: </a:t>
            </a:r>
            <a:r>
              <a:rPr lang="en-US" sz="2400" dirty="0"/>
              <a:t>True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sentence.endswith</a:t>
            </a:r>
            <a:r>
              <a:rPr lang="en-US" sz="2400" dirty="0"/>
              <a:t>("Python."))  # </a:t>
            </a:r>
            <a:r>
              <a:rPr lang="ru-RU" sz="2400" dirty="0"/>
              <a:t>Результат: </a:t>
            </a:r>
            <a:r>
              <a:rPr lang="en-US" sz="2400" dirty="0"/>
              <a:t>True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99792" y="188640"/>
            <a:ext cx="6336704" cy="194421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uk-UA" sz="4800" b="1" dirty="0"/>
              <a:t>Перетворення регістрів </a:t>
            </a:r>
            <a:r>
              <a:rPr lang="uk-UA" sz="4800" b="1" dirty="0" smtClean="0"/>
              <a:t>рядків</a:t>
            </a:r>
          </a:p>
          <a:p>
            <a:r>
              <a:rPr lang="ru-RU" sz="4800" dirty="0" err="1"/>
              <a:t>Методи</a:t>
            </a:r>
            <a:r>
              <a:rPr lang="ru-RU" sz="4800" dirty="0"/>
              <a:t> </a:t>
            </a:r>
            <a:r>
              <a:rPr lang="ru-RU" sz="4800" dirty="0" err="1"/>
              <a:t>перетворення</a:t>
            </a:r>
            <a:r>
              <a:rPr lang="ru-RU" sz="4800" dirty="0"/>
              <a:t> </a:t>
            </a:r>
            <a:r>
              <a:rPr lang="ru-RU" sz="4800" dirty="0" err="1"/>
              <a:t>регістрів</a:t>
            </a:r>
            <a:r>
              <a:rPr lang="ru-RU" sz="4800" dirty="0"/>
              <a:t> </a:t>
            </a:r>
            <a:r>
              <a:rPr lang="ru-RU" sz="4800" dirty="0" err="1"/>
              <a:t>дозволяють</a:t>
            </a:r>
            <a:r>
              <a:rPr lang="ru-RU" sz="4800" dirty="0"/>
              <a:t> </a:t>
            </a:r>
            <a:r>
              <a:rPr lang="ru-RU" sz="4800" dirty="0" err="1"/>
              <a:t>змінити</a:t>
            </a:r>
            <a:r>
              <a:rPr lang="ru-RU" sz="4800" dirty="0"/>
              <a:t> </a:t>
            </a:r>
            <a:r>
              <a:rPr lang="ru-RU" sz="4800" dirty="0" err="1"/>
              <a:t>регістр</a:t>
            </a:r>
            <a:r>
              <a:rPr lang="ru-RU" sz="4800" dirty="0"/>
              <a:t> </a:t>
            </a:r>
            <a:r>
              <a:rPr lang="ru-RU" sz="4800" dirty="0" err="1"/>
              <a:t>символів</a:t>
            </a:r>
            <a:r>
              <a:rPr lang="ru-RU" sz="4800" dirty="0"/>
              <a:t> у рядках.</a:t>
            </a:r>
            <a:endParaRPr lang="en-US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3768" y="2348880"/>
            <a:ext cx="6561296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text = "python Programming"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text.upper</a:t>
            </a:r>
            <a:r>
              <a:rPr lang="en-US" sz="2400" dirty="0"/>
              <a:t>())  # PYTHON PROGRAMMING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text.lower</a:t>
            </a:r>
            <a:r>
              <a:rPr lang="en-US" sz="2400" dirty="0"/>
              <a:t>())  # python programming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text.capitalize</a:t>
            </a:r>
            <a:r>
              <a:rPr lang="en-US" sz="2400" dirty="0"/>
              <a:t>())  # Python programming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text.title</a:t>
            </a:r>
            <a:r>
              <a:rPr lang="en-US" sz="2400" dirty="0"/>
              <a:t>())  # Python Programming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text.swapcase</a:t>
            </a:r>
            <a:r>
              <a:rPr lang="en-US" sz="2400" dirty="0"/>
              <a:t>())  # PYTHON </a:t>
            </a:r>
            <a:r>
              <a:rPr lang="en-US" sz="2400" dirty="0" err="1"/>
              <a:t>pROGRAMMING</a:t>
            </a:r>
            <a:endParaRPr lang="en-US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9832" y="260649"/>
            <a:ext cx="5423322" cy="1656183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r>
              <a:rPr lang="ru-RU" sz="5400" b="1" dirty="0" err="1"/>
              <a:t>Методи</a:t>
            </a:r>
            <a:r>
              <a:rPr lang="ru-RU" sz="5400" b="1" dirty="0"/>
              <a:t> для </a:t>
            </a:r>
            <a:r>
              <a:rPr lang="ru-RU" sz="5400" b="1" dirty="0" err="1"/>
              <a:t>пошуку</a:t>
            </a:r>
            <a:r>
              <a:rPr lang="ru-RU" sz="5400" b="1" dirty="0"/>
              <a:t> та </a:t>
            </a:r>
            <a:r>
              <a:rPr lang="ru-RU" sz="5400" b="1" dirty="0" err="1"/>
              <a:t>заміни</a:t>
            </a:r>
            <a:r>
              <a:rPr lang="ru-RU" sz="5400" b="1" dirty="0"/>
              <a:t> </a:t>
            </a:r>
            <a:r>
              <a:rPr lang="ru-RU" sz="5400" b="1" dirty="0" err="1" smtClean="0"/>
              <a:t>підрядків</a:t>
            </a:r>
            <a:endParaRPr lang="ru-RU" sz="5400" b="1" dirty="0" smtClean="0"/>
          </a:p>
          <a:p>
            <a:r>
              <a:rPr lang="en-US" sz="4800" dirty="0"/>
              <a:t>Python </a:t>
            </a:r>
            <a:r>
              <a:rPr lang="uk-UA" sz="4800" dirty="0"/>
              <a:t>надає різні методи для пошуку, заміни та підрахунку входжень </a:t>
            </a:r>
            <a:r>
              <a:rPr lang="uk-UA" sz="4800" dirty="0" err="1"/>
              <a:t>підрядків</a:t>
            </a:r>
            <a:r>
              <a:rPr lang="uk-UA" sz="4800" dirty="0"/>
              <a:t>.</a:t>
            </a:r>
            <a:endParaRPr lang="uk-UA" sz="5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00800" cy="41044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/>
              <a:t>sentence = "Hello world, hello Python."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sentence.find</a:t>
            </a:r>
            <a:r>
              <a:rPr lang="en-US" sz="2400" dirty="0"/>
              <a:t>("hello"))  # </a:t>
            </a:r>
            <a:r>
              <a:rPr lang="ru-RU" sz="2400" dirty="0"/>
              <a:t>Результат: 13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sentence.rfind</a:t>
            </a:r>
            <a:r>
              <a:rPr lang="en-US" sz="2400" dirty="0"/>
              <a:t>("hello"))  # </a:t>
            </a:r>
            <a:r>
              <a:rPr lang="ru-RU" sz="2400" dirty="0"/>
              <a:t>Результат: 13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sentence.index</a:t>
            </a:r>
            <a:r>
              <a:rPr lang="en-US" sz="2400" dirty="0"/>
              <a:t>("world"))  # </a:t>
            </a:r>
            <a:r>
              <a:rPr lang="ru-RU" sz="2400" dirty="0"/>
              <a:t>Результат: 6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sentence.replace</a:t>
            </a:r>
            <a:r>
              <a:rPr lang="en-US" sz="2400" dirty="0"/>
              <a:t>("hello", "Hi"))  # </a:t>
            </a:r>
            <a:r>
              <a:rPr lang="ru-RU" sz="2400" dirty="0"/>
              <a:t>Результат: "</a:t>
            </a:r>
            <a:r>
              <a:rPr lang="en-US" sz="2400" dirty="0"/>
              <a:t>Hello world, Hi Python."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sentence.count</a:t>
            </a:r>
            <a:r>
              <a:rPr lang="en-US" sz="2400" dirty="0"/>
              <a:t>("o"))  # </a:t>
            </a:r>
            <a:r>
              <a:rPr lang="ru-RU" sz="2400" dirty="0"/>
              <a:t>Результат: 4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sentence.startswith</a:t>
            </a:r>
            <a:r>
              <a:rPr lang="en-US" sz="2400" dirty="0"/>
              <a:t>("Hello"))  # </a:t>
            </a:r>
            <a:r>
              <a:rPr lang="ru-RU" sz="2400" dirty="0"/>
              <a:t>Результат: </a:t>
            </a:r>
            <a:r>
              <a:rPr lang="en-US" sz="2400" dirty="0"/>
              <a:t>True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sentence.endswith</a:t>
            </a:r>
            <a:r>
              <a:rPr lang="en-US" sz="2400" dirty="0"/>
              <a:t>("Python."))  # </a:t>
            </a:r>
            <a:r>
              <a:rPr lang="ru-RU" sz="2400" dirty="0"/>
              <a:t>Результат: </a:t>
            </a:r>
            <a:r>
              <a:rPr lang="en-US" sz="2400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0813865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83768" y="116632"/>
            <a:ext cx="6480720" cy="2088232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uk-UA" sz="4800" b="1" dirty="0" smtClean="0"/>
              <a:t>Обробка рядків з методами </a:t>
            </a:r>
            <a:r>
              <a:rPr lang="en-US" sz="4800" b="1" dirty="0" smtClean="0"/>
              <a:t>split() </a:t>
            </a:r>
            <a:r>
              <a:rPr lang="uk-UA" sz="4800" b="1" dirty="0" smtClean="0"/>
              <a:t>та </a:t>
            </a:r>
            <a:r>
              <a:rPr lang="en-US" sz="4800" b="1" dirty="0" smtClean="0"/>
              <a:t>join()</a:t>
            </a:r>
            <a:endParaRPr lang="uk-UA" sz="4800" b="1" dirty="0" smtClean="0"/>
          </a:p>
          <a:p>
            <a:r>
              <a:rPr lang="uk-UA" sz="4800" dirty="0" smtClean="0"/>
              <a:t>Методи </a:t>
            </a:r>
            <a:r>
              <a:rPr lang="en-US" sz="4800" dirty="0" smtClean="0"/>
              <a:t>split() </a:t>
            </a:r>
            <a:r>
              <a:rPr lang="uk-UA" sz="4800" dirty="0" smtClean="0"/>
              <a:t>і </a:t>
            </a:r>
            <a:r>
              <a:rPr lang="en-US" sz="4800" dirty="0" smtClean="0"/>
              <a:t>join() </a:t>
            </a:r>
            <a:r>
              <a:rPr lang="uk-UA" sz="4800" dirty="0" smtClean="0"/>
              <a:t>використовуються для розділення рядків та їх об'єднання.</a:t>
            </a:r>
            <a:endParaRPr lang="en-US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7744" y="2429345"/>
            <a:ext cx="6768752" cy="2088232"/>
          </a:xfrm>
          <a:prstGeom prst="rect">
            <a:avLst/>
          </a:prstGeom>
          <a:noFill/>
        </p:spPr>
        <p:txBody>
          <a:bodyPr wrap="square" rtlCol="0">
            <a:normAutofit fontScale="47500" lnSpcReduction="20000"/>
          </a:bodyPr>
          <a:lstStyle/>
          <a:p>
            <a:r>
              <a:rPr lang="en-US" sz="4800" dirty="0" err="1"/>
              <a:t>csv_data</a:t>
            </a:r>
            <a:r>
              <a:rPr lang="en-US" sz="4800" dirty="0"/>
              <a:t> = "</a:t>
            </a:r>
            <a:r>
              <a:rPr lang="en-US" sz="4800" dirty="0" err="1"/>
              <a:t>apple,banana,cherry</a:t>
            </a:r>
            <a:r>
              <a:rPr lang="en-US" sz="4800" dirty="0"/>
              <a:t>"</a:t>
            </a:r>
          </a:p>
          <a:p>
            <a:r>
              <a:rPr lang="en-US" sz="4800" dirty="0" err="1"/>
              <a:t>list_from_csv</a:t>
            </a:r>
            <a:r>
              <a:rPr lang="en-US" sz="4800" dirty="0"/>
              <a:t> = </a:t>
            </a:r>
            <a:r>
              <a:rPr lang="en-US" sz="4800" dirty="0" err="1"/>
              <a:t>csv_data.split</a:t>
            </a:r>
            <a:r>
              <a:rPr lang="en-US" sz="4800" dirty="0"/>
              <a:t>(",")</a:t>
            </a:r>
          </a:p>
          <a:p>
            <a:r>
              <a:rPr lang="en-US" sz="4800" dirty="0"/>
              <a:t>print(</a:t>
            </a:r>
            <a:r>
              <a:rPr lang="en-US" sz="4800" dirty="0" err="1"/>
              <a:t>list_from_csv</a:t>
            </a:r>
            <a:r>
              <a:rPr lang="en-US" sz="4800" dirty="0"/>
              <a:t>)  # ['apple', 'banana', 'cherry']</a:t>
            </a:r>
          </a:p>
          <a:p>
            <a:endParaRPr lang="en-US" sz="4800" dirty="0"/>
          </a:p>
          <a:p>
            <a:r>
              <a:rPr lang="en-US" sz="4800" dirty="0" err="1"/>
              <a:t>sentence_from_list</a:t>
            </a:r>
            <a:r>
              <a:rPr lang="en-US" sz="4800" dirty="0"/>
              <a:t> = ", ".join(</a:t>
            </a:r>
            <a:r>
              <a:rPr lang="en-US" sz="4800" dirty="0" err="1"/>
              <a:t>list_from_csv</a:t>
            </a:r>
            <a:r>
              <a:rPr lang="en-US" sz="4800" dirty="0"/>
              <a:t>)</a:t>
            </a:r>
          </a:p>
          <a:p>
            <a:r>
              <a:rPr lang="en-US" sz="4800" dirty="0"/>
              <a:t>print(</a:t>
            </a:r>
            <a:r>
              <a:rPr lang="en-US" sz="4800" dirty="0" err="1"/>
              <a:t>sentence_from_list</a:t>
            </a:r>
            <a:r>
              <a:rPr lang="en-US" sz="4800" dirty="0"/>
              <a:t>)  # apple, banana, cherry</a:t>
            </a:r>
          </a:p>
        </p:txBody>
      </p:sp>
    </p:spTree>
    <p:extLst>
      <p:ext uri="{BB962C8B-B14F-4D97-AF65-F5344CB8AC3E}">
        <p14:creationId xmlns:p14="http://schemas.microsoft.com/office/powerpoint/2010/main" val="3565427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27784" y="116632"/>
            <a:ext cx="6408712" cy="21602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3200" b="1" dirty="0"/>
              <a:t>Форматування рядків в </a:t>
            </a:r>
            <a:r>
              <a:rPr lang="en-US" sz="3200" b="1" dirty="0" smtClean="0"/>
              <a:t>Python</a:t>
            </a:r>
            <a:endParaRPr lang="uk-UA" sz="3200" b="1" dirty="0" smtClean="0"/>
          </a:p>
          <a:p>
            <a:r>
              <a:rPr lang="ru-RU" sz="3200" dirty="0"/>
              <a:t>F-</a:t>
            </a:r>
            <a:r>
              <a:rPr lang="ru-RU" sz="3200" dirty="0" err="1"/>
              <a:t>strings</a:t>
            </a:r>
            <a:r>
              <a:rPr lang="ru-RU" sz="3200" dirty="0"/>
              <a:t> </a:t>
            </a:r>
            <a:r>
              <a:rPr lang="ru-RU" sz="3200" dirty="0" err="1"/>
              <a:t>дозволяють</a:t>
            </a:r>
            <a:r>
              <a:rPr lang="ru-RU" sz="3200" dirty="0"/>
              <a:t> легко </a:t>
            </a:r>
            <a:r>
              <a:rPr lang="ru-RU" sz="3200" dirty="0" err="1"/>
              <a:t>вставляти</a:t>
            </a:r>
            <a:r>
              <a:rPr lang="ru-RU" sz="3200" dirty="0"/>
              <a:t> </a:t>
            </a:r>
            <a:r>
              <a:rPr lang="ru-RU" sz="3200" dirty="0" err="1"/>
              <a:t>значення</a:t>
            </a:r>
            <a:r>
              <a:rPr lang="ru-RU" sz="3200" dirty="0"/>
              <a:t> </a:t>
            </a:r>
            <a:r>
              <a:rPr lang="ru-RU" sz="3200" dirty="0" err="1"/>
              <a:t>змінних</a:t>
            </a:r>
            <a:r>
              <a:rPr lang="ru-RU" sz="3200" dirty="0"/>
              <a:t> та </a:t>
            </a:r>
            <a:r>
              <a:rPr lang="ru-RU" sz="3200" dirty="0" err="1"/>
              <a:t>вирази</a:t>
            </a:r>
            <a:r>
              <a:rPr lang="ru-RU" sz="3200" dirty="0"/>
              <a:t> в рядки.</a:t>
            </a:r>
            <a:endParaRPr lang="uk-UA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2636912"/>
            <a:ext cx="7272808" cy="410445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sz="2400" dirty="0"/>
              <a:t>name = "John"</a:t>
            </a:r>
          </a:p>
          <a:p>
            <a:r>
              <a:rPr lang="en-US" sz="2400" dirty="0"/>
              <a:t>age = 28</a:t>
            </a:r>
          </a:p>
          <a:p>
            <a:r>
              <a:rPr lang="en-US" sz="2400" dirty="0"/>
              <a:t>greeting = </a:t>
            </a:r>
            <a:r>
              <a:rPr lang="en-US" sz="2400" dirty="0" err="1"/>
              <a:t>f"Hello</a:t>
            </a:r>
            <a:r>
              <a:rPr lang="en-US" sz="2400" dirty="0"/>
              <a:t>, {name}. You are {age} years old."</a:t>
            </a:r>
          </a:p>
          <a:p>
            <a:r>
              <a:rPr lang="en-US" sz="2400" dirty="0"/>
              <a:t>print(greeting)</a:t>
            </a:r>
          </a:p>
          <a:p>
            <a:endParaRPr lang="en-US" sz="2400" dirty="0"/>
          </a:p>
          <a:p>
            <a:r>
              <a:rPr lang="en-US" sz="2400" dirty="0"/>
              <a:t>calculation = </a:t>
            </a:r>
            <a:r>
              <a:rPr lang="en-US" sz="2400" dirty="0" err="1"/>
              <a:t>f"Four</a:t>
            </a:r>
            <a:r>
              <a:rPr lang="en-US" sz="2400" dirty="0"/>
              <a:t> times five is {4 * 5}."</a:t>
            </a:r>
          </a:p>
          <a:p>
            <a:r>
              <a:rPr lang="en-US" sz="2400" dirty="0"/>
              <a:t>print(calculation)</a:t>
            </a:r>
          </a:p>
          <a:p>
            <a:endParaRPr lang="en-US" sz="2400" dirty="0"/>
          </a:p>
          <a:p>
            <a:r>
              <a:rPr lang="en-US" sz="2400" dirty="0" err="1"/>
              <a:t>formatted_string</a:t>
            </a:r>
            <a:r>
              <a:rPr lang="en-US" sz="2400" dirty="0"/>
              <a:t> = "The price is {:.2f}".format(3.14159)</a:t>
            </a:r>
          </a:p>
          <a:p>
            <a:r>
              <a:rPr lang="en-US" sz="2400" dirty="0" err="1"/>
              <a:t>old_style_formatting</a:t>
            </a:r>
            <a:r>
              <a:rPr lang="en-US" sz="2400" dirty="0"/>
              <a:t> = "Name: %s, Age: %d" % (name, age)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formatted_string</a:t>
            </a:r>
            <a:r>
              <a:rPr lang="en-US" sz="2400" dirty="0"/>
              <a:t>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old_style_formatting</a:t>
            </a:r>
            <a:r>
              <a:rPr lang="en-US" sz="2400" dirty="0" smtClean="0"/>
              <a:t>)</a:t>
            </a:r>
            <a:r>
              <a:rPr lang="uk-UA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66739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7744" y="1916832"/>
            <a:ext cx="6480720" cy="208823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uk-UA" sz="4800" b="1" dirty="0" smtClean="0"/>
              <a:t>Рядки у </a:t>
            </a:r>
            <a:r>
              <a:rPr lang="uk-UA" sz="4800" b="1" dirty="0" err="1" smtClean="0"/>
              <a:t>Пайтон</a:t>
            </a:r>
            <a:r>
              <a:rPr lang="uk-UA" sz="4800" b="1" dirty="0" smtClean="0"/>
              <a:t> круті, немає мови, закінчуємо лекцію.</a:t>
            </a:r>
            <a:endParaRPr lang="en-US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436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heme/theme1.xml><?xml version="1.0" encoding="utf-8"?>
<a:theme xmlns:a="http://schemas.openxmlformats.org/drawingml/2006/main" name="Навчанн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702</Words>
  <Application>Microsoft Office PowerPoint</Application>
  <PresentationFormat>Екран (4:3)</PresentationFormat>
  <Paragraphs>102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Навчання</vt:lpstr>
      <vt:lpstr>Програмування Лекція 5 Робота з рядками та методи рядків в Python</vt:lpstr>
      <vt:lpstr>Рядки в Python Рядки в Python можуть бути створені за допомогою одинарних, подвійних або потрійних лапок. Вони є незмінними, тобто їх вміст не може бути змінений без створення нового рядка.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2024-11-18T21:07:51Z</dcterms:created>
  <dcterms:modified xsi:type="dcterms:W3CDTF">2024-11-26T18:56:19Z</dcterms:modified>
</cp:coreProperties>
</file>