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61" r:id="rId3"/>
    <p:sldId id="281" r:id="rId4"/>
    <p:sldId id="282" r:id="rId5"/>
    <p:sldId id="283" r:id="rId6"/>
    <p:sldId id="278" r:id="rId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промовчанням" id="{779CC93D-E52E-4D84-901B-11D7331DD495}">
          <p14:sldIdLst>
            <p14:sldId id="259"/>
            <p14:sldId id="261"/>
            <p14:sldId id="281"/>
            <p14:sldId id="282"/>
            <p14:sldId id="283"/>
            <p14:sldId id="27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ED6"/>
    <a:srgbClr val="0033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9" autoAdjust="0"/>
    <p:restoredTop sz="84016" autoAdjust="0"/>
  </p:normalViewPr>
  <p:slideViewPr>
    <p:cSldViewPr>
      <p:cViewPr varScale="1">
        <p:scale>
          <a:sx n="141" d="100"/>
          <a:sy n="141" d="100"/>
        </p:scale>
        <p:origin x="-24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D83FDC75-7F73-4A4A-A77C-09AADF00E0EA}" type="datetimeFigureOut">
              <a:rPr lang="uk-UA" smtClean="0"/>
              <a:pPr/>
              <a:t>19.11.2024</a:t>
            </a:fld>
            <a:endParaRPr lang="uk-U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459226BF-1F13-42D3-80DC-373E7ADD1EBC}" type="slidenum">
              <a:rPr lang="uk-UA" smtClean="0"/>
              <a:pPr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960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latinLnBrk="0">
              <a:defRPr lang="uk-UA" sz="1200"/>
            </a:lvl1pPr>
          </a:lstStyle>
          <a:p>
            <a:fld id="{48AEF76B-3757-4A0B-AF93-28494465C1DD}" type="datetimeFigureOut">
              <a:pPr/>
              <a:t>12/17/2009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змінити основні стилі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П'ятий рівень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latinLnBrk="0">
              <a:defRPr lang="uk-UA"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latinLnBrk="0">
              <a:defRPr lang="uk-UA" sz="1200"/>
            </a:lvl1pPr>
          </a:lstStyle>
          <a:p>
            <a:fld id="{75693FD4-8F83-4EF7-AC3F-0DC0388986B0}" type="slidenum">
              <a:pPr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7229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uk-UA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dirty="0" smtClean="0"/>
              <a:t>Цей шаблон можна використовувати як початковий файл для презентації учбових матеріалів у настройці групування.</a:t>
            </a:r>
          </a:p>
          <a:p>
            <a:endParaRPr lang="uk-UA" dirty="0" smtClean="0"/>
          </a:p>
          <a:p>
            <a:pPr lvl="0"/>
            <a:r>
              <a:rPr lang="uk-UA" sz="1200" b="1" dirty="0" smtClean="0"/>
              <a:t>Розділи</a:t>
            </a:r>
            <a:endParaRPr lang="uk-UA" sz="1200" b="0" dirty="0" smtClean="0"/>
          </a:p>
          <a:p>
            <a:pPr lvl="0"/>
            <a:r>
              <a:rPr lang="uk-UA" sz="1200" b="0" dirty="0" smtClean="0"/>
              <a:t>Клацніть слайд правою кнопкою миші, щоб додати розділи.</a:t>
            </a:r>
            <a:r>
              <a:rPr lang="uk-UA" sz="1200" b="0" baseline="0" dirty="0" smtClean="0"/>
              <a:t> Розділи дозволяють упорядкувати слайди та організувати співпрацю між кількома авторами.</a:t>
            </a:r>
            <a:endParaRPr lang="uk-UA" sz="1200" b="0" dirty="0" smtClean="0"/>
          </a:p>
          <a:p>
            <a:pPr lvl="0"/>
            <a:endParaRPr lang="uk-UA" sz="1200" b="1" dirty="0" smtClean="0"/>
          </a:p>
          <a:p>
            <a:pPr lvl="0"/>
            <a:r>
              <a:rPr lang="uk-UA" sz="1200" b="1" dirty="0" smtClean="0"/>
              <a:t>Нотатки</a:t>
            </a:r>
          </a:p>
          <a:p>
            <a:pPr lvl="0"/>
            <a:r>
              <a:rPr lang="uk-UA" sz="1200" dirty="0" smtClean="0"/>
              <a:t>Використовуйте розділ нотаток для нотаток доповідача або додаткових відомостей для аудиторії.</a:t>
            </a:r>
            <a:r>
              <a:rPr lang="uk-UA" sz="1200" baseline="0" dirty="0" smtClean="0"/>
              <a:t> Під час відтворення презентації ці нотатки відображаються в поданні презентації. </a:t>
            </a:r>
          </a:p>
          <a:p>
            <a:pPr lvl="0">
              <a:buFontTx/>
              <a:buNone/>
            </a:pPr>
            <a:r>
              <a:rPr lang="uk-UA" sz="1200" dirty="0" smtClean="0"/>
              <a:t>Пам'ятайте про розмір шрифту (це має значення для спеціальних можливостей, відображення, відеозапису та створення в інтерактивному режимі)</a:t>
            </a:r>
          </a:p>
          <a:p>
            <a:pPr lvl="0"/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Узгоджені кольори </a:t>
            </a:r>
          </a:p>
          <a:p>
            <a:pPr lvl="0">
              <a:buFontTx/>
              <a:buNone/>
            </a:pPr>
            <a:r>
              <a:rPr lang="uk-UA" sz="1200" dirty="0" smtClean="0"/>
              <a:t>Зверніть особливу увагу на графіки, діаграми та текстові поля.</a:t>
            </a:r>
            <a:r>
              <a:rPr lang="uk-UA" sz="1200" baseline="0" dirty="0" smtClean="0"/>
              <a:t> </a:t>
            </a:r>
            <a:endParaRPr lang="uk-UA" sz="1200" dirty="0" smtClean="0"/>
          </a:p>
          <a:p>
            <a:pPr lvl="0"/>
            <a:r>
              <a:rPr lang="uk-UA" sz="1200" dirty="0" smtClean="0"/>
              <a:t>Розгляньте можливість чорно-білого друку для учасників або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 Виконайте пробний друк, щоб перевірити, чи правильно відображаються кольори під час чорно-білого друку, і </a:t>
            </a:r>
            <a:r>
              <a:rPr lang="uk-UA" sz="1200" dirty="0" err="1" smtClean="0"/>
              <a:t>відтінки сірого</a:t>
            </a:r>
            <a:r>
              <a:rPr lang="uk-UA" sz="1200" dirty="0" smtClean="0"/>
              <a:t>.</a:t>
            </a:r>
          </a:p>
          <a:p>
            <a:pPr lvl="0">
              <a:buFontTx/>
              <a:buNone/>
            </a:pPr>
            <a:endParaRPr lang="uk-UA" sz="1200" dirty="0" smtClean="0"/>
          </a:p>
          <a:p>
            <a:pPr lvl="0">
              <a:buFontTx/>
              <a:buNone/>
            </a:pPr>
            <a:r>
              <a:rPr lang="uk-UA" sz="1200" b="1" dirty="0" smtClean="0"/>
              <a:t>Графічні об'єкти, таблиці та графіки</a:t>
            </a:r>
          </a:p>
          <a:p>
            <a:pPr lvl="0"/>
            <a:r>
              <a:rPr lang="uk-UA" sz="1200" dirty="0" smtClean="0"/>
              <a:t>Дотримуйтесь закону простоти: за можливості використовуйте узгоджені стилі та кольори, які не відволікають увагу.</a:t>
            </a:r>
          </a:p>
          <a:p>
            <a:pPr lvl="0"/>
            <a:r>
              <a:rPr lang="uk-UA" sz="1200" dirty="0" smtClean="0"/>
              <a:t>Підписи для всіх графіків і таблиць.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1</a:t>
            </a:fld>
            <a:endParaRPr lang="uk-U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uk-UA" dirty="0" smtClean="0"/>
              <a:t>Дайте стислий огляд презентації.</a:t>
            </a:r>
            <a:r>
              <a:rPr lang="uk-UA" baseline="0" dirty="0" smtClean="0"/>
              <a:t> D</a:t>
            </a:r>
            <a:r>
              <a:rPr lang="uk-UA" dirty="0" smtClean="0"/>
              <a:t>опишіть основну тему презентації та обґрунтуйте її важливість.</a:t>
            </a:r>
          </a:p>
          <a:p>
            <a:pPr>
              <a:lnSpc>
                <a:spcPct val="80000"/>
              </a:lnSpc>
            </a:pPr>
            <a:r>
              <a:rPr lang="uk-UA" dirty="0" smtClean="0"/>
              <a:t>Представте кожен з основних розділів.</a:t>
            </a:r>
          </a:p>
          <a:p>
            <a:r>
              <a:rPr lang="uk-UA" dirty="0" smtClean="0"/>
              <a:t>Щоб надати аудиторії орієнтири,</a:t>
            </a:r>
            <a:r>
              <a:rPr lang="uk-UA" baseline="0" dirty="0" smtClean="0"/>
              <a:t> можете </a:t>
            </a:r>
            <a:r>
              <a:rPr lang="uk-UA" dirty="0" smtClean="0"/>
              <a:t>повторювати цей оглядовий слайд протягом презентації, виділяючи тему, яка обговорюватиметься далі.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uk-UA" smtClean="0"/>
              <a:pPr/>
              <a:t>2</a:t>
            </a:fld>
            <a:endParaRPr lang="uk-U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uk-UA"/>
            </a:pPr>
            <a:r>
              <a:rPr lang="uk-UA" sz="1200" dirty="0" smtClean="0"/>
              <a:t>Це інший параметр</a:t>
            </a:r>
            <a:r>
              <a:rPr lang="uk-UA" sz="1200" baseline="0" dirty="0" smtClean="0"/>
              <a:t> для оглядових слайдів із використанням переходів.</a:t>
            </a:r>
            <a:endParaRPr lang="uk-UA" sz="1200" dirty="0" smtClean="0"/>
          </a:p>
          <a:p>
            <a:endParaRPr lang="uk-U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3</a:t>
            </a:fld>
            <a:endParaRPr lang="uk-U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4</a:t>
            </a:fld>
            <a:endParaRPr lang="uk-U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uk-UA" smtClean="0"/>
              <a:pPr/>
              <a:t>5</a:t>
            </a:fld>
            <a:endParaRPr lang="uk-U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uk-UA" dirty="0" smtClean="0"/>
              <a:t>Microsoft </a:t>
            </a:r>
            <a:r>
              <a:rPr lang="uk-UA" b="1" dirty="0" smtClean="0"/>
              <a:t>Досконала розробка</a:t>
            </a:r>
            <a:endParaRPr lang="uk-UA" dirty="0" smtClean="0"/>
          </a:p>
        </p:txBody>
      </p:sp>
      <p:sp>
        <p:nvSpPr>
          <p:cNvPr id="43011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uk-UA" dirty="0" smtClean="0"/>
              <a:t>Конфіденційна інформація корпорації Майкрософт</a:t>
            </a:r>
          </a:p>
        </p:txBody>
      </p:sp>
      <p:sp>
        <p:nvSpPr>
          <p:cNvPr id="43012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FF76F4-FC11-42FE-9D94-04E3E6D16C06}" type="slidenum">
              <a:rPr lang="uk-UA" smtClean="0"/>
              <a:pPr/>
              <a:t>6</a:t>
            </a:fld>
            <a:endParaRPr lang="uk-UA" dirty="0" smtClean="0"/>
          </a:p>
        </p:txBody>
      </p:sp>
      <p:sp>
        <p:nvSpPr>
          <p:cNvPr id="430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3"/>
            <a:ext cx="6261652" cy="4603230"/>
          </a:xfrm>
          <a:noFill/>
          <a:ln/>
        </p:spPr>
        <p:txBody>
          <a:bodyPr/>
          <a:lstStyle/>
          <a:p>
            <a:r>
              <a:rPr lang="uk-UA" dirty="0" smtClean="0"/>
              <a:t>Чи є презентація максимально чіткою? Спробуйте перемістити зайвий вміст до додатку.</a:t>
            </a:r>
          </a:p>
          <a:p>
            <a:r>
              <a:rPr lang="uk-UA" dirty="0" smtClean="0"/>
              <a:t>Використайте слайди додатку для збереження вмісту, який може знадобитися під час відображення слайду запитань. Вони також можуть стати в нагоді учасникам для проведення поглиблених досліджень у майбутньому.</a:t>
            </a:r>
          </a:p>
          <a:p>
            <a:pPr>
              <a:buFontTx/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 eaLnBrk="1" latinLnBrk="0" hangingPunct="1">
              <a:defRPr kumimoji="0" lang="uk-UA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 eaLnBrk="1" latinLnBrk="0" hangingPunct="1">
              <a:buNone/>
              <a:defRPr kumimoji="0" lang="uk-UA"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 eaLnBrk="1" latinLnBrk="0" hangingPunct="1">
              <a:buNone/>
              <a:defRPr kumimoji="0" lang="uk-UA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latinLnBrk="0" hangingPunct="1"/>
            <a:r>
              <a:rPr lang="uk-UA" smtClean="0"/>
              <a:t>Зразок підзаголовка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2000" baseline="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Лише тл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kumimoji="0" lang="uk-U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 eaLnBrk="1" latinLnBrk="0" hangingPunct="1">
              <a:defRPr kumimoji="0" lang="uk-UA" sz="4000" b="1" cap="small" baseline="0">
                <a:solidFill>
                  <a:srgbClr val="003300"/>
                </a:solidFill>
              </a:defRPr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 eaLnBrk="1" latinLnBrk="0" hangingPunct="1">
              <a:buNone/>
              <a:defRPr kumimoji="0" lang="uk-UA" sz="1800"/>
            </a:lvl1pPr>
          </a:lstStyle>
          <a:p>
            <a:r>
              <a:rPr kumimoji="0" lang="uk-UA"/>
              <a:t>Емблема установи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і об'єкт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 eaLnBrk="1" latinLnBrk="0" hangingPunct="1">
              <a:defRPr kumimoji="0" lang="uk-UA"/>
            </a:lvl1pPr>
          </a:lstStyle>
          <a:p>
            <a:r>
              <a:rPr kumimoji="0" lang="uk-UA"/>
              <a:t>Клацніть, щоб редагувати основний стиль заголовка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 eaLnBrk="1" latinLnBrk="0" hangingPunct="1">
              <a:defRPr kumimoji="0" lang="uk-UA" sz="3200">
                <a:latin typeface="+mn-lt"/>
              </a:defRPr>
            </a:lvl1pPr>
            <a:lvl2pPr eaLnBrk="1" latinLnBrk="0" hangingPunct="1">
              <a:defRPr kumimoji="0" lang="uk-UA" sz="2800">
                <a:latin typeface="+mn-lt"/>
              </a:defRPr>
            </a:lvl2pPr>
            <a:lvl3pPr eaLnBrk="1" latinLnBrk="0" hangingPunct="1">
              <a:defRPr kumimoji="0" lang="uk-UA" sz="2400">
                <a:latin typeface="+mn-lt"/>
              </a:defRPr>
            </a:lvl3pPr>
            <a:lvl4pPr eaLnBrk="1" latinLnBrk="0" hangingPunct="1">
              <a:defRPr kumimoji="0" lang="uk-UA" sz="2400">
                <a:latin typeface="+mn-lt"/>
              </a:defRPr>
            </a:lvl4pPr>
            <a:lvl5pPr eaLnBrk="1" latinLnBrk="0" hangingPunct="1">
              <a:defRPr kumimoji="0" lang="uk-UA" sz="2400">
                <a:latin typeface="+mn-lt"/>
              </a:defRPr>
            </a:lvl5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 eaLnBrk="1" latinLnBrk="0" hangingPunct="1">
              <a:defRPr kumimoji="0" lang="uk-UA" sz="2800"/>
            </a:lvl1pPr>
            <a:lvl2pPr eaLnBrk="1" latinLnBrk="0" hangingPunct="1">
              <a:defRPr kumimoji="0" lang="uk-UA" sz="2400"/>
            </a:lvl2pPr>
            <a:lvl3pPr eaLnBrk="1" latinLnBrk="0" hangingPunct="1">
              <a:defRPr kumimoji="0" lang="uk-UA" sz="2000"/>
            </a:lvl3pPr>
            <a:lvl4pPr eaLnBrk="1" latinLnBrk="0" hangingPunct="1">
              <a:defRPr kumimoji="0" lang="uk-UA" sz="1800"/>
            </a:lvl4pPr>
            <a:lvl5pPr eaLnBrk="1" latinLnBrk="0" hangingPunct="1">
              <a:defRPr kumimoji="0" lang="uk-UA" sz="1800"/>
            </a:lvl5pPr>
            <a:lvl6pPr eaLnBrk="1" latinLnBrk="0" hangingPunct="1">
              <a:defRPr kumimoji="0" lang="uk-UA" sz="1800"/>
            </a:lvl6pPr>
            <a:lvl7pPr eaLnBrk="1" latinLnBrk="0" hangingPunct="1">
              <a:defRPr kumimoji="0" lang="uk-UA" sz="1800"/>
            </a:lvl7pPr>
            <a:lvl8pPr eaLnBrk="1" latinLnBrk="0" hangingPunct="1">
              <a:defRPr kumimoji="0" lang="uk-UA" sz="1800"/>
            </a:lvl8pPr>
            <a:lvl9pPr eaLnBrk="1" latinLnBrk="0" hangingPunct="1">
              <a:defRPr kumimoji="0" lang="uk-UA" sz="18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eaLnBrk="1" latinLnBrk="0" hangingPunct="1">
              <a:defRPr kumimoji="0" lang="uk-UA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 eaLnBrk="1" latinLnBrk="0" hangingPunct="1">
              <a:buNone/>
              <a:defRPr kumimoji="0" lang="uk-UA" sz="2400" b="1"/>
            </a:lvl1pPr>
            <a:lvl2pPr marL="457200" indent="0" eaLnBrk="1" latinLnBrk="0" hangingPunct="1">
              <a:buNone/>
              <a:defRPr kumimoji="0" lang="uk-UA" sz="2000" b="1"/>
            </a:lvl2pPr>
            <a:lvl3pPr marL="914400" indent="0" eaLnBrk="1" latinLnBrk="0" hangingPunct="1">
              <a:buNone/>
              <a:defRPr kumimoji="0" lang="uk-UA" sz="1800" b="1"/>
            </a:lvl3pPr>
            <a:lvl4pPr marL="1371600" indent="0" eaLnBrk="1" latinLnBrk="0" hangingPunct="1">
              <a:buNone/>
              <a:defRPr kumimoji="0" lang="uk-UA" sz="1600" b="1"/>
            </a:lvl4pPr>
            <a:lvl5pPr marL="1828800" indent="0" eaLnBrk="1" latinLnBrk="0" hangingPunct="1">
              <a:buNone/>
              <a:defRPr kumimoji="0" lang="uk-UA" sz="1600" b="1"/>
            </a:lvl5pPr>
            <a:lvl6pPr marL="2286000" indent="0" eaLnBrk="1" latinLnBrk="0" hangingPunct="1">
              <a:buNone/>
              <a:defRPr kumimoji="0" lang="uk-UA" sz="1600" b="1"/>
            </a:lvl6pPr>
            <a:lvl7pPr marL="2743200" indent="0" eaLnBrk="1" latinLnBrk="0" hangingPunct="1">
              <a:buNone/>
              <a:defRPr kumimoji="0" lang="uk-UA" sz="1600" b="1"/>
            </a:lvl7pPr>
            <a:lvl8pPr marL="3200400" indent="0" eaLnBrk="1" latinLnBrk="0" hangingPunct="1">
              <a:buNone/>
              <a:defRPr kumimoji="0" lang="uk-UA" sz="1600" b="1"/>
            </a:lvl8pPr>
            <a:lvl9pPr marL="3657600" indent="0" eaLnBrk="1" latinLnBrk="0" hangingPunct="1">
              <a:buNone/>
              <a:defRPr kumimoji="0" lang="uk-UA" sz="1600" b="1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 eaLnBrk="1" latinLnBrk="0" hangingPunct="1">
              <a:defRPr kumimoji="0" lang="uk-UA" sz="2400"/>
            </a:lvl1pPr>
            <a:lvl2pPr eaLnBrk="1" latinLnBrk="0" hangingPunct="1">
              <a:defRPr kumimoji="0" lang="uk-UA" sz="2000"/>
            </a:lvl2pPr>
            <a:lvl3pPr eaLnBrk="1" latinLnBrk="0" hangingPunct="1">
              <a:defRPr kumimoji="0" lang="uk-UA" sz="1800"/>
            </a:lvl3pPr>
            <a:lvl4pPr eaLnBrk="1" latinLnBrk="0" hangingPunct="1">
              <a:defRPr kumimoji="0" lang="uk-UA" sz="1600"/>
            </a:lvl4pPr>
            <a:lvl5pPr eaLnBrk="1" latinLnBrk="0" hangingPunct="1">
              <a:defRPr kumimoji="0" lang="uk-UA" sz="1600"/>
            </a:lvl5pPr>
            <a:lvl6pPr eaLnBrk="1" latinLnBrk="0" hangingPunct="1">
              <a:defRPr kumimoji="0" lang="uk-UA" sz="1600"/>
            </a:lvl6pPr>
            <a:lvl7pPr eaLnBrk="1" latinLnBrk="0" hangingPunct="1">
              <a:defRPr kumimoji="0" lang="uk-UA" sz="1600"/>
            </a:lvl7pPr>
            <a:lvl8pPr eaLnBrk="1" latinLnBrk="0" hangingPunct="1">
              <a:defRPr kumimoji="0" lang="uk-UA" sz="1600"/>
            </a:lvl8pPr>
            <a:lvl9pPr eaLnBrk="1" latinLnBrk="0" hangingPunct="1">
              <a:defRPr kumimoji="0" lang="uk-UA" sz="16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 eaLnBrk="1" latinLnBrk="0" hangingPunct="1">
              <a:defRPr kumimoji="0" lang="uk-UA" sz="3200"/>
            </a:lvl1pPr>
            <a:lvl2pPr eaLnBrk="1" latinLnBrk="0" hangingPunct="1">
              <a:defRPr kumimoji="0" lang="uk-UA" sz="2800"/>
            </a:lvl2pPr>
            <a:lvl3pPr eaLnBrk="1" latinLnBrk="0" hangingPunct="1">
              <a:defRPr kumimoji="0" lang="uk-UA" sz="2400"/>
            </a:lvl3pPr>
            <a:lvl4pPr eaLnBrk="1" latinLnBrk="0" hangingPunct="1">
              <a:defRPr kumimoji="0" lang="uk-UA" sz="2000"/>
            </a:lvl4pPr>
            <a:lvl5pPr eaLnBrk="1" latinLnBrk="0" hangingPunct="1">
              <a:defRPr kumimoji="0" lang="uk-UA" sz="2000"/>
            </a:lvl5pPr>
            <a:lvl6pPr eaLnBrk="1" latinLnBrk="0" hangingPunct="1">
              <a:defRPr kumimoji="0" lang="uk-UA" sz="2000"/>
            </a:lvl6pPr>
            <a:lvl7pPr eaLnBrk="1" latinLnBrk="0" hangingPunct="1">
              <a:defRPr kumimoji="0" lang="uk-UA" sz="2000"/>
            </a:lvl7pPr>
            <a:lvl8pPr eaLnBrk="1" latinLnBrk="0" hangingPunct="1">
              <a:defRPr kumimoji="0" lang="uk-UA" sz="2000"/>
            </a:lvl8pPr>
            <a:lvl9pPr eaLnBrk="1" latinLnBrk="0" hangingPunct="1">
              <a:defRPr kumimoji="0" lang="uk-UA" sz="20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eaLnBrk="1" latinLnBrk="0" hangingPunct="1">
              <a:defRPr kumimoji="0" lang="uk-UA" sz="2000" b="1"/>
            </a:lvl1pPr>
          </a:lstStyle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 eaLnBrk="1" latinLnBrk="0" hangingPunct="1">
              <a:buNone/>
              <a:defRPr kumimoji="0" lang="uk-UA" sz="3200"/>
            </a:lvl1pPr>
            <a:lvl2pPr marL="457200" indent="0" eaLnBrk="1" latinLnBrk="0" hangingPunct="1">
              <a:buNone/>
              <a:defRPr kumimoji="0" lang="uk-UA" sz="2800"/>
            </a:lvl2pPr>
            <a:lvl3pPr marL="914400" indent="0" eaLnBrk="1" latinLnBrk="0" hangingPunct="1">
              <a:buNone/>
              <a:defRPr kumimoji="0" lang="uk-UA" sz="2400"/>
            </a:lvl3pPr>
            <a:lvl4pPr marL="1371600" indent="0" eaLnBrk="1" latinLnBrk="0" hangingPunct="1">
              <a:buNone/>
              <a:defRPr kumimoji="0" lang="uk-UA" sz="2000"/>
            </a:lvl4pPr>
            <a:lvl5pPr marL="1828800" indent="0" eaLnBrk="1" latinLnBrk="0" hangingPunct="1">
              <a:buNone/>
              <a:defRPr kumimoji="0" lang="uk-UA" sz="2000"/>
            </a:lvl5pPr>
            <a:lvl6pPr marL="2286000" indent="0" eaLnBrk="1" latinLnBrk="0" hangingPunct="1">
              <a:buNone/>
              <a:defRPr kumimoji="0" lang="uk-UA" sz="2000"/>
            </a:lvl6pPr>
            <a:lvl7pPr marL="2743200" indent="0" eaLnBrk="1" latinLnBrk="0" hangingPunct="1">
              <a:buNone/>
              <a:defRPr kumimoji="0" lang="uk-UA" sz="2000"/>
            </a:lvl7pPr>
            <a:lvl8pPr marL="3200400" indent="0" eaLnBrk="1" latinLnBrk="0" hangingPunct="1">
              <a:buNone/>
              <a:defRPr kumimoji="0" lang="uk-UA" sz="2000"/>
            </a:lvl8pPr>
            <a:lvl9pPr marL="3657600" indent="0" eaLnBrk="1" latinLnBrk="0" hangingPunct="1">
              <a:buNone/>
              <a:defRPr kumimoji="0" lang="uk-UA" sz="2000"/>
            </a:lvl9pPr>
          </a:lstStyle>
          <a:p>
            <a:pPr eaLnBrk="1" latinLnBrk="0" hangingPunct="1"/>
            <a:r>
              <a:rPr lang="uk-UA" smtClean="0"/>
              <a:t>Клацніть піктограму, щоб додати зображення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eaLnBrk="1" latinLnBrk="0" hangingPunct="1">
              <a:buNone/>
              <a:defRPr kumimoji="0" lang="uk-UA" sz="1400"/>
            </a:lvl1pPr>
            <a:lvl2pPr marL="457200" indent="0" eaLnBrk="1" latinLnBrk="0" hangingPunct="1">
              <a:buNone/>
              <a:defRPr kumimoji="0" lang="uk-UA" sz="1200"/>
            </a:lvl2pPr>
            <a:lvl3pPr marL="914400" indent="0" eaLnBrk="1" latinLnBrk="0" hangingPunct="1">
              <a:buNone/>
              <a:defRPr kumimoji="0" lang="uk-UA" sz="1000"/>
            </a:lvl3pPr>
            <a:lvl4pPr marL="1371600" indent="0" eaLnBrk="1" latinLnBrk="0" hangingPunct="1">
              <a:buNone/>
              <a:defRPr kumimoji="0" lang="uk-UA" sz="900"/>
            </a:lvl4pPr>
            <a:lvl5pPr marL="1828800" indent="0" eaLnBrk="1" latinLnBrk="0" hangingPunct="1">
              <a:buNone/>
              <a:defRPr kumimoji="0" lang="uk-UA" sz="900"/>
            </a:lvl5pPr>
            <a:lvl6pPr marL="2286000" indent="0" eaLnBrk="1" latinLnBrk="0" hangingPunct="1">
              <a:buNone/>
              <a:defRPr kumimoji="0" lang="uk-UA" sz="900"/>
            </a:lvl6pPr>
            <a:lvl7pPr marL="2743200" indent="0" eaLnBrk="1" latinLnBrk="0" hangingPunct="1">
              <a:buNone/>
              <a:defRPr kumimoji="0" lang="uk-UA" sz="900"/>
            </a:lvl7pPr>
            <a:lvl8pPr marL="3200400" indent="0" eaLnBrk="1" latinLnBrk="0" hangingPunct="1">
              <a:buNone/>
              <a:defRPr kumimoji="0" lang="uk-UA" sz="900"/>
            </a:lvl8pPr>
            <a:lvl9pPr marL="3657600" indent="0" eaLnBrk="1" latinLnBrk="0" hangingPunct="1">
              <a:buNone/>
              <a:defRPr kumimoji="0" lang="uk-UA" sz="900"/>
            </a:lvl9pPr>
          </a:lstStyle>
          <a:p>
            <a:pPr lvl="0" eaLnBrk="1" latinLnBrk="0" hangingPunct="1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pPr eaLnBrk="1" latinLnBrk="0" hangingPunct="1"/>
            <a:r>
              <a:rPr lang="uk-UA" smtClean="0"/>
              <a:t>Зразок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eaLnBrk="1" latinLnBrk="0" hangingPunct="1"/>
            <a:r>
              <a:rPr kumimoji="0" lang="uk-UA" smtClean="0"/>
              <a:t>Зразок заголовка</a:t>
            </a:r>
            <a:endParaRPr kumimoji="0"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pPr/>
              <a:t>12/17/2009</a:t>
            </a:fld>
            <a:endParaRPr kumimoji="0"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0"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latinLnBrk="0" hangingPunct="1">
              <a:defRPr kumimoji="0" lang="uk-UA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pPr/>
              <a:t>‹№›</a:t>
            </a:fld>
            <a:endParaRPr kumimoji="0" lang="uk-UA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kumimoji="0" lang="uk-UA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0" lang="uk-UA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kumimoji="0" lang="uk-UA"/>
      </a:defPPr>
      <a:lvl1pPr marL="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0" lang="uk-UA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uk-UA" dirty="0" smtClean="0"/>
              <a:t>Програмування</a:t>
            </a:r>
            <a:br>
              <a:rPr lang="uk-UA" dirty="0" smtClean="0"/>
            </a:br>
            <a:r>
              <a:rPr lang="uk-UA" dirty="0" smtClean="0"/>
              <a:t>Лекція </a:t>
            </a:r>
            <a:r>
              <a:rPr lang="uk-UA" dirty="0" smtClean="0"/>
              <a:t>2</a:t>
            </a:r>
            <a:endParaRPr lang="uk-U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uk-UA" sz="2400" dirty="0" smtClean="0">
                <a:latin typeface="+mn-lt"/>
              </a:rPr>
              <a:t>Суприган В.А.</a:t>
            </a:r>
            <a:endParaRPr lang="uk-UA" sz="2400" dirty="0">
              <a:latin typeface="+mn-lt"/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Визначення</a:t>
            </a:r>
            <a:r>
              <a:rPr lang="ru-RU" dirty="0"/>
              <a:t> та правила </a:t>
            </a:r>
            <a:r>
              <a:rPr lang="ru-RU" dirty="0" err="1"/>
              <a:t>іменування</a:t>
            </a:r>
            <a:r>
              <a:rPr lang="ru-RU" dirty="0"/>
              <a:t> </a:t>
            </a:r>
            <a:r>
              <a:rPr lang="ru-RU" dirty="0" err="1"/>
              <a:t>змінних</a:t>
            </a:r>
            <a:endParaRPr lang="uk-U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762000" y="1596413"/>
            <a:ext cx="8202488" cy="4297363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smtClean="0"/>
              <a:t>Змінні </a:t>
            </a:r>
            <a:r>
              <a:rPr lang="uk-UA" sz="2000" dirty="0"/>
              <a:t>визначаються шляхом присвоєння значень: </a:t>
            </a:r>
            <a:r>
              <a:rPr lang="en-US" sz="2000" dirty="0"/>
              <a:t>x = 10</a:t>
            </a:r>
          </a:p>
          <a:p>
            <a:r>
              <a:rPr lang="uk-UA" sz="2000" dirty="0"/>
              <a:t>Імена змінних повинні починатися з літер або _, не можуть починатися з цифри.</a:t>
            </a:r>
          </a:p>
          <a:p>
            <a:r>
              <a:rPr lang="uk-UA" sz="2000" dirty="0"/>
              <a:t>Чутливі до регістру: </a:t>
            </a:r>
            <a:r>
              <a:rPr lang="en-US" sz="2000" dirty="0"/>
              <a:t>age, Age </a:t>
            </a:r>
            <a:r>
              <a:rPr lang="uk-UA" sz="2000" dirty="0"/>
              <a:t>і </a:t>
            </a:r>
            <a:r>
              <a:rPr lang="en-US" sz="2000" dirty="0"/>
              <a:t>AGE </a:t>
            </a:r>
            <a:r>
              <a:rPr lang="uk-UA" sz="2000" dirty="0"/>
              <a:t>вважаються різними змінними.</a:t>
            </a:r>
          </a:p>
          <a:p>
            <a:r>
              <a:rPr lang="uk-UA" sz="2000" dirty="0"/>
              <a:t>Підвищення читабельності: використання описових імен (</a:t>
            </a:r>
            <a:r>
              <a:rPr lang="en-US" sz="2000" dirty="0" err="1"/>
              <a:t>total_price</a:t>
            </a:r>
            <a:r>
              <a:rPr lang="en-US" sz="2000" dirty="0"/>
              <a:t> </a:t>
            </a:r>
            <a:r>
              <a:rPr lang="uk-UA" sz="2000" dirty="0"/>
              <a:t>замість </a:t>
            </a:r>
            <a:r>
              <a:rPr lang="en-US" sz="2000" dirty="0" err="1"/>
              <a:t>tp</a:t>
            </a:r>
            <a:r>
              <a:rPr lang="en-US" sz="2000" dirty="0" smtClean="0"/>
              <a:t>).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/>
              <a:t># Коректне оголошення змінних </a:t>
            </a:r>
            <a:endParaRPr lang="uk-UA" sz="2000" dirty="0" smtClean="0"/>
          </a:p>
          <a:p>
            <a:pPr marL="0" indent="0">
              <a:buNone/>
            </a:pPr>
            <a:r>
              <a:rPr lang="en-US" sz="2000" dirty="0" err="1" smtClean="0"/>
              <a:t>customer_name</a:t>
            </a:r>
            <a:r>
              <a:rPr lang="en-US" sz="2000" dirty="0" smtClean="0"/>
              <a:t> </a:t>
            </a:r>
            <a:r>
              <a:rPr lang="en-US" sz="2000" dirty="0"/>
              <a:t>= "</a:t>
            </a:r>
            <a:r>
              <a:rPr lang="en-US" sz="2000" dirty="0" err="1"/>
              <a:t>Oleh</a:t>
            </a:r>
            <a:r>
              <a:rPr lang="en-US" sz="2000" dirty="0"/>
              <a:t>" </a:t>
            </a:r>
            <a:endParaRPr lang="uk-UA" sz="2000" dirty="0" smtClean="0"/>
          </a:p>
          <a:p>
            <a:pPr marL="0" indent="0">
              <a:buNone/>
            </a:pPr>
            <a:r>
              <a:rPr lang="en-US" sz="2000" dirty="0" err="1" smtClean="0"/>
              <a:t>total_price</a:t>
            </a:r>
            <a:r>
              <a:rPr lang="en-US" sz="2000" dirty="0" smtClean="0"/>
              <a:t> </a:t>
            </a:r>
            <a:r>
              <a:rPr lang="en-US" sz="2000" dirty="0"/>
              <a:t>= 150.50 </a:t>
            </a:r>
            <a:endParaRPr lang="uk-UA" sz="2000" dirty="0" smtClean="0"/>
          </a:p>
          <a:p>
            <a:pPr marL="0" indent="0">
              <a:buNone/>
            </a:pPr>
            <a:r>
              <a:rPr lang="en-US" sz="2000" dirty="0" smtClean="0"/>
              <a:t>quantity </a:t>
            </a:r>
            <a:r>
              <a:rPr lang="en-US" sz="2000" dirty="0"/>
              <a:t>= 3 </a:t>
            </a:r>
            <a:endParaRPr lang="uk-UA" sz="2000" dirty="0" smtClean="0"/>
          </a:p>
          <a:p>
            <a:pPr marL="0" indent="0">
              <a:buNone/>
            </a:pPr>
            <a:r>
              <a:rPr lang="en-US" sz="2000" dirty="0" err="1" smtClean="0"/>
              <a:t>is_available</a:t>
            </a:r>
            <a:r>
              <a:rPr lang="en-US" sz="2000" dirty="0" smtClean="0"/>
              <a:t> </a:t>
            </a:r>
            <a:r>
              <a:rPr lang="en-US" sz="2000" dirty="0"/>
              <a:t>= True </a:t>
            </a:r>
            <a:endParaRPr lang="uk-UA" sz="2000" dirty="0" smtClean="0"/>
          </a:p>
          <a:p>
            <a:pPr marL="0" indent="0">
              <a:buNone/>
            </a:pPr>
            <a:r>
              <a:rPr lang="en-US" sz="2000" dirty="0" smtClean="0"/>
              <a:t># </a:t>
            </a:r>
            <a:r>
              <a:rPr lang="uk-UA" sz="2000" dirty="0"/>
              <a:t>Неправильне оголошення змінних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# </a:t>
            </a:r>
            <a:r>
              <a:rPr lang="uk-UA" sz="2000" dirty="0"/>
              <a:t>1</a:t>
            </a:r>
            <a:r>
              <a:rPr lang="en-US" sz="2000" dirty="0"/>
              <a:t>total = 50 </a:t>
            </a:r>
            <a:r>
              <a:rPr lang="en-US" sz="2000" dirty="0" smtClean="0"/>
              <a:t># </a:t>
            </a:r>
            <a:r>
              <a:rPr lang="uk-UA" sz="2000" dirty="0"/>
              <a:t>Неправильно, починається з цифри </a:t>
            </a:r>
            <a:endParaRPr lang="uk-UA" sz="2000" dirty="0" smtClean="0"/>
          </a:p>
          <a:p>
            <a:pPr marL="0" indent="0">
              <a:buNone/>
            </a:pPr>
            <a:r>
              <a:rPr lang="uk-UA" sz="2000" dirty="0" smtClean="0"/>
              <a:t># </a:t>
            </a:r>
            <a:r>
              <a:rPr lang="en-US" sz="2000" dirty="0"/>
              <a:t>class = "High" </a:t>
            </a:r>
            <a:r>
              <a:rPr lang="en-US" sz="2000" dirty="0" smtClean="0"/>
              <a:t># </a:t>
            </a:r>
            <a:r>
              <a:rPr lang="uk-UA" sz="2000" dirty="0"/>
              <a:t>Використання ключового слова як імені змінної</a:t>
            </a:r>
            <a:endParaRPr lang="en-US" sz="2000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295400" y="2363450"/>
            <a:ext cx="6781800" cy="380875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ru-RU" sz="6000" dirty="0" err="1"/>
              <a:t>Типи</a:t>
            </a:r>
            <a:r>
              <a:rPr lang="ru-RU" sz="6000" dirty="0"/>
              <a:t> </a:t>
            </a:r>
            <a:r>
              <a:rPr lang="ru-RU" sz="6000" dirty="0" err="1"/>
              <a:t>даних</a:t>
            </a:r>
            <a:r>
              <a:rPr lang="ru-RU" sz="6000" dirty="0"/>
              <a:t> і </a:t>
            </a:r>
            <a:r>
              <a:rPr lang="ru-RU" sz="6000" dirty="0" err="1"/>
              <a:t>динамічна</a:t>
            </a:r>
            <a:r>
              <a:rPr lang="ru-RU" sz="6000" dirty="0"/>
              <a:t> </a:t>
            </a:r>
            <a:r>
              <a:rPr lang="ru-RU" sz="6000" dirty="0" err="1"/>
              <a:t>типізація</a:t>
            </a:r>
            <a:endParaRPr lang="uk-UA" sz="60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1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059832" y="260648"/>
            <a:ext cx="5904656" cy="5976664"/>
          </a:xfrm>
          <a:prstGeom prst="rect">
            <a:avLst/>
          </a:prstGeom>
          <a:noFill/>
        </p:spPr>
        <p:txBody>
          <a:bodyPr wrap="square" rtlCol="0">
            <a:normAutofit lnSpcReduction="10000"/>
          </a:bodyPr>
          <a:lstStyle/>
          <a:p>
            <a:r>
              <a:rPr lang="uk-UA" sz="4000" dirty="0"/>
              <a:t>Основні типи даних: </a:t>
            </a:r>
            <a:endParaRPr lang="uk-UA" sz="4000" dirty="0" smtClean="0"/>
          </a:p>
          <a:p>
            <a:r>
              <a:rPr lang="en-US" sz="4000" dirty="0" err="1" smtClean="0"/>
              <a:t>int</a:t>
            </a:r>
            <a:r>
              <a:rPr lang="en-US" sz="4000" dirty="0"/>
              <a:t>, float, </a:t>
            </a:r>
            <a:r>
              <a:rPr lang="en-US" sz="4000" dirty="0" err="1"/>
              <a:t>str</a:t>
            </a:r>
            <a:r>
              <a:rPr lang="en-US" sz="4000" dirty="0"/>
              <a:t>, </a:t>
            </a:r>
            <a:r>
              <a:rPr lang="en-US" sz="4000" dirty="0" err="1" smtClean="0"/>
              <a:t>bool</a:t>
            </a:r>
            <a:endParaRPr lang="uk-UA" sz="4000" dirty="0" smtClean="0"/>
          </a:p>
          <a:p>
            <a:r>
              <a:rPr lang="uk-UA" sz="4000" dirty="0" smtClean="0"/>
              <a:t>Складні </a:t>
            </a:r>
            <a:r>
              <a:rPr lang="uk-UA" sz="4000" dirty="0"/>
              <a:t>типи даних: </a:t>
            </a:r>
            <a:endParaRPr lang="uk-UA" sz="4000" dirty="0" smtClean="0"/>
          </a:p>
          <a:p>
            <a:r>
              <a:rPr lang="en-US" sz="4000" dirty="0" smtClean="0"/>
              <a:t>list</a:t>
            </a:r>
            <a:r>
              <a:rPr lang="en-US" sz="4000" dirty="0"/>
              <a:t>, tuple, set, </a:t>
            </a:r>
            <a:r>
              <a:rPr lang="en-US" sz="4000" dirty="0" err="1" smtClean="0"/>
              <a:t>dict</a:t>
            </a:r>
            <a:endParaRPr lang="uk-UA" sz="4000" dirty="0" smtClean="0"/>
          </a:p>
          <a:p>
            <a:r>
              <a:rPr lang="uk-UA" sz="4000" dirty="0" smtClean="0"/>
              <a:t>Динамічна типізація, це випадок коли тип </a:t>
            </a:r>
            <a:r>
              <a:rPr lang="uk-UA" sz="4000" dirty="0"/>
              <a:t>змінної визначається під час виконання. </a:t>
            </a:r>
            <a:endParaRPr lang="uk-UA" sz="4000" dirty="0" smtClean="0"/>
          </a:p>
          <a:p>
            <a:r>
              <a:rPr lang="uk-UA" sz="4000" dirty="0" smtClean="0"/>
              <a:t>Змінна «</a:t>
            </a:r>
            <a:r>
              <a:rPr lang="en-US" sz="4000" dirty="0" smtClean="0"/>
              <a:t>x</a:t>
            </a:r>
            <a:r>
              <a:rPr lang="uk-UA" sz="4000" dirty="0" smtClean="0"/>
              <a:t>»</a:t>
            </a:r>
            <a:r>
              <a:rPr lang="en-US" sz="4000" dirty="0" smtClean="0"/>
              <a:t> </a:t>
            </a:r>
            <a:r>
              <a:rPr lang="uk-UA" sz="4000" dirty="0"/>
              <a:t>може спочатку бути </a:t>
            </a:r>
            <a:r>
              <a:rPr lang="en-US" sz="4000" dirty="0" err="1"/>
              <a:t>int</a:t>
            </a:r>
            <a:r>
              <a:rPr lang="en-US" sz="4000" dirty="0"/>
              <a:t>, </a:t>
            </a:r>
            <a:r>
              <a:rPr lang="uk-UA" sz="4000" dirty="0"/>
              <a:t>а потім стати </a:t>
            </a:r>
            <a:r>
              <a:rPr lang="en-US" sz="4000" dirty="0"/>
              <a:t>str.</a:t>
            </a:r>
            <a:endParaRPr lang="uk-UA" sz="4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53000" y="0"/>
            <a:ext cx="7765662" cy="16476125"/>
          </a:xfrm>
          <a:prstGeom prst="rect">
            <a:avLst/>
          </a:prstGeom>
        </p:spPr>
      </p:pic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02330" y="116632"/>
            <a:ext cx="6306174" cy="66247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uk-UA" sz="2800" dirty="0"/>
              <a:t># Робота з різними типами даних </a:t>
            </a:r>
            <a:endParaRPr lang="uk-UA" sz="2800" dirty="0" smtClean="0"/>
          </a:p>
          <a:p>
            <a:r>
              <a:rPr lang="en-US" sz="2800" dirty="0" smtClean="0"/>
              <a:t>age </a:t>
            </a:r>
            <a:r>
              <a:rPr lang="en-US" sz="2800" dirty="0"/>
              <a:t>= 25 #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endParaRPr lang="uk-UA" sz="2800" dirty="0" smtClean="0"/>
          </a:p>
          <a:p>
            <a:r>
              <a:rPr lang="en-US" sz="2800" dirty="0" smtClean="0"/>
              <a:t>price </a:t>
            </a:r>
            <a:r>
              <a:rPr lang="en-US" sz="2800" dirty="0"/>
              <a:t>= 99.99 # float </a:t>
            </a:r>
            <a:endParaRPr lang="uk-UA" sz="2800" dirty="0" smtClean="0"/>
          </a:p>
          <a:p>
            <a:r>
              <a:rPr lang="en-US" sz="2800" dirty="0" err="1" smtClean="0"/>
              <a:t>first_name</a:t>
            </a:r>
            <a:r>
              <a:rPr lang="en-US" sz="2800" dirty="0" smtClean="0"/>
              <a:t> </a:t>
            </a:r>
            <a:r>
              <a:rPr lang="en-US" sz="2800" dirty="0"/>
              <a:t>= "Maria" # </a:t>
            </a:r>
            <a:r>
              <a:rPr lang="en-US" sz="2800" dirty="0" err="1"/>
              <a:t>str</a:t>
            </a:r>
            <a:r>
              <a:rPr lang="en-US" sz="2800" dirty="0"/>
              <a:t> </a:t>
            </a:r>
            <a:endParaRPr lang="uk-UA" sz="2800" dirty="0" smtClean="0"/>
          </a:p>
          <a:p>
            <a:r>
              <a:rPr lang="en-US" sz="2800" dirty="0" err="1" smtClean="0"/>
              <a:t>is_active</a:t>
            </a:r>
            <a:r>
              <a:rPr lang="en-US" sz="2800" dirty="0" smtClean="0"/>
              <a:t> </a:t>
            </a:r>
            <a:r>
              <a:rPr lang="en-US" sz="2800" dirty="0"/>
              <a:t>= False # </a:t>
            </a:r>
            <a:r>
              <a:rPr lang="en-US" sz="2800" dirty="0" err="1"/>
              <a:t>bool</a:t>
            </a:r>
            <a:r>
              <a:rPr lang="en-US" sz="2800" dirty="0"/>
              <a:t> </a:t>
            </a:r>
            <a:endParaRPr lang="uk-UA" sz="2800" dirty="0" smtClean="0"/>
          </a:p>
          <a:p>
            <a:r>
              <a:rPr lang="en-US" sz="2800" dirty="0" smtClean="0"/>
              <a:t># </a:t>
            </a:r>
            <a:r>
              <a:rPr lang="uk-UA" sz="2800" dirty="0"/>
              <a:t>Список, кортеж, множина, словник </a:t>
            </a:r>
            <a:endParaRPr lang="uk-UA" sz="2800" dirty="0" smtClean="0"/>
          </a:p>
          <a:p>
            <a:r>
              <a:rPr lang="en-US" sz="2800" dirty="0" smtClean="0"/>
              <a:t>fruits </a:t>
            </a:r>
            <a:r>
              <a:rPr lang="en-US" sz="2800" dirty="0"/>
              <a:t>= ["apple", "banana", "cherry"] # </a:t>
            </a:r>
            <a:r>
              <a:rPr lang="en-US" sz="2800" dirty="0" smtClean="0"/>
              <a:t>list</a:t>
            </a:r>
            <a:endParaRPr lang="uk-UA" sz="2800" dirty="0" smtClean="0"/>
          </a:p>
          <a:p>
            <a:r>
              <a:rPr lang="en-US" sz="2800" dirty="0" smtClean="0"/>
              <a:t>dimensions </a:t>
            </a:r>
            <a:r>
              <a:rPr lang="en-US" sz="2800" dirty="0"/>
              <a:t>= (200, 50, 80) # </a:t>
            </a:r>
            <a:r>
              <a:rPr lang="en-US" sz="2800" dirty="0" smtClean="0"/>
              <a:t>tuple</a:t>
            </a:r>
            <a:endParaRPr lang="uk-UA" sz="2800" dirty="0" smtClean="0"/>
          </a:p>
          <a:p>
            <a:r>
              <a:rPr lang="en-US" sz="2800" dirty="0" err="1" smtClean="0"/>
              <a:t>unique_numbers</a:t>
            </a:r>
            <a:r>
              <a:rPr lang="en-US" sz="2800" dirty="0" smtClean="0"/>
              <a:t> </a:t>
            </a:r>
            <a:r>
              <a:rPr lang="en-US" sz="2800" dirty="0"/>
              <a:t>= {1, 2, 3, 4} # set </a:t>
            </a:r>
            <a:endParaRPr lang="uk-UA" sz="2800" dirty="0" smtClean="0"/>
          </a:p>
          <a:p>
            <a:r>
              <a:rPr lang="en-US" sz="2800" dirty="0" smtClean="0"/>
              <a:t>person </a:t>
            </a:r>
            <a:r>
              <a:rPr lang="en-US" sz="2800" dirty="0"/>
              <a:t>= {"name": "John", "age": 30} # </a:t>
            </a:r>
            <a:r>
              <a:rPr lang="en-US" sz="2800" dirty="0" err="1"/>
              <a:t>dict</a:t>
            </a:r>
            <a:r>
              <a:rPr lang="en-US" sz="2800" dirty="0"/>
              <a:t> </a:t>
            </a:r>
            <a:endParaRPr lang="uk-UA" sz="2800" dirty="0" smtClean="0"/>
          </a:p>
          <a:p>
            <a:r>
              <a:rPr lang="en-US" sz="2800" dirty="0" smtClean="0"/>
              <a:t># </a:t>
            </a:r>
            <a:r>
              <a:rPr lang="uk-UA" sz="2800" dirty="0"/>
              <a:t>Динамічна зміна типів </a:t>
            </a:r>
            <a:endParaRPr lang="uk-UA" sz="2800" dirty="0" smtClean="0"/>
          </a:p>
          <a:p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/>
              <a:t>= 10 # </a:t>
            </a:r>
            <a:r>
              <a:rPr lang="uk-UA" sz="2800" dirty="0"/>
              <a:t>Змінна спочатку ціле число </a:t>
            </a:r>
            <a:endParaRPr lang="uk-UA" sz="2800" dirty="0" smtClean="0"/>
          </a:p>
          <a:p>
            <a:r>
              <a:rPr lang="en-US" sz="2800" dirty="0" err="1" smtClean="0"/>
              <a:t>var</a:t>
            </a:r>
            <a:r>
              <a:rPr lang="en-US" sz="2800" dirty="0" smtClean="0"/>
              <a:t> </a:t>
            </a:r>
            <a:r>
              <a:rPr lang="en-US" sz="2800" dirty="0"/>
              <a:t>= "ten" # </a:t>
            </a:r>
            <a:r>
              <a:rPr lang="uk-UA" sz="2800" dirty="0"/>
              <a:t>Тепер змінна - рядок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4963332" y="-6858000"/>
            <a:ext cx="7765662" cy="1647612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0753331" flipH="1">
            <a:off x="-316180" y="3775286"/>
            <a:ext cx="2895600" cy="3390489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594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pPr>
              <a:defRPr lang="uk-UA"/>
            </a:pPr>
            <a:r>
              <a:rPr lang="uk-UA" dirty="0" smtClean="0"/>
              <a:t>Дякую!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c48BxRTjzwKhAarpC8SPOi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FUQynbDZ7CnnKAa7cx9MM"/>
</p:tagLst>
</file>

<file path=ppt/theme/theme1.xml><?xml version="1.0" encoding="utf-8"?>
<a:theme xmlns:a="http://schemas.openxmlformats.org/drawingml/2006/main" name="Навчання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529</Words>
  <Application>Microsoft Office PowerPoint</Application>
  <PresentationFormat>Екран (4:3)</PresentationFormat>
  <Paragraphs>69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7" baseType="lpstr">
      <vt:lpstr>Навчання</vt:lpstr>
      <vt:lpstr>Програмування Лекція 2</vt:lpstr>
      <vt:lpstr>Визначення та правила іменування змінних</vt:lpstr>
      <vt:lpstr>Презентація PowerPoint</vt:lpstr>
      <vt:lpstr>Презентація PowerPoint</vt:lpstr>
      <vt:lpstr>Презентація PowerPoint</vt:lpstr>
      <vt:lpstr>Дякую!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2024-11-18T21:07:51Z</dcterms:created>
  <dcterms:modified xsi:type="dcterms:W3CDTF">2024-11-19T19:49:37Z</dcterms:modified>
</cp:coreProperties>
</file>