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64" r:id="rId1"/>
  </p:sldMasterIdLst>
  <p:notesMasterIdLst>
    <p:notesMasterId r:id="rId7"/>
  </p:notesMasterIdLst>
  <p:sldIdLst>
    <p:sldId id="357" r:id="rId2"/>
    <p:sldId id="358" r:id="rId3"/>
    <p:sldId id="362" r:id="rId4"/>
    <p:sldId id="364" r:id="rId5"/>
    <p:sldId id="3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66FF66"/>
    <a:srgbClr val="B44BD5"/>
    <a:srgbClr val="F15D2F"/>
    <a:srgbClr val="ABDB77"/>
    <a:srgbClr val="D0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996A0-8C87-42C5-B86A-E906EA0E6960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76627-EFD1-464C-B05B-6DA0D1D4C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69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36C5-F5DC-44E8-899F-38B8ACD5655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30B0-916C-4DBC-AB86-027E91A41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36C5-F5DC-44E8-899F-38B8ACD5655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30B0-916C-4DBC-AB86-027E91A41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36C5-F5DC-44E8-899F-38B8ACD5655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30B0-916C-4DBC-AB86-027E91A41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36C5-F5DC-44E8-899F-38B8ACD5655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30B0-916C-4DBC-AB86-027E91A41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36C5-F5DC-44E8-899F-38B8ACD5655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30B0-916C-4DBC-AB86-027E91A41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36C5-F5DC-44E8-899F-38B8ACD5655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30B0-916C-4DBC-AB86-027E91A41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36C5-F5DC-44E8-899F-38B8ACD5655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30B0-916C-4DBC-AB86-027E91A41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36C5-F5DC-44E8-899F-38B8ACD5655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30B0-916C-4DBC-AB86-027E91A41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36C5-F5DC-44E8-899F-38B8ACD5655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30B0-916C-4DBC-AB86-027E91A418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36C5-F5DC-44E8-899F-38B8ACD5655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30B0-916C-4DBC-AB86-027E91A418E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36C5-F5DC-44E8-899F-38B8ACD56551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430B0-916C-4DBC-AB86-027E91A418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F2430B0-916C-4DBC-AB86-027E91A418E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BF636C5-F5DC-44E8-899F-38B8ACD56551}" type="datetimeFigureOut">
              <a:rPr lang="ru-RU" smtClean="0"/>
              <a:t>04.03.2019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67544" y="384738"/>
            <a:ext cx="7632848" cy="1800200"/>
          </a:xfrm>
          <a:prstGeom prst="roundRect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ФІНАНСОВЕ ПРАВО УКРАЇНИ</a:t>
            </a:r>
            <a:endParaRPr lang="ru-RU" sz="36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4584" t="24502" r="52403" b="35327"/>
          <a:stretch/>
        </p:blipFill>
        <p:spPr bwMode="auto">
          <a:xfrm>
            <a:off x="683568" y="2204864"/>
            <a:ext cx="7200800" cy="3888432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75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-34876" y="0"/>
            <a:ext cx="8208912" cy="3568225"/>
          </a:xfrm>
          <a:prstGeom prst="roundRect">
            <a:avLst>
              <a:gd name="adj" fmla="val 14942"/>
            </a:avLst>
          </a:prstGeom>
          <a:solidFill>
            <a:srgbClr val="66FF33"/>
          </a:solidFill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err="1">
                <a:cs typeface="Times New Roman" panose="02020603050405020304" pitchFamily="18" charset="0"/>
              </a:rPr>
              <a:t>Сучасний</a:t>
            </a:r>
            <a:r>
              <a:rPr lang="ru-RU" sz="2000" b="1" dirty="0">
                <a:cs typeface="Times New Roman" panose="02020603050405020304" pitchFamily="18" charset="0"/>
              </a:rPr>
              <a:t>  бухгалтер  </a:t>
            </a:r>
            <a:r>
              <a:rPr lang="ru-RU" sz="2000" b="1" dirty="0" err="1">
                <a:cs typeface="Times New Roman" panose="02020603050405020304" pitchFamily="18" charset="0"/>
              </a:rPr>
              <a:t>займається</a:t>
            </a:r>
            <a:r>
              <a:rPr lang="ru-RU" sz="2000" b="1" dirty="0">
                <a:cs typeface="Times New Roman" panose="02020603050405020304" pitchFamily="18" charset="0"/>
              </a:rPr>
              <a:t>  не  </a:t>
            </a:r>
            <a:r>
              <a:rPr lang="ru-RU" sz="2000" b="1" dirty="0" err="1">
                <a:cs typeface="Times New Roman" panose="02020603050405020304" pitchFamily="18" charset="0"/>
              </a:rPr>
              <a:t>тільки</a:t>
            </a:r>
            <a:r>
              <a:rPr lang="ru-RU" sz="2000" b="1" dirty="0"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cs typeface="Times New Roman" panose="02020603050405020304" pitchFamily="18" charset="0"/>
              </a:rPr>
              <a:t>веденням</a:t>
            </a:r>
            <a:r>
              <a:rPr lang="ru-RU" sz="2000" b="1" dirty="0"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cs typeface="Times New Roman" panose="02020603050405020304" pitchFamily="18" charset="0"/>
              </a:rPr>
              <a:t>рахунків</a:t>
            </a:r>
            <a:r>
              <a:rPr lang="ru-RU" sz="2000" b="1" dirty="0">
                <a:cs typeface="Times New Roman" panose="02020603050405020304" pitchFamily="18" charset="0"/>
              </a:rPr>
              <a:t>,  але  </a:t>
            </a:r>
            <a:r>
              <a:rPr lang="ru-RU" sz="2000" b="1" dirty="0" smtClean="0">
                <a:cs typeface="Times New Roman" panose="02020603050405020304" pitchFamily="18" charset="0"/>
              </a:rPr>
              <a:t>й </a:t>
            </a:r>
            <a:r>
              <a:rPr lang="ru-RU" sz="2000" b="1" dirty="0" err="1" smtClean="0">
                <a:cs typeface="Times New Roman" panose="02020603050405020304" pitchFamily="18" charset="0"/>
              </a:rPr>
              <a:t>здійснює</a:t>
            </a:r>
            <a:r>
              <a:rPr lang="ru-RU" sz="2000" b="1" dirty="0" smtClean="0"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cs typeface="Times New Roman" panose="02020603050405020304" pitchFamily="18" charset="0"/>
              </a:rPr>
              <a:t>широку</a:t>
            </a:r>
            <a:r>
              <a:rPr lang="ru-RU" sz="2000" b="1" dirty="0"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cs typeface="Times New Roman" panose="02020603050405020304" pitchFamily="18" charset="0"/>
              </a:rPr>
              <a:t>діяльність</a:t>
            </a:r>
            <a:r>
              <a:rPr lang="ru-RU" sz="2000" b="1" dirty="0">
                <a:cs typeface="Times New Roman" panose="02020603050405020304" pitchFamily="18" charset="0"/>
              </a:rPr>
              <a:t>,  </a:t>
            </a:r>
            <a:r>
              <a:rPr lang="ru-RU" sz="2000" b="1" dirty="0" err="1"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cs typeface="Times New Roman" panose="02020603050405020304" pitchFamily="18" charset="0"/>
              </a:rPr>
              <a:t>включає</a:t>
            </a:r>
            <a:r>
              <a:rPr lang="ru-RU" sz="2000" b="1" dirty="0"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cs typeface="Times New Roman" panose="02020603050405020304" pitchFamily="18" charset="0"/>
              </a:rPr>
              <a:t>планування</a:t>
            </a:r>
            <a:r>
              <a:rPr lang="ru-RU" sz="2000" b="1" dirty="0"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cs typeface="Times New Roman" panose="02020603050405020304" pitchFamily="18" charset="0"/>
              </a:rPr>
              <a:t>і </a:t>
            </a:r>
            <a:r>
              <a:rPr lang="ru-RU" sz="2000" b="1" dirty="0" err="1" smtClean="0">
                <a:cs typeface="Times New Roman" panose="02020603050405020304" pitchFamily="18" charset="0"/>
              </a:rPr>
              <a:t>прийняття</a:t>
            </a:r>
            <a:r>
              <a:rPr lang="ru-RU" sz="2000" b="1" dirty="0" smtClean="0"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cs typeface="Times New Roman" panose="02020603050405020304" pitchFamily="18" charset="0"/>
              </a:rPr>
              <a:t>рішень</a:t>
            </a:r>
            <a:r>
              <a:rPr lang="ru-RU" sz="2000" b="1" dirty="0" smtClean="0">
                <a:cs typeface="Times New Roman" panose="02020603050405020304" pitchFamily="18" charset="0"/>
              </a:rPr>
              <a:t>, контроль   </a:t>
            </a:r>
            <a:r>
              <a:rPr lang="ru-RU" sz="2000" b="1" dirty="0">
                <a:cs typeface="Times New Roman" panose="02020603050405020304" pitchFamily="18" charset="0"/>
              </a:rPr>
              <a:t>і   </a:t>
            </a:r>
            <a:r>
              <a:rPr lang="ru-RU" sz="2000" b="1" dirty="0" err="1">
                <a:cs typeface="Times New Roman" panose="02020603050405020304" pitchFamily="18" charset="0"/>
              </a:rPr>
              <a:t>привернення</a:t>
            </a:r>
            <a:r>
              <a:rPr lang="ru-RU" sz="2000" b="1" dirty="0">
                <a:cs typeface="Times New Roman" panose="02020603050405020304" pitchFamily="18" charset="0"/>
              </a:rPr>
              <a:t>   </a:t>
            </a:r>
            <a:r>
              <a:rPr lang="ru-RU" sz="2000" b="1" dirty="0" err="1">
                <a:cs typeface="Times New Roman" panose="02020603050405020304" pitchFamily="18" charset="0"/>
              </a:rPr>
              <a:t>уваги</a:t>
            </a:r>
            <a:r>
              <a:rPr lang="ru-RU" sz="2000" b="1" dirty="0">
                <a:cs typeface="Times New Roman" panose="02020603050405020304" pitchFamily="18" charset="0"/>
              </a:rPr>
              <a:t>   </a:t>
            </a:r>
            <a:r>
              <a:rPr lang="ru-RU" sz="2000" b="1" dirty="0" err="1">
                <a:cs typeface="Times New Roman" panose="02020603050405020304" pitchFamily="18" charset="0"/>
              </a:rPr>
              <a:t>керівництва</a:t>
            </a:r>
            <a:r>
              <a:rPr lang="ru-RU" sz="2000" b="1" dirty="0">
                <a:cs typeface="Times New Roman" panose="02020603050405020304" pitchFamily="18" charset="0"/>
              </a:rPr>
              <a:t>   до   </a:t>
            </a:r>
            <a:r>
              <a:rPr lang="ru-RU" sz="2000" b="1" dirty="0" err="1">
                <a:cs typeface="Times New Roman" panose="02020603050405020304" pitchFamily="18" charset="0"/>
              </a:rPr>
              <a:t>порушень</a:t>
            </a:r>
            <a:r>
              <a:rPr lang="ru-RU" sz="2000" b="1" dirty="0">
                <a:cs typeface="Times New Roman" panose="02020603050405020304" pitchFamily="18" charset="0"/>
              </a:rPr>
              <a:t>,   </a:t>
            </a:r>
            <a:r>
              <a:rPr lang="ru-RU" sz="2000" b="1" dirty="0" err="1">
                <a:cs typeface="Times New Roman" panose="02020603050405020304" pitchFamily="18" charset="0"/>
              </a:rPr>
              <a:t>оцінку</a:t>
            </a:r>
            <a:r>
              <a:rPr lang="ru-RU" sz="2000" b="1" dirty="0">
                <a:cs typeface="Times New Roman" panose="02020603050405020304" pitchFamily="18" charset="0"/>
              </a:rPr>
              <a:t>,   </a:t>
            </a:r>
            <a:r>
              <a:rPr lang="ru-RU" sz="2000" b="1" dirty="0" err="1" smtClean="0">
                <a:cs typeface="Times New Roman" panose="02020603050405020304" pitchFamily="18" charset="0"/>
              </a:rPr>
              <a:t>огляд</a:t>
            </a:r>
            <a:r>
              <a:rPr lang="ru-RU" sz="2000" b="1" dirty="0" smtClean="0"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cs typeface="Times New Roman" panose="02020603050405020304" pitchFamily="18" charset="0"/>
              </a:rPr>
              <a:t>діяльності</a:t>
            </a:r>
            <a:r>
              <a:rPr lang="ru-RU" sz="2000" b="1" dirty="0" smtClean="0"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cs typeface="Times New Roman" panose="02020603050405020304" pitchFamily="18" charset="0"/>
              </a:rPr>
              <a:t>і  аудит. </a:t>
            </a:r>
            <a:r>
              <a:rPr lang="ru-RU" sz="2000" b="1" dirty="0" smtClean="0">
                <a:cs typeface="Times New Roman" panose="02020603050405020304" pitchFamily="18" charset="0"/>
              </a:rPr>
              <a:t>Все, </a:t>
            </a:r>
            <a:r>
              <a:rPr lang="ru-RU" sz="2000" b="1" dirty="0" err="1"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cs typeface="Times New Roman" panose="02020603050405020304" pitchFamily="18" charset="0"/>
              </a:rPr>
              <a:t>    </a:t>
            </a:r>
            <a:r>
              <a:rPr lang="ru-RU" sz="2000" b="1" dirty="0" err="1">
                <a:cs typeface="Times New Roman" panose="02020603050405020304" pitchFamily="18" charset="0"/>
              </a:rPr>
              <a:t>він</a:t>
            </a:r>
            <a:r>
              <a:rPr lang="ru-RU" sz="2000" b="1" dirty="0">
                <a:cs typeface="Times New Roman" panose="02020603050405020304" pitchFamily="18" charset="0"/>
              </a:rPr>
              <a:t>    </a:t>
            </a:r>
            <a:r>
              <a:rPr lang="ru-RU" sz="2000" b="1" dirty="0" err="1">
                <a:cs typeface="Times New Roman" panose="02020603050405020304" pitchFamily="18" charset="0"/>
              </a:rPr>
              <a:t>робить</a:t>
            </a:r>
            <a:r>
              <a:rPr lang="ru-RU" sz="2000" b="1" dirty="0">
                <a:cs typeface="Times New Roman" panose="02020603050405020304" pitchFamily="18" charset="0"/>
              </a:rPr>
              <a:t>    (</a:t>
            </a:r>
            <a:r>
              <a:rPr lang="ru-RU" sz="2000" b="1" dirty="0" err="1"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cs typeface="Times New Roman" panose="02020603050405020304" pitchFamily="18" charset="0"/>
              </a:rPr>
              <a:t>    </a:t>
            </a:r>
            <a:r>
              <a:rPr lang="ru-RU" sz="2000" b="1" dirty="0" err="1">
                <a:cs typeface="Times New Roman" panose="02020603050405020304" pitchFamily="18" charset="0"/>
              </a:rPr>
              <a:t>майже</a:t>
            </a:r>
            <a:r>
              <a:rPr lang="ru-RU" sz="2000" b="1" dirty="0">
                <a:cs typeface="Times New Roman" panose="02020603050405020304" pitchFamily="18" charset="0"/>
              </a:rPr>
              <a:t>    все</a:t>
            </a:r>
            <a:r>
              <a:rPr lang="ru-RU" sz="2000" b="1" dirty="0" smtClean="0">
                <a:cs typeface="Times New Roman" panose="02020603050405020304" pitchFamily="18" charset="0"/>
              </a:rPr>
              <a:t>), </a:t>
            </a:r>
            <a:r>
              <a:rPr lang="ru-RU" sz="2000" b="1" dirty="0" err="1" smtClean="0">
                <a:cs typeface="Times New Roman" panose="02020603050405020304" pitchFamily="18" charset="0"/>
              </a:rPr>
              <a:t>регламентується</a:t>
            </a:r>
            <a:r>
              <a:rPr lang="ru-RU" sz="2000" b="1" dirty="0" smtClean="0"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cs typeface="Times New Roman" panose="02020603050405020304" pitchFamily="18" charset="0"/>
              </a:rPr>
              <a:t>тими</a:t>
            </a:r>
            <a:r>
              <a:rPr lang="ru-RU" sz="2000" b="1" dirty="0"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cs typeface="Times New Roman" panose="02020603050405020304" pitchFamily="18" charset="0"/>
              </a:rPr>
              <a:t>іншими</a:t>
            </a:r>
            <a:r>
              <a:rPr lang="ru-RU" sz="2000" b="1" dirty="0"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cs typeface="Times New Roman" panose="02020603050405020304" pitchFamily="18" charset="0"/>
              </a:rPr>
              <a:t>нормативними</a:t>
            </a:r>
            <a:r>
              <a:rPr lang="ru-RU" sz="2000" b="1" dirty="0"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cs typeface="Times New Roman" panose="02020603050405020304" pitchFamily="18" charset="0"/>
              </a:rPr>
              <a:t>документами</a:t>
            </a:r>
            <a:r>
              <a:rPr lang="ru-RU" sz="2000" b="1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1188" y="3568225"/>
            <a:ext cx="7632848" cy="3312368"/>
          </a:xfrm>
          <a:prstGeom prst="roundRect">
            <a:avLst/>
          </a:prstGeom>
          <a:solidFill>
            <a:srgbClr val="66FF33"/>
          </a:solidFill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err="1" smtClean="0"/>
              <a:t>Ф</a:t>
            </a:r>
            <a:r>
              <a:rPr lang="ru-RU" sz="2000" b="1" dirty="0" err="1" smtClean="0"/>
              <a:t>інансово-правові</a:t>
            </a:r>
            <a:r>
              <a:rPr lang="ru-RU" sz="2000" b="1" dirty="0" smtClean="0"/>
              <a:t> </a:t>
            </a:r>
            <a:r>
              <a:rPr lang="ru-RU" sz="2000" b="1" dirty="0" err="1"/>
              <a:t>норми</a:t>
            </a:r>
            <a:r>
              <a:rPr lang="ru-RU" sz="2000" b="1" dirty="0"/>
              <a:t> </a:t>
            </a:r>
            <a:r>
              <a:rPr lang="ru-RU" sz="2000" b="1" dirty="0" err="1"/>
              <a:t>охоплюють</a:t>
            </a:r>
            <a:r>
              <a:rPr lang="ru-RU" sz="2000" b="1" dirty="0"/>
              <a:t> </a:t>
            </a:r>
            <a:r>
              <a:rPr lang="ru-RU" sz="2000" b="1" dirty="0" err="1"/>
              <a:t>різні</a:t>
            </a:r>
            <a:r>
              <a:rPr lang="ru-RU" sz="2000" b="1" dirty="0"/>
              <a:t> </a:t>
            </a:r>
            <a:r>
              <a:rPr lang="ru-RU" sz="2000" b="1" dirty="0" err="1"/>
              <a:t>види</a:t>
            </a:r>
            <a:r>
              <a:rPr lang="ru-RU" sz="2000" b="1" dirty="0"/>
              <a:t> </a:t>
            </a:r>
            <a:r>
              <a:rPr lang="ru-RU" sz="2000" b="1" dirty="0" err="1"/>
              <a:t>суспільних</a:t>
            </a:r>
            <a:r>
              <a:rPr lang="ru-RU" sz="2000" b="1" dirty="0"/>
              <a:t> </a:t>
            </a:r>
            <a:r>
              <a:rPr lang="ru-RU" sz="2000" b="1" dirty="0" err="1"/>
              <a:t>відносин</a:t>
            </a:r>
            <a:r>
              <a:rPr lang="ru-RU" sz="2000" b="1" dirty="0"/>
              <a:t>: </a:t>
            </a:r>
            <a:r>
              <a:rPr lang="ru-RU" sz="2000" b="1" dirty="0" err="1"/>
              <a:t>податкові</a:t>
            </a:r>
            <a:r>
              <a:rPr lang="ru-RU" sz="2000" b="1" dirty="0"/>
              <a:t>, </a:t>
            </a:r>
            <a:r>
              <a:rPr lang="ru-RU" sz="2000" b="1" dirty="0" err="1"/>
              <a:t>бюджетні</a:t>
            </a:r>
            <a:r>
              <a:rPr lang="ru-RU" sz="2000" b="1" dirty="0"/>
              <a:t>, в </a:t>
            </a:r>
            <a:r>
              <a:rPr lang="ru-RU" sz="2000" b="1" dirty="0" err="1"/>
              <a:t>галузі</a:t>
            </a:r>
            <a:r>
              <a:rPr lang="ru-RU" sz="2000" b="1" dirty="0"/>
              <a:t> </a:t>
            </a:r>
            <a:r>
              <a:rPr lang="ru-RU" sz="2000" b="1" dirty="0" err="1"/>
              <a:t>публічного</a:t>
            </a:r>
            <a:r>
              <a:rPr lang="ru-RU" sz="2000" b="1" dirty="0"/>
              <a:t> кредиту та </a:t>
            </a:r>
            <a:r>
              <a:rPr lang="ru-RU" sz="2000" b="1" dirty="0" err="1"/>
              <a:t>публічного</a:t>
            </a:r>
            <a:r>
              <a:rPr lang="ru-RU" sz="2000" b="1" dirty="0"/>
              <a:t> боргу, </a:t>
            </a:r>
            <a:r>
              <a:rPr lang="ru-RU" sz="2000" b="1" dirty="0" err="1"/>
              <a:t>банківської</a:t>
            </a:r>
            <a:r>
              <a:rPr lang="ru-RU" sz="2000" b="1" dirty="0"/>
              <a:t> та </a:t>
            </a:r>
            <a:r>
              <a:rPr lang="ru-RU" sz="2000" b="1" dirty="0" err="1"/>
              <a:t>страхової</a:t>
            </a:r>
            <a:r>
              <a:rPr lang="ru-RU" sz="2000" b="1" dirty="0"/>
              <a:t> </a:t>
            </a:r>
            <a:r>
              <a:rPr lang="ru-RU" sz="2000" b="1" dirty="0" err="1"/>
              <a:t>діяльності</a:t>
            </a:r>
            <a:r>
              <a:rPr lang="ru-RU" sz="2000" b="1" dirty="0"/>
              <a:t>, грошового </a:t>
            </a:r>
            <a:r>
              <a:rPr lang="ru-RU" sz="2000" b="1" dirty="0" err="1"/>
              <a:t>обігу</a:t>
            </a:r>
            <a:r>
              <a:rPr lang="ru-RU" sz="2000" b="1" dirty="0"/>
              <a:t>, </a:t>
            </a:r>
            <a:r>
              <a:rPr lang="ru-RU" sz="2000" b="1" dirty="0" err="1"/>
              <a:t>ціноутворення</a:t>
            </a:r>
            <a:r>
              <a:rPr lang="ru-RU" sz="2000" b="1" dirty="0"/>
              <a:t>, валютного </a:t>
            </a:r>
            <a:r>
              <a:rPr lang="ru-RU" sz="2000" b="1" dirty="0" err="1"/>
              <a:t>регулювання</a:t>
            </a:r>
            <a:r>
              <a:rPr lang="ru-RU" sz="2000" b="1" dirty="0"/>
              <a:t> та контролю. </a:t>
            </a:r>
            <a:r>
              <a:rPr lang="ru-RU" sz="2000" b="1" dirty="0" err="1"/>
              <a:t>Саме</a:t>
            </a:r>
            <a:r>
              <a:rPr lang="ru-RU" sz="2000" b="1" dirty="0"/>
              <a:t> тому </a:t>
            </a:r>
            <a:r>
              <a:rPr lang="ru-RU" sz="2000" b="1" dirty="0" err="1"/>
              <a:t>глибоке</a:t>
            </a:r>
            <a:r>
              <a:rPr lang="ru-RU" sz="2000" b="1" dirty="0"/>
              <a:t> </a:t>
            </a:r>
            <a:r>
              <a:rPr lang="ru-RU" sz="2000" b="1" dirty="0" err="1"/>
              <a:t>вивчення</a:t>
            </a:r>
            <a:r>
              <a:rPr lang="ru-RU" sz="2000" b="1" dirty="0"/>
              <a:t> норм </a:t>
            </a:r>
            <a:r>
              <a:rPr lang="ru-RU" sz="2000" b="1" dirty="0" err="1"/>
              <a:t>фінансового</a:t>
            </a:r>
            <a:r>
              <a:rPr lang="ru-RU" sz="2000" b="1" dirty="0"/>
              <a:t> права, </a:t>
            </a:r>
            <a:r>
              <a:rPr lang="ru-RU" sz="2000" b="1" dirty="0" err="1"/>
              <a:t>розуміння</a:t>
            </a:r>
            <a:r>
              <a:rPr lang="ru-RU" sz="2000" b="1" dirty="0"/>
              <a:t> </a:t>
            </a:r>
            <a:r>
              <a:rPr lang="ru-RU" sz="2000" b="1" dirty="0" err="1"/>
              <a:t>механізму</a:t>
            </a:r>
            <a:r>
              <a:rPr lang="ru-RU" sz="2000" b="1" dirty="0"/>
              <a:t> </a:t>
            </a:r>
            <a:r>
              <a:rPr lang="ru-RU" sz="2000" b="1" dirty="0" err="1"/>
              <a:t>їх</a:t>
            </a:r>
            <a:r>
              <a:rPr lang="ru-RU" sz="2000" b="1" dirty="0"/>
              <a:t> </a:t>
            </a:r>
            <a:r>
              <a:rPr lang="ru-RU" sz="2000" b="1" dirty="0" err="1"/>
              <a:t>дії</a:t>
            </a:r>
            <a:r>
              <a:rPr lang="ru-RU" sz="2000" b="1" dirty="0"/>
              <a:t> є </a:t>
            </a:r>
            <a:r>
              <a:rPr lang="ru-RU" sz="2000" b="1" dirty="0" err="1"/>
              <a:t>необхідними</a:t>
            </a:r>
            <a:r>
              <a:rPr lang="ru-RU" sz="2000" b="1" dirty="0"/>
              <a:t> для </a:t>
            </a:r>
            <a:r>
              <a:rPr lang="ru-RU" sz="2000" b="1" dirty="0" err="1"/>
              <a:t>фахівців</a:t>
            </a:r>
            <a:r>
              <a:rPr lang="ru-RU" sz="2000" b="1" dirty="0"/>
              <a:t> </a:t>
            </a:r>
            <a:r>
              <a:rPr lang="ru-RU" sz="2000" b="1" dirty="0" smtClean="0"/>
              <a:t>з </a:t>
            </a:r>
            <a:r>
              <a:rPr lang="ru-RU" sz="2000" b="1" dirty="0" err="1" smtClean="0"/>
              <a:t>обліку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адиту</a:t>
            </a:r>
            <a:r>
              <a:rPr lang="ru-RU" sz="2000" b="1" dirty="0" smtClean="0"/>
              <a:t> </a:t>
            </a:r>
            <a:r>
              <a:rPr lang="ru-RU" sz="2000" b="1" dirty="0" err="1"/>
              <a:t>задля</a:t>
            </a:r>
            <a:r>
              <a:rPr lang="ru-RU" sz="2000" b="1" dirty="0"/>
              <a:t> </a:t>
            </a:r>
            <a:r>
              <a:rPr lang="ru-RU" sz="2000" b="1" dirty="0" err="1"/>
              <a:t>практичної</a:t>
            </a:r>
            <a:r>
              <a:rPr lang="ru-RU" sz="2000" b="1" dirty="0"/>
              <a:t> </a:t>
            </a:r>
            <a:r>
              <a:rPr lang="ru-RU" sz="2000" b="1" dirty="0" err="1"/>
              <a:t>діяльності</a:t>
            </a:r>
            <a:r>
              <a:rPr lang="ru-RU" sz="2000" b="1" dirty="0"/>
              <a:t> у </a:t>
            </a:r>
            <a:r>
              <a:rPr lang="ru-RU" sz="2000" b="1" dirty="0" err="1"/>
              <a:t>всіх</a:t>
            </a:r>
            <a:r>
              <a:rPr lang="ru-RU" sz="2000" b="1" dirty="0"/>
              <a:t> сферах народного </a:t>
            </a:r>
            <a:r>
              <a:rPr lang="ru-RU" sz="2000" b="1" dirty="0" err="1"/>
              <a:t>господарства</a:t>
            </a:r>
            <a:r>
              <a:rPr lang="ru-RU" sz="2000" b="1" dirty="0"/>
              <a:t> з метою </a:t>
            </a:r>
            <a:r>
              <a:rPr lang="ru-RU" sz="2000" b="1" dirty="0" err="1"/>
              <a:t>захисту</a:t>
            </a:r>
            <a:r>
              <a:rPr lang="ru-RU" sz="2000" b="1" dirty="0"/>
              <a:t> прав та </a:t>
            </a:r>
            <a:r>
              <a:rPr lang="ru-RU" sz="2000" b="1" dirty="0" err="1"/>
              <a:t>законних</a:t>
            </a:r>
            <a:r>
              <a:rPr lang="ru-RU" sz="2000" b="1" dirty="0"/>
              <a:t> </a:t>
            </a:r>
            <a:r>
              <a:rPr lang="ru-RU" sz="2000" b="1" dirty="0" err="1"/>
              <a:t>інтересів</a:t>
            </a:r>
            <a:r>
              <a:rPr lang="ru-RU" sz="2000" b="1" dirty="0"/>
              <a:t> </a:t>
            </a:r>
            <a:r>
              <a:rPr lang="ru-RU" sz="2000" b="1" dirty="0" err="1"/>
              <a:t>суб’єктів</a:t>
            </a:r>
            <a:r>
              <a:rPr lang="ru-RU" sz="2000" b="1" dirty="0"/>
              <a:t> </a:t>
            </a:r>
            <a:r>
              <a:rPr lang="ru-RU" sz="2000" b="1" dirty="0" err="1"/>
              <a:t>господарювання</a:t>
            </a:r>
            <a:endParaRPr lang="ru-RU" sz="2000" b="1" dirty="0"/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8174036" y="1565970"/>
            <a:ext cx="969964" cy="3015158"/>
          </a:xfrm>
          <a:prstGeom prst="curvedLeftArrow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476672"/>
            <a:ext cx="7778500" cy="9361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/>
              <a:t>Місце дисципліни в навчальному процесі</a:t>
            </a:r>
            <a:endParaRPr lang="ru-RU" sz="28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808820"/>
            <a:ext cx="7778500" cy="4500500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Дисципліна</a:t>
            </a:r>
            <a:r>
              <a:rPr lang="ru-RU" sz="2800" b="1" dirty="0"/>
              <a:t> </a:t>
            </a:r>
            <a:r>
              <a:rPr lang="ru-RU" sz="2800" b="1" dirty="0" smtClean="0"/>
              <a:t>«</a:t>
            </a:r>
            <a:r>
              <a:rPr lang="ru-RU" sz="2800" b="1" dirty="0" err="1" smtClean="0"/>
              <a:t>Фінансове</a:t>
            </a:r>
            <a:r>
              <a:rPr lang="ru-RU" sz="2800" b="1" dirty="0" smtClean="0"/>
              <a:t> право </a:t>
            </a:r>
            <a:r>
              <a:rPr lang="ru-RU" sz="2800" b="1" dirty="0" err="1" smtClean="0"/>
              <a:t>України</a:t>
            </a:r>
            <a:r>
              <a:rPr lang="ru-RU" sz="2800" b="1" dirty="0" smtClean="0"/>
              <a:t>» </a:t>
            </a:r>
            <a:r>
              <a:rPr lang="ru-RU" sz="2800" b="1" dirty="0"/>
              <a:t>є </a:t>
            </a:r>
            <a:r>
              <a:rPr lang="ru-RU" sz="2800" b="1" dirty="0" err="1" smtClean="0"/>
              <a:t>професійно-орієнтованою</a:t>
            </a:r>
            <a:r>
              <a:rPr lang="ru-RU" sz="2800" b="1" dirty="0"/>
              <a:t> </a:t>
            </a:r>
            <a:r>
              <a:rPr lang="ru-RU" sz="2800" b="1" dirty="0" err="1" smtClean="0"/>
              <a:t>дисципліною</a:t>
            </a:r>
            <a:r>
              <a:rPr lang="ru-RU" sz="2800" b="1" dirty="0" smtClean="0"/>
              <a:t> циклу </a:t>
            </a:r>
            <a:r>
              <a:rPr lang="ru-RU" sz="2800" b="1" dirty="0" err="1" smtClean="0"/>
              <a:t>професійної</a:t>
            </a:r>
            <a:r>
              <a:rPr lang="ru-RU" sz="2800" b="1" dirty="0" smtClean="0"/>
              <a:t> </a:t>
            </a:r>
            <a:r>
              <a:rPr lang="ru-RU" sz="2800" b="1" dirty="0" err="1"/>
              <a:t>підготовки</a:t>
            </a:r>
            <a:r>
              <a:rPr lang="ru-RU" sz="2800" b="1" dirty="0"/>
              <a:t> </a:t>
            </a:r>
            <a:r>
              <a:rPr lang="ru-RU" sz="2800" b="1" dirty="0" err="1" smtClean="0"/>
              <a:t>студентів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спеціальності</a:t>
            </a:r>
            <a:r>
              <a:rPr lang="ru-RU" sz="2800" b="1" dirty="0" smtClean="0"/>
              <a:t> </a:t>
            </a:r>
            <a:r>
              <a:rPr lang="ru-RU" sz="2800" b="1" dirty="0"/>
              <a:t>«</a:t>
            </a:r>
            <a:r>
              <a:rPr lang="ru-RU" sz="2800" b="1" dirty="0" err="1"/>
              <a:t>Облік</a:t>
            </a:r>
            <a:r>
              <a:rPr lang="ru-RU" sz="2800" b="1" dirty="0"/>
              <a:t> і </a:t>
            </a:r>
            <a:r>
              <a:rPr lang="ru-RU" sz="2800" b="1" dirty="0" err="1"/>
              <a:t>оподаткування</a:t>
            </a:r>
            <a:r>
              <a:rPr lang="ru-RU" sz="2800" b="1" dirty="0" smtClean="0"/>
              <a:t>».</a:t>
            </a:r>
          </a:p>
          <a:p>
            <a:pPr algn="ctr"/>
            <a:r>
              <a:rPr lang="ru-RU" sz="2800" b="1" dirty="0" smtClean="0"/>
              <a:t>Вона </a:t>
            </a:r>
            <a:r>
              <a:rPr lang="ru-RU" sz="2800" b="1" dirty="0" err="1" smtClean="0"/>
              <a:t>вивчається</a:t>
            </a:r>
            <a:r>
              <a:rPr lang="ru-RU" sz="2800" b="1" dirty="0" smtClean="0"/>
              <a:t> </a:t>
            </a:r>
            <a:r>
              <a:rPr lang="ru-RU" sz="2800" b="1" dirty="0" err="1"/>
              <a:t>після</a:t>
            </a:r>
            <a:r>
              <a:rPr lang="ru-RU" sz="2800" b="1" dirty="0"/>
              <a:t> </a:t>
            </a:r>
            <a:r>
              <a:rPr lang="ru-RU" sz="2800" b="1" dirty="0" err="1"/>
              <a:t>ґрунтовного</a:t>
            </a:r>
            <a:r>
              <a:rPr lang="ru-RU" sz="2800" b="1" dirty="0"/>
              <a:t> </a:t>
            </a:r>
            <a:r>
              <a:rPr lang="ru-RU" sz="2800" b="1" dirty="0" err="1"/>
              <a:t>засвоєння</a:t>
            </a:r>
            <a:endParaRPr lang="ru-RU" sz="2800" b="1" dirty="0"/>
          </a:p>
          <a:p>
            <a:pPr algn="ctr"/>
            <a:r>
              <a:rPr lang="ru-RU" sz="2800" b="1" dirty="0"/>
              <a:t>студентами </a:t>
            </a:r>
            <a:r>
              <a:rPr lang="ru-RU" sz="2800" b="1" dirty="0" err="1"/>
              <a:t>знань</a:t>
            </a:r>
            <a:r>
              <a:rPr lang="ru-RU" sz="2800" b="1" dirty="0"/>
              <a:t> з таких </a:t>
            </a:r>
            <a:r>
              <a:rPr lang="ru-RU" sz="2800" b="1" dirty="0" err="1"/>
              <a:t>дисциплін</a:t>
            </a:r>
            <a:r>
              <a:rPr lang="ru-RU" sz="2800" b="1" dirty="0"/>
              <a:t>, як</a:t>
            </a:r>
          </a:p>
          <a:p>
            <a:pPr algn="ctr"/>
            <a:r>
              <a:rPr lang="ru-RU" sz="2800" b="1" dirty="0" smtClean="0"/>
              <a:t>«</a:t>
            </a:r>
            <a:r>
              <a:rPr lang="ru-RU" sz="2800" b="1" dirty="0" err="1" smtClean="0"/>
              <a:t>Правознавство</a:t>
            </a:r>
            <a:r>
              <a:rPr lang="ru-RU" sz="2800" b="1" dirty="0" smtClean="0"/>
              <a:t>», «</a:t>
            </a:r>
            <a:r>
              <a:rPr lang="ru-RU" sz="2800" b="1" dirty="0" err="1" smtClean="0"/>
              <a:t>Податкова</a:t>
            </a:r>
            <a:r>
              <a:rPr lang="ru-RU" sz="2800" b="1" dirty="0" smtClean="0"/>
              <a:t> система</a:t>
            </a:r>
            <a:r>
              <a:rPr lang="ru-RU" sz="2800" b="1" dirty="0" smtClean="0"/>
              <a:t>»,</a:t>
            </a:r>
            <a:endParaRPr lang="ru-RU" sz="2800" b="1" dirty="0"/>
          </a:p>
          <a:p>
            <a:pPr algn="ctr"/>
            <a:r>
              <a:rPr lang="ru-RU" sz="2800" b="1" dirty="0" smtClean="0"/>
              <a:t>«</a:t>
            </a:r>
            <a:r>
              <a:rPr lang="ru-RU" sz="2800" b="1" dirty="0" err="1" smtClean="0"/>
              <a:t>Фінанси</a:t>
            </a:r>
            <a:r>
              <a:rPr lang="ru-RU" sz="2800" b="1" dirty="0" smtClean="0"/>
              <a:t>» </a:t>
            </a:r>
            <a:r>
              <a:rPr lang="ru-RU" sz="2800" b="1" dirty="0" err="1"/>
              <a:t>тощо</a:t>
            </a:r>
            <a:r>
              <a:rPr lang="ru-RU" sz="2800" b="1" dirty="0"/>
              <a:t>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564706" y="1412776"/>
            <a:ext cx="1296144" cy="396044"/>
          </a:xfrm>
          <a:prstGeom prst="downArrow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3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428725"/>
            <a:ext cx="3456384" cy="1272083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/>
              <a:t>Мета навчальної дисципліни</a:t>
            </a:r>
            <a:endParaRPr lang="ru-RU" sz="2800" b="1" i="1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2115" y="1988840"/>
            <a:ext cx="7632848" cy="4608512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/>
            <a:r>
              <a:rPr lang="uk-UA" sz="2000" b="1" dirty="0"/>
              <a:t>Метою викладання навчальної </a:t>
            </a:r>
            <a:r>
              <a:rPr lang="uk-UA" sz="2000" b="1" dirty="0" err="1"/>
              <a:t>дисциплiни</a:t>
            </a:r>
            <a:r>
              <a:rPr lang="uk-UA" sz="2000" b="1" dirty="0"/>
              <a:t> «Фінансове право» є опанування студентами </a:t>
            </a:r>
            <a:r>
              <a:rPr lang="uk-UA" sz="2000" b="1" dirty="0" err="1"/>
              <a:t>механiзму</a:t>
            </a:r>
            <a:r>
              <a:rPr lang="uk-UA" sz="2000" b="1" dirty="0"/>
              <a:t> виникнення, </a:t>
            </a:r>
            <a:r>
              <a:rPr lang="uk-UA" sz="2000" b="1" dirty="0" err="1"/>
              <a:t>змiни</a:t>
            </a:r>
            <a:r>
              <a:rPr lang="uk-UA" sz="2000" b="1" dirty="0"/>
              <a:t> та припинення </a:t>
            </a:r>
            <a:r>
              <a:rPr lang="uk-UA" sz="2000" b="1" dirty="0" err="1"/>
              <a:t>фiнансово</a:t>
            </a:r>
            <a:r>
              <a:rPr lang="uk-UA" sz="2000" b="1" dirty="0"/>
              <a:t>-правових </a:t>
            </a:r>
            <a:r>
              <a:rPr lang="uk-UA" sz="2000" b="1" dirty="0" err="1"/>
              <a:t>вiдносин</a:t>
            </a:r>
            <a:r>
              <a:rPr lang="uk-UA" sz="2000" b="1" dirty="0"/>
              <a:t>, а також нормативно-правового забезпечення у сфері публічних </a:t>
            </a:r>
            <a:r>
              <a:rPr lang="uk-UA" sz="2000" b="1" dirty="0" err="1"/>
              <a:t>фiнансiв</a:t>
            </a:r>
            <a:r>
              <a:rPr lang="uk-UA" sz="2000" b="1" dirty="0"/>
              <a:t>, формування у </a:t>
            </a:r>
            <a:r>
              <a:rPr lang="uk-UA" sz="2000" b="1" dirty="0" err="1"/>
              <a:t>майбутнiх</a:t>
            </a:r>
            <a:r>
              <a:rPr lang="uk-UA" sz="2000" b="1" dirty="0"/>
              <a:t> юристів правової </a:t>
            </a:r>
            <a:r>
              <a:rPr lang="uk-UA" sz="2000" b="1" dirty="0" err="1"/>
              <a:t>свiдомостi</a:t>
            </a:r>
            <a:r>
              <a:rPr lang="uk-UA" sz="2000" b="1" dirty="0"/>
              <a:t> та правової культури, вдосконалення навичок використання теоретичного і нормативно-правового матеріалу при вирішенні практичних завдань забезпечення необхідних умов функціонування підприємств, установ та організацій різних форм власності та господарювання.</a:t>
            </a:r>
            <a:endParaRPr lang="ru-RU" sz="2000" b="1" dirty="0"/>
          </a:p>
        </p:txBody>
      </p:sp>
      <p:sp>
        <p:nvSpPr>
          <p:cNvPr id="3" name="Стрелка углом 2"/>
          <p:cNvSpPr/>
          <p:nvPr/>
        </p:nvSpPr>
        <p:spPr>
          <a:xfrm rot="5400000">
            <a:off x="4355976" y="260648"/>
            <a:ext cx="1008112" cy="2448272"/>
          </a:xfrm>
          <a:prstGeom prst="bentArrow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8137" y="260649"/>
            <a:ext cx="3456384" cy="1417340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err="1" smtClean="0"/>
              <a:t>Завдання</a:t>
            </a:r>
            <a:r>
              <a:rPr lang="ru-RU" sz="2800" b="1" i="1"/>
              <a:t> </a:t>
            </a:r>
            <a:r>
              <a:rPr lang="uk-UA" sz="2800" b="1" i="1" smtClean="0"/>
              <a:t>навчальної </a:t>
            </a:r>
            <a:r>
              <a:rPr lang="uk-UA" sz="2800" b="1" i="1"/>
              <a:t>дисципліни</a:t>
            </a:r>
            <a:endParaRPr lang="ru-RU" sz="2800" b="1" i="1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0092" y="1677989"/>
            <a:ext cx="7896324" cy="5180010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/>
              <a:t>Основними завданнями навчальної </a:t>
            </a:r>
            <a:r>
              <a:rPr lang="uk-UA" sz="2000" b="1" dirty="0" err="1"/>
              <a:t>дисциплiни</a:t>
            </a:r>
            <a:r>
              <a:rPr lang="uk-UA" sz="2000" b="1" dirty="0"/>
              <a:t> «Фінансове </a:t>
            </a:r>
            <a:r>
              <a:rPr lang="uk-UA" sz="2000" b="1" dirty="0" smtClean="0"/>
              <a:t>право України» </a:t>
            </a:r>
            <a:r>
              <a:rPr lang="uk-UA" sz="2000" b="1" dirty="0"/>
              <a:t>є визначення та обґрунтування необхідності поглибленого вивчення фінансово-правових понять і категорій, засобів правового регулювання різноманітних процесів у сфері фінансів; вивчення теоретичного змісту предмета та методології фінансового права, його норм, принципів, системи, особливостей виникнення та розвитку фінансово-правових відносин; засвоєння правових знань щодо </a:t>
            </a:r>
            <a:r>
              <a:rPr lang="uk-UA" sz="2000" b="1" dirty="0" err="1"/>
              <a:t>фiнансової</a:t>
            </a:r>
            <a:r>
              <a:rPr lang="uk-UA" sz="2000" b="1" dirty="0"/>
              <a:t> </a:t>
            </a:r>
            <a:r>
              <a:rPr lang="uk-UA" sz="2000" b="1" dirty="0" err="1"/>
              <a:t>дiяльностi</a:t>
            </a:r>
            <a:r>
              <a:rPr lang="uk-UA" sz="2000" b="1" dirty="0"/>
              <a:t> держави, пов’язаної з </a:t>
            </a:r>
            <a:r>
              <a:rPr lang="uk-UA" sz="2000" b="1" dirty="0" err="1"/>
              <a:t>мобiлізацією</a:t>
            </a:r>
            <a:r>
              <a:rPr lang="uk-UA" sz="2000" b="1" dirty="0"/>
              <a:t>, розподілом, перерозподілом та використанням </a:t>
            </a:r>
            <a:r>
              <a:rPr lang="uk-UA" sz="2000" b="1" dirty="0" err="1"/>
              <a:t>централiзованих</a:t>
            </a:r>
            <a:r>
              <a:rPr lang="uk-UA" sz="2000" b="1" dirty="0"/>
              <a:t> i </a:t>
            </a:r>
            <a:r>
              <a:rPr lang="uk-UA" sz="2000" b="1" dirty="0" err="1"/>
              <a:t>децентралiзованих</a:t>
            </a:r>
            <a:r>
              <a:rPr lang="uk-UA" sz="2000" b="1" dirty="0"/>
              <a:t> </a:t>
            </a:r>
            <a:r>
              <a:rPr lang="uk-UA" sz="2000" b="1" dirty="0" err="1"/>
              <a:t>фондiв</a:t>
            </a:r>
            <a:r>
              <a:rPr lang="uk-UA" sz="2000" b="1" dirty="0"/>
              <a:t> грошових </a:t>
            </a:r>
            <a:r>
              <a:rPr lang="uk-UA" sz="2000" b="1" dirty="0" err="1"/>
              <a:t>коштiв</a:t>
            </a:r>
            <a:r>
              <a:rPr lang="uk-UA" sz="2000" b="1" dirty="0"/>
              <a:t> держави та органів місцевого самоврядування; аналіз джерел фінансового права та практики їх застосування; формування </a:t>
            </a:r>
            <a:r>
              <a:rPr lang="uk-UA" sz="2000" b="1" dirty="0" err="1"/>
              <a:t>вмiння</a:t>
            </a:r>
            <a:r>
              <a:rPr lang="uk-UA" sz="2000" b="1" dirty="0"/>
              <a:t> забезпечити суворе дотримання i виконання правових приписів, правильно застосовувати нормативно-правові акти у практичній професійній діяльності.</a:t>
            </a:r>
            <a:endParaRPr lang="ru-RU" sz="2000" b="1" dirty="0"/>
          </a:p>
        </p:txBody>
      </p:sp>
      <p:sp>
        <p:nvSpPr>
          <p:cNvPr id="3" name="Стрелка углом 2"/>
          <p:cNvSpPr/>
          <p:nvPr/>
        </p:nvSpPr>
        <p:spPr>
          <a:xfrm rot="5400000">
            <a:off x="4367384" y="249240"/>
            <a:ext cx="697263" cy="2160240"/>
          </a:xfrm>
          <a:prstGeom prst="bentArrow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680</TotalTime>
  <Words>357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</vt:lpstr>
      <vt:lpstr>Times New Roman</vt:lpstr>
      <vt:lpstr>Соседство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Андрей</cp:lastModifiedBy>
  <cp:revision>184</cp:revision>
  <dcterms:created xsi:type="dcterms:W3CDTF">2014-10-23T16:33:01Z</dcterms:created>
  <dcterms:modified xsi:type="dcterms:W3CDTF">2019-03-04T17:52:06Z</dcterms:modified>
</cp:coreProperties>
</file>