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79" r:id="rId4"/>
    <p:sldId id="276" r:id="rId5"/>
    <p:sldId id="278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>
      <p:cViewPr>
        <p:scale>
          <a:sx n="66" d="100"/>
          <a:sy n="66" d="100"/>
        </p:scale>
        <p:origin x="-129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pPr/>
              <a:t>16.03.2019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336704"/>
          </a:xfrm>
        </p:spPr>
        <p:txBody>
          <a:bodyPr/>
          <a:lstStyle/>
          <a:p>
            <a:pPr marL="165100">
              <a:lnSpc>
                <a:spcPct val="150000"/>
              </a:lnSpc>
              <a:spcAft>
                <a:spcPts val="0"/>
              </a:spcAft>
            </a:pPr>
            <a:r>
              <a:rPr lang="uk-UA" sz="33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Напрям </a:t>
            </a:r>
            <a:r>
              <a:rPr lang="uk-UA" sz="3300" b="1" dirty="0">
                <a:latin typeface="Times New Roman" pitchFamily="18" charset="0"/>
                <a:ea typeface="Times New Roman"/>
                <a:cs typeface="Times New Roman" pitchFamily="18" charset="0"/>
              </a:rPr>
              <a:t>підготовки: 081   </a:t>
            </a:r>
            <a:r>
              <a:rPr lang="uk-UA" sz="33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Право </a:t>
            </a:r>
          </a:p>
          <a:p>
            <a:pPr marL="165100" algn="ctr">
              <a:lnSpc>
                <a:spcPct val="150000"/>
              </a:lnSpc>
              <a:spcAft>
                <a:spcPts val="0"/>
              </a:spcAft>
            </a:pPr>
            <a:r>
              <a:rPr lang="uk-UA" sz="4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Дисципліна: Право Європейського Союзу</a:t>
            </a:r>
          </a:p>
          <a:p>
            <a:pPr marL="177800">
              <a:lnSpc>
                <a:spcPct val="150000"/>
              </a:lnSpc>
              <a:spcAft>
                <a:spcPts val="0"/>
              </a:spcAft>
            </a:pPr>
            <a:r>
              <a:rPr lang="uk-UA" sz="4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uk-UA" sz="4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uk-UA" sz="4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336704"/>
          </a:xfrm>
        </p:spPr>
        <p:txBody>
          <a:bodyPr>
            <a:noAutofit/>
          </a:bodyPr>
          <a:lstStyle/>
          <a:p>
            <a:pPr algn="just"/>
            <a:r>
              <a:rPr lang="uk-UA" sz="2400" u="sng" dirty="0" smtClean="0"/>
              <a:t>Мета:</a:t>
            </a:r>
            <a:r>
              <a:rPr lang="uk-UA" sz="2400" dirty="0" smtClean="0"/>
              <a:t> ознайомити  студентів  з  правовою системою  ЄС;  сформувати  у  студентів правничий  світогляд,  правосвідомість  і  правову  культуру  правознавця. юридичне  мислення;  навчити  студентів  застосовувати  теоретичні  правничі знання на практиці; навчити студентів самостійно поглиблювати і оновлювати правничі знання.  </a:t>
            </a:r>
            <a:endParaRPr lang="ru-RU" sz="2400" dirty="0" smtClean="0"/>
          </a:p>
          <a:p>
            <a:pPr algn="just"/>
            <a:r>
              <a:rPr lang="uk-UA" sz="2400" dirty="0" smtClean="0"/>
              <a:t> </a:t>
            </a:r>
            <a:endParaRPr lang="ru-RU" sz="2400" dirty="0" smtClean="0"/>
          </a:p>
          <a:p>
            <a:pPr algn="just"/>
            <a:r>
              <a:rPr lang="uk-UA" sz="2400" u="sng" dirty="0" smtClean="0"/>
              <a:t>Завдання</a:t>
            </a:r>
            <a:r>
              <a:rPr lang="uk-UA" sz="2400" dirty="0" smtClean="0"/>
              <a:t>: ознайомити  студентів  з  історичними  передумовами  та  сучасною  системою права  ЄС;  ознайомити  студентів  з  європейськими  процесами  гармонізації та уніфікації  в  окремих  галузях  права;  навчити  студентів  здійснювати  аналіз міжнародно-правових  актів  ЄС;  навчити  студентів  володіти  юридичною термінологією та понятійним апаратом в сфері права ЄС.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299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336704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/>
              <a:t>У результаті вивчення навчальної дисципліни студент повинен </a:t>
            </a:r>
            <a:endParaRPr lang="ru-RU" sz="2400" dirty="0" smtClean="0"/>
          </a:p>
          <a:p>
            <a:pPr algn="just"/>
            <a:r>
              <a:rPr lang="uk-UA" sz="2400" b="1" dirty="0" smtClean="0"/>
              <a:t>знати</a:t>
            </a:r>
            <a:r>
              <a:rPr lang="uk-UA" sz="2400" dirty="0" smtClean="0"/>
              <a:t>:</a:t>
            </a:r>
            <a:endParaRPr lang="ru-RU" sz="2400" dirty="0" smtClean="0"/>
          </a:p>
          <a:p>
            <a:pPr algn="just"/>
            <a:r>
              <a:rPr lang="uk-UA" sz="2400" dirty="0" smtClean="0"/>
              <a:t>- основні поняття, визначення та інші складові права Європейського Союзу;</a:t>
            </a:r>
            <a:endParaRPr lang="ru-RU" sz="2400" dirty="0" smtClean="0"/>
          </a:p>
          <a:p>
            <a:pPr algn="just"/>
            <a:r>
              <a:rPr lang="uk-UA" sz="2400" dirty="0" smtClean="0"/>
              <a:t>- сутність і зміст правових явищ і процесів в Європейському Союзі;</a:t>
            </a:r>
            <a:endParaRPr lang="ru-RU" sz="2400" dirty="0" smtClean="0"/>
          </a:p>
          <a:p>
            <a:pPr algn="just"/>
            <a:r>
              <a:rPr lang="uk-UA" sz="2400" dirty="0" smtClean="0"/>
              <a:t>- тенденції розвитку Європейської Союзу та його правопорядку;</a:t>
            </a:r>
            <a:endParaRPr lang="ru-RU" sz="2400" dirty="0" smtClean="0"/>
          </a:p>
          <a:p>
            <a:pPr algn="just"/>
            <a:r>
              <a:rPr lang="uk-UA" sz="2400" dirty="0" smtClean="0"/>
              <a:t>- роль України в європейській безпеці та в функціонуванні правової системи Європейського Союзу;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299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336704"/>
          </a:xfrm>
        </p:spPr>
        <p:txBody>
          <a:bodyPr>
            <a:noAutofit/>
          </a:bodyPr>
          <a:lstStyle/>
          <a:p>
            <a:pPr algn="just"/>
            <a:r>
              <a:rPr lang="uk-UA" sz="2300" b="1" dirty="0" smtClean="0"/>
              <a:t>вміти:</a:t>
            </a:r>
            <a:endParaRPr lang="ru-RU" sz="2300" dirty="0" smtClean="0"/>
          </a:p>
          <a:p>
            <a:pPr algn="just"/>
            <a:r>
              <a:rPr lang="uk-UA" sz="2300" dirty="0" smtClean="0"/>
              <a:t>- аналізувати сучасні явища і процеси в сфері європейських відносин і права;</a:t>
            </a:r>
            <a:endParaRPr lang="ru-RU" sz="2300" dirty="0" smtClean="0"/>
          </a:p>
          <a:p>
            <a:pPr algn="just"/>
            <a:r>
              <a:rPr lang="uk-UA" sz="2300" dirty="0" smtClean="0"/>
              <a:t>- орієнтуватися   в   чинному   законодавстві   Європейського   Союзу,   працювати   з першоджерелами;</a:t>
            </a:r>
            <a:endParaRPr lang="ru-RU" sz="2300" dirty="0" smtClean="0"/>
          </a:p>
          <a:p>
            <a:pPr algn="just"/>
            <a:r>
              <a:rPr lang="uk-UA" sz="2300" dirty="0" smtClean="0"/>
              <a:t>- вміти висловлювати власну думку з питань європейської інтеграції та аргументувати її;</a:t>
            </a:r>
            <a:endParaRPr lang="ru-RU" sz="2300" dirty="0" smtClean="0"/>
          </a:p>
          <a:p>
            <a:pPr algn="just"/>
            <a:r>
              <a:rPr lang="uk-UA" sz="2300" dirty="0" smtClean="0"/>
              <a:t>- знати й аналізувати міжнародно-правовий статус України як сторони в Угоді про асоціацію з Європейським Союзом та його державами-членами.</a:t>
            </a:r>
            <a:endParaRPr lang="ru-RU" sz="2300" dirty="0" smtClean="0"/>
          </a:p>
          <a:p>
            <a:pPr algn="just"/>
            <a:r>
              <a:rPr lang="uk-UA" sz="2300" dirty="0" smtClean="0"/>
              <a:t> 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xmlns="" val="34299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336704"/>
          </a:xfrm>
        </p:spPr>
        <p:txBody>
          <a:bodyPr>
            <a:noAutofit/>
          </a:bodyPr>
          <a:lstStyle/>
          <a:p>
            <a:pPr lvl="0" algn="just"/>
            <a:r>
              <a:rPr lang="uk-UA" sz="2500" b="1" dirty="0" smtClean="0"/>
              <a:t>Теми </a:t>
            </a:r>
            <a:r>
              <a:rPr lang="uk-UA" sz="2500" b="1" smtClean="0"/>
              <a:t>семінарських </a:t>
            </a:r>
            <a:r>
              <a:rPr lang="uk-UA" sz="2500" b="1" smtClean="0"/>
              <a:t>занять:</a:t>
            </a:r>
            <a:endParaRPr lang="ru-RU" sz="2500" dirty="0" smtClean="0"/>
          </a:p>
          <a:p>
            <a:pPr algn="just"/>
            <a:r>
              <a:rPr lang="uk-UA" sz="2500" b="1" dirty="0" smtClean="0"/>
              <a:t> </a:t>
            </a:r>
            <a:r>
              <a:rPr lang="uk-UA" sz="2400" dirty="0" smtClean="0"/>
              <a:t>1 Правова </a:t>
            </a:r>
            <a:r>
              <a:rPr lang="uk-UA" sz="2400" dirty="0" smtClean="0"/>
              <a:t>та інституційна системи Європейського Союзу.</a:t>
            </a:r>
            <a:endParaRPr lang="ru-RU" sz="2400" dirty="0" smtClean="0"/>
          </a:p>
          <a:p>
            <a:pPr algn="just"/>
            <a:r>
              <a:rPr lang="uk-UA" sz="2400" dirty="0" smtClean="0"/>
              <a:t>2 Права </a:t>
            </a:r>
            <a:r>
              <a:rPr lang="uk-UA" sz="2400" dirty="0" smtClean="0"/>
              <a:t>людини і громадянина ЄС. Спільна зовнішня та </a:t>
            </a:r>
            <a:r>
              <a:rPr lang="uk-UA" sz="2400" dirty="0" err="1" smtClean="0"/>
              <a:t>безпекова</a:t>
            </a:r>
            <a:r>
              <a:rPr lang="uk-UA" sz="2400" dirty="0" smtClean="0"/>
              <a:t> політика ЄС. Євроінтеграція України.</a:t>
            </a:r>
            <a:endParaRPr lang="ru-RU" sz="2400" dirty="0" smtClean="0"/>
          </a:p>
          <a:p>
            <a:pPr algn="just"/>
            <a:r>
              <a:rPr lang="uk-UA" sz="2400" dirty="0" smtClean="0"/>
              <a:t>3 Правове </a:t>
            </a:r>
            <a:r>
              <a:rPr lang="uk-UA" sz="2400" dirty="0" smtClean="0"/>
              <a:t>регулювання внутрішнього ринку ЄС.</a:t>
            </a:r>
            <a:endParaRPr lang="ru-RU" sz="2400" dirty="0" smtClean="0"/>
          </a:p>
          <a:p>
            <a:pPr algn="just"/>
            <a:r>
              <a:rPr lang="uk-UA" sz="2400" dirty="0" smtClean="0"/>
              <a:t>4 Інститути </a:t>
            </a:r>
            <a:r>
              <a:rPr lang="uk-UA" sz="2400" dirty="0" smtClean="0"/>
              <a:t>та галузі права Європейського Союзу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64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173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Вестибюль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22</cp:revision>
  <dcterms:created xsi:type="dcterms:W3CDTF">2010-02-23T11:30:32Z</dcterms:created>
  <dcterms:modified xsi:type="dcterms:W3CDTF">2019-03-16T01:22:06Z</dcterms:modified>
</cp:coreProperties>
</file>