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64" r:id="rId1"/>
  </p:sldMasterIdLst>
  <p:notesMasterIdLst>
    <p:notesMasterId r:id="rId7"/>
  </p:notesMasterIdLst>
  <p:sldIdLst>
    <p:sldId id="357" r:id="rId2"/>
    <p:sldId id="358" r:id="rId3"/>
    <p:sldId id="362" r:id="rId4"/>
    <p:sldId id="364" r:id="rId5"/>
    <p:sldId id="3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66"/>
    <a:srgbClr val="B44BD5"/>
    <a:srgbClr val="F15D2F"/>
    <a:srgbClr val="ABDB77"/>
    <a:srgbClr val="D0EB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96A0-8C87-42C5-B86A-E906EA0E6960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76627-EFD1-464C-B05B-6DA0D1D4C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69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467544" y="404664"/>
            <a:ext cx="7632848" cy="1800200"/>
          </a:xfrm>
          <a:prstGeom prst="roundRect">
            <a:avLst/>
          </a:prstGeom>
          <a:solidFill>
            <a:srgbClr val="66FF33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КОНСТИТУЦІЙНА ЮРИСДИКЦІЯ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176373"/>
            <a:ext cx="7560840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6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-34876" y="0"/>
            <a:ext cx="8208912" cy="3400425"/>
          </a:xfrm>
          <a:prstGeom prst="roundRect">
            <a:avLst/>
          </a:prstGeom>
          <a:solidFill>
            <a:srgbClr val="66FF33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dirty="0" err="1">
                <a:cs typeface="Times New Roman" panose="02020603050405020304" pitchFamily="18" charset="0"/>
              </a:rPr>
              <a:t>Компетентність</a:t>
            </a:r>
            <a:r>
              <a:rPr lang="ru-RU" sz="2800" b="1" dirty="0">
                <a:cs typeface="Times New Roman" panose="02020603050405020304" pitchFamily="18" charset="0"/>
              </a:rPr>
              <a:t> юриста </a:t>
            </a:r>
            <a:r>
              <a:rPr lang="ru-RU" sz="2800" b="1" dirty="0" err="1">
                <a:cs typeface="Times New Roman" panose="02020603050405020304" pitchFamily="18" charset="0"/>
              </a:rPr>
              <a:t>означає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наявність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правових</a:t>
            </a:r>
            <a:r>
              <a:rPr lang="ru-RU" sz="2800" b="1" dirty="0"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cs typeface="Times New Roman" panose="02020603050405020304" pitchFamily="18" charset="0"/>
              </a:rPr>
              <a:t>інших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спеціальних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знань</a:t>
            </a:r>
            <a:r>
              <a:rPr lang="ru-RU" sz="2800" b="1" dirty="0"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cs typeface="Times New Roman" panose="02020603050405020304" pitchFamily="18" charset="0"/>
              </a:rPr>
              <a:t>навичок</a:t>
            </a:r>
            <a:r>
              <a:rPr lang="ru-RU" sz="2800" b="1" dirty="0"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cs typeface="Times New Roman" panose="02020603050405020304" pitchFamily="18" charset="0"/>
              </a:rPr>
              <a:t>вмінь</a:t>
            </a:r>
            <a:r>
              <a:rPr lang="ru-RU" sz="2800" b="1" dirty="0"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cs typeface="Times New Roman" panose="02020603050405020304" pitchFamily="18" charset="0"/>
              </a:rPr>
              <a:t>професійного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досвіду</a:t>
            </a:r>
            <a:r>
              <a:rPr lang="ru-RU" sz="2800" b="1" dirty="0"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cs typeface="Times New Roman" panose="02020603050405020304" pitchFamily="18" charset="0"/>
              </a:rPr>
              <a:t>які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набуваються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внаслідок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професійної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підготовки</a:t>
            </a:r>
            <a:r>
              <a:rPr lang="ru-RU" sz="2800" b="1" dirty="0"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cs typeface="Times New Roman" panose="02020603050405020304" pitchFamily="18" charset="0"/>
              </a:rPr>
              <a:t>здійснення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професійної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діяльності</a:t>
            </a:r>
            <a:r>
              <a:rPr lang="ru-RU" sz="2800" b="1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1188" y="3400425"/>
            <a:ext cx="7632848" cy="3480168"/>
          </a:xfrm>
          <a:prstGeom prst="roundRect">
            <a:avLst/>
          </a:prstGeom>
          <a:solidFill>
            <a:srgbClr val="66FF33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err="1"/>
              <a:t>Навчальна</a:t>
            </a:r>
            <a:r>
              <a:rPr lang="ru-RU" sz="2000" b="1" dirty="0"/>
              <a:t> </a:t>
            </a:r>
            <a:r>
              <a:rPr lang="ru-RU" sz="2000" b="1" dirty="0" err="1"/>
              <a:t>дисципліна</a:t>
            </a:r>
            <a:r>
              <a:rPr lang="ru-RU" sz="2000" b="1" dirty="0"/>
              <a:t> </a:t>
            </a:r>
            <a:r>
              <a:rPr lang="ru-RU" sz="2000" b="1" dirty="0" smtClean="0"/>
              <a:t>«</a:t>
            </a:r>
            <a:r>
              <a:rPr lang="ru-RU" sz="2000" b="1" dirty="0" err="1" smtClean="0"/>
              <a:t>Конституційна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юрисдикція</a:t>
            </a:r>
            <a:r>
              <a:rPr lang="ru-RU" sz="2000" b="1" dirty="0" smtClean="0"/>
              <a:t>» </a:t>
            </a:r>
            <a:r>
              <a:rPr lang="ru-RU" sz="2000" b="1" dirty="0"/>
              <a:t>є </a:t>
            </a:r>
            <a:r>
              <a:rPr lang="ru-RU" sz="2000" b="1" dirty="0" err="1"/>
              <a:t>обов’язковою</a:t>
            </a:r>
            <a:r>
              <a:rPr lang="ru-RU" sz="2000" b="1" dirty="0"/>
              <a:t> </a:t>
            </a:r>
            <a:r>
              <a:rPr lang="ru-RU" sz="2000" b="1" dirty="0" err="1"/>
              <a:t>науковою</a:t>
            </a:r>
            <a:r>
              <a:rPr lang="ru-RU" sz="2000" b="1" dirty="0"/>
              <a:t> </a:t>
            </a:r>
            <a:r>
              <a:rPr lang="ru-RU" sz="2000" b="1" dirty="0" err="1"/>
              <a:t>складовою</a:t>
            </a:r>
            <a:r>
              <a:rPr lang="ru-RU" sz="2000" b="1" dirty="0"/>
              <a:t> </a:t>
            </a:r>
            <a:r>
              <a:rPr lang="ru-RU" sz="2000" b="1" dirty="0" err="1" smtClean="0"/>
              <a:t>підготовки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фахівців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юридичного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профілю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З</a:t>
            </a:r>
            <a:r>
              <a:rPr lang="ru-RU" sz="2000" b="1" dirty="0" err="1" smtClean="0"/>
              <a:t>дійснення</a:t>
            </a:r>
            <a:r>
              <a:rPr lang="ru-RU" sz="2000" b="1" dirty="0" smtClean="0"/>
              <a:t> </a:t>
            </a:r>
            <a:r>
              <a:rPr lang="ru-RU" sz="2000" b="1" dirty="0" err="1"/>
              <a:t>правосуддя</a:t>
            </a:r>
            <a:r>
              <a:rPr lang="ru-RU" sz="2000" b="1" dirty="0"/>
              <a:t> у справах,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виникають</a:t>
            </a:r>
            <a:r>
              <a:rPr lang="ru-RU" sz="2000" b="1" dirty="0"/>
              <a:t> у </a:t>
            </a:r>
            <a:r>
              <a:rPr lang="ru-RU" sz="2000" b="1" dirty="0" err="1"/>
              <a:t>зв’язку</a:t>
            </a:r>
            <a:r>
              <a:rPr lang="ru-RU" sz="2000" b="1" dirty="0"/>
              <a:t> з </a:t>
            </a:r>
            <a:r>
              <a:rPr lang="ru-RU" sz="2000" b="1" dirty="0" err="1"/>
              <a:t>перевіркою</a:t>
            </a:r>
            <a:r>
              <a:rPr lang="ru-RU" sz="2000" b="1" dirty="0"/>
              <a:t> на </a:t>
            </a:r>
            <a:r>
              <a:rPr lang="ru-RU" sz="2000" b="1" dirty="0" err="1"/>
              <a:t>відповідність</a:t>
            </a:r>
            <a:r>
              <a:rPr lang="ru-RU" sz="2000" b="1" dirty="0"/>
              <a:t> </a:t>
            </a:r>
            <a:r>
              <a:rPr lang="ru-RU" sz="2000" b="1" dirty="0" err="1"/>
              <a:t>Конституції</a:t>
            </a:r>
            <a:r>
              <a:rPr lang="ru-RU" sz="2000" b="1" dirty="0"/>
              <a:t>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законів</a:t>
            </a:r>
            <a:r>
              <a:rPr lang="ru-RU" sz="2000" b="1" dirty="0"/>
              <a:t> та </a:t>
            </a:r>
            <a:r>
              <a:rPr lang="ru-RU" sz="2000" b="1" dirty="0" err="1"/>
              <a:t>інших</a:t>
            </a:r>
            <a:r>
              <a:rPr lang="ru-RU" sz="2000" b="1" dirty="0"/>
              <a:t> </a:t>
            </a:r>
            <a:r>
              <a:rPr lang="ru-RU" sz="2000" b="1" dirty="0" err="1"/>
              <a:t>актів</a:t>
            </a:r>
            <a:r>
              <a:rPr lang="ru-RU" sz="2000" b="1" dirty="0"/>
              <a:t> </a:t>
            </a:r>
            <a:r>
              <a:rPr lang="ru-RU" sz="2000" b="1" dirty="0" err="1"/>
              <a:t>вищих</a:t>
            </a:r>
            <a:r>
              <a:rPr lang="ru-RU" sz="2000" b="1" dirty="0"/>
              <a:t> </a:t>
            </a:r>
            <a:r>
              <a:rPr lang="ru-RU" sz="2000" b="1" dirty="0" err="1"/>
              <a:t>органів</a:t>
            </a:r>
            <a:r>
              <a:rPr lang="ru-RU" sz="2000" b="1" dirty="0"/>
              <a:t> </a:t>
            </a:r>
            <a:r>
              <a:rPr lang="ru-RU" sz="2000" b="1" dirty="0" err="1"/>
              <a:t>публічної</a:t>
            </a:r>
            <a:r>
              <a:rPr lang="ru-RU" sz="2000" b="1" dirty="0"/>
              <a:t> </a:t>
            </a:r>
            <a:r>
              <a:rPr lang="ru-RU" sz="2000" b="1" dirty="0" err="1"/>
              <a:t>влади</a:t>
            </a:r>
            <a:r>
              <a:rPr lang="ru-RU" sz="2000" b="1" dirty="0"/>
              <a:t> та </a:t>
            </a:r>
            <a:r>
              <a:rPr lang="ru-RU" sz="2000" b="1" dirty="0" err="1"/>
              <a:t>необхідністю</a:t>
            </a:r>
            <a:r>
              <a:rPr lang="ru-RU" sz="2000" b="1" dirty="0"/>
              <a:t> </a:t>
            </a:r>
            <a:r>
              <a:rPr lang="ru-RU" sz="2000" b="1" dirty="0" err="1"/>
              <a:t>офіційної</a:t>
            </a:r>
            <a:r>
              <a:rPr lang="ru-RU" sz="2000" b="1" dirty="0"/>
              <a:t> </a:t>
            </a:r>
            <a:r>
              <a:rPr lang="ru-RU" sz="2000" b="1" dirty="0" err="1"/>
              <a:t>інтерпретації</a:t>
            </a:r>
            <a:r>
              <a:rPr lang="ru-RU" sz="2000" b="1" dirty="0"/>
              <a:t> </a:t>
            </a:r>
            <a:r>
              <a:rPr lang="ru-RU" sz="2000" b="1" dirty="0" err="1"/>
              <a:t>положень</a:t>
            </a:r>
            <a:r>
              <a:rPr lang="ru-RU" sz="2000" b="1" dirty="0"/>
              <a:t> </a:t>
            </a:r>
            <a:r>
              <a:rPr lang="ru-RU" sz="2000" b="1" dirty="0" err="1"/>
              <a:t>Конституції</a:t>
            </a:r>
            <a:r>
              <a:rPr lang="ru-RU" sz="2000" b="1" dirty="0"/>
              <a:t> </a:t>
            </a:r>
            <a:r>
              <a:rPr lang="ru-RU" sz="2000" b="1" dirty="0" err="1"/>
              <a:t>України</a:t>
            </a:r>
            <a:r>
              <a:rPr lang="ru-RU" sz="2000" b="1" dirty="0"/>
              <a:t>, </a:t>
            </a:r>
            <a:r>
              <a:rPr lang="ru-RU" sz="2000" b="1" dirty="0" err="1"/>
              <a:t>формується</a:t>
            </a:r>
            <a:r>
              <a:rPr lang="ru-RU" sz="2000" b="1" dirty="0"/>
              <a:t> </a:t>
            </a:r>
            <a:r>
              <a:rPr lang="ru-RU" sz="2000" b="1" dirty="0" err="1"/>
              <a:t>уявлення</a:t>
            </a:r>
            <a:r>
              <a:rPr lang="ru-RU" sz="2000" b="1" dirty="0"/>
              <a:t> </a:t>
            </a:r>
            <a:r>
              <a:rPr lang="ru-RU" sz="2000" b="1" dirty="0" err="1"/>
              <a:t>щодо</a:t>
            </a:r>
            <a:r>
              <a:rPr lang="ru-RU" sz="2000" b="1" dirty="0"/>
              <a:t> </a:t>
            </a:r>
            <a:r>
              <a:rPr lang="ru-RU" sz="2000" b="1" dirty="0" err="1"/>
              <a:t>становлення</a:t>
            </a:r>
            <a:r>
              <a:rPr lang="ru-RU" sz="2000" b="1" dirty="0"/>
              <a:t> </a:t>
            </a:r>
            <a:r>
              <a:rPr lang="ru-RU" sz="2000" b="1" dirty="0" err="1"/>
              <a:t>конституціоналізму</a:t>
            </a:r>
            <a:r>
              <a:rPr lang="ru-RU" sz="2000" b="1" dirty="0"/>
              <a:t>, </a:t>
            </a:r>
            <a:r>
              <a:rPr lang="ru-RU" sz="2000" b="1" dirty="0" err="1"/>
              <a:t>особливостей</a:t>
            </a:r>
            <a:r>
              <a:rPr lang="ru-RU" sz="2000" b="1" dirty="0"/>
              <a:t> </a:t>
            </a:r>
            <a:r>
              <a:rPr lang="ru-RU" sz="2000" b="1" dirty="0" err="1"/>
              <a:t>провадження</a:t>
            </a:r>
            <a:r>
              <a:rPr lang="ru-RU" sz="2000" b="1" dirty="0"/>
              <a:t> справ у </a:t>
            </a:r>
            <a:r>
              <a:rPr lang="ru-RU" sz="2000" b="1" dirty="0" err="1"/>
              <a:t>Конституційному</a:t>
            </a:r>
            <a:r>
              <a:rPr lang="ru-RU" sz="2000" b="1" dirty="0"/>
              <a:t> </a:t>
            </a:r>
            <a:r>
              <a:rPr lang="ru-RU" sz="2000" b="1" dirty="0" err="1"/>
              <a:t>Суді</a:t>
            </a:r>
            <a:r>
              <a:rPr lang="ru-RU" sz="2000" b="1" dirty="0"/>
              <a:t> </a:t>
            </a:r>
            <a:r>
              <a:rPr lang="ru-RU" sz="2000" b="1" dirty="0" err="1"/>
              <a:t>України</a:t>
            </a:r>
            <a:r>
              <a:rPr lang="ru-RU" sz="2000" b="1" dirty="0"/>
              <a:t>, </a:t>
            </a:r>
            <a:r>
              <a:rPr lang="ru-RU" sz="2000" b="1" dirty="0" err="1"/>
              <a:t>доктрини</a:t>
            </a:r>
            <a:r>
              <a:rPr lang="ru-RU" sz="2000" b="1" dirty="0"/>
              <a:t> </a:t>
            </a:r>
            <a:r>
              <a:rPr lang="ru-RU" sz="2000" b="1" dirty="0" err="1"/>
              <a:t>розвитку</a:t>
            </a:r>
            <a:r>
              <a:rPr lang="ru-RU" sz="2000" b="1" dirty="0"/>
              <a:t> </a:t>
            </a:r>
            <a:r>
              <a:rPr lang="ru-RU" sz="2000" b="1" dirty="0" err="1"/>
              <a:t>правової</a:t>
            </a:r>
            <a:r>
              <a:rPr lang="ru-RU" sz="2000" b="1" dirty="0"/>
              <a:t>, </a:t>
            </a:r>
            <a:r>
              <a:rPr lang="ru-RU" sz="2000" b="1" dirty="0" err="1"/>
              <a:t>демократичної</a:t>
            </a:r>
            <a:r>
              <a:rPr lang="ru-RU" sz="2000" b="1" dirty="0"/>
              <a:t>, </a:t>
            </a:r>
            <a:r>
              <a:rPr lang="ru-RU" sz="2000" b="1" dirty="0" err="1"/>
              <a:t>соціальної</a:t>
            </a:r>
            <a:r>
              <a:rPr lang="ru-RU" sz="2000" b="1" dirty="0"/>
              <a:t> </a:t>
            </a:r>
            <a:r>
              <a:rPr lang="ru-RU" sz="2000" b="1" dirty="0" err="1"/>
              <a:t>державності</a:t>
            </a:r>
            <a:r>
              <a:rPr lang="ru-RU" sz="2000" b="1" dirty="0"/>
              <a:t>, </a:t>
            </a:r>
            <a:r>
              <a:rPr lang="ru-RU" sz="2000" b="1" dirty="0" err="1"/>
              <a:t>відображених</a:t>
            </a:r>
            <a:r>
              <a:rPr lang="ru-RU" sz="2000" b="1" dirty="0"/>
              <a:t> у </a:t>
            </a:r>
            <a:r>
              <a:rPr lang="ru-RU" sz="2000" b="1" dirty="0" err="1"/>
              <a:t>правових</a:t>
            </a:r>
            <a:r>
              <a:rPr lang="ru-RU" sz="2000" b="1" dirty="0"/>
              <a:t> </a:t>
            </a:r>
            <a:r>
              <a:rPr lang="ru-RU" sz="2000" b="1" dirty="0" err="1"/>
              <a:t>позиціях</a:t>
            </a:r>
            <a:r>
              <a:rPr lang="ru-RU" sz="2000" b="1" dirty="0"/>
              <a:t> органу </a:t>
            </a:r>
            <a:r>
              <a:rPr lang="ru-RU" sz="2000" b="1" dirty="0" err="1"/>
              <a:t>конституційної</a:t>
            </a:r>
            <a:r>
              <a:rPr lang="ru-RU" sz="2000" b="1" dirty="0"/>
              <a:t> </a:t>
            </a:r>
            <a:r>
              <a:rPr lang="ru-RU" sz="2000" b="1" dirty="0" err="1"/>
              <a:t>юрисдикції</a:t>
            </a:r>
            <a:r>
              <a:rPr lang="ru-RU" sz="2000" b="1" dirty="0"/>
              <a:t>. </a:t>
            </a:r>
            <a:endParaRPr lang="ru-RU" sz="2000" b="1" dirty="0"/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8174036" y="1565970"/>
            <a:ext cx="969964" cy="3015158"/>
          </a:xfrm>
          <a:prstGeom prst="curvedLeftArrow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5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476672"/>
            <a:ext cx="7778500" cy="936104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Місце дисципліни в навчальному процесі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1808820"/>
            <a:ext cx="7778500" cy="4500500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Одержані</a:t>
            </a:r>
            <a:r>
              <a:rPr lang="ru-RU" sz="2800" b="1" dirty="0"/>
              <a:t> </a:t>
            </a:r>
            <a:r>
              <a:rPr lang="ru-RU" sz="2800" b="1" dirty="0" err="1"/>
              <a:t>під</a:t>
            </a:r>
            <a:r>
              <a:rPr lang="ru-RU" sz="2800" b="1" dirty="0"/>
              <a:t> час </a:t>
            </a:r>
            <a:r>
              <a:rPr lang="ru-RU" sz="2800" b="1" dirty="0" err="1"/>
              <a:t>вивчення</a:t>
            </a:r>
            <a:r>
              <a:rPr lang="ru-RU" sz="2800" b="1" dirty="0"/>
              <a:t> </a:t>
            </a:r>
            <a:r>
              <a:rPr lang="ru-RU" sz="2800" b="1" dirty="0" err="1" smtClean="0"/>
              <a:t>конституційної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юрисдикції</a:t>
            </a:r>
            <a:r>
              <a:rPr lang="ru-RU" sz="2800" b="1" dirty="0" smtClean="0"/>
              <a:t> </a:t>
            </a:r>
            <a:r>
              <a:rPr lang="ru-RU" sz="2800" b="1" dirty="0" err="1"/>
              <a:t>знання</a:t>
            </a:r>
            <a:r>
              <a:rPr lang="ru-RU" sz="2800" b="1" dirty="0"/>
              <a:t> </a:t>
            </a:r>
            <a:r>
              <a:rPr lang="ru-RU" sz="2800" b="1" dirty="0" err="1"/>
              <a:t>дадуть</a:t>
            </a:r>
            <a:r>
              <a:rPr lang="ru-RU" sz="2800" b="1" dirty="0"/>
              <a:t> </a:t>
            </a:r>
            <a:r>
              <a:rPr lang="ru-RU" sz="2800" b="1" dirty="0" err="1"/>
              <a:t>змогу</a:t>
            </a:r>
            <a:r>
              <a:rPr lang="ru-RU" sz="2800" b="1" dirty="0"/>
              <a:t> </a:t>
            </a:r>
            <a:r>
              <a:rPr lang="ru-RU" sz="2800" b="1" dirty="0" err="1"/>
              <a:t>практикуючому</a:t>
            </a:r>
            <a:r>
              <a:rPr lang="ru-RU" sz="2800" b="1" dirty="0"/>
              <a:t> юристу </a:t>
            </a:r>
            <a:r>
              <a:rPr lang="ru-RU" sz="2800" b="1" dirty="0" err="1"/>
              <a:t>виконувати</a:t>
            </a:r>
            <a:r>
              <a:rPr lang="ru-RU" sz="2800" b="1" dirty="0"/>
              <a:t> </a:t>
            </a:r>
            <a:r>
              <a:rPr lang="ru-RU" sz="2800" b="1" dirty="0" err="1"/>
              <a:t>свої</a:t>
            </a:r>
            <a:r>
              <a:rPr lang="ru-RU" sz="2800" b="1" dirty="0"/>
              <a:t> </a:t>
            </a:r>
            <a:r>
              <a:rPr lang="ru-RU" sz="2800" b="1" dirty="0" err="1"/>
              <a:t>функції</a:t>
            </a:r>
            <a:r>
              <a:rPr lang="ru-RU" sz="2800" b="1" dirty="0"/>
              <a:t> </a:t>
            </a:r>
            <a:r>
              <a:rPr lang="ru-RU" sz="2800" b="1" dirty="0" err="1"/>
              <a:t>більш</a:t>
            </a:r>
            <a:r>
              <a:rPr lang="ru-RU" sz="2800" b="1" dirty="0"/>
              <a:t> </a:t>
            </a:r>
            <a:r>
              <a:rPr lang="ru-RU" sz="2800" b="1" dirty="0" err="1" smtClean="0"/>
              <a:t>кваліфіковано</a:t>
            </a:r>
            <a:r>
              <a:rPr lang="ru-RU" sz="2800" b="1" dirty="0"/>
              <a:t>, на </a:t>
            </a:r>
            <a:r>
              <a:rPr lang="ru-RU" sz="2800" b="1" dirty="0" err="1"/>
              <a:t>сучасній</a:t>
            </a:r>
            <a:r>
              <a:rPr lang="ru-RU" sz="2800" b="1" dirty="0"/>
              <a:t> </a:t>
            </a:r>
            <a:r>
              <a:rPr lang="ru-RU" sz="2800" b="1" dirty="0" err="1"/>
              <a:t>науковій</a:t>
            </a:r>
            <a:r>
              <a:rPr lang="ru-RU" sz="2800" b="1" dirty="0"/>
              <a:t> </a:t>
            </a:r>
            <a:r>
              <a:rPr lang="ru-RU" sz="2800" b="1" dirty="0" err="1"/>
              <a:t>основі</a:t>
            </a:r>
            <a:r>
              <a:rPr lang="ru-RU" sz="2800" b="1" dirty="0"/>
              <a:t> в будь-</a:t>
            </a:r>
            <a:r>
              <a:rPr lang="ru-RU" sz="2800" b="1" dirty="0" err="1"/>
              <a:t>якому</a:t>
            </a:r>
            <a:r>
              <a:rPr lang="ru-RU" sz="2800" b="1" dirty="0"/>
              <a:t> </a:t>
            </a:r>
            <a:r>
              <a:rPr lang="ru-RU" sz="2800" b="1" dirty="0" err="1"/>
              <a:t>напрямку</a:t>
            </a:r>
            <a:r>
              <a:rPr lang="ru-RU" sz="2800" b="1" dirty="0"/>
              <a:t> </a:t>
            </a:r>
            <a:r>
              <a:rPr lang="ru-RU" sz="2800" b="1" dirty="0" err="1"/>
              <a:t>юридичної</a:t>
            </a:r>
            <a:r>
              <a:rPr lang="ru-RU" sz="2800" b="1" dirty="0"/>
              <a:t> </a:t>
            </a:r>
            <a:r>
              <a:rPr lang="ru-RU" sz="2800" b="1" dirty="0" err="1"/>
              <a:t>діяльності</a:t>
            </a:r>
            <a:r>
              <a:rPr lang="ru-RU" sz="2800" b="1" dirty="0"/>
              <a:t>, </a:t>
            </a:r>
            <a:r>
              <a:rPr lang="ru-RU" sz="2800" b="1" dirty="0" err="1"/>
              <a:t>розширяти</a:t>
            </a:r>
            <a:r>
              <a:rPr lang="ru-RU" sz="2800" b="1" dirty="0"/>
              <a:t> </a:t>
            </a:r>
            <a:r>
              <a:rPr lang="ru-RU" sz="2800" b="1" dirty="0" err="1"/>
              <a:t>професійний</a:t>
            </a:r>
            <a:r>
              <a:rPr lang="ru-RU" sz="2800" b="1" dirty="0"/>
              <a:t> і </a:t>
            </a:r>
            <a:r>
              <a:rPr lang="ru-RU" sz="2800" b="1" dirty="0" err="1"/>
              <a:t>загальний</a:t>
            </a:r>
            <a:r>
              <a:rPr lang="ru-RU" sz="2800" b="1" dirty="0"/>
              <a:t> </a:t>
            </a:r>
            <a:r>
              <a:rPr lang="ru-RU" sz="2800" b="1" dirty="0" err="1"/>
              <a:t>кругозір</a:t>
            </a:r>
            <a:endParaRPr lang="ru-RU" sz="2800" b="1" dirty="0"/>
          </a:p>
        </p:txBody>
      </p:sp>
      <p:sp>
        <p:nvSpPr>
          <p:cNvPr id="2" name="Стрелка вниз 1"/>
          <p:cNvSpPr/>
          <p:nvPr/>
        </p:nvSpPr>
        <p:spPr>
          <a:xfrm>
            <a:off x="3564706" y="1412776"/>
            <a:ext cx="1296144" cy="396044"/>
          </a:xfrm>
          <a:prstGeom prst="downArrow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9512" y="428725"/>
            <a:ext cx="3456384" cy="1272083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i="1" dirty="0"/>
              <a:t>Мета навчальної дисципліни</a:t>
            </a:r>
            <a:endParaRPr lang="ru-RU" sz="28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2115" y="1988840"/>
            <a:ext cx="7632848" cy="4608512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400" b="1" dirty="0"/>
              <a:t>Основною метою вивчення конституційної юрисдикції є підготовка юриста із широким колом знань основ теорії і практики конституційно-правового регулювання суспільних відносин. Практична дійсність, яка відображає конституційно-правові відносини в державі, свідчить про своєчасність і пряму необхідність введення конституційного правосуддя для функціонування механізму держави, дотримання конституційних критеріїв у законодавчій діяльності, непорушності і гарантування конституційних прав і свобод людини і громадянина в Україні.</a:t>
            </a:r>
            <a:endParaRPr lang="ru-RU" sz="2400" b="1" dirty="0"/>
          </a:p>
        </p:txBody>
      </p:sp>
      <p:sp>
        <p:nvSpPr>
          <p:cNvPr id="3" name="Стрелка углом 2"/>
          <p:cNvSpPr/>
          <p:nvPr/>
        </p:nvSpPr>
        <p:spPr>
          <a:xfrm rot="5400000">
            <a:off x="4355976" y="260648"/>
            <a:ext cx="1008112" cy="2448272"/>
          </a:xfrm>
          <a:prstGeom prst="bentArrow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08137" y="260649"/>
            <a:ext cx="3456384" cy="1417340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Завдання</a:t>
            </a:r>
            <a:r>
              <a:rPr lang="ru-RU" sz="2800" b="1" i="1" dirty="0"/>
              <a:t> </a:t>
            </a:r>
            <a:r>
              <a:rPr lang="uk-UA" sz="2800" b="1" i="1" dirty="0" smtClean="0"/>
              <a:t>навчальної </a:t>
            </a:r>
            <a:r>
              <a:rPr lang="uk-UA" sz="2800" b="1" i="1" dirty="0"/>
              <a:t>дисципліни</a:t>
            </a:r>
            <a:endParaRPr lang="ru-RU" sz="28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0092" y="1677988"/>
            <a:ext cx="7896324" cy="5423419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180340" algn="l"/>
              </a:tabLst>
            </a:pPr>
            <a:r>
              <a:rPr lang="uk-UA" sz="2400" b="1">
                <a:latin typeface="Times New Roman" panose="02020603050405020304" pitchFamily="18" charset="0"/>
              </a:rPr>
              <a:t>ознайомлення</a:t>
            </a:r>
            <a:r>
              <a:rPr lang="uk-UA" sz="2400">
                <a:latin typeface="Times New Roman" panose="02020603050405020304" pitchFamily="18" charset="0"/>
              </a:rPr>
              <a:t> з </a:t>
            </a:r>
            <a:r>
              <a:rPr lang="ru-RU" sz="2400"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Конституційним Судом України в механізмі правової  охорони і захисту Конституції України.</a:t>
            </a:r>
            <a:endParaRPr lang="ru-RU" sz="2400"/>
          </a:p>
          <a:p>
            <a:pPr marL="342900" marR="254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uk-UA" sz="2400" b="1">
                <a:latin typeface="Times New Roman" panose="02020603050405020304" pitchFamily="18" charset="0"/>
              </a:rPr>
              <a:t>опанування</a:t>
            </a:r>
            <a:r>
              <a:rPr lang="uk-UA" sz="2400">
                <a:latin typeface="Times New Roman" panose="02020603050405020304" pitchFamily="18" charset="0"/>
              </a:rPr>
              <a:t> найважливіших категорій та положень науки конституційного права, основних принципів та форм організації та здійснення державної влади;</a:t>
            </a:r>
            <a:endParaRPr lang="ru-RU" sz="2400"/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uk-UA" sz="2400" b="1">
                <a:latin typeface="Times New Roman" panose="02020603050405020304" pitchFamily="18" charset="0"/>
              </a:rPr>
              <a:t>засвоєння</a:t>
            </a:r>
            <a:r>
              <a:rPr lang="uk-UA" sz="2400">
                <a:latin typeface="Times New Roman" panose="02020603050405020304" pitchFamily="18" charset="0"/>
              </a:rPr>
              <a:t> основних понять і положень конституційної юрисдикції України;</a:t>
            </a:r>
            <a:endParaRPr lang="ru-RU" sz="2400"/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uk-UA" sz="2400" b="1">
                <a:latin typeface="Times New Roman" panose="02020603050405020304" pitchFamily="18" charset="0"/>
              </a:rPr>
              <a:t>вивчення</a:t>
            </a:r>
            <a:r>
              <a:rPr lang="ru-RU" sz="2400">
                <a:ea typeface="Times New Roman" panose="02020603050405020304" pitchFamily="18" charset="0"/>
              </a:rPr>
              <a:t> і</a:t>
            </a:r>
            <a:r>
              <a:rPr lang="ru-RU" sz="2400">
                <a:latin typeface="Times New Roman" panose="02020603050405020304" pitchFamily="18" charset="0"/>
                <a:ea typeface="Times New Roman" panose="02020603050405020304" pitchFamily="18" charset="0"/>
              </a:rPr>
              <a:t>сторії становлення в Україні конституційного контролю.</a:t>
            </a:r>
            <a:endParaRPr lang="ru-RU" sz="2400"/>
          </a:p>
          <a:p>
            <a:pPr marL="342900" marR="381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uk-UA" sz="2400" b="1">
                <a:latin typeface="Times New Roman" panose="02020603050405020304" pitchFamily="18" charset="0"/>
              </a:rPr>
              <a:t>формування </a:t>
            </a:r>
            <a:r>
              <a:rPr lang="uk-UA" sz="2400">
                <a:latin typeface="Times New Roman" panose="02020603050405020304" pitchFamily="18" charset="0"/>
              </a:rPr>
              <a:t>навиків та уміння роботи із законодавством</a:t>
            </a:r>
            <a:endParaRPr lang="ru-RU" sz="2400"/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80340" algn="l"/>
              </a:tabLst>
            </a:pPr>
            <a:r>
              <a:rPr lang="uk-UA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углом 2"/>
          <p:cNvSpPr/>
          <p:nvPr/>
        </p:nvSpPr>
        <p:spPr>
          <a:xfrm rot="5400000">
            <a:off x="4367384" y="249240"/>
            <a:ext cx="697263" cy="2160240"/>
          </a:xfrm>
          <a:prstGeom prst="bentArrow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6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599</TotalTime>
  <Words>271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Wingdings</vt:lpstr>
      <vt:lpstr>Соседство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Андрей</cp:lastModifiedBy>
  <cp:revision>175</cp:revision>
  <dcterms:created xsi:type="dcterms:W3CDTF">2014-10-23T16:33:01Z</dcterms:created>
  <dcterms:modified xsi:type="dcterms:W3CDTF">2019-03-04T13:32:50Z</dcterms:modified>
</cp:coreProperties>
</file>