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  <p:sldMasterId id="2147483706" r:id="rId2"/>
  </p:sldMasterIdLst>
  <p:notesMasterIdLst>
    <p:notesMasterId r:id="rId15"/>
  </p:notesMasterIdLst>
  <p:sldIdLst>
    <p:sldId id="292" r:id="rId3"/>
    <p:sldId id="294" r:id="rId4"/>
    <p:sldId id="257" r:id="rId5"/>
    <p:sldId id="295" r:id="rId6"/>
    <p:sldId id="296" r:id="rId7"/>
    <p:sldId id="297" r:id="rId8"/>
    <p:sldId id="298" r:id="rId9"/>
    <p:sldId id="299" r:id="rId10"/>
    <p:sldId id="300" r:id="rId11"/>
    <p:sldId id="301" r:id="rId12"/>
    <p:sldId id="302" r:id="rId13"/>
    <p:sldId id="303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D09C71-E3CE-48A0-A0B8-4C05E3105516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7CB169-872E-4218-8244-9DA33911C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878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CB5DB2C-FF36-4D8A-B10A-2719A8414BCF}" type="slidenum">
              <a:rPr kumimoji="0" lang="uk-UA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uk-UA" altLang="en-US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8538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3809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394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699753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17257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392840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46500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96847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45717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F8C03AB-7EA1-4DA5-BF76-80545EE9847D}" type="datetimeFigureOut">
              <a:rPr kumimoji="0" lang="uk-UA" sz="825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11.11.2021</a:t>
            </a:fld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EE67A09-342F-4E3B-8AE5-A19141380AF6}" type="slidenum">
              <a:rPr kumimoji="0" lang="uk-UA" altLang="ru-RU" sz="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8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85367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7BB2AB8-7BC6-47B6-85B2-5BA4F6BA16CE}" type="datetimeFigureOut">
              <a:rPr kumimoji="0" lang="uk-UA" sz="825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11.11.2021</a:t>
            </a:fld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0F27C5B-560B-4DAD-93E4-A45A0AAFAF72}" type="slidenum">
              <a:rPr kumimoji="0" lang="uk-UA" altLang="ru-RU" sz="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8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128259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0BD9B4C-A93E-4AE5-B79D-3ECFA6E94859}" type="datetimeFigureOut">
              <a:rPr kumimoji="0" lang="uk-UA" sz="825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11.11.2021</a:t>
            </a:fld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FFBA4D5-1930-477F-85FA-65740858CD07}" type="slidenum">
              <a:rPr kumimoji="0" lang="uk-UA" altLang="ru-RU" sz="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8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8517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846061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1DA7A96-04FB-48B8-B648-3A670E1341A2}" type="datetimeFigureOut">
              <a:rPr kumimoji="0" lang="uk-UA" sz="825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11.11.2021</a:t>
            </a:fld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0A8BDBE-FD75-4EFE-9C16-F2AA08BA7114}" type="slidenum">
              <a:rPr kumimoji="0" lang="uk-UA" altLang="ru-RU" sz="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8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32922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721F87D-7D1F-467F-9FED-3C59C1123125}" type="datetimeFigureOut">
              <a:rPr kumimoji="0" lang="uk-UA" sz="825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11.11.2021</a:t>
            </a:fld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5E38B0D-60D4-4E3D-972E-035172091801}" type="slidenum">
              <a:rPr kumimoji="0" lang="uk-UA" altLang="ru-RU" sz="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8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23305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E803756-572F-4D56-AEE4-C4C3CE980506}" type="datetimeFigureOut">
              <a:rPr kumimoji="0" lang="uk-UA" sz="825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11.11.2021</a:t>
            </a:fld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7731CEB-3F13-4BBD-BB33-AE088821AE8A}" type="slidenum">
              <a:rPr kumimoji="0" lang="uk-UA" altLang="ru-RU" sz="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8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795695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E5D6F26-534B-4B66-A248-23C5B663B67D}" type="datetimeFigureOut">
              <a:rPr kumimoji="0" lang="uk-UA" sz="825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11.11.2021</a:t>
            </a:fld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7F5C070-904B-40CC-9BA8-55D4F5F01236}" type="slidenum">
              <a:rPr kumimoji="0" lang="uk-UA" altLang="ru-RU" sz="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8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31722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6149256-05E4-4883-AE92-CE9514E8EF6B}" type="datetimeFigureOut">
              <a:rPr kumimoji="0" lang="uk-UA" sz="825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11.11.2021</a:t>
            </a:fld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F04A6DC-8098-40D8-B220-56EA0E0F6BFF}" type="slidenum">
              <a:rPr kumimoji="0" lang="uk-UA" altLang="ru-RU" sz="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8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016738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630151B-9918-448F-A4EB-1610A3CAA0AF}" type="datetimeFigureOut">
              <a:rPr kumimoji="0" lang="uk-UA" sz="825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11.11.2021</a:t>
            </a:fld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F1227D1-CBAB-468F-93A1-0469177486C1}" type="slidenum">
              <a:rPr kumimoji="0" lang="uk-UA" altLang="ru-RU" sz="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8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125056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77723FC-F0A2-47D2-B31F-4937E7538E09}" type="datetimeFigureOut">
              <a:rPr kumimoji="0" lang="uk-UA" sz="825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11.11.2021</a:t>
            </a:fld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6F685B6-9DE2-4D8E-BACD-06F1E63A24C0}" type="slidenum">
              <a:rPr kumimoji="0" lang="uk-UA" altLang="ru-RU" sz="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8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089004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14BC7EB-783B-4215-86BB-FDF21231D72C}" type="datetimeFigureOut">
              <a:rPr kumimoji="0" lang="uk-UA" sz="825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11.11.2021</a:t>
            </a:fld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C30B025-A3A8-49AD-9C24-EF35CF588C84}" type="slidenum">
              <a:rPr kumimoji="0" lang="uk-UA" altLang="ru-RU" sz="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8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7191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1901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7919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1849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1729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3486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9999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2238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033C4-D71F-445E-A06F-3352C25319F7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9034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1">
          <a:gsLst>
            <a:gs pos="0">
              <a:srgbClr val="FFFCF2"/>
            </a:gs>
            <a:gs pos="58000">
              <a:srgbClr val="FFE38C"/>
            </a:gs>
            <a:gs pos="94000">
              <a:srgbClr val="FFE38C"/>
            </a:gs>
            <a:gs pos="99001">
              <a:srgbClr val="00B0F0"/>
            </a:gs>
            <a:gs pos="100000">
              <a:srgbClr val="00B0F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33413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заголовка</a:t>
            </a:r>
            <a:endParaRPr lang="en-US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33413" y="1828800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текста</a:t>
            </a:r>
          </a:p>
          <a:p>
            <a:pPr lvl="1"/>
            <a:r>
              <a:rPr lang="ru-RU" altLang="en-US" smtClean="0"/>
              <a:t>Второй уровень</a:t>
            </a:r>
          </a:p>
          <a:p>
            <a:pPr lvl="2"/>
            <a:r>
              <a:rPr lang="ru-RU" altLang="en-US" smtClean="0"/>
              <a:t>Третий уровень</a:t>
            </a:r>
          </a:p>
          <a:p>
            <a:pPr lvl="3"/>
            <a:r>
              <a:rPr lang="ru-RU" altLang="en-US" smtClean="0"/>
              <a:t>Четвертый уровень</a:t>
            </a:r>
          </a:p>
          <a:p>
            <a:pPr lvl="4"/>
            <a:r>
              <a:rPr lang="ru-RU" altLang="en-US" smtClean="0"/>
              <a:t>Пятый уровень</a:t>
            </a:r>
            <a:endParaRPr lang="en-US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08559C3-E1B5-479B-9004-7698832EC294}" type="datetimeFigureOut">
              <a:rPr kumimoji="0" lang="uk-UA" sz="825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11.11.2021</a:t>
            </a:fld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2713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rgbClr val="898989"/>
                </a:solidFill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20B50EA-7358-474F-B46F-C21AAEF27F42}" type="slidenum">
              <a:rPr kumimoji="0" lang="uk-UA" altLang="ru-RU" sz="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8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088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Wingdings 2" panose="05020102010507070707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298813" y="692696"/>
            <a:ext cx="8785225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uk-UA" sz="4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Дисципліна: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uk-UA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«</a:t>
            </a:r>
            <a:r>
              <a:rPr kumimoji="0" lang="ru-RU" alt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ea typeface="+mn-ea"/>
              </a:rPr>
              <a:t>Методологія</a:t>
            </a:r>
            <a:r>
              <a:rPr kumimoji="0" lang="ru-RU" alt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ea typeface="+mn-ea"/>
              </a:rPr>
              <a:t> та </a:t>
            </a:r>
            <a:r>
              <a:rPr kumimoji="0" lang="ru-RU" alt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ea typeface="+mn-ea"/>
              </a:rPr>
              <a:t>організація</a:t>
            </a:r>
            <a:r>
              <a:rPr kumimoji="0" lang="ru-RU" alt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ea typeface="+mn-ea"/>
              </a:rPr>
              <a:t> </a:t>
            </a:r>
            <a:r>
              <a:rPr kumimoji="0" lang="ru-RU" alt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ea typeface="+mn-ea"/>
              </a:rPr>
              <a:t>наукових</a:t>
            </a:r>
            <a:r>
              <a:rPr kumimoji="0" lang="ru-RU" alt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ea typeface="+mn-ea"/>
              </a:rPr>
              <a:t> </a:t>
            </a:r>
            <a:r>
              <a:rPr kumimoji="0" lang="ru-RU" alt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ea typeface="+mn-ea"/>
              </a:rPr>
              <a:t>досліджень</a:t>
            </a:r>
            <a:r>
              <a:rPr kumimoji="0" lang="ru-RU" alt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ea typeface="+mn-ea"/>
              </a:rPr>
              <a:t> з основами </a:t>
            </a:r>
            <a:r>
              <a:rPr kumimoji="0" lang="ru-RU" alt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ea typeface="+mn-ea"/>
              </a:rPr>
              <a:t>інтелектуальної</a:t>
            </a:r>
            <a:r>
              <a:rPr kumimoji="0" lang="ru-RU" alt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ea typeface="+mn-ea"/>
              </a:rPr>
              <a:t> </a:t>
            </a:r>
            <a:r>
              <a:rPr kumimoji="0" lang="ru-RU" alt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ea typeface="+mn-ea"/>
              </a:rPr>
              <a:t>власності</a:t>
            </a:r>
            <a:r>
              <a:rPr kumimoji="0" lang="uk-UA" altLang="uk-UA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»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209120" y="4797152"/>
            <a:ext cx="8964612" cy="181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uk-UA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Викладач: </a:t>
            </a:r>
            <a:r>
              <a:rPr kumimoji="0" lang="uk-UA" altLang="uk-UA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д.е.н</a:t>
            </a:r>
            <a:r>
              <a:rPr kumimoji="0" lang="uk-UA" altLang="uk-UA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., доцент кафедри менеджменту зовнішньоекономічної діяльності, </a:t>
            </a:r>
            <a:r>
              <a:rPr kumimoji="0" lang="uk-UA" altLang="uk-UA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готельно</a:t>
            </a:r>
            <a:r>
              <a:rPr kumimoji="0" lang="uk-UA" altLang="uk-UA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-ресторанної справи та туризму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uk-UA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Головня Олена Михайлівна</a:t>
            </a:r>
          </a:p>
        </p:txBody>
      </p:sp>
    </p:spTree>
    <p:extLst>
      <p:ext uri="{BB962C8B-B14F-4D97-AF65-F5344CB8AC3E}">
        <p14:creationId xmlns:p14="http://schemas.microsoft.com/office/powerpoint/2010/main" val="1252630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8" y="548680"/>
            <a:ext cx="6914729" cy="5492683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indent="450215" algn="just">
              <a:lnSpc>
                <a:spcPct val="107000"/>
              </a:lnSpc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Індекс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цитування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прийнятий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науковому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світі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показник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«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значущості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праць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вченого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являє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собою число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посилань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публікації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вченого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реферованих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наукових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періодичних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виданнях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SCI є одним з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найпоширеніших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наукометричних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показників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Наявність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науково-освітніх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організаціях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вчених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мають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високий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індекс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цитування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говорить про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високу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ефективність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результативність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діяльності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вузу в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цілому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Індекс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Хірша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(h-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index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–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показник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запропонований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2005 р.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американським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фізиком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Хорхе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Хиршем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університету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Сан-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Дієго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Каліфорнія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(США).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Критерій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заснований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кількості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публікацій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вченого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кількості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цитувань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цих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публікацій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розраховується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спеціальною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формулою. 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Імпакт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-фактор (ІФ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IF) –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формальний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чисельний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показник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інформаційної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значимості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наукового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журналу.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Показник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розраховується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як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кількість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посилань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конкретному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році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опубліковані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журналі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статті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попередні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2-3 роки.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Вважається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чим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вище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значення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імпакт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-фактору,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тим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вища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наукова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цінність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авторитетність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журналу.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99881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8" y="476672"/>
            <a:ext cx="6482681" cy="5564691"/>
          </a:xfrm>
        </p:spPr>
        <p:txBody>
          <a:bodyPr>
            <a:normAutofit fontScale="92500" lnSpcReduction="20000"/>
          </a:bodyPr>
          <a:lstStyle/>
          <a:p>
            <a:pPr indent="450215" algn="just">
              <a:lnSpc>
                <a:spcPct val="107000"/>
              </a:lnSpc>
            </a:pP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Використання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імпакт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-фактору в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якості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критерію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оцінки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журналу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ґрунтується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припущенні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журнал,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публікує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значну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кількість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статей, на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активно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посилаються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інші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вчені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заслуговує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особливу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увагу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При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цьому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мається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увазі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чим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вище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значення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імпакт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-фактора,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тим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вище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наукова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цінність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авторитетність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журналу. При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присудженні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грантів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висуненні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наукові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премії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експерти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обов’язково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звертають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увагу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наявність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пошукачів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публікацій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журналах,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мають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JCR величину. 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</a:pP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Позитивні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властивості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імпакт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-фактора: 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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широке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охоплення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наукової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літератури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індексуються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більше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8400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журналів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 60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країн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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результати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публічні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легкодоступні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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простота в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розумінні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використанні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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журнали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високим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ІФ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зазвичай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мають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більш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жорстку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систему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рецензування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ніж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журнали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низьким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ІФ.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Проте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використання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індексу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JCR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має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певні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особливості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– в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індексі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присутні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переважно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англомовні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журнали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призводить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до штучного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зменшення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кількості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імпакт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-фактору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україно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та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російськомовних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журналів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54504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9" y="764704"/>
            <a:ext cx="6347714" cy="5276659"/>
          </a:xfrm>
        </p:spPr>
        <p:txBody>
          <a:bodyPr>
            <a:normAutofit lnSpcReduction="10000"/>
          </a:bodyPr>
          <a:lstStyle/>
          <a:p>
            <a:pPr indent="450215" algn="just">
              <a:lnSpc>
                <a:spcPct val="107000"/>
              </a:lnSpc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обліку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потрапляють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журнали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подають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щонайменш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бібліографію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перелік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літератури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англійською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мовою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– на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включення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журналу до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переліку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впливають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як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якість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так і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відповідність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світовим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стандартам: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регулярність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виходу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наявність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бібліографії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термін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проходження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подання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статті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публікації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</a:pP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Цитованість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також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залежить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наявності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доступності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повнотекстових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електронних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версій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журналів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– на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індекс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цитування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також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впливають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особливості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наукового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розвитку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різних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галузях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яскраво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відображається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певних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ділянок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суспільних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гуманітарних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наук. ІФ журналу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залежить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області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досліджень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типу; з року в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рік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помітно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змінюватися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наприклад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опускаючись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гранично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низьких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значень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при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зміні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назви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журналу і так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далі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Проте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на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сьогодні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ІФ є одним з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важливих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критеріїв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за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яким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можна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зіставляти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рівень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наукових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досліджень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близьких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областях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знань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3340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196752"/>
            <a:ext cx="7886700" cy="5040560"/>
          </a:xfrm>
          <a:solidFill>
            <a:srgbClr val="FFC000"/>
          </a:solidFill>
        </p:spPr>
        <p:txBody>
          <a:bodyPr/>
          <a:lstStyle/>
          <a:p>
            <a:pPr marL="0" marR="280035" indent="0" algn="ctr">
              <a:lnSpc>
                <a:spcPct val="150000"/>
              </a:lnSpc>
              <a:spcAft>
                <a:spcPts val="0"/>
              </a:spcAft>
              <a:buNone/>
            </a:pPr>
            <a:endParaRPr lang="en-US" sz="4400" b="1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280035" indent="0" algn="ctr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4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ТЕМА </a:t>
            </a:r>
            <a:r>
              <a:rPr lang="ru-RU" sz="4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 МІЖНАРОДНІ НАУКОМЕТРИЧНІ БАЗИ ДАНИХ</a:t>
            </a:r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en-US" sz="44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394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60648"/>
            <a:ext cx="8568952" cy="6408712"/>
          </a:xfrm>
          <a:solidFill>
            <a:schemeClr val="accent3"/>
          </a:solidFill>
        </p:spPr>
        <p:txBody>
          <a:bodyPr>
            <a:normAutofit/>
          </a:bodyPr>
          <a:lstStyle/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uk-UA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ПЛАН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buFont typeface="+mj-lt"/>
              <a:buAutoNum type="arabicPeriod"/>
            </a:pPr>
            <a:r>
              <a:rPr lang="ru-RU" sz="4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Міжнародна</a:t>
            </a:r>
            <a:r>
              <a:rPr lang="ru-RU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практика </a:t>
            </a:r>
            <a:r>
              <a:rPr lang="ru-RU" sz="4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наукометричних</a:t>
            </a:r>
            <a:r>
              <a:rPr lang="ru-RU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досліджень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buFont typeface="+mj-lt"/>
              <a:buAutoNum type="arabicPeriod"/>
            </a:pPr>
            <a:r>
              <a:rPr lang="ru-RU" sz="4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Основні</a:t>
            </a:r>
            <a:r>
              <a:rPr lang="ru-RU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наукометричні</a:t>
            </a:r>
            <a:r>
              <a:rPr lang="ru-RU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показники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buFont typeface="+mj-lt"/>
              <a:buAutoNum type="arabicPeriod"/>
            </a:pPr>
            <a:r>
              <a:rPr lang="ru-RU" sz="4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Електронний</a:t>
            </a:r>
            <a:r>
              <a:rPr lang="ru-RU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пошук</a:t>
            </a:r>
            <a:r>
              <a:rPr lang="ru-RU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наукової</a:t>
            </a:r>
            <a:r>
              <a:rPr lang="ru-RU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інформації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3815" marR="443230" indent="0" algn="just">
              <a:buNone/>
            </a:pPr>
            <a:endParaRPr lang="en-US" sz="3200" i="1" kern="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8967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9" y="1052736"/>
            <a:ext cx="6347714" cy="4988627"/>
          </a:xfrm>
        </p:spPr>
        <p:txBody>
          <a:bodyPr/>
          <a:lstStyle/>
          <a:p>
            <a:pPr indent="450215" algn="just">
              <a:lnSpc>
                <a:spcPct val="107000"/>
              </a:lnSpc>
            </a:pP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Міжнародна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практика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наукометричних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досліджень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сьогодні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базується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використанні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наукометричних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баз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даних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В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повсякденному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житті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ми на кожному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кроці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стикаємося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необхідністю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застосування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бази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даних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Застосування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БД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значно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підвищує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потенціал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інформаційного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забезпечення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науки,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дозволяючи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оперативно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отримувати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необхідні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відомості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 великих за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обсягом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складних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за структурою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масивів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даних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uk-UA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юж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відбивають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стрімкий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розвиток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науки і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технології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останні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десятиліття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Для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оцінки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ефективності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наукової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діяльності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можуть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використовуватись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як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якісні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так і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кількісні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показники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42195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9" y="692696"/>
            <a:ext cx="6347714" cy="5348667"/>
          </a:xfrm>
        </p:spPr>
        <p:txBody>
          <a:bodyPr>
            <a:normAutofit/>
          </a:bodyPr>
          <a:lstStyle/>
          <a:p>
            <a:pPr indent="450215" algn="just">
              <a:lnSpc>
                <a:spcPct val="107000"/>
              </a:lnSpc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Одним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із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ключових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показників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широко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використовується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усьому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світі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для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оцінки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роботи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дослідників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і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наукових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колективів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є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індекс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цитування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Оцінити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вплив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вченого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або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організації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світову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науку,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визначити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якість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проведених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наукових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досліджень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дають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можливість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статистичні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дані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показників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Science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Citation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Index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(SCI) та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Journal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Citation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Reports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(JCR),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випускаються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Institute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Scientific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Information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(ISI)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Філадельфія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США</a:t>
            </a:r>
            <a: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983924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9" y="764704"/>
            <a:ext cx="6347714" cy="5276659"/>
          </a:xfrm>
        </p:spPr>
        <p:txBody>
          <a:bodyPr>
            <a:normAutofit/>
          </a:bodyPr>
          <a:lstStyle/>
          <a:p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Наукометрична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база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даних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–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бібліографічна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і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реферативна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база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даних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з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інструментами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для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відстеження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цитованості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наукових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публікацій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Це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також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пошукова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система, яка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формує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статистику,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що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характеризує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стан і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динаміку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показників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затребуваності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активності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та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індексів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впливу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діяльності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окремих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вчених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і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дослідницьких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організацій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235826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21700" y="1196752"/>
            <a:ext cx="7378691" cy="4442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40374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21701" y="1700808"/>
            <a:ext cx="6124210" cy="3889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10836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21701" y="2420888"/>
            <a:ext cx="7862188" cy="2293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284858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HDOfficeLightV0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20645</TotalTime>
  <Words>694</Words>
  <Application>Microsoft Office PowerPoint</Application>
  <PresentationFormat>Экран (4:3)</PresentationFormat>
  <Paragraphs>25</Paragraphs>
  <Slides>12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12</vt:i4>
      </vt:variant>
    </vt:vector>
  </HeadingPairs>
  <TitlesOfParts>
    <vt:vector size="22" baseType="lpstr">
      <vt:lpstr>Arial</vt:lpstr>
      <vt:lpstr>Calibri</vt:lpstr>
      <vt:lpstr>Calibri Light</vt:lpstr>
      <vt:lpstr>Symbol</vt:lpstr>
      <vt:lpstr>Times New Roman</vt:lpstr>
      <vt:lpstr>Trebuchet MS</vt:lpstr>
      <vt:lpstr>Wingdings 2</vt:lpstr>
      <vt:lpstr>Wingdings 3</vt:lpstr>
      <vt:lpstr>Аспект</vt:lpstr>
      <vt:lpstr>HDOfficeLightV0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*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Паблік рілейшнз(PR)  у системі управління готельним підприємство</dc:title>
  <dc:creator>User</dc:creator>
  <cp:lastModifiedBy>Пользователь Windows</cp:lastModifiedBy>
  <cp:revision>46</cp:revision>
  <dcterms:created xsi:type="dcterms:W3CDTF">2018-04-17T05:53:14Z</dcterms:created>
  <dcterms:modified xsi:type="dcterms:W3CDTF">2021-11-11T19:57:10Z</dcterms:modified>
</cp:coreProperties>
</file>