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notesMasterIdLst>
    <p:notesMasterId r:id="rId30"/>
  </p:notesMasterIdLst>
  <p:sldIdLst>
    <p:sldId id="292" r:id="rId3"/>
    <p:sldId id="294" r:id="rId4"/>
    <p:sldId id="257" r:id="rId5"/>
    <p:sldId id="321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22" r:id="rId15"/>
    <p:sldId id="319" r:id="rId16"/>
    <p:sldId id="320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4" r:id="rId28"/>
    <p:sldId id="33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94" autoAdjust="0"/>
    <p:restoredTop sz="94660"/>
  </p:normalViewPr>
  <p:slideViewPr>
    <p:cSldViewPr>
      <p:cViewPr varScale="1">
        <p:scale>
          <a:sx n="80" d="100"/>
          <a:sy n="80" d="100"/>
        </p:scale>
        <p:origin x="14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B5DB2C-FF36-4D8A-B10A-2719A8414BCF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8C03AB-7EA1-4DA5-BF76-80545EE984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E67A09-342F-4E3B-8AE5-A19141380AF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3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BB2AB8-7BC6-47B6-85B2-5BA4F6BA16CE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27C5B-560B-4DAD-93E4-A45A0AAFAF7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BD9B4C-A93E-4AE5-B79D-3ECFA6E9485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FBA4D5-1930-477F-85FA-65740858CD07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DA7A96-04FB-48B8-B648-3A670E1341A2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8BDBE-FD75-4EFE-9C16-F2AA08BA711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9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1F87D-7D1F-467F-9FED-3C59C1123125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E38B0D-60D4-4E3D-972E-03517209180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30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03756-572F-4D56-AEE4-C4C3CE980506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31CEB-3F13-4BBD-BB33-AE088821AE8A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5D6F26-534B-4B66-A248-23C5B663B6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5C070-904B-40CC-9BA8-55D4F5F0123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1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9256-05E4-4883-AE92-CE9514E8EF6B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04A6DC-8098-40D8-B220-56EA0E0F6BFF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0151B-9918-448F-A4EB-1610A3CAA0AF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227D1-CBAB-468F-93A1-0469177486C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0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7723FC-F0A2-47D2-B31F-4937E7538E0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F685B6-9DE2-4D8E-BACD-06F1E63A24C0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90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BC7EB-783B-4215-86BB-FDF21231D72C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0B025-A3A8-49AD-9C24-EF35CF588C8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CF2"/>
            </a:gs>
            <a:gs pos="58000">
              <a:srgbClr val="FFE38C"/>
            </a:gs>
            <a:gs pos="94000">
              <a:srgbClr val="FFE38C"/>
            </a:gs>
            <a:gs pos="99001">
              <a:srgbClr val="00B0F0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8559C3-E1B5-479B-9004-7698832EC294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0B50EA-7358-474F-B46F-C21AAEF27F4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bu.kiev.ua/" TargetMode="External"/><Relationship Id="rId2" Type="http://schemas.openxmlformats.org/officeDocument/2006/relationships/hyperlink" Target="http://www.nbuv.gov.u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ntb.gov.ua/u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ua" TargetMode="External"/><Relationship Id="rId2" Type="http://schemas.openxmlformats.org/officeDocument/2006/relationships/hyperlink" Target="http://nbuv.gov.ua/UJRN/Npndfi_2019_3_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buv.gov.ua/UJRN/znpumdpu_2021_1_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813" y="692696"/>
            <a:ext cx="878522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Методологія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та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організація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наукових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досліджень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з основами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інтелектуальної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власності</a:t>
            </a: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120" y="4797152"/>
            <a:ext cx="8964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1252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1" cy="50606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НБУВ, за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теоретичними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методичними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напрацюваннями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є головною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організацією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проекту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послідовно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багатотомне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покажчиків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бібліографічного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репертуару,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практично не мала за всю свою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історію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бібліографічні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Провідне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посідає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писемної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книжкової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спадщини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археографічних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рукописних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фондів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зібрань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історичних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колекцій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практична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підґрунтям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книжкових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пам’яток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складової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культурного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надбання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ЮНЕСКО «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Пам’ять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1822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476672"/>
            <a:ext cx="7994849" cy="5564691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історико-документознавчих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архівної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спадщини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Бібліотекою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широка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науково-інформаційна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база з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академії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 –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формуються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архівного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фонду,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публікуються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збірники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каталоги,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довідники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монографії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роль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центру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біографічних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науково-методичних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біографістики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біографічної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координацію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загальнодержавному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масштабі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збирання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біографій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діячів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альманахів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довідників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біографічного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словника.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науково-інформаційного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ресурсу «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біографічний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архів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0955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404664"/>
            <a:ext cx="7058745" cy="5636699"/>
          </a:xfrm>
        </p:spPr>
        <p:txBody>
          <a:bodyPr>
            <a:no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НБУВ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суттєві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здобутки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фондів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консервації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реставрації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книг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рукописів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книгосховищ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оцифрування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страхового фонду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унікальних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фізико-хімічних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паперу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застосовуються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реставраційних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палітурних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робіт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довготривалого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документальної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спадщини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0182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836712"/>
            <a:ext cx="8138865" cy="5204651"/>
          </a:xfrm>
          <a:solidFill>
            <a:schemeClr val="accent1"/>
          </a:solidFill>
        </p:spPr>
        <p:txBody>
          <a:bodyPr>
            <a:normAutofit lnSpcReduction="10000"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успішного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Інформаційний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відбір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книг, статей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ознаками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 будь-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науки,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випускається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незліченна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часто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дублюється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потоці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виявити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оригінальну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цінну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момент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книзі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будь-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компактному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носить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узагальнюючий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максимум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відомостей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роль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полягають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тому,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оперативної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будь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дослідника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максимально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швидкої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ознайомлення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джерелами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зумовлено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старінням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унаслідок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появи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потреби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розробників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водночас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і предметом, і результатом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95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404664"/>
            <a:ext cx="6347714" cy="5636699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отримуються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нагромаджуються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науки та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людей;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вузькому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відомостей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стан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ознакам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відображають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природничонаукова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техніко-технологічна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соціально-політична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виключити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суб’єктивні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судження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досліджуваний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85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9599" y="476672"/>
            <a:ext cx="6347714" cy="5564691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тенденцій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розробленості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аспектів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мети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побудов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сформованої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61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620688"/>
            <a:ext cx="8426898" cy="542067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осмислюють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переробляють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як результат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специфічний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продукт 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нова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університеті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студент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викладача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індивідуальну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студента, як правило,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мірою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базується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документальних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Будь-яка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книжковий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фонд,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читальна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зала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стати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справжньою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науково-дослідною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лабораторією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студента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переліком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їхнім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змістом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викладеним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програмах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окреслено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 коло проблем,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стати предметом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постійної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уваги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студента,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зумовлюють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потребу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закріплення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розширення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проходить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перший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списку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самих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безпосереднього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(перегляду)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потрібної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53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існуючі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поділяються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змістом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характером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документальні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суттю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теми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монографії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підручники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посібники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довідкові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бібліографічні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покажчики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списки, огляди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монографій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підручників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статей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документальних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3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684" y="188640"/>
            <a:ext cx="9036496" cy="648072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суттю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теми -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первинну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складають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поєднаннях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формах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викладу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Вони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знаходять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відображення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довідковій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випускається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книг,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брошур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бюлетенів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газет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Разом 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іноді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неможливо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знайти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книгах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журналах. Вона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міститься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так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видах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стандартах,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винаходів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патентів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Вторинна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результатом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переопрацювання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одного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декількох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первинних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вторинних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відносять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бібліографічні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описи,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анотації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реферати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огляди,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довідкові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переклади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каталоги,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бібліографічні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покажчики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картотеки.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того, до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вторинних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відносять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регістри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бухгалтерського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обліку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підприємців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складені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підставі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первинної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відносять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бібліографічні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покажчики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списки, огляди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каталоги.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Бібліографічні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безпосередньої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теми, але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вказують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документальне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міститься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2503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052736"/>
            <a:ext cx="7634809" cy="4988627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загальнодержавні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імені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В.І.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Вернадського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(03039,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проспект 40-річчя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Жовтня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адреса сайту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http:// </a:t>
            </a:r>
            <a:r>
              <a:rPr lang="ru-RU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www.nbuv.gov.ua/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парламентська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(01601,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вул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Грушевського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адреса сайту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http://www. nplu.kiev.ua/).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історична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(01015,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вул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Лаврська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 (кол.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вул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І.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Мазепи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Січневого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повстання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21) корп. 24.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адреса сайту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http://www.nibu.kiev.ua/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науково-технічна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(01171,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вул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Антоновича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колишня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Горького), 180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адреса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http://gntb.gov.ua/ua/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061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7886700" cy="5400600"/>
          </a:xfrm>
          <a:solidFill>
            <a:srgbClr val="FFC000"/>
          </a:solidFill>
        </p:spPr>
        <p:txBody>
          <a:bodyPr/>
          <a:lstStyle/>
          <a:p>
            <a:pPr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ТЕМА.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БІБЛІОГРАФІЧНИЙ АПАРАТ НАУКОВИХ ДОСЛІДЖЕНЬ. БІБЛІОТЕЧНО-ІНФОРМАЦІЙНІ БАЗИ УКРАЇНИ.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4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476672"/>
            <a:ext cx="8210873" cy="5564691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необхідної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будь-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базуватися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надійній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достовірній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Обов’язковою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дослідника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всебічне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глибоке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попередників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займалися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суміжних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проблем.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На початковому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обрати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конкретизувати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передумови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майбутньої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теми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роль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відправною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точкою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визначальну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роль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методик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використовувалася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уникнути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дублювання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повторення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розглянути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предмет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динаміці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простежити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тенденції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подальші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шляхи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прогноз.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33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8892479" cy="5636699"/>
          </a:xfrm>
          <a:solidFill>
            <a:schemeClr val="accent1"/>
          </a:solidFill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НТІ,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автоматизовані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інформаційно-пошукові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банки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первинних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монографії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збірники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Так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повнота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Методика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етапів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перед собою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?, де?, як (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чином)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шукати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?, як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опрацьовувати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(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шукати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проблем,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теми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ключових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понять.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(Де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шукати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висвітлюватися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виділених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(Як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шукати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здійснюватиметься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робота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опрацювання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каталогів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робота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робота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базою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(Як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опрацьовувати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ксерокопіювання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безпосередня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обробка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56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8892480" cy="5420675"/>
          </a:xfrm>
        </p:spPr>
        <p:txBody>
          <a:bodyPr>
            <a:noAutofit/>
          </a:bodyPr>
          <a:lstStyle/>
          <a:p>
            <a:pPr indent="0" algn="just">
              <a:lnSpc>
                <a:spcPct val="107000"/>
              </a:lnSpc>
              <a:buNone/>
            </a:pP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бібліотеці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Бібліотека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культурно-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збирає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друковані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рукописні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опрацювання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організовує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книгами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читачів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Бібліотечний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фонд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впорядкованих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нагромаджених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зберіганню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чинного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Структура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Бібліотечний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фонд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опрацювати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бібліотечні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каталоги.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5304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08720"/>
            <a:ext cx="8138866" cy="5132643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07000"/>
              </a:lnSpc>
            </a:pP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Бібліотечний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каталог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наявних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фонді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складений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порядку,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склад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бібліотечного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фонду.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Алфавітному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каталогу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 ним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автора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книги, автор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систематичному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каталозі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згруповані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логічному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порядку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галузями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з’ясувати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галузями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підібрати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автора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книги,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предметному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каталозі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і у систематичному,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систематичного в предметному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каталозі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об’єднана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рубрики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того,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Через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предметному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каталозі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одному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систематичному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каталозі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розкидані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ящики.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згадати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 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картотеку,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тематикою.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Бібліотечні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каталоги та картотеки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доповнюють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один одного,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полегшують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читачам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максимально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відтворюють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бібліотечний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фонд.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251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08720"/>
            <a:ext cx="7994849" cy="513264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книги,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дисертації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автореферати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потрібну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способу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каталогами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відриву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Перед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відвіданням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проводиться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в систематичному, так і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алфавітному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каталогах.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бібліотеках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базах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групування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обраною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темою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підбирає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(книги,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брошури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офіційні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накопичує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відомчі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теми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опрацьовує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Порядок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бібліографічний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теми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фіксацію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початкових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295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764704"/>
            <a:ext cx="7922841" cy="5276659"/>
          </a:xfrm>
        </p:spPr>
        <p:txBody>
          <a:bodyPr>
            <a:normAutofit lnSpcReduction="10000"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Робота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друкованими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ознайомлення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ознайомлення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перегляд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уважне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розділах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найважливішого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тексту);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вибіркове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тексту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перечитування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найважливішого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плану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(постановка проблем);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виписка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повніше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чіткіше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цитата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бібліографічний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зазначенням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сторінок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звідки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взята цитата);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картотек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бібліографічна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картотека, картотека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виписок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картотека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рефератів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картотека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зіставлення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критична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зауважень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друкованими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виписки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абзаців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теми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30-40 %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літературних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початково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відібраних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назвою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некорисними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темою.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438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268760"/>
            <a:ext cx="7850833" cy="477260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з’являються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Коли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виписки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рукописним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способом,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записувати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виділяти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позначками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квадратних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дужках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записувати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кольором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фіксувати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аркушах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одного боку,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залишаючи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поля.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вставки,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паралельні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виписки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книг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думки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картону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цупкого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зручно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однорідністю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кольорові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шрифтові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нотаток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495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8964487" cy="6264696"/>
          </a:xfrm>
          <a:solidFill>
            <a:schemeClr val="accent1"/>
          </a:solidFill>
        </p:spPr>
        <p:txBody>
          <a:bodyPr>
            <a:normAutofit fontScale="85000" lnSpcReduction="10000"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опрацьовує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запам’ятати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виписати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обробці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фіксації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анотація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резюме;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реферат; цитата; конспект;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покажчики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Анотація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стислою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характеристикою книги,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рукопису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характером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анотації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 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довідковими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та 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рекомендаційними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такими,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критичну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анотації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10-15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рядків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Резюме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короткий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підсумок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містяться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підсумки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коротко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одну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думок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логічних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суджень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записують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ознайомленні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текстом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записують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цитат).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створюються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шляхом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виключення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Цитата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дослівний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уривок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автора,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наводиться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заперечення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висловлюваної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думки. Шляхом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цитування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оформлювати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найважливіші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фрагменти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авторського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тексту.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Реферат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скорочене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висновками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Реферат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механічний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переказ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Посторінкові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покажчики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ознайомлення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поспішати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конспектувати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посторінкові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покажчики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посторінкового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списку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покажчика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цитат,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намагаються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виписати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закінчивши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книги,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виписки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конспект.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97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  <a:solidFill>
            <a:schemeClr val="accent3"/>
          </a:solidFill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бібліотечно-інформаційних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Національна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бібліотека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імені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 І.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Вернадського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загальнодержавний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комплексний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бібліотечно-інформаційний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науково-дослідний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науково-методичний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культурно-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просвітницький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центр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Збирання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відбір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накопичення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обробка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3815" marR="443230" indent="0" algn="just">
              <a:buNone/>
            </a:pPr>
            <a:endParaRPr lang="en-US" sz="3200" i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47192"/>
          </a:xfrm>
        </p:spPr>
        <p:txBody>
          <a:bodyPr/>
          <a:lstStyle/>
          <a:p>
            <a:r>
              <a:rPr lang="uk-UA" dirty="0" smtClean="0"/>
              <a:t>Література: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340768"/>
            <a:ext cx="7490793" cy="4700595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Ладанюк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А.П.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посіб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/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Ладанюк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 П., Власенко Л. О.,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Кишенько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 Д. ; Нац. ун-т харч.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-К, 2018. 351 с.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Лопатинська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Л. А.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науково-дослідної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НДФІ. 2019.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3. С. 41-50.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URL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http://nbuv.gov.ua/UJRN/Npndfi_2019_3_4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посіб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/ [І. С. Добронравова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; за ред. І. С.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Добронравової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нац. ун-т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Тараса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Шевченка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2018. 606 с. 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Міністерство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науки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Офіційний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сайт. URL: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https://mon.gov.ua/ua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тематики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Збірник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Уманського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університету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імені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Павла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Тичини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2021.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1. С. 46-53.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URL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http://nbuv.gov.ua/UJRN/znpumdpu_2021_1_7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124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404664"/>
            <a:ext cx="8066858" cy="5636699"/>
          </a:xfrm>
          <a:solidFill>
            <a:schemeClr val="accent3"/>
          </a:solidFill>
        </p:spPr>
        <p:txBody>
          <a:bodyPr>
            <a:normAutofit lnSpcReduction="10000"/>
          </a:bodyPr>
          <a:lstStyle/>
          <a:p>
            <a:pPr indent="450215" algn="ctr">
              <a:lnSpc>
                <a:spcPct val="107000"/>
              </a:lnSpc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Одним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пріоритетних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напрямів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зміцнення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науково-технічного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НАН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бібліотечно-інформаційна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спрямована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взаємовикористання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документно-інформаційних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аналітичне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бібліографічне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опрацювання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корпоративних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електронних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світового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потоку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</a:pPr>
            <a:r>
              <a:rPr lang="ru-RU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суспільної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істотне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соціокультурне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сприяє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постійному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необхідному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оновленню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інформаційного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ресурсу в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системі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обмінів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соціальної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є базою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інноваційного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67387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08720"/>
            <a:ext cx="7562802" cy="513264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Удосконалення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бібліотечно-інформаційної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академії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трьома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напрямами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накопичення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універсального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багатовидового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ресурсу;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упровадження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удосконалення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мультисервісу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бібліотечно-інформаційна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система НАН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(БІС)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бібліотечно-інформаційних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підрозділів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науково-дослідних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(НДУ).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Останнім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часом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інтенсивним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інформаційнокомунікаційних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з’явилися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принципово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768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836712"/>
            <a:ext cx="7778825" cy="5204651"/>
          </a:xfrm>
          <a:solidFill>
            <a:srgbClr val="FFC000"/>
          </a:solidFill>
        </p:spPr>
        <p:txBody>
          <a:bodyPr>
            <a:normAutofit/>
          </a:bodyPr>
          <a:lstStyle/>
          <a:p>
            <a:pPr indent="450215" algn="ctr">
              <a:lnSpc>
                <a:spcPct val="107000"/>
              </a:lnSpc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імені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 І.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Вернадського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всеукраїнська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книгозбірня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загальнодержавний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бібліотечно-інформаційний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науково-дослідний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науково-методичний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культурно-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просвітницький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центр,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обсягом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документно-інформаційних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книгосховище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Підпорядкована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входить до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філософії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права. Як особливо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цінний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перебуває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охороною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144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5492683"/>
          </a:xfrm>
          <a:solidFill>
            <a:srgbClr val="FFC000"/>
          </a:solidFill>
        </p:spPr>
        <p:txBody>
          <a:bodyPr>
            <a:no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1971 р.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імені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 І.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Вернадського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статус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науково-дослідної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установи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досліджує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бібліотекознавства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бібліографознавства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книгознавства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джерелознавства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документознавства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архівознавства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біографістики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кодикології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кодикографії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книжкової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інформатики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комунікацій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консервації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реставрації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методики 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меншин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фонду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удосконалення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бібліотечно-бібліографічної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каталогізації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комп'ютерних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інформаційно-бібліотечної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2467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548680"/>
            <a:ext cx="7850833" cy="5492683"/>
          </a:xfrm>
          <a:solidFill>
            <a:srgbClr val="FFC000"/>
          </a:solidFill>
        </p:spPr>
        <p:txBody>
          <a:bodyPr>
            <a:noAutofit/>
          </a:bodyPr>
          <a:lstStyle/>
          <a:p>
            <a:pPr indent="0" algn="just">
              <a:lnSpc>
                <a:spcPct val="107000"/>
              </a:lnSpc>
              <a:buNone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напрямами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науково-інформаційних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Інформатизація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біографістика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консервації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реставрації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бібліотечних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фондів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історико-культурної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спадщини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791417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20844</TotalTime>
  <Words>1577</Words>
  <Application>Microsoft Office PowerPoint</Application>
  <PresentationFormat>Экран (4:3)</PresentationFormat>
  <Paragraphs>95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7" baseType="lpstr">
      <vt:lpstr>Arial</vt:lpstr>
      <vt:lpstr>Calibri</vt:lpstr>
      <vt:lpstr>Calibri Light</vt:lpstr>
      <vt:lpstr>Symbol</vt:lpstr>
      <vt:lpstr>Times New Roman</vt:lpstr>
      <vt:lpstr>Trebuchet MS</vt:lpstr>
      <vt:lpstr>Wingdings 2</vt:lpstr>
      <vt:lpstr>Wingdings 3</vt:lpstr>
      <vt:lpstr>Аспект</vt:lpstr>
      <vt:lpstr>HDOfficeLightV0</vt:lpstr>
      <vt:lpstr>Презентация PowerPoint</vt:lpstr>
      <vt:lpstr>Презентация PowerPoint</vt:lpstr>
      <vt:lpstr>Презентация PowerPoint</vt:lpstr>
      <vt:lpstr>Література: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Пользователь Windows</cp:lastModifiedBy>
  <cp:revision>54</cp:revision>
  <dcterms:created xsi:type="dcterms:W3CDTF">2018-04-17T05:53:14Z</dcterms:created>
  <dcterms:modified xsi:type="dcterms:W3CDTF">2021-11-12T11:05:21Z</dcterms:modified>
</cp:coreProperties>
</file>