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06" r:id="rId2"/>
  </p:sldMasterIdLst>
  <p:notesMasterIdLst>
    <p:notesMasterId r:id="rId23"/>
  </p:notesMasterIdLst>
  <p:sldIdLst>
    <p:sldId id="292" r:id="rId3"/>
    <p:sldId id="294" r:id="rId4"/>
    <p:sldId id="295" r:id="rId5"/>
    <p:sldId id="257" r:id="rId6"/>
    <p:sldId id="328" r:id="rId7"/>
    <p:sldId id="326" r:id="rId8"/>
    <p:sldId id="327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38" r:id="rId19"/>
    <p:sldId id="339" r:id="rId20"/>
    <p:sldId id="340" r:id="rId21"/>
    <p:sldId id="34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2" autoAdjust="0"/>
    <p:restoredTop sz="94660"/>
  </p:normalViewPr>
  <p:slideViewPr>
    <p:cSldViewPr>
      <p:cViewPr varScale="1">
        <p:scale>
          <a:sx n="69" d="100"/>
          <a:sy n="69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09C71-E3CE-48A0-A0B8-4C05E3105516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CB169-872E-4218-8244-9DA33911C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B5DB2C-FF36-4D8A-B10A-2719A8414BCF}" type="slidenum">
              <a:rPr kumimoji="0" lang="uk-U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uk-UA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53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80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9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9975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725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9284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650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684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571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F8C03AB-7EA1-4DA5-BF76-80545EE9847D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05.05.2022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EE67A09-342F-4E3B-8AE5-A19141380AF6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5367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BB2AB8-7BC6-47B6-85B2-5BA4F6BA16CE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05.05.2022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F27C5B-560B-4DAD-93E4-A45A0AAFAF72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282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BD9B4C-A93E-4AE5-B79D-3ECFA6E94859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05.05.2022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FBA4D5-1930-477F-85FA-65740858CD07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51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460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1DA7A96-04FB-48B8-B648-3A670E1341A2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05.05.2022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A8BDBE-FD75-4EFE-9C16-F2AA08BA7114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292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21F87D-7D1F-467F-9FED-3C59C1123125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05.05.2022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E38B0D-60D4-4E3D-972E-035172091801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330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03756-572F-4D56-AEE4-C4C3CE980506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05.05.2022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731CEB-3F13-4BBD-BB33-AE088821AE8A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956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5D6F26-534B-4B66-A248-23C5B663B67D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05.05.2022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F5C070-904B-40CC-9BA8-55D4F5F01236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3172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149256-05E4-4883-AE92-CE9514E8EF6B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05.05.2022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04A6DC-8098-40D8-B220-56EA0E0F6BFF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1673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30151B-9918-448F-A4EB-1610A3CAA0AF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05.05.2022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1227D1-CBAB-468F-93A1-0469177486C1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2505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7723FC-F0A2-47D2-B31F-4937E7538E09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05.05.2022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F685B6-9DE2-4D8E-BACD-06F1E63A24C0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8900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4BC7EB-783B-4215-86BB-FDF21231D72C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05.05.2022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30B025-A3A8-49AD-9C24-EF35CF588C84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19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90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91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84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72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48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99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23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033C4-D71F-445E-A06F-3352C25319F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03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FFCF2"/>
            </a:gs>
            <a:gs pos="58000">
              <a:srgbClr val="FFE38C"/>
            </a:gs>
            <a:gs pos="94000">
              <a:srgbClr val="FFE38C"/>
            </a:gs>
            <a:gs pos="99001">
              <a:srgbClr val="00B0F0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8559C3-E1B5-479B-9004-7698832EC294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05.05.2022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0B50EA-7358-474F-B46F-C21AAEF27F42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88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98813" y="692696"/>
            <a:ext cx="8785225" cy="37856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Дисципліна: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Методологія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та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організація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наукових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досліджень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з основами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інтелектуальної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власності</a:t>
            </a:r>
            <a:r>
              <a:rPr kumimoji="0" lang="uk-UA" altLang="uk-U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09120" y="4797152"/>
            <a:ext cx="8964612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Викладач: </a:t>
            </a:r>
            <a:r>
              <a:rPr kumimoji="0" lang="uk-UA" altLang="uk-UA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д.е.н</a:t>
            </a: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., доцент кафедри менеджменту зовнішньоекономічної діяльності, </a:t>
            </a:r>
            <a:r>
              <a:rPr kumimoji="0" lang="uk-UA" altLang="uk-UA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готельно</a:t>
            </a: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-ресторанної справи та туризму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Головня Олена Михайлівна</a:t>
            </a:r>
          </a:p>
        </p:txBody>
      </p:sp>
    </p:spTree>
    <p:extLst>
      <p:ext uri="{BB962C8B-B14F-4D97-AF65-F5344CB8AC3E}">
        <p14:creationId xmlns:p14="http://schemas.microsoft.com/office/powerpoint/2010/main" val="125263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7200799" cy="5276659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1974 p. ВОІВ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отримала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статус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однієї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16-ти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спеціалізованих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00Н. 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сьогодні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членами ВОІВ є 179 держав, у тому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Головними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ВОІВ є: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поліпшення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взаєморозуміння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розвиток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співробітництва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державами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інтересах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взаємної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поваги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суверенітету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рівності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заохочення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сприяння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інтелектуальної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власності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усьому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модернізація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підвищення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ефективності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угод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промислової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власності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художніх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119122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548680"/>
            <a:ext cx="7128792" cy="5132643"/>
          </a:xfrm>
        </p:spPr>
        <p:txBody>
          <a:bodyPr>
            <a:no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Неюрисдикційний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захист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передбачає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насамперед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самостійне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без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втручання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державних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органів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вчинення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громадянами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громадськими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організаціями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таких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припиняють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порушення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авторських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суміжних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прав,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відновлюють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порушені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та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призводять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створення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сприятливих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умов для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реалізації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законних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можливостей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суб’єктами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авторського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суміжного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права. 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765057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908720"/>
            <a:ext cx="7778826" cy="5132643"/>
          </a:xfrm>
        </p:spPr>
        <p:txBody>
          <a:bodyPr>
            <a:no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 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«Про 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авторське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право і 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суміжні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права»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порушенням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авторського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суміжного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права: </a:t>
            </a: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· будь-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порушують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немайнові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майнові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суб’єктів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авторського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суміжних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прав. </a:t>
            </a: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·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піратство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опублікування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відтворення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ввезення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митну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територію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вивезення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розповсюдження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контрафактних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примірників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(в тому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комп’ютерних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баз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·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плагіат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опублікування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повністю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частково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чужого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іменем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особи, яка не є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автором. </a:t>
            </a: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098884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692696"/>
            <a:ext cx="7922841" cy="5348667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Останнім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часом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визначилося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захисту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авторського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–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копірайт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копілефт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Копірайт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класичний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захисту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творів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вимагає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документального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підтвердження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зручний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універсальний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захист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визнаний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усьому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світі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Термін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захисту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значний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призводить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того,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великі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обсяги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стають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недоступними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навіть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тоді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коли сам автор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використовує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964149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196752"/>
            <a:ext cx="7202761" cy="4844611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авторського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є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складним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механізмом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лежать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насамперед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Бернська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конвенція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художніх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численних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редакціях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Всесвітня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конвенція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авторське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право 1952 року,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змінена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1971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році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1886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році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підписана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універсальна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угода,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отримала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назву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конвенції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захист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художніх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яка надавала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власнику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авторського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можливість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виконувати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формальностей 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країні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де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вимагається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умови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себе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країні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457014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980728"/>
            <a:ext cx="6986737" cy="5060635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000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000" i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Copy</a:t>
            </a:r>
            <a:r>
              <a:rPr lang="ru-RU" sz="2000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Left</a:t>
            </a:r>
            <a:r>
              <a:rPr lang="ru-RU" sz="2000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копія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забута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копія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легка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копія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Спочатку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термін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означав,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програмного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коду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використовуватись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довільно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Зараз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поняття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поширилось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твори. За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цією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системою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майнові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зберігаються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автором не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14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років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особи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одночасно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твори,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дотримую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правил.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Ідеї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копілефту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законодавчо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закріплені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жодній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країні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Зараз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вирішуватись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наступним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чином: автор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закріплює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майнові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за собою через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копірайт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символьне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екземплярі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та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створює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публічний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ліцензійний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договір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передає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частину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своїх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іншим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35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908720"/>
            <a:ext cx="7562801" cy="5132643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рамках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договорів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регламентується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промислової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авторських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суміжних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угоди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практично по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всьому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світу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утворюючи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єдину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захисту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 ІВ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суттєво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спрощуючи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будь-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результатами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Однак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стрімко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розвиваються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співтовариство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постійно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стикається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новими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тенденціями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ІВ,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вимагають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законодавчого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оформлення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Практика показала,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навчилися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швидко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реагувати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подібні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виклики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при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виникненні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оперативно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розробляти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чимала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заслуга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ІВ,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спочатку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служать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форумом для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обговорень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проблем, 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потім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сприяють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популяризації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прийнятих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угод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захисту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 ІВ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двох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рівнях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всесвітньому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регіональному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25128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908720"/>
            <a:ext cx="6986737" cy="5132643"/>
          </a:xfrm>
        </p:spPr>
        <p:txBody>
          <a:bodyPr>
            <a:normAutofit lnSpcReduction="10000"/>
          </a:bodyPr>
          <a:lstStyle/>
          <a:p>
            <a:pPr indent="0" algn="just">
              <a:lnSpc>
                <a:spcPct val="107000"/>
              </a:lnSpc>
              <a:buNone/>
            </a:pP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захистом авторського права можна звернутись як до порушника з претензією, так і відразу подати позов до суду: 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· вимагати визнання та поновлення своїх прав і забороняти дії, що їх порушують чи створюють таку загрозу; 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· подавати позови про відшкодування збитків, включаючи упущену вигоду, та моральної шкоди; 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· вимагати припинення підготовчих дій до порушення авторського права та суміжних прав, в тому числі митних процедур; 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· вимагати від порушників інформацію про осіб, задіяних у виробництві, та при розповсюдженні контрафактної продукції та канали її розповсюдження.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62556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124744"/>
            <a:ext cx="6698705" cy="4916619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багатьох країнах ЄС передбачена кримінальна відповідальність за порушення авторського права або суміжних прав: у Чехії – до 5 років позбавлення волі, у Франції – також від 3 до 5 років позбавлення волі та штрафи від €300 тис. до €500 тис.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прикладу,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Нідерландах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заборонили книгу Д.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Емця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«Таня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Гроттер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магический контрабас»,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сюжети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Гаррі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Поттера.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Брюссельський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суд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пісня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Майкла Джексона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Alone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1995 р., є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плагіатом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Дійсні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пісні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намага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лися довести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ідентичність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своїй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пісні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врешті-решт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виграли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позов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Французький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суд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звинуватив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плагіаті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Джона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Гальяно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модельєра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дома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Christian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Dior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зобов’язав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виплатити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$270 тис. як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компенсацію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моральної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американському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фотографу за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рекламі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фірмових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техніки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нанесення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малюнка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поверх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фотографії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84054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764704"/>
            <a:ext cx="7850833" cy="5276659"/>
          </a:xfrm>
        </p:spPr>
        <p:txBody>
          <a:bodyPr>
            <a:normAutofit fontScale="85000" lnSpcReduction="10000"/>
          </a:bodyPr>
          <a:lstStyle/>
          <a:p>
            <a:pPr indent="0" algn="just">
              <a:lnSpc>
                <a:spcPct val="107000"/>
              </a:lnSpc>
              <a:buNone/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поділяють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загальносоціальні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обумовлює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соціально-економічна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система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складаються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загальноправових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формуються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конституційних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нормах,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галузево-правових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виражаються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нормах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галузей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права. 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Єдиної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думки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авторського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Але,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враховуючи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вищевказаний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авторського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права: 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Принцип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свободи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За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принципом автору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надається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самостійно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обирати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тему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жанр, мету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твір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будь-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способом. 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Принцип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поєднання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особистих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інтересів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інтересами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суспільство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повинно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задовольняти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інтереси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автора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належній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винагороді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автор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зобов’язується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твори на шкоду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Принцип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матеріальної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моральної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заінтересованості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автора,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тому,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художніх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крім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авторської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винагороди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нагороджують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різними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державними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преміями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присвоюють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почесні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однією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форм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Принцип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всебічної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інтересів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тому,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авторського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охороняють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інтереси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забезпечують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захист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порушених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авторських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прав. 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51935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84784"/>
            <a:ext cx="8208912" cy="4752528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marL="0" marR="10287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12. </a:t>
            </a: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ПРАВОВА ОХОРОНА </a:t>
            </a:r>
            <a:endParaRPr lang="uk-UA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10287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АВТОРСЬКИХ ТА СУМІЖНИХ ПРАВ</a:t>
            </a:r>
            <a:endParaRPr lang="uk-UA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9820" marR="930275" indent="0" algn="ctr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endParaRPr lang="en-US" sz="44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942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196752"/>
            <a:ext cx="6770713" cy="4844611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Авторське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право як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цивільного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базується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таких принципах: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рівність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суб’єктів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права; свобода договору; свобода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підприємницької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свобода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особистості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закріплення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нормах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авторського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новітніх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досягнень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світової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думки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загальновизнаних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напрацьованих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світовим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співтовариством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всебічна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власності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незалежно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форм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повага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 та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інтересів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осіб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моралі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суспільства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721639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/>
              <a:t>Право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: Акад. курс: </a:t>
            </a:r>
            <a:r>
              <a:rPr lang="ru-RU" dirty="0" err="1"/>
              <a:t>Підруч</a:t>
            </a:r>
            <a:r>
              <a:rPr lang="ru-RU" dirty="0"/>
              <a:t>. для студ. </a:t>
            </a:r>
            <a:r>
              <a:rPr lang="ru-RU" dirty="0" err="1"/>
              <a:t>вищих</a:t>
            </a:r>
            <a:r>
              <a:rPr lang="ru-RU" dirty="0"/>
              <a:t>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 smtClean="0"/>
              <a:t>закладів</a:t>
            </a:r>
            <a:r>
              <a:rPr lang="ru-RU" dirty="0" smtClean="0"/>
              <a:t> </a:t>
            </a:r>
            <a:r>
              <a:rPr lang="ru-RU" dirty="0"/>
              <a:t>/ О. П. </a:t>
            </a:r>
            <a:r>
              <a:rPr lang="ru-RU" dirty="0" err="1"/>
              <a:t>Орлюк</a:t>
            </a:r>
            <a:r>
              <a:rPr lang="ru-RU" dirty="0"/>
              <a:t>, Г. О. </a:t>
            </a:r>
            <a:r>
              <a:rPr lang="ru-RU" dirty="0" err="1"/>
              <a:t>Андрощук</a:t>
            </a:r>
            <a:r>
              <a:rPr lang="ru-RU" dirty="0"/>
              <a:t>, О. Б. </a:t>
            </a:r>
            <a:r>
              <a:rPr lang="ru-RU" dirty="0" err="1"/>
              <a:t>Бутнік-Сіверський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.; За ред. О. П. </a:t>
            </a:r>
            <a:r>
              <a:rPr lang="ru-RU" dirty="0" err="1"/>
              <a:t>Орлюк</a:t>
            </a:r>
            <a:r>
              <a:rPr lang="ru-RU" dirty="0"/>
              <a:t>, О. Д. </a:t>
            </a:r>
            <a:r>
              <a:rPr lang="ru-RU" dirty="0" err="1"/>
              <a:t>Святоцького</a:t>
            </a:r>
            <a:r>
              <a:rPr lang="ru-RU" dirty="0"/>
              <a:t>. — К.: </a:t>
            </a:r>
            <a:r>
              <a:rPr lang="ru-RU" dirty="0" err="1"/>
              <a:t>Видавничий</a:t>
            </a:r>
            <a:r>
              <a:rPr lang="ru-RU" dirty="0"/>
              <a:t> </a:t>
            </a:r>
            <a:r>
              <a:rPr lang="ru-RU" dirty="0" err="1"/>
              <a:t>Дім</a:t>
            </a:r>
            <a:r>
              <a:rPr lang="ru-RU" dirty="0"/>
              <a:t> «</a:t>
            </a:r>
            <a:r>
              <a:rPr lang="ru-RU" dirty="0" err="1"/>
              <a:t>Ін</a:t>
            </a:r>
            <a:r>
              <a:rPr lang="ru-RU" dirty="0"/>
              <a:t> Юре», 2007. — 696 с</a:t>
            </a:r>
            <a:r>
              <a:rPr lang="ru-RU" dirty="0" smtClean="0"/>
              <a:t>.</a:t>
            </a:r>
          </a:p>
          <a:p>
            <a:r>
              <a:rPr lang="ru-RU" dirty="0" err="1"/>
              <a:t>Аксютіна</a:t>
            </a:r>
            <a:r>
              <a:rPr lang="ru-RU" dirty="0"/>
              <a:t> А.В., </a:t>
            </a:r>
            <a:r>
              <a:rPr lang="ru-RU" dirty="0" err="1"/>
              <a:t>Нестерцова-Собакарь</a:t>
            </a:r>
            <a:r>
              <a:rPr lang="ru-RU" dirty="0"/>
              <a:t> О.В., </a:t>
            </a:r>
            <a:r>
              <a:rPr lang="ru-RU" dirty="0" err="1"/>
              <a:t>Тропін</a:t>
            </a:r>
            <a:r>
              <a:rPr lang="ru-RU" dirty="0"/>
              <a:t> В.В. та </a:t>
            </a:r>
            <a:r>
              <a:rPr lang="ru-RU" dirty="0" err="1"/>
              <a:t>ін</a:t>
            </a:r>
            <a:r>
              <a:rPr lang="ru-RU" dirty="0"/>
              <a:t>. </a:t>
            </a:r>
            <a:r>
              <a:rPr lang="ru-RU" dirty="0" err="1" smtClean="0"/>
              <a:t>Інтелектуальна</a:t>
            </a:r>
            <a:r>
              <a:rPr lang="ru-RU" dirty="0" smtClean="0"/>
              <a:t> </a:t>
            </a:r>
            <a:r>
              <a:rPr lang="ru-RU" dirty="0" err="1"/>
              <a:t>власність</a:t>
            </a:r>
            <a:r>
              <a:rPr lang="ru-RU" dirty="0"/>
              <a:t>: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посібник</a:t>
            </a:r>
            <a:r>
              <a:rPr lang="ru-RU" dirty="0"/>
              <a:t> [для студ. </a:t>
            </a:r>
            <a:r>
              <a:rPr lang="ru-RU" dirty="0" err="1"/>
              <a:t>вищ</a:t>
            </a:r>
            <a:r>
              <a:rPr lang="ru-RU" dirty="0"/>
              <a:t>.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закл</a:t>
            </a:r>
            <a:r>
              <a:rPr lang="ru-RU" dirty="0"/>
              <a:t>.] / За </a:t>
            </a:r>
            <a:r>
              <a:rPr lang="ru-RU" dirty="0" err="1"/>
              <a:t>заг</a:t>
            </a:r>
            <a:r>
              <a:rPr lang="ru-RU" dirty="0"/>
              <a:t> </a:t>
            </a:r>
            <a:r>
              <a:rPr lang="ru-RU" dirty="0" err="1"/>
              <a:t>ред</a:t>
            </a:r>
            <a:r>
              <a:rPr lang="ru-RU" dirty="0"/>
              <a:t> канд. </a:t>
            </a:r>
            <a:r>
              <a:rPr lang="ru-RU" dirty="0" err="1"/>
              <a:t>юрид</a:t>
            </a:r>
            <a:r>
              <a:rPr lang="ru-RU" dirty="0"/>
              <a:t>. наук, доц. </a:t>
            </a:r>
            <a:r>
              <a:rPr lang="ru-RU" dirty="0" err="1"/>
              <a:t>НестерцовоїСобакарь</a:t>
            </a:r>
            <a:r>
              <a:rPr lang="ru-RU" dirty="0"/>
              <a:t> О.В. – </a:t>
            </a:r>
            <a:r>
              <a:rPr lang="ru-RU" dirty="0" err="1"/>
              <a:t>Дніпро</a:t>
            </a:r>
            <a:r>
              <a:rPr lang="ru-RU" dirty="0"/>
              <a:t>: </a:t>
            </a:r>
            <a:r>
              <a:rPr lang="ru-RU" dirty="0" err="1"/>
              <a:t>Дніпроп</a:t>
            </a:r>
            <a:r>
              <a:rPr lang="ru-RU" dirty="0"/>
              <a:t>. </a:t>
            </a:r>
            <a:r>
              <a:rPr lang="ru-RU" dirty="0" err="1"/>
              <a:t>держ</a:t>
            </a:r>
            <a:r>
              <a:rPr lang="ru-RU" dirty="0"/>
              <a:t>. ун-т </a:t>
            </a:r>
            <a:r>
              <a:rPr lang="ru-RU" dirty="0" err="1"/>
              <a:t>внутр</a:t>
            </a:r>
            <a:r>
              <a:rPr lang="ru-RU" dirty="0"/>
              <a:t>. справ, 2017. – 140 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Інтелектуальна</a:t>
            </a:r>
            <a:r>
              <a:rPr lang="ru-RU" dirty="0"/>
              <a:t> </a:t>
            </a:r>
            <a:r>
              <a:rPr lang="ru-RU" dirty="0" err="1"/>
              <a:t>власність</a:t>
            </a:r>
            <a:r>
              <a:rPr lang="ru-RU" dirty="0"/>
              <a:t> : </a:t>
            </a:r>
            <a:r>
              <a:rPr lang="ru-RU" dirty="0" err="1"/>
              <a:t>підручник</a:t>
            </a:r>
            <a:r>
              <a:rPr lang="ru-RU" dirty="0"/>
              <a:t> для </a:t>
            </a:r>
            <a:r>
              <a:rPr lang="ru-RU" dirty="0" err="1"/>
              <a:t>студентів</a:t>
            </a:r>
            <a:r>
              <a:rPr lang="ru-RU" dirty="0"/>
              <a:t> </a:t>
            </a:r>
            <a:r>
              <a:rPr lang="ru-RU" dirty="0" err="1"/>
              <a:t>неюридичних</a:t>
            </a:r>
            <a:r>
              <a:rPr lang="ru-RU" dirty="0"/>
              <a:t> </a:t>
            </a:r>
            <a:r>
              <a:rPr lang="ru-RU" dirty="0" err="1"/>
              <a:t>факультетів</a:t>
            </a:r>
            <a:r>
              <a:rPr lang="ru-RU" dirty="0"/>
              <a:t> / В. О. </a:t>
            </a:r>
            <a:r>
              <a:rPr lang="ru-RU" dirty="0" err="1"/>
              <a:t>Семків</a:t>
            </a:r>
            <a:r>
              <a:rPr lang="ru-RU" dirty="0"/>
              <a:t>, Р. С. </a:t>
            </a:r>
            <a:r>
              <a:rPr lang="ru-RU" dirty="0" err="1"/>
              <a:t>Шандра</a:t>
            </a:r>
            <a:r>
              <a:rPr lang="ru-RU" dirty="0"/>
              <a:t>. – </a:t>
            </a:r>
            <a:r>
              <a:rPr lang="ru-RU" dirty="0" err="1"/>
              <a:t>Львів</a:t>
            </a:r>
            <a:r>
              <a:rPr lang="ru-RU" dirty="0"/>
              <a:t>: </a:t>
            </a:r>
            <a:r>
              <a:rPr lang="ru-RU" dirty="0" err="1"/>
              <a:t>Галицький</a:t>
            </a:r>
            <a:r>
              <a:rPr lang="ru-RU" dirty="0"/>
              <a:t> </a:t>
            </a:r>
            <a:r>
              <a:rPr lang="ru-RU" dirty="0" err="1"/>
              <a:t>друкар</a:t>
            </a:r>
            <a:r>
              <a:rPr lang="ru-RU" dirty="0"/>
              <a:t>, 2015. – 280 с.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619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40871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43815" marR="443230" indent="0" algn="just">
              <a:buNone/>
            </a:pPr>
            <a:r>
              <a:rPr lang="uk-UA" sz="4800" b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План:</a:t>
            </a:r>
          </a:p>
          <a:p>
            <a:pPr lvl="1" algn="just">
              <a:lnSpc>
                <a:spcPct val="107000"/>
              </a:lnSpc>
              <a:buFont typeface="+mj-lt"/>
              <a:buAutoNum type="arabicPeriod"/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Суть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авторського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 та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суміжних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2.Принципи </a:t>
            </a:r>
            <a:r>
              <a:rPr lang="ru-RU" sz="4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авторського</a:t>
            </a: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</a:t>
            </a:r>
            <a:endParaRPr lang="uk-UA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4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Суб’єкти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авторського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</a:t>
            </a:r>
            <a:endParaRPr lang="uk-UA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58165" marR="443230" indent="-514350" algn="just">
              <a:buAutoNum type="arabicPeriod"/>
            </a:pPr>
            <a:endParaRPr lang="en-US" sz="3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558165" marR="443230" indent="-514350" algn="just">
              <a:buAutoNum type="arabicPeriod"/>
            </a:pPr>
            <a:endParaRPr lang="uk-UA" sz="3200" b="1" kern="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58165" marR="443230" indent="-514350" algn="just">
              <a:buAutoNum type="arabicPeriod"/>
            </a:pPr>
            <a:endParaRPr lang="uk-UA" sz="3200" b="1" kern="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967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7488832" cy="6264696"/>
          </a:xfrm>
        </p:spPr>
        <p:txBody>
          <a:bodyPr>
            <a:no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XXI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століття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називають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часом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інтелектуальної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економіки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приділяють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рівню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людських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розповсюдженню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створенню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забезпечують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інноваційний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розвиток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Новітні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поширюються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межах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кордонів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поза ними,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вдосконалення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ринку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призвели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суттєвого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зростання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ролі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інтелектуальної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власності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(англ.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intellectual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property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науково-технічному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прогресі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розвинених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країн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так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країн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розвиваються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інтегруванням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світовий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економічний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простір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назріла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потреба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змінити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ставлення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захисту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інтелектуальної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власності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всіх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рівнях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створити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сучасну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визнану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інтелектуальної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власності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349863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09598" y="1412776"/>
            <a:ext cx="7778825" cy="4628587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Суть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авторського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права та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суміжних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прав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полягає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не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тільки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в тому,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що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за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суб’єктами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авторського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права та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суміжних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прав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визнано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комплекс прав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особистого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немайнового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майнового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характеру, а й в тому,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що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законодавство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забезпечує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їм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можливість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застосовувати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заходи з метою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визнання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відновлення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порушеного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права. В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Україні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сформована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законодавча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база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щодо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правової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охорони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авторського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права та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суміжного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права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421911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352927" cy="4916619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400" b="1" i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Основним</a:t>
            </a:r>
            <a:r>
              <a:rPr lang="ru-RU" sz="24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i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спеціальним</a:t>
            </a:r>
            <a:r>
              <a:rPr lang="ru-RU" sz="24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Законом у </a:t>
            </a:r>
            <a:r>
              <a:rPr lang="ru-RU" sz="2400" b="1" i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цій</a:t>
            </a:r>
            <a:r>
              <a:rPr lang="ru-RU" sz="24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i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сфері</a:t>
            </a:r>
            <a:r>
              <a:rPr lang="ru-RU" sz="24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Закон </a:t>
            </a:r>
            <a:r>
              <a:rPr lang="ru-RU" sz="2400" b="1" i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4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«Про </a:t>
            </a:r>
            <a:r>
              <a:rPr lang="ru-RU" sz="2400" b="1" i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авторське</a:t>
            </a:r>
            <a:r>
              <a:rPr lang="ru-RU" sz="24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право і </a:t>
            </a:r>
            <a:r>
              <a:rPr lang="ru-RU" sz="2400" b="1" i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суміжні</a:t>
            </a:r>
            <a:r>
              <a:rPr lang="ru-RU" sz="24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права»,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зокрема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розділ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називається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Захист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авторського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і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суміжних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прав», в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якому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передбачено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широкий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перелік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засобів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позову в справах про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порушення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авторського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і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суміжних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прав.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авторського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суміжного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врегульовані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статтями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Книги ІV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Цивільного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кодексу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804734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980728"/>
            <a:ext cx="6410673" cy="5060635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Основою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інтелектуальної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власності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угоди, 14 з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регулюють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правовідносини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промислової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власності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вісім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відносяться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авторського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і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суміжних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прав. </a:t>
            </a: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приєдналася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14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договорів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продовжує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роботу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приєднання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Нижче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наведений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перелік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договорів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604530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Захист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 –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сукупність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заходів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метою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відновлення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 у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порушення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включає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передбачену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законодавством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поновлення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прав, 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усунення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перешкод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заважають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реалізації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 та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законних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інтересів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суб’єктів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Юрисдикційний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захист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передбачає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судовий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розгляд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справ про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порушення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авторських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суміжних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 та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сприяють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встановленню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істини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справі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здійсненню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експертиз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вчиненню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попереджують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правопорушення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відповідній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74109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21121</TotalTime>
  <Words>1723</Words>
  <Application>Microsoft Office PowerPoint</Application>
  <PresentationFormat>Экран (4:3)</PresentationFormat>
  <Paragraphs>55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Trebuchet MS</vt:lpstr>
      <vt:lpstr>Wingdings 2</vt:lpstr>
      <vt:lpstr>Wingdings 3</vt:lpstr>
      <vt:lpstr>Аспект</vt:lpstr>
      <vt:lpstr>HDOfficeLightV0</vt:lpstr>
      <vt:lpstr>Презентация PowerPoint</vt:lpstr>
      <vt:lpstr>Презентация PowerPoint</vt:lpstr>
      <vt:lpstr>Література: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Паблік рілейшнз(PR)  у системі управління готельним підприємство</dc:title>
  <dc:creator>User</dc:creator>
  <cp:lastModifiedBy>Medion</cp:lastModifiedBy>
  <cp:revision>69</cp:revision>
  <dcterms:created xsi:type="dcterms:W3CDTF">2018-04-17T05:53:14Z</dcterms:created>
  <dcterms:modified xsi:type="dcterms:W3CDTF">2022-05-05T20:32:14Z</dcterms:modified>
</cp:coreProperties>
</file>