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6" r:id="rId2"/>
  </p:sldMasterIdLst>
  <p:notesMasterIdLst>
    <p:notesMasterId r:id="rId26"/>
  </p:notesMasterIdLst>
  <p:sldIdLst>
    <p:sldId id="292" r:id="rId3"/>
    <p:sldId id="291" r:id="rId4"/>
    <p:sldId id="257" r:id="rId5"/>
    <p:sldId id="261" r:id="rId6"/>
    <p:sldId id="258" r:id="rId7"/>
    <p:sldId id="259" r:id="rId8"/>
    <p:sldId id="293" r:id="rId9"/>
    <p:sldId id="294" r:id="rId10"/>
    <p:sldId id="295" r:id="rId11"/>
    <p:sldId id="296" r:id="rId12"/>
    <p:sldId id="260" r:id="rId13"/>
    <p:sldId id="284" r:id="rId14"/>
    <p:sldId id="282" r:id="rId15"/>
    <p:sldId id="283" r:id="rId16"/>
    <p:sldId id="281" r:id="rId17"/>
    <p:sldId id="262" r:id="rId18"/>
    <p:sldId id="285" r:id="rId19"/>
    <p:sldId id="286" r:id="rId20"/>
    <p:sldId id="287" r:id="rId21"/>
    <p:sldId id="288" r:id="rId22"/>
    <p:sldId id="289" r:id="rId23"/>
    <p:sldId id="297" r:id="rId24"/>
    <p:sldId id="29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9C71-E3CE-48A0-A0B8-4C05E310551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B169-872E-4218-8244-9DA33911C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B5DB2C-FF36-4D8A-B10A-2719A8414BCF}" type="slidenum">
              <a:rPr kumimoji="0" lang="uk-U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3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7CB169-872E-4218-8244-9DA33911C2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213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0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97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2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284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5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8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7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8C03AB-7EA1-4DA5-BF76-80545EE984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30.09.2020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E67A09-342F-4E3B-8AE5-A19141380AF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3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BB2AB8-7BC6-47B6-85B2-5BA4F6BA16CE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30.09.2020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F27C5B-560B-4DAD-93E4-A45A0AAFAF7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82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BD9B4C-A93E-4AE5-B79D-3ECFA6E9485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30.09.2020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FBA4D5-1930-477F-85FA-65740858CD07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1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0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DA7A96-04FB-48B8-B648-3A670E1341A2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30.09.2020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A8BDBE-FD75-4EFE-9C16-F2AA08BA711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292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21F87D-7D1F-467F-9FED-3C59C1123125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30.09.2020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E38B0D-60D4-4E3D-972E-03517209180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30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03756-572F-4D56-AEE4-C4C3CE980506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30.09.2020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731CEB-3F13-4BBD-BB33-AE088821AE8A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56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5D6F26-534B-4B66-A248-23C5B663B6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30.09.2020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F5C070-904B-40CC-9BA8-55D4F5F0123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17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149256-05E4-4883-AE92-CE9514E8EF6B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30.09.2020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04A6DC-8098-40D8-B220-56EA0E0F6BFF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67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30151B-9918-448F-A4EB-1610A3CAA0AF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30.09.2020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1227D1-CBAB-468F-93A1-0469177486C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50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7723FC-F0A2-47D2-B31F-4937E7538E0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30.09.2020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F685B6-9DE2-4D8E-BACD-06F1E63A24C0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90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4BC7EB-783B-4215-86BB-FDF21231D72C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30.09.2020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30B025-A3A8-49AD-9C24-EF35CF588C8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1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8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8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9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2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33C4-D71F-445E-A06F-3352C25319F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CF2"/>
            </a:gs>
            <a:gs pos="58000">
              <a:srgbClr val="FFE38C"/>
            </a:gs>
            <a:gs pos="94000">
              <a:srgbClr val="FFE38C"/>
            </a:gs>
            <a:gs pos="99001">
              <a:srgbClr val="00B0F0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8559C3-E1B5-479B-9004-7698832EC294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30.09.2020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0B50EA-7358-474F-B46F-C21AAEF27F4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8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98813" y="692696"/>
            <a:ext cx="878522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Дисципліна: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Методологія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та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організація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наукових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досліджень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з основами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інтелектуальної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власності</a:t>
            </a: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9120" y="4797152"/>
            <a:ext cx="8964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Викладач: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д.е.н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., доцент кафедри менеджменту зовнішньоекономічної діяльності,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готельно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-ресторанної справи та туризму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Головня Олена Михайлівна</a:t>
            </a:r>
          </a:p>
        </p:txBody>
      </p:sp>
    </p:spTree>
    <p:extLst>
      <p:ext uri="{BB962C8B-B14F-4D97-AF65-F5344CB8AC3E}">
        <p14:creationId xmlns:p14="http://schemas.microsoft.com/office/powerpoint/2010/main" val="12526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моделей,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всебічне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науки: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наука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система,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самоорганізується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токами.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приділяють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наука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гносеологічна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становищем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системотехніки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наука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система,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371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548680"/>
            <a:ext cx="7490793" cy="5492683"/>
          </a:xfrm>
        </p:spPr>
        <p:txBody>
          <a:bodyPr>
            <a:normAutofit/>
          </a:bodyPr>
          <a:lstStyle/>
          <a:p>
            <a:pPr algn="ctr"/>
            <a:endParaRPr lang="uk-UA" sz="4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5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Класифікація </a:t>
            </a:r>
            <a:r>
              <a:rPr lang="uk-UA" sz="5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 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720910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496944" cy="5564691"/>
          </a:xfrm>
        </p:spPr>
        <p:txBody>
          <a:bodyPr>
            <a:noAutofit/>
          </a:bodyPr>
          <a:lstStyle/>
          <a:p>
            <a:r>
              <a:rPr lang="ru-RU" sz="3600" dirty="0"/>
              <a:t> </a:t>
            </a:r>
            <a:r>
              <a:rPr lang="ru-RU" sz="3600" dirty="0" smtClean="0"/>
              <a:t>Метою </a:t>
            </a:r>
            <a:r>
              <a:rPr lang="ru-RU" sz="3600" dirty="0" err="1"/>
              <a:t>класифікації</a:t>
            </a:r>
            <a:r>
              <a:rPr lang="ru-RU" sz="3600" dirty="0"/>
              <a:t> наук є </a:t>
            </a:r>
            <a:r>
              <a:rPr lang="ru-RU" sz="3600" dirty="0" err="1"/>
              <a:t>розкриття</a:t>
            </a:r>
            <a:r>
              <a:rPr lang="ru-RU" sz="3600" dirty="0"/>
              <a:t> </a:t>
            </a:r>
            <a:r>
              <a:rPr lang="ru-RU" sz="3600" dirty="0" err="1"/>
              <a:t>взаємного</a:t>
            </a:r>
            <a:r>
              <a:rPr lang="ru-RU" sz="3600" dirty="0"/>
              <a:t> </a:t>
            </a:r>
            <a:r>
              <a:rPr lang="ru-RU" sz="3600" dirty="0" err="1"/>
              <a:t>зв'язку</a:t>
            </a:r>
            <a:r>
              <a:rPr lang="ru-RU" sz="3600" dirty="0"/>
              <a:t> </a:t>
            </a:r>
            <a:r>
              <a:rPr lang="ru-RU" sz="3600" dirty="0" err="1"/>
              <a:t>між</a:t>
            </a:r>
            <a:r>
              <a:rPr lang="ru-RU" sz="3600" dirty="0"/>
              <a:t> науками на </a:t>
            </a:r>
            <a:r>
              <a:rPr lang="ru-RU" sz="3600" dirty="0" err="1"/>
              <a:t>основі</a:t>
            </a:r>
            <a:r>
              <a:rPr lang="ru-RU" sz="3600" dirty="0"/>
              <a:t> </a:t>
            </a:r>
            <a:r>
              <a:rPr lang="ru-RU" sz="3600" dirty="0" err="1"/>
              <a:t>певних</a:t>
            </a:r>
            <a:r>
              <a:rPr lang="ru-RU" sz="3600" dirty="0"/>
              <a:t> </a:t>
            </a:r>
            <a:r>
              <a:rPr lang="ru-RU" sz="3600" dirty="0" err="1"/>
              <a:t>принципів</a:t>
            </a:r>
            <a:r>
              <a:rPr lang="ru-RU" sz="3600" dirty="0"/>
              <a:t> і </a:t>
            </a:r>
            <a:r>
              <a:rPr lang="ru-RU" sz="3600" dirty="0" err="1"/>
              <a:t>відображення</a:t>
            </a:r>
            <a:r>
              <a:rPr lang="ru-RU" sz="3600" dirty="0"/>
              <a:t> </a:t>
            </a:r>
            <a:r>
              <a:rPr lang="ru-RU" sz="3600" dirty="0" err="1"/>
              <a:t>цих</a:t>
            </a:r>
            <a:r>
              <a:rPr lang="ru-RU" sz="3600" dirty="0"/>
              <a:t> </a:t>
            </a:r>
            <a:r>
              <a:rPr lang="ru-RU" sz="3600" dirty="0" err="1"/>
              <a:t>зв'язків</a:t>
            </a:r>
            <a:r>
              <a:rPr lang="ru-RU" sz="3600" dirty="0"/>
              <a:t> у </a:t>
            </a:r>
            <a:r>
              <a:rPr lang="ru-RU" sz="3600" dirty="0" err="1"/>
              <a:t>вигляді</a:t>
            </a:r>
            <a:r>
              <a:rPr lang="ru-RU" sz="3600" dirty="0"/>
              <a:t> </a:t>
            </a:r>
            <a:r>
              <a:rPr lang="ru-RU" sz="3600" dirty="0" err="1"/>
              <a:t>логічно</a:t>
            </a:r>
            <a:r>
              <a:rPr lang="ru-RU" sz="3600" dirty="0"/>
              <a:t> </a:t>
            </a:r>
            <a:r>
              <a:rPr lang="ru-RU" sz="3600" dirty="0" err="1"/>
              <a:t>аргументованого</a:t>
            </a:r>
            <a:r>
              <a:rPr lang="ru-RU" sz="3600" dirty="0"/>
              <a:t> </a:t>
            </a:r>
            <a:r>
              <a:rPr lang="ru-RU" sz="3600" dirty="0" err="1"/>
              <a:t>розміщення</a:t>
            </a:r>
            <a:r>
              <a:rPr lang="ru-RU" sz="3600" dirty="0"/>
              <a:t>, </a:t>
            </a:r>
            <a:r>
              <a:rPr lang="ru-RU" sz="3600" dirty="0" err="1"/>
              <a:t>групування</a:t>
            </a:r>
            <a:r>
              <a:rPr lang="ru-RU" sz="3600" dirty="0"/>
              <a:t> </a:t>
            </a:r>
            <a:r>
              <a:rPr lang="ru-RU" sz="3600" dirty="0" err="1"/>
              <a:t>сукупності</a:t>
            </a:r>
            <a:r>
              <a:rPr lang="ru-RU" sz="3600" dirty="0"/>
              <a:t> наук в </a:t>
            </a:r>
            <a:r>
              <a:rPr lang="ru-RU" sz="3600" dirty="0" err="1"/>
              <a:t>єдину</a:t>
            </a:r>
            <a:r>
              <a:rPr lang="ru-RU" sz="3600" dirty="0"/>
              <a:t> систему </a:t>
            </a:r>
            <a:r>
              <a:rPr lang="ru-RU" sz="3600" dirty="0" err="1"/>
              <a:t>знань</a:t>
            </a:r>
            <a:r>
              <a:rPr lang="ru-RU" sz="3600" dirty="0"/>
              <a:t> і </a:t>
            </a:r>
            <a:r>
              <a:rPr lang="ru-RU" sz="3600" dirty="0" err="1"/>
              <a:t>графічного</a:t>
            </a:r>
            <a:r>
              <a:rPr lang="ru-RU" sz="3600" dirty="0"/>
              <a:t> </a:t>
            </a:r>
            <a:r>
              <a:rPr lang="ru-RU" sz="3600" dirty="0" err="1"/>
              <a:t>відображення</a:t>
            </a:r>
            <a:r>
              <a:rPr lang="ru-RU" sz="3600" dirty="0"/>
              <a:t> </a:t>
            </a:r>
            <a:r>
              <a:rPr lang="ru-RU" sz="3600" dirty="0" err="1"/>
              <a:t>структури</a:t>
            </a:r>
            <a:r>
              <a:rPr lang="ru-RU" sz="3600" dirty="0"/>
              <a:t> </a:t>
            </a:r>
            <a:r>
              <a:rPr lang="ru-RU" sz="3600" dirty="0" err="1"/>
              <a:t>взаємозв'язку</a:t>
            </a:r>
            <a:r>
              <a:rPr lang="ru-RU" sz="3600" dirty="0"/>
              <a:t> </a:t>
            </a:r>
            <a:r>
              <a:rPr lang="ru-RU" sz="3600" dirty="0" err="1"/>
              <a:t>між</a:t>
            </a:r>
            <a:r>
              <a:rPr lang="ru-RU" sz="3600" dirty="0"/>
              <a:t> ними в </a:t>
            </a:r>
            <a:r>
              <a:rPr lang="ru-RU" sz="3600" dirty="0" err="1"/>
              <a:t>різній</a:t>
            </a:r>
            <a:r>
              <a:rPr lang="ru-RU" sz="3600" dirty="0"/>
              <a:t> </a:t>
            </a:r>
            <a:r>
              <a:rPr lang="ru-RU" sz="3600" dirty="0" err="1"/>
              <a:t>формі</a:t>
            </a:r>
            <a:r>
              <a:rPr lang="ru-RU" sz="3600" dirty="0"/>
              <a:t>, </a:t>
            </a:r>
            <a:r>
              <a:rPr lang="ru-RU" sz="3600" dirty="0" err="1"/>
              <a:t>зокрема</a:t>
            </a:r>
            <a:r>
              <a:rPr lang="ru-RU" sz="3600" dirty="0"/>
              <a:t>, у </a:t>
            </a:r>
            <a:r>
              <a:rPr lang="ru-RU" sz="3600" dirty="0" err="1"/>
              <a:t>вигляді</a:t>
            </a:r>
            <a:r>
              <a:rPr lang="ru-RU" sz="3600" dirty="0"/>
              <a:t> </a:t>
            </a:r>
            <a:r>
              <a:rPr lang="ru-RU" sz="3600" dirty="0" err="1"/>
              <a:t>таблиць</a:t>
            </a:r>
            <a:r>
              <a:rPr lang="ru-RU" sz="3600" dirty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42355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424936" cy="5636699"/>
          </a:xfrm>
        </p:spPr>
        <p:txBody>
          <a:bodyPr>
            <a:normAutofit/>
          </a:bodyPr>
          <a:lstStyle/>
          <a:p>
            <a:pPr algn="ctr"/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характером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спрямованості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безпосереднього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практики науки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поділяти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на: 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фундаментальні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прикладні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506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496944" cy="6192688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Завданням</a:t>
            </a:r>
            <a:r>
              <a:rPr lang="ru-RU" sz="2800" dirty="0" smtClean="0"/>
              <a:t> </a:t>
            </a:r>
            <a:r>
              <a:rPr lang="ru-RU" sz="2800" dirty="0" err="1"/>
              <a:t>фундаментальних</a:t>
            </a:r>
            <a:r>
              <a:rPr lang="ru-RU" sz="2800" dirty="0"/>
              <a:t> наук є </a:t>
            </a:r>
            <a:r>
              <a:rPr lang="ru-RU" sz="2800" dirty="0" err="1"/>
              <a:t>пізнання</a:t>
            </a:r>
            <a:r>
              <a:rPr lang="ru-RU" sz="2800" dirty="0"/>
              <a:t> </a:t>
            </a:r>
            <a:r>
              <a:rPr lang="ru-RU" sz="2800" dirty="0" err="1"/>
              <a:t>законів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управляють</a:t>
            </a:r>
            <a:r>
              <a:rPr lang="ru-RU" sz="2800" dirty="0"/>
              <a:t> </a:t>
            </a:r>
            <a:r>
              <a:rPr lang="ru-RU" sz="2800" dirty="0" err="1"/>
              <a:t>поведінкою</a:t>
            </a:r>
            <a:r>
              <a:rPr lang="ru-RU" sz="2800" dirty="0"/>
              <a:t> і </a:t>
            </a:r>
            <a:r>
              <a:rPr lang="ru-RU" sz="2800" dirty="0" err="1"/>
              <a:t>взаємодією</a:t>
            </a:r>
            <a:r>
              <a:rPr lang="ru-RU" sz="2800" dirty="0"/>
              <a:t> </a:t>
            </a:r>
            <a:r>
              <a:rPr lang="ru-RU" sz="2800" dirty="0" err="1"/>
              <a:t>базисних</a:t>
            </a:r>
            <a:r>
              <a:rPr lang="ru-RU" sz="2800" dirty="0"/>
              <a:t> структур </a:t>
            </a:r>
            <a:r>
              <a:rPr lang="ru-RU" sz="2800" dirty="0" err="1"/>
              <a:t>природи</a:t>
            </a:r>
            <a:r>
              <a:rPr lang="ru-RU" sz="2800" dirty="0"/>
              <a:t>, і </a:t>
            </a:r>
            <a:r>
              <a:rPr lang="ru-RU" sz="2800" dirty="0" err="1"/>
              <a:t>суспільства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smtClean="0"/>
              <a:t>Сфера </a:t>
            </a:r>
            <a:r>
              <a:rPr lang="ru-RU" sz="2800" dirty="0" err="1"/>
              <a:t>проведення</a:t>
            </a:r>
            <a:r>
              <a:rPr lang="ru-RU" sz="2800" dirty="0"/>
              <a:t> </a:t>
            </a:r>
            <a:r>
              <a:rPr lang="ru-RU" sz="2800" dirty="0" err="1"/>
              <a:t>фундаментальних</a:t>
            </a:r>
            <a:r>
              <a:rPr lang="ru-RU" sz="2800" dirty="0"/>
              <a:t> </a:t>
            </a:r>
            <a:r>
              <a:rPr lang="ru-RU" sz="2800" dirty="0" err="1"/>
              <a:t>досліджень</a:t>
            </a:r>
            <a:r>
              <a:rPr lang="ru-RU" sz="2800" dirty="0"/>
              <a:t> </a:t>
            </a:r>
            <a:r>
              <a:rPr lang="ru-RU" sz="2800" dirty="0" err="1"/>
              <a:t>включає</a:t>
            </a:r>
            <a:r>
              <a:rPr lang="ru-RU" sz="2800" dirty="0"/>
              <a:t> </a:t>
            </a:r>
            <a:r>
              <a:rPr lang="ru-RU" sz="2800" dirty="0" err="1"/>
              <a:t>багато</a:t>
            </a:r>
            <a:r>
              <a:rPr lang="ru-RU" sz="2800" dirty="0"/>
              <a:t> </a:t>
            </a:r>
            <a:r>
              <a:rPr lang="ru-RU" sz="2800" dirty="0" err="1"/>
              <a:t>галузей</a:t>
            </a:r>
            <a:r>
              <a:rPr lang="ru-RU" sz="2800" dirty="0"/>
              <a:t> наук. </a:t>
            </a:r>
            <a:endParaRPr lang="ru-RU" sz="2800" dirty="0" smtClean="0"/>
          </a:p>
          <a:p>
            <a:r>
              <a:rPr lang="ru-RU" sz="2800" dirty="0" smtClean="0"/>
              <a:t>До </a:t>
            </a:r>
            <a:r>
              <a:rPr lang="ru-RU" sz="2800" dirty="0"/>
              <a:t>них належать: велика </a:t>
            </a:r>
            <a:r>
              <a:rPr lang="ru-RU" sz="2800" dirty="0" err="1"/>
              <a:t>група</a:t>
            </a:r>
            <a:r>
              <a:rPr lang="ru-RU" sz="2800" dirty="0"/>
              <a:t> </a:t>
            </a:r>
            <a:r>
              <a:rPr lang="ru-RU" sz="2800" dirty="0" err="1" smtClean="0"/>
              <a:t>фізико-технічних</a:t>
            </a:r>
            <a:r>
              <a:rPr lang="ru-RU" sz="2800" dirty="0" smtClean="0"/>
              <a:t> </a:t>
            </a:r>
            <a:r>
              <a:rPr lang="ru-RU" sz="2800" dirty="0"/>
              <a:t>і </a:t>
            </a:r>
            <a:r>
              <a:rPr lang="ru-RU" sz="2800" dirty="0" err="1"/>
              <a:t>математичних</a:t>
            </a:r>
            <a:r>
              <a:rPr lang="ru-RU" sz="2800" dirty="0"/>
              <a:t> наук (математика, </a:t>
            </a:r>
            <a:r>
              <a:rPr lang="ru-RU" sz="2800" dirty="0" err="1"/>
              <a:t>ядерна</a:t>
            </a:r>
            <a:r>
              <a:rPr lang="ru-RU" sz="2800" dirty="0"/>
              <a:t> </a:t>
            </a:r>
            <a:r>
              <a:rPr lang="ru-RU" sz="2800" dirty="0" err="1"/>
              <a:t>фізика</a:t>
            </a:r>
            <a:r>
              <a:rPr lang="ru-RU" sz="2800" dirty="0"/>
              <a:t>, </a:t>
            </a:r>
            <a:r>
              <a:rPr lang="ru-RU" sz="2800" dirty="0" err="1"/>
              <a:t>фізика</a:t>
            </a:r>
            <a:r>
              <a:rPr lang="ru-RU" sz="2800" dirty="0"/>
              <a:t> </a:t>
            </a:r>
            <a:r>
              <a:rPr lang="ru-RU" sz="2800" dirty="0" err="1"/>
              <a:t>плазми</a:t>
            </a:r>
            <a:r>
              <a:rPr lang="ru-RU" sz="2800" dirty="0"/>
              <a:t>, </a:t>
            </a:r>
            <a:r>
              <a:rPr lang="ru-RU" sz="2800" dirty="0" err="1"/>
              <a:t>фізика</a:t>
            </a:r>
            <a:r>
              <a:rPr lang="ru-RU" sz="2800" dirty="0"/>
              <a:t> </a:t>
            </a:r>
            <a:r>
              <a:rPr lang="ru-RU" sz="2800" dirty="0" err="1"/>
              <a:t>низьких</a:t>
            </a:r>
            <a:r>
              <a:rPr lang="ru-RU" sz="2800" dirty="0"/>
              <a:t> температур, </a:t>
            </a:r>
            <a:r>
              <a:rPr lang="ru-RU" sz="2800" dirty="0" err="1"/>
              <a:t>кібернетика</a:t>
            </a:r>
            <a:r>
              <a:rPr lang="ru-RU" sz="2800" dirty="0"/>
              <a:t>); </a:t>
            </a:r>
            <a:r>
              <a:rPr lang="ru-RU" sz="2800" dirty="0" err="1"/>
              <a:t>хімія</a:t>
            </a:r>
            <a:r>
              <a:rPr lang="ru-RU" sz="2800" dirty="0"/>
              <a:t> і </a:t>
            </a:r>
            <a:r>
              <a:rPr lang="ru-RU" sz="2800" dirty="0" err="1"/>
              <a:t>біологія</a:t>
            </a:r>
            <a:r>
              <a:rPr lang="ru-RU" sz="2800" dirty="0"/>
              <a:t>; велика </a:t>
            </a:r>
            <a:r>
              <a:rPr lang="ru-RU" sz="2800" dirty="0" err="1"/>
              <a:t>група</a:t>
            </a:r>
            <a:r>
              <a:rPr lang="ru-RU" sz="2800" dirty="0"/>
              <a:t> наук про Землю (</a:t>
            </a:r>
            <a:r>
              <a:rPr lang="ru-RU" sz="2800" dirty="0" err="1"/>
              <a:t>геологія</a:t>
            </a:r>
            <a:r>
              <a:rPr lang="ru-RU" sz="2800" dirty="0"/>
              <a:t>, </a:t>
            </a:r>
            <a:r>
              <a:rPr lang="ru-RU" sz="2800" dirty="0" err="1"/>
              <a:t>геофізика</a:t>
            </a:r>
            <a:r>
              <a:rPr lang="ru-RU" sz="2800" dirty="0"/>
              <a:t>, </a:t>
            </a:r>
            <a:r>
              <a:rPr lang="ru-RU" sz="2800" dirty="0" err="1"/>
              <a:t>фізика</a:t>
            </a:r>
            <a:r>
              <a:rPr lang="ru-RU" sz="2800" dirty="0"/>
              <a:t> </a:t>
            </a:r>
            <a:r>
              <a:rPr lang="ru-RU" sz="2800" dirty="0" err="1"/>
              <a:t>атмосфери</a:t>
            </a:r>
            <a:r>
              <a:rPr lang="ru-RU" sz="2800" dirty="0"/>
              <a:t>, води і </a:t>
            </a:r>
            <a:r>
              <a:rPr lang="ru-RU" sz="2800" dirty="0" err="1"/>
              <a:t>суші</a:t>
            </a:r>
            <a:r>
              <a:rPr lang="ru-RU" sz="2800" dirty="0"/>
              <a:t>); </a:t>
            </a:r>
            <a:r>
              <a:rPr lang="ru-RU" sz="2800" dirty="0" err="1"/>
              <a:t>соціальні</a:t>
            </a:r>
            <a:r>
              <a:rPr lang="ru-RU" sz="2800" dirty="0"/>
              <a:t> науки.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5425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7632847" cy="604867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Науку </a:t>
            </a:r>
            <a:r>
              <a:rPr lang="ru-RU" sz="3200" dirty="0"/>
              <a:t>як систему в </a:t>
            </a:r>
            <a:r>
              <a:rPr lang="ru-RU" sz="3200" dirty="0" err="1"/>
              <a:t>цілому</a:t>
            </a:r>
            <a:r>
              <a:rPr lang="ru-RU" sz="3200" dirty="0"/>
              <a:t> </a:t>
            </a:r>
            <a:r>
              <a:rPr lang="ru-RU" sz="3200" dirty="0" err="1"/>
              <a:t>умовно</a:t>
            </a:r>
            <a:r>
              <a:rPr lang="ru-RU" sz="3200" dirty="0"/>
              <a:t> </a:t>
            </a:r>
            <a:r>
              <a:rPr lang="ru-RU" sz="3200" dirty="0" err="1"/>
              <a:t>поділяють</a:t>
            </a:r>
            <a:r>
              <a:rPr lang="ru-RU" sz="3200" dirty="0"/>
              <a:t> на </a:t>
            </a:r>
            <a:r>
              <a:rPr lang="ru-RU" sz="3200" dirty="0" err="1"/>
              <a:t>природничі</a:t>
            </a:r>
            <a:r>
              <a:rPr lang="ru-RU" sz="3200" dirty="0"/>
              <a:t> та </a:t>
            </a:r>
            <a:r>
              <a:rPr lang="ru-RU" sz="3200" dirty="0" err="1"/>
              <a:t>соціально-філософські</a:t>
            </a:r>
            <a:r>
              <a:rPr lang="ru-RU" sz="3200" dirty="0"/>
              <a:t> науки. </a:t>
            </a:r>
            <a:endParaRPr lang="ru-RU" sz="3200" dirty="0" smtClean="0"/>
          </a:p>
          <a:p>
            <a:pPr algn="ctr"/>
            <a:r>
              <a:rPr lang="ru-RU" sz="3200" dirty="0" err="1" smtClean="0"/>
              <a:t>Перші</a:t>
            </a:r>
            <a:r>
              <a:rPr lang="ru-RU" sz="3200" dirty="0" smtClean="0"/>
              <a:t> </a:t>
            </a:r>
            <a:r>
              <a:rPr lang="ru-RU" sz="3200" dirty="0" err="1"/>
              <a:t>вивчають</a:t>
            </a:r>
            <a:r>
              <a:rPr lang="ru-RU" sz="3200" dirty="0"/>
              <a:t> </a:t>
            </a:r>
            <a:r>
              <a:rPr lang="ru-RU" sz="3200" dirty="0" err="1"/>
              <a:t>закони</a:t>
            </a:r>
            <a:r>
              <a:rPr lang="ru-RU" sz="3200" dirty="0"/>
              <a:t> і </a:t>
            </a:r>
            <a:r>
              <a:rPr lang="ru-RU" sz="3200" dirty="0" err="1"/>
              <a:t>явища</a:t>
            </a:r>
            <a:r>
              <a:rPr lang="ru-RU" sz="3200" dirty="0"/>
              <a:t> </a:t>
            </a:r>
            <a:r>
              <a:rPr lang="ru-RU" sz="3200" dirty="0" err="1"/>
              <a:t>навколишнього</a:t>
            </a:r>
            <a:r>
              <a:rPr lang="ru-RU" sz="3200" dirty="0"/>
              <a:t> </a:t>
            </a:r>
            <a:r>
              <a:rPr lang="ru-RU" sz="3200" dirty="0" err="1"/>
              <a:t>світу</a:t>
            </a:r>
            <a:r>
              <a:rPr lang="ru-RU" sz="3200" dirty="0"/>
              <a:t> і </a:t>
            </a:r>
            <a:r>
              <a:rPr lang="ru-RU" sz="3200" dirty="0" err="1"/>
              <a:t>включають</a:t>
            </a:r>
            <a:r>
              <a:rPr lang="ru-RU" sz="3200" dirty="0"/>
              <a:t>: </a:t>
            </a:r>
            <a:r>
              <a:rPr lang="ru-RU" sz="3200" dirty="0" err="1"/>
              <a:t>фізику</a:t>
            </a:r>
            <a:r>
              <a:rPr lang="ru-RU" sz="3200" dirty="0"/>
              <a:t>, </a:t>
            </a:r>
            <a:r>
              <a:rPr lang="ru-RU" sz="3200" dirty="0" err="1"/>
              <a:t>хімію</a:t>
            </a:r>
            <a:r>
              <a:rPr lang="ru-RU" sz="3200" dirty="0"/>
              <a:t>, </a:t>
            </a:r>
            <a:r>
              <a:rPr lang="ru-RU" sz="3200" dirty="0" err="1"/>
              <a:t>біологію</a:t>
            </a:r>
            <a:r>
              <a:rPr lang="ru-RU" sz="3200" dirty="0"/>
              <a:t>, математику. </a:t>
            </a:r>
            <a:endParaRPr lang="ru-RU" sz="3200" dirty="0" smtClean="0"/>
          </a:p>
          <a:p>
            <a:pPr algn="ctr"/>
            <a:r>
              <a:rPr lang="ru-RU" sz="3200" dirty="0" err="1" smtClean="0"/>
              <a:t>Інші</a:t>
            </a:r>
            <a:r>
              <a:rPr lang="ru-RU" sz="3200" dirty="0" smtClean="0"/>
              <a:t> </a:t>
            </a:r>
            <a:r>
              <a:rPr lang="ru-RU" sz="3200" dirty="0"/>
              <a:t>- </a:t>
            </a:r>
            <a:r>
              <a:rPr lang="ru-RU" sz="3200" dirty="0" err="1"/>
              <a:t>закономірності</a:t>
            </a:r>
            <a:r>
              <a:rPr lang="ru-RU" sz="3200" dirty="0"/>
              <a:t> </a:t>
            </a:r>
            <a:r>
              <a:rPr lang="ru-RU" sz="3200" dirty="0" err="1"/>
              <a:t>розвитку</a:t>
            </a:r>
            <a:r>
              <a:rPr lang="ru-RU" sz="3200" dirty="0"/>
              <a:t> </a:t>
            </a:r>
            <a:r>
              <a:rPr lang="ru-RU" sz="3200" dirty="0" err="1"/>
              <a:t>суспільства</a:t>
            </a:r>
            <a:r>
              <a:rPr lang="ru-RU" sz="3200" dirty="0"/>
              <a:t>, до </a:t>
            </a:r>
            <a:r>
              <a:rPr lang="ru-RU" sz="3200" dirty="0" err="1"/>
              <a:t>яких</a:t>
            </a:r>
            <a:r>
              <a:rPr lang="ru-RU" sz="3200" dirty="0"/>
              <a:t> належать - </a:t>
            </a:r>
            <a:r>
              <a:rPr lang="ru-RU" sz="3200" dirty="0" err="1"/>
              <a:t>історія</a:t>
            </a:r>
            <a:r>
              <a:rPr lang="ru-RU" sz="3200" dirty="0"/>
              <a:t>, </a:t>
            </a:r>
            <a:r>
              <a:rPr lang="ru-RU" sz="3200" dirty="0" err="1"/>
              <a:t>політологія</a:t>
            </a:r>
            <a:r>
              <a:rPr lang="ru-RU" sz="3200" dirty="0"/>
              <a:t>, </a:t>
            </a:r>
            <a:r>
              <a:rPr lang="ru-RU" sz="3200" dirty="0" err="1"/>
              <a:t>філософія</a:t>
            </a:r>
            <a:r>
              <a:rPr lang="ru-RU" sz="3200" dirty="0"/>
              <a:t>, </a:t>
            </a:r>
            <a:r>
              <a:rPr lang="ru-RU" sz="3200" dirty="0" err="1"/>
              <a:t>економічна</a:t>
            </a:r>
            <a:r>
              <a:rPr lang="ru-RU" sz="3200" dirty="0"/>
              <a:t> </a:t>
            </a:r>
            <a:r>
              <a:rPr lang="ru-RU" sz="3200" dirty="0" err="1"/>
              <a:t>теорія</a:t>
            </a:r>
            <a:r>
              <a:rPr lang="ru-RU" sz="3200" dirty="0"/>
              <a:t>, </a:t>
            </a:r>
            <a:r>
              <a:rPr lang="ru-RU" sz="3200" dirty="0" err="1"/>
              <a:t>основи</a:t>
            </a:r>
            <a:r>
              <a:rPr lang="ru-RU" sz="3200" dirty="0"/>
              <a:t> менеджменту.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27628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064895" cy="640871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Державною </a:t>
            </a:r>
            <a:r>
              <a:rPr lang="ru-RU" sz="2400" dirty="0" err="1"/>
              <a:t>атестаційною</a:t>
            </a:r>
            <a:r>
              <a:rPr lang="ru-RU" sz="2400" dirty="0"/>
              <a:t> </a:t>
            </a:r>
            <a:r>
              <a:rPr lang="ru-RU" sz="2400" dirty="0" err="1"/>
              <a:t>комісією</a:t>
            </a:r>
            <a:r>
              <a:rPr lang="ru-RU" sz="2400" dirty="0"/>
              <a:t> (ДАК) </a:t>
            </a:r>
            <a:r>
              <a:rPr lang="ru-RU" sz="2400" dirty="0" err="1"/>
              <a:t>України</a:t>
            </a:r>
            <a:r>
              <a:rPr lang="ru-RU" sz="2400" dirty="0"/>
              <a:t> за </a:t>
            </a:r>
            <a:r>
              <a:rPr lang="ru-RU" sz="2400" dirty="0" err="1"/>
              <a:t>згодою</a:t>
            </a:r>
            <a:r>
              <a:rPr lang="ru-RU" sz="2400" dirty="0"/>
              <a:t> </a:t>
            </a:r>
            <a:r>
              <a:rPr lang="ru-RU" sz="2400" dirty="0" err="1"/>
              <a:t>Міністерства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 і науки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затверджена</a:t>
            </a:r>
            <a:r>
              <a:rPr lang="ru-RU" sz="2400" dirty="0"/>
              <a:t> </a:t>
            </a:r>
            <a:r>
              <a:rPr lang="ru-RU" sz="2400" dirty="0" err="1"/>
              <a:t>така</a:t>
            </a:r>
            <a:r>
              <a:rPr lang="ru-RU" sz="2400" dirty="0"/>
              <a:t> </a:t>
            </a:r>
            <a:r>
              <a:rPr lang="ru-RU" sz="2400" dirty="0" err="1"/>
              <a:t>Національна</a:t>
            </a:r>
            <a:r>
              <a:rPr lang="ru-RU" sz="2400" dirty="0"/>
              <a:t> </a:t>
            </a:r>
            <a:r>
              <a:rPr lang="ru-RU" sz="2400" dirty="0" err="1"/>
              <a:t>класифікація</a:t>
            </a:r>
            <a:r>
              <a:rPr lang="ru-RU" sz="2400" dirty="0"/>
              <a:t> </a:t>
            </a:r>
            <a:r>
              <a:rPr lang="ru-RU" sz="2400" dirty="0" smtClean="0"/>
              <a:t>наук:</a:t>
            </a:r>
          </a:p>
          <a:p>
            <a:r>
              <a:rPr lang="ru-RU" sz="2400" dirty="0" smtClean="0"/>
              <a:t> 1</a:t>
            </a:r>
            <a:r>
              <a:rPr lang="ru-RU" sz="2400" dirty="0"/>
              <a:t>. </a:t>
            </a:r>
            <a:r>
              <a:rPr lang="ru-RU" sz="2400" dirty="0" err="1"/>
              <a:t>Фізико-математичні</a:t>
            </a:r>
            <a:r>
              <a:rPr lang="ru-RU" sz="2400" dirty="0"/>
              <a:t> науки. 2. </a:t>
            </a:r>
            <a:r>
              <a:rPr lang="ru-RU" sz="2400" dirty="0" err="1"/>
              <a:t>Хімічні</a:t>
            </a:r>
            <a:r>
              <a:rPr lang="ru-RU" sz="2400" dirty="0"/>
              <a:t> науки. 3. </a:t>
            </a:r>
            <a:r>
              <a:rPr lang="ru-RU" sz="2400" dirty="0" err="1"/>
              <a:t>Біологічні</a:t>
            </a:r>
            <a:r>
              <a:rPr lang="ru-RU" sz="2400" dirty="0"/>
              <a:t>. 4. </a:t>
            </a:r>
            <a:r>
              <a:rPr lang="ru-RU" sz="2400" dirty="0" err="1"/>
              <a:t>Геологічні</a:t>
            </a:r>
            <a:r>
              <a:rPr lang="ru-RU" sz="2400" dirty="0"/>
              <a:t>. 5. </a:t>
            </a:r>
            <a:r>
              <a:rPr lang="ru-RU" sz="2400" dirty="0" err="1"/>
              <a:t>Технічні</a:t>
            </a:r>
            <a:r>
              <a:rPr lang="ru-RU" sz="2400" dirty="0"/>
              <a:t>. 6. </a:t>
            </a:r>
            <a:r>
              <a:rPr lang="ru-RU" sz="2400" dirty="0" err="1"/>
              <a:t>Сільськогосподарські</a:t>
            </a:r>
            <a:r>
              <a:rPr lang="ru-RU" sz="2400" dirty="0"/>
              <a:t>. 7. </a:t>
            </a:r>
            <a:r>
              <a:rPr lang="ru-RU" sz="2400" dirty="0" err="1"/>
              <a:t>Історичні</a:t>
            </a:r>
            <a:r>
              <a:rPr lang="ru-RU" sz="2400" dirty="0"/>
              <a:t>. 8. </a:t>
            </a:r>
            <a:r>
              <a:rPr lang="ru-RU" sz="2400" dirty="0" err="1"/>
              <a:t>Економічні</a:t>
            </a:r>
            <a:r>
              <a:rPr lang="ru-RU" sz="2400" dirty="0"/>
              <a:t>. 9. </a:t>
            </a:r>
            <a:r>
              <a:rPr lang="ru-RU" sz="2400" dirty="0" err="1"/>
              <a:t>Філософські</a:t>
            </a:r>
            <a:r>
              <a:rPr lang="ru-RU" sz="2400" dirty="0"/>
              <a:t>. 10. </a:t>
            </a:r>
            <a:r>
              <a:rPr lang="ru-RU" sz="2400" dirty="0" err="1"/>
              <a:t>Філологічні</a:t>
            </a:r>
            <a:r>
              <a:rPr lang="ru-RU" sz="2400" dirty="0"/>
              <a:t>. 11. </a:t>
            </a:r>
            <a:r>
              <a:rPr lang="ru-RU" sz="2400" dirty="0" err="1"/>
              <a:t>Географічні</a:t>
            </a:r>
            <a:r>
              <a:rPr lang="ru-RU" sz="2400" dirty="0"/>
              <a:t>. 12. </a:t>
            </a:r>
            <a:r>
              <a:rPr lang="ru-RU" sz="2400" dirty="0" err="1"/>
              <a:t>Юридичні</a:t>
            </a:r>
            <a:r>
              <a:rPr lang="ru-RU" sz="2400" dirty="0"/>
              <a:t>. 13. </a:t>
            </a:r>
            <a:r>
              <a:rPr lang="ru-RU" sz="2400" dirty="0" err="1"/>
              <a:t>Педагогічні</a:t>
            </a:r>
            <a:r>
              <a:rPr lang="ru-RU" sz="2400" dirty="0"/>
              <a:t>. 14. </a:t>
            </a:r>
            <a:r>
              <a:rPr lang="ru-RU" sz="2400" dirty="0" err="1"/>
              <a:t>Медичні</a:t>
            </a:r>
            <a:r>
              <a:rPr lang="ru-RU" sz="2400" dirty="0"/>
              <a:t>. 15. </a:t>
            </a:r>
            <a:r>
              <a:rPr lang="ru-RU" sz="2400" dirty="0" err="1"/>
              <a:t>Фармацевтичні</a:t>
            </a:r>
            <a:r>
              <a:rPr lang="ru-RU" sz="2400" dirty="0"/>
              <a:t>. 16. </a:t>
            </a:r>
            <a:r>
              <a:rPr lang="ru-RU" sz="2400" dirty="0" err="1"/>
              <a:t>Ветеринарні</a:t>
            </a:r>
            <a:r>
              <a:rPr lang="ru-RU" sz="2400" dirty="0"/>
              <a:t>. 17. </a:t>
            </a:r>
            <a:r>
              <a:rPr lang="ru-RU" sz="2400" dirty="0" err="1"/>
              <a:t>Мистецтвознавство</a:t>
            </a:r>
            <a:r>
              <a:rPr lang="ru-RU" sz="2400" dirty="0"/>
              <a:t>. 18. </a:t>
            </a:r>
            <a:r>
              <a:rPr lang="ru-RU" sz="2400" dirty="0" err="1"/>
              <a:t>Архітектура</a:t>
            </a:r>
            <a:r>
              <a:rPr lang="ru-RU" sz="2400" dirty="0"/>
              <a:t>. 19. </a:t>
            </a:r>
            <a:r>
              <a:rPr lang="ru-RU" sz="2400" dirty="0" err="1"/>
              <a:t>Психологічні</a:t>
            </a:r>
            <a:r>
              <a:rPr lang="ru-RU" sz="2400" dirty="0"/>
              <a:t>. 20. </a:t>
            </a:r>
            <a:r>
              <a:rPr lang="ru-RU" sz="2400" dirty="0" err="1" smtClean="0"/>
              <a:t>Воєнні</a:t>
            </a:r>
            <a:r>
              <a:rPr lang="ru-RU" sz="2400" dirty="0"/>
              <a:t>. 21. </a:t>
            </a:r>
            <a:r>
              <a:rPr lang="ru-RU" sz="2400" dirty="0" err="1"/>
              <a:t>Національна</a:t>
            </a:r>
            <a:r>
              <a:rPr lang="ru-RU" sz="2400" dirty="0"/>
              <a:t> </a:t>
            </a:r>
            <a:r>
              <a:rPr lang="ru-RU" sz="2400" dirty="0" err="1"/>
              <a:t>безпека</a:t>
            </a:r>
            <a:r>
              <a:rPr lang="ru-RU" sz="2400" dirty="0"/>
              <a:t>. 22. </a:t>
            </a:r>
            <a:r>
              <a:rPr lang="ru-RU" sz="2400" dirty="0" err="1"/>
              <a:t>Соціологічні</a:t>
            </a:r>
            <a:r>
              <a:rPr lang="ru-RU" sz="2400" dirty="0"/>
              <a:t>. 23. </a:t>
            </a:r>
            <a:r>
              <a:rPr lang="ru-RU" sz="2400" dirty="0" err="1"/>
              <a:t>Політичні</a:t>
            </a:r>
            <a:r>
              <a:rPr lang="ru-RU" sz="2400" dirty="0"/>
              <a:t>. 24. </a:t>
            </a:r>
            <a:r>
              <a:rPr lang="ru-RU" sz="2400" dirty="0" err="1"/>
              <a:t>Фізичне</a:t>
            </a:r>
            <a:r>
              <a:rPr lang="ru-RU" sz="2400" dirty="0"/>
              <a:t> </a:t>
            </a:r>
            <a:r>
              <a:rPr lang="ru-RU" sz="2400" dirty="0" err="1"/>
              <a:t>виховання</a:t>
            </a:r>
            <a:r>
              <a:rPr lang="ru-RU" sz="2400" dirty="0"/>
              <a:t> й спорт. 25. </a:t>
            </a:r>
            <a:r>
              <a:rPr lang="ru-RU" sz="2400" dirty="0" err="1"/>
              <a:t>Державне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dirty="0" err="1" smtClean="0"/>
              <a:t>Кожна</a:t>
            </a:r>
            <a:r>
              <a:rPr lang="ru-RU" sz="2400" dirty="0" smtClean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цих</a:t>
            </a:r>
            <a:r>
              <a:rPr lang="ru-RU" sz="2400" dirty="0"/>
              <a:t> наук </a:t>
            </a:r>
            <a:r>
              <a:rPr lang="ru-RU" sz="2400" dirty="0" err="1"/>
              <a:t>включає</a:t>
            </a:r>
            <a:r>
              <a:rPr lang="ru-RU" sz="2400" dirty="0"/>
              <a:t> </a:t>
            </a:r>
            <a:r>
              <a:rPr lang="ru-RU" sz="2400" dirty="0" err="1"/>
              <a:t>декілька</a:t>
            </a:r>
            <a:r>
              <a:rPr lang="ru-RU" sz="2400" dirty="0"/>
              <a:t> </a:t>
            </a:r>
            <a:r>
              <a:rPr lang="ru-RU" sz="2400" dirty="0" err="1"/>
              <a:t>груп</a:t>
            </a:r>
            <a:r>
              <a:rPr lang="ru-RU" sz="2400" dirty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5352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620688"/>
            <a:ext cx="7346777" cy="5420675"/>
          </a:xfrm>
        </p:spPr>
        <p:txBody>
          <a:bodyPr>
            <a:normAutofit/>
          </a:bodyPr>
          <a:lstStyle/>
          <a:p>
            <a:pPr algn="ctr"/>
            <a:endParaRPr lang="ru-RU" sz="5400" dirty="0" smtClean="0"/>
          </a:p>
          <a:p>
            <a:pPr algn="ctr"/>
            <a:endParaRPr lang="ru-RU" sz="5400" dirty="0"/>
          </a:p>
          <a:p>
            <a:pPr algn="ctr"/>
            <a:r>
              <a:rPr lang="ru-RU" sz="5400" dirty="0" smtClean="0"/>
              <a:t>3</a:t>
            </a:r>
            <a:r>
              <a:rPr lang="ru-RU" sz="5400" dirty="0"/>
              <a:t>. </a:t>
            </a:r>
            <a:r>
              <a:rPr lang="ru-RU" sz="5400" dirty="0" err="1"/>
              <a:t>Основні</a:t>
            </a:r>
            <a:r>
              <a:rPr lang="ru-RU" sz="5400" dirty="0"/>
              <a:t> </a:t>
            </a:r>
            <a:r>
              <a:rPr lang="ru-RU" sz="5400" dirty="0" err="1"/>
              <a:t>якості</a:t>
            </a:r>
            <a:r>
              <a:rPr lang="ru-RU" sz="5400" dirty="0"/>
              <a:t> </a:t>
            </a:r>
            <a:r>
              <a:rPr lang="ru-RU" sz="5400" dirty="0" err="1"/>
              <a:t>працівника</a:t>
            </a:r>
            <a:r>
              <a:rPr lang="ru-RU" sz="5400" dirty="0"/>
              <a:t> науки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604141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88640"/>
            <a:ext cx="8210874" cy="5852723"/>
          </a:xfrm>
        </p:spPr>
        <p:txBody>
          <a:bodyPr>
            <a:noAutofit/>
          </a:bodyPr>
          <a:lstStyle/>
          <a:p>
            <a:r>
              <a:rPr lang="ru-RU" sz="2800" dirty="0"/>
              <a:t>Н</a:t>
            </a:r>
            <a:r>
              <a:rPr lang="ru-RU" sz="2800" dirty="0" smtClean="0"/>
              <a:t>аука </a:t>
            </a:r>
            <a:r>
              <a:rPr lang="ru-RU" sz="2800" dirty="0"/>
              <a:t>є особливою сферою </a:t>
            </a:r>
            <a:r>
              <a:rPr lang="ru-RU" sz="2800" dirty="0" err="1"/>
              <a:t>людської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, і вона </a:t>
            </a:r>
            <a:r>
              <a:rPr lang="ru-RU" sz="2800" dirty="0" err="1"/>
              <a:t>вимагає</a:t>
            </a:r>
            <a:r>
              <a:rPr lang="ru-RU" sz="2800" dirty="0"/>
              <a:t> </a:t>
            </a:r>
            <a:r>
              <a:rPr lang="ru-RU" sz="2800" dirty="0" err="1"/>
              <a:t>певних</a:t>
            </a:r>
            <a:r>
              <a:rPr lang="ru-RU" sz="2800" dirty="0"/>
              <a:t> </a:t>
            </a:r>
            <a:r>
              <a:rPr lang="ru-RU" sz="2800" dirty="0" err="1"/>
              <a:t>якостей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людей, </a:t>
            </a:r>
            <a:r>
              <a:rPr lang="ru-RU" sz="2800" dirty="0" err="1"/>
              <a:t>які</a:t>
            </a:r>
            <a:r>
              <a:rPr lang="ru-RU" sz="2800" dirty="0"/>
              <a:t> нею </a:t>
            </a:r>
            <a:r>
              <a:rPr lang="ru-RU" sz="2800" dirty="0" err="1"/>
              <a:t>займаються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err="1" smtClean="0"/>
              <a:t>Основні</a:t>
            </a:r>
            <a:r>
              <a:rPr lang="ru-RU" sz="2800" dirty="0" smtClean="0"/>
              <a:t> </a:t>
            </a:r>
            <a:r>
              <a:rPr lang="ru-RU" sz="2800" dirty="0" err="1"/>
              <a:t>особистісні</a:t>
            </a:r>
            <a:r>
              <a:rPr lang="ru-RU" sz="2800" dirty="0"/>
              <a:t> та </a:t>
            </a:r>
            <a:r>
              <a:rPr lang="ru-RU" sz="2800" dirty="0" err="1"/>
              <a:t>ділові</a:t>
            </a:r>
            <a:r>
              <a:rPr lang="ru-RU" sz="2800" dirty="0"/>
              <a:t> </a:t>
            </a:r>
            <a:r>
              <a:rPr lang="ru-RU" sz="2800" dirty="0" err="1"/>
              <a:t>якості</a:t>
            </a:r>
            <a:r>
              <a:rPr lang="ru-RU" sz="2800" dirty="0"/>
              <a:t> </a:t>
            </a:r>
            <a:r>
              <a:rPr lang="ru-RU" sz="2800" dirty="0" err="1"/>
              <a:t>науковця</a:t>
            </a:r>
            <a:r>
              <a:rPr lang="ru-RU" sz="2800" dirty="0"/>
              <a:t>. Перш за все -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цілеспрямованість</a:t>
            </a:r>
            <a:r>
              <a:rPr lang="ru-RU" sz="2800" dirty="0"/>
              <a:t> (</a:t>
            </a:r>
            <a:r>
              <a:rPr lang="ru-RU" sz="2800" dirty="0" err="1"/>
              <a:t>націленення</a:t>
            </a:r>
            <a:r>
              <a:rPr lang="ru-RU" sz="2800" dirty="0"/>
              <a:t> на </a:t>
            </a:r>
            <a:r>
              <a:rPr lang="ru-RU" sz="2800" dirty="0" err="1"/>
              <a:t>подолання</a:t>
            </a:r>
            <a:r>
              <a:rPr lang="ru-RU" sz="2800" dirty="0"/>
              <a:t> </a:t>
            </a:r>
            <a:r>
              <a:rPr lang="ru-RU" sz="2800" dirty="0" err="1"/>
              <a:t>різних</a:t>
            </a:r>
            <a:r>
              <a:rPr lang="ru-RU" sz="2800" dirty="0"/>
              <a:t> </a:t>
            </a:r>
            <a:r>
              <a:rPr lang="ru-RU" sz="2800" dirty="0" err="1"/>
              <a:t>труднощів</a:t>
            </a:r>
            <a:r>
              <a:rPr lang="ru-RU" sz="2800" dirty="0"/>
              <a:t>; </a:t>
            </a:r>
            <a:r>
              <a:rPr lang="ru-RU" sz="2800" dirty="0" err="1"/>
              <a:t>чітка</a:t>
            </a:r>
            <a:r>
              <a:rPr lang="ru-RU" sz="2800" dirty="0"/>
              <a:t> </a:t>
            </a:r>
            <a:r>
              <a:rPr lang="ru-RU" sz="2800" dirty="0" err="1"/>
              <a:t>уява</a:t>
            </a:r>
            <a:r>
              <a:rPr lang="ru-RU" sz="2800" dirty="0"/>
              <a:t> </a:t>
            </a:r>
            <a:r>
              <a:rPr lang="ru-RU" sz="2800" dirty="0" err="1"/>
              <a:t>перспективи</a:t>
            </a:r>
            <a:r>
              <a:rPr lang="ru-RU" sz="2800" dirty="0"/>
              <a:t> </a:t>
            </a:r>
            <a:r>
              <a:rPr lang="ru-RU" sz="2800" dirty="0" err="1"/>
              <a:t>роботи</a:t>
            </a:r>
            <a:r>
              <a:rPr lang="ru-RU" sz="2800" dirty="0"/>
              <a:t>, </a:t>
            </a:r>
            <a:r>
              <a:rPr lang="ru-RU" sz="2800" dirty="0" err="1"/>
              <a:t>планування</a:t>
            </a:r>
            <a:r>
              <a:rPr lang="ru-RU" sz="2800" dirty="0"/>
              <a:t> </a:t>
            </a:r>
            <a:r>
              <a:rPr lang="ru-RU" sz="2800" dirty="0" err="1"/>
              <a:t>виконання</a:t>
            </a:r>
            <a:r>
              <a:rPr lang="ru-RU" sz="2800" dirty="0"/>
              <a:t> </a:t>
            </a:r>
            <a:r>
              <a:rPr lang="ru-RU" sz="2800" dirty="0" err="1"/>
              <a:t>окремих</a:t>
            </a:r>
            <a:r>
              <a:rPr lang="ru-RU" sz="2800" dirty="0"/>
              <a:t> </a:t>
            </a:r>
            <a:r>
              <a:rPr lang="ru-RU" sz="2800" dirty="0" err="1"/>
              <a:t>етапів</a:t>
            </a:r>
            <a:r>
              <a:rPr lang="ru-RU" sz="2800" dirty="0"/>
              <a:t>).  </a:t>
            </a:r>
            <a:endParaRPr lang="ru-RU" sz="2800" dirty="0" smtClean="0"/>
          </a:p>
          <a:p>
            <a:r>
              <a:rPr lang="ru-RU" sz="2800" dirty="0" err="1" smtClean="0"/>
              <a:t>Невід'ємною</a:t>
            </a:r>
            <a:r>
              <a:rPr lang="ru-RU" sz="2800" dirty="0" smtClean="0"/>
              <a:t> </a:t>
            </a:r>
            <a:r>
              <a:rPr lang="ru-RU" sz="2800" dirty="0" err="1"/>
              <a:t>якістю</a:t>
            </a:r>
            <a:r>
              <a:rPr lang="ru-RU" sz="2800" dirty="0"/>
              <a:t> </a:t>
            </a:r>
            <a:r>
              <a:rPr lang="ru-RU" sz="2800" dirty="0" err="1"/>
              <a:t>працівника</a:t>
            </a:r>
            <a:r>
              <a:rPr lang="ru-RU" sz="2800" dirty="0"/>
              <a:t> науки є </a:t>
            </a:r>
            <a:r>
              <a:rPr lang="ru-RU" sz="2800" dirty="0" err="1"/>
              <a:t>любов</a:t>
            </a:r>
            <a:r>
              <a:rPr lang="ru-RU" sz="2800" dirty="0"/>
              <a:t> до </a:t>
            </a:r>
            <a:r>
              <a:rPr lang="ru-RU" sz="2800" dirty="0" err="1"/>
              <a:t>праці</a:t>
            </a:r>
            <a:r>
              <a:rPr lang="ru-RU" sz="2800" dirty="0"/>
              <a:t> (</a:t>
            </a:r>
            <a:r>
              <a:rPr lang="ru-RU" sz="2800" dirty="0" err="1"/>
              <a:t>вироблення</a:t>
            </a:r>
            <a:r>
              <a:rPr lang="ru-RU" sz="2800" dirty="0"/>
              <a:t> в </a:t>
            </a:r>
            <a:r>
              <a:rPr lang="ru-RU" sz="2800" dirty="0" err="1"/>
              <a:t>собі</a:t>
            </a:r>
            <a:r>
              <a:rPr lang="ru-RU" sz="2800" dirty="0"/>
              <a:t> </a:t>
            </a:r>
            <a:r>
              <a:rPr lang="ru-RU" sz="2800" dirty="0" err="1"/>
              <a:t>витримки</a:t>
            </a:r>
            <a:r>
              <a:rPr lang="ru-RU" sz="2800" dirty="0"/>
              <a:t> і </a:t>
            </a:r>
            <a:r>
              <a:rPr lang="ru-RU" sz="2800" dirty="0" err="1"/>
              <a:t>терпіння</a:t>
            </a:r>
            <a:r>
              <a:rPr lang="ru-RU" sz="2800" dirty="0"/>
              <a:t>, </a:t>
            </a:r>
            <a:r>
              <a:rPr lang="ru-RU" sz="2800" dirty="0" err="1"/>
              <a:t>оскільки</a:t>
            </a:r>
            <a:r>
              <a:rPr lang="ru-RU" sz="2800" dirty="0"/>
              <a:t> на </a:t>
            </a:r>
            <a:r>
              <a:rPr lang="ru-RU" sz="2800" dirty="0" err="1"/>
              <a:t>початкових</a:t>
            </a:r>
            <a:r>
              <a:rPr lang="ru-RU" sz="2800" dirty="0"/>
              <a:t> </a:t>
            </a:r>
            <a:r>
              <a:rPr lang="ru-RU" sz="2800" dirty="0" err="1"/>
              <a:t>етапах</a:t>
            </a:r>
            <a:r>
              <a:rPr lang="ru-RU" sz="2800" dirty="0"/>
              <a:t> </a:t>
            </a:r>
            <a:r>
              <a:rPr lang="ru-RU" sz="2800" dirty="0" err="1"/>
              <a:t>наукового</a:t>
            </a:r>
            <a:r>
              <a:rPr lang="ru-RU" sz="2800" dirty="0"/>
              <a:t> </a:t>
            </a:r>
            <a:r>
              <a:rPr lang="ru-RU" sz="2800" dirty="0" err="1"/>
              <a:t>дослідження</a:t>
            </a:r>
            <a:r>
              <a:rPr lang="ru-RU" sz="2800" dirty="0"/>
              <a:t> </a:t>
            </a:r>
            <a:r>
              <a:rPr lang="ru-RU" sz="2800" dirty="0" err="1"/>
              <a:t>можливі</a:t>
            </a:r>
            <a:r>
              <a:rPr lang="ru-RU" sz="2800" dirty="0"/>
              <a:t> </a:t>
            </a:r>
            <a:r>
              <a:rPr lang="ru-RU" sz="2800" dirty="0" err="1"/>
              <a:t>певні</a:t>
            </a:r>
            <a:r>
              <a:rPr lang="ru-RU" sz="2800" dirty="0"/>
              <a:t> </a:t>
            </a:r>
            <a:r>
              <a:rPr lang="ru-RU" sz="2800" dirty="0" err="1"/>
              <a:t>невдачі</a:t>
            </a:r>
            <a:r>
              <a:rPr lang="ru-RU" sz="2800" dirty="0"/>
              <a:t>, </a:t>
            </a:r>
            <a:r>
              <a:rPr lang="ru-RU" sz="2800" dirty="0" err="1"/>
              <a:t>прорахунки</a:t>
            </a:r>
            <a:r>
              <a:rPr lang="ru-RU" sz="2800" dirty="0"/>
              <a:t>).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0530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352927" cy="5636699"/>
          </a:xfrm>
        </p:spPr>
        <p:txBody>
          <a:bodyPr>
            <a:normAutofit/>
          </a:bodyPr>
          <a:lstStyle/>
          <a:p>
            <a:endParaRPr lang="ru-RU" sz="3600" dirty="0" smtClean="0"/>
          </a:p>
          <a:p>
            <a:r>
              <a:rPr lang="ru-RU" sz="3600" dirty="0" err="1" smtClean="0"/>
              <a:t>Обов'язкова</a:t>
            </a:r>
            <a:r>
              <a:rPr lang="ru-RU" sz="3600" dirty="0" smtClean="0"/>
              <a:t> </a:t>
            </a:r>
            <a:r>
              <a:rPr lang="ru-RU" sz="3600" dirty="0" err="1"/>
              <a:t>якість</a:t>
            </a:r>
            <a:r>
              <a:rPr lang="ru-RU" sz="3600" dirty="0"/>
              <a:t> </a:t>
            </a:r>
            <a:r>
              <a:rPr lang="ru-RU" sz="3600" dirty="0" err="1"/>
              <a:t>науковця</a:t>
            </a:r>
            <a:r>
              <a:rPr lang="ru-RU" sz="3600" dirty="0"/>
              <a:t> - абсолютна </a:t>
            </a:r>
            <a:r>
              <a:rPr lang="ru-RU" sz="3600" dirty="0" err="1"/>
              <a:t>чесність</a:t>
            </a:r>
            <a:r>
              <a:rPr lang="ru-RU" sz="3600" dirty="0"/>
              <a:t> у </a:t>
            </a:r>
            <a:r>
              <a:rPr lang="ru-RU" sz="3600" dirty="0" err="1"/>
              <a:t>роботі</a:t>
            </a:r>
            <a:r>
              <a:rPr lang="ru-RU" sz="3600" dirty="0"/>
              <a:t> (не </a:t>
            </a:r>
            <a:r>
              <a:rPr lang="ru-RU" sz="3600" dirty="0" err="1"/>
              <a:t>допускається</a:t>
            </a:r>
            <a:r>
              <a:rPr lang="ru-RU" sz="3600" dirty="0"/>
              <a:t> </a:t>
            </a:r>
            <a:r>
              <a:rPr lang="ru-RU" sz="3600" dirty="0" err="1"/>
              <a:t>суб'єктивний</a:t>
            </a:r>
            <a:r>
              <a:rPr lang="ru-RU" sz="3600" dirty="0"/>
              <a:t> </a:t>
            </a:r>
            <a:r>
              <a:rPr lang="ru-RU" sz="3600" dirty="0" err="1"/>
              <a:t>підхід</a:t>
            </a:r>
            <a:r>
              <a:rPr lang="ru-RU" sz="3600" dirty="0"/>
              <a:t> до </a:t>
            </a:r>
            <a:r>
              <a:rPr lang="ru-RU" sz="3600" dirty="0" err="1"/>
              <a:t>отриманих</a:t>
            </a:r>
            <a:r>
              <a:rPr lang="ru-RU" sz="3600" dirty="0"/>
              <a:t> </a:t>
            </a:r>
            <a:r>
              <a:rPr lang="ru-RU" sz="3600" dirty="0" err="1"/>
              <a:t>результатів</a:t>
            </a:r>
            <a:r>
              <a:rPr lang="ru-RU" sz="3600" dirty="0"/>
              <a:t>, </a:t>
            </a:r>
            <a:r>
              <a:rPr lang="ru-RU" sz="3600" dirty="0" err="1"/>
              <a:t>бажання</a:t>
            </a:r>
            <a:r>
              <a:rPr lang="ru-RU" sz="3600" dirty="0"/>
              <a:t> «</a:t>
            </a:r>
            <a:r>
              <a:rPr lang="ru-RU" sz="3600" dirty="0" err="1"/>
              <a:t>підігнати</a:t>
            </a:r>
            <a:r>
              <a:rPr lang="ru-RU" sz="3600" dirty="0"/>
              <a:t>» </a:t>
            </a:r>
            <a:r>
              <a:rPr lang="ru-RU" sz="3600" dirty="0" err="1"/>
              <a:t>свої</a:t>
            </a:r>
            <a:r>
              <a:rPr lang="ru-RU" sz="3600" dirty="0"/>
              <a:t> </a:t>
            </a:r>
            <a:r>
              <a:rPr lang="ru-RU" sz="3600" dirty="0" err="1"/>
              <a:t>дані</a:t>
            </a:r>
            <a:r>
              <a:rPr lang="ru-RU" sz="3600" dirty="0"/>
              <a:t> до </a:t>
            </a:r>
            <a:r>
              <a:rPr lang="ru-RU" sz="3600" dirty="0" err="1"/>
              <a:t>висновків</a:t>
            </a:r>
            <a:r>
              <a:rPr lang="ru-RU" sz="3600" dirty="0"/>
              <a:t>, </a:t>
            </a:r>
            <a:r>
              <a:rPr lang="ru-RU" sz="3600" dirty="0" err="1"/>
              <a:t>які</a:t>
            </a:r>
            <a:r>
              <a:rPr lang="ru-RU" sz="3600" dirty="0"/>
              <a:t> не </a:t>
            </a:r>
            <a:r>
              <a:rPr lang="ru-RU" sz="3600" dirty="0" err="1"/>
              <a:t>витікають</a:t>
            </a:r>
            <a:r>
              <a:rPr lang="ru-RU" sz="3600" dirty="0"/>
              <a:t> </a:t>
            </a:r>
            <a:r>
              <a:rPr lang="ru-RU" sz="3600" dirty="0" err="1"/>
              <a:t>із</a:t>
            </a:r>
            <a:r>
              <a:rPr lang="ru-RU" sz="3600" dirty="0"/>
              <a:t> </a:t>
            </a:r>
            <a:r>
              <a:rPr lang="ru-RU" sz="3600" dirty="0" err="1"/>
              <a:t>проведеного</a:t>
            </a:r>
            <a:r>
              <a:rPr lang="ru-RU" sz="3600" dirty="0"/>
              <a:t> </a:t>
            </a:r>
            <a:r>
              <a:rPr lang="ru-RU" sz="3600" dirty="0" err="1"/>
              <a:t>дослідження</a:t>
            </a:r>
            <a:r>
              <a:rPr lang="ru-RU" sz="3600" dirty="0"/>
              <a:t>).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686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" y="-7736"/>
            <a:ext cx="9132854" cy="6865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9101" y="620688"/>
            <a:ext cx="8496944" cy="5544616"/>
          </a:xfrm>
          <a:solidFill>
            <a:schemeClr val="lt1">
              <a:alpha val="1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R="995680" indent="-1925320" algn="ctr">
              <a:spcBef>
                <a:spcPts val="0"/>
              </a:spcBef>
              <a:spcAft>
                <a:spcPts val="0"/>
              </a:spcAft>
            </a:pPr>
            <a:r>
              <a:rPr lang="ru-RU" sz="8800" b="1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Тема: </a:t>
            </a:r>
            <a:r>
              <a:rPr lang="ru-RU" sz="8800" b="1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8800" b="1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8800" b="1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Наука </a:t>
            </a:r>
            <a:r>
              <a:rPr lang="uk-UA" sz="8800" b="1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як система знань</a:t>
            </a:r>
            <a:endParaRPr lang="en-US" sz="8800" b="1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548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264696"/>
          </a:xfrm>
        </p:spPr>
        <p:txBody>
          <a:bodyPr>
            <a:noAutofit/>
          </a:bodyPr>
          <a:lstStyle/>
          <a:p>
            <a:r>
              <a:rPr lang="ru-RU" sz="2800" dirty="0" err="1"/>
              <a:t>Однією</a:t>
            </a:r>
            <a:r>
              <a:rPr lang="ru-RU" sz="2800" dirty="0"/>
              <a:t> з </a:t>
            </a:r>
            <a:r>
              <a:rPr lang="ru-RU" sz="2800" dirty="0" err="1"/>
              <a:t>важливих</a:t>
            </a:r>
            <a:r>
              <a:rPr lang="ru-RU" sz="2800" dirty="0"/>
              <a:t> рис </a:t>
            </a:r>
            <a:r>
              <a:rPr lang="ru-RU" sz="2800" dirty="0" err="1"/>
              <a:t>наукового</a:t>
            </a:r>
            <a:r>
              <a:rPr lang="ru-RU" sz="2800" dirty="0"/>
              <a:t> </a:t>
            </a:r>
            <a:r>
              <a:rPr lang="ru-RU" sz="2800" dirty="0" err="1"/>
              <a:t>працівника</a:t>
            </a:r>
            <a:r>
              <a:rPr lang="ru-RU" sz="2800" dirty="0"/>
              <a:t> є </a:t>
            </a:r>
            <a:r>
              <a:rPr lang="ru-RU" sz="2800" dirty="0" err="1"/>
              <a:t>почуття</a:t>
            </a:r>
            <a:r>
              <a:rPr lang="ru-RU" sz="2800" dirty="0"/>
              <a:t> нового, активна </a:t>
            </a:r>
            <a:r>
              <a:rPr lang="ru-RU" sz="2800" dirty="0" err="1"/>
              <a:t>підтримка</a:t>
            </a:r>
            <a:r>
              <a:rPr lang="ru-RU" sz="2800" dirty="0"/>
              <a:t> </a:t>
            </a:r>
            <a:r>
              <a:rPr lang="ru-RU" sz="2800" dirty="0" err="1"/>
              <a:t>всього</a:t>
            </a:r>
            <a:r>
              <a:rPr lang="ru-RU" sz="2800" dirty="0"/>
              <a:t> </a:t>
            </a:r>
            <a:r>
              <a:rPr lang="ru-RU" sz="2800" dirty="0" err="1"/>
              <a:t>прогресивного</a:t>
            </a:r>
            <a:r>
              <a:rPr lang="ru-RU" sz="2800" dirty="0"/>
              <a:t>. </a:t>
            </a:r>
            <a:r>
              <a:rPr lang="ru-RU" sz="2800" dirty="0" err="1"/>
              <a:t>Здатність</a:t>
            </a:r>
            <a:r>
              <a:rPr lang="ru-RU" sz="2800" dirty="0"/>
              <a:t> </a:t>
            </a:r>
            <a:r>
              <a:rPr lang="ru-RU" sz="2800" dirty="0" err="1"/>
              <a:t>йти</a:t>
            </a:r>
            <a:r>
              <a:rPr lang="ru-RU" sz="2800" dirty="0"/>
              <a:t> «в ногу» з </a:t>
            </a:r>
            <a:r>
              <a:rPr lang="ru-RU" sz="2800" dirty="0" err="1"/>
              <a:t>епохою</a:t>
            </a:r>
            <a:r>
              <a:rPr lang="ru-RU" sz="2800" dirty="0"/>
              <a:t>, </a:t>
            </a:r>
            <a:r>
              <a:rPr lang="ru-RU" sz="2800" dirty="0" err="1"/>
              <a:t>відчувати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«пульс». Тому для </a:t>
            </a:r>
            <a:r>
              <a:rPr lang="ru-RU" sz="2800" dirty="0" err="1"/>
              <a:t>наукової</a:t>
            </a:r>
            <a:r>
              <a:rPr lang="ru-RU" sz="2800" dirty="0"/>
              <a:t> </a:t>
            </a:r>
            <a:r>
              <a:rPr lang="ru-RU" sz="2800" dirty="0" err="1"/>
              <a:t>творчості</a:t>
            </a:r>
            <a:r>
              <a:rPr lang="ru-RU" sz="2800" dirty="0"/>
              <a:t> характерною є </a:t>
            </a:r>
            <a:r>
              <a:rPr lang="ru-RU" sz="2800" dirty="0" err="1"/>
              <a:t>постійна</a:t>
            </a:r>
            <a:r>
              <a:rPr lang="ru-RU" sz="2800" dirty="0"/>
              <a:t> </a:t>
            </a:r>
            <a:r>
              <a:rPr lang="ru-RU" sz="2800" dirty="0" err="1" smtClean="0"/>
              <a:t>кропітка</a:t>
            </a:r>
            <a:r>
              <a:rPr lang="ru-RU" sz="2800" dirty="0" smtClean="0"/>
              <a:t> </a:t>
            </a:r>
            <a:r>
              <a:rPr lang="ru-RU" sz="2800" dirty="0" err="1"/>
              <a:t>розумова</a:t>
            </a:r>
            <a:r>
              <a:rPr lang="ru-RU" sz="2800" dirty="0"/>
              <a:t> </a:t>
            </a:r>
            <a:r>
              <a:rPr lang="ru-RU" sz="2800" dirty="0" err="1"/>
              <a:t>праця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 err="1"/>
              <a:t>зв'язку</a:t>
            </a:r>
            <a:r>
              <a:rPr lang="ru-RU" sz="2800" dirty="0"/>
              <a:t> з </a:t>
            </a:r>
            <a:r>
              <a:rPr lang="ru-RU" sz="2800" dirty="0" err="1"/>
              <a:t>цим</a:t>
            </a:r>
            <a:r>
              <a:rPr lang="ru-RU" sz="2800" dirty="0"/>
              <a:t> </a:t>
            </a:r>
            <a:r>
              <a:rPr lang="ru-RU" sz="2800" dirty="0" err="1"/>
              <a:t>доцільно</a:t>
            </a:r>
            <a:r>
              <a:rPr lang="ru-RU" sz="2800" dirty="0"/>
              <a:t> </a:t>
            </a:r>
            <a:r>
              <a:rPr lang="ru-RU" sz="2800" dirty="0" err="1"/>
              <a:t>згадати</a:t>
            </a:r>
            <a:r>
              <a:rPr lang="ru-RU" sz="2800" dirty="0"/>
              <a:t> </a:t>
            </a:r>
            <a:r>
              <a:rPr lang="ru-RU" sz="2800" dirty="0" err="1"/>
              <a:t>китайське</a:t>
            </a:r>
            <a:r>
              <a:rPr lang="ru-RU" sz="2800" dirty="0"/>
              <a:t> </a:t>
            </a:r>
            <a:r>
              <a:rPr lang="ru-RU" sz="2800" dirty="0" err="1"/>
              <a:t>прислів'я</a:t>
            </a:r>
            <a:r>
              <a:rPr lang="ru-RU" sz="2800" dirty="0"/>
              <a:t>, яке </a:t>
            </a:r>
            <a:r>
              <a:rPr lang="ru-RU" sz="2800" dirty="0" err="1"/>
              <a:t>стверджує</a:t>
            </a:r>
            <a:r>
              <a:rPr lang="ru-RU" sz="2800" dirty="0"/>
              <a:t>: «</a:t>
            </a:r>
            <a:r>
              <a:rPr lang="ru-RU" sz="2800" dirty="0" err="1"/>
              <a:t>Ти</a:t>
            </a:r>
            <a:r>
              <a:rPr lang="ru-RU" sz="2800" dirty="0"/>
              <a:t> </a:t>
            </a:r>
            <a:r>
              <a:rPr lang="ru-RU" sz="2800" dirty="0" err="1"/>
              <a:t>можеш</a:t>
            </a:r>
            <a:r>
              <a:rPr lang="ru-RU" sz="2800" dirty="0"/>
              <a:t> стати </a:t>
            </a:r>
            <a:r>
              <a:rPr lang="ru-RU" sz="2800" dirty="0" err="1"/>
              <a:t>розумним</a:t>
            </a:r>
            <a:r>
              <a:rPr lang="ru-RU" sz="2800" dirty="0"/>
              <a:t> </a:t>
            </a:r>
            <a:r>
              <a:rPr lang="ru-RU" sz="2800" dirty="0" err="1"/>
              <a:t>трьома</a:t>
            </a:r>
            <a:r>
              <a:rPr lang="ru-RU" sz="2800" dirty="0"/>
              <a:t> шляхами: шляхом </a:t>
            </a:r>
            <a:r>
              <a:rPr lang="ru-RU" sz="2800" dirty="0" err="1"/>
              <a:t>власного</a:t>
            </a:r>
            <a:r>
              <a:rPr lang="ru-RU" sz="2800" dirty="0"/>
              <a:t> </a:t>
            </a:r>
            <a:r>
              <a:rPr lang="ru-RU" sz="2800" dirty="0" err="1"/>
              <a:t>досвіду</a:t>
            </a:r>
            <a:r>
              <a:rPr lang="ru-RU" sz="2800" dirty="0"/>
              <a:t> -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найгірший</a:t>
            </a:r>
            <a:r>
              <a:rPr lang="ru-RU" sz="2800" dirty="0"/>
              <a:t> шлях; шляхом </a:t>
            </a:r>
            <a:r>
              <a:rPr lang="ru-RU" sz="2800" dirty="0" err="1"/>
              <a:t>наслідування</a:t>
            </a:r>
            <a:r>
              <a:rPr lang="ru-RU" sz="2800" dirty="0"/>
              <a:t> - </a:t>
            </a:r>
            <a:r>
              <a:rPr lang="ru-RU" sz="2800" dirty="0" err="1"/>
              <a:t>найлегший</a:t>
            </a:r>
            <a:r>
              <a:rPr lang="ru-RU" sz="2800" dirty="0"/>
              <a:t>; шляхом </a:t>
            </a:r>
            <a:r>
              <a:rPr lang="ru-RU" sz="2800" dirty="0" err="1"/>
              <a:t>мислення</a:t>
            </a:r>
            <a:r>
              <a:rPr lang="ru-RU" sz="2800" dirty="0"/>
              <a:t> -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найблагородніший</a:t>
            </a:r>
            <a:r>
              <a:rPr lang="ru-RU" sz="2800" dirty="0"/>
              <a:t> шлях».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0643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036496" cy="6480720"/>
          </a:xfrm>
        </p:spPr>
        <p:txBody>
          <a:bodyPr>
            <a:noAutofit/>
          </a:bodyPr>
          <a:lstStyle/>
          <a:p>
            <a:r>
              <a:rPr lang="ru-RU" sz="2200" dirty="0" err="1"/>
              <a:t>Значних</a:t>
            </a:r>
            <a:r>
              <a:rPr lang="ru-RU" sz="2200" dirty="0"/>
              <a:t> </a:t>
            </a:r>
            <a:r>
              <a:rPr lang="ru-RU" sz="2200" dirty="0" err="1"/>
              <a:t>результатів</a:t>
            </a:r>
            <a:r>
              <a:rPr lang="ru-RU" sz="2200" dirty="0"/>
              <a:t> </a:t>
            </a:r>
            <a:r>
              <a:rPr lang="ru-RU" sz="2200" dirty="0" err="1"/>
              <a:t>досягають</a:t>
            </a:r>
            <a:r>
              <a:rPr lang="ru-RU" sz="2200" dirty="0"/>
              <a:t> </a:t>
            </a:r>
            <a:r>
              <a:rPr lang="ru-RU" sz="2200" dirty="0" err="1"/>
              <a:t>ті</a:t>
            </a:r>
            <a:r>
              <a:rPr lang="ru-RU" sz="2200" dirty="0"/>
              <a:t>, </a:t>
            </a:r>
            <a:r>
              <a:rPr lang="ru-RU" sz="2200" dirty="0" err="1"/>
              <a:t>хто</a:t>
            </a:r>
            <a:r>
              <a:rPr lang="ru-RU" sz="2200" dirty="0"/>
              <a:t> </a:t>
            </a:r>
            <a:r>
              <a:rPr lang="ru-RU" sz="2200" dirty="0" err="1"/>
              <a:t>привчив</a:t>
            </a:r>
            <a:r>
              <a:rPr lang="ru-RU" sz="2200" dirty="0"/>
              <a:t> себе </a:t>
            </a:r>
            <a:r>
              <a:rPr lang="ru-RU" sz="2200" dirty="0" err="1"/>
              <a:t>думати</a:t>
            </a:r>
            <a:r>
              <a:rPr lang="ru-RU" sz="2200" dirty="0"/>
              <a:t> </a:t>
            </a:r>
            <a:r>
              <a:rPr lang="ru-RU" sz="2200" dirty="0" err="1"/>
              <a:t>постійно</a:t>
            </a:r>
            <a:r>
              <a:rPr lang="ru-RU" sz="2200" dirty="0"/>
              <a:t>, </a:t>
            </a:r>
            <a:r>
              <a:rPr lang="ru-RU" sz="2200" dirty="0" err="1"/>
              <a:t>концентрувати</a:t>
            </a:r>
            <a:r>
              <a:rPr lang="ru-RU" sz="2200" dirty="0"/>
              <a:t> свою </a:t>
            </a:r>
            <a:r>
              <a:rPr lang="ru-RU" sz="2200" dirty="0" err="1"/>
              <a:t>увагу</a:t>
            </a:r>
            <a:r>
              <a:rPr lang="ru-RU" sz="2200" dirty="0"/>
              <a:t> на </a:t>
            </a:r>
            <a:r>
              <a:rPr lang="ru-RU" sz="2200" dirty="0" err="1"/>
              <a:t>предметі</a:t>
            </a:r>
            <a:r>
              <a:rPr lang="ru-RU" sz="2200" dirty="0"/>
              <a:t> </a:t>
            </a:r>
            <a:r>
              <a:rPr lang="ru-RU" sz="2200" dirty="0" err="1"/>
              <a:t>дослідження</a:t>
            </a:r>
            <a:r>
              <a:rPr lang="ru-RU" sz="2200" dirty="0"/>
              <a:t>. </a:t>
            </a:r>
            <a:endParaRPr lang="ru-RU" sz="2200" dirty="0" smtClean="0"/>
          </a:p>
          <a:p>
            <a:r>
              <a:rPr lang="ru-RU" sz="2200" dirty="0" err="1" smtClean="0"/>
              <a:t>Велике</a:t>
            </a:r>
            <a:r>
              <a:rPr lang="ru-RU" sz="2200" dirty="0" smtClean="0"/>
              <a:t> </a:t>
            </a:r>
            <a:r>
              <a:rPr lang="ru-RU" sz="2200" dirty="0" err="1"/>
              <a:t>значення</a:t>
            </a:r>
            <a:r>
              <a:rPr lang="ru-RU" sz="2200" dirty="0"/>
              <a:t> в </a:t>
            </a:r>
            <a:r>
              <a:rPr lang="ru-RU" sz="2200" dirty="0" err="1"/>
              <a:t>діяльності</a:t>
            </a:r>
            <a:r>
              <a:rPr lang="ru-RU" sz="2200" dirty="0"/>
              <a:t> </a:t>
            </a:r>
            <a:r>
              <a:rPr lang="ru-RU" sz="2200" dirty="0" err="1"/>
              <a:t>наукового</a:t>
            </a:r>
            <a:r>
              <a:rPr lang="ru-RU" sz="2200" dirty="0"/>
              <a:t> </a:t>
            </a:r>
            <a:r>
              <a:rPr lang="ru-RU" sz="2200" dirty="0" err="1"/>
              <a:t>працівника</a:t>
            </a:r>
            <a:r>
              <a:rPr lang="ru-RU" sz="2200" dirty="0"/>
              <a:t> </a:t>
            </a:r>
            <a:r>
              <a:rPr lang="ru-RU" sz="2200" dirty="0" err="1"/>
              <a:t>має</a:t>
            </a:r>
            <a:r>
              <a:rPr lang="ru-RU" sz="2200" dirty="0"/>
              <a:t> </a:t>
            </a:r>
            <a:r>
              <a:rPr lang="ru-RU" sz="2200" dirty="0" err="1"/>
              <a:t>знання</a:t>
            </a:r>
            <a:r>
              <a:rPr lang="ru-RU" sz="2200" dirty="0"/>
              <a:t> ним </a:t>
            </a:r>
            <a:r>
              <a:rPr lang="ru-RU" sz="2200" dirty="0" err="1"/>
              <a:t>реальних</a:t>
            </a:r>
            <a:r>
              <a:rPr lang="ru-RU" sz="2200" dirty="0"/>
              <a:t> проблем </a:t>
            </a:r>
            <a:r>
              <a:rPr lang="ru-RU" sz="2200" dirty="0" err="1"/>
              <a:t>виробництва</a:t>
            </a:r>
            <a:r>
              <a:rPr lang="ru-RU" sz="2200" dirty="0"/>
              <a:t>, </a:t>
            </a:r>
            <a:r>
              <a:rPr lang="ru-RU" sz="2200" dirty="0" err="1"/>
              <a:t>обмін</a:t>
            </a:r>
            <a:r>
              <a:rPr lang="ru-RU" sz="2200" dirty="0"/>
              <a:t> </a:t>
            </a:r>
            <a:r>
              <a:rPr lang="ru-RU" sz="2200" dirty="0" err="1"/>
              <a:t>досвідом</a:t>
            </a:r>
            <a:r>
              <a:rPr lang="ru-RU" sz="2200" dirty="0"/>
              <a:t> </a:t>
            </a:r>
            <a:r>
              <a:rPr lang="ru-RU" sz="2200" dirty="0" err="1"/>
              <a:t>із</a:t>
            </a:r>
            <a:r>
              <a:rPr lang="ru-RU" sz="2200" dirty="0"/>
              <a:t> людьми практики; </a:t>
            </a:r>
            <a:r>
              <a:rPr lang="ru-RU" sz="2200" dirty="0" err="1"/>
              <a:t>творче</a:t>
            </a:r>
            <a:r>
              <a:rPr lang="ru-RU" sz="2200" dirty="0"/>
              <a:t> </a:t>
            </a:r>
            <a:r>
              <a:rPr lang="ru-RU" sz="2200" dirty="0" err="1"/>
              <a:t>обговорення</a:t>
            </a:r>
            <a:r>
              <a:rPr lang="ru-RU" sz="2200" dirty="0"/>
              <a:t> </a:t>
            </a:r>
            <a:r>
              <a:rPr lang="ru-RU" sz="2200" dirty="0" err="1"/>
              <a:t>нагальних</a:t>
            </a:r>
            <a:r>
              <a:rPr lang="ru-RU" sz="2200" dirty="0"/>
              <a:t> </a:t>
            </a:r>
            <a:r>
              <a:rPr lang="ru-RU" sz="2200" dirty="0" err="1"/>
              <a:t>питань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породжують</a:t>
            </a:r>
            <a:r>
              <a:rPr lang="ru-RU" sz="2200" dirty="0"/>
              <a:t> </a:t>
            </a:r>
            <a:r>
              <a:rPr lang="ru-RU" sz="2200" dirty="0" err="1"/>
              <a:t>нові</a:t>
            </a:r>
            <a:r>
              <a:rPr lang="ru-RU" sz="2200" dirty="0"/>
              <a:t> </a:t>
            </a:r>
            <a:r>
              <a:rPr lang="ru-RU" sz="2200" dirty="0" err="1"/>
              <a:t>ідеї</a:t>
            </a:r>
            <a:r>
              <a:rPr lang="ru-RU" sz="2200" dirty="0"/>
              <a:t>, </a:t>
            </a:r>
            <a:r>
              <a:rPr lang="ru-RU" sz="2200" dirty="0" err="1"/>
              <a:t>нову</a:t>
            </a:r>
            <a:r>
              <a:rPr lang="ru-RU" sz="2200" dirty="0"/>
              <a:t> </a:t>
            </a:r>
            <a:r>
              <a:rPr lang="ru-RU" sz="2200" dirty="0" err="1"/>
              <a:t>наукову</a:t>
            </a:r>
            <a:r>
              <a:rPr lang="ru-RU" sz="2200" dirty="0"/>
              <a:t> думку. </a:t>
            </a:r>
            <a:endParaRPr lang="ru-RU" sz="2200" dirty="0" smtClean="0"/>
          </a:p>
          <a:p>
            <a:r>
              <a:rPr lang="ru-RU" sz="2200" dirty="0" err="1" smtClean="0"/>
              <a:t>Дуже</a:t>
            </a:r>
            <a:r>
              <a:rPr lang="ru-RU" sz="2200" dirty="0" smtClean="0"/>
              <a:t> </a:t>
            </a:r>
            <a:r>
              <a:rPr lang="ru-RU" sz="2200" dirty="0" err="1"/>
              <a:t>важливо</a:t>
            </a:r>
            <a:r>
              <a:rPr lang="ru-RU" sz="2200" dirty="0"/>
              <a:t> </a:t>
            </a:r>
            <a:r>
              <a:rPr lang="ru-RU" sz="2200" dirty="0" err="1"/>
              <a:t>навчитись</a:t>
            </a:r>
            <a:r>
              <a:rPr lang="ru-RU" sz="2200" dirty="0"/>
              <a:t> </a:t>
            </a:r>
            <a:r>
              <a:rPr lang="ru-RU" sz="2200" dirty="0" err="1"/>
              <a:t>самостійно</a:t>
            </a:r>
            <a:r>
              <a:rPr lang="ru-RU" sz="2200" dirty="0"/>
              <a:t> </a:t>
            </a:r>
            <a:r>
              <a:rPr lang="ru-RU" sz="2200" dirty="0" err="1"/>
              <a:t>орієнтуватися</a:t>
            </a:r>
            <a:r>
              <a:rPr lang="ru-RU" sz="2200" dirty="0"/>
              <a:t> в </a:t>
            </a:r>
            <a:r>
              <a:rPr lang="ru-RU" sz="2200" dirty="0" err="1"/>
              <a:t>складних</a:t>
            </a:r>
            <a:r>
              <a:rPr lang="ru-RU" sz="2200" dirty="0"/>
              <a:t> </a:t>
            </a:r>
            <a:r>
              <a:rPr lang="ru-RU" sz="2200" dirty="0" err="1"/>
              <a:t>питаннях</a:t>
            </a:r>
            <a:r>
              <a:rPr lang="ru-RU" sz="2200" dirty="0"/>
              <a:t> </a:t>
            </a:r>
            <a:r>
              <a:rPr lang="ru-RU" sz="2200" dirty="0" err="1"/>
              <a:t>теорії</a:t>
            </a:r>
            <a:r>
              <a:rPr lang="ru-RU" sz="2200" dirty="0"/>
              <a:t> і практики, </a:t>
            </a:r>
            <a:r>
              <a:rPr lang="ru-RU" sz="2200" dirty="0" err="1"/>
              <a:t>працювати</a:t>
            </a:r>
            <a:r>
              <a:rPr lang="ru-RU" sz="2200" dirty="0"/>
              <a:t> з </a:t>
            </a:r>
            <a:r>
              <a:rPr lang="ru-RU" sz="2200" dirty="0" err="1"/>
              <a:t>науковою</a:t>
            </a:r>
            <a:r>
              <a:rPr lang="ru-RU" sz="2200" dirty="0"/>
              <a:t> </a:t>
            </a:r>
            <a:r>
              <a:rPr lang="ru-RU" sz="2200" dirty="0" err="1"/>
              <a:t>літературою</a:t>
            </a:r>
            <a:r>
              <a:rPr lang="ru-RU" sz="2200" dirty="0"/>
              <a:t>, </a:t>
            </a:r>
            <a:r>
              <a:rPr lang="ru-RU" sz="2200" dirty="0" err="1"/>
              <a:t>вміти</a:t>
            </a:r>
            <a:r>
              <a:rPr lang="ru-RU" sz="2200" dirty="0"/>
              <a:t> </a:t>
            </a:r>
            <a:r>
              <a:rPr lang="ru-RU" sz="2200" dirty="0" err="1"/>
              <a:t>знайти</a:t>
            </a:r>
            <a:r>
              <a:rPr lang="ru-RU" sz="2200" dirty="0"/>
              <a:t> головне, </a:t>
            </a:r>
            <a:r>
              <a:rPr lang="ru-RU" sz="2200" dirty="0" err="1"/>
              <a:t>вирішальну</a:t>
            </a:r>
            <a:r>
              <a:rPr lang="ru-RU" sz="2200" dirty="0"/>
              <a:t> ланку в </a:t>
            </a:r>
            <a:r>
              <a:rPr lang="ru-RU" sz="2200" dirty="0" err="1"/>
              <a:t>даних</a:t>
            </a:r>
            <a:r>
              <a:rPr lang="ru-RU" sz="2200" dirty="0"/>
              <a:t> </a:t>
            </a:r>
            <a:r>
              <a:rPr lang="ru-RU" sz="2200" dirty="0" err="1"/>
              <a:t>умовах</a:t>
            </a:r>
            <a:r>
              <a:rPr lang="ru-RU" sz="2200" dirty="0"/>
              <a:t>. </a:t>
            </a:r>
            <a:r>
              <a:rPr lang="ru-RU" sz="2200" dirty="0" err="1"/>
              <a:t>Науковий</a:t>
            </a:r>
            <a:r>
              <a:rPr lang="ru-RU" sz="2200" dirty="0"/>
              <a:t> </a:t>
            </a:r>
            <a:r>
              <a:rPr lang="ru-RU" sz="2200" dirty="0" err="1"/>
              <a:t>працівник</a:t>
            </a:r>
            <a:r>
              <a:rPr lang="ru-RU" sz="2200" dirty="0"/>
              <a:t> </a:t>
            </a:r>
            <a:r>
              <a:rPr lang="ru-RU" sz="2200" dirty="0" err="1"/>
              <a:t>має</a:t>
            </a:r>
            <a:r>
              <a:rPr lang="ru-RU" sz="2200" dirty="0"/>
              <a:t> бути </a:t>
            </a:r>
            <a:r>
              <a:rPr lang="ru-RU" sz="2200" dirty="0" err="1"/>
              <a:t>всебічно</a:t>
            </a:r>
            <a:r>
              <a:rPr lang="ru-RU" sz="2200" dirty="0"/>
              <a:t> </a:t>
            </a:r>
            <a:r>
              <a:rPr lang="ru-RU" sz="2200" dirty="0" err="1"/>
              <a:t>розвиненим</a:t>
            </a:r>
            <a:r>
              <a:rPr lang="ru-RU" sz="2200" dirty="0"/>
              <a:t> </a:t>
            </a:r>
            <a:r>
              <a:rPr lang="ru-RU" sz="2200" dirty="0" err="1"/>
              <a:t>фахівцем</a:t>
            </a:r>
            <a:r>
              <a:rPr lang="ru-RU" sz="2200" dirty="0"/>
              <a:t>, </a:t>
            </a:r>
            <a:r>
              <a:rPr lang="ru-RU" sz="2200" dirty="0" err="1"/>
              <a:t>володіти</a:t>
            </a:r>
            <a:r>
              <a:rPr lang="ru-RU" sz="2200" dirty="0"/>
              <a:t> </a:t>
            </a:r>
            <a:r>
              <a:rPr lang="ru-RU" sz="2200" dirty="0" err="1"/>
              <a:t>досягненнями</a:t>
            </a:r>
            <a:r>
              <a:rPr lang="ru-RU" sz="2200" dirty="0"/>
              <a:t> </a:t>
            </a:r>
            <a:r>
              <a:rPr lang="ru-RU" sz="2200" dirty="0" err="1"/>
              <a:t>вітчизняної</a:t>
            </a:r>
            <a:r>
              <a:rPr lang="ru-RU" sz="2200" dirty="0"/>
              <a:t> і </a:t>
            </a:r>
            <a:r>
              <a:rPr lang="ru-RU" sz="2200" dirty="0" err="1"/>
              <a:t>світової</a:t>
            </a:r>
            <a:r>
              <a:rPr lang="ru-RU" sz="2200" dirty="0"/>
              <a:t> науки в </a:t>
            </a:r>
            <a:r>
              <a:rPr lang="ru-RU" sz="2200" dirty="0" err="1"/>
              <a:t>своїй</a:t>
            </a:r>
            <a:r>
              <a:rPr lang="ru-RU" sz="2200" dirty="0"/>
              <a:t> </a:t>
            </a:r>
            <a:r>
              <a:rPr lang="ru-RU" sz="2200" dirty="0" err="1"/>
              <a:t>галузі</a:t>
            </a:r>
            <a:r>
              <a:rPr lang="ru-RU" sz="2200" dirty="0"/>
              <a:t>. </a:t>
            </a:r>
            <a:endParaRPr lang="ru-RU" sz="2200" dirty="0" smtClean="0"/>
          </a:p>
          <a:p>
            <a:r>
              <a:rPr lang="ru-RU" sz="2200" dirty="0" err="1" smtClean="0"/>
              <a:t>Кожен</a:t>
            </a:r>
            <a:r>
              <a:rPr lang="ru-RU" sz="2200" dirty="0" smtClean="0"/>
              <a:t> </a:t>
            </a:r>
            <a:r>
              <a:rPr lang="ru-RU" sz="2200" dirty="0" err="1"/>
              <a:t>науковий</a:t>
            </a:r>
            <a:r>
              <a:rPr lang="ru-RU" sz="2200" dirty="0"/>
              <a:t> </a:t>
            </a:r>
            <a:r>
              <a:rPr lang="ru-RU" sz="2200" dirty="0" err="1"/>
              <a:t>працівник</a:t>
            </a:r>
            <a:r>
              <a:rPr lang="ru-RU" sz="2200" dirty="0"/>
              <a:t> повинен </a:t>
            </a:r>
            <a:r>
              <a:rPr lang="ru-RU" sz="2200" dirty="0" err="1"/>
              <a:t>займатися</a:t>
            </a:r>
            <a:r>
              <a:rPr lang="ru-RU" sz="2200" dirty="0"/>
              <a:t> пропагандою </a:t>
            </a:r>
            <a:r>
              <a:rPr lang="ru-RU" sz="2200" dirty="0" err="1"/>
              <a:t>науково-технічних</a:t>
            </a:r>
            <a:r>
              <a:rPr lang="ru-RU" sz="2200" dirty="0"/>
              <a:t> </a:t>
            </a:r>
            <a:r>
              <a:rPr lang="ru-RU" sz="2200" dirty="0" err="1"/>
              <a:t>знань</a:t>
            </a:r>
            <a:r>
              <a:rPr lang="ru-RU" sz="2200" dirty="0"/>
              <a:t> </a:t>
            </a:r>
            <a:r>
              <a:rPr lang="ru-RU" sz="2200" dirty="0" err="1"/>
              <a:t>незалежно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сфери</a:t>
            </a:r>
            <a:r>
              <a:rPr lang="ru-RU" sz="2200" dirty="0"/>
              <a:t>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діяльності</a:t>
            </a:r>
            <a:r>
              <a:rPr lang="ru-RU" sz="2200" dirty="0"/>
              <a:t>. </a:t>
            </a:r>
            <a:endParaRPr lang="ru-RU" sz="2200" dirty="0" smtClean="0"/>
          </a:p>
          <a:p>
            <a:r>
              <a:rPr lang="ru-RU" sz="2200" dirty="0" err="1" smtClean="0"/>
              <a:t>Дуже</a:t>
            </a:r>
            <a:r>
              <a:rPr lang="ru-RU" sz="2200" dirty="0" smtClean="0"/>
              <a:t> </a:t>
            </a:r>
            <a:r>
              <a:rPr lang="ru-RU" sz="2200" dirty="0" err="1"/>
              <a:t>важливо</a:t>
            </a:r>
            <a:r>
              <a:rPr lang="ru-RU" sz="2200" dirty="0"/>
              <a:t> </a:t>
            </a:r>
            <a:r>
              <a:rPr lang="ru-RU" sz="2200" dirty="0" err="1"/>
              <a:t>володіти</a:t>
            </a:r>
            <a:r>
              <a:rPr lang="ru-RU" sz="2200" dirty="0"/>
              <a:t> правильною методикою </a:t>
            </a:r>
            <a:r>
              <a:rPr lang="ru-RU" sz="2200" dirty="0" err="1"/>
              <a:t>наукового</a:t>
            </a:r>
            <a:r>
              <a:rPr lang="ru-RU" sz="2200" dirty="0"/>
              <a:t> </a:t>
            </a:r>
            <a:r>
              <a:rPr lang="ru-RU" sz="2200" dirty="0" err="1"/>
              <a:t>пізнання</a:t>
            </a:r>
            <a:r>
              <a:rPr lang="ru-RU" sz="2200" dirty="0"/>
              <a:t>. </a:t>
            </a:r>
            <a:r>
              <a:rPr lang="ru-RU" sz="2200" dirty="0" err="1"/>
              <a:t>Кожне</a:t>
            </a:r>
            <a:r>
              <a:rPr lang="ru-RU" sz="2200" dirty="0"/>
              <a:t> </a:t>
            </a:r>
            <a:r>
              <a:rPr lang="ru-RU" sz="2200" dirty="0" err="1"/>
              <a:t>досліджуване</a:t>
            </a:r>
            <a:r>
              <a:rPr lang="ru-RU" sz="2200" dirty="0"/>
              <a:t> </a:t>
            </a:r>
            <a:r>
              <a:rPr lang="ru-RU" sz="2200" dirty="0" err="1"/>
              <a:t>явище</a:t>
            </a:r>
            <a:r>
              <a:rPr lang="ru-RU" sz="2200" dirty="0"/>
              <a:t> </a:t>
            </a:r>
            <a:r>
              <a:rPr lang="ru-RU" sz="2200" dirty="0" err="1"/>
              <a:t>слід</a:t>
            </a:r>
            <a:r>
              <a:rPr lang="ru-RU" sz="2200" dirty="0"/>
              <a:t> </a:t>
            </a:r>
            <a:r>
              <a:rPr lang="ru-RU" sz="2200" dirty="0" err="1"/>
              <a:t>розглядати</a:t>
            </a:r>
            <a:r>
              <a:rPr lang="ru-RU" sz="2200" dirty="0"/>
              <a:t> в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73031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064895" cy="5564691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/>
              <a:t>Найвищою</a:t>
            </a:r>
            <a:r>
              <a:rPr lang="ru-RU" sz="2800" dirty="0"/>
              <a:t> </a:t>
            </a:r>
            <a:r>
              <a:rPr lang="ru-RU" sz="2800" dirty="0" err="1"/>
              <a:t>оцінкою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вченого</a:t>
            </a:r>
            <a:r>
              <a:rPr lang="ru-RU" sz="2800" dirty="0"/>
              <a:t> є </a:t>
            </a:r>
            <a:r>
              <a:rPr lang="ru-RU" sz="2800" dirty="0" err="1"/>
              <a:t>удостоєння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преміями</a:t>
            </a:r>
            <a:r>
              <a:rPr lang="ru-RU" sz="2800" dirty="0"/>
              <a:t> та </a:t>
            </a:r>
            <a:r>
              <a:rPr lang="ru-RU" sz="2800" dirty="0" err="1"/>
              <a:t>почесними</a:t>
            </a:r>
            <a:r>
              <a:rPr lang="ru-RU" sz="2800" dirty="0"/>
              <a:t> </a:t>
            </a:r>
            <a:r>
              <a:rPr lang="ru-RU" sz="2800" dirty="0" err="1"/>
              <a:t>нагородами</a:t>
            </a:r>
            <a:r>
              <a:rPr lang="ru-RU" sz="2800" dirty="0"/>
              <a:t>. </a:t>
            </a:r>
            <a:r>
              <a:rPr lang="ru-RU" sz="2800" dirty="0" err="1"/>
              <a:t>Найбільшим</a:t>
            </a:r>
            <a:r>
              <a:rPr lang="ru-RU" sz="2800" dirty="0"/>
              <a:t> </a:t>
            </a:r>
            <a:r>
              <a:rPr lang="ru-RU" sz="2800" dirty="0" err="1"/>
              <a:t>визнанням</a:t>
            </a:r>
            <a:r>
              <a:rPr lang="ru-RU" sz="2800" dirty="0"/>
              <a:t> є </a:t>
            </a:r>
            <a:r>
              <a:rPr lang="ru-RU" sz="2800" dirty="0" err="1"/>
              <a:t>вручення</a:t>
            </a:r>
            <a:r>
              <a:rPr lang="ru-RU" sz="2800" dirty="0"/>
              <a:t> </a:t>
            </a:r>
            <a:r>
              <a:rPr lang="ru-RU" sz="2800" dirty="0" err="1"/>
              <a:t>Нобелівської</a:t>
            </a:r>
            <a:r>
              <a:rPr lang="ru-RU" sz="2800" dirty="0"/>
              <a:t> </a:t>
            </a:r>
            <a:r>
              <a:rPr lang="ru-RU" sz="2800" dirty="0" err="1"/>
              <a:t>премії</a:t>
            </a:r>
            <a:r>
              <a:rPr lang="ru-RU" sz="2800" dirty="0"/>
              <a:t>, </a:t>
            </a:r>
            <a:r>
              <a:rPr lang="ru-RU" sz="2800" dirty="0" err="1"/>
              <a:t>якою</a:t>
            </a:r>
            <a:r>
              <a:rPr lang="ru-RU" sz="2800" dirty="0"/>
              <a:t> </a:t>
            </a:r>
            <a:r>
              <a:rPr lang="ru-RU" sz="2800" dirty="0" err="1"/>
              <a:t>удостоюють</a:t>
            </a:r>
            <a:r>
              <a:rPr lang="ru-RU" sz="2800" dirty="0"/>
              <a:t> уже </a:t>
            </a:r>
            <a:r>
              <a:rPr lang="ru-RU" sz="2800" dirty="0" err="1"/>
              <a:t>більше</a:t>
            </a:r>
            <a:r>
              <a:rPr lang="ru-RU" sz="2800" dirty="0"/>
              <a:t> 100 </a:t>
            </a:r>
            <a:r>
              <a:rPr lang="ru-RU" sz="2800" dirty="0" err="1"/>
              <a:t>років</a:t>
            </a:r>
            <a:r>
              <a:rPr lang="ru-RU" sz="2800" dirty="0"/>
              <a:t> </a:t>
            </a:r>
            <a:r>
              <a:rPr lang="ru-RU" sz="2800" dirty="0" err="1"/>
              <a:t>учених</a:t>
            </a:r>
            <a:r>
              <a:rPr lang="ru-RU" sz="2800" dirty="0"/>
              <a:t> </a:t>
            </a:r>
            <a:r>
              <a:rPr lang="ru-RU" sz="2800" dirty="0" err="1"/>
              <a:t>всього</a:t>
            </a:r>
            <a:r>
              <a:rPr lang="ru-RU" sz="2800" dirty="0"/>
              <a:t> </a:t>
            </a:r>
            <a:r>
              <a:rPr lang="ru-RU" sz="2800" dirty="0" err="1"/>
              <a:t>світу</a:t>
            </a:r>
            <a:r>
              <a:rPr lang="ru-RU" sz="2800" dirty="0"/>
              <a:t>. </a:t>
            </a:r>
            <a:endParaRPr lang="ru-RU" sz="2800" dirty="0" smtClean="0"/>
          </a:p>
          <a:p>
            <a:pPr algn="ctr"/>
            <a:r>
              <a:rPr lang="ru-RU" sz="2800" dirty="0" err="1" smtClean="0"/>
              <a:t>Премія</a:t>
            </a:r>
            <a:r>
              <a:rPr lang="ru-RU" sz="2800" dirty="0" smtClean="0"/>
              <a:t> </a:t>
            </a:r>
            <a:r>
              <a:rPr lang="ru-RU" sz="2800" dirty="0"/>
              <a:t>заснована на </a:t>
            </a:r>
            <a:r>
              <a:rPr lang="ru-RU" sz="2800" dirty="0" err="1"/>
              <a:t>виконанні</a:t>
            </a:r>
            <a:r>
              <a:rPr lang="ru-RU" sz="2800" dirty="0"/>
              <a:t> </a:t>
            </a:r>
            <a:r>
              <a:rPr lang="ru-RU" sz="2800" dirty="0" err="1"/>
              <a:t>волі</a:t>
            </a:r>
            <a:r>
              <a:rPr lang="ru-RU" sz="2800" dirty="0"/>
              <a:t> </a:t>
            </a:r>
            <a:r>
              <a:rPr lang="ru-RU" sz="2800" dirty="0" err="1"/>
              <a:t>шведського</a:t>
            </a:r>
            <a:r>
              <a:rPr lang="ru-RU" sz="2800" dirty="0"/>
              <a:t> </a:t>
            </a:r>
            <a:r>
              <a:rPr lang="ru-RU" sz="2800" dirty="0" err="1"/>
              <a:t>хіміка</a:t>
            </a:r>
            <a:r>
              <a:rPr lang="ru-RU" sz="2800" dirty="0"/>
              <a:t>, </a:t>
            </a:r>
            <a:r>
              <a:rPr lang="ru-RU" sz="2800" dirty="0" err="1"/>
              <a:t>винахідника</a:t>
            </a:r>
            <a:r>
              <a:rPr lang="ru-RU" sz="2800" dirty="0"/>
              <a:t> і </a:t>
            </a:r>
            <a:r>
              <a:rPr lang="ru-RU" sz="2800" dirty="0" err="1"/>
              <a:t>промисловця</a:t>
            </a:r>
            <a:r>
              <a:rPr lang="ru-RU" sz="2800" dirty="0"/>
              <a:t> Альфреда Нобеля (1833-1896 </a:t>
            </a:r>
            <a:r>
              <a:rPr lang="en-US" sz="2800" dirty="0"/>
              <a:t>pp.),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заповідав</a:t>
            </a:r>
            <a:r>
              <a:rPr lang="ru-RU" sz="2800" dirty="0"/>
              <a:t> у </a:t>
            </a:r>
            <a:r>
              <a:rPr lang="ru-RU" sz="2800" dirty="0" err="1"/>
              <a:t>кінці</a:t>
            </a:r>
            <a:r>
              <a:rPr lang="ru-RU" sz="2800" dirty="0"/>
              <a:t> </a:t>
            </a:r>
            <a:r>
              <a:rPr lang="en-US" sz="2800" dirty="0"/>
              <a:t>XIX </a:t>
            </a:r>
            <a:r>
              <a:rPr lang="ru-RU" sz="2800" dirty="0" err="1"/>
              <a:t>століття</a:t>
            </a:r>
            <a:r>
              <a:rPr lang="ru-RU" sz="2800" dirty="0"/>
              <a:t> весь </a:t>
            </a:r>
            <a:r>
              <a:rPr lang="ru-RU" sz="2800" dirty="0" err="1"/>
              <a:t>свій</a:t>
            </a:r>
            <a:r>
              <a:rPr lang="ru-RU" sz="2800" dirty="0"/>
              <a:t> </a:t>
            </a:r>
            <a:r>
              <a:rPr lang="ru-RU" sz="2800" dirty="0" err="1"/>
              <a:t>капітал</a:t>
            </a:r>
            <a:r>
              <a:rPr lang="ru-RU" sz="2800" dirty="0"/>
              <a:t> </a:t>
            </a:r>
            <a:r>
              <a:rPr lang="ru-RU" sz="2800" dirty="0" err="1"/>
              <a:t>перетворити</a:t>
            </a:r>
            <a:r>
              <a:rPr lang="ru-RU" sz="2800" dirty="0"/>
              <a:t> на </a:t>
            </a:r>
            <a:r>
              <a:rPr lang="ru-RU" sz="2800" dirty="0" err="1"/>
              <a:t>преміальний</a:t>
            </a:r>
            <a:r>
              <a:rPr lang="ru-RU" sz="2800" dirty="0"/>
              <a:t> фонд.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9434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424936" cy="55646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err="1"/>
              <a:t>Із</a:t>
            </a:r>
            <a:r>
              <a:rPr lang="ru-RU" sz="2400" dirty="0"/>
              <a:t> 766 </a:t>
            </a:r>
            <a:r>
              <a:rPr lang="ru-RU" sz="2400" dirty="0" err="1"/>
              <a:t>лауреатів</a:t>
            </a:r>
            <a:r>
              <a:rPr lang="ru-RU" sz="2400" dirty="0"/>
              <a:t> </a:t>
            </a:r>
            <a:r>
              <a:rPr lang="ru-RU" sz="2400" dirty="0" err="1"/>
              <a:t>Нобелівських</a:t>
            </a:r>
            <a:r>
              <a:rPr lang="ru-RU" sz="2400" dirty="0"/>
              <a:t> </a:t>
            </a:r>
            <a:r>
              <a:rPr lang="ru-RU" sz="2400" dirty="0" err="1"/>
              <a:t>премій</a:t>
            </a:r>
            <a:r>
              <a:rPr lang="ru-RU" sz="2400" dirty="0"/>
              <a:t> четверо </a:t>
            </a:r>
            <a:r>
              <a:rPr lang="ru-RU" sz="2400" dirty="0" err="1"/>
              <a:t>вчених</a:t>
            </a:r>
            <a:r>
              <a:rPr lang="ru-RU" sz="2400" dirty="0"/>
              <a:t> – </a:t>
            </a:r>
            <a:r>
              <a:rPr lang="ru-RU" sz="2400" dirty="0" err="1"/>
              <a:t>вихідці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: </a:t>
            </a:r>
            <a:endParaRPr lang="ru-RU" sz="2400" dirty="0" smtClean="0"/>
          </a:p>
          <a:p>
            <a:r>
              <a:rPr lang="ru-RU" sz="2400" dirty="0" err="1" smtClean="0"/>
              <a:t>російський</a:t>
            </a:r>
            <a:r>
              <a:rPr lang="ru-RU" sz="2400" dirty="0" smtClean="0"/>
              <a:t> </a:t>
            </a:r>
            <a:r>
              <a:rPr lang="ru-RU" sz="2400" dirty="0" err="1"/>
              <a:t>бактеріолог</a:t>
            </a:r>
            <a:r>
              <a:rPr lang="ru-RU" sz="2400" dirty="0"/>
              <a:t> та </a:t>
            </a:r>
            <a:r>
              <a:rPr lang="ru-RU" sz="2400" dirty="0" err="1"/>
              <a:t>імунолог</a:t>
            </a:r>
            <a:r>
              <a:rPr lang="ru-RU" sz="2400" dirty="0"/>
              <a:t> І. І. Мечников – лауреат </a:t>
            </a:r>
            <a:r>
              <a:rPr lang="ru-RU" sz="2400" dirty="0" err="1"/>
              <a:t>Нобелівської</a:t>
            </a:r>
            <a:r>
              <a:rPr lang="ru-RU" sz="2400" dirty="0"/>
              <a:t> </a:t>
            </a:r>
            <a:r>
              <a:rPr lang="ru-RU" sz="2400" dirty="0" err="1"/>
              <a:t>премії</a:t>
            </a:r>
            <a:r>
              <a:rPr lang="ru-RU" sz="2400" dirty="0"/>
              <a:t> з </a:t>
            </a:r>
            <a:r>
              <a:rPr lang="ru-RU" sz="2400" dirty="0" err="1"/>
              <a:t>фізіології</a:t>
            </a:r>
            <a:r>
              <a:rPr lang="ru-RU" sz="2400" dirty="0"/>
              <a:t> й </a:t>
            </a:r>
            <a:r>
              <a:rPr lang="ru-RU" sz="2400" dirty="0" err="1"/>
              <a:t>медицини</a:t>
            </a:r>
            <a:r>
              <a:rPr lang="ru-RU" sz="2400" dirty="0"/>
              <a:t> (1908 </a:t>
            </a:r>
            <a:r>
              <a:rPr lang="en-US" sz="2400" dirty="0"/>
              <a:t>p.); </a:t>
            </a:r>
            <a:endParaRPr lang="uk-UA" sz="2400" dirty="0" smtClean="0"/>
          </a:p>
          <a:p>
            <a:r>
              <a:rPr lang="ru-RU" sz="2400" dirty="0" err="1" smtClean="0"/>
              <a:t>американський</a:t>
            </a:r>
            <a:r>
              <a:rPr lang="ru-RU" sz="2400" dirty="0" smtClean="0"/>
              <a:t> </a:t>
            </a:r>
            <a:r>
              <a:rPr lang="ru-RU" sz="2400" dirty="0" err="1"/>
              <a:t>мікробіолог</a:t>
            </a:r>
            <a:r>
              <a:rPr lang="ru-RU" sz="2400" dirty="0"/>
              <a:t> З. </a:t>
            </a:r>
            <a:r>
              <a:rPr lang="ru-RU" sz="2400" dirty="0" err="1"/>
              <a:t>Ваксман</a:t>
            </a:r>
            <a:r>
              <a:rPr lang="ru-RU" sz="2400" dirty="0"/>
              <a:t> – лауреат </a:t>
            </a:r>
            <a:r>
              <a:rPr lang="ru-RU" sz="2400" dirty="0" err="1"/>
              <a:t>Нобелівської</a:t>
            </a:r>
            <a:r>
              <a:rPr lang="ru-RU" sz="2400" dirty="0"/>
              <a:t> </a:t>
            </a:r>
            <a:r>
              <a:rPr lang="ru-RU" sz="2400" dirty="0" err="1"/>
              <a:t>премії</a:t>
            </a:r>
            <a:r>
              <a:rPr lang="ru-RU" sz="2400" dirty="0"/>
              <a:t> з </a:t>
            </a:r>
            <a:r>
              <a:rPr lang="ru-RU" sz="2400" dirty="0" err="1"/>
              <a:t>фізіології</a:t>
            </a:r>
            <a:r>
              <a:rPr lang="ru-RU" sz="2400" dirty="0"/>
              <a:t> й </a:t>
            </a:r>
            <a:r>
              <a:rPr lang="ru-RU" sz="2400" dirty="0" err="1"/>
              <a:t>медицини</a:t>
            </a:r>
            <a:r>
              <a:rPr lang="ru-RU" sz="2400" dirty="0"/>
              <a:t> (1952 р.); </a:t>
            </a:r>
            <a:endParaRPr lang="ru-RU" sz="2400" dirty="0" smtClean="0"/>
          </a:p>
          <a:p>
            <a:r>
              <a:rPr lang="ru-RU" sz="2400" dirty="0" err="1" smtClean="0"/>
              <a:t>американський</a:t>
            </a:r>
            <a:r>
              <a:rPr lang="ru-RU" sz="2400" dirty="0" smtClean="0"/>
              <a:t> </a:t>
            </a:r>
            <a:r>
              <a:rPr lang="ru-RU" sz="2400" dirty="0" err="1"/>
              <a:t>хімік</a:t>
            </a:r>
            <a:r>
              <a:rPr lang="ru-RU" sz="2400" dirty="0"/>
              <a:t> Р. </a:t>
            </a:r>
            <a:r>
              <a:rPr lang="ru-RU" sz="2400" dirty="0" err="1"/>
              <a:t>Гоффман</a:t>
            </a:r>
            <a:r>
              <a:rPr lang="ru-RU" sz="2400" dirty="0"/>
              <a:t> – лауреат </a:t>
            </a:r>
            <a:r>
              <a:rPr lang="ru-RU" sz="2400" dirty="0" err="1"/>
              <a:t>премії</a:t>
            </a:r>
            <a:r>
              <a:rPr lang="ru-RU" sz="2400" dirty="0"/>
              <a:t> з </a:t>
            </a:r>
            <a:r>
              <a:rPr lang="ru-RU" sz="2400" dirty="0" err="1"/>
              <a:t>хімії</a:t>
            </a:r>
            <a:r>
              <a:rPr lang="ru-RU" sz="2400" dirty="0"/>
              <a:t> (1981 р.); </a:t>
            </a:r>
            <a:endParaRPr lang="ru-RU" sz="2400" dirty="0" smtClean="0"/>
          </a:p>
          <a:p>
            <a:r>
              <a:rPr lang="ru-RU" sz="2400" dirty="0" err="1" smtClean="0"/>
              <a:t>французький</a:t>
            </a:r>
            <a:r>
              <a:rPr lang="ru-RU" sz="2400" dirty="0" smtClean="0"/>
              <a:t> </a:t>
            </a:r>
            <a:r>
              <a:rPr lang="ru-RU" sz="2400" dirty="0" err="1"/>
              <a:t>фізик</a:t>
            </a:r>
            <a:r>
              <a:rPr lang="ru-RU" sz="2400" dirty="0"/>
              <a:t> Ж. </a:t>
            </a:r>
            <a:r>
              <a:rPr lang="ru-RU" sz="2400" dirty="0" err="1"/>
              <a:t>Шарпак</a:t>
            </a:r>
            <a:r>
              <a:rPr lang="ru-RU" sz="2400" dirty="0"/>
              <a:t> – лауреат </a:t>
            </a:r>
            <a:r>
              <a:rPr lang="ru-RU" sz="2400" dirty="0" err="1"/>
              <a:t>Нобелівської</a:t>
            </a:r>
            <a:r>
              <a:rPr lang="ru-RU" sz="2400" dirty="0"/>
              <a:t> </a:t>
            </a:r>
            <a:r>
              <a:rPr lang="ru-RU" sz="2400" dirty="0" err="1"/>
              <a:t>премії</a:t>
            </a:r>
            <a:r>
              <a:rPr lang="ru-RU" sz="2400" dirty="0"/>
              <a:t> з </a:t>
            </a:r>
            <a:r>
              <a:rPr lang="ru-RU" sz="2400" dirty="0" err="1"/>
              <a:t>фізики</a:t>
            </a:r>
            <a:r>
              <a:rPr lang="ru-RU" sz="2400" dirty="0"/>
              <a:t> (1992 р.).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err="1" smtClean="0"/>
              <a:t>Однак</a:t>
            </a:r>
            <a:r>
              <a:rPr lang="ru-RU" sz="2400" dirty="0" smtClean="0"/>
              <a:t> </a:t>
            </a:r>
            <a:r>
              <a:rPr lang="ru-RU" sz="2400" dirty="0" err="1"/>
              <a:t>свої</a:t>
            </a:r>
            <a:r>
              <a:rPr lang="ru-RU" sz="2400" dirty="0"/>
              <a:t> </a:t>
            </a:r>
            <a:r>
              <a:rPr lang="ru-RU" sz="2400" dirty="0" err="1"/>
              <a:t>наукові</a:t>
            </a:r>
            <a:r>
              <a:rPr lang="ru-RU" sz="2400" dirty="0"/>
              <a:t> </a:t>
            </a:r>
            <a:r>
              <a:rPr lang="ru-RU" sz="2400" dirty="0" err="1"/>
              <a:t>відкриття</a:t>
            </a:r>
            <a:r>
              <a:rPr lang="ru-RU" sz="2400" dirty="0"/>
              <a:t> вони </a:t>
            </a:r>
            <a:r>
              <a:rPr lang="ru-RU" sz="2400" dirty="0" err="1"/>
              <a:t>зробили</a:t>
            </a:r>
            <a:r>
              <a:rPr lang="ru-RU" sz="2400" dirty="0"/>
              <a:t> не в </a:t>
            </a:r>
            <a:r>
              <a:rPr lang="ru-RU" sz="2400" dirty="0" err="1"/>
              <a:t>Україні</a:t>
            </a:r>
            <a:r>
              <a:rPr lang="ru-RU" sz="2400" dirty="0"/>
              <a:t> і нагороди </a:t>
            </a:r>
            <a:r>
              <a:rPr lang="ru-RU" sz="2400" dirty="0" err="1"/>
              <a:t>отримали</a:t>
            </a:r>
            <a:r>
              <a:rPr lang="ru-RU" sz="2400" dirty="0"/>
              <a:t> будучи </a:t>
            </a:r>
            <a:r>
              <a:rPr lang="ru-RU" sz="2400" dirty="0" err="1"/>
              <a:t>громадянами</a:t>
            </a:r>
            <a:r>
              <a:rPr lang="ru-RU" sz="2400" dirty="0"/>
              <a:t> </a:t>
            </a:r>
            <a:r>
              <a:rPr lang="ru-RU" sz="2400" dirty="0" err="1"/>
              <a:t>Росії</a:t>
            </a:r>
            <a:r>
              <a:rPr lang="ru-RU" sz="2400" dirty="0"/>
              <a:t>, </a:t>
            </a:r>
            <a:r>
              <a:rPr lang="ru-RU" sz="2400" dirty="0" err="1"/>
              <a:t>Сполучених</a:t>
            </a:r>
            <a:r>
              <a:rPr lang="ru-RU" sz="2400" dirty="0"/>
              <a:t> </a:t>
            </a:r>
            <a:r>
              <a:rPr lang="ru-RU" sz="2400" dirty="0" err="1"/>
              <a:t>Штатів</a:t>
            </a:r>
            <a:r>
              <a:rPr lang="ru-RU" sz="2400" dirty="0"/>
              <a:t> Америки, </a:t>
            </a:r>
            <a:r>
              <a:rPr lang="ru-RU" sz="2400" dirty="0" err="1"/>
              <a:t>Ізраїлю</a:t>
            </a:r>
            <a:r>
              <a:rPr lang="ru-RU" sz="2400" dirty="0"/>
              <a:t> і </a:t>
            </a:r>
            <a:r>
              <a:rPr lang="ru-RU" sz="2400" dirty="0" err="1"/>
              <a:t>Франції</a:t>
            </a:r>
            <a:r>
              <a:rPr lang="ru-RU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8881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6120680"/>
          </a:xfrm>
        </p:spPr>
        <p:txBody>
          <a:bodyPr>
            <a:normAutofit/>
          </a:bodyPr>
          <a:lstStyle/>
          <a:p>
            <a:pPr marL="43815" marR="443230" indent="0" algn="ctr">
              <a:buNone/>
            </a:pPr>
            <a:r>
              <a:rPr lang="uk-UA" sz="32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  <a:endParaRPr lang="en-US" sz="3200" b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600" dirty="0"/>
              <a:t>1. </a:t>
            </a:r>
            <a:r>
              <a:rPr lang="ru-RU" sz="3600" dirty="0" err="1"/>
              <a:t>Наукознавство</a:t>
            </a:r>
            <a:r>
              <a:rPr lang="ru-RU" sz="3600" dirty="0"/>
              <a:t> як система </a:t>
            </a:r>
            <a:r>
              <a:rPr lang="ru-RU" sz="3600" dirty="0" err="1"/>
              <a:t>знань</a:t>
            </a:r>
            <a:r>
              <a:rPr lang="ru-RU" sz="3600" dirty="0"/>
              <a:t>. </a:t>
            </a:r>
            <a:endParaRPr lang="ru-RU" sz="3600" dirty="0" smtClean="0"/>
          </a:p>
          <a:p>
            <a:r>
              <a:rPr lang="ru-RU" sz="3600" dirty="0" smtClean="0"/>
              <a:t>2</a:t>
            </a:r>
            <a:r>
              <a:rPr lang="ru-RU" sz="3600" dirty="0"/>
              <a:t>. </a:t>
            </a:r>
            <a:r>
              <a:rPr lang="ru-RU" sz="3600" dirty="0" err="1"/>
              <a:t>Класифікація</a:t>
            </a:r>
            <a:r>
              <a:rPr lang="ru-RU" sz="3600" dirty="0"/>
              <a:t> наук. </a:t>
            </a:r>
            <a:endParaRPr lang="ru-RU" sz="3600" dirty="0" smtClean="0"/>
          </a:p>
          <a:p>
            <a:r>
              <a:rPr lang="ru-RU" sz="3600" dirty="0" smtClean="0"/>
              <a:t>3</a:t>
            </a:r>
            <a:r>
              <a:rPr lang="ru-RU" sz="3600" dirty="0"/>
              <a:t>. </a:t>
            </a:r>
            <a:r>
              <a:rPr lang="ru-RU" sz="3600" dirty="0" err="1"/>
              <a:t>Основні</a:t>
            </a:r>
            <a:r>
              <a:rPr lang="ru-RU" sz="3600" dirty="0"/>
              <a:t> </a:t>
            </a:r>
            <a:r>
              <a:rPr lang="ru-RU" sz="3600" dirty="0" err="1"/>
              <a:t>якості</a:t>
            </a:r>
            <a:r>
              <a:rPr lang="ru-RU" sz="3600" dirty="0"/>
              <a:t> </a:t>
            </a:r>
            <a:r>
              <a:rPr lang="ru-RU" sz="3600" dirty="0" err="1"/>
              <a:t>працівника</a:t>
            </a:r>
            <a:r>
              <a:rPr lang="ru-RU" sz="3600" dirty="0"/>
              <a:t> науки. </a:t>
            </a:r>
            <a:endParaRPr lang="ru-RU" sz="3600" dirty="0" smtClean="0"/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err="1" smtClean="0"/>
              <a:t>Основні</a:t>
            </a:r>
            <a:r>
              <a:rPr lang="ru-RU" sz="3600" dirty="0" smtClean="0"/>
              <a:t> </a:t>
            </a:r>
            <a:r>
              <a:rPr lang="ru-RU" sz="3600" dirty="0" err="1"/>
              <a:t>поняття</a:t>
            </a:r>
            <a:r>
              <a:rPr lang="ru-RU" sz="3600" dirty="0"/>
              <a:t> теми: </a:t>
            </a:r>
            <a:r>
              <a:rPr lang="ru-RU" sz="3600" dirty="0" err="1"/>
              <a:t>наукознавство</a:t>
            </a:r>
            <a:r>
              <a:rPr lang="ru-RU" sz="3600" dirty="0"/>
              <a:t>, </a:t>
            </a:r>
            <a:r>
              <a:rPr lang="ru-RU" sz="3600" dirty="0" err="1"/>
              <a:t>класифікація</a:t>
            </a:r>
            <a:r>
              <a:rPr lang="ru-RU" sz="3600" dirty="0"/>
              <a:t>, </a:t>
            </a:r>
            <a:r>
              <a:rPr lang="ru-RU" sz="3600" dirty="0" err="1"/>
              <a:t>науковець</a:t>
            </a:r>
            <a:r>
              <a:rPr lang="ru-RU" sz="3600" dirty="0"/>
              <a:t>, наука, </a:t>
            </a:r>
            <a:r>
              <a:rPr lang="ru-RU" sz="3600" dirty="0" err="1"/>
              <a:t>якість</a:t>
            </a:r>
            <a:r>
              <a:rPr lang="ru-RU" sz="3600" dirty="0"/>
              <a:t>, </a:t>
            </a:r>
            <a:r>
              <a:rPr lang="ru-RU" sz="3600" dirty="0" err="1"/>
              <a:t>наукова</a:t>
            </a:r>
            <a:r>
              <a:rPr lang="ru-RU" sz="3600" dirty="0"/>
              <a:t> </a:t>
            </a:r>
            <a:r>
              <a:rPr lang="ru-RU" sz="3600" dirty="0" err="1"/>
              <a:t>діяльність</a:t>
            </a:r>
            <a:r>
              <a:rPr lang="ru-RU" sz="3600" dirty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6896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80920" cy="4536504"/>
          </a:xfrm>
        </p:spPr>
        <p:txBody>
          <a:bodyPr>
            <a:noAutofit/>
          </a:bodyPr>
          <a:lstStyle/>
          <a:p>
            <a:pPr marL="342900" lvl="0" indent="-342900" algn="ctr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ru-RU" sz="72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1</a:t>
            </a:r>
            <a:r>
              <a:rPr lang="ru-RU" sz="72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. </a:t>
            </a:r>
            <a:r>
              <a:rPr lang="ru-RU" sz="7200" b="1" dirty="0" err="1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Наукознавство</a:t>
            </a:r>
            <a:r>
              <a:rPr lang="ru-RU" sz="72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 як система </a:t>
            </a:r>
            <a:r>
              <a:rPr lang="ru-RU" sz="7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знань</a:t>
            </a:r>
            <a:r>
              <a:rPr lang="ru-RU" sz="72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/>
            </a:r>
            <a:br>
              <a:rPr lang="ru-RU" sz="72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678146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8676456" cy="6741368"/>
          </a:xfrm>
        </p:spPr>
        <p:txBody>
          <a:bodyPr>
            <a:normAutofit/>
          </a:bodyPr>
          <a:lstStyle/>
          <a:p>
            <a:pPr marL="0" marR="537845" indent="448945" algn="ctr">
              <a:lnSpc>
                <a:spcPct val="150000"/>
              </a:lnSpc>
              <a:spcBef>
                <a:spcPts val="0"/>
              </a:spcBef>
            </a:pPr>
            <a:r>
              <a:rPr lang="uk-UA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uk-UA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Наукознавство</a:t>
            </a:r>
            <a:r>
              <a:rPr lang="uk-UA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це наука, яка вивчає закономірності розвитку науки, структуру і динаміку наукового знання та наукової діяльності, взаємодію науки з іншими соціальними інститутами та сферами матеріального та духовного життя суспільства».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68505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4544" y="116632"/>
            <a:ext cx="9073008" cy="6984776"/>
          </a:xfrm>
        </p:spPr>
        <p:txBody>
          <a:bodyPr>
            <a:normAutofit/>
          </a:bodyPr>
          <a:lstStyle/>
          <a:p>
            <a:pPr marL="344170" marR="535940" indent="0" algn="ctr">
              <a:lnSpc>
                <a:spcPct val="150000"/>
              </a:lnSpc>
              <a:spcBef>
                <a:spcPts val="10"/>
              </a:spcBef>
              <a:buNone/>
            </a:pPr>
            <a:r>
              <a:rPr lang="uk-UA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 </a:t>
            </a:r>
            <a:r>
              <a:rPr lang="uk-UA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завданнями наукознавства </a:t>
            </a:r>
            <a:r>
              <a:rPr lang="uk-UA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є: </a:t>
            </a:r>
            <a:endParaRPr lang="uk-UA" sz="32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4170" marR="535940" indent="448945" algn="just">
              <a:lnSpc>
                <a:spcPct val="150000"/>
              </a:lnSpc>
              <a:spcBef>
                <a:spcPts val="10"/>
              </a:spcBef>
            </a:pPr>
            <a:r>
              <a:rPr lang="uk-UA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законів і тенденцій розвитку науки; </a:t>
            </a:r>
            <a:endParaRPr lang="uk-UA" sz="32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4170" marR="535940" indent="448945" algn="just">
              <a:lnSpc>
                <a:spcPct val="150000"/>
              </a:lnSpc>
              <a:spcBef>
                <a:spcPts val="10"/>
              </a:spcBef>
            </a:pPr>
            <a:r>
              <a:rPr lang="uk-UA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 взаємодій наук; </a:t>
            </a:r>
            <a:endParaRPr lang="uk-UA" sz="32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4170" marR="535940" indent="448945" algn="just">
              <a:lnSpc>
                <a:spcPct val="150000"/>
              </a:lnSpc>
              <a:spcBef>
                <a:spcPts val="10"/>
              </a:spcBef>
            </a:pPr>
            <a:r>
              <a:rPr lang="uk-UA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прогноз розвитку науки; </a:t>
            </a:r>
            <a:endParaRPr lang="uk-UA" sz="32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4170" marR="535940" indent="448945" algn="just">
              <a:lnSpc>
                <a:spcPct val="150000"/>
              </a:lnSpc>
              <a:spcBef>
                <a:spcPts val="10"/>
              </a:spcBef>
            </a:pPr>
            <a:r>
              <a:rPr lang="uk-UA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проблеми наукового знання й наукової творчості; </a:t>
            </a:r>
            <a:endParaRPr lang="uk-UA" sz="32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4170" marR="535940" indent="448945" algn="just">
              <a:lnSpc>
                <a:spcPct val="150000"/>
              </a:lnSpc>
              <a:spcBef>
                <a:spcPts val="10"/>
              </a:spcBef>
            </a:pPr>
            <a:r>
              <a:rPr lang="uk-UA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науки й управління її розвитком.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2469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9036496" cy="6408712"/>
          </a:xfrm>
        </p:spPr>
        <p:txBody>
          <a:bodyPr>
            <a:noAutofit/>
          </a:bodyPr>
          <a:lstStyle/>
          <a:p>
            <a:r>
              <a:rPr lang="ru-RU" sz="2400" dirty="0"/>
              <a:t>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запропонованих</a:t>
            </a:r>
            <a:r>
              <a:rPr lang="ru-RU" sz="2400" dirty="0"/>
              <a:t> </a:t>
            </a:r>
            <a:r>
              <a:rPr lang="ru-RU" sz="2400" dirty="0" err="1"/>
              <a:t>різними</a:t>
            </a:r>
            <a:r>
              <a:rPr lang="ru-RU" sz="2400" dirty="0"/>
              <a:t> авторами </a:t>
            </a:r>
            <a:r>
              <a:rPr lang="ru-RU" sz="2400" dirty="0" err="1"/>
              <a:t>підходів</a:t>
            </a:r>
            <a:r>
              <a:rPr lang="ru-RU" sz="2400" dirty="0"/>
              <a:t> до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r>
              <a:rPr lang="ru-RU" sz="2400" dirty="0" err="1"/>
              <a:t>структури</a:t>
            </a:r>
            <a:r>
              <a:rPr lang="ru-RU" sz="2400" dirty="0"/>
              <a:t> </a:t>
            </a:r>
            <a:r>
              <a:rPr lang="ru-RU" sz="2400" dirty="0" err="1"/>
              <a:t>наукознавства</a:t>
            </a:r>
            <a:r>
              <a:rPr lang="ru-RU" sz="2400" dirty="0"/>
              <a:t> </a:t>
            </a:r>
            <a:r>
              <a:rPr lang="ru-RU" sz="2400" dirty="0" err="1"/>
              <a:t>виокремимо</a:t>
            </a:r>
            <a:r>
              <a:rPr lang="ru-RU" sz="2400" dirty="0"/>
              <a:t> </a:t>
            </a:r>
            <a:r>
              <a:rPr lang="ru-RU" sz="2400" dirty="0" err="1"/>
              <a:t>п'ять</a:t>
            </a:r>
            <a:r>
              <a:rPr lang="ru-RU" sz="2400" dirty="0"/>
              <a:t> </a:t>
            </a:r>
            <a:r>
              <a:rPr lang="ru-RU" sz="2400" dirty="0" err="1"/>
              <a:t>основних</a:t>
            </a:r>
            <a:r>
              <a:rPr lang="ru-RU" sz="2400" dirty="0"/>
              <a:t> </a:t>
            </a:r>
            <a:r>
              <a:rPr lang="ru-RU" sz="2400" dirty="0" err="1"/>
              <a:t>напрямів</a:t>
            </a:r>
            <a:r>
              <a:rPr lang="ru-RU" sz="2400" dirty="0"/>
              <a:t> </a:t>
            </a:r>
            <a:r>
              <a:rPr lang="ru-RU" sz="2400" dirty="0" err="1"/>
              <a:t>досліджень</a:t>
            </a:r>
            <a:r>
              <a:rPr lang="ru-RU" sz="2400" dirty="0"/>
              <a:t>: </a:t>
            </a:r>
            <a:endParaRPr lang="ru-RU" sz="2400" dirty="0" smtClean="0"/>
          </a:p>
          <a:p>
            <a:r>
              <a:rPr lang="ru-RU" sz="2400" dirty="0" err="1" smtClean="0"/>
              <a:t>загальне</a:t>
            </a:r>
            <a:r>
              <a:rPr lang="ru-RU" sz="2400" dirty="0" smtClean="0"/>
              <a:t> </a:t>
            </a:r>
            <a:r>
              <a:rPr lang="ru-RU" sz="2400" dirty="0" err="1"/>
              <a:t>наукознавство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err="1" smtClean="0"/>
              <a:t>соціологія</a:t>
            </a:r>
            <a:r>
              <a:rPr lang="ru-RU" sz="2400" dirty="0" smtClean="0"/>
              <a:t> </a:t>
            </a:r>
            <a:r>
              <a:rPr lang="ru-RU" sz="2400" dirty="0"/>
              <a:t>науки; </a:t>
            </a:r>
            <a:endParaRPr lang="ru-RU" sz="2400" dirty="0" smtClean="0"/>
          </a:p>
          <a:p>
            <a:r>
              <a:rPr lang="ru-RU" sz="2400" dirty="0" err="1" smtClean="0"/>
              <a:t>психологія</a:t>
            </a:r>
            <a:r>
              <a:rPr lang="ru-RU" sz="2400" dirty="0" smtClean="0"/>
              <a:t> </a:t>
            </a:r>
            <a:r>
              <a:rPr lang="ru-RU" sz="2400" dirty="0"/>
              <a:t>науки; </a:t>
            </a:r>
            <a:endParaRPr lang="ru-RU" sz="2400" dirty="0" smtClean="0"/>
          </a:p>
          <a:p>
            <a:r>
              <a:rPr lang="ru-RU" sz="2400" dirty="0" err="1" smtClean="0"/>
              <a:t>економіка</a:t>
            </a:r>
            <a:r>
              <a:rPr lang="ru-RU" sz="2400" dirty="0" smtClean="0"/>
              <a:t> </a:t>
            </a:r>
            <a:r>
              <a:rPr lang="ru-RU" sz="2400" dirty="0"/>
              <a:t>науки; </a:t>
            </a:r>
            <a:endParaRPr lang="ru-RU" sz="2400" dirty="0" smtClean="0"/>
          </a:p>
          <a:p>
            <a:r>
              <a:rPr lang="ru-RU" sz="2400" dirty="0" err="1" smtClean="0"/>
              <a:t>організація</a:t>
            </a:r>
            <a:r>
              <a:rPr lang="ru-RU" sz="2400" dirty="0" smtClean="0"/>
              <a:t> </a:t>
            </a:r>
            <a:r>
              <a:rPr lang="ru-RU" sz="2400" dirty="0"/>
              <a:t>науки. </a:t>
            </a:r>
            <a:endParaRPr lang="ru-RU" sz="2400" dirty="0" smtClean="0"/>
          </a:p>
          <a:p>
            <a:r>
              <a:rPr lang="ru-RU" sz="2400" dirty="0" smtClean="0"/>
              <a:t>Таким </a:t>
            </a:r>
            <a:r>
              <a:rPr lang="ru-RU" sz="2400" dirty="0"/>
              <a:t>чином, структура </a:t>
            </a:r>
            <a:r>
              <a:rPr lang="ru-RU" sz="2400" dirty="0" err="1"/>
              <a:t>сучасного</a:t>
            </a:r>
            <a:r>
              <a:rPr lang="ru-RU" sz="2400" dirty="0"/>
              <a:t> </a:t>
            </a:r>
            <a:r>
              <a:rPr lang="ru-RU" sz="2400" dirty="0" err="1"/>
              <a:t>наукознавства</a:t>
            </a:r>
            <a:r>
              <a:rPr lang="ru-RU" sz="2400" dirty="0"/>
              <a:t> </a:t>
            </a:r>
            <a:r>
              <a:rPr lang="ru-RU" sz="2400" dirty="0" err="1"/>
              <a:t>складається</a:t>
            </a:r>
            <a:r>
              <a:rPr lang="ru-RU" sz="2400" dirty="0"/>
              <a:t> з: 1) </a:t>
            </a:r>
            <a:r>
              <a:rPr lang="ru-RU" sz="2400" dirty="0" err="1"/>
              <a:t>історії</a:t>
            </a:r>
            <a:r>
              <a:rPr lang="ru-RU" sz="2400" dirty="0"/>
              <a:t> науки; 2) </a:t>
            </a:r>
            <a:r>
              <a:rPr lang="ru-RU" sz="2400" dirty="0" err="1"/>
              <a:t>філософської</a:t>
            </a:r>
            <a:r>
              <a:rPr lang="ru-RU" sz="2400" dirty="0"/>
              <a:t> </a:t>
            </a:r>
            <a:r>
              <a:rPr lang="ru-RU" sz="2400" dirty="0" err="1"/>
              <a:t>методології</a:t>
            </a:r>
            <a:r>
              <a:rPr lang="ru-RU" sz="2400" dirty="0"/>
              <a:t> науки; 3) </a:t>
            </a:r>
            <a:r>
              <a:rPr lang="ru-RU" sz="2400" dirty="0" err="1"/>
              <a:t>вивчення</a:t>
            </a:r>
            <a:r>
              <a:rPr lang="ru-RU" sz="2400" dirty="0"/>
              <a:t> </a:t>
            </a:r>
            <a:r>
              <a:rPr lang="ru-RU" sz="2400" dirty="0" err="1" smtClean="0"/>
              <a:t>соціо-психологічних</a:t>
            </a:r>
            <a:r>
              <a:rPr lang="ru-RU" sz="2400" dirty="0" smtClean="0"/>
              <a:t> </a:t>
            </a:r>
            <a:r>
              <a:rPr lang="ru-RU" sz="2400" dirty="0"/>
              <a:t>проблем науки; 4) </a:t>
            </a:r>
            <a:r>
              <a:rPr lang="ru-RU" sz="2400" dirty="0" err="1"/>
              <a:t>вивчення</a:t>
            </a:r>
            <a:r>
              <a:rPr lang="ru-RU" sz="2400" dirty="0"/>
              <a:t> </a:t>
            </a:r>
            <a:r>
              <a:rPr lang="ru-RU" sz="2400" dirty="0" err="1"/>
              <a:t>економіко-правових</a:t>
            </a:r>
            <a:r>
              <a:rPr lang="ru-RU" sz="2400" dirty="0"/>
              <a:t> і </a:t>
            </a:r>
            <a:r>
              <a:rPr lang="ru-RU" sz="2400" dirty="0" err="1"/>
              <a:t>організаційних</a:t>
            </a:r>
            <a:r>
              <a:rPr lang="ru-RU" sz="2400" dirty="0"/>
              <a:t> проблем науки. </a:t>
            </a:r>
            <a:r>
              <a:rPr lang="ru-RU" sz="2400" dirty="0" err="1"/>
              <a:t>Ці</a:t>
            </a:r>
            <a:r>
              <a:rPr lang="ru-RU" sz="2400" dirty="0"/>
              <a:t> </a:t>
            </a:r>
            <a:r>
              <a:rPr lang="ru-RU" sz="2400" dirty="0" err="1"/>
              <a:t>напрями</a:t>
            </a:r>
            <a:r>
              <a:rPr lang="ru-RU" sz="2400" dirty="0"/>
              <a:t> є </a:t>
            </a:r>
            <a:r>
              <a:rPr lang="ru-RU" sz="2400" dirty="0" err="1"/>
              <a:t>основними</a:t>
            </a:r>
            <a:r>
              <a:rPr lang="ru-RU" sz="2400" dirty="0"/>
              <a:t> </a:t>
            </a:r>
            <a:r>
              <a:rPr lang="ru-RU" sz="2400" dirty="0" err="1"/>
              <a:t>складовими</a:t>
            </a:r>
            <a:r>
              <a:rPr lang="ru-RU" sz="2400" dirty="0"/>
              <a:t> (</a:t>
            </a:r>
            <a:r>
              <a:rPr lang="ru-RU" sz="2400" dirty="0" err="1"/>
              <a:t>елементами</a:t>
            </a:r>
            <a:r>
              <a:rPr lang="ru-RU" sz="2400" dirty="0"/>
              <a:t>) </a:t>
            </a:r>
            <a:r>
              <a:rPr lang="ru-RU" sz="2400" dirty="0" err="1"/>
              <a:t>сучасного</a:t>
            </a:r>
            <a:r>
              <a:rPr lang="ru-RU" sz="2400" dirty="0"/>
              <a:t> </a:t>
            </a:r>
            <a:r>
              <a:rPr lang="ru-RU" sz="2400" dirty="0" err="1"/>
              <a:t>наукознавства</a:t>
            </a:r>
            <a:r>
              <a:rPr lang="ru-RU" sz="2400" dirty="0"/>
              <a:t> як у </a:t>
            </a:r>
            <a:r>
              <a:rPr lang="ru-RU" sz="2400" dirty="0" err="1"/>
              <a:t>нашій</a:t>
            </a:r>
            <a:r>
              <a:rPr lang="ru-RU" sz="2400" dirty="0"/>
              <a:t> </a:t>
            </a:r>
            <a:r>
              <a:rPr lang="ru-RU" sz="2400" dirty="0" err="1"/>
              <a:t>країні</a:t>
            </a:r>
            <a:r>
              <a:rPr lang="ru-RU" sz="2400" dirty="0"/>
              <a:t>, так і за </a:t>
            </a:r>
            <a:r>
              <a:rPr lang="ru-RU" sz="2400" dirty="0" smtClean="0"/>
              <a:t>кордоном.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500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941168"/>
            <a:ext cx="8856983" cy="1916832"/>
          </a:xfrm>
        </p:spPr>
        <p:txBody>
          <a:bodyPr>
            <a:noAutofit/>
          </a:bodyPr>
          <a:lstStyle/>
          <a:p>
            <a:pPr algn="ctr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Ге́рберт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Спе́нсер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вікторіанської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епохи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британського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індустріалізму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один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родоначальників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еволюціонізму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користувалися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великою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популярністю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засновник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органічної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ідеолог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лібералізму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590" y="0"/>
            <a:ext cx="7560841" cy="4941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17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329540"/>
            <a:ext cx="8352928" cy="619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82430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20585</TotalTime>
  <Words>1205</Words>
  <Application>Microsoft Office PowerPoint</Application>
  <PresentationFormat>Экран (4:3)</PresentationFormat>
  <Paragraphs>77</Paragraphs>
  <Slides>23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Trebuchet MS</vt:lpstr>
      <vt:lpstr>Wingdings 2</vt:lpstr>
      <vt:lpstr>Wingdings 3</vt:lpstr>
      <vt:lpstr>Аспект</vt:lpstr>
      <vt:lpstr>HDOfficeLightV0</vt:lpstr>
      <vt:lpstr>Презентация PowerPoint</vt:lpstr>
      <vt:lpstr>Тема:  Наука як система знань</vt:lpstr>
      <vt:lpstr>Презентация PowerPoint</vt:lpstr>
      <vt:lpstr>1. Наукознавство як система знань </vt:lpstr>
      <vt:lpstr>Презентация PowerPoint</vt:lpstr>
      <vt:lpstr>Презентация PowerPoint</vt:lpstr>
      <vt:lpstr>Презентация PowerPoint</vt:lpstr>
      <vt:lpstr>Ге́рберт Спе́нсер — англійський філософ і соціолог вікторіанської епохи британського індустріалізму, один з родоначальників еволюціонізму, ідеї якого користувалися великою популярністю наприкінці XIX століття, засновник органічної школи в соціології, ідеолог лібералізму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Паблік рілейшнз(PR)  у системі управління готельним підприємство</dc:title>
  <dc:creator>User</dc:creator>
  <cp:lastModifiedBy>Пользователь Windows</cp:lastModifiedBy>
  <cp:revision>37</cp:revision>
  <dcterms:created xsi:type="dcterms:W3CDTF">2018-04-17T05:53:14Z</dcterms:created>
  <dcterms:modified xsi:type="dcterms:W3CDTF">2020-09-30T20:56:55Z</dcterms:modified>
</cp:coreProperties>
</file>