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06" r:id="rId2"/>
  </p:sldMasterIdLst>
  <p:notesMasterIdLst>
    <p:notesMasterId r:id="rId20"/>
  </p:notesMasterIdLst>
  <p:sldIdLst>
    <p:sldId id="292" r:id="rId3"/>
    <p:sldId id="294" r:id="rId4"/>
    <p:sldId id="295" r:id="rId5"/>
    <p:sldId id="257" r:id="rId6"/>
    <p:sldId id="328" r:id="rId7"/>
    <p:sldId id="326" r:id="rId8"/>
    <p:sldId id="327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37" r:id="rId18"/>
    <p:sldId id="33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2" autoAdjust="0"/>
    <p:restoredTop sz="94660"/>
  </p:normalViewPr>
  <p:slideViewPr>
    <p:cSldViewPr>
      <p:cViewPr varScale="1">
        <p:scale>
          <a:sx n="69" d="100"/>
          <a:sy n="69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09C71-E3CE-48A0-A0B8-4C05E3105516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CB169-872E-4218-8244-9DA33911C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7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B5DB2C-FF36-4D8A-B10A-2719A8414BCF}" type="slidenum">
              <a:rPr kumimoji="0" lang="uk-U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uk-UA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53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80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94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9975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725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9284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650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684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571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8C03AB-7EA1-4DA5-BF76-80545EE9847D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05.05.2022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EE67A09-342F-4E3B-8AE5-A19141380AF6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536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7BB2AB8-7BC6-47B6-85B2-5BA4F6BA16CE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05.05.2022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F27C5B-560B-4DAD-93E4-A45A0AAFAF72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282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BD9B4C-A93E-4AE5-B79D-3ECFA6E94859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05.05.2022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FBA4D5-1930-477F-85FA-65740858CD07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51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606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1DA7A96-04FB-48B8-B648-3A670E1341A2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05.05.2022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A8BDBE-FD75-4EFE-9C16-F2AA08BA7114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2922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21F87D-7D1F-467F-9FED-3C59C1123125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05.05.2022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E38B0D-60D4-4E3D-972E-035172091801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330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03756-572F-4D56-AEE4-C4C3CE980506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05.05.2022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731CEB-3F13-4BBD-BB33-AE088821AE8A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956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5D6F26-534B-4B66-A248-23C5B663B67D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05.05.2022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F5C070-904B-40CC-9BA8-55D4F5F01236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3172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149256-05E4-4883-AE92-CE9514E8EF6B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05.05.2022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04A6DC-8098-40D8-B220-56EA0E0F6BFF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1673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30151B-9918-448F-A4EB-1610A3CAA0AF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05.05.2022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1227D1-CBAB-468F-93A1-0469177486C1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2505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77723FC-F0A2-47D2-B31F-4937E7538E09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05.05.2022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F685B6-9DE2-4D8E-BACD-06F1E63A24C0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8900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4BC7EB-783B-4215-86BB-FDF21231D72C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05.05.2022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30B025-A3A8-49AD-9C24-EF35CF588C84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191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90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91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84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72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486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99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23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03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FFCF2"/>
            </a:gs>
            <a:gs pos="58000">
              <a:srgbClr val="FFE38C"/>
            </a:gs>
            <a:gs pos="94000">
              <a:srgbClr val="FFE38C"/>
            </a:gs>
            <a:gs pos="99001">
              <a:srgbClr val="00B0F0"/>
            </a:gs>
            <a:gs pos="100000">
              <a:srgbClr val="00B0F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08559C3-E1B5-479B-9004-7698832EC294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05.05.2022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0B50EA-7358-474F-B46F-C21AAEF27F42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88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98813" y="692696"/>
            <a:ext cx="8785225" cy="378565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Дисципліна: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Методологія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та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організація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наукових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досліджень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з основами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інтелектуальної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власності</a:t>
            </a: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09120" y="4797152"/>
            <a:ext cx="8964612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Викладач: </a:t>
            </a:r>
            <a:r>
              <a:rPr kumimoji="0" lang="uk-UA" altLang="uk-U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д.е.н</a:t>
            </a: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., доцент кафедри менеджменту зовнішньоекономічної діяльності, </a:t>
            </a:r>
            <a:r>
              <a:rPr kumimoji="0" lang="uk-UA" altLang="uk-U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готельно</a:t>
            </a: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-ресторанної справи та туризму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Головня Олена Михайлівна</a:t>
            </a:r>
          </a:p>
        </p:txBody>
      </p:sp>
    </p:spTree>
    <p:extLst>
      <p:ext uri="{BB962C8B-B14F-4D97-AF65-F5344CB8AC3E}">
        <p14:creationId xmlns:p14="http://schemas.microsoft.com/office/powerpoint/2010/main" val="125263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64704"/>
            <a:ext cx="7200799" cy="5276659"/>
          </a:xfrm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1974 p. ВОІВ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отримала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статус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однієї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16-ти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спеціалізованих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00Н. 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сьогодні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членами ВОІВ є 179 держав, у тому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buNone/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Головними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ВОІВ є:</a:t>
            </a: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поліпшення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взаєморозуміння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розвиток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співробітництва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державами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інтересах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взаємної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користі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поваги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суверенітету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рівності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заохочення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творчої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сприяння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інтелектуальної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усьому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модернізація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підвищення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ефективності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адміністративної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угод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промислової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художніх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119122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12776"/>
            <a:ext cx="6554689" cy="4268547"/>
          </a:xfrm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Контроль за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виконанням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Угод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здійснюють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керівні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ВОІВ.</a:t>
            </a: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Конвенція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засновує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ВОІВ,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передбачає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наявність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чотирьох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Генеральної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Асамблеї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Конференції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Координаційного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комітету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бюро ВОІВ (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секретаріату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765057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908720"/>
            <a:ext cx="7778826" cy="5132643"/>
          </a:xfrm>
        </p:spPr>
        <p:txBody>
          <a:bodyPr>
            <a:no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Генеральна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Асамблея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ВОІВ, членами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-члени ВОІВ за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умови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вони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 членами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Асамблеї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Паризького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(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Бернського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Союзів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Швейцарської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Конфедерації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країни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перебування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ВОІВ, є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верховним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органом ВОІВ. На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відміну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Генеральної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Асамблеї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Конференції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беруть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участь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 членами ВОІВ. Членами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Координаційного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комітету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 72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країни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 тому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Координаційний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комітет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виконавчий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орган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Генеральної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Асамблеї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Конференції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виконує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консультативні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098884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Генеральна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Асамблея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Конференція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скликаються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чергові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сесії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кожні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два роки,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Координаційний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комітет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щорічно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Виконавчим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головою ВОІВ е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Генеральний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директор,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обирається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Генеральною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Асамблеєю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шестирічний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термін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Секретаріат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ВОІВ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назву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"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бюро".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Секретаріат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знаходиться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Женеві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Швейцарія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964149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1196752"/>
            <a:ext cx="7202761" cy="4844611"/>
          </a:xfrm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система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є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складним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механізмом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лежать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насамперед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Бернська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конвенція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художніх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численних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редакціях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Всесвітня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конвенція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право 1952 року,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змінена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1971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році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1886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році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підписана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універсальна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угода,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отримала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назву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захист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художніх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яка надавала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власнику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можливість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виконувати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формальностей 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країні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де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вимагається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умови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себе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країні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457014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980728"/>
            <a:ext cx="6986737" cy="5060635"/>
          </a:xfrm>
        </p:spPr>
        <p:txBody>
          <a:bodyPr>
            <a:normAutofit lnSpcReduction="10000"/>
          </a:bodyPr>
          <a:lstStyle/>
          <a:p>
            <a:pPr indent="450215" algn="just">
              <a:lnSpc>
                <a:spcPct val="107000"/>
              </a:lnSpc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Насамперед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винятки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повинні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суперечити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«духу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букві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Всесвітньої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редакції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1971 року.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Крім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того,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конференції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підкреслювалося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«дух»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повинен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визначатися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ст. 27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декларації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ООН,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проголосила права будь-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особи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вільно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брати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участь у культурному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користуватися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охороною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своїх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особистих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економічних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інтересів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результатом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художніх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праць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Існування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двох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текстів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Всесвітньої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неминуче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загострює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проблему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співвідношення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ускладнює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же текст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застосовується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відносинах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країнами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одна з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приєдналася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редакції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1952 р., але не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зробила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редакції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1971 р.,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країни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приєдналася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останнього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тексту. До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речі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проблема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принципово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важлива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зачіпає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принцип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суверенітету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держав,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пов’язані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зобов’язаннями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договору, до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вони не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приєдналися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35353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908720"/>
            <a:ext cx="7562801" cy="5132643"/>
          </a:xfrm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рамках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договорів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регламентується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промислової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суміжних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угоди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практично по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всьому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світу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утворюючи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єдину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систему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захисту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 ІВ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суттєво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спрощуючи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будь-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результатами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творчої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Однак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оскільки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стрімко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розвиваються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співтовариство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постійно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стикається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новими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тенденціями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ІВ,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вимагають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законодавчого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оформлення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Практика показала,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навчилися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досить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швидко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реагувати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подібні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виклики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при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виникненні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оперативно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розробляти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стандарти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чимала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заслуга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ІВ,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спочатку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служать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форумом для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обговорень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проблем, 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потім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сприяють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популяризації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прийнятих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угод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захисту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 ІВ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двох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рівнях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всесвітньому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регіональному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25128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908720"/>
            <a:ext cx="6986737" cy="5132643"/>
          </a:xfrm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інститутами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займаються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охороною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ІВ 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світових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масштабах, є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Всесвітня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інтелектуальної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(ВОІВ),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Світова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торгівлі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(СОТ)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об’єднаних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питань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освіти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науки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культури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(ЮНЕСКО). </a:t>
            </a: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Регіональне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співробітництво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протікає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рамках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регіональних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інтеграційних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об’єднань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спеціалізованих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Всесвітні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регіональні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виконують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всесвітні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відповідають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розробку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договорів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тримається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вся система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ІВ;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регіональні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узгоджують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деталі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законодавств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buNone/>
            </a:pP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62556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84784"/>
            <a:ext cx="8208912" cy="4752528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marL="0" marR="10287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11</a:t>
            </a: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МІЖНАРОДНА СИСТЕМА ОХОРОНИ ПРАВ ІНТЕЛЕКТУАЛЬНОЇ ВЛАСНОСТІ</a:t>
            </a:r>
            <a:endParaRPr lang="uk-UA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9820" marR="930275" indent="0" algn="ctr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endParaRPr lang="en-US" sz="4400" b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94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Література: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/>
              <a:t>Право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: Акад. курс: </a:t>
            </a:r>
            <a:r>
              <a:rPr lang="ru-RU" dirty="0" err="1"/>
              <a:t>Підруч</a:t>
            </a:r>
            <a:r>
              <a:rPr lang="ru-RU" dirty="0"/>
              <a:t>. для студ. </a:t>
            </a:r>
            <a:r>
              <a:rPr lang="ru-RU" dirty="0" err="1"/>
              <a:t>вищих</a:t>
            </a:r>
            <a:r>
              <a:rPr lang="ru-RU" dirty="0"/>
              <a:t> 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 smtClean="0"/>
              <a:t>закладів</a:t>
            </a:r>
            <a:r>
              <a:rPr lang="ru-RU" dirty="0" smtClean="0"/>
              <a:t> </a:t>
            </a:r>
            <a:r>
              <a:rPr lang="ru-RU" dirty="0"/>
              <a:t>/ О. П. </a:t>
            </a:r>
            <a:r>
              <a:rPr lang="ru-RU" dirty="0" err="1"/>
              <a:t>Орлюк</a:t>
            </a:r>
            <a:r>
              <a:rPr lang="ru-RU" dirty="0"/>
              <a:t>, Г. О. </a:t>
            </a:r>
            <a:r>
              <a:rPr lang="ru-RU" dirty="0" err="1"/>
              <a:t>Андрощук</a:t>
            </a:r>
            <a:r>
              <a:rPr lang="ru-RU" dirty="0"/>
              <a:t>, О. Б. </a:t>
            </a:r>
            <a:r>
              <a:rPr lang="ru-RU" dirty="0" err="1"/>
              <a:t>Бутнік-Сіверський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.; За ред. О. П. </a:t>
            </a:r>
            <a:r>
              <a:rPr lang="ru-RU" dirty="0" err="1"/>
              <a:t>Орлюк</a:t>
            </a:r>
            <a:r>
              <a:rPr lang="ru-RU" dirty="0"/>
              <a:t>, О. Д. </a:t>
            </a:r>
            <a:r>
              <a:rPr lang="ru-RU" dirty="0" err="1"/>
              <a:t>Святоцького</a:t>
            </a:r>
            <a:r>
              <a:rPr lang="ru-RU" dirty="0"/>
              <a:t>. — К.: </a:t>
            </a:r>
            <a:r>
              <a:rPr lang="ru-RU" dirty="0" err="1"/>
              <a:t>Видавничий</a:t>
            </a:r>
            <a:r>
              <a:rPr lang="ru-RU" dirty="0"/>
              <a:t> </a:t>
            </a:r>
            <a:r>
              <a:rPr lang="ru-RU" dirty="0" err="1"/>
              <a:t>Дім</a:t>
            </a:r>
            <a:r>
              <a:rPr lang="ru-RU" dirty="0"/>
              <a:t> «</a:t>
            </a:r>
            <a:r>
              <a:rPr lang="ru-RU" dirty="0" err="1"/>
              <a:t>Ін</a:t>
            </a:r>
            <a:r>
              <a:rPr lang="ru-RU" dirty="0"/>
              <a:t> Юре», 2007. — 696 с</a:t>
            </a:r>
            <a:r>
              <a:rPr lang="ru-RU" dirty="0" smtClean="0"/>
              <a:t>.</a:t>
            </a:r>
          </a:p>
          <a:p>
            <a:r>
              <a:rPr lang="ru-RU" dirty="0" err="1"/>
              <a:t>Аксютіна</a:t>
            </a:r>
            <a:r>
              <a:rPr lang="ru-RU" dirty="0"/>
              <a:t> А.В., </a:t>
            </a:r>
            <a:r>
              <a:rPr lang="ru-RU" dirty="0" err="1"/>
              <a:t>Нестерцова-Собакарь</a:t>
            </a:r>
            <a:r>
              <a:rPr lang="ru-RU" dirty="0"/>
              <a:t> О.В., </a:t>
            </a:r>
            <a:r>
              <a:rPr lang="ru-RU" dirty="0" err="1"/>
              <a:t>Тропін</a:t>
            </a:r>
            <a:r>
              <a:rPr lang="ru-RU" dirty="0"/>
              <a:t> В.В. та </a:t>
            </a:r>
            <a:r>
              <a:rPr lang="ru-RU" dirty="0" err="1"/>
              <a:t>ін</a:t>
            </a:r>
            <a:r>
              <a:rPr lang="ru-RU" dirty="0"/>
              <a:t>. </a:t>
            </a:r>
            <a:r>
              <a:rPr lang="ru-RU" dirty="0" err="1" smtClean="0"/>
              <a:t>Інтелектуальна</a:t>
            </a:r>
            <a:r>
              <a:rPr lang="ru-RU" dirty="0" smtClean="0"/>
              <a:t> </a:t>
            </a:r>
            <a:r>
              <a:rPr lang="ru-RU" dirty="0" err="1"/>
              <a:t>власність</a:t>
            </a:r>
            <a:r>
              <a:rPr lang="ru-RU" dirty="0"/>
              <a:t>: 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/>
              <a:t>посібник</a:t>
            </a:r>
            <a:r>
              <a:rPr lang="ru-RU" dirty="0"/>
              <a:t> [для студ. </a:t>
            </a:r>
            <a:r>
              <a:rPr lang="ru-RU" dirty="0" err="1"/>
              <a:t>вищ</a:t>
            </a:r>
            <a:r>
              <a:rPr lang="ru-RU" dirty="0"/>
              <a:t>. 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/>
              <a:t>закл</a:t>
            </a:r>
            <a:r>
              <a:rPr lang="ru-RU" dirty="0"/>
              <a:t>.] / За </a:t>
            </a:r>
            <a:r>
              <a:rPr lang="ru-RU" dirty="0" err="1"/>
              <a:t>заг</a:t>
            </a:r>
            <a:r>
              <a:rPr lang="ru-RU" dirty="0"/>
              <a:t> </a:t>
            </a:r>
            <a:r>
              <a:rPr lang="ru-RU" dirty="0" err="1"/>
              <a:t>ред</a:t>
            </a:r>
            <a:r>
              <a:rPr lang="ru-RU" dirty="0"/>
              <a:t> канд. </a:t>
            </a:r>
            <a:r>
              <a:rPr lang="ru-RU" dirty="0" err="1"/>
              <a:t>юрид</a:t>
            </a:r>
            <a:r>
              <a:rPr lang="ru-RU" dirty="0"/>
              <a:t>. наук, доц. </a:t>
            </a:r>
            <a:r>
              <a:rPr lang="ru-RU" dirty="0" err="1"/>
              <a:t>НестерцовоїСобакарь</a:t>
            </a:r>
            <a:r>
              <a:rPr lang="ru-RU" dirty="0"/>
              <a:t> О.В. – </a:t>
            </a:r>
            <a:r>
              <a:rPr lang="ru-RU" dirty="0" err="1"/>
              <a:t>Дніпро</a:t>
            </a:r>
            <a:r>
              <a:rPr lang="ru-RU" dirty="0"/>
              <a:t>: </a:t>
            </a:r>
            <a:r>
              <a:rPr lang="ru-RU" dirty="0" err="1"/>
              <a:t>Дніпроп</a:t>
            </a:r>
            <a:r>
              <a:rPr lang="ru-RU" dirty="0"/>
              <a:t>. </a:t>
            </a:r>
            <a:r>
              <a:rPr lang="ru-RU" dirty="0" err="1"/>
              <a:t>держ</a:t>
            </a:r>
            <a:r>
              <a:rPr lang="ru-RU" dirty="0"/>
              <a:t>. ун-т </a:t>
            </a:r>
            <a:r>
              <a:rPr lang="ru-RU" dirty="0" err="1"/>
              <a:t>внутр</a:t>
            </a:r>
            <a:r>
              <a:rPr lang="ru-RU" dirty="0"/>
              <a:t>. справ, 2017. – 140 с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Інтелектуальна</a:t>
            </a:r>
            <a:r>
              <a:rPr lang="ru-RU" dirty="0"/>
              <a:t> </a:t>
            </a:r>
            <a:r>
              <a:rPr lang="ru-RU" dirty="0" err="1"/>
              <a:t>власність</a:t>
            </a:r>
            <a:r>
              <a:rPr lang="ru-RU" dirty="0"/>
              <a:t> : </a:t>
            </a:r>
            <a:r>
              <a:rPr lang="ru-RU" dirty="0" err="1"/>
              <a:t>підручник</a:t>
            </a:r>
            <a:r>
              <a:rPr lang="ru-RU" dirty="0"/>
              <a:t> для </a:t>
            </a:r>
            <a:r>
              <a:rPr lang="ru-RU" dirty="0" err="1"/>
              <a:t>студентів</a:t>
            </a:r>
            <a:r>
              <a:rPr lang="ru-RU" dirty="0"/>
              <a:t> </a:t>
            </a:r>
            <a:r>
              <a:rPr lang="ru-RU" dirty="0" err="1"/>
              <a:t>неюридичних</a:t>
            </a:r>
            <a:r>
              <a:rPr lang="ru-RU" dirty="0"/>
              <a:t> </a:t>
            </a:r>
            <a:r>
              <a:rPr lang="ru-RU" dirty="0" err="1"/>
              <a:t>факультетів</a:t>
            </a:r>
            <a:r>
              <a:rPr lang="ru-RU" dirty="0"/>
              <a:t> / В. О. </a:t>
            </a:r>
            <a:r>
              <a:rPr lang="ru-RU" dirty="0" err="1"/>
              <a:t>Семків</a:t>
            </a:r>
            <a:r>
              <a:rPr lang="ru-RU" dirty="0"/>
              <a:t>, Р. С. </a:t>
            </a:r>
            <a:r>
              <a:rPr lang="ru-RU" dirty="0" err="1"/>
              <a:t>Шандра</a:t>
            </a:r>
            <a:r>
              <a:rPr lang="ru-RU" dirty="0"/>
              <a:t>. – </a:t>
            </a:r>
            <a:r>
              <a:rPr lang="ru-RU" dirty="0" err="1"/>
              <a:t>Львів</a:t>
            </a:r>
            <a:r>
              <a:rPr lang="ru-RU" dirty="0"/>
              <a:t>: </a:t>
            </a:r>
            <a:r>
              <a:rPr lang="ru-RU" dirty="0" err="1"/>
              <a:t>Галицький</a:t>
            </a:r>
            <a:r>
              <a:rPr lang="ru-RU" dirty="0"/>
              <a:t> </a:t>
            </a:r>
            <a:r>
              <a:rPr lang="ru-RU" dirty="0" err="1"/>
              <a:t>друкар</a:t>
            </a:r>
            <a:r>
              <a:rPr lang="ru-RU" dirty="0"/>
              <a:t>, 2015. – 280 с.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619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40871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marL="43815" marR="443230" indent="0" algn="just">
              <a:buNone/>
            </a:pPr>
            <a:r>
              <a:rPr lang="uk-UA" sz="4800" b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План:</a:t>
            </a:r>
          </a:p>
          <a:p>
            <a:pPr indent="450215" algn="just">
              <a:lnSpc>
                <a:spcPct val="107000"/>
              </a:lnSpc>
            </a:pPr>
            <a:r>
              <a:rPr lang="uk-UA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uk-UA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Міжнародно-правові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акти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охорони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інтелектуальної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власності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частина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національного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законодавства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uk-UA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Договори про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захист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інтелектуальної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власності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uk-UA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Всесвітня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організація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інтелектуальної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власності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(ВОІВ)</a:t>
            </a:r>
            <a:endParaRPr lang="uk-U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uk-UA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Міжнародна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авторського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</a:t>
            </a:r>
            <a:endParaRPr lang="uk-U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58165" marR="443230" indent="-514350" algn="just">
              <a:buAutoNum type="arabicPeriod"/>
            </a:pPr>
            <a:endParaRPr lang="en-US" sz="3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558165" marR="443230" indent="-514350" algn="just">
              <a:buAutoNum type="arabicPeriod"/>
            </a:pPr>
            <a:endParaRPr lang="uk-UA" sz="3200" b="1" kern="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58165" marR="443230" indent="-514350" algn="just">
              <a:buAutoNum type="arabicPeriod"/>
            </a:pPr>
            <a:endParaRPr lang="uk-UA" sz="3200" b="1" kern="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967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7488832" cy="6264696"/>
          </a:xfrm>
        </p:spPr>
        <p:txBody>
          <a:bodyPr>
            <a:noAutofit/>
          </a:bodyPr>
          <a:lstStyle/>
          <a:p>
            <a:pPr indent="450215"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ст. 19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Декларації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зазначається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кожна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людина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право на свободу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переконань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 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вільне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виявлення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у ст. 27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передбачено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кожна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людина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право 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захист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моральних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матеріальних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інтересів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є результатом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літературних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художніх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праць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автором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вона є.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ст. 15 «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пакту про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права»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1966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визнається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право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кожної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людини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на: </a:t>
            </a:r>
            <a:endParaRPr lang="ru-RU" sz="2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участь у культурному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житті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користування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результатами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наукового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прогресу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практичного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користування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захистом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моральних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матеріальних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інтересів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виникають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зв’язку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будь-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якими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науковими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літературними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художніми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працями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автором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яких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вона є.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349863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09598" y="1412776"/>
            <a:ext cx="7778825" cy="4628587"/>
          </a:xfrm>
        </p:spPr>
        <p:txBody>
          <a:bodyPr>
            <a:normAutofit/>
          </a:bodyPr>
          <a:lstStyle/>
          <a:p>
            <a:pPr indent="450215" algn="just"/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ст. 418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Цивільного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кодексу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України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(ЦКУ)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зазначено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право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інтелектуальної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власності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право особи на результат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інтелектуальної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творчої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інший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об’єкт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права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інтелектуальної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власності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ЦКУ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іншим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законом. </a:t>
            </a:r>
            <a:endParaRPr lang="uk-UA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421911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352927" cy="4916619"/>
          </a:xfrm>
        </p:spPr>
        <p:txBody>
          <a:bodyPr>
            <a:normAutofit/>
          </a:bodyPr>
          <a:lstStyle/>
          <a:p>
            <a:pPr indent="450215"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Конвенції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заснування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Всесвітньої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інтелектуальної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власності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(1967)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зазначено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інтелектуальна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власність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включає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права,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пов’язані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з: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літературними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художніми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творами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виконавчою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діяльністю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артистів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звукозаписом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радіо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телевізійними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передачами;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винаходами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будь-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галузі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людської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відкриттями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промисловими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зразками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товарними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знаками, знаками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обслуговування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фірмовими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назвами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комерційними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позначеннями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припиненням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недобросовісної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конкуренції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усіма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іншими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правами,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є результатом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інтелектуальної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промисловій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науковій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літературній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художній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галузях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804734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980728"/>
            <a:ext cx="6410673" cy="5060635"/>
          </a:xfrm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Основою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інтелектуальної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власності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угоди, 14 з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регулюють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правовідносини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промислової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власності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вісім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відносяться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і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суміжних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прав. </a:t>
            </a:r>
            <a:endParaRPr lang="uk-U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приєдналася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14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договорів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продовжує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роботу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приєднання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Нижче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наведений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перелік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договорів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uk-U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604530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74136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indent="0" algn="just">
              <a:spcBef>
                <a:spcPts val="0"/>
              </a:spcBef>
              <a:buNone/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Договори про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захист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інтелектуальної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власності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1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Бернська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конвенція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захист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літературних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художніх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творів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Брюссельська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конвенція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розповсюдження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сигналів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несуть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програми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через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супутник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Конвенція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охорону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інтересів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виробників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фонограм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незаконного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відтворення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їхніх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фонограм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Мадридська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угода про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санкції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неправдиві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неправильні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позначення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походження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виробів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Найробський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договір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охорону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олімпійського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символу.</a:t>
            </a:r>
            <a:endParaRPr lang="uk-UA" sz="1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Паризька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конвенція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охорону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промислової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власності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Договір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патентне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право (PIT).</a:t>
            </a:r>
            <a:endParaRPr lang="uk-UA" sz="1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Міжнародна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конвенція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охорону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інтересів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виконавців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виробників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фонограм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організацій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мовлення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Договір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закони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торговельні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марки.</a:t>
            </a:r>
            <a:endParaRPr lang="uk-UA" sz="1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Договір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міжнародну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реєстрацію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аудіовізуальних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творів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Вашингтонський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договір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інтелектуальну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власність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стосовно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інтегральних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схем.</a:t>
            </a:r>
            <a:endParaRPr lang="uk-UA" sz="1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Договір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ВОІВ про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авторське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право.</a:t>
            </a:r>
            <a:endParaRPr lang="uk-UA" sz="1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Договір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ВОІВ про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виконання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фонограми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0"/>
              </a:spcBef>
              <a:buNone/>
            </a:pP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Глобальні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договори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охорони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1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Будапештський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договір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міжнародне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визнання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депонування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мікроорганізмів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метою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патентної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процедури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Гаазька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угода про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міжнародну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реєстрацію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промислових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зразків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Лісабонська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угода про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захист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зазначень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місця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походження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виробів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міжнародної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реєстрації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Мадридська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угода про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міжнародну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реєстрацію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знаків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Договір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патентну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кооперацію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Договори про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класифікації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1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Локарнська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угода про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утворення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міжнародної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класифікації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промислових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зразків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Ніццька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угода про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міжнародну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реєстрацію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товарів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реєстрації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знаків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Страсбурзька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угода про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міжнародну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патентну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класифікацію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Віденська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угода про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утворення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міжнародної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класифікації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зображувальних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елементів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</a:pP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Адмініструє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договори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Всесвітня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організація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інтелектуальної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власності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(ВОІВ), яка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була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заснована у 1967 p. на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Дипломатичній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конференції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Стокгольмі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1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uk-UA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74109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21115</TotalTime>
  <Words>1511</Words>
  <Application>Microsoft Office PowerPoint</Application>
  <PresentationFormat>Экран (4:3)</PresentationFormat>
  <Paragraphs>67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Trebuchet MS</vt:lpstr>
      <vt:lpstr>Wingdings 2</vt:lpstr>
      <vt:lpstr>Wingdings 3</vt:lpstr>
      <vt:lpstr>Аспект</vt:lpstr>
      <vt:lpstr>HDOfficeLightV0</vt:lpstr>
      <vt:lpstr>Презентация PowerPoint</vt:lpstr>
      <vt:lpstr>Презентация PowerPoint</vt:lpstr>
      <vt:lpstr>Література: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Паблік рілейшнз(PR)  у системі управління готельним підприємство</dc:title>
  <dc:creator>User</dc:creator>
  <cp:lastModifiedBy>Medion</cp:lastModifiedBy>
  <cp:revision>68</cp:revision>
  <dcterms:created xsi:type="dcterms:W3CDTF">2018-04-17T05:53:14Z</dcterms:created>
  <dcterms:modified xsi:type="dcterms:W3CDTF">2022-05-05T20:23:35Z</dcterms:modified>
</cp:coreProperties>
</file>