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  <p:sldMasterId id="2147483706" r:id="rId2"/>
  </p:sldMasterIdLst>
  <p:notesMasterIdLst>
    <p:notesMasterId r:id="rId33"/>
  </p:notesMasterIdLst>
  <p:sldIdLst>
    <p:sldId id="292" r:id="rId3"/>
    <p:sldId id="294" r:id="rId4"/>
    <p:sldId id="295" r:id="rId5"/>
    <p:sldId id="257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11" r:id="rId17"/>
    <p:sldId id="312" r:id="rId18"/>
    <p:sldId id="313" r:id="rId19"/>
    <p:sldId id="314" r:id="rId20"/>
    <p:sldId id="315" r:id="rId21"/>
    <p:sldId id="316" r:id="rId22"/>
    <p:sldId id="317" r:id="rId23"/>
    <p:sldId id="318" r:id="rId24"/>
    <p:sldId id="319" r:id="rId25"/>
    <p:sldId id="320" r:id="rId26"/>
    <p:sldId id="321" r:id="rId27"/>
    <p:sldId id="323" r:id="rId28"/>
    <p:sldId id="324" r:id="rId29"/>
    <p:sldId id="322" r:id="rId30"/>
    <p:sldId id="325" r:id="rId31"/>
    <p:sldId id="326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12" autoAdjust="0"/>
    <p:restoredTop sz="94660"/>
  </p:normalViewPr>
  <p:slideViewPr>
    <p:cSldViewPr>
      <p:cViewPr varScale="1">
        <p:scale>
          <a:sx n="69" d="100"/>
          <a:sy n="69" d="100"/>
        </p:scale>
        <p:origin x="146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09C71-E3CE-48A0-A0B8-4C05E3105516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CB169-872E-4218-8244-9DA33911C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87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CB5DB2C-FF36-4D8A-B10A-2719A8414BCF}" type="slidenum">
              <a:rPr kumimoji="0" lang="uk-U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uk-UA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53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80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94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99753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7257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92840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46500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96847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45717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F8C03AB-7EA1-4DA5-BF76-80545EE9847D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18.10.2021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EE67A09-342F-4E3B-8AE5-A19141380AF6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5367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7BB2AB8-7BC6-47B6-85B2-5BA4F6BA16CE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18.10.2021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0F27C5B-560B-4DAD-93E4-A45A0AAFAF72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2825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0BD9B4C-A93E-4AE5-B79D-3ECFA6E94859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18.10.2021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FFBA4D5-1930-477F-85FA-65740858CD07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517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4606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1DA7A96-04FB-48B8-B648-3A670E1341A2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18.10.2021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0A8BDBE-FD75-4EFE-9C16-F2AA08BA7114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2922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21F87D-7D1F-467F-9FED-3C59C1123125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18.10.2021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5E38B0D-60D4-4E3D-972E-035172091801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3305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803756-572F-4D56-AEE4-C4C3CE980506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18.10.2021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7731CEB-3F13-4BBD-BB33-AE088821AE8A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9569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E5D6F26-534B-4B66-A248-23C5B663B67D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18.10.2021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7F5C070-904B-40CC-9BA8-55D4F5F01236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3172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149256-05E4-4883-AE92-CE9514E8EF6B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18.10.2021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F04A6DC-8098-40D8-B220-56EA0E0F6BFF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1673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630151B-9918-448F-A4EB-1610A3CAA0AF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18.10.2021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F1227D1-CBAB-468F-93A1-0469177486C1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2505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77723FC-F0A2-47D2-B31F-4937E7538E09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18.10.2021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F685B6-9DE2-4D8E-BACD-06F1E63A24C0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8900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4BC7EB-783B-4215-86BB-FDF21231D72C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18.10.2021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C30B025-A3A8-49AD-9C24-EF35CF588C84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191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901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919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849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729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486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999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238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9034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FFFCF2"/>
            </a:gs>
            <a:gs pos="58000">
              <a:srgbClr val="FFE38C"/>
            </a:gs>
            <a:gs pos="94000">
              <a:srgbClr val="FFE38C"/>
            </a:gs>
            <a:gs pos="99001">
              <a:srgbClr val="00B0F0"/>
            </a:gs>
            <a:gs pos="100000">
              <a:srgbClr val="00B0F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33413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  <a:endParaRPr lang="en-US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33413" y="1828800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08559C3-E1B5-479B-9004-7698832EC294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18.10.2021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2713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898989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0B50EA-7358-474F-B46F-C21AAEF27F42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88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298813" y="692696"/>
            <a:ext cx="8785225" cy="378565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uk-UA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Дисципліна: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uk-UA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Методологія</a:t>
            </a:r>
            <a:r>
              <a:rPr kumimoji="0" lang="ru-RU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 та 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організація</a:t>
            </a:r>
            <a:r>
              <a:rPr kumimoji="0" lang="ru-RU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 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наукових</a:t>
            </a:r>
            <a:r>
              <a:rPr kumimoji="0" lang="ru-RU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 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досліджень</a:t>
            </a:r>
            <a:r>
              <a:rPr kumimoji="0" lang="ru-RU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 з основами 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інтелектуальної</a:t>
            </a:r>
            <a:r>
              <a:rPr kumimoji="0" lang="ru-RU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 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власності</a:t>
            </a:r>
            <a:r>
              <a:rPr kumimoji="0" lang="uk-UA" altLang="uk-UA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09120" y="4797152"/>
            <a:ext cx="8964612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Викладач: </a:t>
            </a:r>
            <a:r>
              <a:rPr kumimoji="0" lang="uk-UA" altLang="uk-UA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д.е.н</a:t>
            </a:r>
            <a:r>
              <a:rPr kumimoji="0" lang="uk-UA" alt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., доцент кафедри менеджменту зовнішньоекономічної діяльності, </a:t>
            </a:r>
            <a:r>
              <a:rPr kumimoji="0" lang="uk-UA" altLang="uk-UA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готельно</a:t>
            </a:r>
            <a:r>
              <a:rPr kumimoji="0" lang="uk-UA" alt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-ресторанної справи та туризму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Головня Олена Михайлівна</a:t>
            </a:r>
          </a:p>
        </p:txBody>
      </p:sp>
    </p:spTree>
    <p:extLst>
      <p:ext uri="{BB962C8B-B14F-4D97-AF65-F5344CB8AC3E}">
        <p14:creationId xmlns:p14="http://schemas.microsoft.com/office/powerpoint/2010/main" val="125263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064896" cy="6192688"/>
          </a:xfrm>
          <a:solidFill>
            <a:schemeClr val="accent4"/>
          </a:solidFill>
        </p:spPr>
        <p:txBody>
          <a:bodyPr>
            <a:normAutofit/>
          </a:bodyPr>
          <a:lstStyle/>
          <a:p>
            <a:r>
              <a:rPr lang="ru-RU" sz="2400" dirty="0" err="1" smtClean="0"/>
              <a:t>Отже</a:t>
            </a:r>
            <a:r>
              <a:rPr lang="ru-RU" sz="2400" dirty="0"/>
              <a:t>,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процес</a:t>
            </a:r>
            <a:r>
              <a:rPr lang="ru-RU" sz="2400" dirty="0"/>
              <a:t> </a:t>
            </a:r>
            <a:r>
              <a:rPr lang="ru-RU" sz="2400" dirty="0" err="1"/>
              <a:t>добування</a:t>
            </a:r>
            <a:r>
              <a:rPr lang="ru-RU" sz="2400" dirty="0"/>
              <a:t> і </a:t>
            </a:r>
            <a:r>
              <a:rPr lang="ru-RU" sz="2400" dirty="0" err="1"/>
              <a:t>застосування</a:t>
            </a:r>
            <a:r>
              <a:rPr lang="ru-RU" sz="2400" dirty="0"/>
              <a:t> </a:t>
            </a:r>
            <a:r>
              <a:rPr lang="ru-RU" sz="2400" dirty="0" err="1"/>
              <a:t>нових</a:t>
            </a:r>
            <a:r>
              <a:rPr lang="ru-RU" sz="2400" dirty="0"/>
              <a:t> </a:t>
            </a:r>
            <a:r>
              <a:rPr lang="ru-RU" sz="2400" dirty="0" err="1"/>
              <a:t>наукових</a:t>
            </a:r>
            <a:r>
              <a:rPr lang="ru-RU" sz="2400" dirty="0"/>
              <a:t> і </a:t>
            </a:r>
            <a:r>
              <a:rPr lang="ru-RU" sz="2400" dirty="0" err="1"/>
              <a:t>технічних</a:t>
            </a:r>
            <a:r>
              <a:rPr lang="ru-RU" sz="2400" dirty="0"/>
              <a:t> </a:t>
            </a:r>
            <a:r>
              <a:rPr lang="ru-RU" sz="2400" dirty="0" err="1"/>
              <a:t>знань</a:t>
            </a:r>
            <a:r>
              <a:rPr lang="ru-RU" sz="2400" dirty="0"/>
              <a:t> в </a:t>
            </a:r>
            <a:r>
              <a:rPr lang="ru-RU" sz="2400" dirty="0" err="1"/>
              <a:t>інтересах</a:t>
            </a:r>
            <a:r>
              <a:rPr lang="ru-RU" sz="2400" dirty="0"/>
              <a:t> </a:t>
            </a:r>
            <a:r>
              <a:rPr lang="ru-RU" sz="2400" dirty="0" err="1"/>
              <a:t>задоволення</a:t>
            </a:r>
            <a:r>
              <a:rPr lang="ru-RU" sz="2400" dirty="0"/>
              <a:t> </a:t>
            </a:r>
            <a:r>
              <a:rPr lang="ru-RU" sz="2400" dirty="0" err="1"/>
              <a:t>матеріальних</a:t>
            </a:r>
            <a:r>
              <a:rPr lang="ru-RU" sz="2400" dirty="0"/>
              <a:t> і </a:t>
            </a:r>
            <a:r>
              <a:rPr lang="ru-RU" sz="2400" dirty="0" err="1"/>
              <a:t>духовних</a:t>
            </a:r>
            <a:r>
              <a:rPr lang="ru-RU" sz="2400" dirty="0"/>
              <a:t> потреб </a:t>
            </a:r>
            <a:r>
              <a:rPr lang="ru-RU" sz="2400" dirty="0" err="1"/>
              <a:t>суспільства</a:t>
            </a:r>
            <a:r>
              <a:rPr lang="ru-RU" sz="2400" dirty="0"/>
              <a:t>. </a:t>
            </a:r>
            <a:endParaRPr lang="ru-RU" sz="2400" dirty="0" smtClean="0"/>
          </a:p>
          <a:p>
            <a:r>
              <a:rPr lang="ru-RU" sz="2400" dirty="0" err="1" smtClean="0"/>
              <a:t>Основна</a:t>
            </a:r>
            <a:r>
              <a:rPr lang="ru-RU" sz="2400" dirty="0" smtClean="0"/>
              <a:t> </a:t>
            </a:r>
            <a:r>
              <a:rPr lang="ru-RU" sz="2400" dirty="0" err="1"/>
              <a:t>функція</a:t>
            </a:r>
            <a:r>
              <a:rPr lang="ru-RU" sz="2400" dirty="0"/>
              <a:t> </a:t>
            </a:r>
            <a:r>
              <a:rPr lang="ru-RU" sz="2400" dirty="0" err="1"/>
              <a:t>науково-технічного</a:t>
            </a:r>
            <a:r>
              <a:rPr lang="ru-RU" sz="2400" dirty="0"/>
              <a:t> </a:t>
            </a:r>
            <a:r>
              <a:rPr lang="ru-RU" sz="2400" dirty="0" err="1"/>
              <a:t>прогресу</a:t>
            </a:r>
            <a:r>
              <a:rPr lang="ru-RU" sz="2400" dirty="0"/>
              <a:t> — </a:t>
            </a:r>
            <a:r>
              <a:rPr lang="ru-RU" sz="2400" dirty="0" err="1"/>
              <a:t>забезпечити</a:t>
            </a:r>
            <a:r>
              <a:rPr lang="ru-RU" sz="2400" dirty="0"/>
              <a:t> </a:t>
            </a:r>
            <a:r>
              <a:rPr lang="ru-RU" sz="2400" dirty="0" err="1"/>
              <a:t>виробництво</a:t>
            </a:r>
            <a:r>
              <a:rPr lang="ru-RU" sz="2400" dirty="0"/>
              <a:t> та </a:t>
            </a:r>
            <a:r>
              <a:rPr lang="ru-RU" sz="2400" dirty="0" err="1"/>
              <a:t>іншу</a:t>
            </a:r>
            <a:r>
              <a:rPr lang="ru-RU" sz="2400" dirty="0"/>
              <a:t> </a:t>
            </a:r>
            <a:r>
              <a:rPr lang="ru-RU" sz="2400" dirty="0" err="1"/>
              <a:t>доцільну</a:t>
            </a:r>
            <a:r>
              <a:rPr lang="ru-RU" sz="2400" dirty="0"/>
              <a:t> </a:t>
            </a:r>
            <a:r>
              <a:rPr lang="ru-RU" sz="2400" dirty="0" err="1"/>
              <a:t>діяльність</a:t>
            </a:r>
            <a:r>
              <a:rPr lang="ru-RU" sz="2400" dirty="0"/>
              <a:t> </a:t>
            </a:r>
            <a:r>
              <a:rPr lang="ru-RU" sz="2400" dirty="0" err="1"/>
              <a:t>людини</a:t>
            </a:r>
            <a:r>
              <a:rPr lang="ru-RU" sz="2400" dirty="0"/>
              <a:t> </a:t>
            </a:r>
            <a:r>
              <a:rPr lang="ru-RU" sz="2400" dirty="0" err="1"/>
              <a:t>найбільш</a:t>
            </a:r>
            <a:r>
              <a:rPr lang="ru-RU" sz="2400" dirty="0"/>
              <a:t> </a:t>
            </a:r>
            <a:r>
              <a:rPr lang="ru-RU" sz="2400" dirty="0" err="1"/>
              <a:t>оптимальними</a:t>
            </a:r>
            <a:r>
              <a:rPr lang="ru-RU" sz="2400" dirty="0"/>
              <a:t> </a:t>
            </a:r>
            <a:r>
              <a:rPr lang="ru-RU" sz="2400" dirty="0" err="1"/>
              <a:t>засобами</a:t>
            </a:r>
            <a:r>
              <a:rPr lang="ru-RU" sz="2400" dirty="0"/>
              <a:t>, способами, </a:t>
            </a:r>
            <a:r>
              <a:rPr lang="ru-RU" sz="2400" dirty="0" err="1"/>
              <a:t>матеріалами</a:t>
            </a:r>
            <a:r>
              <a:rPr lang="ru-RU" sz="2400" dirty="0"/>
              <a:t>, методами </a:t>
            </a:r>
            <a:r>
              <a:rPr lang="ru-RU" sz="2400" dirty="0" err="1"/>
              <a:t>тощо</a:t>
            </a:r>
            <a:r>
              <a:rPr lang="ru-RU" sz="2400" dirty="0"/>
              <a:t> для </a:t>
            </a:r>
            <a:r>
              <a:rPr lang="ru-RU" sz="2400" dirty="0" err="1"/>
              <a:t>досягнення</a:t>
            </a:r>
            <a:r>
              <a:rPr lang="ru-RU" sz="2400" dirty="0"/>
              <a:t> </a:t>
            </a:r>
            <a:r>
              <a:rPr lang="ru-RU" sz="2400" dirty="0" err="1"/>
              <a:t>практичних</a:t>
            </a:r>
            <a:r>
              <a:rPr lang="ru-RU" sz="2400" dirty="0"/>
              <a:t> </a:t>
            </a:r>
            <a:r>
              <a:rPr lang="ru-RU" sz="2400" dirty="0" err="1"/>
              <a:t>цілей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14532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548680"/>
            <a:ext cx="7056784" cy="5492683"/>
          </a:xfrm>
        </p:spPr>
        <p:txBody>
          <a:bodyPr>
            <a:normAutofit/>
          </a:bodyPr>
          <a:lstStyle/>
          <a:p>
            <a:r>
              <a:rPr lang="ru-RU" sz="2800" dirty="0" err="1"/>
              <a:t>Водночас</a:t>
            </a:r>
            <a:r>
              <a:rPr lang="ru-RU" sz="2800" dirty="0"/>
              <a:t>, як </a:t>
            </a:r>
            <a:r>
              <a:rPr lang="ru-RU" sz="2800" dirty="0" err="1"/>
              <a:t>зазначалося</a:t>
            </a:r>
            <a:r>
              <a:rPr lang="ru-RU" sz="2800" dirty="0"/>
              <a:t> </a:t>
            </a:r>
            <a:r>
              <a:rPr lang="ru-RU" sz="2800" dirty="0" err="1"/>
              <a:t>вище</a:t>
            </a:r>
            <a:r>
              <a:rPr lang="ru-RU" sz="2800" dirty="0"/>
              <a:t>, </a:t>
            </a:r>
            <a:r>
              <a:rPr lang="ru-RU" sz="2800" dirty="0" err="1"/>
              <a:t>поняття</a:t>
            </a:r>
            <a:r>
              <a:rPr lang="ru-RU" sz="2800" dirty="0"/>
              <a:t> </a:t>
            </a:r>
            <a:r>
              <a:rPr lang="ru-RU" sz="2800" dirty="0" err="1"/>
              <a:t>науково-технічного</a:t>
            </a:r>
            <a:r>
              <a:rPr lang="ru-RU" sz="2800" dirty="0"/>
              <a:t> </a:t>
            </a:r>
            <a:r>
              <a:rPr lang="ru-RU" sz="2800" dirty="0" err="1"/>
              <a:t>прогресу</a:t>
            </a:r>
            <a:r>
              <a:rPr lang="ru-RU" sz="2800" dirty="0"/>
              <a:t> не </a:t>
            </a:r>
            <a:r>
              <a:rPr lang="ru-RU" sz="2800" dirty="0" err="1"/>
              <a:t>охоплює</a:t>
            </a:r>
            <a:r>
              <a:rPr lang="ru-RU" sz="2800" dirty="0"/>
              <a:t> </a:t>
            </a:r>
            <a:r>
              <a:rPr lang="ru-RU" sz="2800" dirty="0" err="1"/>
              <a:t>цілу</a:t>
            </a:r>
            <a:r>
              <a:rPr lang="ru-RU" sz="2800" dirty="0"/>
              <a:t> сферу </a:t>
            </a:r>
            <a:r>
              <a:rPr lang="ru-RU" sz="2800" dirty="0" err="1"/>
              <a:t>інтелектуальної</a:t>
            </a:r>
            <a:r>
              <a:rPr lang="ru-RU" sz="2800" dirty="0"/>
              <a:t> </a:t>
            </a:r>
            <a:r>
              <a:rPr lang="ru-RU" sz="2800" dirty="0" err="1"/>
              <a:t>діяльності</a:t>
            </a:r>
            <a:r>
              <a:rPr lang="ru-RU" sz="2800" dirty="0"/>
              <a:t>, а </a:t>
            </a:r>
            <a:r>
              <a:rPr lang="ru-RU" sz="2800" dirty="0" err="1"/>
              <a:t>саме</a:t>
            </a:r>
            <a:r>
              <a:rPr lang="ru-RU" sz="2800" dirty="0"/>
              <a:t>: </a:t>
            </a:r>
            <a:r>
              <a:rPr lang="ru-RU" sz="2800" dirty="0" err="1"/>
              <a:t>літературу</a:t>
            </a:r>
            <a:r>
              <a:rPr lang="ru-RU" sz="2800" dirty="0"/>
              <a:t>, культуру і </a:t>
            </a:r>
            <a:r>
              <a:rPr lang="ru-RU" sz="2800" dirty="0" err="1"/>
              <a:t>мистецтво</a:t>
            </a:r>
            <a:r>
              <a:rPr lang="ru-RU" sz="2800" dirty="0"/>
              <a:t>. </a:t>
            </a:r>
            <a:r>
              <a:rPr lang="ru-RU" sz="2800" dirty="0" err="1"/>
              <a:t>Такі</a:t>
            </a:r>
            <a:r>
              <a:rPr lang="ru-RU" sz="2800" dirty="0"/>
              <a:t> </a:t>
            </a:r>
            <a:r>
              <a:rPr lang="ru-RU" sz="2800" dirty="0" err="1"/>
              <a:t>поняття</a:t>
            </a:r>
            <a:r>
              <a:rPr lang="ru-RU" sz="2800" dirty="0"/>
              <a:t>, як </a:t>
            </a:r>
            <a:r>
              <a:rPr lang="ru-RU" sz="2800" dirty="0" err="1"/>
              <a:t>інтелектуальна</a:t>
            </a:r>
            <a:r>
              <a:rPr lang="ru-RU" sz="2800" dirty="0"/>
              <a:t> </a:t>
            </a:r>
            <a:r>
              <a:rPr lang="ru-RU" sz="2800" dirty="0" err="1"/>
              <a:t>діяльність</a:t>
            </a:r>
            <a:r>
              <a:rPr lang="ru-RU" sz="2800" dirty="0"/>
              <a:t>, </a:t>
            </a:r>
            <a:r>
              <a:rPr lang="ru-RU" sz="2800" dirty="0" err="1"/>
              <a:t>творча</a:t>
            </a:r>
            <a:r>
              <a:rPr lang="ru-RU" sz="2800" dirty="0"/>
              <a:t> </a:t>
            </a:r>
            <a:r>
              <a:rPr lang="ru-RU" sz="2800" dirty="0" err="1"/>
              <a:t>діяльність</a:t>
            </a:r>
            <a:r>
              <a:rPr lang="ru-RU" sz="2800" dirty="0"/>
              <a:t> </a:t>
            </a:r>
            <a:r>
              <a:rPr lang="ru-RU" sz="2800" dirty="0" err="1"/>
              <a:t>або</a:t>
            </a:r>
            <a:r>
              <a:rPr lang="ru-RU" sz="2800" dirty="0"/>
              <a:t> просто </a:t>
            </a:r>
            <a:r>
              <a:rPr lang="ru-RU" sz="2800" dirty="0" err="1"/>
              <a:t>творчість</a:t>
            </a:r>
            <a:r>
              <a:rPr lang="ru-RU" sz="2800" dirty="0"/>
              <a:t> та </a:t>
            </a:r>
            <a:r>
              <a:rPr lang="ru-RU" sz="2800" dirty="0" err="1" smtClean="0"/>
              <a:t>науково</a:t>
            </a:r>
            <a:r>
              <a:rPr lang="en-US" sz="2800" dirty="0" smtClean="0"/>
              <a:t>-</a:t>
            </a:r>
            <a:r>
              <a:rPr lang="ru-RU" sz="2800" dirty="0" err="1" smtClean="0"/>
              <a:t>технічний</a:t>
            </a:r>
            <a:r>
              <a:rPr lang="ru-RU" sz="2800" dirty="0" smtClean="0"/>
              <a:t> </a:t>
            </a:r>
            <a:r>
              <a:rPr lang="ru-RU" sz="2800" dirty="0" err="1"/>
              <a:t>прогрес</a:t>
            </a:r>
            <a:r>
              <a:rPr lang="ru-RU" sz="2800" dirty="0"/>
              <a:t>, </a:t>
            </a:r>
            <a:r>
              <a:rPr lang="ru-RU" sz="2800" dirty="0" err="1"/>
              <a:t>перехрещуються</a:t>
            </a:r>
            <a:r>
              <a:rPr lang="ru-RU" sz="2800" dirty="0"/>
              <a:t>, </a:t>
            </a:r>
            <a:r>
              <a:rPr lang="ru-RU" sz="2800" dirty="0" err="1"/>
              <a:t>переплітаються</a:t>
            </a:r>
            <a:r>
              <a:rPr lang="ru-RU" sz="2800" dirty="0"/>
              <a:t> </a:t>
            </a:r>
            <a:r>
              <a:rPr lang="ru-RU" sz="2800" dirty="0" err="1"/>
              <a:t>між</a:t>
            </a:r>
            <a:r>
              <a:rPr lang="ru-RU" sz="2800" dirty="0"/>
              <a:t> </a:t>
            </a:r>
            <a:r>
              <a:rPr lang="ru-RU" sz="2800" dirty="0" smtClean="0"/>
              <a:t>собою.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641572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332656"/>
            <a:ext cx="9036496" cy="6525344"/>
          </a:xfrm>
          <a:solidFill>
            <a:schemeClr val="accent4"/>
          </a:solidFill>
        </p:spPr>
        <p:txBody>
          <a:bodyPr>
            <a:noAutofit/>
          </a:bodyPr>
          <a:lstStyle/>
          <a:p>
            <a:r>
              <a:rPr lang="ru-RU" sz="2000" dirty="0" err="1"/>
              <a:t>Творча</a:t>
            </a:r>
            <a:r>
              <a:rPr lang="ru-RU" sz="2000" dirty="0"/>
              <a:t> </a:t>
            </a:r>
            <a:r>
              <a:rPr lang="ru-RU" sz="2000" dirty="0" err="1"/>
              <a:t>діяльність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просто </a:t>
            </a:r>
            <a:r>
              <a:rPr lang="ru-RU" sz="2000" dirty="0" err="1"/>
              <a:t>творчість</a:t>
            </a:r>
            <a:r>
              <a:rPr lang="ru-RU" sz="2000" dirty="0"/>
              <a:t> —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діяльність</a:t>
            </a:r>
            <a:r>
              <a:rPr lang="ru-RU" sz="2000" dirty="0"/>
              <a:t>, </a:t>
            </a:r>
            <a:r>
              <a:rPr lang="ru-RU" sz="2000" dirty="0" err="1"/>
              <a:t>внаслідок</a:t>
            </a:r>
            <a:r>
              <a:rPr lang="ru-RU" sz="2000" dirty="0"/>
              <a:t> </a:t>
            </a:r>
            <a:r>
              <a:rPr lang="ru-RU" sz="2000" dirty="0" err="1"/>
              <a:t>якої</a:t>
            </a:r>
            <a:r>
              <a:rPr lang="ru-RU" sz="2000" dirty="0"/>
              <a:t> </a:t>
            </a:r>
            <a:r>
              <a:rPr lang="ru-RU" sz="2000" dirty="0" err="1"/>
              <a:t>народжується</a:t>
            </a:r>
            <a:r>
              <a:rPr lang="ru-RU" sz="2000" dirty="0"/>
              <a:t> </a:t>
            </a:r>
            <a:r>
              <a:rPr lang="ru-RU" sz="2000" dirty="0" err="1"/>
              <a:t>щось</a:t>
            </a:r>
            <a:r>
              <a:rPr lang="ru-RU" sz="2000" dirty="0"/>
              <a:t> </a:t>
            </a:r>
            <a:r>
              <a:rPr lang="ru-RU" sz="2000" dirty="0" err="1"/>
              <a:t>якісно</a:t>
            </a:r>
            <a:r>
              <a:rPr lang="ru-RU" sz="2000" dirty="0"/>
              <a:t> </a:t>
            </a:r>
            <a:r>
              <a:rPr lang="ru-RU" sz="2000" dirty="0" err="1"/>
              <a:t>нове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вирізняється</a:t>
            </a:r>
            <a:r>
              <a:rPr lang="ru-RU" sz="2000" dirty="0"/>
              <a:t> </a:t>
            </a:r>
            <a:r>
              <a:rPr lang="ru-RU" sz="2000" dirty="0" err="1"/>
              <a:t>неповторністю</a:t>
            </a:r>
            <a:r>
              <a:rPr lang="ru-RU" sz="2000" dirty="0"/>
              <a:t>, </a:t>
            </a:r>
            <a:r>
              <a:rPr lang="ru-RU" sz="2000" dirty="0" err="1"/>
              <a:t>оригінальністю</a:t>
            </a:r>
            <a:r>
              <a:rPr lang="ru-RU" sz="2000" dirty="0"/>
              <a:t> і </a:t>
            </a:r>
            <a:r>
              <a:rPr lang="ru-RU" sz="2000" dirty="0" err="1"/>
              <a:t>суспільно-історичною</a:t>
            </a:r>
            <a:r>
              <a:rPr lang="ru-RU" sz="2000" dirty="0"/>
              <a:t> </a:t>
            </a:r>
            <a:r>
              <a:rPr lang="ru-RU" sz="2000" dirty="0" err="1"/>
              <a:t>унікальністю</a:t>
            </a:r>
            <a:r>
              <a:rPr lang="ru-RU" sz="2000" dirty="0"/>
              <a:t>. </a:t>
            </a:r>
            <a:r>
              <a:rPr lang="ru-RU" sz="2000" dirty="0" err="1"/>
              <a:t>Творчість</a:t>
            </a:r>
            <a:r>
              <a:rPr lang="ru-RU" sz="2000" dirty="0"/>
              <a:t> </a:t>
            </a:r>
            <a:r>
              <a:rPr lang="ru-RU" sz="2000" dirty="0" err="1"/>
              <a:t>властива</a:t>
            </a:r>
            <a:r>
              <a:rPr lang="ru-RU" sz="2000" dirty="0"/>
              <a:t> </a:t>
            </a:r>
            <a:r>
              <a:rPr lang="ru-RU" sz="2000" dirty="0" err="1"/>
              <a:t>лише</a:t>
            </a:r>
            <a:r>
              <a:rPr lang="ru-RU" sz="2000" dirty="0"/>
              <a:t> </a:t>
            </a:r>
            <a:r>
              <a:rPr lang="ru-RU" sz="2000" dirty="0" err="1"/>
              <a:t>людині</a:t>
            </a:r>
            <a:r>
              <a:rPr lang="ru-RU" sz="2000" dirty="0"/>
              <a:t>, </a:t>
            </a:r>
            <a:r>
              <a:rPr lang="ru-RU" sz="2000" dirty="0" err="1"/>
              <a:t>адже</a:t>
            </a:r>
            <a:r>
              <a:rPr lang="ru-RU" sz="2000" dirty="0"/>
              <a:t> </a:t>
            </a:r>
            <a:r>
              <a:rPr lang="ru-RU" sz="2000" dirty="0" err="1"/>
              <a:t>творити</a:t>
            </a:r>
            <a:r>
              <a:rPr lang="ru-RU" sz="2000" dirty="0"/>
              <a:t> </a:t>
            </a:r>
            <a:r>
              <a:rPr lang="ru-RU" sz="2000" dirty="0" err="1"/>
              <a:t>може</a:t>
            </a:r>
            <a:r>
              <a:rPr lang="ru-RU" sz="2000" dirty="0"/>
              <a:t> </a:t>
            </a:r>
            <a:r>
              <a:rPr lang="ru-RU" sz="2000" dirty="0" err="1"/>
              <a:t>лише</a:t>
            </a:r>
            <a:r>
              <a:rPr lang="ru-RU" sz="2000" dirty="0"/>
              <a:t> </a:t>
            </a:r>
            <a:r>
              <a:rPr lang="ru-RU" sz="2000" dirty="0" err="1"/>
              <a:t>людина</a:t>
            </a:r>
            <a:r>
              <a:rPr lang="ru-RU" sz="2000" dirty="0"/>
              <a:t>, яка і є </a:t>
            </a:r>
            <a:r>
              <a:rPr lang="ru-RU" sz="2000" dirty="0" err="1"/>
              <a:t>єдиним</a:t>
            </a:r>
            <a:r>
              <a:rPr lang="ru-RU" sz="2000" dirty="0"/>
              <a:t> </a:t>
            </a:r>
            <a:r>
              <a:rPr lang="ru-RU" sz="2000" dirty="0" err="1"/>
              <a:t>суб'єктом</a:t>
            </a:r>
            <a:r>
              <a:rPr lang="ru-RU" sz="2000" dirty="0"/>
              <a:t> </a:t>
            </a:r>
            <a:r>
              <a:rPr lang="ru-RU" sz="2000" dirty="0" err="1"/>
              <a:t>творчої</a:t>
            </a:r>
            <a:r>
              <a:rPr lang="ru-RU" sz="2000" dirty="0"/>
              <a:t> </a:t>
            </a:r>
            <a:r>
              <a:rPr lang="ru-RU" sz="2000" dirty="0" err="1"/>
              <a:t>діяльності</a:t>
            </a:r>
            <a:r>
              <a:rPr lang="ru-RU" sz="2000" dirty="0"/>
              <a:t>. Природа </a:t>
            </a:r>
            <a:r>
              <a:rPr lang="ru-RU" sz="2000" dirty="0" err="1"/>
              <a:t>інколи</a:t>
            </a:r>
            <a:r>
              <a:rPr lang="ru-RU" sz="2000" dirty="0"/>
              <a:t> </a:t>
            </a:r>
            <a:r>
              <a:rPr lang="ru-RU" sz="2000" dirty="0" err="1"/>
              <a:t>також</a:t>
            </a:r>
            <a:r>
              <a:rPr lang="ru-RU" sz="2000" dirty="0"/>
              <a:t> </a:t>
            </a:r>
            <a:r>
              <a:rPr lang="ru-RU" sz="2000" dirty="0" err="1"/>
              <a:t>створює</a:t>
            </a:r>
            <a:r>
              <a:rPr lang="ru-RU" sz="2000" dirty="0"/>
              <a:t> </a:t>
            </a:r>
            <a:r>
              <a:rPr lang="ru-RU" sz="2000" dirty="0" err="1"/>
              <a:t>унікальні</a:t>
            </a:r>
            <a:r>
              <a:rPr lang="ru-RU" sz="2000" dirty="0"/>
              <a:t> </a:t>
            </a:r>
            <a:r>
              <a:rPr lang="ru-RU" sz="2000" dirty="0" err="1"/>
              <a:t>шедеври</a:t>
            </a:r>
            <a:r>
              <a:rPr lang="ru-RU" sz="2000" dirty="0"/>
              <a:t>, але в </a:t>
            </a:r>
            <a:r>
              <a:rPr lang="ru-RU" sz="2000" dirty="0" err="1"/>
              <a:t>природі</a:t>
            </a:r>
            <a:r>
              <a:rPr lang="ru-RU" sz="2000" dirty="0"/>
              <a:t> </a:t>
            </a:r>
            <a:r>
              <a:rPr lang="ru-RU" sz="2000" dirty="0" err="1"/>
              <a:t>відбувається</a:t>
            </a:r>
            <a:r>
              <a:rPr lang="ru-RU" sz="2000" dirty="0"/>
              <a:t> </a:t>
            </a:r>
            <a:r>
              <a:rPr lang="ru-RU" sz="2000" dirty="0" err="1"/>
              <a:t>процес</a:t>
            </a:r>
            <a:r>
              <a:rPr lang="ru-RU" sz="2000" dirty="0"/>
              <a:t> </a:t>
            </a:r>
            <a:r>
              <a:rPr lang="ru-RU" sz="2000" dirty="0" err="1"/>
              <a:t>розвитку</a:t>
            </a:r>
            <a:r>
              <a:rPr lang="ru-RU" sz="2000" dirty="0"/>
              <a:t>, а не </a:t>
            </a:r>
            <a:r>
              <a:rPr lang="ru-RU" sz="2000" dirty="0" err="1"/>
              <a:t>творчості</a:t>
            </a:r>
            <a:r>
              <a:rPr lang="ru-RU" sz="2000" dirty="0"/>
              <a:t>. </a:t>
            </a:r>
            <a:endParaRPr lang="ru-RU" sz="2000" dirty="0" smtClean="0"/>
          </a:p>
          <a:p>
            <a:r>
              <a:rPr lang="ru-RU" sz="2000" dirty="0" err="1" smtClean="0"/>
              <a:t>Творчість</a:t>
            </a:r>
            <a:r>
              <a:rPr lang="ru-RU" sz="2000" dirty="0" smtClean="0"/>
              <a:t> </a:t>
            </a:r>
            <a:r>
              <a:rPr lang="ru-RU" sz="2000" dirty="0"/>
              <a:t>— </a:t>
            </a:r>
            <a:r>
              <a:rPr lang="ru-RU" sz="2000" dirty="0" err="1"/>
              <a:t>процес</a:t>
            </a:r>
            <a:r>
              <a:rPr lang="ru-RU" sz="2000" dirty="0"/>
              <a:t> </a:t>
            </a:r>
            <a:r>
              <a:rPr lang="ru-RU" sz="2000" dirty="0" err="1"/>
              <a:t>усвідомлений</a:t>
            </a:r>
            <a:r>
              <a:rPr lang="ru-RU" sz="2000" dirty="0"/>
              <a:t>, </a:t>
            </a:r>
            <a:r>
              <a:rPr lang="ru-RU" sz="2000" dirty="0" err="1"/>
              <a:t>цілеспрямований</a:t>
            </a:r>
            <a:r>
              <a:rPr lang="ru-RU" sz="2000" dirty="0"/>
              <a:t> і, як правило, </a:t>
            </a:r>
            <a:r>
              <a:rPr lang="ru-RU" sz="2000" dirty="0" err="1"/>
              <a:t>передбачуваний</a:t>
            </a:r>
            <a:r>
              <a:rPr lang="ru-RU" sz="2000" dirty="0"/>
              <a:t>. </a:t>
            </a:r>
            <a:r>
              <a:rPr lang="ru-RU" sz="2000" dirty="0" err="1"/>
              <a:t>Отже</a:t>
            </a:r>
            <a:r>
              <a:rPr lang="ru-RU" sz="2000" dirty="0"/>
              <a:t>, результатом </a:t>
            </a:r>
            <a:r>
              <a:rPr lang="ru-RU" sz="2000" dirty="0" err="1"/>
              <a:t>творчої</a:t>
            </a:r>
            <a:r>
              <a:rPr lang="ru-RU" sz="2000" dirty="0"/>
              <a:t> </a:t>
            </a:r>
            <a:r>
              <a:rPr lang="ru-RU" sz="2000" dirty="0" err="1"/>
              <a:t>діяльності</a:t>
            </a:r>
            <a:r>
              <a:rPr lang="ru-RU" sz="2000" dirty="0"/>
              <a:t> є </a:t>
            </a:r>
            <a:r>
              <a:rPr lang="ru-RU" sz="2000" dirty="0" err="1"/>
              <a:t>щось</a:t>
            </a:r>
            <a:r>
              <a:rPr lang="ru-RU" sz="2000" dirty="0"/>
              <a:t> </a:t>
            </a:r>
            <a:r>
              <a:rPr lang="ru-RU" sz="2000" dirty="0" err="1"/>
              <a:t>таке</a:t>
            </a:r>
            <a:r>
              <a:rPr lang="ru-RU" sz="2000" dirty="0"/>
              <a:t>, </a:t>
            </a:r>
            <a:r>
              <a:rPr lang="ru-RU" sz="2000" dirty="0" err="1"/>
              <a:t>чого</a:t>
            </a:r>
            <a:r>
              <a:rPr lang="ru-RU" sz="2000" dirty="0"/>
              <a:t> </a:t>
            </a:r>
            <a:r>
              <a:rPr lang="ru-RU" sz="2000" dirty="0" err="1"/>
              <a:t>ще</a:t>
            </a:r>
            <a:r>
              <a:rPr lang="ru-RU" sz="2000" dirty="0"/>
              <a:t> не </a:t>
            </a:r>
            <a:r>
              <a:rPr lang="ru-RU" sz="2000" dirty="0" err="1"/>
              <a:t>було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є </a:t>
            </a:r>
            <a:r>
              <a:rPr lang="ru-RU" sz="2000" dirty="0" err="1"/>
              <a:t>суспільно-історичною</a:t>
            </a:r>
            <a:r>
              <a:rPr lang="ru-RU" sz="2000" dirty="0"/>
              <a:t> </a:t>
            </a:r>
            <a:r>
              <a:rPr lang="ru-RU" sz="2000" dirty="0" err="1"/>
              <a:t>унікальністю</a:t>
            </a:r>
            <a:r>
              <a:rPr lang="ru-RU" sz="2000" dirty="0"/>
              <a:t>. </a:t>
            </a:r>
            <a:r>
              <a:rPr lang="ru-RU" sz="2000" dirty="0" err="1"/>
              <a:t>Цей</a:t>
            </a:r>
            <a:r>
              <a:rPr lang="ru-RU" sz="2000" dirty="0"/>
              <a:t> результат </a:t>
            </a:r>
            <a:r>
              <a:rPr lang="ru-RU" sz="2000" dirty="0" err="1"/>
              <a:t>має</a:t>
            </a:r>
            <a:r>
              <a:rPr lang="ru-RU" sz="2000" dirty="0"/>
              <a:t> бути </a:t>
            </a:r>
            <a:r>
              <a:rPr lang="ru-RU" sz="2000" dirty="0" err="1"/>
              <a:t>новим</a:t>
            </a:r>
            <a:r>
              <a:rPr lang="ru-RU" sz="2000" dirty="0"/>
              <a:t>, </a:t>
            </a:r>
            <a:r>
              <a:rPr lang="ru-RU" sz="2000" dirty="0" err="1"/>
              <a:t>оригінальним</a:t>
            </a:r>
            <a:r>
              <a:rPr lang="ru-RU" sz="2000" dirty="0"/>
              <a:t>, </a:t>
            </a:r>
            <a:r>
              <a:rPr lang="ru-RU" sz="2000" dirty="0" err="1"/>
              <a:t>він</a:t>
            </a:r>
            <a:r>
              <a:rPr lang="ru-RU" sz="2000" dirty="0"/>
              <a:t> не </a:t>
            </a:r>
            <a:r>
              <a:rPr lang="ru-RU" sz="2000" dirty="0" err="1"/>
              <a:t>може</a:t>
            </a:r>
            <a:r>
              <a:rPr lang="ru-RU" sz="2000" dirty="0"/>
              <a:t> бути </a:t>
            </a:r>
            <a:r>
              <a:rPr lang="ru-RU" sz="2000" dirty="0" err="1"/>
              <a:t>повторенням</a:t>
            </a:r>
            <a:r>
              <a:rPr lang="ru-RU" sz="2000" dirty="0"/>
              <a:t> уже </a:t>
            </a:r>
            <a:r>
              <a:rPr lang="ru-RU" sz="2000" dirty="0" err="1"/>
              <a:t>відомого</a:t>
            </a:r>
            <a:r>
              <a:rPr lang="ru-RU" sz="2000" dirty="0"/>
              <a:t>. </a:t>
            </a:r>
            <a:r>
              <a:rPr lang="ru-RU" sz="2000" dirty="0" err="1"/>
              <a:t>Такі</a:t>
            </a:r>
            <a:r>
              <a:rPr lang="ru-RU" sz="2000" dirty="0"/>
              <a:t> </a:t>
            </a:r>
            <a:r>
              <a:rPr lang="ru-RU" sz="2000" dirty="0" err="1"/>
              <a:t>результати</a:t>
            </a:r>
            <a:r>
              <a:rPr lang="ru-RU" sz="2000" dirty="0"/>
              <a:t> </a:t>
            </a:r>
            <a:r>
              <a:rPr lang="ru-RU" sz="2000" dirty="0" err="1"/>
              <a:t>можуть</a:t>
            </a:r>
            <a:r>
              <a:rPr lang="ru-RU" sz="2000" dirty="0"/>
              <a:t> </a:t>
            </a:r>
            <a:r>
              <a:rPr lang="ru-RU" sz="2000" dirty="0" err="1"/>
              <a:t>з'явитися</a:t>
            </a:r>
            <a:r>
              <a:rPr lang="ru-RU" sz="2000" dirty="0"/>
              <a:t> </a:t>
            </a:r>
            <a:r>
              <a:rPr lang="ru-RU" sz="2000" dirty="0" err="1"/>
              <a:t>саме</a:t>
            </a:r>
            <a:r>
              <a:rPr lang="ru-RU" sz="2000" dirty="0"/>
              <a:t> </a:t>
            </a:r>
            <a:r>
              <a:rPr lang="ru-RU" sz="2000" dirty="0" err="1"/>
              <a:t>внаслідок</a:t>
            </a:r>
            <a:r>
              <a:rPr lang="ru-RU" sz="2000" dirty="0"/>
              <a:t> </a:t>
            </a:r>
            <a:r>
              <a:rPr lang="ru-RU" sz="2000" dirty="0" err="1"/>
              <a:t>творчої</a:t>
            </a:r>
            <a:r>
              <a:rPr lang="ru-RU" sz="2000" dirty="0"/>
              <a:t> </a:t>
            </a:r>
            <a:r>
              <a:rPr lang="ru-RU" sz="2000" dirty="0" err="1"/>
              <a:t>діяльності</a:t>
            </a:r>
            <a:r>
              <a:rPr lang="ru-RU" sz="2000" dirty="0"/>
              <a:t>. У </a:t>
            </a:r>
            <a:r>
              <a:rPr lang="ru-RU" sz="2000" dirty="0" err="1"/>
              <a:t>цьому</a:t>
            </a:r>
            <a:r>
              <a:rPr lang="ru-RU" sz="2000" dirty="0"/>
              <a:t> </a:t>
            </a:r>
            <a:r>
              <a:rPr lang="ru-RU" sz="2000" dirty="0" err="1"/>
              <a:t>аспекті</a:t>
            </a:r>
            <a:r>
              <a:rPr lang="ru-RU" sz="2000" dirty="0"/>
              <a:t> </a:t>
            </a:r>
            <a:r>
              <a:rPr lang="ru-RU" sz="2000" dirty="0" err="1"/>
              <a:t>специфічною</a:t>
            </a:r>
            <a:r>
              <a:rPr lang="ru-RU" sz="2000" dirty="0"/>
              <a:t> </a:t>
            </a:r>
            <a:r>
              <a:rPr lang="ru-RU" sz="2000" dirty="0" err="1"/>
              <a:t>рисою</a:t>
            </a:r>
            <a:r>
              <a:rPr lang="ru-RU" sz="2000" dirty="0"/>
              <a:t> </a:t>
            </a:r>
            <a:r>
              <a:rPr lang="ru-RU" sz="2000" dirty="0" err="1"/>
              <a:t>творчості</a:t>
            </a:r>
            <a:r>
              <a:rPr lang="ru-RU" sz="2000" dirty="0"/>
              <a:t> є те,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творча</a:t>
            </a:r>
            <a:r>
              <a:rPr lang="ru-RU" sz="2000" dirty="0"/>
              <a:t> </a:t>
            </a:r>
            <a:r>
              <a:rPr lang="ru-RU" sz="2000" dirty="0" err="1"/>
              <a:t>діяльність</a:t>
            </a:r>
            <a:r>
              <a:rPr lang="ru-RU" sz="2000" dirty="0"/>
              <a:t> не </a:t>
            </a:r>
            <a:r>
              <a:rPr lang="ru-RU" sz="2000" dirty="0" err="1"/>
              <a:t>може</a:t>
            </a:r>
            <a:r>
              <a:rPr lang="ru-RU" sz="2000" dirty="0"/>
              <a:t> бути </a:t>
            </a:r>
            <a:r>
              <a:rPr lang="ru-RU" sz="2000" dirty="0" err="1"/>
              <a:t>повторенням</a:t>
            </a:r>
            <a:r>
              <a:rPr lang="ru-RU" sz="2000" dirty="0"/>
              <a:t> </a:t>
            </a:r>
            <a:r>
              <a:rPr lang="ru-RU" sz="2000" dirty="0" err="1"/>
              <a:t>відомого</a:t>
            </a:r>
            <a:r>
              <a:rPr lang="ru-RU" sz="2000" dirty="0"/>
              <a:t>, </a:t>
            </a:r>
            <a:r>
              <a:rPr lang="ru-RU" sz="2000" dirty="0" err="1"/>
              <a:t>її</a:t>
            </a:r>
            <a:r>
              <a:rPr lang="ru-RU" sz="2000" dirty="0"/>
              <a:t> результату </a:t>
            </a:r>
            <a:r>
              <a:rPr lang="ru-RU" sz="2000" dirty="0" err="1"/>
              <a:t>завжди</a:t>
            </a:r>
            <a:r>
              <a:rPr lang="ru-RU" sz="2000" dirty="0"/>
              <a:t> </a:t>
            </a:r>
            <a:r>
              <a:rPr lang="ru-RU" sz="2000" dirty="0" err="1"/>
              <a:t>властива</a:t>
            </a:r>
            <a:r>
              <a:rPr lang="ru-RU" sz="2000" dirty="0"/>
              <a:t> новизна. </a:t>
            </a:r>
            <a:r>
              <a:rPr lang="ru-RU" sz="2000" dirty="0" err="1"/>
              <a:t>Творчість</a:t>
            </a:r>
            <a:r>
              <a:rPr lang="ru-RU" sz="2000" dirty="0"/>
              <a:t> </a:t>
            </a:r>
            <a:r>
              <a:rPr lang="ru-RU" sz="2000" dirty="0" err="1"/>
              <a:t>властива</a:t>
            </a:r>
            <a:r>
              <a:rPr lang="ru-RU" sz="2000" dirty="0"/>
              <a:t> </a:t>
            </a:r>
            <a:r>
              <a:rPr lang="ru-RU" sz="2000" dirty="0" err="1"/>
              <a:t>людині</a:t>
            </a:r>
            <a:r>
              <a:rPr lang="ru-RU" sz="2000" dirty="0"/>
              <a:t> у будь-</a:t>
            </a:r>
            <a:r>
              <a:rPr lang="ru-RU" sz="2000" dirty="0" err="1"/>
              <a:t>якій</a:t>
            </a:r>
            <a:r>
              <a:rPr lang="ru-RU" sz="2000" dirty="0"/>
              <a:t> </a:t>
            </a:r>
            <a:r>
              <a:rPr lang="ru-RU" sz="2000" dirty="0" err="1"/>
              <a:t>сфері</a:t>
            </a:r>
            <a:r>
              <a:rPr lang="ru-RU" sz="2000" dirty="0"/>
              <a:t> </a:t>
            </a:r>
            <a:r>
              <a:rPr lang="ru-RU" sz="2000" dirty="0" err="1"/>
              <a:t>її</a:t>
            </a:r>
            <a:r>
              <a:rPr lang="ru-RU" sz="2000" dirty="0"/>
              <a:t> </a:t>
            </a:r>
            <a:r>
              <a:rPr lang="ru-RU" sz="2000" dirty="0" err="1"/>
              <a:t>доцільної</a:t>
            </a:r>
            <a:r>
              <a:rPr lang="ru-RU" sz="2000" dirty="0"/>
              <a:t> </a:t>
            </a:r>
            <a:r>
              <a:rPr lang="ru-RU" sz="2000" dirty="0" err="1"/>
              <a:t>діяльності</a:t>
            </a:r>
            <a:r>
              <a:rPr lang="ru-RU" sz="2000" dirty="0"/>
              <a:t>. </a:t>
            </a:r>
            <a:r>
              <a:rPr lang="ru-RU" sz="2000" dirty="0" err="1"/>
              <a:t>Конституція</a:t>
            </a:r>
            <a:r>
              <a:rPr lang="ru-RU" sz="2000" dirty="0"/>
              <a:t> </a:t>
            </a:r>
            <a:r>
              <a:rPr lang="ru-RU" sz="2000" dirty="0" err="1"/>
              <a:t>України</a:t>
            </a:r>
            <a:r>
              <a:rPr lang="ru-RU" sz="2000" dirty="0"/>
              <a:t> </a:t>
            </a:r>
            <a:r>
              <a:rPr lang="ru-RU" sz="2000" dirty="0" err="1"/>
              <a:t>проголошує</a:t>
            </a:r>
            <a:r>
              <a:rPr lang="ru-RU" sz="2000" dirty="0"/>
              <a:t> свободу </a:t>
            </a:r>
            <a:r>
              <a:rPr lang="ru-RU" sz="2000" dirty="0" err="1"/>
              <a:t>творчості</a:t>
            </a:r>
            <a:r>
              <a:rPr lang="ru-RU" sz="2000" dirty="0"/>
              <a:t> у ст. 54.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означає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людина</a:t>
            </a:r>
            <a:r>
              <a:rPr lang="ru-RU" sz="2000" dirty="0"/>
              <a:t> </a:t>
            </a:r>
            <a:r>
              <a:rPr lang="ru-RU" sz="2000" dirty="0" err="1"/>
              <a:t>може</a:t>
            </a:r>
            <a:r>
              <a:rPr lang="ru-RU" sz="2000" dirty="0"/>
              <a:t> </a:t>
            </a:r>
            <a:r>
              <a:rPr lang="ru-RU" sz="2000" dirty="0" err="1"/>
              <a:t>творити</a:t>
            </a:r>
            <a:r>
              <a:rPr lang="ru-RU" sz="2000" dirty="0"/>
              <a:t> у будь-</a:t>
            </a:r>
            <a:r>
              <a:rPr lang="ru-RU" sz="2000" dirty="0" err="1"/>
              <a:t>якій</a:t>
            </a:r>
            <a:r>
              <a:rPr lang="ru-RU" sz="2000" dirty="0"/>
              <a:t> </a:t>
            </a:r>
            <a:r>
              <a:rPr lang="ru-RU" sz="2000" dirty="0" err="1"/>
              <a:t>галузі</a:t>
            </a:r>
            <a:r>
              <a:rPr lang="ru-RU" sz="2000" dirty="0"/>
              <a:t> </a:t>
            </a:r>
            <a:r>
              <a:rPr lang="ru-RU" sz="2000" dirty="0" err="1"/>
              <a:t>діяльності</a:t>
            </a:r>
            <a:r>
              <a:rPr lang="ru-RU" sz="2000" dirty="0"/>
              <a:t> все,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їй</a:t>
            </a:r>
            <a:r>
              <a:rPr lang="ru-RU" sz="2000" dirty="0"/>
              <a:t> </a:t>
            </a:r>
            <a:r>
              <a:rPr lang="ru-RU" sz="2000" dirty="0" err="1"/>
              <a:t>забажається</a:t>
            </a:r>
            <a:r>
              <a:rPr lang="ru-RU" sz="2000" dirty="0"/>
              <a:t>. </a:t>
            </a:r>
            <a:r>
              <a:rPr lang="ru-RU" sz="2000" dirty="0" err="1"/>
              <a:t>Проте</a:t>
            </a:r>
            <a:r>
              <a:rPr lang="ru-RU" sz="2000" dirty="0"/>
              <a:t> </a:t>
            </a:r>
            <a:r>
              <a:rPr lang="ru-RU" sz="2000" dirty="0" err="1"/>
              <a:t>обмеження</a:t>
            </a:r>
            <a:r>
              <a:rPr lang="ru-RU" sz="2000" dirty="0"/>
              <a:t> </a:t>
            </a:r>
            <a:r>
              <a:rPr lang="ru-RU" sz="2000" dirty="0" err="1"/>
              <a:t>творчості</a:t>
            </a:r>
            <a:r>
              <a:rPr lang="ru-RU" sz="2000" dirty="0"/>
              <a:t> </a:t>
            </a:r>
            <a:r>
              <a:rPr lang="ru-RU" sz="2000" dirty="0" err="1"/>
              <a:t>встановлюються</a:t>
            </a:r>
            <a:r>
              <a:rPr lang="ru-RU" sz="2000" dirty="0"/>
              <a:t> законом: </a:t>
            </a:r>
            <a:r>
              <a:rPr lang="ru-RU" sz="2000" dirty="0" err="1"/>
              <a:t>творчість</a:t>
            </a:r>
            <a:r>
              <a:rPr lang="ru-RU" sz="2000" dirty="0"/>
              <a:t> не </a:t>
            </a:r>
            <a:r>
              <a:rPr lang="ru-RU" sz="2000" dirty="0" err="1"/>
              <a:t>може</a:t>
            </a:r>
            <a:r>
              <a:rPr lang="ru-RU" sz="2000" dirty="0"/>
              <a:t> бути </a:t>
            </a:r>
            <a:r>
              <a:rPr lang="ru-RU" sz="2000" dirty="0" err="1"/>
              <a:t>антисуспільною</a:t>
            </a:r>
            <a:r>
              <a:rPr lang="ru-RU" sz="2000" dirty="0"/>
              <a:t>, аморальною, </a:t>
            </a:r>
            <a:r>
              <a:rPr lang="ru-RU" sz="2000" dirty="0" err="1"/>
              <a:t>спрямованою</a:t>
            </a:r>
            <a:r>
              <a:rPr lang="ru-RU" sz="2000" dirty="0"/>
              <a:t> </a:t>
            </a:r>
            <a:r>
              <a:rPr lang="ru-RU" sz="2000" dirty="0" err="1"/>
              <a:t>проти</a:t>
            </a:r>
            <a:r>
              <a:rPr lang="ru-RU" sz="2000" dirty="0"/>
              <a:t> </a:t>
            </a:r>
            <a:r>
              <a:rPr lang="ru-RU" sz="2000" dirty="0" err="1"/>
              <a:t>людства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656301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916832"/>
            <a:ext cx="6347714" cy="3880773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2. </a:t>
            </a:r>
            <a:r>
              <a:rPr lang="ru-RU" sz="3600" dirty="0" err="1" smtClean="0"/>
              <a:t>Поняття</a:t>
            </a:r>
            <a:r>
              <a:rPr lang="ru-RU" sz="3600" dirty="0" smtClean="0"/>
              <a:t> </a:t>
            </a:r>
            <a:r>
              <a:rPr lang="ru-RU" sz="3600" dirty="0"/>
              <a:t>та структура </a:t>
            </a:r>
            <a:r>
              <a:rPr lang="ru-RU" sz="3600" dirty="0" err="1"/>
              <a:t>інтелектуальної</a:t>
            </a:r>
            <a:r>
              <a:rPr lang="ru-RU" sz="3600" dirty="0"/>
              <a:t> </a:t>
            </a:r>
            <a:r>
              <a:rPr lang="ru-RU" sz="3600" dirty="0" err="1"/>
              <a:t>власності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543860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80728"/>
            <a:ext cx="8208912" cy="5060635"/>
          </a:xfrm>
        </p:spPr>
        <p:txBody>
          <a:bodyPr>
            <a:normAutofit fontScale="92500"/>
          </a:bodyPr>
          <a:lstStyle/>
          <a:p>
            <a:r>
              <a:rPr lang="ru-RU" sz="2800" dirty="0" err="1"/>
              <a:t>Об'єкти</a:t>
            </a:r>
            <a:r>
              <a:rPr lang="ru-RU" sz="2800" dirty="0"/>
              <a:t> </a:t>
            </a:r>
            <a:r>
              <a:rPr lang="ru-RU" sz="2800" dirty="0" err="1"/>
              <a:t>інтелектуальної</a:t>
            </a:r>
            <a:r>
              <a:rPr lang="ru-RU" sz="2800" dirty="0"/>
              <a:t> </a:t>
            </a:r>
            <a:r>
              <a:rPr lang="ru-RU" sz="2800" dirty="0" err="1"/>
              <a:t>власності</a:t>
            </a:r>
            <a:r>
              <a:rPr lang="ru-RU" sz="2800" dirty="0"/>
              <a:t> є результатом </a:t>
            </a:r>
            <a:r>
              <a:rPr lang="ru-RU" sz="2800" dirty="0" err="1"/>
              <a:t>розумової</a:t>
            </a:r>
            <a:r>
              <a:rPr lang="ru-RU" sz="2800" dirty="0"/>
              <a:t> </a:t>
            </a:r>
            <a:r>
              <a:rPr lang="ru-RU" sz="2800" dirty="0" err="1"/>
              <a:t>діяльності</a:t>
            </a:r>
            <a:r>
              <a:rPr lang="ru-RU" sz="2800" dirty="0"/>
              <a:t> (</a:t>
            </a:r>
            <a:r>
              <a:rPr lang="ru-RU" sz="2800" dirty="0" err="1"/>
              <a:t>інтелектуальна</a:t>
            </a:r>
            <a:r>
              <a:rPr lang="ru-RU" sz="2800" dirty="0"/>
              <a:t> — </a:t>
            </a:r>
            <a:r>
              <a:rPr lang="ru-RU" sz="2800" dirty="0" err="1"/>
              <a:t>від</a:t>
            </a:r>
            <a:r>
              <a:rPr lang="ru-RU" sz="2800" dirty="0"/>
              <a:t> лат. </a:t>
            </a:r>
            <a:r>
              <a:rPr lang="en-US" sz="2800" dirty="0" err="1"/>
              <a:t>intellectus</a:t>
            </a:r>
            <a:r>
              <a:rPr lang="en-US" sz="2800" dirty="0"/>
              <a:t> — </a:t>
            </a:r>
            <a:r>
              <a:rPr lang="ru-RU" sz="2800" dirty="0" err="1"/>
              <a:t>розум</a:t>
            </a:r>
            <a:r>
              <a:rPr lang="ru-RU" sz="2800" dirty="0"/>
              <a:t>). Не </a:t>
            </a:r>
            <a:r>
              <a:rPr lang="ru-RU" sz="2800" dirty="0" err="1"/>
              <a:t>викликає</a:t>
            </a:r>
            <a:r>
              <a:rPr lang="ru-RU" sz="2800" dirty="0"/>
              <a:t> </a:t>
            </a:r>
            <a:r>
              <a:rPr lang="ru-RU" sz="2800" dirty="0" err="1"/>
              <a:t>сумнівів</a:t>
            </a:r>
            <a:r>
              <a:rPr lang="ru-RU" sz="2800" dirty="0"/>
              <a:t> той факт,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творчість</a:t>
            </a:r>
            <a:r>
              <a:rPr lang="ru-RU" sz="2800" dirty="0"/>
              <a:t> </a:t>
            </a:r>
            <a:r>
              <a:rPr lang="ru-RU" sz="2800" dirty="0" err="1"/>
              <a:t>людини</a:t>
            </a:r>
            <a:r>
              <a:rPr lang="ru-RU" sz="2800" dirty="0"/>
              <a:t> не </a:t>
            </a:r>
            <a:r>
              <a:rPr lang="ru-RU" sz="2800" dirty="0" err="1"/>
              <a:t>має</a:t>
            </a:r>
            <a:r>
              <a:rPr lang="ru-RU" sz="2800" dirty="0"/>
              <a:t> меж і </a:t>
            </a:r>
            <a:r>
              <a:rPr lang="ru-RU" sz="2800" dirty="0" err="1"/>
              <a:t>наявний</a:t>
            </a:r>
            <a:r>
              <a:rPr lang="ru-RU" sz="2800" dirty="0"/>
              <a:t> на </a:t>
            </a:r>
            <a:r>
              <a:rPr lang="ru-RU" sz="2800" dirty="0" err="1"/>
              <a:t>сьогодні</a:t>
            </a:r>
            <a:r>
              <a:rPr lang="ru-RU" sz="2800" dirty="0"/>
              <a:t> </a:t>
            </a:r>
            <a:r>
              <a:rPr lang="ru-RU" sz="2800" dirty="0" err="1"/>
              <a:t>перелік</a:t>
            </a:r>
            <a:r>
              <a:rPr lang="ru-RU" sz="2800" dirty="0"/>
              <a:t> </a:t>
            </a:r>
            <a:r>
              <a:rPr lang="ru-RU" sz="2800" dirty="0" err="1"/>
              <a:t>видів</a:t>
            </a:r>
            <a:r>
              <a:rPr lang="ru-RU" sz="2800" dirty="0"/>
              <a:t> </a:t>
            </a:r>
            <a:r>
              <a:rPr lang="ru-RU" sz="2800" dirty="0" err="1"/>
              <a:t>творчості</a:t>
            </a:r>
            <a:r>
              <a:rPr lang="ru-RU" sz="2800" dirty="0"/>
              <a:t> завтра </a:t>
            </a:r>
            <a:r>
              <a:rPr lang="ru-RU" sz="2800" dirty="0" err="1" smtClean="0"/>
              <a:t>поповниться</a:t>
            </a:r>
            <a:r>
              <a:rPr lang="ru-RU" sz="2800" dirty="0" smtClean="0"/>
              <a:t> </a:t>
            </a:r>
            <a:r>
              <a:rPr lang="ru-RU" sz="2800" dirty="0" err="1"/>
              <a:t>новими</a:t>
            </a:r>
            <a:r>
              <a:rPr lang="ru-RU" sz="2800" dirty="0"/>
              <a:t> видами. </a:t>
            </a:r>
            <a:endParaRPr lang="ru-RU" sz="2800" dirty="0" smtClean="0"/>
          </a:p>
          <a:p>
            <a:r>
              <a:rPr lang="ru-RU" sz="2800" dirty="0" err="1" smtClean="0"/>
              <a:t>Творчість</a:t>
            </a:r>
            <a:r>
              <a:rPr lang="ru-RU" sz="2800" dirty="0" smtClean="0"/>
              <a:t> </a:t>
            </a:r>
            <a:r>
              <a:rPr lang="ru-RU" sz="2800" dirty="0"/>
              <a:t>— не </a:t>
            </a:r>
            <a:r>
              <a:rPr lang="ru-RU" sz="2800" dirty="0" err="1"/>
              <a:t>статичне</a:t>
            </a:r>
            <a:r>
              <a:rPr lang="ru-RU" sz="2800" dirty="0"/>
              <a:t> </a:t>
            </a:r>
            <a:r>
              <a:rPr lang="ru-RU" sz="2800" dirty="0" err="1"/>
              <a:t>явище</a:t>
            </a:r>
            <a:r>
              <a:rPr lang="ru-RU" sz="2800" dirty="0"/>
              <a:t>, а </a:t>
            </a:r>
            <a:r>
              <a:rPr lang="ru-RU" sz="2800" dirty="0" err="1"/>
              <a:t>постійний</a:t>
            </a:r>
            <a:r>
              <a:rPr lang="ru-RU" sz="2800" dirty="0"/>
              <a:t> </a:t>
            </a:r>
            <a:r>
              <a:rPr lang="ru-RU" sz="2800" dirty="0" err="1"/>
              <a:t>динамічний</a:t>
            </a:r>
            <a:r>
              <a:rPr lang="ru-RU" sz="2800" dirty="0"/>
              <a:t> </a:t>
            </a:r>
            <a:r>
              <a:rPr lang="ru-RU" sz="2800" dirty="0" err="1"/>
              <a:t>процес</a:t>
            </a:r>
            <a:r>
              <a:rPr lang="ru-RU" sz="2800" dirty="0"/>
              <a:t>. </a:t>
            </a:r>
            <a:r>
              <a:rPr lang="ru-RU" sz="2800" dirty="0" err="1"/>
              <a:t>Це</a:t>
            </a:r>
            <a:r>
              <a:rPr lang="ru-RU" sz="2800" dirty="0"/>
              <a:t> </a:t>
            </a:r>
            <a:r>
              <a:rPr lang="ru-RU" sz="2800" dirty="0" err="1"/>
              <a:t>життя</a:t>
            </a:r>
            <a:r>
              <a:rPr lang="ru-RU" sz="2800" dirty="0"/>
              <a:t>, а </a:t>
            </a:r>
            <a:r>
              <a:rPr lang="ru-RU" sz="2800" dirty="0" err="1"/>
              <a:t>життя</a:t>
            </a:r>
            <a:r>
              <a:rPr lang="ru-RU" sz="2800" dirty="0"/>
              <a:t> </a:t>
            </a:r>
            <a:r>
              <a:rPr lang="ru-RU" sz="2800" dirty="0" err="1"/>
              <a:t>затиснути</a:t>
            </a:r>
            <a:r>
              <a:rPr lang="ru-RU" sz="2800" dirty="0"/>
              <a:t> в </a:t>
            </a:r>
            <a:r>
              <a:rPr lang="ru-RU" sz="2800" dirty="0" err="1"/>
              <a:t>якісь</a:t>
            </a:r>
            <a:r>
              <a:rPr lang="ru-RU" sz="2800" dirty="0"/>
              <a:t> рамки, </a:t>
            </a:r>
            <a:r>
              <a:rPr lang="ru-RU" sz="2800" dirty="0" err="1"/>
              <a:t>перерахувати</a:t>
            </a:r>
            <a:r>
              <a:rPr lang="ru-RU" sz="2800" dirty="0"/>
              <a:t> </a:t>
            </a:r>
            <a:r>
              <a:rPr lang="ru-RU" sz="2800" dirty="0" err="1"/>
              <a:t>його</a:t>
            </a:r>
            <a:r>
              <a:rPr lang="ru-RU" sz="2800" dirty="0"/>
              <a:t> прояви просто </a:t>
            </a:r>
            <a:r>
              <a:rPr lang="ru-RU" sz="2800" dirty="0" err="1"/>
              <a:t>неможливо</a:t>
            </a:r>
            <a:r>
              <a:rPr lang="ru-RU" sz="2800" dirty="0"/>
              <a:t>. </a:t>
            </a:r>
            <a:r>
              <a:rPr lang="ru-RU" sz="2800" dirty="0" err="1"/>
              <a:t>Відповідно</a:t>
            </a:r>
            <a:r>
              <a:rPr lang="ru-RU" sz="2800" dirty="0"/>
              <a:t>, навряд </a:t>
            </a:r>
            <a:r>
              <a:rPr lang="ru-RU" sz="2800" dirty="0" err="1"/>
              <a:t>чи</a:t>
            </a:r>
            <a:r>
              <a:rPr lang="ru-RU" sz="2800" dirty="0"/>
              <a:t> </a:t>
            </a:r>
            <a:r>
              <a:rPr lang="ru-RU" sz="2800" dirty="0" err="1"/>
              <a:t>можна</a:t>
            </a:r>
            <a:r>
              <a:rPr lang="ru-RU" sz="2800" dirty="0"/>
              <a:t> </a:t>
            </a:r>
            <a:r>
              <a:rPr lang="ru-RU" sz="2800" dirty="0" err="1"/>
              <a:t>перерахувати</a:t>
            </a:r>
            <a:r>
              <a:rPr lang="ru-RU" sz="2800" dirty="0"/>
              <a:t> все,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належить</a:t>
            </a:r>
            <a:r>
              <a:rPr lang="ru-RU" sz="2800" dirty="0"/>
              <a:t> до </a:t>
            </a:r>
            <a:r>
              <a:rPr lang="ru-RU" sz="2800" dirty="0" err="1"/>
              <a:t>інтелектуальної</a:t>
            </a:r>
            <a:r>
              <a:rPr lang="ru-RU" sz="2800" dirty="0"/>
              <a:t>, </a:t>
            </a:r>
            <a:r>
              <a:rPr lang="ru-RU" sz="2800" dirty="0" err="1"/>
              <a:t>творчої</a:t>
            </a:r>
            <a:r>
              <a:rPr lang="ru-RU" sz="2800" dirty="0"/>
              <a:t> </a:t>
            </a:r>
            <a:r>
              <a:rPr lang="ru-RU" sz="2800" dirty="0" err="1"/>
              <a:t>діяльності</a:t>
            </a:r>
            <a:r>
              <a:rPr lang="ru-RU" sz="2800" dirty="0"/>
              <a:t>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390941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8784976" cy="6408712"/>
          </a:xfrm>
          <a:solidFill>
            <a:schemeClr val="accent4"/>
          </a:solidFill>
        </p:spPr>
        <p:txBody>
          <a:bodyPr>
            <a:noAutofit/>
          </a:bodyPr>
          <a:lstStyle/>
          <a:p>
            <a:r>
              <a:rPr lang="ru-RU" sz="2400" dirty="0" err="1"/>
              <a:t>Поняття</a:t>
            </a:r>
            <a:r>
              <a:rPr lang="ru-RU" sz="2400" dirty="0"/>
              <a:t> «</a:t>
            </a:r>
            <a:r>
              <a:rPr lang="ru-RU" sz="2400" dirty="0" err="1"/>
              <a:t>інтелектуальна</a:t>
            </a:r>
            <a:r>
              <a:rPr lang="ru-RU" sz="2400" dirty="0"/>
              <a:t> </a:t>
            </a:r>
            <a:r>
              <a:rPr lang="ru-RU" sz="2400" dirty="0" err="1"/>
              <a:t>власність</a:t>
            </a:r>
            <a:r>
              <a:rPr lang="ru-RU" sz="2400" dirty="0"/>
              <a:t>» </a:t>
            </a:r>
            <a:r>
              <a:rPr lang="ru-RU" sz="2400" dirty="0" err="1"/>
              <a:t>використовується</a:t>
            </a:r>
            <a:r>
              <a:rPr lang="ru-RU" sz="2400" dirty="0"/>
              <a:t> у </a:t>
            </a:r>
            <a:r>
              <a:rPr lang="ru-RU" sz="2400" dirty="0" err="1"/>
              <a:t>різних</a:t>
            </a:r>
            <a:r>
              <a:rPr lang="ru-RU" sz="2400" dirty="0"/>
              <a:t> </a:t>
            </a:r>
            <a:r>
              <a:rPr lang="ru-RU" sz="2400" dirty="0" err="1"/>
              <a:t>значеннях</a:t>
            </a:r>
            <a:r>
              <a:rPr lang="ru-RU" sz="2400" dirty="0"/>
              <a:t>. </a:t>
            </a:r>
            <a:r>
              <a:rPr lang="ru-RU" sz="2400" dirty="0" err="1"/>
              <a:t>Його</a:t>
            </a:r>
            <a:r>
              <a:rPr lang="ru-RU" sz="2400" dirty="0"/>
              <a:t>, </a:t>
            </a:r>
            <a:r>
              <a:rPr lang="ru-RU" sz="2400" dirty="0" err="1"/>
              <a:t>зокрема</a:t>
            </a:r>
            <a:r>
              <a:rPr lang="ru-RU" sz="2400" dirty="0"/>
              <a:t>, </a:t>
            </a:r>
            <a:r>
              <a:rPr lang="ru-RU" sz="2400" dirty="0" err="1"/>
              <a:t>застосовують</a:t>
            </a:r>
            <a:r>
              <a:rPr lang="ru-RU" sz="2400" dirty="0"/>
              <a:t> для </a:t>
            </a:r>
            <a:r>
              <a:rPr lang="ru-RU" sz="2400" dirty="0" err="1"/>
              <a:t>позначення</a:t>
            </a:r>
            <a:r>
              <a:rPr lang="ru-RU" sz="2400" dirty="0"/>
              <a:t> </a:t>
            </a:r>
            <a:r>
              <a:rPr lang="ru-RU" sz="2400" dirty="0" err="1"/>
              <a:t>сукупності</a:t>
            </a:r>
            <a:r>
              <a:rPr lang="ru-RU" sz="2400" dirty="0"/>
              <a:t> </a:t>
            </a:r>
            <a:r>
              <a:rPr lang="ru-RU" sz="2400" dirty="0" err="1"/>
              <a:t>виключних</a:t>
            </a:r>
            <a:r>
              <a:rPr lang="ru-RU" sz="2400" dirty="0"/>
              <a:t> прав як </a:t>
            </a:r>
            <a:r>
              <a:rPr lang="ru-RU" sz="2400" dirty="0" err="1"/>
              <a:t>особистого</a:t>
            </a:r>
            <a:r>
              <a:rPr lang="ru-RU" sz="2400" dirty="0"/>
              <a:t> (морального), так й </a:t>
            </a:r>
            <a:r>
              <a:rPr lang="ru-RU" sz="2400" dirty="0" err="1"/>
              <a:t>майнового</a:t>
            </a:r>
            <a:r>
              <a:rPr lang="ru-RU" sz="2400" dirty="0"/>
              <a:t> характеру на </a:t>
            </a:r>
            <a:r>
              <a:rPr lang="ru-RU" sz="2400" dirty="0" err="1"/>
              <a:t>результати</a:t>
            </a:r>
            <a:r>
              <a:rPr lang="ru-RU" sz="2400" dirty="0"/>
              <a:t> </a:t>
            </a:r>
            <a:r>
              <a:rPr lang="ru-RU" sz="2400" dirty="0" err="1"/>
              <a:t>інтелектуальної</a:t>
            </a:r>
            <a:r>
              <a:rPr lang="ru-RU" sz="2400" dirty="0"/>
              <a:t>, </a:t>
            </a:r>
            <a:r>
              <a:rPr lang="ru-RU" sz="2400" dirty="0" err="1"/>
              <a:t>творчої</a:t>
            </a:r>
            <a:r>
              <a:rPr lang="ru-RU" sz="2400" dirty="0"/>
              <a:t> </a:t>
            </a:r>
            <a:r>
              <a:rPr lang="ru-RU" sz="2400" dirty="0" err="1" smtClean="0"/>
              <a:t>діяльності</a:t>
            </a:r>
            <a:r>
              <a:rPr lang="ru-RU" sz="2400" dirty="0" smtClean="0"/>
              <a:t>. </a:t>
            </a:r>
          </a:p>
          <a:p>
            <a:r>
              <a:rPr lang="ru-RU" sz="2400" dirty="0" smtClean="0"/>
              <a:t>Так</a:t>
            </a:r>
            <a:r>
              <a:rPr lang="ru-RU" sz="2400" dirty="0"/>
              <a:t>, у </a:t>
            </a:r>
            <a:r>
              <a:rPr lang="ru-RU" sz="2400" dirty="0" err="1"/>
              <a:t>Конвенції</a:t>
            </a:r>
            <a:r>
              <a:rPr lang="ru-RU" sz="2400" dirty="0"/>
              <a:t> про </a:t>
            </a:r>
            <a:r>
              <a:rPr lang="ru-RU" sz="2400" dirty="0" err="1"/>
              <a:t>заснування</a:t>
            </a:r>
            <a:r>
              <a:rPr lang="ru-RU" sz="2400" dirty="0"/>
              <a:t> </a:t>
            </a:r>
            <a:r>
              <a:rPr lang="ru-RU" sz="2400" dirty="0" err="1"/>
              <a:t>Всесвітньої</a:t>
            </a:r>
            <a:r>
              <a:rPr lang="ru-RU" sz="2400" dirty="0"/>
              <a:t> </a:t>
            </a:r>
            <a:r>
              <a:rPr lang="ru-RU" sz="2400" dirty="0" err="1"/>
              <a:t>організації</a:t>
            </a:r>
            <a:r>
              <a:rPr lang="ru-RU" sz="2400" dirty="0"/>
              <a:t> </a:t>
            </a:r>
            <a:r>
              <a:rPr lang="ru-RU" sz="2400" dirty="0" err="1"/>
              <a:t>інтелектуальної</a:t>
            </a:r>
            <a:r>
              <a:rPr lang="ru-RU" sz="2400" dirty="0"/>
              <a:t> </a:t>
            </a:r>
            <a:r>
              <a:rPr lang="ru-RU" sz="2400" dirty="0" err="1"/>
              <a:t>власності</a:t>
            </a:r>
            <a:r>
              <a:rPr lang="ru-RU" sz="2400" dirty="0"/>
              <a:t> (ВОІВ), </a:t>
            </a:r>
            <a:r>
              <a:rPr lang="ru-RU" sz="2400" dirty="0" err="1"/>
              <a:t>прийнятій</a:t>
            </a:r>
            <a:r>
              <a:rPr lang="ru-RU" sz="2400" dirty="0"/>
              <a:t> 14 </a:t>
            </a:r>
            <a:r>
              <a:rPr lang="ru-RU" sz="2400" dirty="0" err="1"/>
              <a:t>липня</a:t>
            </a:r>
            <a:r>
              <a:rPr lang="ru-RU" sz="2400" dirty="0"/>
              <a:t> 1967 р., </a:t>
            </a:r>
            <a:r>
              <a:rPr lang="ru-RU" sz="2400" dirty="0" err="1"/>
              <a:t>зазначено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термін</a:t>
            </a:r>
            <a:r>
              <a:rPr lang="ru-RU" sz="2400" dirty="0"/>
              <a:t> «</a:t>
            </a:r>
            <a:r>
              <a:rPr lang="ru-RU" sz="2400" dirty="0" err="1"/>
              <a:t>інтелектуальна</a:t>
            </a:r>
            <a:r>
              <a:rPr lang="ru-RU" sz="2400" dirty="0"/>
              <a:t> </a:t>
            </a:r>
            <a:r>
              <a:rPr lang="ru-RU" sz="2400" dirty="0" err="1"/>
              <a:t>власність</a:t>
            </a:r>
            <a:r>
              <a:rPr lang="ru-RU" sz="2400" dirty="0"/>
              <a:t>» </a:t>
            </a:r>
            <a:r>
              <a:rPr lang="ru-RU" sz="2400" dirty="0" err="1"/>
              <a:t>охоплює</a:t>
            </a:r>
            <a:r>
              <a:rPr lang="ru-RU" sz="2400" dirty="0"/>
              <a:t> права,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стосуються</a:t>
            </a:r>
            <a:r>
              <a:rPr lang="ru-RU" sz="2400" dirty="0"/>
              <a:t> </a:t>
            </a:r>
            <a:r>
              <a:rPr lang="ru-RU" sz="2400" dirty="0" err="1"/>
              <a:t>літературних</a:t>
            </a:r>
            <a:r>
              <a:rPr lang="ru-RU" sz="2400" dirty="0"/>
              <a:t>, </a:t>
            </a:r>
            <a:r>
              <a:rPr lang="ru-RU" sz="2400" dirty="0" err="1"/>
              <a:t>художніх</a:t>
            </a:r>
            <a:r>
              <a:rPr lang="ru-RU" sz="2400" dirty="0"/>
              <a:t> і </a:t>
            </a:r>
            <a:r>
              <a:rPr lang="ru-RU" sz="2400" dirty="0" err="1"/>
              <a:t>наукових</a:t>
            </a:r>
            <a:r>
              <a:rPr lang="ru-RU" sz="2400" dirty="0"/>
              <a:t> </a:t>
            </a:r>
            <a:r>
              <a:rPr lang="ru-RU" sz="2400" dirty="0" err="1"/>
              <a:t>творів</a:t>
            </a:r>
            <a:r>
              <a:rPr lang="ru-RU" sz="2400" dirty="0"/>
              <a:t>; </a:t>
            </a:r>
            <a:r>
              <a:rPr lang="ru-RU" sz="2400" dirty="0" err="1"/>
              <a:t>виконавчої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 </a:t>
            </a:r>
            <a:r>
              <a:rPr lang="ru-RU" sz="2400" dirty="0" err="1"/>
              <a:t>артистів</a:t>
            </a:r>
            <a:r>
              <a:rPr lang="ru-RU" sz="2400" dirty="0"/>
              <a:t>, </a:t>
            </a:r>
            <a:r>
              <a:rPr lang="ru-RU" sz="2400" dirty="0" err="1"/>
              <a:t>звукозапису</a:t>
            </a:r>
            <a:r>
              <a:rPr lang="ru-RU" sz="2400" dirty="0"/>
              <a:t>, </a:t>
            </a:r>
            <a:r>
              <a:rPr lang="ru-RU" sz="2400" dirty="0" err="1"/>
              <a:t>радіо</a:t>
            </a:r>
            <a:r>
              <a:rPr lang="ru-RU" sz="2400" dirty="0"/>
              <a:t>- і </a:t>
            </a:r>
            <a:r>
              <a:rPr lang="ru-RU" sz="2400" dirty="0" err="1"/>
              <a:t>телевізійних</a:t>
            </a:r>
            <a:r>
              <a:rPr lang="ru-RU" sz="2400" dirty="0"/>
              <a:t> передач; </a:t>
            </a:r>
            <a:r>
              <a:rPr lang="ru-RU" sz="2400" dirty="0" err="1"/>
              <a:t>винаходів</a:t>
            </a:r>
            <a:r>
              <a:rPr lang="ru-RU" sz="2400" dirty="0"/>
              <a:t> в </a:t>
            </a:r>
            <a:r>
              <a:rPr lang="ru-RU" sz="2400" dirty="0" err="1"/>
              <a:t>усіх</a:t>
            </a:r>
            <a:r>
              <a:rPr lang="ru-RU" sz="2400" dirty="0"/>
              <a:t> сферах </a:t>
            </a:r>
            <a:r>
              <a:rPr lang="ru-RU" sz="2400" dirty="0" err="1"/>
              <a:t>діяльності</a:t>
            </a:r>
            <a:r>
              <a:rPr lang="ru-RU" sz="2400" dirty="0"/>
              <a:t> </a:t>
            </a:r>
            <a:r>
              <a:rPr lang="ru-RU" sz="2400" dirty="0" err="1"/>
              <a:t>людини</a:t>
            </a:r>
            <a:r>
              <a:rPr lang="ru-RU" sz="2400" dirty="0"/>
              <a:t>; </a:t>
            </a:r>
            <a:r>
              <a:rPr lang="ru-RU" sz="2400" dirty="0" err="1"/>
              <a:t>наукових</a:t>
            </a:r>
            <a:r>
              <a:rPr lang="ru-RU" sz="2400" dirty="0"/>
              <a:t> </a:t>
            </a:r>
            <a:r>
              <a:rPr lang="ru-RU" sz="2400" dirty="0" err="1"/>
              <a:t>відкриттів</a:t>
            </a:r>
            <a:r>
              <a:rPr lang="ru-RU" sz="2400" dirty="0"/>
              <a:t>; </a:t>
            </a:r>
            <a:r>
              <a:rPr lang="ru-RU" sz="2400" dirty="0" err="1"/>
              <a:t>промислових</a:t>
            </a:r>
            <a:r>
              <a:rPr lang="ru-RU" sz="2400" dirty="0"/>
              <a:t> </a:t>
            </a:r>
            <a:r>
              <a:rPr lang="ru-RU" sz="2400" dirty="0" err="1"/>
              <a:t>зразків</a:t>
            </a:r>
            <a:r>
              <a:rPr lang="ru-RU" sz="2400" dirty="0"/>
              <a:t>; </a:t>
            </a:r>
            <a:r>
              <a:rPr lang="ru-RU" sz="2400" dirty="0" err="1"/>
              <a:t>товарних</a:t>
            </a:r>
            <a:r>
              <a:rPr lang="ru-RU" sz="2400" dirty="0"/>
              <a:t> </a:t>
            </a:r>
            <a:r>
              <a:rPr lang="ru-RU" sz="2400" dirty="0" err="1"/>
              <a:t>знаків</a:t>
            </a:r>
            <a:r>
              <a:rPr lang="ru-RU" sz="2400" dirty="0"/>
              <a:t>, </a:t>
            </a:r>
            <a:r>
              <a:rPr lang="ru-RU" sz="2400" dirty="0" err="1"/>
              <a:t>знаків</a:t>
            </a:r>
            <a:r>
              <a:rPr lang="ru-RU" sz="2400" dirty="0"/>
              <a:t> </a:t>
            </a:r>
            <a:r>
              <a:rPr lang="ru-RU" sz="2400" dirty="0" err="1"/>
              <a:t>обслуговування</a:t>
            </a:r>
            <a:r>
              <a:rPr lang="ru-RU" sz="2400" dirty="0"/>
              <a:t>, </a:t>
            </a:r>
            <a:r>
              <a:rPr lang="ru-RU" sz="2400" dirty="0" err="1"/>
              <a:t>фірмових</a:t>
            </a:r>
            <a:r>
              <a:rPr lang="ru-RU" sz="2400" dirty="0"/>
              <a:t> </a:t>
            </a:r>
            <a:r>
              <a:rPr lang="ru-RU" sz="2400" dirty="0" err="1"/>
              <a:t>найменувань</a:t>
            </a:r>
            <a:r>
              <a:rPr lang="ru-RU" sz="2400" dirty="0"/>
              <a:t> та </a:t>
            </a:r>
            <a:r>
              <a:rPr lang="ru-RU" sz="2400" dirty="0" err="1"/>
              <a:t>комерційних</a:t>
            </a:r>
            <a:r>
              <a:rPr lang="ru-RU" sz="2400" dirty="0"/>
              <a:t> </a:t>
            </a:r>
            <a:r>
              <a:rPr lang="ru-RU" sz="2400" dirty="0" err="1"/>
              <a:t>позначень</a:t>
            </a:r>
            <a:r>
              <a:rPr lang="ru-RU" sz="2400" dirty="0"/>
              <a:t>; </a:t>
            </a:r>
            <a:r>
              <a:rPr lang="ru-RU" sz="2400" dirty="0" err="1"/>
              <a:t>захисту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недобросовісної</a:t>
            </a:r>
            <a:r>
              <a:rPr lang="ru-RU" sz="2400" dirty="0"/>
              <a:t> </a:t>
            </a:r>
            <a:r>
              <a:rPr lang="ru-RU" sz="2400" dirty="0" err="1"/>
              <a:t>конкуренції</a:t>
            </a:r>
            <a:r>
              <a:rPr lang="ru-RU" sz="2400" dirty="0"/>
              <a:t>; </a:t>
            </a:r>
            <a:r>
              <a:rPr lang="ru-RU" sz="2400" dirty="0" err="1"/>
              <a:t>інтелектуальної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 у </a:t>
            </a:r>
            <a:r>
              <a:rPr lang="ru-RU" sz="2400" dirty="0" err="1"/>
              <a:t>виробничій</a:t>
            </a:r>
            <a:r>
              <a:rPr lang="ru-RU" sz="2400" dirty="0"/>
              <a:t>, </a:t>
            </a:r>
            <a:r>
              <a:rPr lang="ru-RU" sz="2400" dirty="0" err="1"/>
              <a:t>науковій</a:t>
            </a:r>
            <a:r>
              <a:rPr lang="ru-RU" sz="2400" dirty="0"/>
              <a:t>, </a:t>
            </a:r>
            <a:r>
              <a:rPr lang="ru-RU" sz="2400" dirty="0" err="1"/>
              <a:t>літературній</a:t>
            </a:r>
            <a:r>
              <a:rPr lang="ru-RU" sz="2400" dirty="0"/>
              <a:t>, </a:t>
            </a:r>
            <a:r>
              <a:rPr lang="ru-RU" sz="2400" dirty="0" err="1"/>
              <a:t>художній</a:t>
            </a:r>
            <a:r>
              <a:rPr lang="ru-RU" sz="2400" dirty="0"/>
              <a:t> сферах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783599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836712"/>
            <a:ext cx="7778825" cy="5204651"/>
          </a:xfrm>
        </p:spPr>
        <p:txBody>
          <a:bodyPr>
            <a:noAutofit/>
          </a:bodyPr>
          <a:lstStyle/>
          <a:p>
            <a:r>
              <a:rPr lang="ru-RU" sz="2400" dirty="0" err="1"/>
              <a:t>Іншою</a:t>
            </a:r>
            <a:r>
              <a:rPr lang="ru-RU" sz="2400" dirty="0"/>
              <a:t> </a:t>
            </a:r>
            <a:r>
              <a:rPr lang="ru-RU" sz="2400" dirty="0" err="1"/>
              <a:t>поширеною</a:t>
            </a:r>
            <a:r>
              <a:rPr lang="ru-RU" sz="2400" dirty="0"/>
              <a:t> точкою </a:t>
            </a:r>
            <a:r>
              <a:rPr lang="ru-RU" sz="2400" dirty="0" err="1"/>
              <a:t>зору</a:t>
            </a:r>
            <a:r>
              <a:rPr lang="ru-RU" sz="2400" dirty="0"/>
              <a:t> </a:t>
            </a:r>
            <a:r>
              <a:rPr lang="ru-RU" sz="2400" dirty="0" err="1"/>
              <a:t>щодо</a:t>
            </a:r>
            <a:r>
              <a:rPr lang="ru-RU" sz="2400" dirty="0"/>
              <a:t> </a:t>
            </a:r>
            <a:r>
              <a:rPr lang="ru-RU" sz="2400" dirty="0" err="1"/>
              <a:t>застосування</a:t>
            </a:r>
            <a:r>
              <a:rPr lang="ru-RU" sz="2400" dirty="0"/>
              <a:t> </a:t>
            </a:r>
            <a:r>
              <a:rPr lang="ru-RU" sz="2400" dirty="0" err="1"/>
              <a:t>цього</a:t>
            </a:r>
            <a:r>
              <a:rPr lang="ru-RU" sz="2400" dirty="0"/>
              <a:t> </a:t>
            </a:r>
            <a:r>
              <a:rPr lang="ru-RU" sz="2400" dirty="0" err="1"/>
              <a:t>поняття</a:t>
            </a:r>
            <a:r>
              <a:rPr lang="ru-RU" sz="2400" dirty="0"/>
              <a:t>, є </a:t>
            </a:r>
            <a:r>
              <a:rPr lang="ru-RU" sz="2400" dirty="0" err="1"/>
              <a:t>визначення</a:t>
            </a:r>
            <a:r>
              <a:rPr lang="ru-RU" sz="2400" dirty="0"/>
              <a:t> «</a:t>
            </a:r>
            <a:r>
              <a:rPr lang="ru-RU" sz="2400" dirty="0" err="1"/>
              <a:t>інтелектуальної</a:t>
            </a:r>
            <a:r>
              <a:rPr lang="ru-RU" sz="2400" dirty="0"/>
              <a:t> </a:t>
            </a:r>
            <a:r>
              <a:rPr lang="ru-RU" sz="2400" dirty="0" err="1"/>
              <a:t>власності</a:t>
            </a:r>
            <a:r>
              <a:rPr lang="ru-RU" sz="2400" dirty="0"/>
              <a:t>» як </a:t>
            </a:r>
            <a:r>
              <a:rPr lang="ru-RU" sz="2400" dirty="0" err="1"/>
              <a:t>сукупності</a:t>
            </a:r>
            <a:r>
              <a:rPr lang="ru-RU" sz="2400" dirty="0"/>
              <a:t> </a:t>
            </a:r>
            <a:r>
              <a:rPr lang="ru-RU" sz="2400" dirty="0" err="1"/>
              <a:t>конкретних</a:t>
            </a:r>
            <a:r>
              <a:rPr lang="ru-RU" sz="2400" dirty="0"/>
              <a:t> </a:t>
            </a:r>
            <a:r>
              <a:rPr lang="ru-RU" sz="2400" dirty="0" err="1"/>
              <a:t>об’єктів</a:t>
            </a:r>
            <a:r>
              <a:rPr lang="ru-RU" sz="2400" dirty="0"/>
              <a:t> – </a:t>
            </a:r>
            <a:r>
              <a:rPr lang="ru-RU" sz="2400" dirty="0" err="1"/>
              <a:t>результатів</a:t>
            </a:r>
            <a:r>
              <a:rPr lang="ru-RU" sz="2400" dirty="0"/>
              <a:t> </a:t>
            </a:r>
            <a:r>
              <a:rPr lang="ru-RU" sz="2400" dirty="0" err="1"/>
              <a:t>інтелектуальної</a:t>
            </a:r>
            <a:r>
              <a:rPr lang="ru-RU" sz="2400" dirty="0"/>
              <a:t>, </a:t>
            </a:r>
            <a:r>
              <a:rPr lang="ru-RU" sz="2400" dirty="0" err="1"/>
              <a:t>творчої</a:t>
            </a:r>
            <a:r>
              <a:rPr lang="ru-RU" sz="2400" dirty="0"/>
              <a:t> </a:t>
            </a:r>
            <a:r>
              <a:rPr lang="ru-RU" sz="2400" dirty="0" err="1" smtClean="0"/>
              <a:t>діяльності</a:t>
            </a:r>
            <a:endParaRPr lang="ru-RU" sz="2400" dirty="0" smtClean="0"/>
          </a:p>
          <a:p>
            <a:r>
              <a:rPr lang="ru-RU" sz="2400" dirty="0" err="1" smtClean="0"/>
              <a:t>Виходячи</a:t>
            </a:r>
            <a:r>
              <a:rPr lang="ru-RU" sz="2400" dirty="0" smtClean="0"/>
              <a:t> </a:t>
            </a:r>
            <a:r>
              <a:rPr lang="ru-RU" sz="2400" dirty="0" err="1"/>
              <a:t>із</a:t>
            </a:r>
            <a:r>
              <a:rPr lang="ru-RU" sz="2400" dirty="0"/>
              <a:t> </a:t>
            </a:r>
            <a:r>
              <a:rPr lang="ru-RU" sz="2400" dirty="0" err="1"/>
              <a:t>цієї</a:t>
            </a:r>
            <a:r>
              <a:rPr lang="ru-RU" sz="2400" dirty="0"/>
              <a:t> точки </a:t>
            </a:r>
            <a:r>
              <a:rPr lang="ru-RU" sz="2400" dirty="0" err="1"/>
              <a:t>зору</a:t>
            </a:r>
            <a:r>
              <a:rPr lang="ru-RU" sz="2400" dirty="0"/>
              <a:t>, </a:t>
            </a:r>
            <a:r>
              <a:rPr lang="ru-RU" sz="2400" dirty="0" err="1"/>
              <a:t>інтелектуальна</a:t>
            </a:r>
            <a:r>
              <a:rPr lang="ru-RU" sz="2400" dirty="0"/>
              <a:t> </a:t>
            </a:r>
            <a:r>
              <a:rPr lang="ru-RU" sz="2400" dirty="0" err="1"/>
              <a:t>власність</a:t>
            </a:r>
            <a:r>
              <a:rPr lang="ru-RU" sz="2400" dirty="0"/>
              <a:t> –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результати</a:t>
            </a:r>
            <a:r>
              <a:rPr lang="ru-RU" sz="2400" dirty="0"/>
              <a:t> </a:t>
            </a:r>
            <a:r>
              <a:rPr lang="ru-RU" sz="2400" dirty="0" err="1"/>
              <a:t>інтелектуальної</a:t>
            </a:r>
            <a:r>
              <a:rPr lang="ru-RU" sz="2400" dirty="0"/>
              <a:t>, </a:t>
            </a:r>
            <a:r>
              <a:rPr lang="ru-RU" sz="2400" dirty="0" err="1"/>
              <a:t>творчої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 </a:t>
            </a:r>
            <a:r>
              <a:rPr lang="ru-RU" sz="2400" dirty="0" err="1"/>
              <a:t>людини</a:t>
            </a:r>
            <a:r>
              <a:rPr lang="ru-RU" sz="2400" dirty="0"/>
              <a:t> у </a:t>
            </a:r>
            <a:r>
              <a:rPr lang="ru-RU" sz="2400" dirty="0" err="1"/>
              <a:t>виробничій</a:t>
            </a:r>
            <a:r>
              <a:rPr lang="ru-RU" sz="2400" dirty="0"/>
              <a:t>, </a:t>
            </a:r>
            <a:r>
              <a:rPr lang="ru-RU" sz="2400" dirty="0" err="1"/>
              <a:t>науковій</a:t>
            </a:r>
            <a:r>
              <a:rPr lang="ru-RU" sz="2400" dirty="0"/>
              <a:t>, </a:t>
            </a:r>
            <a:r>
              <a:rPr lang="ru-RU" sz="2400" dirty="0" err="1"/>
              <a:t>літературній</a:t>
            </a:r>
            <a:r>
              <a:rPr lang="ru-RU" sz="2400" dirty="0"/>
              <a:t>, </a:t>
            </a:r>
            <a:r>
              <a:rPr lang="ru-RU" sz="2400" dirty="0" err="1"/>
              <a:t>художній</a:t>
            </a:r>
            <a:r>
              <a:rPr lang="ru-RU" sz="2400" dirty="0"/>
              <a:t> та </a:t>
            </a:r>
            <a:r>
              <a:rPr lang="ru-RU" sz="2400" dirty="0" err="1"/>
              <a:t>інших</a:t>
            </a:r>
            <a:r>
              <a:rPr lang="ru-RU" sz="2400" dirty="0"/>
              <a:t> сферах, права на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охороняються</a:t>
            </a:r>
            <a:r>
              <a:rPr lang="ru-RU" sz="2400" dirty="0"/>
              <a:t> законом</a:t>
            </a:r>
            <a:r>
              <a:rPr lang="ru-RU" sz="2400" dirty="0" smtClean="0"/>
              <a:t>.</a:t>
            </a:r>
            <a:endParaRPr lang="en-US" sz="2400" dirty="0" smtClean="0"/>
          </a:p>
          <a:p>
            <a:r>
              <a:rPr lang="ru-RU" sz="2400" dirty="0" smtClean="0"/>
              <a:t> </a:t>
            </a:r>
            <a:r>
              <a:rPr lang="ru-RU" sz="2400" dirty="0" err="1"/>
              <a:t>Усі</a:t>
            </a:r>
            <a:r>
              <a:rPr lang="ru-RU" sz="2400" dirty="0"/>
              <a:t> </a:t>
            </a:r>
            <a:r>
              <a:rPr lang="ru-RU" sz="2400" dirty="0" err="1"/>
              <a:t>об’єкти</a:t>
            </a:r>
            <a:r>
              <a:rPr lang="ru-RU" sz="2400" dirty="0"/>
              <a:t> </a:t>
            </a:r>
            <a:r>
              <a:rPr lang="ru-RU" sz="2400" dirty="0" err="1"/>
              <a:t>інтелектуальної</a:t>
            </a:r>
            <a:r>
              <a:rPr lang="ru-RU" sz="2400" dirty="0"/>
              <a:t> </a:t>
            </a:r>
            <a:r>
              <a:rPr lang="ru-RU" sz="2400" dirty="0" err="1"/>
              <a:t>власності</a:t>
            </a:r>
            <a:r>
              <a:rPr lang="ru-RU" sz="2400" dirty="0"/>
              <a:t> </a:t>
            </a:r>
            <a:r>
              <a:rPr lang="ru-RU" sz="2400" dirty="0" err="1"/>
              <a:t>можна</a:t>
            </a:r>
            <a:r>
              <a:rPr lang="ru-RU" sz="2400" dirty="0"/>
              <a:t> </a:t>
            </a:r>
            <a:r>
              <a:rPr lang="ru-RU" sz="2400" dirty="0" err="1"/>
              <a:t>поділити</a:t>
            </a:r>
            <a:r>
              <a:rPr lang="ru-RU" sz="2400" dirty="0"/>
              <a:t> на три </a:t>
            </a:r>
            <a:r>
              <a:rPr lang="ru-RU" sz="2400" dirty="0" err="1"/>
              <a:t>види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й </a:t>
            </a:r>
            <a:r>
              <a:rPr lang="ru-RU" sz="2400" dirty="0" err="1"/>
              <a:t>становлять</a:t>
            </a:r>
            <a:r>
              <a:rPr lang="ru-RU" sz="2400" dirty="0"/>
              <a:t> </a:t>
            </a:r>
            <a:r>
              <a:rPr lang="ru-RU" sz="2400" dirty="0" err="1"/>
              <a:t>її</a:t>
            </a:r>
            <a:r>
              <a:rPr lang="ru-RU" sz="2400" dirty="0"/>
              <a:t> структуру: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772226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9504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76672"/>
            <a:ext cx="8568952" cy="5688632"/>
          </a:xfrm>
        </p:spPr>
        <p:txBody>
          <a:bodyPr>
            <a:noAutofit/>
          </a:bodyPr>
          <a:lstStyle/>
          <a:p>
            <a:r>
              <a:rPr lang="ru-RU" sz="2800" dirty="0"/>
              <a:t>До </a:t>
            </a:r>
            <a:r>
              <a:rPr lang="ru-RU" sz="2800" dirty="0" err="1"/>
              <a:t>об’єктів</a:t>
            </a:r>
            <a:r>
              <a:rPr lang="ru-RU" sz="2800" dirty="0"/>
              <a:t> </a:t>
            </a:r>
            <a:r>
              <a:rPr lang="ru-RU" sz="2800" dirty="0" err="1"/>
              <a:t>авторських</a:t>
            </a:r>
            <a:r>
              <a:rPr lang="ru-RU" sz="2800" dirty="0"/>
              <a:t> прав належать </a:t>
            </a:r>
            <a:r>
              <a:rPr lang="ru-RU" sz="2800" dirty="0" err="1"/>
              <a:t>результати</a:t>
            </a:r>
            <a:r>
              <a:rPr lang="ru-RU" sz="2800" dirty="0"/>
              <a:t> </a:t>
            </a:r>
            <a:r>
              <a:rPr lang="ru-RU" sz="2800" dirty="0" err="1"/>
              <a:t>духовної</a:t>
            </a:r>
            <a:r>
              <a:rPr lang="ru-RU" sz="2800" dirty="0"/>
              <a:t> та </a:t>
            </a:r>
            <a:r>
              <a:rPr lang="ru-RU" sz="2800" dirty="0" err="1"/>
              <a:t>інтелектуальної</a:t>
            </a:r>
            <a:r>
              <a:rPr lang="ru-RU" sz="2800" dirty="0"/>
              <a:t> </a:t>
            </a:r>
            <a:r>
              <a:rPr lang="ru-RU" sz="2800" dirty="0" err="1"/>
              <a:t>творчості</a:t>
            </a:r>
            <a:r>
              <a:rPr lang="ru-RU" sz="2800" dirty="0"/>
              <a:t> </a:t>
            </a:r>
            <a:r>
              <a:rPr lang="ru-RU" sz="2800" dirty="0" err="1"/>
              <a:t>людини</a:t>
            </a:r>
            <a:r>
              <a:rPr lang="ru-RU" sz="2800" dirty="0"/>
              <a:t> – твори науки, </a:t>
            </a:r>
            <a:r>
              <a:rPr lang="ru-RU" sz="2800" dirty="0" err="1"/>
              <a:t>літератури</a:t>
            </a:r>
            <a:r>
              <a:rPr lang="ru-RU" sz="2800" dirty="0"/>
              <a:t>, </a:t>
            </a:r>
            <a:r>
              <a:rPr lang="ru-RU" sz="2800" dirty="0" err="1"/>
              <a:t>мистецтва</a:t>
            </a:r>
            <a:r>
              <a:rPr lang="ru-RU" sz="2800" dirty="0"/>
              <a:t>, не </a:t>
            </a:r>
            <a:r>
              <a:rPr lang="ru-RU" sz="2800" dirty="0" err="1"/>
              <a:t>залежно</a:t>
            </a:r>
            <a:r>
              <a:rPr lang="ru-RU" sz="2800" dirty="0"/>
              <a:t> </a:t>
            </a:r>
            <a:r>
              <a:rPr lang="ru-RU" sz="2800" dirty="0" err="1"/>
              <a:t>від</a:t>
            </a:r>
            <a:r>
              <a:rPr lang="ru-RU" sz="2800" dirty="0"/>
              <a:t> мети, жанру, тематики, способу </a:t>
            </a:r>
            <a:r>
              <a:rPr lang="ru-RU" sz="2800" dirty="0" err="1"/>
              <a:t>відтворення</a:t>
            </a:r>
            <a:r>
              <a:rPr lang="ru-RU" sz="2800" dirty="0"/>
              <a:t> (в </a:t>
            </a:r>
            <a:r>
              <a:rPr lang="ru-RU" sz="2800" dirty="0" err="1"/>
              <a:t>усній</a:t>
            </a:r>
            <a:r>
              <a:rPr lang="ru-RU" sz="2800" dirty="0"/>
              <a:t>, </a:t>
            </a:r>
            <a:r>
              <a:rPr lang="ru-RU" sz="2800" dirty="0" err="1"/>
              <a:t>письмовій</a:t>
            </a:r>
            <a:r>
              <a:rPr lang="ru-RU" sz="2800" dirty="0"/>
              <a:t>, </a:t>
            </a:r>
            <a:r>
              <a:rPr lang="ru-RU" sz="2800" dirty="0" err="1"/>
              <a:t>об’ємно-просторовій</a:t>
            </a:r>
            <a:r>
              <a:rPr lang="ru-RU" sz="2800" dirty="0"/>
              <a:t> </a:t>
            </a:r>
            <a:r>
              <a:rPr lang="ru-RU" sz="2800" dirty="0" err="1"/>
              <a:t>чи</a:t>
            </a:r>
            <a:r>
              <a:rPr lang="ru-RU" sz="2800" dirty="0"/>
              <a:t> </a:t>
            </a:r>
            <a:r>
              <a:rPr lang="ru-RU" sz="2800" dirty="0" err="1"/>
              <a:t>іншій</a:t>
            </a:r>
            <a:r>
              <a:rPr lang="ru-RU" sz="2800" dirty="0"/>
              <a:t> </a:t>
            </a:r>
            <a:r>
              <a:rPr lang="ru-RU" sz="2800" dirty="0" err="1"/>
              <a:t>формі</a:t>
            </a:r>
            <a:r>
              <a:rPr lang="ru-RU" sz="2800" dirty="0"/>
              <a:t>) </a:t>
            </a:r>
            <a:r>
              <a:rPr lang="ru-RU" sz="2800" dirty="0" err="1"/>
              <a:t>тощо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 </a:t>
            </a:r>
            <a:r>
              <a:rPr lang="ru-RU" sz="2800" dirty="0" err="1"/>
              <a:t>Авторським</a:t>
            </a:r>
            <a:r>
              <a:rPr lang="ru-RU" sz="2800" dirty="0"/>
              <a:t> правом </a:t>
            </a:r>
            <a:r>
              <a:rPr lang="ru-RU" sz="2800" dirty="0" err="1"/>
              <a:t>охороняється</a:t>
            </a:r>
            <a:r>
              <a:rPr lang="ru-RU" sz="2800" dirty="0"/>
              <a:t> результат </a:t>
            </a:r>
            <a:r>
              <a:rPr lang="ru-RU" sz="2800" dirty="0" err="1"/>
              <a:t>інтелектуальної</a:t>
            </a:r>
            <a:r>
              <a:rPr lang="ru-RU" sz="2800" dirty="0"/>
              <a:t>, </a:t>
            </a:r>
            <a:r>
              <a:rPr lang="ru-RU" sz="2800" dirty="0" err="1"/>
              <a:t>творчої</a:t>
            </a:r>
            <a:r>
              <a:rPr lang="ru-RU" sz="2800" dirty="0"/>
              <a:t> </a:t>
            </a:r>
            <a:r>
              <a:rPr lang="ru-RU" sz="2800" dirty="0" err="1"/>
              <a:t>діяльності</a:t>
            </a:r>
            <a:r>
              <a:rPr lang="ru-RU" sz="2800" dirty="0"/>
              <a:t> </a:t>
            </a:r>
            <a:r>
              <a:rPr lang="ru-RU" sz="2800" dirty="0" err="1"/>
              <a:t>людини</a:t>
            </a:r>
            <a:r>
              <a:rPr lang="ru-RU" sz="2800" dirty="0"/>
              <a:t> </a:t>
            </a:r>
            <a:r>
              <a:rPr lang="ru-RU" sz="2800" dirty="0" err="1"/>
              <a:t>незалежно</a:t>
            </a:r>
            <a:r>
              <a:rPr lang="ru-RU" sz="2800" dirty="0"/>
              <a:t> </a:t>
            </a:r>
            <a:r>
              <a:rPr lang="ru-RU" sz="2800" dirty="0" err="1"/>
              <a:t>від</a:t>
            </a:r>
            <a:r>
              <a:rPr lang="ru-RU" sz="2800" dirty="0"/>
              <a:t> </a:t>
            </a:r>
            <a:r>
              <a:rPr lang="ru-RU" sz="2800" dirty="0" err="1"/>
              <a:t>можливості</a:t>
            </a:r>
            <a:r>
              <a:rPr lang="ru-RU" sz="2800" dirty="0"/>
              <a:t> </a:t>
            </a:r>
            <a:r>
              <a:rPr lang="ru-RU" sz="2800" dirty="0" err="1"/>
              <a:t>його</a:t>
            </a:r>
            <a:r>
              <a:rPr lang="ru-RU" sz="2800" dirty="0"/>
              <a:t> </a:t>
            </a:r>
            <a:r>
              <a:rPr lang="ru-RU" sz="2800" dirty="0" err="1"/>
              <a:t>промислового</a:t>
            </a:r>
            <a:r>
              <a:rPr lang="ru-RU" sz="2800" dirty="0"/>
              <a:t> </a:t>
            </a:r>
            <a:r>
              <a:rPr lang="ru-RU" sz="2800" dirty="0" err="1"/>
              <a:t>чи</a:t>
            </a:r>
            <a:r>
              <a:rPr lang="ru-RU" sz="2800" dirty="0"/>
              <a:t> </a:t>
            </a:r>
            <a:r>
              <a:rPr lang="ru-RU" sz="2800" dirty="0" err="1"/>
              <a:t>іншого</a:t>
            </a:r>
            <a:r>
              <a:rPr lang="ru-RU" sz="2800" dirty="0"/>
              <a:t> </a:t>
            </a:r>
            <a:r>
              <a:rPr lang="ru-RU" sz="2800" dirty="0" err="1"/>
              <a:t>використання</a:t>
            </a:r>
            <a:r>
              <a:rPr lang="ru-RU" sz="2800" dirty="0"/>
              <a:t>, а </a:t>
            </a:r>
            <a:r>
              <a:rPr lang="ru-RU" sz="2800" dirty="0" err="1"/>
              <a:t>також</a:t>
            </a:r>
            <a:r>
              <a:rPr lang="ru-RU" sz="2800" dirty="0"/>
              <a:t> </a:t>
            </a:r>
            <a:r>
              <a:rPr lang="ru-RU" sz="2800" dirty="0" err="1"/>
              <a:t>незалежно</a:t>
            </a:r>
            <a:r>
              <a:rPr lang="ru-RU" sz="2800" dirty="0"/>
              <a:t> </a:t>
            </a:r>
            <a:r>
              <a:rPr lang="ru-RU" sz="2800" dirty="0" err="1"/>
              <a:t>від</a:t>
            </a:r>
            <a:r>
              <a:rPr lang="ru-RU" sz="2800" dirty="0"/>
              <a:t> </a:t>
            </a:r>
            <a:r>
              <a:rPr lang="ru-RU" sz="2800" dirty="0" err="1"/>
              <a:t>визнання</a:t>
            </a:r>
            <a:r>
              <a:rPr lang="ru-RU" sz="2800" dirty="0"/>
              <a:t> факту </a:t>
            </a:r>
            <a:r>
              <a:rPr lang="ru-RU" sz="2800" dirty="0" err="1"/>
              <a:t>його</a:t>
            </a:r>
            <a:r>
              <a:rPr lang="ru-RU" sz="2800" dirty="0"/>
              <a:t> </a:t>
            </a:r>
            <a:r>
              <a:rPr lang="ru-RU" sz="2800" dirty="0" err="1"/>
              <a:t>існування</a:t>
            </a:r>
            <a:r>
              <a:rPr lang="ru-RU" sz="2800" dirty="0"/>
              <a:t> органом </a:t>
            </a:r>
            <a:r>
              <a:rPr lang="ru-RU" sz="2800" dirty="0" err="1"/>
              <a:t>державної</a:t>
            </a:r>
            <a:r>
              <a:rPr lang="ru-RU" sz="2800" dirty="0"/>
              <a:t> </a:t>
            </a:r>
            <a:r>
              <a:rPr lang="ru-RU" sz="2800" dirty="0" err="1" smtClean="0"/>
              <a:t>влади</a:t>
            </a:r>
            <a:r>
              <a:rPr lang="ru-RU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51758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8640"/>
            <a:ext cx="8496944" cy="6336704"/>
          </a:xfrm>
          <a:solidFill>
            <a:schemeClr val="accent4"/>
          </a:solidFill>
        </p:spPr>
        <p:txBody>
          <a:bodyPr>
            <a:noAutofit/>
          </a:bodyPr>
          <a:lstStyle/>
          <a:p>
            <a:r>
              <a:rPr lang="ru-RU" sz="2400" dirty="0" err="1"/>
              <a:t>Крім</a:t>
            </a:r>
            <a:r>
              <a:rPr lang="ru-RU" sz="2400" dirty="0"/>
              <a:t> </a:t>
            </a:r>
            <a:r>
              <a:rPr lang="ru-RU" sz="2400" dirty="0" err="1"/>
              <a:t>літературних</a:t>
            </a:r>
            <a:r>
              <a:rPr lang="ru-RU" sz="2400" dirty="0"/>
              <a:t> та </a:t>
            </a:r>
            <a:r>
              <a:rPr lang="ru-RU" sz="2400" dirty="0" err="1"/>
              <a:t>художніх</a:t>
            </a:r>
            <a:r>
              <a:rPr lang="ru-RU" sz="2400" dirty="0"/>
              <a:t> </a:t>
            </a:r>
            <a:r>
              <a:rPr lang="ru-RU" sz="2400" dirty="0" err="1"/>
              <a:t>творів</a:t>
            </a:r>
            <a:r>
              <a:rPr lang="ru-RU" sz="2400" dirty="0"/>
              <a:t> (</a:t>
            </a:r>
            <a:r>
              <a:rPr lang="ru-RU" sz="2400" dirty="0" err="1"/>
              <a:t>романів</a:t>
            </a:r>
            <a:r>
              <a:rPr lang="ru-RU" sz="2400" dirty="0"/>
              <a:t>, поем, </a:t>
            </a:r>
            <a:r>
              <a:rPr lang="ru-RU" sz="2400" dirty="0" err="1"/>
              <a:t>повістей</a:t>
            </a:r>
            <a:r>
              <a:rPr lang="ru-RU" sz="2400" dirty="0"/>
              <a:t>, статей, </a:t>
            </a:r>
            <a:r>
              <a:rPr lang="ru-RU" sz="2400" dirty="0" err="1"/>
              <a:t>брошур</a:t>
            </a:r>
            <a:r>
              <a:rPr lang="ru-RU" sz="2400" dirty="0"/>
              <a:t>, книг, </a:t>
            </a:r>
            <a:r>
              <a:rPr lang="ru-RU" sz="2400" dirty="0" err="1"/>
              <a:t>музичних</a:t>
            </a:r>
            <a:r>
              <a:rPr lang="ru-RU" sz="2400" dirty="0"/>
              <a:t>, </a:t>
            </a:r>
            <a:r>
              <a:rPr lang="ru-RU" sz="2400" dirty="0" err="1"/>
              <a:t>музично-драматичних</a:t>
            </a:r>
            <a:r>
              <a:rPr lang="ru-RU" sz="2400" dirty="0"/>
              <a:t>, </a:t>
            </a:r>
            <a:r>
              <a:rPr lang="ru-RU" sz="2400" dirty="0" err="1"/>
              <a:t>хореографічних</a:t>
            </a:r>
            <a:r>
              <a:rPr lang="ru-RU" sz="2400" dirty="0"/>
              <a:t>, </a:t>
            </a:r>
            <a:r>
              <a:rPr lang="ru-RU" sz="2400" dirty="0" err="1"/>
              <a:t>аудіовізуальних</a:t>
            </a:r>
            <a:r>
              <a:rPr lang="ru-RU" sz="2400" dirty="0"/>
              <a:t>, </a:t>
            </a:r>
            <a:r>
              <a:rPr lang="ru-RU" sz="2400" dirty="0" err="1"/>
              <a:t>фотографічних</a:t>
            </a:r>
            <a:r>
              <a:rPr lang="ru-RU" sz="2400" dirty="0"/>
              <a:t> </a:t>
            </a:r>
            <a:r>
              <a:rPr lang="ru-RU" sz="2400" dirty="0" err="1"/>
              <a:t>творів</a:t>
            </a:r>
            <a:r>
              <a:rPr lang="ru-RU" sz="2400" dirty="0"/>
              <a:t>, картин </a:t>
            </a:r>
            <a:r>
              <a:rPr lang="ru-RU" sz="2400" dirty="0" err="1"/>
              <a:t>тощо</a:t>
            </a:r>
            <a:r>
              <a:rPr lang="ru-RU" sz="2400" dirty="0"/>
              <a:t>), до </a:t>
            </a:r>
            <a:r>
              <a:rPr lang="ru-RU" sz="2400" dirty="0" err="1"/>
              <a:t>об’єктів</a:t>
            </a:r>
            <a:r>
              <a:rPr lang="ru-RU" sz="2400" dirty="0"/>
              <a:t> </a:t>
            </a:r>
            <a:r>
              <a:rPr lang="ru-RU" sz="2400" dirty="0" err="1"/>
              <a:t>авторського</a:t>
            </a:r>
            <a:r>
              <a:rPr lang="ru-RU" sz="2400" dirty="0"/>
              <a:t> права </a:t>
            </a:r>
            <a:r>
              <a:rPr lang="ru-RU" sz="2400" dirty="0" err="1"/>
              <a:t>відносяться</a:t>
            </a:r>
            <a:r>
              <a:rPr lang="ru-RU" sz="2400" dirty="0"/>
              <a:t> </a:t>
            </a:r>
            <a:r>
              <a:rPr lang="ru-RU" sz="2400" dirty="0" err="1"/>
              <a:t>комп’ютерні</a:t>
            </a:r>
            <a:r>
              <a:rPr lang="ru-RU" sz="2400" dirty="0"/>
              <a:t> </a:t>
            </a:r>
            <a:r>
              <a:rPr lang="ru-RU" sz="2400" dirty="0" err="1"/>
              <a:t>програми</a:t>
            </a:r>
            <a:r>
              <a:rPr lang="ru-RU" sz="2400" dirty="0"/>
              <a:t> та </a:t>
            </a:r>
            <a:r>
              <a:rPr lang="ru-RU" sz="2400" dirty="0" err="1"/>
              <a:t>компіляції</a:t>
            </a:r>
            <a:r>
              <a:rPr lang="ru-RU" sz="2400" dirty="0"/>
              <a:t> (</a:t>
            </a:r>
            <a:r>
              <a:rPr lang="ru-RU" sz="2400" dirty="0" err="1"/>
              <a:t>бази</a:t>
            </a:r>
            <a:r>
              <a:rPr lang="ru-RU" sz="2400" dirty="0"/>
              <a:t>) </a:t>
            </a:r>
            <a:r>
              <a:rPr lang="ru-RU" sz="2400" dirty="0" err="1"/>
              <a:t>даних</a:t>
            </a:r>
            <a:r>
              <a:rPr lang="ru-RU" sz="2400" dirty="0"/>
              <a:t>, </a:t>
            </a:r>
            <a:r>
              <a:rPr lang="ru-RU" sz="2400" dirty="0" err="1"/>
              <a:t>якщо</a:t>
            </a:r>
            <a:r>
              <a:rPr lang="ru-RU" sz="2400" dirty="0"/>
              <a:t> вони за добором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упорядкуванням</a:t>
            </a:r>
            <a:r>
              <a:rPr lang="ru-RU" sz="2400" dirty="0"/>
              <a:t> </a:t>
            </a:r>
            <a:r>
              <a:rPr lang="ru-RU" sz="2400" dirty="0" err="1" smtClean="0"/>
              <a:t>їхніх</a:t>
            </a:r>
            <a:r>
              <a:rPr lang="ru-RU" sz="2400" dirty="0" smtClean="0"/>
              <a:t> </a:t>
            </a:r>
            <a:r>
              <a:rPr lang="ru-RU" sz="2400" dirty="0" err="1"/>
              <a:t>складових</a:t>
            </a:r>
            <a:r>
              <a:rPr lang="ru-RU" sz="2400" dirty="0"/>
              <a:t> </a:t>
            </a:r>
            <a:r>
              <a:rPr lang="ru-RU" sz="2400" dirty="0" err="1"/>
              <a:t>частин</a:t>
            </a:r>
            <a:r>
              <a:rPr lang="ru-RU" sz="2400" dirty="0"/>
              <a:t> є результатом </a:t>
            </a:r>
            <a:r>
              <a:rPr lang="ru-RU" sz="2400" dirty="0" err="1"/>
              <a:t>інтелектуальної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, а </a:t>
            </a:r>
            <a:r>
              <a:rPr lang="ru-RU" sz="2400" dirty="0" err="1"/>
              <a:t>також</a:t>
            </a:r>
            <a:r>
              <a:rPr lang="ru-RU" sz="2400" dirty="0"/>
              <a:t> </a:t>
            </a:r>
            <a:r>
              <a:rPr lang="ru-RU" sz="2400" dirty="0" err="1"/>
              <a:t>інші</a:t>
            </a:r>
            <a:r>
              <a:rPr lang="ru-RU" sz="2400" dirty="0"/>
              <a:t> твори (ст. 433 </a:t>
            </a:r>
            <a:r>
              <a:rPr lang="ru-RU" sz="2400" dirty="0" err="1"/>
              <a:t>Цивільного</a:t>
            </a:r>
            <a:r>
              <a:rPr lang="ru-RU" sz="2400" dirty="0"/>
              <a:t> кодексу </a:t>
            </a:r>
            <a:r>
              <a:rPr lang="ru-RU" sz="2400" dirty="0" err="1"/>
              <a:t>України</a:t>
            </a:r>
            <a:r>
              <a:rPr lang="ru-RU" sz="2400" dirty="0"/>
              <a:t>). </a:t>
            </a:r>
            <a:endParaRPr lang="ru-RU" sz="2400" dirty="0" smtClean="0"/>
          </a:p>
          <a:p>
            <a:r>
              <a:rPr lang="ru-RU" sz="2400" dirty="0" smtClean="0"/>
              <a:t>До </a:t>
            </a:r>
            <a:r>
              <a:rPr lang="ru-RU" sz="2400" dirty="0" err="1"/>
              <a:t>об’єктів</a:t>
            </a:r>
            <a:r>
              <a:rPr lang="ru-RU" sz="2400" dirty="0"/>
              <a:t> </a:t>
            </a:r>
            <a:r>
              <a:rPr lang="ru-RU" sz="2400" dirty="0" err="1"/>
              <a:t>суміжних</a:t>
            </a:r>
            <a:r>
              <a:rPr lang="ru-RU" sz="2400" dirty="0"/>
              <a:t> прав, </a:t>
            </a:r>
            <a:r>
              <a:rPr lang="ru-RU" sz="2400" dirty="0" err="1"/>
              <a:t>згідно</a:t>
            </a:r>
            <a:r>
              <a:rPr lang="ru-RU" sz="2400" dirty="0"/>
              <a:t> </a:t>
            </a:r>
            <a:r>
              <a:rPr lang="ru-RU" sz="2400" dirty="0" err="1"/>
              <a:t>із</a:t>
            </a:r>
            <a:r>
              <a:rPr lang="ru-RU" sz="2400" dirty="0"/>
              <a:t> ст. 35 Закону </a:t>
            </a:r>
            <a:r>
              <a:rPr lang="ru-RU" sz="2400" dirty="0" err="1"/>
              <a:t>України</a:t>
            </a:r>
            <a:r>
              <a:rPr lang="ru-RU" sz="2400" dirty="0"/>
              <a:t> «Про </a:t>
            </a:r>
            <a:r>
              <a:rPr lang="ru-RU" sz="2400" dirty="0" err="1"/>
              <a:t>авторське</a:t>
            </a:r>
            <a:r>
              <a:rPr lang="ru-RU" sz="2400" dirty="0"/>
              <a:t> право і </a:t>
            </a:r>
            <a:r>
              <a:rPr lang="ru-RU" sz="2400" dirty="0" err="1"/>
              <a:t>суміжні</a:t>
            </a:r>
            <a:r>
              <a:rPr lang="ru-RU" sz="2400" dirty="0"/>
              <a:t> права», </a:t>
            </a:r>
            <a:r>
              <a:rPr lang="ru-RU" sz="2400" dirty="0" err="1"/>
              <a:t>відносяться</a:t>
            </a:r>
            <a:r>
              <a:rPr lang="ru-RU" sz="2400" dirty="0"/>
              <a:t> </a:t>
            </a:r>
            <a:r>
              <a:rPr lang="ru-RU" sz="2400" dirty="0" err="1"/>
              <a:t>виконання</a:t>
            </a:r>
            <a:r>
              <a:rPr lang="ru-RU" sz="2400" dirty="0"/>
              <a:t> </a:t>
            </a:r>
            <a:r>
              <a:rPr lang="ru-RU" sz="2400" dirty="0" err="1"/>
              <a:t>літературних</a:t>
            </a:r>
            <a:r>
              <a:rPr lang="ru-RU" sz="2400" dirty="0"/>
              <a:t>, </a:t>
            </a:r>
            <a:r>
              <a:rPr lang="ru-RU" sz="2400" dirty="0" err="1"/>
              <a:t>драматичних</a:t>
            </a:r>
            <a:r>
              <a:rPr lang="ru-RU" sz="2400" dirty="0"/>
              <a:t>, </a:t>
            </a:r>
            <a:r>
              <a:rPr lang="ru-RU" sz="2400" dirty="0" err="1"/>
              <a:t>музичних</a:t>
            </a:r>
            <a:r>
              <a:rPr lang="ru-RU" sz="2400" dirty="0"/>
              <a:t>, </a:t>
            </a:r>
            <a:r>
              <a:rPr lang="ru-RU" sz="2400" dirty="0" err="1"/>
              <a:t>музично-драматичних</a:t>
            </a:r>
            <a:r>
              <a:rPr lang="ru-RU" sz="2400" dirty="0"/>
              <a:t>, </a:t>
            </a:r>
            <a:r>
              <a:rPr lang="ru-RU" sz="2400" dirty="0" err="1"/>
              <a:t>хореографічних</a:t>
            </a:r>
            <a:r>
              <a:rPr lang="ru-RU" sz="2400" dirty="0"/>
              <a:t>, </a:t>
            </a:r>
            <a:r>
              <a:rPr lang="ru-RU" sz="2400" dirty="0" err="1"/>
              <a:t>фольклорних</a:t>
            </a:r>
            <a:r>
              <a:rPr lang="ru-RU" sz="2400" dirty="0"/>
              <a:t> та </a:t>
            </a:r>
            <a:r>
              <a:rPr lang="ru-RU" sz="2400" dirty="0" err="1"/>
              <a:t>інших</a:t>
            </a:r>
            <a:r>
              <a:rPr lang="ru-RU" sz="2400" dirty="0"/>
              <a:t> </a:t>
            </a:r>
            <a:r>
              <a:rPr lang="ru-RU" sz="2400" dirty="0" err="1"/>
              <a:t>творів</a:t>
            </a:r>
            <a:r>
              <a:rPr lang="ru-RU" sz="2400" dirty="0"/>
              <a:t>, </a:t>
            </a:r>
            <a:r>
              <a:rPr lang="ru-RU" sz="2400" dirty="0" err="1"/>
              <a:t>фонограми</a:t>
            </a:r>
            <a:r>
              <a:rPr lang="ru-RU" sz="2400" dirty="0"/>
              <a:t> (</a:t>
            </a:r>
            <a:r>
              <a:rPr lang="ru-RU" sz="2400" dirty="0" err="1"/>
              <a:t>тобто</a:t>
            </a:r>
            <a:r>
              <a:rPr lang="ru-RU" sz="2400" dirty="0"/>
              <a:t> звукозаписи </a:t>
            </a:r>
            <a:r>
              <a:rPr lang="ru-RU" sz="2400" dirty="0" err="1"/>
              <a:t>виконань</a:t>
            </a:r>
            <a:r>
              <a:rPr lang="ru-RU" sz="2400" dirty="0"/>
              <a:t>), </a:t>
            </a:r>
            <a:r>
              <a:rPr lang="ru-RU" sz="2400" dirty="0" err="1"/>
              <a:t>відеограми</a:t>
            </a:r>
            <a:r>
              <a:rPr lang="ru-RU" sz="2400" dirty="0"/>
              <a:t> (</a:t>
            </a:r>
            <a:r>
              <a:rPr lang="ru-RU" sz="2400" dirty="0" err="1"/>
              <a:t>відеозаписи</a:t>
            </a:r>
            <a:r>
              <a:rPr lang="ru-RU" sz="2400" dirty="0"/>
              <a:t> </a:t>
            </a:r>
            <a:r>
              <a:rPr lang="ru-RU" sz="2400" dirty="0" err="1"/>
              <a:t>виконань</a:t>
            </a:r>
            <a:r>
              <a:rPr lang="ru-RU" sz="2400" dirty="0"/>
              <a:t>), </a:t>
            </a:r>
            <a:r>
              <a:rPr lang="ru-RU" sz="2400" dirty="0" err="1"/>
              <a:t>програми</a:t>
            </a:r>
            <a:r>
              <a:rPr lang="ru-RU" sz="2400" dirty="0"/>
              <a:t> та </a:t>
            </a:r>
            <a:r>
              <a:rPr lang="ru-RU" sz="2400" dirty="0" err="1"/>
              <a:t>передачі</a:t>
            </a:r>
            <a:r>
              <a:rPr lang="ru-RU" sz="2400" dirty="0"/>
              <a:t> </a:t>
            </a:r>
            <a:r>
              <a:rPr lang="ru-RU" sz="2400" dirty="0" err="1"/>
              <a:t>організацій</a:t>
            </a:r>
            <a:r>
              <a:rPr lang="ru-RU" sz="2400" dirty="0"/>
              <a:t> </a:t>
            </a:r>
            <a:r>
              <a:rPr lang="ru-RU" sz="2400" dirty="0" err="1"/>
              <a:t>мовлення</a:t>
            </a:r>
            <a:r>
              <a:rPr lang="ru-RU" sz="240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29958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484784"/>
            <a:ext cx="8208912" cy="4752528"/>
          </a:xfrm>
          <a:solidFill>
            <a:schemeClr val="accent2"/>
          </a:solidFill>
        </p:spPr>
        <p:txBody>
          <a:bodyPr/>
          <a:lstStyle/>
          <a:p>
            <a:pPr marL="0" marR="34290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4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 10. </a:t>
            </a:r>
            <a:r>
              <a:rPr lang="uk-UA" sz="4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Основні поняття інтелектуальної власності</a:t>
            </a:r>
            <a:r>
              <a:rPr lang="ru-RU" sz="4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4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Захист прав на об'єкти інтелектуальної власності </a:t>
            </a:r>
            <a:endParaRPr lang="en-US" sz="4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9820" marR="930275" indent="0" algn="ctr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endParaRPr lang="en-US" sz="4800" b="1" u="sng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942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836712"/>
            <a:ext cx="7920880" cy="5204651"/>
          </a:xfrm>
          <a:solidFill>
            <a:schemeClr val="accent4"/>
          </a:solidFill>
        </p:spPr>
        <p:txBody>
          <a:bodyPr>
            <a:normAutofit/>
          </a:bodyPr>
          <a:lstStyle/>
          <a:p>
            <a:r>
              <a:rPr lang="ru-RU" sz="2400" dirty="0" err="1"/>
              <a:t>Об’єкти</a:t>
            </a:r>
            <a:r>
              <a:rPr lang="ru-RU" sz="2400" dirty="0"/>
              <a:t> </a:t>
            </a:r>
            <a:r>
              <a:rPr lang="ru-RU" sz="2400" dirty="0" err="1"/>
              <a:t>промислової</a:t>
            </a:r>
            <a:r>
              <a:rPr lang="ru-RU" sz="2400" dirty="0"/>
              <a:t> </a:t>
            </a:r>
            <a:r>
              <a:rPr lang="ru-RU" sz="2400" dirty="0" err="1"/>
              <a:t>власності</a:t>
            </a:r>
            <a:r>
              <a:rPr lang="ru-RU" sz="2400" dirty="0"/>
              <a:t> </a:t>
            </a:r>
            <a:r>
              <a:rPr lang="ru-RU" sz="2400" dirty="0" err="1"/>
              <a:t>отримали</a:t>
            </a:r>
            <a:r>
              <a:rPr lang="ru-RU" sz="2400" dirty="0"/>
              <a:t> </a:t>
            </a:r>
            <a:r>
              <a:rPr lang="ru-RU" sz="2400" dirty="0" err="1"/>
              <a:t>таку</a:t>
            </a:r>
            <a:r>
              <a:rPr lang="ru-RU" sz="2400" dirty="0"/>
              <a:t> </a:t>
            </a:r>
            <a:r>
              <a:rPr lang="ru-RU" sz="2400" dirty="0" err="1"/>
              <a:t>назву</a:t>
            </a:r>
            <a:r>
              <a:rPr lang="ru-RU" sz="2400" dirty="0"/>
              <a:t> у </a:t>
            </a:r>
            <a:r>
              <a:rPr lang="ru-RU" sz="2400" dirty="0" err="1"/>
              <a:t>зв’язку</a:t>
            </a:r>
            <a:r>
              <a:rPr lang="ru-RU" sz="2400" dirty="0"/>
              <a:t> </a:t>
            </a:r>
            <a:r>
              <a:rPr lang="ru-RU" sz="2400" dirty="0" err="1"/>
              <a:t>із</a:t>
            </a:r>
            <a:r>
              <a:rPr lang="ru-RU" sz="2400" dirty="0"/>
              <a:t> </a:t>
            </a:r>
            <a:r>
              <a:rPr lang="ru-RU" sz="2400" dirty="0" err="1"/>
              <a:t>тим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вони </a:t>
            </a:r>
            <a:r>
              <a:rPr lang="ru-RU" sz="2400" dirty="0" err="1"/>
              <a:t>використовуються</a:t>
            </a:r>
            <a:r>
              <a:rPr lang="ru-RU" sz="2400" dirty="0"/>
              <a:t> </a:t>
            </a:r>
            <a:r>
              <a:rPr lang="ru-RU" sz="2400" dirty="0" err="1"/>
              <a:t>здебільшого</a:t>
            </a:r>
            <a:r>
              <a:rPr lang="ru-RU" sz="2400" dirty="0"/>
              <a:t> у </a:t>
            </a:r>
            <a:r>
              <a:rPr lang="ru-RU" sz="2400" dirty="0" err="1" smtClean="0"/>
              <a:t>промисловості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 </a:t>
            </a:r>
            <a:r>
              <a:rPr lang="ru-RU" sz="2400" dirty="0" err="1"/>
              <a:t>Поняття</a:t>
            </a:r>
            <a:r>
              <a:rPr lang="ru-RU" sz="2400" dirty="0"/>
              <a:t> «</a:t>
            </a:r>
            <a:r>
              <a:rPr lang="ru-RU" sz="2400" dirty="0" err="1"/>
              <a:t>промислова</a:t>
            </a:r>
            <a:r>
              <a:rPr lang="ru-RU" sz="2400" dirty="0"/>
              <a:t> </a:t>
            </a:r>
            <a:r>
              <a:rPr lang="ru-RU" sz="2400" dirty="0" err="1"/>
              <a:t>власність</a:t>
            </a:r>
            <a:r>
              <a:rPr lang="ru-RU" sz="2400" dirty="0"/>
              <a:t>» </a:t>
            </a:r>
            <a:r>
              <a:rPr lang="ru-RU" sz="2400" dirty="0" err="1"/>
              <a:t>окреслюється</a:t>
            </a:r>
            <a:r>
              <a:rPr lang="ru-RU" sz="2400" dirty="0"/>
              <a:t> в </a:t>
            </a:r>
            <a:r>
              <a:rPr lang="ru-RU" sz="2400" dirty="0" err="1"/>
              <a:t>Паризькій</a:t>
            </a:r>
            <a:r>
              <a:rPr lang="ru-RU" sz="2400" dirty="0"/>
              <a:t> </a:t>
            </a:r>
            <a:r>
              <a:rPr lang="ru-RU" sz="2400" dirty="0" err="1"/>
              <a:t>конвенції</a:t>
            </a:r>
            <a:r>
              <a:rPr lang="ru-RU" sz="2400" dirty="0"/>
              <a:t> про </a:t>
            </a:r>
            <a:r>
              <a:rPr lang="ru-RU" sz="2400" dirty="0" err="1"/>
              <a:t>охорону</a:t>
            </a:r>
            <a:r>
              <a:rPr lang="ru-RU" sz="2400" dirty="0"/>
              <a:t> </a:t>
            </a:r>
            <a:r>
              <a:rPr lang="ru-RU" sz="2400" dirty="0" err="1"/>
              <a:t>промислової</a:t>
            </a:r>
            <a:r>
              <a:rPr lang="ru-RU" sz="2400" dirty="0"/>
              <a:t> </a:t>
            </a:r>
            <a:r>
              <a:rPr lang="ru-RU" sz="2400" dirty="0" err="1"/>
              <a:t>власності</a:t>
            </a:r>
            <a:r>
              <a:rPr lang="ru-RU" sz="2400" dirty="0"/>
              <a:t> 1883 р. </a:t>
            </a:r>
            <a:r>
              <a:rPr lang="ru-RU" sz="2400" dirty="0" err="1"/>
              <a:t>Відповідно</a:t>
            </a:r>
            <a:r>
              <a:rPr lang="ru-RU" sz="2400" dirty="0"/>
              <a:t> до ст. 1 </a:t>
            </a:r>
            <a:r>
              <a:rPr lang="ru-RU" sz="2400" dirty="0" err="1"/>
              <a:t>конвенції</a:t>
            </a:r>
            <a:r>
              <a:rPr lang="ru-RU" sz="2400" dirty="0"/>
              <a:t>, </a:t>
            </a:r>
            <a:r>
              <a:rPr lang="ru-RU" sz="2400" dirty="0" err="1"/>
              <a:t>об’єктами</a:t>
            </a:r>
            <a:r>
              <a:rPr lang="ru-RU" sz="2400" dirty="0"/>
              <a:t> </a:t>
            </a:r>
            <a:r>
              <a:rPr lang="ru-RU" sz="2400" dirty="0" err="1"/>
              <a:t>охорони</a:t>
            </a:r>
            <a:r>
              <a:rPr lang="ru-RU" sz="2400" dirty="0"/>
              <a:t> </a:t>
            </a:r>
            <a:r>
              <a:rPr lang="ru-RU" sz="2400" dirty="0" err="1"/>
              <a:t>промислової</a:t>
            </a:r>
            <a:r>
              <a:rPr lang="ru-RU" sz="2400" dirty="0"/>
              <a:t> </a:t>
            </a:r>
            <a:r>
              <a:rPr lang="ru-RU" sz="2400" dirty="0" err="1"/>
              <a:t>власності</a:t>
            </a:r>
            <a:r>
              <a:rPr lang="ru-RU" sz="2400" dirty="0"/>
              <a:t> є </a:t>
            </a:r>
            <a:r>
              <a:rPr lang="ru-RU" sz="2400" dirty="0" err="1"/>
              <a:t>патенти</a:t>
            </a:r>
            <a:r>
              <a:rPr lang="ru-RU" sz="2400" dirty="0"/>
              <a:t> на </a:t>
            </a:r>
            <a:r>
              <a:rPr lang="ru-RU" sz="2400" dirty="0" err="1"/>
              <a:t>винаходи</a:t>
            </a:r>
            <a:r>
              <a:rPr lang="ru-RU" sz="2400" dirty="0"/>
              <a:t>, </a:t>
            </a:r>
            <a:r>
              <a:rPr lang="ru-RU" sz="2400" dirty="0" err="1"/>
              <a:t>корисні</a:t>
            </a:r>
            <a:r>
              <a:rPr lang="ru-RU" sz="2400" dirty="0"/>
              <a:t> </a:t>
            </a:r>
            <a:r>
              <a:rPr lang="ru-RU" sz="2400" dirty="0" err="1"/>
              <a:t>моделі</a:t>
            </a:r>
            <a:r>
              <a:rPr lang="ru-RU" sz="2400" dirty="0"/>
              <a:t>, </a:t>
            </a:r>
            <a:r>
              <a:rPr lang="ru-RU" sz="2400" dirty="0" err="1"/>
              <a:t>промислові</a:t>
            </a:r>
            <a:r>
              <a:rPr lang="ru-RU" sz="2400" dirty="0"/>
              <a:t> </a:t>
            </a:r>
            <a:r>
              <a:rPr lang="ru-RU" sz="2400" dirty="0" err="1"/>
              <a:t>зразки</a:t>
            </a:r>
            <a:r>
              <a:rPr lang="ru-RU" sz="2400" dirty="0"/>
              <a:t>, </a:t>
            </a:r>
            <a:r>
              <a:rPr lang="ru-RU" sz="2400" dirty="0" err="1"/>
              <a:t>товарні</a:t>
            </a:r>
            <a:r>
              <a:rPr lang="ru-RU" sz="2400" dirty="0"/>
              <a:t> знаки, знаки </a:t>
            </a:r>
            <a:r>
              <a:rPr lang="ru-RU" sz="2400" dirty="0" err="1"/>
              <a:t>обслуговування</a:t>
            </a:r>
            <a:r>
              <a:rPr lang="ru-RU" sz="2400" dirty="0"/>
              <a:t>, </a:t>
            </a:r>
            <a:r>
              <a:rPr lang="ru-RU" sz="2400" dirty="0" err="1"/>
              <a:t>фірмове</a:t>
            </a:r>
            <a:r>
              <a:rPr lang="ru-RU" sz="2400" dirty="0"/>
              <a:t> </a:t>
            </a:r>
            <a:r>
              <a:rPr lang="ru-RU" sz="2400" dirty="0" err="1"/>
              <a:t>найменування</a:t>
            </a:r>
            <a:r>
              <a:rPr lang="ru-RU" sz="2400" dirty="0"/>
              <a:t> та </a:t>
            </a:r>
            <a:r>
              <a:rPr lang="ru-RU" sz="2400" dirty="0" err="1"/>
              <a:t>вказівки</a:t>
            </a:r>
            <a:r>
              <a:rPr lang="ru-RU" sz="2400" dirty="0"/>
              <a:t> про </a:t>
            </a:r>
            <a:r>
              <a:rPr lang="ru-RU" sz="2400" dirty="0" err="1"/>
              <a:t>походження</a:t>
            </a:r>
            <a:r>
              <a:rPr lang="ru-RU" sz="2400" dirty="0"/>
              <a:t> </a:t>
            </a:r>
            <a:r>
              <a:rPr lang="ru-RU" sz="2400" dirty="0" err="1"/>
              <a:t>чи</a:t>
            </a:r>
            <a:r>
              <a:rPr lang="ru-RU" sz="2400" dirty="0"/>
              <a:t> </a:t>
            </a:r>
            <a:r>
              <a:rPr lang="ru-RU" sz="2400" dirty="0" err="1"/>
              <a:t>найменування</a:t>
            </a:r>
            <a:r>
              <a:rPr lang="ru-RU" sz="2400" dirty="0"/>
              <a:t> </a:t>
            </a:r>
            <a:r>
              <a:rPr lang="ru-RU" sz="2400" dirty="0" err="1"/>
              <a:t>місця</a:t>
            </a:r>
            <a:r>
              <a:rPr lang="ru-RU" sz="2400" dirty="0"/>
              <a:t> </a:t>
            </a:r>
            <a:r>
              <a:rPr lang="ru-RU" sz="2400" dirty="0" err="1" smtClean="0"/>
              <a:t>походження</a:t>
            </a:r>
            <a:r>
              <a:rPr lang="ru-RU" sz="2400" dirty="0" smtClean="0"/>
              <a:t>, </a:t>
            </a:r>
            <a:r>
              <a:rPr lang="ru-RU" sz="2400" dirty="0"/>
              <a:t>а </a:t>
            </a:r>
            <a:r>
              <a:rPr lang="ru-RU" sz="2400" dirty="0" err="1"/>
              <a:t>також</a:t>
            </a:r>
            <a:r>
              <a:rPr lang="ru-RU" sz="2400" dirty="0"/>
              <a:t> </a:t>
            </a:r>
            <a:r>
              <a:rPr lang="ru-RU" sz="2400" dirty="0" err="1"/>
              <a:t>припинення</a:t>
            </a:r>
            <a:r>
              <a:rPr lang="ru-RU" sz="2400" dirty="0"/>
              <a:t> </a:t>
            </a:r>
            <a:r>
              <a:rPr lang="ru-RU" sz="2400" dirty="0" err="1"/>
              <a:t>недобросовісної</a:t>
            </a:r>
            <a:r>
              <a:rPr lang="ru-RU" sz="2400" dirty="0"/>
              <a:t> </a:t>
            </a:r>
            <a:r>
              <a:rPr lang="ru-RU" sz="2400" dirty="0" err="1" smtClean="0"/>
              <a:t>конкуренції</a:t>
            </a:r>
            <a:r>
              <a:rPr lang="ru-RU" sz="2400" dirty="0" smtClean="0"/>
              <a:t>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838917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836712"/>
            <a:ext cx="8138866" cy="5204651"/>
          </a:xfrm>
          <a:solidFill>
            <a:schemeClr val="accent4"/>
          </a:solidFill>
        </p:spPr>
        <p:txBody>
          <a:bodyPr>
            <a:noAutofit/>
          </a:bodyPr>
          <a:lstStyle/>
          <a:p>
            <a:r>
              <a:rPr lang="ru-RU" sz="2800" dirty="0"/>
              <a:t>До </a:t>
            </a:r>
            <a:r>
              <a:rPr lang="ru-RU" sz="2800" dirty="0" err="1"/>
              <a:t>інших</a:t>
            </a:r>
            <a:r>
              <a:rPr lang="ru-RU" sz="2800" dirty="0"/>
              <a:t> (</a:t>
            </a:r>
            <a:r>
              <a:rPr lang="ru-RU" sz="2800" dirty="0" err="1"/>
              <a:t>нетрадиційних</a:t>
            </a:r>
            <a:r>
              <a:rPr lang="ru-RU" sz="2800" dirty="0"/>
              <a:t>) </a:t>
            </a:r>
            <a:r>
              <a:rPr lang="ru-RU" sz="2800" dirty="0" err="1"/>
              <a:t>об’єктів</a:t>
            </a:r>
            <a:r>
              <a:rPr lang="ru-RU" sz="2800" dirty="0"/>
              <a:t> права </a:t>
            </a:r>
            <a:r>
              <a:rPr lang="ru-RU" sz="2800" dirty="0" err="1"/>
              <a:t>інтелектуальної</a:t>
            </a:r>
            <a:r>
              <a:rPr lang="ru-RU" sz="2800" dirty="0"/>
              <a:t> </a:t>
            </a:r>
            <a:r>
              <a:rPr lang="ru-RU" sz="2800" dirty="0" err="1"/>
              <a:t>власності</a:t>
            </a:r>
            <a:r>
              <a:rPr lang="ru-RU" sz="2800" dirty="0"/>
              <a:t> належать </a:t>
            </a:r>
            <a:r>
              <a:rPr lang="ru-RU" sz="2800" dirty="0" err="1"/>
              <a:t>результати</a:t>
            </a:r>
            <a:r>
              <a:rPr lang="ru-RU" sz="2800" dirty="0"/>
              <a:t> </a:t>
            </a:r>
            <a:r>
              <a:rPr lang="ru-RU" sz="2800" dirty="0" err="1"/>
              <a:t>інтелектуальної</a:t>
            </a:r>
            <a:r>
              <a:rPr lang="ru-RU" sz="2800" dirty="0"/>
              <a:t>, </a:t>
            </a:r>
            <a:r>
              <a:rPr lang="ru-RU" sz="2800" dirty="0" err="1"/>
              <a:t>творчої</a:t>
            </a:r>
            <a:r>
              <a:rPr lang="ru-RU" sz="2800" dirty="0"/>
              <a:t> </a:t>
            </a:r>
            <a:r>
              <a:rPr lang="ru-RU" sz="2800" dirty="0" err="1"/>
              <a:t>діяльності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використовуються</a:t>
            </a:r>
            <a:r>
              <a:rPr lang="ru-RU" sz="2800" dirty="0"/>
              <a:t> не </a:t>
            </a:r>
            <a:r>
              <a:rPr lang="ru-RU" sz="2800" dirty="0" err="1"/>
              <a:t>лише</a:t>
            </a:r>
            <a:r>
              <a:rPr lang="ru-RU" sz="2800" dirty="0"/>
              <a:t> у </a:t>
            </a:r>
            <a:r>
              <a:rPr lang="ru-RU" sz="2800" dirty="0" err="1"/>
              <a:t>промисловості</a:t>
            </a:r>
            <a:r>
              <a:rPr lang="ru-RU" sz="2800" dirty="0"/>
              <a:t>, але й в </a:t>
            </a:r>
            <a:r>
              <a:rPr lang="ru-RU" sz="2800" dirty="0" err="1"/>
              <a:t>інших</a:t>
            </a:r>
            <a:r>
              <a:rPr lang="ru-RU" sz="2800" dirty="0"/>
              <a:t> сферах </a:t>
            </a:r>
            <a:r>
              <a:rPr lang="ru-RU" sz="2800" dirty="0" err="1"/>
              <a:t>людської</a:t>
            </a:r>
            <a:r>
              <a:rPr lang="ru-RU" sz="2800" dirty="0"/>
              <a:t> </a:t>
            </a:r>
            <a:r>
              <a:rPr lang="ru-RU" sz="2800" dirty="0" err="1" smtClean="0"/>
              <a:t>діяльності</a:t>
            </a:r>
            <a:r>
              <a:rPr lang="ru-RU" sz="2800" dirty="0" smtClean="0"/>
              <a:t>. </a:t>
            </a:r>
            <a:r>
              <a:rPr lang="ru-RU" sz="2800" dirty="0"/>
              <a:t>До </a:t>
            </a:r>
            <a:r>
              <a:rPr lang="ru-RU" sz="2800" dirty="0" err="1"/>
              <a:t>цієї</a:t>
            </a:r>
            <a:r>
              <a:rPr lang="ru-RU" sz="2800" dirty="0"/>
              <a:t> </a:t>
            </a:r>
            <a:r>
              <a:rPr lang="ru-RU" sz="2800" dirty="0" err="1"/>
              <a:t>групи</a:t>
            </a:r>
            <a:r>
              <a:rPr lang="ru-RU" sz="2800" dirty="0"/>
              <a:t> належать </a:t>
            </a:r>
            <a:r>
              <a:rPr lang="ru-RU" sz="2800" dirty="0" err="1"/>
              <a:t>селекційні</a:t>
            </a:r>
            <a:r>
              <a:rPr lang="ru-RU" sz="2800" dirty="0"/>
              <a:t> </a:t>
            </a:r>
            <a:r>
              <a:rPr lang="ru-RU" sz="2800" dirty="0" err="1"/>
              <a:t>досягнення</a:t>
            </a:r>
            <a:r>
              <a:rPr lang="ru-RU" sz="2800" dirty="0"/>
              <a:t> (</a:t>
            </a:r>
            <a:r>
              <a:rPr lang="ru-RU" sz="2800" dirty="0" err="1"/>
              <a:t>нові</a:t>
            </a:r>
            <a:r>
              <a:rPr lang="ru-RU" sz="2800" dirty="0"/>
              <a:t> </a:t>
            </a:r>
            <a:r>
              <a:rPr lang="ru-RU" sz="2800" dirty="0" err="1"/>
              <a:t>сорти</a:t>
            </a:r>
            <a:r>
              <a:rPr lang="ru-RU" sz="2800" dirty="0"/>
              <a:t> </a:t>
            </a:r>
            <a:r>
              <a:rPr lang="ru-RU" sz="2800" dirty="0" err="1"/>
              <a:t>рослин</a:t>
            </a:r>
            <a:r>
              <a:rPr lang="ru-RU" sz="2800" dirty="0"/>
              <a:t> та породи </a:t>
            </a:r>
            <a:r>
              <a:rPr lang="ru-RU" sz="2800" dirty="0" err="1"/>
              <a:t>тварин</a:t>
            </a:r>
            <a:r>
              <a:rPr lang="ru-RU" sz="2800" dirty="0"/>
              <a:t>), </a:t>
            </a:r>
            <a:r>
              <a:rPr lang="ru-RU" sz="2800" dirty="0" err="1"/>
              <a:t>компонування</a:t>
            </a:r>
            <a:r>
              <a:rPr lang="ru-RU" sz="2800" dirty="0"/>
              <a:t> (</a:t>
            </a:r>
            <a:r>
              <a:rPr lang="ru-RU" sz="2800" dirty="0" err="1"/>
              <a:t>топографії</a:t>
            </a:r>
            <a:r>
              <a:rPr lang="ru-RU" sz="2800" dirty="0"/>
              <a:t>) </a:t>
            </a:r>
            <a:r>
              <a:rPr lang="ru-RU" sz="2800" dirty="0" err="1"/>
              <a:t>інтегральних</a:t>
            </a:r>
            <a:r>
              <a:rPr lang="ru-RU" sz="2800" dirty="0"/>
              <a:t> </a:t>
            </a:r>
            <a:r>
              <a:rPr lang="ru-RU" sz="2800" dirty="0" err="1" smtClean="0"/>
              <a:t>мікросхем</a:t>
            </a:r>
            <a:r>
              <a:rPr lang="ru-RU" sz="2800" dirty="0" smtClean="0"/>
              <a:t>, </a:t>
            </a:r>
            <a:r>
              <a:rPr lang="ru-RU" sz="2800" dirty="0" err="1"/>
              <a:t>комерційні</a:t>
            </a:r>
            <a:r>
              <a:rPr lang="ru-RU" sz="2800" dirty="0"/>
              <a:t> </a:t>
            </a:r>
            <a:r>
              <a:rPr lang="ru-RU" sz="2800" dirty="0" err="1"/>
              <a:t>таємниці</a:t>
            </a:r>
            <a:r>
              <a:rPr lang="ru-RU" sz="2800" dirty="0"/>
              <a:t> (у тому </a:t>
            </a:r>
            <a:r>
              <a:rPr lang="ru-RU" sz="2800" dirty="0" err="1"/>
              <a:t>числі</a:t>
            </a:r>
            <a:r>
              <a:rPr lang="ru-RU" sz="2800" dirty="0"/>
              <a:t> ноу-хау), </a:t>
            </a:r>
            <a:r>
              <a:rPr lang="ru-RU" sz="2800" dirty="0" err="1"/>
              <a:t>наукові</a:t>
            </a:r>
            <a:r>
              <a:rPr lang="ru-RU" sz="2800" dirty="0"/>
              <a:t> </a:t>
            </a:r>
            <a:r>
              <a:rPr lang="ru-RU" sz="2800" dirty="0" err="1"/>
              <a:t>відкриття</a:t>
            </a:r>
            <a:r>
              <a:rPr lang="ru-RU" sz="2800" dirty="0"/>
              <a:t> та </a:t>
            </a:r>
            <a:r>
              <a:rPr lang="ru-RU" sz="2800" dirty="0" err="1"/>
              <a:t>раціоналізаторські</a:t>
            </a:r>
            <a:r>
              <a:rPr lang="ru-RU" sz="2800" dirty="0"/>
              <a:t> </a:t>
            </a:r>
            <a:r>
              <a:rPr lang="ru-RU" sz="2800" dirty="0" err="1" smtClean="0"/>
              <a:t>пропозиції</a:t>
            </a:r>
            <a:r>
              <a:rPr lang="ru-RU" sz="2800" dirty="0" smtClean="0"/>
              <a:t>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373668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340768"/>
            <a:ext cx="6347714" cy="3880773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3. </a:t>
            </a:r>
            <a:r>
              <a:rPr lang="ru-RU" sz="3600" dirty="0" err="1" smtClean="0"/>
              <a:t>Об’єктивне</a:t>
            </a:r>
            <a:r>
              <a:rPr lang="ru-RU" sz="3600" dirty="0" smtClean="0"/>
              <a:t> </a:t>
            </a:r>
            <a:r>
              <a:rPr lang="ru-RU" sz="3600" dirty="0"/>
              <a:t>право </a:t>
            </a:r>
            <a:r>
              <a:rPr lang="ru-RU" sz="3600" dirty="0" err="1"/>
              <a:t>інтелектуальної</a:t>
            </a:r>
            <a:r>
              <a:rPr lang="ru-RU" sz="3600" dirty="0"/>
              <a:t> </a:t>
            </a:r>
            <a:r>
              <a:rPr lang="ru-RU" sz="3600" dirty="0" err="1"/>
              <a:t>власності</a:t>
            </a:r>
            <a:r>
              <a:rPr lang="ru-RU" sz="3600" dirty="0"/>
              <a:t>: </a:t>
            </a:r>
            <a:r>
              <a:rPr lang="ru-RU" sz="3600" dirty="0" err="1"/>
              <a:t>поняття</a:t>
            </a:r>
            <a:r>
              <a:rPr lang="ru-RU" sz="3600" dirty="0"/>
              <a:t>, </a:t>
            </a:r>
            <a:r>
              <a:rPr lang="ru-RU" sz="3600" dirty="0" err="1"/>
              <a:t>загальна</a:t>
            </a:r>
            <a:r>
              <a:rPr lang="ru-RU" sz="3600" dirty="0"/>
              <a:t> характеристика, </a:t>
            </a:r>
            <a:r>
              <a:rPr lang="ru-RU" sz="3600" dirty="0" err="1"/>
              <a:t>джерела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847894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620688"/>
            <a:ext cx="8138866" cy="5420675"/>
          </a:xfrm>
        </p:spPr>
        <p:txBody>
          <a:bodyPr>
            <a:noAutofit/>
          </a:bodyPr>
          <a:lstStyle/>
          <a:p>
            <a:r>
              <a:rPr lang="ru-RU" sz="2400" dirty="0" err="1"/>
              <a:t>Поряд</a:t>
            </a:r>
            <a:r>
              <a:rPr lang="ru-RU" sz="2400" dirty="0"/>
              <a:t> </a:t>
            </a:r>
            <a:r>
              <a:rPr lang="ru-RU" sz="2400" dirty="0" err="1"/>
              <a:t>із</a:t>
            </a:r>
            <a:r>
              <a:rPr lang="ru-RU" sz="2400" dirty="0"/>
              <a:t> </a:t>
            </a:r>
            <a:r>
              <a:rPr lang="ru-RU" sz="2400" dirty="0" err="1"/>
              <a:t>поняттям</a:t>
            </a:r>
            <a:r>
              <a:rPr lang="ru-RU" sz="2400" dirty="0"/>
              <a:t> «</a:t>
            </a:r>
            <a:r>
              <a:rPr lang="ru-RU" sz="2400" dirty="0" err="1"/>
              <a:t>інтелектуальна</a:t>
            </a:r>
            <a:r>
              <a:rPr lang="ru-RU" sz="2400" dirty="0"/>
              <a:t> </a:t>
            </a:r>
            <a:r>
              <a:rPr lang="ru-RU" sz="2400" dirty="0" err="1"/>
              <a:t>власність</a:t>
            </a:r>
            <a:r>
              <a:rPr lang="ru-RU" sz="2400" dirty="0"/>
              <a:t>» в </a:t>
            </a:r>
            <a:r>
              <a:rPr lang="ru-RU" sz="2400" dirty="0" err="1"/>
              <a:t>українському</a:t>
            </a:r>
            <a:r>
              <a:rPr lang="ru-RU" sz="2400" dirty="0"/>
              <a:t> </a:t>
            </a:r>
            <a:r>
              <a:rPr lang="ru-RU" sz="2400" dirty="0" err="1"/>
              <a:t>цивільному</a:t>
            </a:r>
            <a:r>
              <a:rPr lang="ru-RU" sz="2400" dirty="0"/>
              <a:t> </a:t>
            </a:r>
            <a:r>
              <a:rPr lang="ru-RU" sz="2400" dirty="0" err="1"/>
              <a:t>законодавстві</a:t>
            </a:r>
            <a:r>
              <a:rPr lang="ru-RU" sz="2400" dirty="0"/>
              <a:t> </a:t>
            </a:r>
            <a:r>
              <a:rPr lang="ru-RU" sz="2400" dirty="0" err="1"/>
              <a:t>застосовується</a:t>
            </a:r>
            <a:r>
              <a:rPr lang="ru-RU" sz="2400" dirty="0"/>
              <a:t> </a:t>
            </a:r>
            <a:r>
              <a:rPr lang="ru-RU" sz="2400" dirty="0" err="1"/>
              <a:t>поняття</a:t>
            </a:r>
            <a:r>
              <a:rPr lang="ru-RU" sz="2400" dirty="0"/>
              <a:t> «право </a:t>
            </a:r>
            <a:r>
              <a:rPr lang="ru-RU" sz="2400" dirty="0" err="1"/>
              <a:t>інтелектуальної</a:t>
            </a:r>
            <a:r>
              <a:rPr lang="ru-RU" sz="2400" dirty="0"/>
              <a:t> </a:t>
            </a:r>
            <a:r>
              <a:rPr lang="ru-RU" sz="2400" dirty="0" err="1"/>
              <a:t>власності</a:t>
            </a:r>
            <a:r>
              <a:rPr lang="ru-RU" sz="2400" dirty="0"/>
              <a:t>», яке </a:t>
            </a:r>
            <a:r>
              <a:rPr lang="ru-RU" sz="2400" dirty="0" err="1"/>
              <a:t>можна</a:t>
            </a:r>
            <a:r>
              <a:rPr lang="ru-RU" sz="2400" dirty="0"/>
              <a:t> </a:t>
            </a:r>
            <a:r>
              <a:rPr lang="ru-RU" sz="2400" dirty="0" err="1"/>
              <a:t>розглядати</a:t>
            </a:r>
            <a:r>
              <a:rPr lang="ru-RU" sz="2400" dirty="0"/>
              <a:t> у </a:t>
            </a:r>
            <a:r>
              <a:rPr lang="ru-RU" sz="2400" dirty="0" err="1"/>
              <a:t>двох</a:t>
            </a:r>
            <a:r>
              <a:rPr lang="ru-RU" sz="2400" dirty="0"/>
              <a:t> </a:t>
            </a:r>
            <a:r>
              <a:rPr lang="ru-RU" sz="2400" dirty="0" err="1"/>
              <a:t>значеннях</a:t>
            </a:r>
            <a:r>
              <a:rPr lang="ru-RU" sz="2400" dirty="0"/>
              <a:t> – </a:t>
            </a:r>
            <a:r>
              <a:rPr lang="ru-RU" sz="2400" dirty="0" err="1"/>
              <a:t>об’єктивному</a:t>
            </a:r>
            <a:r>
              <a:rPr lang="ru-RU" sz="2400" dirty="0"/>
              <a:t> (як </a:t>
            </a:r>
            <a:r>
              <a:rPr lang="ru-RU" sz="2400" dirty="0" err="1"/>
              <a:t>підгалузь</a:t>
            </a:r>
            <a:r>
              <a:rPr lang="ru-RU" sz="2400" dirty="0"/>
              <a:t> </a:t>
            </a:r>
            <a:r>
              <a:rPr lang="ru-RU" sz="2400" dirty="0" err="1"/>
              <a:t>цивільного</a:t>
            </a:r>
            <a:r>
              <a:rPr lang="ru-RU" sz="2400" dirty="0"/>
              <a:t> права) та </a:t>
            </a:r>
            <a:r>
              <a:rPr lang="ru-RU" sz="2400" dirty="0" err="1"/>
              <a:t>суб’єктивному</a:t>
            </a:r>
            <a:r>
              <a:rPr lang="ru-RU" sz="2400" dirty="0"/>
              <a:t> (як </a:t>
            </a:r>
            <a:r>
              <a:rPr lang="ru-RU" sz="2400" dirty="0" err="1"/>
              <a:t>можливість</a:t>
            </a:r>
            <a:r>
              <a:rPr lang="ru-RU" sz="2400" dirty="0"/>
              <a:t> особи). </a:t>
            </a:r>
            <a:endParaRPr lang="ru-RU" sz="2400" dirty="0" smtClean="0"/>
          </a:p>
          <a:p>
            <a:r>
              <a:rPr lang="ru-RU" sz="2400" dirty="0" err="1" smtClean="0"/>
              <a:t>Об’єктивне</a:t>
            </a:r>
            <a:r>
              <a:rPr lang="ru-RU" sz="2400" dirty="0" smtClean="0"/>
              <a:t> </a:t>
            </a:r>
            <a:r>
              <a:rPr lang="ru-RU" sz="2400" dirty="0"/>
              <a:t>право </a:t>
            </a:r>
            <a:r>
              <a:rPr lang="ru-RU" sz="2400" dirty="0" err="1"/>
              <a:t>інтелектуальної</a:t>
            </a:r>
            <a:r>
              <a:rPr lang="ru-RU" sz="2400" dirty="0"/>
              <a:t> </a:t>
            </a:r>
            <a:r>
              <a:rPr lang="ru-RU" sz="2400" dirty="0" err="1"/>
              <a:t>власності</a:t>
            </a:r>
            <a:r>
              <a:rPr lang="ru-RU" sz="2400" dirty="0"/>
              <a:t> </a:t>
            </a:r>
            <a:r>
              <a:rPr lang="ru-RU" sz="2400" dirty="0" err="1"/>
              <a:t>характеризується</a:t>
            </a:r>
            <a:r>
              <a:rPr lang="ru-RU" sz="2400" dirty="0"/>
              <a:t> </a:t>
            </a:r>
            <a:r>
              <a:rPr lang="ru-RU" sz="2400" dirty="0" err="1"/>
              <a:t>наступними</a:t>
            </a:r>
            <a:r>
              <a:rPr lang="ru-RU" sz="2400" dirty="0"/>
              <a:t> </a:t>
            </a:r>
            <a:r>
              <a:rPr lang="ru-RU" sz="2400" dirty="0" err="1"/>
              <a:t>ознаками</a:t>
            </a:r>
            <a:r>
              <a:rPr lang="ru-RU" sz="2400" dirty="0"/>
              <a:t>: - </a:t>
            </a:r>
            <a:r>
              <a:rPr lang="ru-RU" sz="2400" dirty="0" err="1"/>
              <a:t>воно</a:t>
            </a:r>
            <a:r>
              <a:rPr lang="ru-RU" sz="2400" dirty="0"/>
              <a:t> є системою </a:t>
            </a:r>
            <a:r>
              <a:rPr lang="ru-RU" sz="2400" dirty="0" err="1"/>
              <a:t>правових</a:t>
            </a:r>
            <a:r>
              <a:rPr lang="ru-RU" sz="2400" dirty="0"/>
              <a:t> норм; - </a:t>
            </a:r>
            <a:r>
              <a:rPr lang="ru-RU" sz="2400" dirty="0" err="1"/>
              <a:t>норми</a:t>
            </a:r>
            <a:r>
              <a:rPr lang="ru-RU" sz="2400" dirty="0"/>
              <a:t> </a:t>
            </a:r>
            <a:r>
              <a:rPr lang="ru-RU" sz="2400" dirty="0" err="1"/>
              <a:t>цього</a:t>
            </a:r>
            <a:r>
              <a:rPr lang="ru-RU" sz="2400" dirty="0"/>
              <a:t> права </a:t>
            </a:r>
            <a:r>
              <a:rPr lang="ru-RU" sz="2400" dirty="0" err="1"/>
              <a:t>регулюють</a:t>
            </a:r>
            <a:r>
              <a:rPr lang="ru-RU" sz="2400" dirty="0"/>
              <a:t> </a:t>
            </a:r>
            <a:r>
              <a:rPr lang="ru-RU" sz="2400" dirty="0" err="1"/>
              <a:t>однорідні</a:t>
            </a:r>
            <a:r>
              <a:rPr lang="ru-RU" sz="2400" dirty="0"/>
              <a:t> </a:t>
            </a:r>
            <a:r>
              <a:rPr lang="ru-RU" sz="2400" dirty="0" err="1"/>
              <a:t>суспільні</a:t>
            </a:r>
            <a:r>
              <a:rPr lang="ru-RU" sz="2400" dirty="0"/>
              <a:t> </a:t>
            </a:r>
            <a:r>
              <a:rPr lang="ru-RU" sz="2400" dirty="0" err="1"/>
              <a:t>відносини</a:t>
            </a:r>
            <a:r>
              <a:rPr lang="ru-RU" sz="2400" dirty="0"/>
              <a:t>; - </a:t>
            </a:r>
            <a:r>
              <a:rPr lang="ru-RU" sz="2400" dirty="0" err="1"/>
              <a:t>суспільні</a:t>
            </a:r>
            <a:r>
              <a:rPr lang="ru-RU" sz="2400" dirty="0"/>
              <a:t> </a:t>
            </a:r>
            <a:r>
              <a:rPr lang="ru-RU" sz="2400" dirty="0" err="1"/>
              <a:t>відносини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регулюються</a:t>
            </a:r>
            <a:r>
              <a:rPr lang="ru-RU" sz="2400" dirty="0"/>
              <a:t> </a:t>
            </a:r>
            <a:r>
              <a:rPr lang="ru-RU" sz="2400" dirty="0" err="1"/>
              <a:t>згаданими</a:t>
            </a:r>
            <a:r>
              <a:rPr lang="ru-RU" sz="2400" dirty="0"/>
              <a:t> </a:t>
            </a:r>
            <a:r>
              <a:rPr lang="ru-RU" sz="2400" dirty="0" err="1"/>
              <a:t>правовими</a:t>
            </a:r>
            <a:r>
              <a:rPr lang="ru-RU" sz="2400" dirty="0"/>
              <a:t> нормами </a:t>
            </a:r>
            <a:r>
              <a:rPr lang="ru-RU" sz="2400" dirty="0" err="1"/>
              <a:t>виникають</a:t>
            </a:r>
            <a:r>
              <a:rPr lang="ru-RU" sz="2400" dirty="0"/>
              <a:t> </a:t>
            </a:r>
            <a:r>
              <a:rPr lang="ru-RU" sz="2400" dirty="0" err="1"/>
              <a:t>внаслідок</a:t>
            </a:r>
            <a:r>
              <a:rPr lang="ru-RU" sz="2400" dirty="0"/>
              <a:t> </a:t>
            </a:r>
            <a:r>
              <a:rPr lang="ru-RU" sz="2400" dirty="0" err="1"/>
              <a:t>створення</a:t>
            </a:r>
            <a:r>
              <a:rPr lang="ru-RU" sz="2400" dirty="0"/>
              <a:t>, </a:t>
            </a:r>
            <a:r>
              <a:rPr lang="ru-RU" sz="2400" dirty="0" err="1"/>
              <a:t>використання</a:t>
            </a:r>
            <a:r>
              <a:rPr lang="ru-RU" sz="2400" dirty="0"/>
              <a:t>, </a:t>
            </a:r>
            <a:r>
              <a:rPr lang="ru-RU" sz="2400" dirty="0" err="1"/>
              <a:t>охорони</a:t>
            </a:r>
            <a:r>
              <a:rPr lang="ru-RU" sz="2400" dirty="0"/>
              <a:t> та </a:t>
            </a:r>
            <a:r>
              <a:rPr lang="ru-RU" sz="2400" dirty="0" err="1"/>
              <a:t>захисту</a:t>
            </a:r>
            <a:r>
              <a:rPr lang="ru-RU" sz="2400" dirty="0"/>
              <a:t> </a:t>
            </a:r>
            <a:r>
              <a:rPr lang="ru-RU" sz="2400" dirty="0" err="1"/>
              <a:t>результатів</a:t>
            </a:r>
            <a:r>
              <a:rPr lang="ru-RU" sz="2400" dirty="0"/>
              <a:t> </a:t>
            </a:r>
            <a:r>
              <a:rPr lang="ru-RU" sz="2400" dirty="0" err="1"/>
              <a:t>інтелектуальної</a:t>
            </a:r>
            <a:r>
              <a:rPr lang="ru-RU" sz="2400" dirty="0"/>
              <a:t>, </a:t>
            </a:r>
            <a:r>
              <a:rPr lang="ru-RU" sz="2400" dirty="0" err="1"/>
              <a:t>творчої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66448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620688"/>
            <a:ext cx="8210874" cy="5976664"/>
          </a:xfrm>
        </p:spPr>
        <p:txBody>
          <a:bodyPr>
            <a:noAutofit/>
          </a:bodyPr>
          <a:lstStyle/>
          <a:p>
            <a:r>
              <a:rPr lang="ru-RU" sz="2400" dirty="0" err="1"/>
              <a:t>Враховуючи</a:t>
            </a:r>
            <a:r>
              <a:rPr lang="ru-RU" sz="2400" dirty="0"/>
              <a:t> </a:t>
            </a:r>
            <a:r>
              <a:rPr lang="ru-RU" sz="2400" dirty="0" err="1"/>
              <a:t>зазначені</a:t>
            </a:r>
            <a:r>
              <a:rPr lang="ru-RU" sz="2400" dirty="0"/>
              <a:t> </a:t>
            </a:r>
            <a:r>
              <a:rPr lang="ru-RU" sz="2400" dirty="0" err="1"/>
              <a:t>ознаки</a:t>
            </a:r>
            <a:r>
              <a:rPr lang="ru-RU" sz="2400" dirty="0"/>
              <a:t>, право </a:t>
            </a:r>
            <a:r>
              <a:rPr lang="ru-RU" sz="2400" dirty="0" err="1"/>
              <a:t>інтелектуальної</a:t>
            </a:r>
            <a:r>
              <a:rPr lang="ru-RU" sz="2400" dirty="0"/>
              <a:t> </a:t>
            </a:r>
            <a:r>
              <a:rPr lang="ru-RU" sz="2400" dirty="0" err="1"/>
              <a:t>власності</a:t>
            </a:r>
            <a:r>
              <a:rPr lang="ru-RU" sz="2400" dirty="0"/>
              <a:t> в </a:t>
            </a:r>
            <a:r>
              <a:rPr lang="ru-RU" sz="2400" dirty="0" err="1"/>
              <a:t>об’єктивному</a:t>
            </a:r>
            <a:r>
              <a:rPr lang="ru-RU" sz="2400" dirty="0"/>
              <a:t> </a:t>
            </a:r>
            <a:r>
              <a:rPr lang="ru-RU" sz="2400" dirty="0" err="1"/>
              <a:t>значенні</a:t>
            </a:r>
            <a:r>
              <a:rPr lang="ru-RU" sz="2400" dirty="0"/>
              <a:t> </a:t>
            </a:r>
            <a:r>
              <a:rPr lang="ru-RU" sz="2400" dirty="0" err="1"/>
              <a:t>слід</a:t>
            </a:r>
            <a:r>
              <a:rPr lang="ru-RU" sz="2400" dirty="0"/>
              <a:t> </a:t>
            </a:r>
            <a:r>
              <a:rPr lang="ru-RU" sz="2400" dirty="0" err="1"/>
              <a:t>розглядати</a:t>
            </a:r>
            <a:r>
              <a:rPr lang="ru-RU" sz="2400" dirty="0"/>
              <a:t> як систему </a:t>
            </a:r>
            <a:r>
              <a:rPr lang="ru-RU" sz="2400" dirty="0" err="1"/>
              <a:t>правових</a:t>
            </a:r>
            <a:r>
              <a:rPr lang="ru-RU" sz="2400" dirty="0"/>
              <a:t> норм,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регулюють</a:t>
            </a:r>
            <a:r>
              <a:rPr lang="ru-RU" sz="2400" dirty="0"/>
              <a:t> </a:t>
            </a:r>
            <a:r>
              <a:rPr lang="ru-RU" sz="2400" dirty="0" err="1"/>
              <a:t>суспільні</a:t>
            </a:r>
            <a:r>
              <a:rPr lang="ru-RU" sz="2400" dirty="0"/>
              <a:t> </a:t>
            </a:r>
            <a:r>
              <a:rPr lang="ru-RU" sz="2400" dirty="0" err="1"/>
              <a:t>відносини</a:t>
            </a:r>
            <a:r>
              <a:rPr lang="ru-RU" sz="2400" dirty="0"/>
              <a:t> у </a:t>
            </a:r>
            <a:r>
              <a:rPr lang="ru-RU" sz="2400" dirty="0" err="1"/>
              <a:t>сфері</a:t>
            </a:r>
            <a:r>
              <a:rPr lang="ru-RU" sz="2400" dirty="0"/>
              <a:t> </a:t>
            </a:r>
            <a:r>
              <a:rPr lang="ru-RU" sz="2400" dirty="0" err="1"/>
              <a:t>створення</a:t>
            </a:r>
            <a:r>
              <a:rPr lang="ru-RU" sz="2400" dirty="0"/>
              <a:t>, </a:t>
            </a:r>
            <a:r>
              <a:rPr lang="ru-RU" sz="2400" dirty="0" err="1"/>
              <a:t>використання</a:t>
            </a:r>
            <a:r>
              <a:rPr lang="ru-RU" sz="2400" dirty="0"/>
              <a:t>, </a:t>
            </a:r>
            <a:r>
              <a:rPr lang="ru-RU" sz="2400" dirty="0" err="1"/>
              <a:t>охорони</a:t>
            </a:r>
            <a:r>
              <a:rPr lang="ru-RU" sz="2400" dirty="0"/>
              <a:t> та </a:t>
            </a:r>
            <a:r>
              <a:rPr lang="ru-RU" sz="2400" dirty="0" err="1"/>
              <a:t>захисту</a:t>
            </a:r>
            <a:r>
              <a:rPr lang="ru-RU" sz="2400" dirty="0"/>
              <a:t> </a:t>
            </a:r>
            <a:r>
              <a:rPr lang="ru-RU" sz="2400" dirty="0" err="1"/>
              <a:t>результатів</a:t>
            </a:r>
            <a:r>
              <a:rPr lang="ru-RU" sz="2400" dirty="0"/>
              <a:t> </a:t>
            </a:r>
            <a:r>
              <a:rPr lang="ru-RU" sz="2400" dirty="0" err="1"/>
              <a:t>інтелектуальної</a:t>
            </a:r>
            <a:r>
              <a:rPr lang="ru-RU" sz="2400" dirty="0"/>
              <a:t>, </a:t>
            </a:r>
            <a:r>
              <a:rPr lang="ru-RU" sz="2400" dirty="0" err="1"/>
              <a:t>творчої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. </a:t>
            </a:r>
            <a:r>
              <a:rPr lang="ru-RU" sz="2400" dirty="0" err="1"/>
              <a:t>Норми</a:t>
            </a:r>
            <a:r>
              <a:rPr lang="ru-RU" sz="2400" dirty="0"/>
              <a:t> </a:t>
            </a:r>
            <a:r>
              <a:rPr lang="ru-RU" sz="2400" dirty="0" err="1"/>
              <a:t>об’єктивного</a:t>
            </a:r>
            <a:r>
              <a:rPr lang="ru-RU" sz="2400" dirty="0"/>
              <a:t> права </a:t>
            </a:r>
            <a:r>
              <a:rPr lang="ru-RU" sz="2400" dirty="0" err="1"/>
              <a:t>інтелектуальної</a:t>
            </a:r>
            <a:r>
              <a:rPr lang="ru-RU" sz="2400" dirty="0"/>
              <a:t> </a:t>
            </a:r>
            <a:r>
              <a:rPr lang="ru-RU" sz="2400" dirty="0" err="1"/>
              <a:t>власності</a:t>
            </a:r>
            <a:r>
              <a:rPr lang="ru-RU" sz="2400" dirty="0"/>
              <a:t> </a:t>
            </a:r>
            <a:r>
              <a:rPr lang="ru-RU" sz="2400" dirty="0" err="1"/>
              <a:t>знаходять</a:t>
            </a:r>
            <a:r>
              <a:rPr lang="ru-RU" sz="2400" dirty="0"/>
              <a:t> </a:t>
            </a:r>
            <a:r>
              <a:rPr lang="ru-RU" sz="2400" dirty="0" err="1"/>
              <a:t>вираження</a:t>
            </a:r>
            <a:r>
              <a:rPr lang="ru-RU" sz="2400" dirty="0"/>
              <a:t> у </a:t>
            </a:r>
            <a:r>
              <a:rPr lang="ru-RU" sz="2400" dirty="0" err="1"/>
              <a:t>джерелах</a:t>
            </a:r>
            <a:r>
              <a:rPr lang="ru-RU" sz="2400" dirty="0"/>
              <a:t> права </a:t>
            </a:r>
            <a:r>
              <a:rPr lang="ru-RU" sz="2400" dirty="0" err="1"/>
              <a:t>інтелектуальної</a:t>
            </a:r>
            <a:r>
              <a:rPr lang="ru-RU" sz="2400" dirty="0"/>
              <a:t> </a:t>
            </a:r>
            <a:r>
              <a:rPr lang="ru-RU" sz="2400" dirty="0" err="1" smtClean="0"/>
              <a:t>власності</a:t>
            </a:r>
            <a:r>
              <a:rPr lang="ru-RU" sz="2400" dirty="0" smtClean="0"/>
              <a:t>. </a:t>
            </a:r>
          </a:p>
          <a:p>
            <a:r>
              <a:rPr lang="ru-RU" sz="2400" dirty="0" err="1" smtClean="0"/>
              <a:t>Їх</a:t>
            </a:r>
            <a:r>
              <a:rPr lang="ru-RU" sz="2400" dirty="0" smtClean="0"/>
              <a:t> </a:t>
            </a:r>
            <a:r>
              <a:rPr lang="ru-RU" sz="2400" dirty="0" err="1"/>
              <a:t>можна</a:t>
            </a:r>
            <a:r>
              <a:rPr lang="ru-RU" sz="2400" dirty="0"/>
              <a:t> </a:t>
            </a:r>
            <a:r>
              <a:rPr lang="ru-RU" sz="2400" dirty="0" err="1"/>
              <a:t>умовно</a:t>
            </a:r>
            <a:r>
              <a:rPr lang="ru-RU" sz="2400" dirty="0"/>
              <a:t> </a:t>
            </a:r>
            <a:r>
              <a:rPr lang="ru-RU" sz="2400" dirty="0" err="1"/>
              <a:t>поділити</a:t>
            </a:r>
            <a:r>
              <a:rPr lang="ru-RU" sz="2400" dirty="0"/>
              <a:t> на </a:t>
            </a:r>
            <a:r>
              <a:rPr lang="ru-RU" sz="2400" dirty="0" err="1"/>
              <a:t>дві</a:t>
            </a:r>
            <a:r>
              <a:rPr lang="ru-RU" sz="2400" dirty="0"/>
              <a:t> </a:t>
            </a:r>
            <a:r>
              <a:rPr lang="ru-RU" sz="2400" dirty="0" err="1"/>
              <a:t>групи</a:t>
            </a:r>
            <a:r>
              <a:rPr lang="ru-RU" sz="2400" dirty="0"/>
              <a:t>. До </a:t>
            </a:r>
            <a:r>
              <a:rPr lang="ru-RU" sz="2400" dirty="0" err="1"/>
              <a:t>першої</a:t>
            </a:r>
            <a:r>
              <a:rPr lang="ru-RU" sz="2400" dirty="0"/>
              <a:t> </a:t>
            </a:r>
            <a:r>
              <a:rPr lang="ru-RU" sz="2400" dirty="0" err="1"/>
              <a:t>групи</a:t>
            </a:r>
            <a:r>
              <a:rPr lang="ru-RU" sz="2400" dirty="0"/>
              <a:t> </a:t>
            </a:r>
            <a:r>
              <a:rPr lang="ru-RU" sz="2400" dirty="0" err="1"/>
              <a:t>входять</a:t>
            </a:r>
            <a:r>
              <a:rPr lang="ru-RU" sz="2400" dirty="0"/>
              <a:t> </a:t>
            </a:r>
            <a:r>
              <a:rPr lang="ru-RU" sz="2400" dirty="0" err="1"/>
              <a:t>міжнародні</a:t>
            </a:r>
            <a:r>
              <a:rPr lang="ru-RU" sz="2400" dirty="0"/>
              <a:t> </a:t>
            </a:r>
            <a:r>
              <a:rPr lang="ru-RU" sz="2400" dirty="0" err="1"/>
              <a:t>джерела</a:t>
            </a:r>
            <a:r>
              <a:rPr lang="ru-RU" sz="2400" dirty="0"/>
              <a:t> права </a:t>
            </a:r>
            <a:r>
              <a:rPr lang="ru-RU" sz="2400" dirty="0" err="1"/>
              <a:t>інтелектуальної</a:t>
            </a:r>
            <a:r>
              <a:rPr lang="ru-RU" sz="2400" dirty="0"/>
              <a:t> </a:t>
            </a:r>
            <a:r>
              <a:rPr lang="ru-RU" sz="2400" dirty="0" err="1"/>
              <a:t>власності</a:t>
            </a:r>
            <a:r>
              <a:rPr lang="ru-RU" sz="2400" dirty="0"/>
              <a:t> – договори, угоди, </a:t>
            </a:r>
            <a:r>
              <a:rPr lang="ru-RU" sz="2400" dirty="0" err="1"/>
              <a:t>конвенції</a:t>
            </a:r>
            <a:r>
              <a:rPr lang="ru-RU" sz="2400" dirty="0"/>
              <a:t> </a:t>
            </a:r>
            <a:r>
              <a:rPr lang="ru-RU" sz="2400" dirty="0" err="1"/>
              <a:t>тощо</a:t>
            </a:r>
            <a:r>
              <a:rPr lang="ru-RU" sz="2400" dirty="0"/>
              <a:t>, </a:t>
            </a:r>
            <a:r>
              <a:rPr lang="ru-RU" sz="2400" dirty="0" err="1"/>
              <a:t>згода</a:t>
            </a:r>
            <a:r>
              <a:rPr lang="ru-RU" sz="2400" dirty="0"/>
              <a:t> на </a:t>
            </a:r>
            <a:r>
              <a:rPr lang="ru-RU" sz="2400" dirty="0" err="1"/>
              <a:t>обов’язковість</a:t>
            </a:r>
            <a:r>
              <a:rPr lang="ru-RU" sz="2400" dirty="0"/>
              <a:t> </a:t>
            </a:r>
            <a:r>
              <a:rPr lang="ru-RU" sz="2400" dirty="0" err="1"/>
              <a:t>яких</a:t>
            </a:r>
            <a:r>
              <a:rPr lang="ru-RU" sz="2400" dirty="0"/>
              <a:t> </a:t>
            </a:r>
            <a:r>
              <a:rPr lang="ru-RU" sz="2400" dirty="0" err="1"/>
              <a:t>надана</a:t>
            </a:r>
            <a:r>
              <a:rPr lang="ru-RU" sz="2400" dirty="0"/>
              <a:t> Верховною Радою </a:t>
            </a:r>
            <a:r>
              <a:rPr lang="ru-RU" sz="2400" dirty="0" err="1"/>
              <a:t>України</a:t>
            </a:r>
            <a:r>
              <a:rPr lang="ru-RU" sz="2400" dirty="0"/>
              <a:t>. </a:t>
            </a:r>
            <a:r>
              <a:rPr lang="ru-RU" sz="2400" dirty="0" err="1"/>
              <a:t>Згідно</a:t>
            </a:r>
            <a:r>
              <a:rPr lang="ru-RU" sz="2400" dirty="0"/>
              <a:t> </a:t>
            </a:r>
            <a:r>
              <a:rPr lang="ru-RU" sz="2400" dirty="0" err="1"/>
              <a:t>із</a:t>
            </a:r>
            <a:r>
              <a:rPr lang="ru-RU" sz="2400" dirty="0"/>
              <a:t> ст. 9 </a:t>
            </a:r>
            <a:r>
              <a:rPr lang="ru-RU" sz="2400" dirty="0" err="1"/>
              <a:t>Конституції</a:t>
            </a:r>
            <a:r>
              <a:rPr lang="ru-RU" sz="2400" dirty="0"/>
              <a:t> </a:t>
            </a:r>
            <a:r>
              <a:rPr lang="ru-RU" sz="2400" dirty="0" err="1"/>
              <a:t>України</a:t>
            </a:r>
            <a:r>
              <a:rPr lang="ru-RU" sz="2400" dirty="0"/>
              <a:t>, </a:t>
            </a:r>
            <a:r>
              <a:rPr lang="ru-RU" sz="2400" dirty="0" err="1"/>
              <a:t>такі</a:t>
            </a:r>
            <a:r>
              <a:rPr lang="ru-RU" sz="2400" dirty="0"/>
              <a:t> договори є </a:t>
            </a:r>
            <a:r>
              <a:rPr lang="ru-RU" sz="2400" dirty="0" err="1"/>
              <a:t>частиною</a:t>
            </a:r>
            <a:r>
              <a:rPr lang="ru-RU" sz="2400" dirty="0"/>
              <a:t> </a:t>
            </a:r>
            <a:r>
              <a:rPr lang="ru-RU" sz="2400" dirty="0" err="1"/>
              <a:t>національного</a:t>
            </a:r>
            <a:r>
              <a:rPr lang="ru-RU" sz="2400" dirty="0"/>
              <a:t> </a:t>
            </a:r>
            <a:r>
              <a:rPr lang="ru-RU" sz="2400" dirty="0" err="1"/>
              <a:t>законодавства</a:t>
            </a:r>
            <a:r>
              <a:rPr lang="ru-RU" sz="2400" dirty="0"/>
              <a:t> </a:t>
            </a:r>
            <a:r>
              <a:rPr lang="ru-RU" sz="2400" dirty="0" err="1"/>
              <a:t>України</a:t>
            </a:r>
            <a:r>
              <a:rPr lang="ru-RU" sz="2400" dirty="0"/>
              <a:t>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67434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404664"/>
            <a:ext cx="7922842" cy="5636699"/>
          </a:xfrm>
          <a:solidFill>
            <a:schemeClr val="accent4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 smtClean="0"/>
              <a:t>      </a:t>
            </a:r>
            <a:r>
              <a:rPr lang="ru-RU" sz="2000" dirty="0" err="1" smtClean="0"/>
              <a:t>Серед</a:t>
            </a:r>
            <a:r>
              <a:rPr lang="ru-RU" sz="2000" dirty="0" smtClean="0"/>
              <a:t> </a:t>
            </a:r>
            <a:r>
              <a:rPr lang="ru-RU" sz="2000" dirty="0" err="1"/>
              <a:t>договорів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належать до </a:t>
            </a:r>
            <a:r>
              <a:rPr lang="ru-RU" sz="2000" dirty="0" err="1"/>
              <a:t>міжнародних</a:t>
            </a:r>
            <a:r>
              <a:rPr lang="ru-RU" sz="2000" dirty="0"/>
              <a:t> </a:t>
            </a:r>
            <a:r>
              <a:rPr lang="ru-RU" sz="2000" dirty="0" err="1"/>
              <a:t>джерел</a:t>
            </a:r>
            <a:r>
              <a:rPr lang="ru-RU" sz="2000" dirty="0"/>
              <a:t> права </a:t>
            </a:r>
            <a:r>
              <a:rPr lang="ru-RU" sz="2000" dirty="0" err="1"/>
              <a:t>інтелектуальної</a:t>
            </a:r>
            <a:r>
              <a:rPr lang="ru-RU" sz="2000" dirty="0"/>
              <a:t> </a:t>
            </a:r>
            <a:r>
              <a:rPr lang="ru-RU" sz="2000" dirty="0" err="1"/>
              <a:t>власності</a:t>
            </a:r>
            <a:r>
              <a:rPr lang="ru-RU" sz="2000" dirty="0"/>
              <a:t> </a:t>
            </a:r>
            <a:r>
              <a:rPr lang="ru-RU" sz="2000" dirty="0" err="1"/>
              <a:t>варто</a:t>
            </a:r>
            <a:r>
              <a:rPr lang="ru-RU" sz="2000" dirty="0"/>
              <a:t> </a:t>
            </a:r>
            <a:r>
              <a:rPr lang="ru-RU" sz="2000" dirty="0" err="1"/>
              <a:t>згадати</a:t>
            </a:r>
            <a:r>
              <a:rPr lang="ru-RU" sz="2000" dirty="0"/>
              <a:t> </a:t>
            </a:r>
            <a:r>
              <a:rPr lang="ru-RU" sz="2000" dirty="0" err="1"/>
              <a:t>такі</a:t>
            </a:r>
            <a:r>
              <a:rPr lang="ru-RU" sz="2000" dirty="0"/>
              <a:t>: </a:t>
            </a:r>
            <a:endParaRPr lang="ru-RU" sz="2000" dirty="0" smtClean="0"/>
          </a:p>
          <a:p>
            <a:r>
              <a:rPr lang="ru-RU" sz="2000" dirty="0" smtClean="0"/>
              <a:t>- </a:t>
            </a:r>
            <a:r>
              <a:rPr lang="ru-RU" sz="2000" dirty="0" err="1"/>
              <a:t>Паризька</a:t>
            </a:r>
            <a:r>
              <a:rPr lang="ru-RU" sz="2000" dirty="0"/>
              <a:t> </a:t>
            </a:r>
            <a:r>
              <a:rPr lang="ru-RU" sz="2000" dirty="0" err="1"/>
              <a:t>конвенція</a:t>
            </a:r>
            <a:r>
              <a:rPr lang="ru-RU" sz="2000" dirty="0"/>
              <a:t> про </a:t>
            </a:r>
            <a:r>
              <a:rPr lang="ru-RU" sz="2000" dirty="0" err="1"/>
              <a:t>охорону</a:t>
            </a:r>
            <a:r>
              <a:rPr lang="ru-RU" sz="2000" dirty="0"/>
              <a:t> </a:t>
            </a:r>
            <a:r>
              <a:rPr lang="ru-RU" sz="2000" dirty="0" err="1"/>
              <a:t>промислової</a:t>
            </a:r>
            <a:r>
              <a:rPr lang="ru-RU" sz="2000" dirty="0"/>
              <a:t> </a:t>
            </a:r>
            <a:r>
              <a:rPr lang="ru-RU" sz="2000" dirty="0" err="1"/>
              <a:t>власності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20 </a:t>
            </a:r>
            <a:r>
              <a:rPr lang="ru-RU" sz="2000" dirty="0" err="1"/>
              <a:t>березня</a:t>
            </a:r>
            <a:r>
              <a:rPr lang="ru-RU" sz="2000" dirty="0"/>
              <a:t> 1883 р</a:t>
            </a:r>
            <a:r>
              <a:rPr lang="ru-RU" sz="2000" dirty="0" smtClean="0"/>
              <a:t>.;</a:t>
            </a:r>
          </a:p>
          <a:p>
            <a:r>
              <a:rPr lang="ru-RU" sz="2000" dirty="0"/>
              <a:t>- </a:t>
            </a:r>
            <a:r>
              <a:rPr lang="ru-RU" sz="2000" dirty="0" err="1"/>
              <a:t>Бернська</a:t>
            </a:r>
            <a:r>
              <a:rPr lang="ru-RU" sz="2000" dirty="0"/>
              <a:t> </a:t>
            </a:r>
            <a:r>
              <a:rPr lang="ru-RU" sz="2000" dirty="0" err="1"/>
              <a:t>конвенція</a:t>
            </a:r>
            <a:r>
              <a:rPr lang="ru-RU" sz="2000" dirty="0"/>
              <a:t> про </a:t>
            </a:r>
            <a:r>
              <a:rPr lang="ru-RU" sz="2000" dirty="0" err="1"/>
              <a:t>охорону</a:t>
            </a:r>
            <a:r>
              <a:rPr lang="ru-RU" sz="2000" dirty="0"/>
              <a:t> </a:t>
            </a:r>
            <a:r>
              <a:rPr lang="ru-RU" sz="2000" dirty="0" err="1"/>
              <a:t>літературних</a:t>
            </a:r>
            <a:r>
              <a:rPr lang="ru-RU" sz="2000" dirty="0"/>
              <a:t> і </a:t>
            </a:r>
            <a:r>
              <a:rPr lang="ru-RU" sz="2000" dirty="0" err="1"/>
              <a:t>художніх</a:t>
            </a:r>
            <a:r>
              <a:rPr lang="ru-RU" sz="2000" dirty="0"/>
              <a:t> </a:t>
            </a:r>
            <a:r>
              <a:rPr lang="ru-RU" sz="2000" dirty="0" err="1"/>
              <a:t>творів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9 </a:t>
            </a:r>
            <a:r>
              <a:rPr lang="ru-RU" sz="2000" dirty="0" err="1"/>
              <a:t>вересня</a:t>
            </a:r>
            <a:r>
              <a:rPr lang="ru-RU" sz="2000" dirty="0"/>
              <a:t> 1886 р.; </a:t>
            </a:r>
            <a:endParaRPr lang="ru-RU" sz="2000" dirty="0" smtClean="0"/>
          </a:p>
          <a:p>
            <a:r>
              <a:rPr lang="ru-RU" sz="2000" dirty="0" smtClean="0"/>
              <a:t>- </a:t>
            </a:r>
            <a:r>
              <a:rPr lang="ru-RU" sz="2000" dirty="0" err="1"/>
              <a:t>Мадридська</a:t>
            </a:r>
            <a:r>
              <a:rPr lang="ru-RU" sz="2000" dirty="0"/>
              <a:t> угода про </a:t>
            </a:r>
            <a:r>
              <a:rPr lang="ru-RU" sz="2000" dirty="0" err="1"/>
              <a:t>міжнародну</a:t>
            </a:r>
            <a:r>
              <a:rPr lang="ru-RU" sz="2000" dirty="0"/>
              <a:t> </a:t>
            </a:r>
            <a:r>
              <a:rPr lang="ru-RU" sz="2000" dirty="0" err="1"/>
              <a:t>реєстрацію</a:t>
            </a:r>
            <a:r>
              <a:rPr lang="ru-RU" sz="2000" dirty="0"/>
              <a:t> </a:t>
            </a:r>
            <a:r>
              <a:rPr lang="ru-RU" sz="2000" dirty="0" err="1"/>
              <a:t>знаків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14 </a:t>
            </a:r>
            <a:r>
              <a:rPr lang="ru-RU" sz="2000" dirty="0" err="1"/>
              <a:t>квітня</a:t>
            </a:r>
            <a:r>
              <a:rPr lang="ru-RU" sz="2000" dirty="0"/>
              <a:t> 1981 р.; </a:t>
            </a:r>
            <a:endParaRPr lang="ru-RU" sz="2000" dirty="0" smtClean="0"/>
          </a:p>
          <a:p>
            <a:r>
              <a:rPr lang="ru-RU" sz="2000" dirty="0" smtClean="0"/>
              <a:t>- </a:t>
            </a:r>
            <a:r>
              <a:rPr lang="ru-RU" sz="2000" dirty="0" err="1"/>
              <a:t>Договір</a:t>
            </a:r>
            <a:r>
              <a:rPr lang="ru-RU" sz="2000" dirty="0"/>
              <a:t> про </a:t>
            </a:r>
            <a:r>
              <a:rPr lang="ru-RU" sz="2000" dirty="0" err="1"/>
              <a:t>патентну</a:t>
            </a:r>
            <a:r>
              <a:rPr lang="ru-RU" sz="2000" dirty="0"/>
              <a:t> </a:t>
            </a:r>
            <a:r>
              <a:rPr lang="ru-RU" sz="2000" dirty="0" err="1"/>
              <a:t>кооперацію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19 </a:t>
            </a:r>
            <a:r>
              <a:rPr lang="ru-RU" sz="2000" dirty="0" err="1"/>
              <a:t>червня</a:t>
            </a:r>
            <a:r>
              <a:rPr lang="ru-RU" sz="2000" dirty="0"/>
              <a:t> 1970 р.; </a:t>
            </a:r>
            <a:endParaRPr lang="ru-RU" sz="2000" dirty="0" smtClean="0"/>
          </a:p>
          <a:p>
            <a:r>
              <a:rPr lang="ru-RU" sz="2000" dirty="0" smtClean="0"/>
              <a:t>- </a:t>
            </a:r>
            <a:r>
              <a:rPr lang="ru-RU" sz="2000" dirty="0" err="1"/>
              <a:t>Договір</a:t>
            </a:r>
            <a:r>
              <a:rPr lang="ru-RU" sz="2000" dirty="0"/>
              <a:t> </a:t>
            </a:r>
            <a:r>
              <a:rPr lang="ru-RU" sz="2000" dirty="0" err="1"/>
              <a:t>Всесвітньої</a:t>
            </a:r>
            <a:r>
              <a:rPr lang="ru-RU" sz="2000" dirty="0"/>
              <a:t> </a:t>
            </a:r>
            <a:r>
              <a:rPr lang="ru-RU" sz="2000" dirty="0" err="1"/>
              <a:t>організації</a:t>
            </a:r>
            <a:r>
              <a:rPr lang="ru-RU" sz="2000" dirty="0"/>
              <a:t> </a:t>
            </a:r>
            <a:r>
              <a:rPr lang="ru-RU" sz="2000" dirty="0" err="1"/>
              <a:t>інтелектуальної</a:t>
            </a:r>
            <a:r>
              <a:rPr lang="ru-RU" sz="2000" dirty="0"/>
              <a:t> </a:t>
            </a:r>
            <a:r>
              <a:rPr lang="ru-RU" sz="2000" dirty="0" err="1"/>
              <a:t>власності</a:t>
            </a:r>
            <a:r>
              <a:rPr lang="ru-RU" sz="2000" dirty="0"/>
              <a:t> про </a:t>
            </a:r>
            <a:r>
              <a:rPr lang="ru-RU" sz="2000" dirty="0" err="1"/>
              <a:t>авторське</a:t>
            </a:r>
            <a:r>
              <a:rPr lang="ru-RU" sz="2000" dirty="0"/>
              <a:t> право, </a:t>
            </a:r>
            <a:r>
              <a:rPr lang="ru-RU" sz="2000" dirty="0" err="1"/>
              <a:t>прийнятий</a:t>
            </a:r>
            <a:r>
              <a:rPr lang="ru-RU" sz="2000" dirty="0"/>
              <a:t> Дипломатичною </a:t>
            </a:r>
            <a:r>
              <a:rPr lang="ru-RU" sz="2000" dirty="0" err="1"/>
              <a:t>конференцією</a:t>
            </a:r>
            <a:r>
              <a:rPr lang="ru-RU" sz="2000" dirty="0"/>
              <a:t> 20 </a:t>
            </a:r>
            <a:r>
              <a:rPr lang="ru-RU" sz="2000" dirty="0" err="1"/>
              <a:t>грудня</a:t>
            </a:r>
            <a:r>
              <a:rPr lang="ru-RU" sz="2000" dirty="0"/>
              <a:t> 1996 р.; </a:t>
            </a:r>
            <a:endParaRPr lang="ru-RU" sz="2000" dirty="0" smtClean="0"/>
          </a:p>
          <a:p>
            <a:r>
              <a:rPr lang="ru-RU" sz="2000" dirty="0" smtClean="0"/>
              <a:t>- </a:t>
            </a:r>
            <a:r>
              <a:rPr lang="ru-RU" sz="2000" dirty="0" err="1"/>
              <a:t>Міжнародна</a:t>
            </a:r>
            <a:r>
              <a:rPr lang="ru-RU" sz="2000" dirty="0"/>
              <a:t> (</a:t>
            </a:r>
            <a:r>
              <a:rPr lang="ru-RU" sz="2000" dirty="0" err="1"/>
              <a:t>римська</a:t>
            </a:r>
            <a:r>
              <a:rPr lang="ru-RU" sz="2000" dirty="0"/>
              <a:t>) </a:t>
            </a:r>
            <a:r>
              <a:rPr lang="ru-RU" sz="2000" dirty="0" err="1"/>
              <a:t>конвенція</a:t>
            </a:r>
            <a:r>
              <a:rPr lang="ru-RU" sz="2000" dirty="0"/>
              <a:t> про </a:t>
            </a:r>
            <a:r>
              <a:rPr lang="ru-RU" sz="2000" dirty="0" err="1"/>
              <a:t>охорону</a:t>
            </a:r>
            <a:r>
              <a:rPr lang="ru-RU" sz="2000" dirty="0"/>
              <a:t> </a:t>
            </a:r>
            <a:r>
              <a:rPr lang="ru-RU" sz="2000" dirty="0" err="1"/>
              <a:t>інтересів</a:t>
            </a:r>
            <a:r>
              <a:rPr lang="ru-RU" sz="2000" dirty="0"/>
              <a:t> </a:t>
            </a:r>
            <a:r>
              <a:rPr lang="ru-RU" sz="2000" dirty="0" err="1"/>
              <a:t>виконавців</a:t>
            </a:r>
            <a:r>
              <a:rPr lang="ru-RU" sz="2000" dirty="0"/>
              <a:t>, </a:t>
            </a:r>
            <a:r>
              <a:rPr lang="ru-RU" sz="2000" dirty="0" err="1"/>
              <a:t>виробників</a:t>
            </a:r>
            <a:r>
              <a:rPr lang="ru-RU" sz="2000" dirty="0"/>
              <a:t> </a:t>
            </a:r>
            <a:r>
              <a:rPr lang="ru-RU" sz="2000" dirty="0" err="1"/>
              <a:t>фонограм</a:t>
            </a:r>
            <a:r>
              <a:rPr lang="ru-RU" sz="2000" dirty="0"/>
              <a:t> та </a:t>
            </a:r>
            <a:r>
              <a:rPr lang="ru-RU" sz="2000" dirty="0" err="1"/>
              <a:t>організацій</a:t>
            </a:r>
            <a:r>
              <a:rPr lang="ru-RU" sz="2000" dirty="0"/>
              <a:t> </a:t>
            </a:r>
            <a:r>
              <a:rPr lang="ru-RU" sz="2000" dirty="0" err="1"/>
              <a:t>мовлення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26 </a:t>
            </a:r>
            <a:r>
              <a:rPr lang="ru-RU" sz="2000" dirty="0" err="1"/>
              <a:t>жовтня</a:t>
            </a:r>
            <a:r>
              <a:rPr lang="ru-RU" sz="2000" dirty="0"/>
              <a:t> 1961 р.; - та </a:t>
            </a:r>
            <a:r>
              <a:rPr lang="ru-RU" sz="2000" dirty="0" err="1"/>
              <a:t>інші</a:t>
            </a:r>
            <a:r>
              <a:rPr lang="ru-RU" sz="2000" dirty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824743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1412776"/>
            <a:ext cx="7346777" cy="4628587"/>
          </a:xfrm>
        </p:spPr>
        <p:txBody>
          <a:bodyPr>
            <a:normAutofit/>
          </a:bodyPr>
          <a:lstStyle/>
          <a:p>
            <a:r>
              <a:rPr lang="ru-RU" sz="2400" dirty="0"/>
              <a:t>До </a:t>
            </a:r>
            <a:r>
              <a:rPr lang="ru-RU" sz="2400" dirty="0" err="1"/>
              <a:t>другої</a:t>
            </a:r>
            <a:r>
              <a:rPr lang="ru-RU" sz="2400" dirty="0"/>
              <a:t> </a:t>
            </a:r>
            <a:r>
              <a:rPr lang="ru-RU" sz="2400" dirty="0" err="1"/>
              <a:t>групи</a:t>
            </a:r>
            <a:r>
              <a:rPr lang="ru-RU" sz="2400" dirty="0"/>
              <a:t> належать </a:t>
            </a:r>
            <a:r>
              <a:rPr lang="ru-RU" sz="2400" dirty="0" err="1"/>
              <a:t>внутрішньодержавні</a:t>
            </a:r>
            <a:r>
              <a:rPr lang="ru-RU" sz="2400" dirty="0"/>
              <a:t> </a:t>
            </a:r>
            <a:r>
              <a:rPr lang="ru-RU" sz="2400" dirty="0" err="1"/>
              <a:t>джерела</a:t>
            </a:r>
            <a:r>
              <a:rPr lang="ru-RU" sz="2400" dirty="0"/>
              <a:t> права </a:t>
            </a:r>
            <a:r>
              <a:rPr lang="ru-RU" sz="2400" dirty="0" err="1"/>
              <a:t>інтелектуальної</a:t>
            </a:r>
            <a:r>
              <a:rPr lang="ru-RU" sz="2400" dirty="0"/>
              <a:t> </a:t>
            </a:r>
            <a:r>
              <a:rPr lang="ru-RU" sz="2400" dirty="0" err="1"/>
              <a:t>власності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за </a:t>
            </a:r>
            <a:r>
              <a:rPr lang="ru-RU" sz="2400" dirty="0" err="1"/>
              <a:t>юридичною</a:t>
            </a:r>
            <a:r>
              <a:rPr lang="ru-RU" sz="2400" dirty="0"/>
              <a:t> силою </a:t>
            </a:r>
            <a:r>
              <a:rPr lang="ru-RU" sz="2400" dirty="0" err="1"/>
              <a:t>поділяються</a:t>
            </a:r>
            <a:r>
              <a:rPr lang="ru-RU" sz="2400" dirty="0"/>
              <a:t> на </a:t>
            </a:r>
            <a:r>
              <a:rPr lang="ru-RU" sz="2400" dirty="0" err="1"/>
              <a:t>закони</a:t>
            </a:r>
            <a:r>
              <a:rPr lang="ru-RU" sz="2400" dirty="0"/>
              <a:t> та </a:t>
            </a:r>
            <a:r>
              <a:rPr lang="ru-RU" sz="2400" dirty="0" err="1"/>
              <a:t>підзаконні</a:t>
            </a:r>
            <a:r>
              <a:rPr lang="ru-RU" sz="2400" dirty="0"/>
              <a:t> нормативно-</a:t>
            </a:r>
            <a:r>
              <a:rPr lang="ru-RU" sz="2400" dirty="0" err="1"/>
              <a:t>правові</a:t>
            </a:r>
            <a:r>
              <a:rPr lang="ru-RU" sz="2400" dirty="0"/>
              <a:t> </a:t>
            </a:r>
            <a:r>
              <a:rPr lang="ru-RU" sz="2400" dirty="0" err="1"/>
              <a:t>акти</a:t>
            </a:r>
            <a:r>
              <a:rPr lang="ru-RU" sz="2400" dirty="0"/>
              <a:t>. </a:t>
            </a:r>
            <a:endParaRPr lang="ru-RU" sz="2400" dirty="0" smtClean="0"/>
          </a:p>
          <a:p>
            <a:r>
              <a:rPr lang="ru-RU" sz="2400" dirty="0" err="1" smtClean="0"/>
              <a:t>Серед</a:t>
            </a:r>
            <a:r>
              <a:rPr lang="ru-RU" sz="2400" dirty="0" smtClean="0"/>
              <a:t> </a:t>
            </a:r>
            <a:r>
              <a:rPr lang="ru-RU" sz="2400" dirty="0" err="1" smtClean="0"/>
              <a:t>законів</a:t>
            </a:r>
            <a:r>
              <a:rPr lang="ru-RU" sz="2400" dirty="0" smtClean="0"/>
              <a:t> </a:t>
            </a:r>
            <a:r>
              <a:rPr lang="ru-RU" sz="2400" dirty="0" err="1"/>
              <a:t>найвищу</a:t>
            </a:r>
            <a:r>
              <a:rPr lang="ru-RU" sz="2400" dirty="0"/>
              <a:t> </a:t>
            </a:r>
            <a:r>
              <a:rPr lang="ru-RU" sz="2400" dirty="0" err="1"/>
              <a:t>юридичну</a:t>
            </a:r>
            <a:r>
              <a:rPr lang="ru-RU" sz="2400" dirty="0"/>
              <a:t> силу </a:t>
            </a:r>
            <a:r>
              <a:rPr lang="ru-RU" sz="2400" dirty="0" err="1"/>
              <a:t>має</a:t>
            </a:r>
            <a:r>
              <a:rPr lang="ru-RU" sz="2400" dirty="0"/>
              <a:t> </a:t>
            </a:r>
            <a:r>
              <a:rPr lang="ru-RU" sz="2400" dirty="0" err="1"/>
              <a:t>Конституція</a:t>
            </a:r>
            <a:r>
              <a:rPr lang="ru-RU" sz="2400" dirty="0"/>
              <a:t> </a:t>
            </a:r>
            <a:r>
              <a:rPr lang="ru-RU" sz="2400" dirty="0" err="1"/>
              <a:t>України</a:t>
            </a:r>
            <a:r>
              <a:rPr lang="ru-RU" sz="2400" dirty="0"/>
              <a:t>, яка </a:t>
            </a:r>
            <a:r>
              <a:rPr lang="ru-RU" sz="2400" dirty="0" err="1"/>
              <a:t>визначає</a:t>
            </a:r>
            <a:r>
              <a:rPr lang="ru-RU" sz="2400" dirty="0"/>
              <a:t> </a:t>
            </a:r>
            <a:r>
              <a:rPr lang="ru-RU" sz="2400" dirty="0" err="1"/>
              <a:t>загальні</a:t>
            </a:r>
            <a:r>
              <a:rPr lang="ru-RU" sz="2400" dirty="0"/>
              <a:t> засади </a:t>
            </a:r>
            <a:r>
              <a:rPr lang="ru-RU" sz="2400" dirty="0" err="1"/>
              <a:t>реалізації</a:t>
            </a:r>
            <a:r>
              <a:rPr lang="ru-RU" sz="2400" dirty="0"/>
              <a:t> та </a:t>
            </a:r>
            <a:r>
              <a:rPr lang="ru-RU" sz="2400" dirty="0" err="1"/>
              <a:t>охорони</a:t>
            </a:r>
            <a:r>
              <a:rPr lang="ru-RU" sz="2400" dirty="0"/>
              <a:t> права </a:t>
            </a:r>
            <a:r>
              <a:rPr lang="ru-RU" sz="2400" dirty="0" err="1"/>
              <a:t>інтелектуальної</a:t>
            </a:r>
            <a:r>
              <a:rPr lang="ru-RU" sz="2400" dirty="0"/>
              <a:t> </a:t>
            </a:r>
            <a:r>
              <a:rPr lang="ru-RU" sz="2400" dirty="0" err="1"/>
              <a:t>власності</a:t>
            </a:r>
            <a:r>
              <a:rPr lang="ru-RU" sz="2400" dirty="0"/>
              <a:t>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085835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76672"/>
            <a:ext cx="8712968" cy="6264696"/>
          </a:xfrm>
        </p:spPr>
        <p:txBody>
          <a:bodyPr>
            <a:noAutofit/>
          </a:bodyPr>
          <a:lstStyle/>
          <a:p>
            <a:r>
              <a:rPr lang="ru-RU" sz="2000" dirty="0" err="1"/>
              <a:t>Найважливішим</a:t>
            </a:r>
            <a:r>
              <a:rPr lang="ru-RU" sz="2000" dirty="0"/>
              <a:t> </a:t>
            </a:r>
            <a:r>
              <a:rPr lang="ru-RU" sz="2000" dirty="0" err="1"/>
              <a:t>кодифікованим</a:t>
            </a:r>
            <a:r>
              <a:rPr lang="ru-RU" sz="2000" dirty="0"/>
              <a:t> законом </a:t>
            </a:r>
            <a:r>
              <a:rPr lang="ru-RU" sz="2000" dirty="0" err="1"/>
              <a:t>серед</a:t>
            </a:r>
            <a:r>
              <a:rPr lang="ru-RU" sz="2000" dirty="0"/>
              <a:t> </a:t>
            </a:r>
            <a:r>
              <a:rPr lang="ru-RU" sz="2000" dirty="0" err="1"/>
              <a:t>джерел</a:t>
            </a:r>
            <a:r>
              <a:rPr lang="ru-RU" sz="2000" dirty="0"/>
              <a:t> права </a:t>
            </a:r>
            <a:r>
              <a:rPr lang="ru-RU" sz="2000" dirty="0" err="1"/>
              <a:t>інтелектуальної</a:t>
            </a:r>
            <a:r>
              <a:rPr lang="ru-RU" sz="2000" dirty="0"/>
              <a:t> </a:t>
            </a:r>
            <a:r>
              <a:rPr lang="ru-RU" sz="2000" dirty="0" err="1"/>
              <a:t>власності</a:t>
            </a:r>
            <a:r>
              <a:rPr lang="ru-RU" sz="2000" dirty="0"/>
              <a:t> є </a:t>
            </a:r>
            <a:r>
              <a:rPr lang="ru-RU" sz="2000" dirty="0" err="1"/>
              <a:t>Цивільний</a:t>
            </a:r>
            <a:r>
              <a:rPr lang="ru-RU" sz="2000" dirty="0"/>
              <a:t> кодекс </a:t>
            </a:r>
            <a:r>
              <a:rPr lang="ru-RU" sz="2000" dirty="0" err="1"/>
              <a:t>України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16 </a:t>
            </a:r>
            <a:r>
              <a:rPr lang="ru-RU" sz="2000" dirty="0" err="1"/>
              <a:t>січня</a:t>
            </a:r>
            <a:r>
              <a:rPr lang="ru-RU" sz="2000" dirty="0"/>
              <a:t> 2003 р. (набрав </a:t>
            </a:r>
            <a:r>
              <a:rPr lang="ru-RU" sz="2000" dirty="0" err="1"/>
              <a:t>чинності</a:t>
            </a:r>
            <a:r>
              <a:rPr lang="ru-RU" sz="2000" dirty="0"/>
              <a:t> з 1 </a:t>
            </a:r>
            <a:r>
              <a:rPr lang="ru-RU" sz="2000" dirty="0" err="1"/>
              <a:t>січня</a:t>
            </a:r>
            <a:r>
              <a:rPr lang="ru-RU" sz="2000" dirty="0"/>
              <a:t> 2004 р.). Правовому </a:t>
            </a:r>
            <a:r>
              <a:rPr lang="ru-RU" sz="2000" dirty="0" err="1"/>
              <a:t>регулюванню</a:t>
            </a:r>
            <a:r>
              <a:rPr lang="ru-RU" sz="2000" dirty="0"/>
              <a:t> </a:t>
            </a:r>
            <a:r>
              <a:rPr lang="ru-RU" sz="2000" dirty="0" err="1"/>
              <a:t>інтелектуальної</a:t>
            </a:r>
            <a:r>
              <a:rPr lang="ru-RU" sz="2000" dirty="0"/>
              <a:t> </a:t>
            </a:r>
            <a:r>
              <a:rPr lang="ru-RU" sz="2000" dirty="0" err="1"/>
              <a:t>власності</a:t>
            </a:r>
            <a:r>
              <a:rPr lang="ru-RU" sz="2000" dirty="0"/>
              <a:t> у </a:t>
            </a:r>
            <a:r>
              <a:rPr lang="ru-RU" sz="2000" dirty="0" err="1"/>
              <a:t>кодексі</a:t>
            </a:r>
            <a:r>
              <a:rPr lang="ru-RU" sz="2000" dirty="0"/>
              <a:t> </a:t>
            </a:r>
            <a:r>
              <a:rPr lang="ru-RU" sz="2000" dirty="0" err="1"/>
              <a:t>присвячені</a:t>
            </a:r>
            <a:r>
              <a:rPr lang="ru-RU" sz="2000" dirty="0"/>
              <a:t> книга </a:t>
            </a:r>
            <a:r>
              <a:rPr lang="ru-RU" sz="2000" dirty="0" err="1"/>
              <a:t>четверта</a:t>
            </a:r>
            <a:r>
              <a:rPr lang="ru-RU" sz="2000" dirty="0"/>
              <a:t> «Право </a:t>
            </a:r>
            <a:r>
              <a:rPr lang="ru-RU" sz="2000" dirty="0" err="1"/>
              <a:t>інтелектуальної</a:t>
            </a:r>
            <a:r>
              <a:rPr lang="ru-RU" sz="2000" dirty="0"/>
              <a:t> </a:t>
            </a:r>
            <a:r>
              <a:rPr lang="ru-RU" sz="2000" dirty="0" err="1"/>
              <a:t>власності</a:t>
            </a:r>
            <a:r>
              <a:rPr lang="ru-RU" sz="2000" dirty="0"/>
              <a:t>», глава 75 «</a:t>
            </a:r>
            <a:r>
              <a:rPr lang="ru-RU" sz="2000" dirty="0" err="1"/>
              <a:t>Розпоряджання</a:t>
            </a:r>
            <a:r>
              <a:rPr lang="ru-RU" sz="2000" dirty="0"/>
              <a:t> </a:t>
            </a:r>
            <a:r>
              <a:rPr lang="ru-RU" sz="2000" dirty="0" err="1"/>
              <a:t>майновими</a:t>
            </a:r>
            <a:r>
              <a:rPr lang="ru-RU" sz="2000" dirty="0"/>
              <a:t> правами </a:t>
            </a:r>
            <a:r>
              <a:rPr lang="ru-RU" sz="2000" dirty="0" err="1"/>
              <a:t>інтелектуальної</a:t>
            </a:r>
            <a:r>
              <a:rPr lang="ru-RU" sz="2000" dirty="0"/>
              <a:t> </a:t>
            </a:r>
            <a:r>
              <a:rPr lang="ru-RU" sz="2000" dirty="0" err="1"/>
              <a:t>власності</a:t>
            </a:r>
            <a:r>
              <a:rPr lang="ru-RU" sz="2000" dirty="0"/>
              <a:t>» та 76 «</a:t>
            </a:r>
            <a:r>
              <a:rPr lang="ru-RU" sz="2000" dirty="0" err="1"/>
              <a:t>Комерційна</a:t>
            </a:r>
            <a:r>
              <a:rPr lang="ru-RU" sz="2000" dirty="0"/>
              <a:t> </a:t>
            </a:r>
            <a:r>
              <a:rPr lang="ru-RU" sz="2000" dirty="0" err="1"/>
              <a:t>концесія</a:t>
            </a:r>
            <a:r>
              <a:rPr lang="ru-RU" sz="2000" dirty="0"/>
              <a:t>» книги </a:t>
            </a:r>
            <a:r>
              <a:rPr lang="ru-RU" sz="2000" dirty="0" err="1"/>
              <a:t>п’ятої</a:t>
            </a:r>
            <a:r>
              <a:rPr lang="ru-RU" sz="2000" dirty="0"/>
              <a:t>. </a:t>
            </a:r>
            <a:endParaRPr lang="ru-RU" sz="2000" dirty="0" smtClean="0"/>
          </a:p>
          <a:p>
            <a:r>
              <a:rPr lang="ru-RU" sz="2000" dirty="0" err="1" smtClean="0"/>
              <a:t>Окрім</a:t>
            </a:r>
            <a:r>
              <a:rPr lang="ru-RU" sz="2000" dirty="0" smtClean="0"/>
              <a:t> </a:t>
            </a:r>
            <a:r>
              <a:rPr lang="ru-RU" sz="2000" dirty="0" err="1"/>
              <a:t>Цивільного</a:t>
            </a:r>
            <a:r>
              <a:rPr lang="ru-RU" sz="2000" dirty="0"/>
              <a:t> кодексу </a:t>
            </a:r>
            <a:r>
              <a:rPr lang="ru-RU" sz="2000" dirty="0" err="1"/>
              <a:t>України</a:t>
            </a:r>
            <a:r>
              <a:rPr lang="ru-RU" sz="2000" dirty="0"/>
              <a:t>, </a:t>
            </a:r>
            <a:r>
              <a:rPr lang="ru-RU" sz="2000" dirty="0" err="1"/>
              <a:t>правовідносини</a:t>
            </a:r>
            <a:r>
              <a:rPr lang="ru-RU" sz="2000" dirty="0"/>
              <a:t> у </a:t>
            </a:r>
            <a:r>
              <a:rPr lang="ru-RU" sz="2000" dirty="0" err="1"/>
              <a:t>сфері</a:t>
            </a:r>
            <a:r>
              <a:rPr lang="ru-RU" sz="2000" dirty="0"/>
              <a:t> </a:t>
            </a:r>
            <a:r>
              <a:rPr lang="ru-RU" sz="2000" dirty="0" err="1"/>
              <a:t>інтелектуальної</a:t>
            </a:r>
            <a:r>
              <a:rPr lang="ru-RU" sz="2000" dirty="0"/>
              <a:t> </a:t>
            </a:r>
            <a:r>
              <a:rPr lang="ru-RU" sz="2000" dirty="0" err="1"/>
              <a:t>власності</a:t>
            </a:r>
            <a:r>
              <a:rPr lang="ru-RU" sz="2000" dirty="0"/>
              <a:t> </a:t>
            </a:r>
            <a:r>
              <a:rPr lang="ru-RU" sz="2000" dirty="0" err="1"/>
              <a:t>регулюють</a:t>
            </a:r>
            <a:r>
              <a:rPr lang="ru-RU" sz="2000" dirty="0"/>
              <a:t> </a:t>
            </a:r>
            <a:r>
              <a:rPr lang="ru-RU" sz="2000" dirty="0" err="1"/>
              <a:t>також</a:t>
            </a:r>
            <a:r>
              <a:rPr lang="ru-RU" sz="2000" dirty="0"/>
              <a:t> </a:t>
            </a:r>
            <a:r>
              <a:rPr lang="ru-RU" sz="2000" dirty="0" err="1"/>
              <a:t>інші</a:t>
            </a:r>
            <a:r>
              <a:rPr lang="ru-RU" sz="2000" dirty="0"/>
              <a:t> </a:t>
            </a:r>
            <a:r>
              <a:rPr lang="ru-RU" sz="2000" dirty="0" err="1"/>
              <a:t>закони</a:t>
            </a:r>
            <a:r>
              <a:rPr lang="ru-RU" sz="2000" dirty="0"/>
              <a:t>. </a:t>
            </a:r>
            <a:r>
              <a:rPr lang="ru-RU" sz="2000" dirty="0" err="1"/>
              <a:t>Це</a:t>
            </a:r>
            <a:r>
              <a:rPr lang="ru-RU" sz="2000" dirty="0"/>
              <a:t>, </a:t>
            </a:r>
            <a:r>
              <a:rPr lang="ru-RU" sz="2000" dirty="0" err="1"/>
              <a:t>зокрема</a:t>
            </a:r>
            <a:r>
              <a:rPr lang="ru-RU" sz="2000" dirty="0"/>
              <a:t>, </a:t>
            </a:r>
            <a:r>
              <a:rPr lang="ru-RU" sz="2000" dirty="0" err="1"/>
              <a:t>Закони</a:t>
            </a:r>
            <a:r>
              <a:rPr lang="ru-RU" sz="2000" dirty="0"/>
              <a:t> </a:t>
            </a:r>
            <a:r>
              <a:rPr lang="ru-RU" sz="2000" dirty="0" err="1"/>
              <a:t>України</a:t>
            </a:r>
            <a:r>
              <a:rPr lang="ru-RU" sz="2000" dirty="0"/>
              <a:t> «Про </a:t>
            </a:r>
            <a:r>
              <a:rPr lang="ru-RU" sz="2000" dirty="0" err="1"/>
              <a:t>авторське</a:t>
            </a:r>
            <a:r>
              <a:rPr lang="ru-RU" sz="2000" dirty="0"/>
              <a:t> право і </a:t>
            </a:r>
            <a:r>
              <a:rPr lang="ru-RU" sz="2000" dirty="0" err="1"/>
              <a:t>суміжні</a:t>
            </a:r>
            <a:r>
              <a:rPr lang="ru-RU" sz="2000" dirty="0"/>
              <a:t> права» </a:t>
            </a:r>
            <a:r>
              <a:rPr lang="ru-RU" sz="2000" dirty="0" err="1"/>
              <a:t>від</a:t>
            </a:r>
            <a:r>
              <a:rPr lang="ru-RU" sz="2000" dirty="0"/>
              <a:t> 23 </a:t>
            </a:r>
            <a:r>
              <a:rPr lang="ru-RU" sz="2000" dirty="0" err="1"/>
              <a:t>грудня</a:t>
            </a:r>
            <a:r>
              <a:rPr lang="ru-RU" sz="2000" dirty="0"/>
              <a:t> 1993 р., «Про </a:t>
            </a:r>
            <a:r>
              <a:rPr lang="ru-RU" sz="2000" dirty="0" err="1"/>
              <a:t>охорону</a:t>
            </a:r>
            <a:r>
              <a:rPr lang="ru-RU" sz="2000" dirty="0"/>
              <a:t> прав на </a:t>
            </a:r>
            <a:r>
              <a:rPr lang="ru-RU" sz="2000" dirty="0" err="1"/>
              <a:t>винаходи</a:t>
            </a:r>
            <a:r>
              <a:rPr lang="ru-RU" sz="2000" dirty="0"/>
              <a:t> і </a:t>
            </a:r>
            <a:r>
              <a:rPr lang="ru-RU" sz="2000" dirty="0" err="1"/>
              <a:t>корисні</a:t>
            </a:r>
            <a:r>
              <a:rPr lang="ru-RU" sz="2000" dirty="0"/>
              <a:t> </a:t>
            </a:r>
            <a:r>
              <a:rPr lang="ru-RU" sz="2000" dirty="0" err="1"/>
              <a:t>моделі</a:t>
            </a:r>
            <a:r>
              <a:rPr lang="ru-RU" sz="2000" dirty="0"/>
              <a:t>» </a:t>
            </a:r>
            <a:r>
              <a:rPr lang="ru-RU" sz="2000" dirty="0" err="1"/>
              <a:t>від</a:t>
            </a:r>
            <a:r>
              <a:rPr lang="ru-RU" sz="2000" dirty="0"/>
              <a:t> 15 </a:t>
            </a:r>
            <a:r>
              <a:rPr lang="ru-RU" sz="2000" dirty="0" err="1"/>
              <a:t>грудня</a:t>
            </a:r>
            <a:r>
              <a:rPr lang="ru-RU" sz="2000" dirty="0"/>
              <a:t> 1993 р., «Про </a:t>
            </a:r>
            <a:r>
              <a:rPr lang="ru-RU" sz="2000" dirty="0" err="1"/>
              <a:t>охорону</a:t>
            </a:r>
            <a:r>
              <a:rPr lang="ru-RU" sz="2000" dirty="0"/>
              <a:t> прав на </a:t>
            </a:r>
            <a:r>
              <a:rPr lang="ru-RU" sz="2000" dirty="0" err="1"/>
              <a:t>промислові</a:t>
            </a:r>
            <a:r>
              <a:rPr lang="ru-RU" sz="2000" dirty="0"/>
              <a:t> </a:t>
            </a:r>
            <a:r>
              <a:rPr lang="ru-RU" sz="2000" dirty="0" err="1"/>
              <a:t>зразки</a:t>
            </a:r>
            <a:r>
              <a:rPr lang="ru-RU" sz="2000" dirty="0"/>
              <a:t>» </a:t>
            </a:r>
            <a:r>
              <a:rPr lang="ru-RU" sz="2000" dirty="0" err="1"/>
              <a:t>від</a:t>
            </a:r>
            <a:r>
              <a:rPr lang="ru-RU" sz="2000" dirty="0"/>
              <a:t> 15 </a:t>
            </a:r>
            <a:r>
              <a:rPr lang="ru-RU" sz="2000" dirty="0" err="1"/>
              <a:t>грудня</a:t>
            </a:r>
            <a:r>
              <a:rPr lang="ru-RU" sz="2000" dirty="0"/>
              <a:t> 1993 р., «Про </a:t>
            </a:r>
            <a:r>
              <a:rPr lang="ru-RU" sz="2000" dirty="0" err="1"/>
              <a:t>охорону</a:t>
            </a:r>
            <a:r>
              <a:rPr lang="ru-RU" sz="2000" dirty="0"/>
              <a:t> прав на знаки для </a:t>
            </a:r>
            <a:r>
              <a:rPr lang="ru-RU" sz="2000" dirty="0" err="1"/>
              <a:t>товарів</a:t>
            </a:r>
            <a:r>
              <a:rPr lang="ru-RU" sz="2000" dirty="0"/>
              <a:t> і </a:t>
            </a:r>
            <a:r>
              <a:rPr lang="ru-RU" sz="2000" dirty="0" err="1"/>
              <a:t>послуг</a:t>
            </a:r>
            <a:r>
              <a:rPr lang="ru-RU" sz="2000" dirty="0"/>
              <a:t>» </a:t>
            </a:r>
            <a:r>
              <a:rPr lang="ru-RU" sz="2000" dirty="0" err="1"/>
              <a:t>від</a:t>
            </a:r>
            <a:r>
              <a:rPr lang="ru-RU" sz="2000" dirty="0"/>
              <a:t> 15 </a:t>
            </a:r>
            <a:r>
              <a:rPr lang="ru-RU" sz="2000" dirty="0" err="1"/>
              <a:t>грудня</a:t>
            </a:r>
            <a:r>
              <a:rPr lang="ru-RU" sz="2000" dirty="0"/>
              <a:t> 1993 р., «Про </a:t>
            </a:r>
            <a:r>
              <a:rPr lang="ru-RU" sz="2000" dirty="0" err="1"/>
              <a:t>охорону</a:t>
            </a:r>
            <a:r>
              <a:rPr lang="ru-RU" sz="2000" dirty="0"/>
              <a:t> прав на </a:t>
            </a:r>
            <a:r>
              <a:rPr lang="ru-RU" sz="2000" dirty="0" err="1"/>
              <a:t>зазначення</a:t>
            </a:r>
            <a:r>
              <a:rPr lang="ru-RU" sz="2000" dirty="0"/>
              <a:t> </a:t>
            </a:r>
            <a:r>
              <a:rPr lang="ru-RU" sz="2000" dirty="0" err="1"/>
              <a:t>походження</a:t>
            </a:r>
            <a:r>
              <a:rPr lang="ru-RU" sz="2000" dirty="0"/>
              <a:t> </a:t>
            </a:r>
            <a:r>
              <a:rPr lang="ru-RU" sz="2000" dirty="0" err="1"/>
              <a:t>товарів</a:t>
            </a:r>
            <a:r>
              <a:rPr lang="ru-RU" sz="2000" dirty="0"/>
              <a:t>» </a:t>
            </a:r>
            <a:r>
              <a:rPr lang="ru-RU" sz="2000" dirty="0" err="1"/>
              <a:t>від</a:t>
            </a:r>
            <a:r>
              <a:rPr lang="ru-RU" sz="2000" dirty="0"/>
              <a:t> 16 </a:t>
            </a:r>
            <a:r>
              <a:rPr lang="ru-RU" sz="2000" dirty="0" err="1"/>
              <a:t>червня</a:t>
            </a:r>
            <a:r>
              <a:rPr lang="ru-RU" sz="2000" dirty="0"/>
              <a:t> 1999 р., «Про </a:t>
            </a:r>
            <a:r>
              <a:rPr lang="ru-RU" sz="2000" dirty="0" err="1"/>
              <a:t>охорону</a:t>
            </a:r>
            <a:r>
              <a:rPr lang="ru-RU" sz="2000" dirty="0"/>
              <a:t> прав на </a:t>
            </a:r>
            <a:r>
              <a:rPr lang="ru-RU" sz="2000" dirty="0" err="1"/>
              <a:t>сорти</a:t>
            </a:r>
            <a:r>
              <a:rPr lang="ru-RU" sz="2000" dirty="0"/>
              <a:t> </a:t>
            </a:r>
            <a:r>
              <a:rPr lang="ru-RU" sz="2000" dirty="0" err="1"/>
              <a:t>рослин</a:t>
            </a:r>
            <a:r>
              <a:rPr lang="ru-RU" sz="2000" dirty="0"/>
              <a:t>» </a:t>
            </a:r>
            <a:r>
              <a:rPr lang="ru-RU" sz="2000" dirty="0" err="1"/>
              <a:t>від</a:t>
            </a:r>
            <a:r>
              <a:rPr lang="ru-RU" sz="2000" dirty="0"/>
              <a:t> 21 </a:t>
            </a:r>
            <a:r>
              <a:rPr lang="ru-RU" sz="2000" dirty="0" err="1"/>
              <a:t>квітня</a:t>
            </a:r>
            <a:r>
              <a:rPr lang="ru-RU" sz="2000" dirty="0"/>
              <a:t> 1993 р., «Про </a:t>
            </a:r>
            <a:r>
              <a:rPr lang="ru-RU" sz="2000" dirty="0" err="1"/>
              <a:t>охорону</a:t>
            </a:r>
            <a:r>
              <a:rPr lang="ru-RU" sz="2000" dirty="0"/>
              <a:t> прав на </a:t>
            </a:r>
            <a:r>
              <a:rPr lang="ru-RU" sz="2000" dirty="0" err="1"/>
              <a:t>топографії</a:t>
            </a:r>
            <a:r>
              <a:rPr lang="ru-RU" sz="2000" dirty="0"/>
              <a:t> </a:t>
            </a:r>
            <a:r>
              <a:rPr lang="ru-RU" sz="2000" dirty="0" err="1"/>
              <a:t>інтегральних</a:t>
            </a:r>
            <a:r>
              <a:rPr lang="ru-RU" sz="2000" dirty="0"/>
              <a:t> </a:t>
            </a:r>
            <a:r>
              <a:rPr lang="ru-RU" sz="2000" dirty="0" err="1"/>
              <a:t>мікросхем</a:t>
            </a:r>
            <a:r>
              <a:rPr lang="ru-RU" sz="2000" dirty="0"/>
              <a:t>» </a:t>
            </a:r>
            <a:r>
              <a:rPr lang="ru-RU" sz="2000" dirty="0" err="1"/>
              <a:t>від</a:t>
            </a:r>
            <a:r>
              <a:rPr lang="ru-RU" sz="2000" dirty="0"/>
              <a:t> 5 листопада 1997 р. та </a:t>
            </a:r>
            <a:r>
              <a:rPr lang="ru-RU" sz="2000" dirty="0" err="1"/>
              <a:t>ін</a:t>
            </a:r>
            <a:r>
              <a:rPr lang="ru-RU" sz="2000" dirty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094300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2160590"/>
            <a:ext cx="7202761" cy="3880773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4. </a:t>
            </a:r>
            <a:r>
              <a:rPr lang="ru-RU" sz="3600" dirty="0" err="1" smtClean="0"/>
              <a:t>Суб’єктивне</a:t>
            </a:r>
            <a:r>
              <a:rPr lang="ru-RU" sz="3600" dirty="0" smtClean="0"/>
              <a:t> </a:t>
            </a:r>
            <a:r>
              <a:rPr lang="ru-RU" sz="3600" dirty="0"/>
              <a:t>право </a:t>
            </a:r>
            <a:r>
              <a:rPr lang="ru-RU" sz="3600" dirty="0" err="1"/>
              <a:t>інтелектуальної</a:t>
            </a:r>
            <a:r>
              <a:rPr lang="ru-RU" sz="3600" dirty="0"/>
              <a:t> </a:t>
            </a:r>
            <a:r>
              <a:rPr lang="ru-RU" sz="3600" dirty="0" err="1"/>
              <a:t>власності</a:t>
            </a:r>
            <a:r>
              <a:rPr lang="ru-RU" sz="3600" dirty="0"/>
              <a:t>: </a:t>
            </a:r>
            <a:r>
              <a:rPr lang="ru-RU" sz="3600" dirty="0" err="1"/>
              <a:t>поняття</a:t>
            </a:r>
            <a:r>
              <a:rPr lang="ru-RU" sz="3600" dirty="0"/>
              <a:t>, </a:t>
            </a:r>
            <a:r>
              <a:rPr lang="ru-RU" sz="3600" dirty="0" err="1"/>
              <a:t>зміст</a:t>
            </a:r>
            <a:r>
              <a:rPr lang="ru-RU" sz="3600" dirty="0"/>
              <a:t> та </a:t>
            </a:r>
            <a:r>
              <a:rPr lang="ru-RU" sz="3600" dirty="0" err="1"/>
              <a:t>юридичні</a:t>
            </a:r>
            <a:r>
              <a:rPr lang="ru-RU" sz="3600" dirty="0"/>
              <a:t> </a:t>
            </a:r>
            <a:r>
              <a:rPr lang="ru-RU" sz="3600" dirty="0" err="1"/>
              <a:t>властивості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157669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628800"/>
            <a:ext cx="7634809" cy="4196539"/>
          </a:xfrm>
        </p:spPr>
        <p:txBody>
          <a:bodyPr>
            <a:noAutofit/>
          </a:bodyPr>
          <a:lstStyle/>
          <a:p>
            <a:r>
              <a:rPr lang="ru-RU" sz="3200" dirty="0" err="1"/>
              <a:t>Суб’єктивне</a:t>
            </a:r>
            <a:r>
              <a:rPr lang="ru-RU" sz="3200" dirty="0"/>
              <a:t> право </a:t>
            </a:r>
            <a:r>
              <a:rPr lang="ru-RU" sz="3200" dirty="0" err="1"/>
              <a:t>інтелектуальної</a:t>
            </a:r>
            <a:r>
              <a:rPr lang="ru-RU" sz="3200" dirty="0"/>
              <a:t> </a:t>
            </a:r>
            <a:r>
              <a:rPr lang="ru-RU" sz="3200" dirty="0" err="1"/>
              <a:t>власності</a:t>
            </a:r>
            <a:r>
              <a:rPr lang="ru-RU" sz="3200" dirty="0"/>
              <a:t> – </a:t>
            </a:r>
            <a:r>
              <a:rPr lang="ru-RU" sz="3200" dirty="0" err="1"/>
              <a:t>це</a:t>
            </a:r>
            <a:r>
              <a:rPr lang="ru-RU" sz="3200" dirty="0"/>
              <a:t> право особи на результат </a:t>
            </a:r>
            <a:r>
              <a:rPr lang="ru-RU" sz="3200" dirty="0" err="1"/>
              <a:t>інтелектуальної</a:t>
            </a:r>
            <a:r>
              <a:rPr lang="ru-RU" sz="3200" dirty="0"/>
              <a:t>, </a:t>
            </a:r>
            <a:r>
              <a:rPr lang="ru-RU" sz="3200" dirty="0" err="1"/>
              <a:t>творчої</a:t>
            </a:r>
            <a:r>
              <a:rPr lang="ru-RU" sz="3200" dirty="0"/>
              <a:t> </a:t>
            </a:r>
            <a:r>
              <a:rPr lang="ru-RU" sz="3200" dirty="0" err="1"/>
              <a:t>діяльності</a:t>
            </a:r>
            <a:r>
              <a:rPr lang="ru-RU" sz="3200" dirty="0"/>
              <a:t> </a:t>
            </a:r>
            <a:r>
              <a:rPr lang="ru-RU" sz="3200" dirty="0" err="1"/>
              <a:t>або</a:t>
            </a:r>
            <a:r>
              <a:rPr lang="ru-RU" sz="3200" dirty="0"/>
              <a:t> на </a:t>
            </a:r>
            <a:r>
              <a:rPr lang="ru-RU" sz="3200" dirty="0" err="1"/>
              <a:t>інший</a:t>
            </a:r>
            <a:r>
              <a:rPr lang="ru-RU" sz="3200" dirty="0"/>
              <a:t> </a:t>
            </a:r>
            <a:r>
              <a:rPr lang="ru-RU" sz="3200" dirty="0" err="1"/>
              <a:t>об’єкт</a:t>
            </a:r>
            <a:r>
              <a:rPr lang="ru-RU" sz="3200" dirty="0"/>
              <a:t> права </a:t>
            </a:r>
            <a:r>
              <a:rPr lang="ru-RU" sz="3200" dirty="0" err="1"/>
              <a:t>інтелектуальної</a:t>
            </a:r>
            <a:r>
              <a:rPr lang="ru-RU" sz="3200" dirty="0"/>
              <a:t> </a:t>
            </a:r>
            <a:r>
              <a:rPr lang="ru-RU" sz="3200" dirty="0" err="1"/>
              <a:t>власності</a:t>
            </a:r>
            <a:r>
              <a:rPr lang="ru-RU" sz="3200" dirty="0"/>
              <a:t>, </a:t>
            </a:r>
            <a:r>
              <a:rPr lang="ru-RU" sz="3200" dirty="0" err="1"/>
              <a:t>що</a:t>
            </a:r>
            <a:r>
              <a:rPr lang="ru-RU" sz="3200" dirty="0"/>
              <a:t> </a:t>
            </a:r>
            <a:r>
              <a:rPr lang="ru-RU" sz="3200" dirty="0" err="1"/>
              <a:t>охороняється</a:t>
            </a:r>
            <a:r>
              <a:rPr lang="ru-RU" sz="3200" dirty="0"/>
              <a:t> законом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61201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Література: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ru-RU" dirty="0"/>
              <a:t>Право </a:t>
            </a:r>
            <a:r>
              <a:rPr lang="ru-RU" dirty="0" err="1"/>
              <a:t>інтелектуальної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: Акад. курс: </a:t>
            </a:r>
            <a:r>
              <a:rPr lang="ru-RU" dirty="0" err="1"/>
              <a:t>Підруч</a:t>
            </a:r>
            <a:r>
              <a:rPr lang="ru-RU" dirty="0"/>
              <a:t>. для студ. </a:t>
            </a:r>
            <a:r>
              <a:rPr lang="ru-RU" dirty="0" err="1"/>
              <a:t>вищих</a:t>
            </a:r>
            <a:r>
              <a:rPr lang="ru-RU" dirty="0"/>
              <a:t> </a:t>
            </a:r>
            <a:r>
              <a:rPr lang="ru-RU" dirty="0" err="1"/>
              <a:t>навч</a:t>
            </a:r>
            <a:r>
              <a:rPr lang="ru-RU" dirty="0"/>
              <a:t>. </a:t>
            </a:r>
            <a:r>
              <a:rPr lang="ru-RU" dirty="0" err="1" smtClean="0"/>
              <a:t>закладів</a:t>
            </a:r>
            <a:r>
              <a:rPr lang="ru-RU" dirty="0" smtClean="0"/>
              <a:t> </a:t>
            </a:r>
            <a:r>
              <a:rPr lang="ru-RU" dirty="0"/>
              <a:t>/ О. П. </a:t>
            </a:r>
            <a:r>
              <a:rPr lang="ru-RU" dirty="0" err="1"/>
              <a:t>Орлюк</a:t>
            </a:r>
            <a:r>
              <a:rPr lang="ru-RU" dirty="0"/>
              <a:t>, Г. О. </a:t>
            </a:r>
            <a:r>
              <a:rPr lang="ru-RU" dirty="0" err="1"/>
              <a:t>Андрощук</a:t>
            </a:r>
            <a:r>
              <a:rPr lang="ru-RU" dirty="0"/>
              <a:t>, О. Б. </a:t>
            </a:r>
            <a:r>
              <a:rPr lang="ru-RU" dirty="0" err="1"/>
              <a:t>Бутнік-Сіверський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.; За ред. О. П. </a:t>
            </a:r>
            <a:r>
              <a:rPr lang="ru-RU" dirty="0" err="1"/>
              <a:t>Орлюк</a:t>
            </a:r>
            <a:r>
              <a:rPr lang="ru-RU" dirty="0"/>
              <a:t>, О. Д. </a:t>
            </a:r>
            <a:r>
              <a:rPr lang="ru-RU" dirty="0" err="1"/>
              <a:t>Святоцького</a:t>
            </a:r>
            <a:r>
              <a:rPr lang="ru-RU" dirty="0"/>
              <a:t>. — К.: </a:t>
            </a:r>
            <a:r>
              <a:rPr lang="ru-RU" dirty="0" err="1"/>
              <a:t>Видавничий</a:t>
            </a:r>
            <a:r>
              <a:rPr lang="ru-RU" dirty="0"/>
              <a:t> </a:t>
            </a:r>
            <a:r>
              <a:rPr lang="ru-RU" dirty="0" err="1"/>
              <a:t>Дім</a:t>
            </a:r>
            <a:r>
              <a:rPr lang="ru-RU" dirty="0"/>
              <a:t> «</a:t>
            </a:r>
            <a:r>
              <a:rPr lang="ru-RU" dirty="0" err="1"/>
              <a:t>Ін</a:t>
            </a:r>
            <a:r>
              <a:rPr lang="ru-RU" dirty="0"/>
              <a:t> Юре», 2007. — 696 с</a:t>
            </a:r>
            <a:r>
              <a:rPr lang="ru-RU" dirty="0" smtClean="0"/>
              <a:t>.</a:t>
            </a:r>
          </a:p>
          <a:p>
            <a:r>
              <a:rPr lang="ru-RU" dirty="0" err="1"/>
              <a:t>Аксютіна</a:t>
            </a:r>
            <a:r>
              <a:rPr lang="ru-RU" dirty="0"/>
              <a:t> А.В., </a:t>
            </a:r>
            <a:r>
              <a:rPr lang="ru-RU" dirty="0" err="1"/>
              <a:t>Нестерцова-Собакарь</a:t>
            </a:r>
            <a:r>
              <a:rPr lang="ru-RU" dirty="0"/>
              <a:t> О.В., </a:t>
            </a:r>
            <a:r>
              <a:rPr lang="ru-RU" dirty="0" err="1"/>
              <a:t>Тропін</a:t>
            </a:r>
            <a:r>
              <a:rPr lang="ru-RU" dirty="0"/>
              <a:t> В.В. та </a:t>
            </a:r>
            <a:r>
              <a:rPr lang="ru-RU" dirty="0" err="1"/>
              <a:t>ін</a:t>
            </a:r>
            <a:r>
              <a:rPr lang="ru-RU" dirty="0"/>
              <a:t>. </a:t>
            </a:r>
            <a:r>
              <a:rPr lang="ru-RU" dirty="0" err="1" smtClean="0"/>
              <a:t>Інтелектуальна</a:t>
            </a:r>
            <a:r>
              <a:rPr lang="ru-RU" dirty="0" smtClean="0"/>
              <a:t> </a:t>
            </a:r>
            <a:r>
              <a:rPr lang="ru-RU" dirty="0" err="1"/>
              <a:t>власність</a:t>
            </a:r>
            <a:r>
              <a:rPr lang="ru-RU" dirty="0"/>
              <a:t>: </a:t>
            </a:r>
            <a:r>
              <a:rPr lang="ru-RU" dirty="0" err="1"/>
              <a:t>навч</a:t>
            </a:r>
            <a:r>
              <a:rPr lang="ru-RU" dirty="0"/>
              <a:t>. </a:t>
            </a:r>
            <a:r>
              <a:rPr lang="ru-RU" dirty="0" err="1"/>
              <a:t>посібник</a:t>
            </a:r>
            <a:r>
              <a:rPr lang="ru-RU" dirty="0"/>
              <a:t> [для студ. </a:t>
            </a:r>
            <a:r>
              <a:rPr lang="ru-RU" dirty="0" err="1"/>
              <a:t>вищ</a:t>
            </a:r>
            <a:r>
              <a:rPr lang="ru-RU" dirty="0"/>
              <a:t>. </a:t>
            </a:r>
            <a:r>
              <a:rPr lang="ru-RU" dirty="0" err="1"/>
              <a:t>навч</a:t>
            </a:r>
            <a:r>
              <a:rPr lang="ru-RU" dirty="0"/>
              <a:t>. </a:t>
            </a:r>
            <a:r>
              <a:rPr lang="ru-RU" dirty="0" err="1"/>
              <a:t>закл</a:t>
            </a:r>
            <a:r>
              <a:rPr lang="ru-RU" dirty="0"/>
              <a:t>.] / За </a:t>
            </a:r>
            <a:r>
              <a:rPr lang="ru-RU" dirty="0" err="1"/>
              <a:t>заг</a:t>
            </a:r>
            <a:r>
              <a:rPr lang="ru-RU" dirty="0"/>
              <a:t> </a:t>
            </a:r>
            <a:r>
              <a:rPr lang="ru-RU" dirty="0" err="1"/>
              <a:t>ред</a:t>
            </a:r>
            <a:r>
              <a:rPr lang="ru-RU" dirty="0"/>
              <a:t> канд. </a:t>
            </a:r>
            <a:r>
              <a:rPr lang="ru-RU" dirty="0" err="1"/>
              <a:t>юрид</a:t>
            </a:r>
            <a:r>
              <a:rPr lang="ru-RU" dirty="0"/>
              <a:t>. наук, доц. </a:t>
            </a:r>
            <a:r>
              <a:rPr lang="ru-RU" dirty="0" err="1"/>
              <a:t>НестерцовоїСобакарь</a:t>
            </a:r>
            <a:r>
              <a:rPr lang="ru-RU" dirty="0"/>
              <a:t> О.В. – </a:t>
            </a:r>
            <a:r>
              <a:rPr lang="ru-RU" dirty="0" err="1"/>
              <a:t>Дніпро</a:t>
            </a:r>
            <a:r>
              <a:rPr lang="ru-RU" dirty="0"/>
              <a:t>: </a:t>
            </a:r>
            <a:r>
              <a:rPr lang="ru-RU" dirty="0" err="1"/>
              <a:t>Дніпроп</a:t>
            </a:r>
            <a:r>
              <a:rPr lang="ru-RU" dirty="0"/>
              <a:t>. </a:t>
            </a:r>
            <a:r>
              <a:rPr lang="ru-RU" dirty="0" err="1"/>
              <a:t>держ</a:t>
            </a:r>
            <a:r>
              <a:rPr lang="ru-RU" dirty="0"/>
              <a:t>. ун-т </a:t>
            </a:r>
            <a:r>
              <a:rPr lang="ru-RU" dirty="0" err="1"/>
              <a:t>внутр</a:t>
            </a:r>
            <a:r>
              <a:rPr lang="ru-RU" dirty="0"/>
              <a:t>. справ, 2017. – 140 с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err="1"/>
              <a:t>Інтелектуальна</a:t>
            </a:r>
            <a:r>
              <a:rPr lang="ru-RU" dirty="0"/>
              <a:t> </a:t>
            </a:r>
            <a:r>
              <a:rPr lang="ru-RU" dirty="0" err="1"/>
              <a:t>власність</a:t>
            </a:r>
            <a:r>
              <a:rPr lang="ru-RU" dirty="0"/>
              <a:t> : </a:t>
            </a:r>
            <a:r>
              <a:rPr lang="ru-RU" dirty="0" err="1"/>
              <a:t>підручник</a:t>
            </a:r>
            <a:r>
              <a:rPr lang="ru-RU" dirty="0"/>
              <a:t> для </a:t>
            </a:r>
            <a:r>
              <a:rPr lang="ru-RU" dirty="0" err="1"/>
              <a:t>студентів</a:t>
            </a:r>
            <a:r>
              <a:rPr lang="ru-RU" dirty="0"/>
              <a:t> </a:t>
            </a:r>
            <a:r>
              <a:rPr lang="ru-RU" dirty="0" err="1"/>
              <a:t>неюридичних</a:t>
            </a:r>
            <a:r>
              <a:rPr lang="ru-RU" dirty="0"/>
              <a:t> </a:t>
            </a:r>
            <a:r>
              <a:rPr lang="ru-RU" dirty="0" err="1"/>
              <a:t>факультетів</a:t>
            </a:r>
            <a:r>
              <a:rPr lang="ru-RU" dirty="0"/>
              <a:t> / В. О. </a:t>
            </a:r>
            <a:r>
              <a:rPr lang="ru-RU" dirty="0" err="1"/>
              <a:t>Семків</a:t>
            </a:r>
            <a:r>
              <a:rPr lang="ru-RU" dirty="0"/>
              <a:t>, Р. С. </a:t>
            </a:r>
            <a:r>
              <a:rPr lang="ru-RU" dirty="0" err="1"/>
              <a:t>Шандра</a:t>
            </a:r>
            <a:r>
              <a:rPr lang="ru-RU" dirty="0"/>
              <a:t>. – </a:t>
            </a:r>
            <a:r>
              <a:rPr lang="ru-RU" dirty="0" err="1"/>
              <a:t>Львів</a:t>
            </a:r>
            <a:r>
              <a:rPr lang="ru-RU" dirty="0"/>
              <a:t>: </a:t>
            </a:r>
            <a:r>
              <a:rPr lang="ru-RU" dirty="0" err="1"/>
              <a:t>Галицький</a:t>
            </a:r>
            <a:r>
              <a:rPr lang="ru-RU" dirty="0"/>
              <a:t> </a:t>
            </a:r>
            <a:r>
              <a:rPr lang="ru-RU" dirty="0" err="1"/>
              <a:t>друкар</a:t>
            </a:r>
            <a:r>
              <a:rPr lang="ru-RU" dirty="0"/>
              <a:t>, 2015. – 280 с.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6198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980728"/>
            <a:ext cx="7344816" cy="4888885"/>
          </a:xfrm>
        </p:spPr>
        <p:txBody>
          <a:bodyPr>
            <a:noAutofit/>
          </a:bodyPr>
          <a:lstStyle/>
          <a:p>
            <a:r>
              <a:rPr lang="ru-RU" sz="2800" dirty="0"/>
              <a:t>На </a:t>
            </a:r>
            <a:r>
              <a:rPr lang="ru-RU" sz="2800" dirty="0" err="1"/>
              <a:t>відміну</a:t>
            </a:r>
            <a:r>
              <a:rPr lang="ru-RU" sz="2800" dirty="0"/>
              <a:t> </a:t>
            </a:r>
            <a:r>
              <a:rPr lang="ru-RU" sz="2800" dirty="0" err="1"/>
              <a:t>від</a:t>
            </a:r>
            <a:r>
              <a:rPr lang="ru-RU" sz="2800" dirty="0"/>
              <a:t> права </a:t>
            </a:r>
            <a:r>
              <a:rPr lang="ru-RU" sz="2800" dirty="0" err="1"/>
              <a:t>власності</a:t>
            </a:r>
            <a:r>
              <a:rPr lang="ru-RU" sz="2800" dirty="0"/>
              <a:t>, </a:t>
            </a:r>
            <a:r>
              <a:rPr lang="ru-RU" sz="2800" dirty="0" err="1"/>
              <a:t>змістом</a:t>
            </a:r>
            <a:r>
              <a:rPr lang="ru-RU" sz="2800" dirty="0"/>
              <a:t> </a:t>
            </a:r>
            <a:r>
              <a:rPr lang="ru-RU" sz="2800" dirty="0" err="1"/>
              <a:t>якого</a:t>
            </a:r>
            <a:r>
              <a:rPr lang="ru-RU" sz="2800" dirty="0"/>
              <a:t> є право </a:t>
            </a:r>
            <a:r>
              <a:rPr lang="ru-RU" sz="2800" dirty="0" err="1"/>
              <a:t>володіння</a:t>
            </a:r>
            <a:r>
              <a:rPr lang="ru-RU" sz="2800" dirty="0"/>
              <a:t>, </a:t>
            </a:r>
            <a:r>
              <a:rPr lang="ru-RU" sz="2800" dirty="0" err="1"/>
              <a:t>користування</a:t>
            </a:r>
            <a:r>
              <a:rPr lang="ru-RU" sz="2800" dirty="0"/>
              <a:t> та </a:t>
            </a:r>
            <a:r>
              <a:rPr lang="ru-RU" sz="2800" dirty="0" err="1"/>
              <a:t>розпорядження</a:t>
            </a:r>
            <a:r>
              <a:rPr lang="ru-RU" sz="2800" dirty="0"/>
              <a:t> </a:t>
            </a:r>
            <a:r>
              <a:rPr lang="ru-RU" sz="2800" dirty="0" err="1"/>
              <a:t>річчю</a:t>
            </a:r>
            <a:r>
              <a:rPr lang="ru-RU" sz="2800" dirty="0"/>
              <a:t>, </a:t>
            </a:r>
            <a:r>
              <a:rPr lang="ru-RU" sz="2800" dirty="0" err="1"/>
              <a:t>зміст</a:t>
            </a:r>
            <a:r>
              <a:rPr lang="ru-RU" sz="2800" dirty="0"/>
              <a:t> права </a:t>
            </a:r>
            <a:r>
              <a:rPr lang="ru-RU" sz="2800" dirty="0" err="1"/>
              <a:t>інтелектуальної</a:t>
            </a:r>
            <a:r>
              <a:rPr lang="ru-RU" sz="2800" dirty="0"/>
              <a:t> </a:t>
            </a:r>
            <a:r>
              <a:rPr lang="ru-RU" sz="2800" dirty="0" err="1"/>
              <a:t>власності</a:t>
            </a:r>
            <a:r>
              <a:rPr lang="ru-RU" sz="2800" dirty="0"/>
              <a:t> становить комплекс </a:t>
            </a:r>
            <a:r>
              <a:rPr lang="ru-RU" sz="2800" dirty="0" err="1"/>
              <a:t>особистих</a:t>
            </a:r>
            <a:r>
              <a:rPr lang="ru-RU" sz="2800" dirty="0"/>
              <a:t> </a:t>
            </a:r>
            <a:r>
              <a:rPr lang="ru-RU" sz="2800" dirty="0" err="1"/>
              <a:t>немайнових</a:t>
            </a:r>
            <a:r>
              <a:rPr lang="ru-RU" sz="2800" dirty="0"/>
              <a:t> (</a:t>
            </a:r>
            <a:r>
              <a:rPr lang="ru-RU" sz="2800" dirty="0" err="1"/>
              <a:t>які</a:t>
            </a:r>
            <a:r>
              <a:rPr lang="ru-RU" sz="2800" dirty="0"/>
              <a:t> в </a:t>
            </a:r>
            <a:r>
              <a:rPr lang="ru-RU" sz="2800" dirty="0" err="1"/>
              <a:t>іноземній</a:t>
            </a:r>
            <a:r>
              <a:rPr lang="ru-RU" sz="2800" dirty="0"/>
              <a:t> </a:t>
            </a:r>
            <a:r>
              <a:rPr lang="ru-RU" sz="2800" dirty="0" err="1"/>
              <a:t>науковій</a:t>
            </a:r>
            <a:r>
              <a:rPr lang="ru-RU" sz="2800" dirty="0"/>
              <a:t> </a:t>
            </a:r>
            <a:r>
              <a:rPr lang="ru-RU" sz="2800" dirty="0" err="1"/>
              <a:t>літературі</a:t>
            </a:r>
            <a:r>
              <a:rPr lang="ru-RU" sz="2800" dirty="0"/>
              <a:t> </a:t>
            </a:r>
            <a:r>
              <a:rPr lang="ru-RU" sz="2800" dirty="0" err="1"/>
              <a:t>називаються</a:t>
            </a:r>
            <a:r>
              <a:rPr lang="ru-RU" sz="2800" dirty="0"/>
              <a:t> </a:t>
            </a:r>
            <a:r>
              <a:rPr lang="ru-RU" sz="2800" dirty="0" err="1" smtClean="0"/>
              <a:t>моральними</a:t>
            </a:r>
            <a:r>
              <a:rPr lang="ru-RU" sz="2800" dirty="0" smtClean="0"/>
              <a:t>) </a:t>
            </a:r>
            <a:r>
              <a:rPr lang="ru-RU" sz="2800" dirty="0"/>
              <a:t>та </a:t>
            </a:r>
            <a:r>
              <a:rPr lang="ru-RU" sz="2800" dirty="0" err="1"/>
              <a:t>майнових</a:t>
            </a:r>
            <a:r>
              <a:rPr lang="ru-RU" sz="2800" dirty="0"/>
              <a:t> прав особи на результат </a:t>
            </a:r>
            <a:r>
              <a:rPr lang="ru-RU" sz="2800" dirty="0" err="1"/>
              <a:t>інтелектуальної</a:t>
            </a:r>
            <a:r>
              <a:rPr lang="ru-RU" sz="2800" dirty="0"/>
              <a:t>, </a:t>
            </a:r>
            <a:r>
              <a:rPr lang="ru-RU" sz="2800" dirty="0" err="1"/>
              <a:t>творчої</a:t>
            </a:r>
            <a:r>
              <a:rPr lang="ru-RU" sz="2800" dirty="0"/>
              <a:t> </a:t>
            </a:r>
            <a:r>
              <a:rPr lang="ru-RU" sz="2800" dirty="0" err="1"/>
              <a:t>діяльності</a:t>
            </a:r>
            <a:r>
              <a:rPr lang="ru-RU" sz="2800" dirty="0"/>
              <a:t> (</a:t>
            </a:r>
            <a:r>
              <a:rPr lang="ru-RU" sz="2800" dirty="0" err="1"/>
              <a:t>тобто</a:t>
            </a:r>
            <a:r>
              <a:rPr lang="ru-RU" sz="2800" dirty="0"/>
              <a:t>, на </a:t>
            </a:r>
            <a:r>
              <a:rPr lang="ru-RU" sz="2800" dirty="0" err="1"/>
              <a:t>нематеріальний</a:t>
            </a:r>
            <a:r>
              <a:rPr lang="ru-RU" sz="2800" dirty="0"/>
              <a:t> </a:t>
            </a:r>
            <a:r>
              <a:rPr lang="ru-RU" sz="2800" dirty="0" err="1"/>
              <a:t>об’єкт</a:t>
            </a:r>
            <a:r>
              <a:rPr lang="ru-RU" sz="2800" dirty="0"/>
              <a:t>).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21911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568952" cy="6408712"/>
          </a:xfrm>
          <a:solidFill>
            <a:schemeClr val="accent4"/>
          </a:solidFill>
        </p:spPr>
        <p:txBody>
          <a:bodyPr>
            <a:normAutofit/>
          </a:bodyPr>
          <a:lstStyle/>
          <a:p>
            <a:pPr marL="43815" marR="443230" indent="0" algn="just">
              <a:buNone/>
            </a:pPr>
            <a:r>
              <a:rPr lang="uk-UA" sz="4800" b="1" kern="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План:</a:t>
            </a:r>
          </a:p>
          <a:p>
            <a:pPr marL="558165" marR="443230" indent="-514350" algn="just">
              <a:buAutoNum type="arabicPeriod"/>
            </a:pPr>
            <a:r>
              <a:rPr lang="uk-UA" sz="3200" kern="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Сутність науково-технічного прогресу</a:t>
            </a:r>
          </a:p>
          <a:p>
            <a:pPr marL="558165" marR="443230" indent="-514350" algn="just">
              <a:buAutoNum type="arabicPeriod"/>
            </a:pPr>
            <a:r>
              <a:rPr lang="ru-RU" sz="3200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Поняття</a:t>
            </a:r>
            <a:r>
              <a:rPr lang="ru-RU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 структура </a:t>
            </a:r>
            <a:r>
              <a:rPr lang="ru-RU" sz="32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інтелектуальної</a:t>
            </a:r>
            <a:r>
              <a:rPr lang="ru-RU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власності</a:t>
            </a:r>
            <a:endParaRPr lang="ru-RU" sz="3200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58165" marR="443230" indent="-514350" algn="just">
              <a:buAutoNum type="arabicPeriod"/>
            </a:pPr>
            <a:r>
              <a:rPr lang="ru-RU" sz="3200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Об’єктивне</a:t>
            </a:r>
            <a:r>
              <a:rPr lang="ru-RU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 </a:t>
            </a:r>
            <a:r>
              <a:rPr lang="ru-RU" sz="32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інтелектуальної</a:t>
            </a:r>
            <a:r>
              <a:rPr lang="ru-RU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власності</a:t>
            </a:r>
            <a:r>
              <a:rPr lang="ru-RU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32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поняття</a:t>
            </a:r>
            <a:r>
              <a:rPr lang="ru-RU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загальна</a:t>
            </a:r>
            <a:r>
              <a:rPr lang="ru-RU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характеристика, </a:t>
            </a:r>
            <a:r>
              <a:rPr lang="ru-RU" sz="3200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джерела</a:t>
            </a:r>
            <a:endParaRPr lang="uk-UA" sz="3200" dirty="0" smtClean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58165" marR="443230" indent="-514350" algn="just">
              <a:buAutoNum type="arabicPeriod"/>
            </a:pPr>
            <a:r>
              <a:rPr lang="ru-RU" sz="3200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Суб’єктивне</a:t>
            </a:r>
            <a:r>
              <a:rPr lang="ru-RU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 </a:t>
            </a:r>
            <a:r>
              <a:rPr lang="ru-RU" sz="32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інтелектуальної</a:t>
            </a:r>
            <a:r>
              <a:rPr lang="ru-RU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власності</a:t>
            </a:r>
            <a:r>
              <a:rPr lang="ru-RU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32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поняття</a:t>
            </a:r>
            <a:r>
              <a:rPr lang="ru-RU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зміст</a:t>
            </a:r>
            <a:r>
              <a:rPr lang="ru-RU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32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юридичні</a:t>
            </a:r>
            <a:r>
              <a:rPr lang="ru-RU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властивості</a:t>
            </a:r>
            <a:endParaRPr lang="en-US" sz="3200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58165" marR="443230" indent="-514350" algn="just">
              <a:buAutoNum type="arabicPeriod"/>
            </a:pPr>
            <a:endParaRPr lang="en-US" sz="3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558165" marR="443230" indent="-514350" algn="just">
              <a:buAutoNum type="arabicPeriod"/>
            </a:pPr>
            <a:endParaRPr lang="uk-UA" sz="3200" b="1" kern="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58165" marR="443230" indent="-514350" algn="just">
              <a:buAutoNum type="arabicPeriod"/>
            </a:pPr>
            <a:endParaRPr lang="uk-UA" sz="3200" b="1" kern="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967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7848872" cy="5112568"/>
          </a:xfrm>
          <a:solidFill>
            <a:schemeClr val="accent4"/>
          </a:solidFill>
        </p:spPr>
        <p:txBody>
          <a:bodyPr>
            <a:normAutofit/>
          </a:bodyPr>
          <a:lstStyle/>
          <a:p>
            <a:r>
              <a:rPr lang="ru-RU" sz="2400" dirty="0" err="1"/>
              <a:t>Тенденції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 науки, </a:t>
            </a:r>
            <a:r>
              <a:rPr lang="ru-RU" sz="2400" dirty="0" err="1"/>
              <a:t>культури</a:t>
            </a:r>
            <a:r>
              <a:rPr lang="ru-RU" sz="2400" dirty="0"/>
              <a:t>, </a:t>
            </a:r>
            <a:r>
              <a:rPr lang="ru-RU" sz="2400" dirty="0" err="1"/>
              <a:t>техніки</a:t>
            </a:r>
            <a:r>
              <a:rPr lang="ru-RU" sz="2400" dirty="0"/>
              <a:t> і </a:t>
            </a:r>
            <a:r>
              <a:rPr lang="ru-RU" sz="2400" dirty="0" err="1"/>
              <a:t>виробництва</a:t>
            </a:r>
            <a:r>
              <a:rPr lang="ru-RU" sz="2400" dirty="0"/>
              <a:t>, особливо у </a:t>
            </a:r>
            <a:r>
              <a:rPr lang="ru-RU" sz="2400" dirty="0" err="1"/>
              <a:t>другій</a:t>
            </a:r>
            <a:r>
              <a:rPr lang="ru-RU" sz="2400" dirty="0"/>
              <a:t> </a:t>
            </a:r>
            <a:r>
              <a:rPr lang="ru-RU" sz="2400" dirty="0" err="1"/>
              <a:t>половині</a:t>
            </a:r>
            <a:r>
              <a:rPr lang="ru-RU" sz="2400" dirty="0"/>
              <a:t> </a:t>
            </a:r>
            <a:r>
              <a:rPr lang="en-US" sz="2400" dirty="0"/>
              <a:t>XX </a:t>
            </a:r>
            <a:r>
              <a:rPr lang="ru-RU" sz="2400" dirty="0"/>
              <a:t>ст. та на початку </a:t>
            </a:r>
            <a:r>
              <a:rPr lang="en-US" sz="2400" dirty="0"/>
              <a:t>XXI </a:t>
            </a:r>
            <a:r>
              <a:rPr lang="ru-RU" sz="2400" dirty="0"/>
              <a:t>ст., </a:t>
            </a:r>
            <a:r>
              <a:rPr lang="ru-RU" sz="2400" dirty="0" err="1"/>
              <a:t>свідчать</a:t>
            </a:r>
            <a:r>
              <a:rPr lang="ru-RU" sz="2400" dirty="0"/>
              <a:t> про те,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людство</a:t>
            </a:r>
            <a:r>
              <a:rPr lang="ru-RU" sz="2400" dirty="0"/>
              <a:t> у </a:t>
            </a:r>
            <a:r>
              <a:rPr lang="ru-RU" sz="2400" dirty="0" err="1"/>
              <a:t>своєму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 </a:t>
            </a:r>
            <a:r>
              <a:rPr lang="ru-RU" sz="2400" dirty="0" err="1"/>
              <a:t>підійшло</a:t>
            </a:r>
            <a:r>
              <a:rPr lang="ru-RU" sz="2400" dirty="0"/>
              <a:t> до </a:t>
            </a:r>
            <a:r>
              <a:rPr lang="ru-RU" sz="2400" dirty="0" err="1"/>
              <a:t>тієї</a:t>
            </a:r>
            <a:r>
              <a:rPr lang="ru-RU" sz="2400" dirty="0"/>
              <a:t> </a:t>
            </a:r>
            <a:r>
              <a:rPr lang="ru-RU" sz="2400" dirty="0" err="1"/>
              <a:t>межі</a:t>
            </a:r>
            <a:r>
              <a:rPr lang="ru-RU" sz="2400" dirty="0"/>
              <a:t>, коли </a:t>
            </a:r>
            <a:r>
              <a:rPr lang="ru-RU" sz="2400" dirty="0" err="1"/>
              <a:t>подальший</a:t>
            </a:r>
            <a:r>
              <a:rPr lang="ru-RU" sz="2400" dirty="0"/>
              <a:t> </a:t>
            </a:r>
            <a:r>
              <a:rPr lang="ru-RU" sz="2400" dirty="0" err="1"/>
              <a:t>прогрес</a:t>
            </a:r>
            <a:r>
              <a:rPr lang="ru-RU" sz="2400" dirty="0"/>
              <a:t> буде </a:t>
            </a:r>
            <a:r>
              <a:rPr lang="ru-RU" sz="2400" dirty="0" err="1"/>
              <a:t>зумовлюватися</a:t>
            </a:r>
            <a:r>
              <a:rPr lang="ru-RU" sz="2400" dirty="0"/>
              <a:t> </a:t>
            </a:r>
            <a:r>
              <a:rPr lang="ru-RU" sz="2400" dirty="0" err="1"/>
              <a:t>саме</a:t>
            </a:r>
            <a:r>
              <a:rPr lang="ru-RU" sz="2400" dirty="0"/>
              <a:t> </a:t>
            </a:r>
            <a:r>
              <a:rPr lang="ru-RU" sz="2400" dirty="0" err="1"/>
              <a:t>розумовою</a:t>
            </a:r>
            <a:r>
              <a:rPr lang="ru-RU" sz="2400" dirty="0"/>
              <a:t> </a:t>
            </a:r>
            <a:r>
              <a:rPr lang="ru-RU" sz="2400" dirty="0" err="1"/>
              <a:t>діяльністю</a:t>
            </a:r>
            <a:r>
              <a:rPr lang="ru-RU" sz="2400" dirty="0"/>
              <a:t> </a:t>
            </a:r>
            <a:r>
              <a:rPr lang="ru-RU" sz="2400" dirty="0" err="1"/>
              <a:t>суспільства</a:t>
            </a:r>
            <a:r>
              <a:rPr lang="ru-RU" sz="2400" dirty="0"/>
              <a:t>. </a:t>
            </a:r>
            <a:endParaRPr lang="ru-RU" sz="2400" dirty="0" smtClean="0"/>
          </a:p>
          <a:p>
            <a:r>
              <a:rPr lang="ru-RU" sz="2400" dirty="0" err="1" smtClean="0"/>
              <a:t>Тобто</a:t>
            </a:r>
            <a:r>
              <a:rPr lang="ru-RU" sz="2400" dirty="0" smtClean="0"/>
              <a:t> </a:t>
            </a:r>
            <a:r>
              <a:rPr lang="ru-RU" sz="2400" dirty="0" err="1"/>
              <a:t>саме</a:t>
            </a:r>
            <a:r>
              <a:rPr lang="ru-RU" sz="2400" dirty="0"/>
              <a:t> </a:t>
            </a:r>
            <a:r>
              <a:rPr lang="ru-RU" sz="2400" dirty="0" err="1"/>
              <a:t>результати</a:t>
            </a:r>
            <a:r>
              <a:rPr lang="ru-RU" sz="2400" dirty="0"/>
              <a:t> </a:t>
            </a:r>
            <a:r>
              <a:rPr lang="ru-RU" sz="2400" dirty="0" err="1"/>
              <a:t>розумової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, </a:t>
            </a:r>
            <a:r>
              <a:rPr lang="ru-RU" sz="2400" dirty="0" err="1"/>
              <a:t>або</a:t>
            </a:r>
            <a:r>
              <a:rPr lang="ru-RU" sz="2400" dirty="0"/>
              <a:t> за </a:t>
            </a:r>
            <a:r>
              <a:rPr lang="ru-RU" sz="2400" dirty="0" err="1"/>
              <a:t>теперішньою</a:t>
            </a:r>
            <a:r>
              <a:rPr lang="ru-RU" sz="2400" dirty="0"/>
              <a:t> </a:t>
            </a:r>
            <a:r>
              <a:rPr lang="ru-RU" sz="2400" dirty="0" err="1"/>
              <a:t>термінологією</a:t>
            </a:r>
            <a:r>
              <a:rPr lang="ru-RU" sz="2400" dirty="0"/>
              <a:t> — </a:t>
            </a:r>
            <a:r>
              <a:rPr lang="ru-RU" sz="2400" dirty="0" err="1"/>
              <a:t>інтелектуальної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, </a:t>
            </a:r>
            <a:r>
              <a:rPr lang="ru-RU" sz="2400" dirty="0" err="1"/>
              <a:t>будуть</a:t>
            </a:r>
            <a:r>
              <a:rPr lang="ru-RU" sz="2400" dirty="0"/>
              <a:t> </a:t>
            </a:r>
            <a:r>
              <a:rPr lang="ru-RU" sz="2400" dirty="0" err="1"/>
              <a:t>визначати</a:t>
            </a:r>
            <a:r>
              <a:rPr lang="ru-RU" sz="2400" dirty="0"/>
              <a:t> </a:t>
            </a:r>
            <a:r>
              <a:rPr lang="ru-RU" sz="2400" dirty="0" err="1"/>
              <a:t>стратегію</a:t>
            </a:r>
            <a:r>
              <a:rPr lang="ru-RU" sz="2400" dirty="0"/>
              <a:t> і тактику </a:t>
            </a:r>
            <a:r>
              <a:rPr lang="ru-RU" sz="2400" dirty="0" err="1"/>
              <a:t>соціально-економічного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 будь-</a:t>
            </a:r>
            <a:r>
              <a:rPr lang="ru-RU" sz="2400" dirty="0" err="1"/>
              <a:t>якої</a:t>
            </a:r>
            <a:r>
              <a:rPr lang="ru-RU" sz="2400" dirty="0"/>
              <a:t> </a:t>
            </a:r>
            <a:r>
              <a:rPr lang="ru-RU" sz="2400" dirty="0" err="1"/>
              <a:t>країни</a:t>
            </a:r>
            <a:r>
              <a:rPr lang="ru-RU" sz="2400" dirty="0"/>
              <a:t>. Уже </a:t>
            </a:r>
            <a:r>
              <a:rPr lang="ru-RU" sz="2400" dirty="0" err="1"/>
              <a:t>тепер</a:t>
            </a:r>
            <a:r>
              <a:rPr lang="ru-RU" sz="2400" dirty="0"/>
              <a:t> видно,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високий</a:t>
            </a:r>
            <a:r>
              <a:rPr lang="ru-RU" sz="2400" dirty="0"/>
              <a:t> </a:t>
            </a:r>
            <a:r>
              <a:rPr lang="ru-RU" sz="2400" dirty="0" err="1"/>
              <a:t>рівень</a:t>
            </a:r>
            <a:r>
              <a:rPr lang="ru-RU" sz="2400" dirty="0"/>
              <a:t> </a:t>
            </a:r>
            <a:r>
              <a:rPr lang="ru-RU" sz="2400" dirty="0" err="1"/>
              <a:t>інтелектуальної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 у </a:t>
            </a:r>
            <a:r>
              <a:rPr lang="ru-RU" sz="2400" dirty="0" err="1"/>
              <a:t>тій</a:t>
            </a:r>
            <a:r>
              <a:rPr lang="ru-RU" sz="2400" dirty="0"/>
              <a:t> </a:t>
            </a:r>
            <a:r>
              <a:rPr lang="ru-RU" sz="2400" dirty="0" err="1"/>
              <a:t>чи</a:t>
            </a:r>
            <a:r>
              <a:rPr lang="ru-RU" sz="2400" dirty="0"/>
              <a:t> </a:t>
            </a:r>
            <a:r>
              <a:rPr lang="ru-RU" sz="2400" dirty="0" err="1"/>
              <a:t>іншій</a:t>
            </a:r>
            <a:r>
              <a:rPr lang="ru-RU" sz="2400" dirty="0"/>
              <a:t> </a:t>
            </a:r>
            <a:r>
              <a:rPr lang="ru-RU" sz="2400" dirty="0" err="1"/>
              <a:t>країні</a:t>
            </a:r>
            <a:r>
              <a:rPr lang="ru-RU" sz="2400" dirty="0"/>
              <a:t> </a:t>
            </a:r>
            <a:r>
              <a:rPr lang="ru-RU" sz="2400" dirty="0" err="1"/>
              <a:t>зумовлює</a:t>
            </a:r>
            <a:r>
              <a:rPr lang="ru-RU" sz="2400" dirty="0"/>
              <a:t> </a:t>
            </a:r>
            <a:r>
              <a:rPr lang="ru-RU" sz="2400" dirty="0" err="1"/>
              <a:t>високий</a:t>
            </a:r>
            <a:r>
              <a:rPr lang="ru-RU" sz="2400" dirty="0"/>
              <a:t> </a:t>
            </a:r>
            <a:r>
              <a:rPr lang="ru-RU" sz="2400" dirty="0" err="1"/>
              <a:t>рівень</a:t>
            </a:r>
            <a:r>
              <a:rPr lang="ru-RU" sz="2400" dirty="0"/>
              <a:t> </a:t>
            </a:r>
            <a:r>
              <a:rPr lang="ru-RU" sz="2400" dirty="0" err="1"/>
              <a:t>добробуту</a:t>
            </a:r>
            <a:r>
              <a:rPr lang="ru-RU" sz="2400" dirty="0"/>
              <a:t> </a:t>
            </a:r>
            <a:r>
              <a:rPr lang="ru-RU" sz="2400" dirty="0" err="1"/>
              <a:t>її</a:t>
            </a:r>
            <a:r>
              <a:rPr lang="ru-RU" sz="2400" dirty="0"/>
              <a:t> народу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31974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856984" cy="6336704"/>
          </a:xfrm>
          <a:solidFill>
            <a:schemeClr val="accent4"/>
          </a:solidFill>
        </p:spPr>
        <p:txBody>
          <a:bodyPr>
            <a:normAutofit lnSpcReduction="10000"/>
          </a:bodyPr>
          <a:lstStyle/>
          <a:p>
            <a:r>
              <a:rPr lang="ru-RU" sz="2000" dirty="0"/>
              <a:t>Там, де </a:t>
            </a:r>
            <a:r>
              <a:rPr lang="ru-RU" sz="2000" dirty="0" err="1"/>
              <a:t>поважають</a:t>
            </a:r>
            <a:r>
              <a:rPr lang="ru-RU" sz="2000" dirty="0"/>
              <a:t> науку, культуру і </a:t>
            </a:r>
            <a:r>
              <a:rPr lang="ru-RU" sz="2000" dirty="0" err="1"/>
              <a:t>мистецтво</a:t>
            </a:r>
            <a:r>
              <a:rPr lang="ru-RU" sz="2000" dirty="0"/>
              <a:t>, люди </a:t>
            </a:r>
            <a:r>
              <a:rPr lang="ru-RU" sz="2000" dirty="0" err="1"/>
              <a:t>живуть</a:t>
            </a:r>
            <a:r>
              <a:rPr lang="ru-RU" sz="2000" dirty="0"/>
              <a:t> </a:t>
            </a:r>
            <a:r>
              <a:rPr lang="ru-RU" sz="2000" dirty="0" err="1"/>
              <a:t>краще</a:t>
            </a:r>
            <a:r>
              <a:rPr lang="ru-RU" sz="2000" dirty="0"/>
              <a:t>, </a:t>
            </a:r>
            <a:r>
              <a:rPr lang="ru-RU" sz="2000" dirty="0" err="1"/>
              <a:t>адже</a:t>
            </a:r>
            <a:r>
              <a:rPr lang="ru-RU" sz="2000" dirty="0"/>
              <a:t> </a:t>
            </a:r>
            <a:r>
              <a:rPr lang="ru-RU" sz="2000" dirty="0" err="1"/>
              <a:t>досягнення</a:t>
            </a:r>
            <a:r>
              <a:rPr lang="ru-RU" sz="2000" dirty="0"/>
              <a:t> </a:t>
            </a:r>
            <a:r>
              <a:rPr lang="ru-RU" sz="2000" dirty="0" err="1"/>
              <a:t>інтелектуальної</a:t>
            </a:r>
            <a:r>
              <a:rPr lang="ru-RU" sz="2000" dirty="0"/>
              <a:t> </a:t>
            </a:r>
            <a:r>
              <a:rPr lang="ru-RU" sz="2000" dirty="0" err="1"/>
              <a:t>діяльності</a:t>
            </a:r>
            <a:r>
              <a:rPr lang="ru-RU" sz="2000" dirty="0"/>
              <a:t> </a:t>
            </a:r>
            <a:r>
              <a:rPr lang="ru-RU" sz="2000" dirty="0" err="1"/>
              <a:t>зумовлюють</a:t>
            </a:r>
            <a:r>
              <a:rPr lang="ru-RU" sz="2000" dirty="0"/>
              <a:t> </a:t>
            </a:r>
            <a:r>
              <a:rPr lang="ru-RU" sz="2000" dirty="0" err="1"/>
              <a:t>рівень</a:t>
            </a:r>
            <a:r>
              <a:rPr lang="ru-RU" sz="2000" dirty="0"/>
              <a:t> </a:t>
            </a:r>
            <a:r>
              <a:rPr lang="ru-RU" sz="2000" dirty="0" err="1"/>
              <a:t>виробництва</a:t>
            </a:r>
            <a:r>
              <a:rPr lang="ru-RU" sz="2000" dirty="0"/>
              <a:t>, </a:t>
            </a:r>
            <a:r>
              <a:rPr lang="ru-RU" sz="2000" dirty="0" err="1"/>
              <a:t>культури</a:t>
            </a:r>
            <a:r>
              <a:rPr lang="ru-RU" sz="2000" dirty="0"/>
              <a:t>, </a:t>
            </a:r>
            <a:r>
              <a:rPr lang="ru-RU" sz="2000" dirty="0" err="1"/>
              <a:t>освіти</a:t>
            </a:r>
            <a:r>
              <a:rPr lang="ru-RU" sz="2000" dirty="0"/>
              <a:t> </a:t>
            </a:r>
            <a:r>
              <a:rPr lang="ru-RU" sz="2000" dirty="0" err="1"/>
              <a:t>тощо</a:t>
            </a:r>
            <a:r>
              <a:rPr lang="ru-RU" sz="2000" dirty="0"/>
              <a:t>. </a:t>
            </a:r>
            <a:r>
              <a:rPr lang="ru-RU" sz="2000" dirty="0" err="1"/>
              <a:t>Зазначені</a:t>
            </a:r>
            <a:r>
              <a:rPr lang="ru-RU" sz="2000" dirty="0"/>
              <a:t> </a:t>
            </a:r>
            <a:r>
              <a:rPr lang="ru-RU" sz="2000" dirty="0" err="1"/>
              <a:t>досягнення</a:t>
            </a:r>
            <a:r>
              <a:rPr lang="ru-RU" sz="2000" dirty="0"/>
              <a:t>, </a:t>
            </a:r>
            <a:r>
              <a:rPr lang="ru-RU" sz="2000" dirty="0" err="1"/>
              <a:t>безперечно</a:t>
            </a:r>
            <a:r>
              <a:rPr lang="ru-RU" sz="2000" dirty="0"/>
              <a:t>, </a:t>
            </a:r>
            <a:r>
              <a:rPr lang="ru-RU" sz="2000" dirty="0" err="1"/>
              <a:t>будуть</a:t>
            </a:r>
            <a:r>
              <a:rPr lang="ru-RU" sz="2000" dirty="0"/>
              <a:t> </a:t>
            </a:r>
            <a:r>
              <a:rPr lang="ru-RU" sz="2000" dirty="0" err="1"/>
              <a:t>визначати</a:t>
            </a:r>
            <a:r>
              <a:rPr lang="ru-RU" sz="2000" dirty="0"/>
              <a:t> </a:t>
            </a:r>
            <a:r>
              <a:rPr lang="ru-RU" sz="2000" dirty="0" err="1"/>
              <a:t>рівень</a:t>
            </a:r>
            <a:r>
              <a:rPr lang="ru-RU" sz="2000" dirty="0"/>
              <a:t> </a:t>
            </a:r>
            <a:r>
              <a:rPr lang="ru-RU" sz="2000" dirty="0" err="1"/>
              <a:t>виробництва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стане </a:t>
            </a:r>
            <a:r>
              <a:rPr lang="ru-RU" sz="2000" dirty="0" err="1"/>
              <a:t>лише</a:t>
            </a:r>
            <a:r>
              <a:rPr lang="ru-RU" sz="2000" dirty="0"/>
              <a:t> </a:t>
            </a:r>
            <a:r>
              <a:rPr lang="ru-RU" sz="2000" dirty="0" err="1"/>
              <a:t>засобом</a:t>
            </a:r>
            <a:r>
              <a:rPr lang="ru-RU" sz="2000" dirty="0"/>
              <a:t> </a:t>
            </a:r>
            <a:r>
              <a:rPr lang="ru-RU" sz="2000" dirty="0" err="1"/>
              <a:t>чи</a:t>
            </a:r>
            <a:r>
              <a:rPr lang="ru-RU" sz="2000" dirty="0"/>
              <a:t> способом </a:t>
            </a:r>
            <a:r>
              <a:rPr lang="ru-RU" sz="2000" dirty="0" err="1"/>
              <a:t>реалізації</a:t>
            </a:r>
            <a:r>
              <a:rPr lang="ru-RU" sz="2000" dirty="0"/>
              <a:t> </a:t>
            </a:r>
            <a:r>
              <a:rPr lang="ru-RU" sz="2000" dirty="0" err="1"/>
              <a:t>здобутків</a:t>
            </a:r>
            <a:r>
              <a:rPr lang="ru-RU" sz="2000" dirty="0"/>
              <a:t> науки, </a:t>
            </a:r>
            <a:r>
              <a:rPr lang="ru-RU" sz="2000" dirty="0" err="1"/>
              <a:t>культури</a:t>
            </a:r>
            <a:r>
              <a:rPr lang="ru-RU" sz="2000" dirty="0"/>
              <a:t>, </a:t>
            </a:r>
            <a:r>
              <a:rPr lang="ru-RU" sz="2000" dirty="0" err="1"/>
              <a:t>техніки</a:t>
            </a:r>
            <a:r>
              <a:rPr lang="ru-RU" sz="2000" dirty="0"/>
              <a:t>. Не </a:t>
            </a:r>
            <a:r>
              <a:rPr lang="ru-RU" sz="2000" dirty="0" err="1"/>
              <a:t>викликає</a:t>
            </a:r>
            <a:r>
              <a:rPr lang="ru-RU" sz="2000" dirty="0"/>
              <a:t> </a:t>
            </a:r>
            <a:r>
              <a:rPr lang="ru-RU" sz="2000" dirty="0" err="1"/>
              <a:t>сумніву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досягнення</a:t>
            </a:r>
            <a:r>
              <a:rPr lang="ru-RU" sz="2000" dirty="0"/>
              <a:t> науки </a:t>
            </a:r>
            <a:r>
              <a:rPr lang="ru-RU" sz="2000" dirty="0" err="1"/>
              <a:t>мають</a:t>
            </a:r>
            <a:r>
              <a:rPr lang="ru-RU" sz="2000" dirty="0"/>
              <a:t> </a:t>
            </a:r>
            <a:r>
              <a:rPr lang="ru-RU" sz="2000" dirty="0" err="1"/>
              <a:t>пріоритетне</a:t>
            </a:r>
            <a:r>
              <a:rPr lang="ru-RU" sz="2000" dirty="0"/>
              <a:t> </a:t>
            </a:r>
            <a:r>
              <a:rPr lang="ru-RU" sz="2000" dirty="0" err="1"/>
              <a:t>значення</a:t>
            </a:r>
            <a:r>
              <a:rPr lang="ru-RU" sz="2000" dirty="0"/>
              <a:t> і </a:t>
            </a:r>
            <a:r>
              <a:rPr lang="ru-RU" sz="2000" dirty="0" err="1"/>
              <a:t>можуть</a:t>
            </a:r>
            <a:r>
              <a:rPr lang="ru-RU" sz="2000" dirty="0"/>
              <a:t> бути </a:t>
            </a:r>
            <a:r>
              <a:rPr lang="ru-RU" sz="2000" dirty="0" err="1"/>
              <a:t>використані</a:t>
            </a:r>
            <a:r>
              <a:rPr lang="ru-RU" sz="2000" dirty="0"/>
              <a:t> у будь-</a:t>
            </a:r>
            <a:r>
              <a:rPr lang="ru-RU" sz="2000" dirty="0" err="1"/>
              <a:t>якій</a:t>
            </a:r>
            <a:r>
              <a:rPr lang="ru-RU" sz="2000" dirty="0"/>
              <a:t> </a:t>
            </a:r>
            <a:r>
              <a:rPr lang="ru-RU" sz="2000" dirty="0" err="1"/>
              <a:t>сфері</a:t>
            </a:r>
            <a:r>
              <a:rPr lang="ru-RU" sz="2000" dirty="0"/>
              <a:t> </a:t>
            </a:r>
            <a:r>
              <a:rPr lang="ru-RU" sz="2000" dirty="0" err="1"/>
              <a:t>діяльності</a:t>
            </a:r>
            <a:r>
              <a:rPr lang="ru-RU" sz="2000" dirty="0"/>
              <a:t> людей. </a:t>
            </a:r>
            <a:endParaRPr lang="ru-RU" sz="2000" dirty="0" smtClean="0"/>
          </a:p>
          <a:p>
            <a:r>
              <a:rPr lang="ru-RU" sz="2000" dirty="0" err="1" smtClean="0"/>
              <a:t>Науково-технічні</a:t>
            </a:r>
            <a:r>
              <a:rPr lang="ru-RU" sz="2000" dirty="0" smtClean="0"/>
              <a:t> </a:t>
            </a:r>
            <a:r>
              <a:rPr lang="ru-RU" sz="2000" dirty="0" err="1"/>
              <a:t>досягнення</a:t>
            </a:r>
            <a:r>
              <a:rPr lang="ru-RU" sz="2000" dirty="0"/>
              <a:t> </a:t>
            </a:r>
            <a:r>
              <a:rPr lang="ru-RU" sz="2000" dirty="0" err="1"/>
              <a:t>формують</a:t>
            </a:r>
            <a:r>
              <a:rPr lang="ru-RU" sz="2000" dirty="0"/>
              <a:t> </a:t>
            </a:r>
            <a:r>
              <a:rPr lang="ru-RU" sz="2000" dirty="0" err="1"/>
              <a:t>рівень</a:t>
            </a:r>
            <a:r>
              <a:rPr lang="ru-RU" sz="2000" dirty="0"/>
              <a:t> і характер </a:t>
            </a:r>
            <a:r>
              <a:rPr lang="ru-RU" sz="2000" dirty="0" err="1"/>
              <a:t>виробництва</a:t>
            </a:r>
            <a:r>
              <a:rPr lang="ru-RU" sz="2000" dirty="0"/>
              <a:t>. </a:t>
            </a:r>
            <a:r>
              <a:rPr lang="ru-RU" sz="2000" dirty="0" err="1"/>
              <a:t>Інтелектуальні</a:t>
            </a:r>
            <a:r>
              <a:rPr lang="ru-RU" sz="2000" dirty="0"/>
              <a:t> </a:t>
            </a:r>
            <a:r>
              <a:rPr lang="ru-RU" sz="2000" dirty="0" err="1"/>
              <a:t>досягнення</a:t>
            </a:r>
            <a:r>
              <a:rPr lang="ru-RU" sz="2000" dirty="0"/>
              <a:t> у </a:t>
            </a:r>
            <a:r>
              <a:rPr lang="ru-RU" sz="2000" dirty="0" err="1"/>
              <a:t>сфері</a:t>
            </a:r>
            <a:r>
              <a:rPr lang="ru-RU" sz="2000" dirty="0"/>
              <a:t> </a:t>
            </a:r>
            <a:r>
              <a:rPr lang="ru-RU" sz="2000" dirty="0" err="1"/>
              <a:t>художньої</a:t>
            </a:r>
            <a:r>
              <a:rPr lang="ru-RU" sz="2000" dirty="0"/>
              <a:t> </a:t>
            </a:r>
            <a:r>
              <a:rPr lang="ru-RU" sz="2000" dirty="0" err="1"/>
              <a:t>літератури</a:t>
            </a:r>
            <a:r>
              <a:rPr lang="ru-RU" sz="2000" dirty="0"/>
              <a:t>, </a:t>
            </a:r>
            <a:r>
              <a:rPr lang="ru-RU" sz="2000" dirty="0" err="1"/>
              <a:t>мистецтва</a:t>
            </a:r>
            <a:r>
              <a:rPr lang="ru-RU" sz="2000" dirty="0"/>
              <a:t> і </a:t>
            </a:r>
            <a:r>
              <a:rPr lang="ru-RU" sz="2000" dirty="0" err="1"/>
              <a:t>культури</a:t>
            </a:r>
            <a:r>
              <a:rPr lang="ru-RU" sz="2000" dirty="0"/>
              <a:t> в </a:t>
            </a:r>
            <a:r>
              <a:rPr lang="ru-RU" sz="2000" dirty="0" err="1"/>
              <a:t>цілому</a:t>
            </a:r>
            <a:r>
              <a:rPr lang="ru-RU" sz="2000" dirty="0"/>
              <a:t> </a:t>
            </a:r>
            <a:r>
              <a:rPr lang="ru-RU" sz="2000" dirty="0" err="1"/>
              <a:t>формують</a:t>
            </a:r>
            <a:r>
              <a:rPr lang="ru-RU" sz="2000" dirty="0"/>
              <a:t> </a:t>
            </a:r>
            <a:r>
              <a:rPr lang="ru-RU" sz="2000" dirty="0" err="1"/>
              <a:t>моральні</a:t>
            </a:r>
            <a:r>
              <a:rPr lang="ru-RU" sz="2000" dirty="0"/>
              <a:t> засади </a:t>
            </a:r>
            <a:r>
              <a:rPr lang="ru-RU" sz="2000" dirty="0" err="1"/>
              <a:t>суспільства</a:t>
            </a:r>
            <a:r>
              <a:rPr lang="ru-RU" sz="2000" dirty="0"/>
              <a:t>,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світогляд</a:t>
            </a:r>
            <a:r>
              <a:rPr lang="ru-RU" sz="2000" dirty="0"/>
              <a:t>, </a:t>
            </a:r>
            <a:r>
              <a:rPr lang="ru-RU" sz="2000" dirty="0" err="1"/>
              <a:t>ставлення</a:t>
            </a:r>
            <a:r>
              <a:rPr lang="ru-RU" sz="2000" dirty="0"/>
              <a:t> до </a:t>
            </a:r>
            <a:r>
              <a:rPr lang="ru-RU" sz="2000" dirty="0" err="1"/>
              <a:t>навколишнього</a:t>
            </a:r>
            <a:r>
              <a:rPr lang="ru-RU" sz="2000" dirty="0"/>
              <a:t> </a:t>
            </a:r>
            <a:r>
              <a:rPr lang="ru-RU" sz="2000" dirty="0" err="1"/>
              <a:t>середовища</a:t>
            </a:r>
            <a:r>
              <a:rPr lang="ru-RU" sz="2000" dirty="0"/>
              <a:t>,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бачення</a:t>
            </a:r>
            <a:r>
              <a:rPr lang="ru-RU" sz="2000" dirty="0"/>
              <a:t>, </a:t>
            </a:r>
            <a:r>
              <a:rPr lang="ru-RU" sz="2000" dirty="0" err="1"/>
              <a:t>тобто</a:t>
            </a:r>
            <a:r>
              <a:rPr lang="ru-RU" sz="2000" dirty="0"/>
              <a:t> </a:t>
            </a:r>
            <a:r>
              <a:rPr lang="ru-RU" sz="2000" dirty="0" err="1"/>
              <a:t>ті</a:t>
            </a:r>
            <a:r>
              <a:rPr lang="ru-RU" sz="2000" dirty="0"/>
              <a:t> засади, </a:t>
            </a:r>
            <a:r>
              <a:rPr lang="ru-RU" sz="2000" dirty="0" err="1"/>
              <a:t>які</a:t>
            </a:r>
            <a:r>
              <a:rPr lang="ru-RU" sz="2000" dirty="0"/>
              <a:t> ми </a:t>
            </a:r>
            <a:r>
              <a:rPr lang="ru-RU" sz="2000" dirty="0" err="1"/>
              <a:t>називаємо</a:t>
            </a:r>
            <a:r>
              <a:rPr lang="ru-RU" sz="2000" dirty="0"/>
              <a:t> </a:t>
            </a:r>
            <a:r>
              <a:rPr lang="ru-RU" sz="2000" dirty="0" err="1"/>
              <a:t>людськими</a:t>
            </a:r>
            <a:r>
              <a:rPr lang="ru-RU" sz="2000" dirty="0"/>
              <a:t> </a:t>
            </a:r>
            <a:r>
              <a:rPr lang="ru-RU" sz="2000" dirty="0" err="1"/>
              <a:t>цінностями</a:t>
            </a:r>
            <a:r>
              <a:rPr lang="ru-RU" sz="2000" dirty="0"/>
              <a:t> і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визначають</a:t>
            </a:r>
            <a:r>
              <a:rPr lang="ru-RU" sz="2000" dirty="0"/>
              <a:t> </a:t>
            </a:r>
            <a:r>
              <a:rPr lang="ru-RU" sz="2000" dirty="0" err="1"/>
              <a:t>духовний</a:t>
            </a:r>
            <a:r>
              <a:rPr lang="ru-RU" sz="2000" dirty="0"/>
              <a:t> </a:t>
            </a:r>
            <a:r>
              <a:rPr lang="ru-RU" sz="2000" dirty="0" err="1"/>
              <a:t>світ</a:t>
            </a:r>
            <a:r>
              <a:rPr lang="ru-RU" sz="2000" dirty="0"/>
              <a:t> </a:t>
            </a:r>
            <a:r>
              <a:rPr lang="ru-RU" sz="2000" dirty="0" err="1"/>
              <a:t>людини</a:t>
            </a:r>
            <a:r>
              <a:rPr lang="ru-RU" sz="2000" dirty="0"/>
              <a:t> і </a:t>
            </a:r>
            <a:r>
              <a:rPr lang="ru-RU" sz="2000" dirty="0" err="1"/>
              <a:t>суспільства</a:t>
            </a:r>
            <a:r>
              <a:rPr lang="ru-RU" sz="2000" dirty="0"/>
              <a:t>. </a:t>
            </a:r>
            <a:r>
              <a:rPr lang="ru-RU" sz="2000" dirty="0" err="1"/>
              <a:t>Саме</a:t>
            </a:r>
            <a:r>
              <a:rPr lang="ru-RU" sz="2000" dirty="0"/>
              <a:t> </a:t>
            </a:r>
            <a:r>
              <a:rPr lang="ru-RU" sz="2000" dirty="0" err="1"/>
              <a:t>ці</a:t>
            </a:r>
            <a:r>
              <a:rPr lang="ru-RU" sz="2000" dirty="0"/>
              <a:t> засади є </a:t>
            </a:r>
            <a:r>
              <a:rPr lang="ru-RU" sz="2000" dirty="0" err="1"/>
              <a:t>найбільш</a:t>
            </a:r>
            <a:r>
              <a:rPr lang="ru-RU" sz="2000" dirty="0"/>
              <a:t> </a:t>
            </a:r>
            <a:r>
              <a:rPr lang="ru-RU" sz="2000" dirty="0" err="1"/>
              <a:t>важливими</a:t>
            </a:r>
            <a:r>
              <a:rPr lang="ru-RU" sz="2000" dirty="0"/>
              <a:t> у </a:t>
            </a:r>
            <a:r>
              <a:rPr lang="ru-RU" sz="2000" dirty="0" err="1"/>
              <a:t>формуванні</a:t>
            </a:r>
            <a:r>
              <a:rPr lang="ru-RU" sz="2000" dirty="0"/>
              <a:t> </a:t>
            </a:r>
            <a:r>
              <a:rPr lang="ru-RU" sz="2000" dirty="0" err="1"/>
              <a:t>світогляду</a:t>
            </a:r>
            <a:r>
              <a:rPr lang="ru-RU" sz="2000" dirty="0"/>
              <a:t> </a:t>
            </a:r>
            <a:r>
              <a:rPr lang="ru-RU" sz="2000" dirty="0" err="1"/>
              <a:t>суспільства</a:t>
            </a:r>
            <a:r>
              <a:rPr lang="ru-RU" sz="2000" dirty="0"/>
              <a:t> і кожного </a:t>
            </a:r>
            <a:r>
              <a:rPr lang="ru-RU" sz="2000" dirty="0" err="1"/>
              <a:t>окремого</a:t>
            </a:r>
            <a:r>
              <a:rPr lang="ru-RU" sz="2000" dirty="0"/>
              <a:t> </a:t>
            </a:r>
            <a:r>
              <a:rPr lang="ru-RU" sz="2000" dirty="0" err="1"/>
              <a:t>індивіда</a:t>
            </a:r>
            <a:r>
              <a:rPr lang="ru-RU" sz="2000" dirty="0"/>
              <a:t>. </a:t>
            </a:r>
            <a:endParaRPr lang="en-US" sz="2000" dirty="0" smtClean="0"/>
          </a:p>
          <a:p>
            <a:r>
              <a:rPr lang="ru-RU" sz="2000" dirty="0" err="1" smtClean="0"/>
              <a:t>Духовний</a:t>
            </a:r>
            <a:r>
              <a:rPr lang="ru-RU" sz="2000" dirty="0" smtClean="0"/>
              <a:t> </a:t>
            </a:r>
            <a:r>
              <a:rPr lang="ru-RU" sz="2000" dirty="0"/>
              <a:t>характер </a:t>
            </a:r>
            <a:r>
              <a:rPr lang="ru-RU" sz="2000" dirty="0" err="1"/>
              <a:t>суспільства</a:t>
            </a:r>
            <a:r>
              <a:rPr lang="ru-RU" sz="2000" dirty="0"/>
              <a:t> </a:t>
            </a:r>
            <a:r>
              <a:rPr lang="ru-RU" sz="2000" dirty="0" err="1"/>
              <a:t>формують</a:t>
            </a:r>
            <a:r>
              <a:rPr lang="ru-RU" sz="2000" dirty="0"/>
              <a:t> </a:t>
            </a:r>
            <a:r>
              <a:rPr lang="ru-RU" sz="2000" dirty="0" err="1"/>
              <a:t>саме</a:t>
            </a:r>
            <a:r>
              <a:rPr lang="ru-RU" sz="2000" dirty="0"/>
              <a:t> </a:t>
            </a:r>
            <a:r>
              <a:rPr lang="ru-RU" sz="2000" dirty="0" err="1"/>
              <a:t>діячі</a:t>
            </a:r>
            <a:r>
              <a:rPr lang="ru-RU" sz="2000" dirty="0"/>
              <a:t> </a:t>
            </a:r>
            <a:r>
              <a:rPr lang="ru-RU" sz="2000" dirty="0" err="1"/>
              <a:t>художньої</a:t>
            </a:r>
            <a:r>
              <a:rPr lang="ru-RU" sz="2000" dirty="0"/>
              <a:t> </a:t>
            </a:r>
            <a:r>
              <a:rPr lang="ru-RU" sz="2000" dirty="0" err="1"/>
              <a:t>літератури</a:t>
            </a:r>
            <a:r>
              <a:rPr lang="ru-RU" sz="2000" dirty="0"/>
              <a:t>, </a:t>
            </a:r>
            <a:r>
              <a:rPr lang="ru-RU" sz="2000" dirty="0" err="1"/>
              <a:t>культури</a:t>
            </a:r>
            <a:r>
              <a:rPr lang="ru-RU" sz="2000" dirty="0"/>
              <a:t> і </a:t>
            </a:r>
            <a:r>
              <a:rPr lang="ru-RU" sz="2000" dirty="0" err="1"/>
              <a:t>мистецтва</a:t>
            </a:r>
            <a:r>
              <a:rPr lang="ru-RU" sz="2000" dirty="0"/>
              <a:t>, особливо </a:t>
            </a:r>
            <a:r>
              <a:rPr lang="ru-RU" sz="2000" dirty="0" err="1"/>
              <a:t>найбільш</a:t>
            </a:r>
            <a:r>
              <a:rPr lang="ru-RU" sz="2000" dirty="0"/>
              <a:t> </a:t>
            </a:r>
            <a:r>
              <a:rPr lang="ru-RU" sz="2000" dirty="0" err="1"/>
              <a:t>видатні</a:t>
            </a:r>
            <a:r>
              <a:rPr lang="ru-RU" sz="2000" dirty="0"/>
              <a:t>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представники</a:t>
            </a:r>
            <a:r>
              <a:rPr lang="ru-RU" sz="2000" dirty="0"/>
              <a:t>. </a:t>
            </a:r>
            <a:r>
              <a:rPr lang="ru-RU" sz="2000" dirty="0" err="1"/>
              <a:t>Від</a:t>
            </a:r>
            <a:r>
              <a:rPr lang="ru-RU" sz="2000" dirty="0"/>
              <a:t> характеру духовного </a:t>
            </a:r>
            <a:r>
              <a:rPr lang="ru-RU" sz="2000" dirty="0" err="1"/>
              <a:t>світосприйняття</a:t>
            </a:r>
            <a:r>
              <a:rPr lang="ru-RU" sz="2000" dirty="0"/>
              <a:t> </a:t>
            </a:r>
            <a:r>
              <a:rPr lang="ru-RU" sz="2000" dirty="0" err="1"/>
              <a:t>залежать</a:t>
            </a:r>
            <a:r>
              <a:rPr lang="ru-RU" sz="2000" dirty="0"/>
              <a:t> характер і </a:t>
            </a:r>
            <a:r>
              <a:rPr lang="ru-RU" sz="2000" dirty="0" err="1"/>
              <a:t>напрями</a:t>
            </a:r>
            <a:r>
              <a:rPr lang="ru-RU" sz="2000" dirty="0"/>
              <a:t> </a:t>
            </a:r>
            <a:r>
              <a:rPr lang="ru-RU" sz="2000" dirty="0" err="1"/>
              <a:t>науково-технічного</a:t>
            </a:r>
            <a:r>
              <a:rPr lang="ru-RU" sz="2000" dirty="0"/>
              <a:t> </a:t>
            </a:r>
            <a:r>
              <a:rPr lang="ru-RU" sz="2000" dirty="0" err="1"/>
              <a:t>прогресу</a:t>
            </a:r>
            <a:r>
              <a:rPr lang="ru-RU" sz="2000" dirty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94401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352928" cy="6264696"/>
          </a:xfrm>
          <a:solidFill>
            <a:schemeClr val="accent4"/>
          </a:solidFill>
        </p:spPr>
        <p:txBody>
          <a:bodyPr>
            <a:normAutofit/>
          </a:bodyPr>
          <a:lstStyle/>
          <a:p>
            <a:r>
              <a:rPr lang="ru-RU" sz="2000" i="1" dirty="0" err="1"/>
              <a:t>Науково-технічний</a:t>
            </a:r>
            <a:r>
              <a:rPr lang="ru-RU" sz="2000" i="1" dirty="0"/>
              <a:t> </a:t>
            </a:r>
            <a:r>
              <a:rPr lang="ru-RU" sz="2000" i="1" dirty="0" err="1"/>
              <a:t>прогрес</a:t>
            </a:r>
            <a:r>
              <a:rPr lang="ru-RU" sz="2000" i="1" dirty="0"/>
              <a:t> </a:t>
            </a:r>
            <a:r>
              <a:rPr lang="ru-RU" sz="2000" dirty="0"/>
              <a:t>—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досить</a:t>
            </a:r>
            <a:r>
              <a:rPr lang="ru-RU" sz="2000" dirty="0"/>
              <a:t> </a:t>
            </a:r>
            <a:r>
              <a:rPr lang="ru-RU" sz="2000" dirty="0" err="1"/>
              <a:t>складний</a:t>
            </a:r>
            <a:r>
              <a:rPr lang="ru-RU" sz="2000" dirty="0"/>
              <a:t> </a:t>
            </a:r>
            <a:r>
              <a:rPr lang="ru-RU" sz="2000" dirty="0" err="1"/>
              <a:t>механізм</a:t>
            </a:r>
            <a:r>
              <a:rPr lang="ru-RU" sz="2000" dirty="0"/>
              <a:t>, у тому </a:t>
            </a:r>
            <a:r>
              <a:rPr lang="ru-RU" sz="2000" dirty="0" err="1"/>
              <a:t>числі</a:t>
            </a:r>
            <a:r>
              <a:rPr lang="ru-RU" sz="2000" dirty="0"/>
              <a:t> і з </a:t>
            </a:r>
            <a:r>
              <a:rPr lang="ru-RU" sz="2000" dirty="0" err="1"/>
              <a:t>позицій</a:t>
            </a:r>
            <a:r>
              <a:rPr lang="ru-RU" sz="2000" dirty="0"/>
              <a:t> правового </a:t>
            </a:r>
            <a:r>
              <a:rPr lang="ru-RU" sz="2000" dirty="0" err="1"/>
              <a:t>регулювання</a:t>
            </a:r>
            <a:r>
              <a:rPr lang="ru-RU" sz="2000" dirty="0"/>
              <a:t>. </a:t>
            </a:r>
            <a:r>
              <a:rPr lang="ru-RU" sz="2000" dirty="0" err="1"/>
              <a:t>Саме</a:t>
            </a:r>
            <a:r>
              <a:rPr lang="ru-RU" sz="2000" dirty="0"/>
              <a:t> у </a:t>
            </a:r>
            <a:r>
              <a:rPr lang="ru-RU" sz="2000" dirty="0" err="1"/>
              <a:t>цьому</a:t>
            </a:r>
            <a:r>
              <a:rPr lang="ru-RU" sz="2000" dirty="0"/>
              <a:t> </a:t>
            </a:r>
            <a:r>
              <a:rPr lang="ru-RU" sz="2000" dirty="0" err="1"/>
              <a:t>аспекті</a:t>
            </a:r>
            <a:r>
              <a:rPr lang="ru-RU" sz="2000" dirty="0"/>
              <a:t> </a:t>
            </a:r>
            <a:r>
              <a:rPr lang="ru-RU" sz="2000" dirty="0" err="1"/>
              <a:t>він</a:t>
            </a:r>
            <a:r>
              <a:rPr lang="ru-RU" sz="2000" dirty="0"/>
              <a:t> нас </a:t>
            </a:r>
            <a:r>
              <a:rPr lang="ru-RU" sz="2000" dirty="0" err="1"/>
              <a:t>цікавить</a:t>
            </a:r>
            <a:r>
              <a:rPr lang="ru-RU" sz="2000" dirty="0"/>
              <a:t>. </a:t>
            </a:r>
            <a:r>
              <a:rPr lang="ru-RU" sz="2000" dirty="0" err="1"/>
              <a:t>Науково-технічний</a:t>
            </a:r>
            <a:r>
              <a:rPr lang="ru-RU" sz="2000" dirty="0"/>
              <a:t> </a:t>
            </a:r>
            <a:r>
              <a:rPr lang="ru-RU" sz="2000" dirty="0" err="1"/>
              <a:t>прогрес</a:t>
            </a:r>
            <a:r>
              <a:rPr lang="ru-RU" sz="2000" dirty="0"/>
              <a:t> —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поступальний</a:t>
            </a:r>
            <a:r>
              <a:rPr lang="ru-RU" sz="2000" dirty="0"/>
              <a:t> </a:t>
            </a:r>
            <a:r>
              <a:rPr lang="ru-RU" sz="2000" dirty="0" err="1"/>
              <a:t>рух</a:t>
            </a:r>
            <a:r>
              <a:rPr lang="ru-RU" sz="2000" dirty="0"/>
              <a:t> у </a:t>
            </a:r>
            <a:r>
              <a:rPr lang="ru-RU" sz="2000" dirty="0" err="1"/>
              <a:t>розвитку</a:t>
            </a:r>
            <a:r>
              <a:rPr lang="ru-RU" sz="2000" dirty="0"/>
              <a:t> науки і </a:t>
            </a:r>
            <a:r>
              <a:rPr lang="ru-RU" sz="2000" dirty="0" err="1"/>
              <a:t>техніки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складається</a:t>
            </a:r>
            <a:r>
              <a:rPr lang="ru-RU" sz="2000" dirty="0"/>
              <a:t> </a:t>
            </a:r>
            <a:r>
              <a:rPr lang="ru-RU" sz="2000" dirty="0" err="1"/>
              <a:t>із</a:t>
            </a:r>
            <a:r>
              <a:rPr lang="ru-RU" sz="2000" dirty="0"/>
              <a:t> </a:t>
            </a:r>
            <a:r>
              <a:rPr lang="ru-RU" sz="2000" dirty="0" err="1"/>
              <a:t>певних</a:t>
            </a:r>
            <a:r>
              <a:rPr lang="ru-RU" sz="2000" dirty="0"/>
              <a:t> </a:t>
            </a:r>
            <a:r>
              <a:rPr lang="ru-RU" sz="2000" dirty="0" err="1"/>
              <a:t>стадій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разом </a:t>
            </a:r>
            <a:r>
              <a:rPr lang="ru-RU" sz="2000" dirty="0" err="1"/>
              <a:t>утворюють</a:t>
            </a:r>
            <a:r>
              <a:rPr lang="ru-RU" sz="2000" dirty="0"/>
              <a:t> </a:t>
            </a:r>
            <a:r>
              <a:rPr lang="ru-RU" sz="2000" dirty="0" err="1"/>
              <a:t>певний</a:t>
            </a:r>
            <a:r>
              <a:rPr lang="ru-RU" sz="2000" dirty="0"/>
              <a:t> </a:t>
            </a:r>
            <a:r>
              <a:rPr lang="ru-RU" sz="2000" dirty="0" err="1"/>
              <a:t>діалектичний</a:t>
            </a:r>
            <a:r>
              <a:rPr lang="ru-RU" sz="2000" dirty="0"/>
              <a:t> виток по </a:t>
            </a:r>
            <a:r>
              <a:rPr lang="ru-RU" sz="2000" dirty="0" err="1"/>
              <a:t>спіралі</a:t>
            </a:r>
            <a:r>
              <a:rPr lang="ru-RU" sz="2000" dirty="0"/>
              <a:t>. </a:t>
            </a:r>
            <a:endParaRPr lang="en-US" sz="2000" dirty="0" smtClean="0"/>
          </a:p>
          <a:p>
            <a:r>
              <a:rPr lang="ru-RU" sz="2000" dirty="0" smtClean="0"/>
              <a:t>Перша </a:t>
            </a:r>
            <a:r>
              <a:rPr lang="ru-RU" sz="2000" dirty="0" err="1"/>
              <a:t>стадія</a:t>
            </a:r>
            <a:r>
              <a:rPr lang="ru-RU" sz="2000" dirty="0"/>
              <a:t> </a:t>
            </a:r>
            <a:r>
              <a:rPr lang="ru-RU" sz="2000" dirty="0" err="1"/>
              <a:t>цього</a:t>
            </a:r>
            <a:r>
              <a:rPr lang="ru-RU" sz="2000" dirty="0"/>
              <a:t> </a:t>
            </a:r>
            <a:r>
              <a:rPr lang="ru-RU" sz="2000" dirty="0" err="1"/>
              <a:t>руху</a:t>
            </a:r>
            <a:r>
              <a:rPr lang="ru-RU" sz="2000" dirty="0"/>
              <a:t> — </a:t>
            </a:r>
            <a:r>
              <a:rPr lang="ru-RU" sz="2000" dirty="0" err="1"/>
              <a:t>виявлення</a:t>
            </a:r>
            <a:r>
              <a:rPr lang="ru-RU" sz="2000" dirty="0"/>
              <a:t>, </a:t>
            </a:r>
            <a:r>
              <a:rPr lang="ru-RU" sz="2000" dirty="0" err="1"/>
              <a:t>формування</a:t>
            </a:r>
            <a:r>
              <a:rPr lang="ru-RU" sz="2000" dirty="0"/>
              <a:t> і </a:t>
            </a:r>
            <a:r>
              <a:rPr lang="ru-RU" sz="2000" dirty="0" err="1"/>
              <a:t>формулювання</a:t>
            </a:r>
            <a:r>
              <a:rPr lang="ru-RU" sz="2000" dirty="0"/>
              <a:t> </a:t>
            </a:r>
            <a:r>
              <a:rPr lang="ru-RU" sz="2000" dirty="0" err="1"/>
              <a:t>суспільних</a:t>
            </a:r>
            <a:r>
              <a:rPr lang="ru-RU" sz="2000" dirty="0"/>
              <a:t> потреб у тих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/>
              <a:t>інших</a:t>
            </a:r>
            <a:r>
              <a:rPr lang="ru-RU" sz="2000" dirty="0"/>
              <a:t> </a:t>
            </a:r>
            <a:r>
              <a:rPr lang="ru-RU" sz="2000" dirty="0" err="1"/>
              <a:t>засобах</a:t>
            </a:r>
            <a:r>
              <a:rPr lang="ru-RU" sz="2000" dirty="0"/>
              <a:t> і </a:t>
            </a:r>
            <a:r>
              <a:rPr lang="ru-RU" sz="2000" dirty="0" err="1"/>
              <a:t>знаряддях</a:t>
            </a:r>
            <a:r>
              <a:rPr lang="ru-RU" sz="2000" dirty="0"/>
              <a:t> </a:t>
            </a:r>
            <a:r>
              <a:rPr lang="ru-RU" sz="2000" dirty="0" err="1"/>
              <a:t>праці</a:t>
            </a:r>
            <a:r>
              <a:rPr lang="ru-RU" sz="2000" dirty="0"/>
              <a:t>, </a:t>
            </a:r>
            <a:r>
              <a:rPr lang="ru-RU" sz="2000" dirty="0" err="1"/>
              <a:t>матеріалах</a:t>
            </a:r>
            <a:r>
              <a:rPr lang="ru-RU" sz="2000" dirty="0"/>
              <a:t> і </a:t>
            </a:r>
            <a:r>
              <a:rPr lang="ru-RU" sz="2000" dirty="0" err="1"/>
              <a:t>технологіях</a:t>
            </a:r>
            <a:r>
              <a:rPr lang="ru-RU" sz="2000" dirty="0"/>
              <a:t>, у </a:t>
            </a:r>
            <a:r>
              <a:rPr lang="ru-RU" sz="2000" dirty="0" err="1"/>
              <a:t>новій</a:t>
            </a:r>
            <a:r>
              <a:rPr lang="ru-RU" sz="2000" dirty="0"/>
              <a:t> </a:t>
            </a:r>
            <a:r>
              <a:rPr lang="ru-RU" sz="2000" dirty="0" err="1"/>
              <a:t>продукції</a:t>
            </a:r>
            <a:r>
              <a:rPr lang="ru-RU" sz="2000" dirty="0"/>
              <a:t> </a:t>
            </a:r>
            <a:r>
              <a:rPr lang="ru-RU" sz="2000" dirty="0" err="1"/>
              <a:t>тощо</a:t>
            </a:r>
            <a:r>
              <a:rPr lang="ru-RU" sz="2000" dirty="0"/>
              <a:t>. </a:t>
            </a:r>
            <a:endParaRPr lang="ru-RU" sz="2000" dirty="0" smtClean="0"/>
          </a:p>
          <a:p>
            <a:r>
              <a:rPr lang="ru-RU" sz="2000" dirty="0" err="1" smtClean="0"/>
              <a:t>Науково-технічний</a:t>
            </a:r>
            <a:r>
              <a:rPr lang="ru-RU" sz="2000" dirty="0" smtClean="0"/>
              <a:t> </a:t>
            </a:r>
            <a:r>
              <a:rPr lang="ru-RU" sz="2000" dirty="0" err="1"/>
              <a:t>прогрес</a:t>
            </a:r>
            <a:r>
              <a:rPr lang="ru-RU" sz="2000" dirty="0"/>
              <a:t> </a:t>
            </a:r>
            <a:r>
              <a:rPr lang="ru-RU" sz="2000" dirty="0" err="1"/>
              <a:t>визначався</a:t>
            </a:r>
            <a:r>
              <a:rPr lang="ru-RU" sz="2000" dirty="0"/>
              <a:t> і </a:t>
            </a:r>
            <a:r>
              <a:rPr lang="ru-RU" sz="2000" dirty="0" err="1"/>
              <a:t>визначається</a:t>
            </a:r>
            <a:r>
              <a:rPr lang="ru-RU" sz="2000" dirty="0"/>
              <a:t> </a:t>
            </a:r>
            <a:r>
              <a:rPr lang="ru-RU" sz="2000" dirty="0" err="1"/>
              <a:t>поки</a:t>
            </a:r>
            <a:r>
              <a:rPr lang="ru-RU" sz="2000" dirty="0"/>
              <a:t>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виробництвом</a:t>
            </a:r>
            <a:r>
              <a:rPr lang="ru-RU" sz="2000" dirty="0"/>
              <a:t>, </a:t>
            </a:r>
            <a:r>
              <a:rPr lang="ru-RU" sz="2000" dirty="0" err="1"/>
              <a:t>доцільною</a:t>
            </a:r>
            <a:r>
              <a:rPr lang="ru-RU" sz="2000" dirty="0"/>
              <a:t> </a:t>
            </a:r>
            <a:r>
              <a:rPr lang="ru-RU" sz="2000" dirty="0" err="1"/>
              <a:t>діяльністю</a:t>
            </a:r>
            <a:r>
              <a:rPr lang="ru-RU" sz="2000" dirty="0"/>
              <a:t> </a:t>
            </a:r>
            <a:r>
              <a:rPr lang="ru-RU" sz="2000" dirty="0" err="1"/>
              <a:t>людини</a:t>
            </a:r>
            <a:r>
              <a:rPr lang="ru-RU" sz="2000" dirty="0"/>
              <a:t>. </a:t>
            </a:r>
            <a:r>
              <a:rPr lang="ru-RU" sz="2000" dirty="0" err="1"/>
              <a:t>Саме</a:t>
            </a:r>
            <a:r>
              <a:rPr lang="ru-RU" sz="2000" dirty="0"/>
              <a:t> практична </a:t>
            </a:r>
            <a:r>
              <a:rPr lang="ru-RU" sz="2000" dirty="0" err="1"/>
              <a:t>діяльність</a:t>
            </a:r>
            <a:r>
              <a:rPr lang="ru-RU" sz="2000" dirty="0"/>
              <a:t> </a:t>
            </a:r>
            <a:r>
              <a:rPr lang="ru-RU" sz="2000" dirty="0" err="1"/>
              <a:t>людини</a:t>
            </a:r>
            <a:r>
              <a:rPr lang="ru-RU" sz="2000" dirty="0"/>
              <a:t>, </a:t>
            </a:r>
            <a:r>
              <a:rPr lang="ru-RU" sz="2000" dirty="0" err="1"/>
              <a:t>передусім</a:t>
            </a:r>
            <a:r>
              <a:rPr lang="ru-RU" sz="2000" dirty="0"/>
              <a:t> </a:t>
            </a:r>
            <a:r>
              <a:rPr lang="ru-RU" sz="2000" dirty="0" err="1"/>
              <a:t>виробнича</a:t>
            </a:r>
            <a:r>
              <a:rPr lang="ru-RU" sz="2000" dirty="0"/>
              <a:t>, є </a:t>
            </a:r>
            <a:r>
              <a:rPr lang="ru-RU" sz="2000" dirty="0" err="1"/>
              <a:t>першочерговим</a:t>
            </a:r>
            <a:r>
              <a:rPr lang="ru-RU" sz="2000" dirty="0"/>
              <a:t> </a:t>
            </a:r>
            <a:r>
              <a:rPr lang="ru-RU" sz="2000" dirty="0" err="1"/>
              <a:t>джерелом</a:t>
            </a:r>
            <a:r>
              <a:rPr lang="ru-RU" sz="2000" dirty="0"/>
              <a:t>, </a:t>
            </a:r>
            <a:r>
              <a:rPr lang="ru-RU" sz="2000" dirty="0" err="1"/>
              <a:t>поштовхом</a:t>
            </a:r>
            <a:r>
              <a:rPr lang="ru-RU" sz="2000" dirty="0"/>
              <a:t> </a:t>
            </a:r>
            <a:r>
              <a:rPr lang="ru-RU" sz="2000" dirty="0" err="1"/>
              <a:t>науково-технічного</a:t>
            </a:r>
            <a:r>
              <a:rPr lang="ru-RU" sz="2000" dirty="0"/>
              <a:t> </a:t>
            </a:r>
            <a:r>
              <a:rPr lang="ru-RU" sz="2000" dirty="0" err="1"/>
              <a:t>прогресу</a:t>
            </a:r>
            <a:r>
              <a:rPr lang="ru-RU" sz="2000" dirty="0"/>
              <a:t> і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кінцевою</a:t>
            </a:r>
            <a:r>
              <a:rPr lang="ru-RU" sz="2000" dirty="0"/>
              <a:t> метою. </a:t>
            </a:r>
            <a:r>
              <a:rPr lang="ru-RU" sz="2000" dirty="0" err="1"/>
              <a:t>Виробнича</a:t>
            </a:r>
            <a:r>
              <a:rPr lang="ru-RU" sz="2000" dirty="0"/>
              <a:t> </a:t>
            </a:r>
            <a:r>
              <a:rPr lang="ru-RU" sz="2000" dirty="0" err="1"/>
              <a:t>діяльність</a:t>
            </a:r>
            <a:r>
              <a:rPr lang="ru-RU" sz="2000" dirty="0"/>
              <a:t> </a:t>
            </a:r>
            <a:r>
              <a:rPr lang="ru-RU" sz="2000" dirty="0" err="1"/>
              <a:t>суспільства</a:t>
            </a:r>
            <a:r>
              <a:rPr lang="ru-RU" sz="2000" dirty="0"/>
              <a:t>, </a:t>
            </a:r>
            <a:r>
              <a:rPr lang="ru-RU" sz="2000" dirty="0" err="1"/>
              <a:t>під</a:t>
            </a:r>
            <a:r>
              <a:rPr lang="ru-RU" sz="2000" dirty="0"/>
              <a:t> </a:t>
            </a:r>
            <a:r>
              <a:rPr lang="ru-RU" sz="2000" dirty="0" err="1"/>
              <a:t>якою</a:t>
            </a:r>
            <a:r>
              <a:rPr lang="ru-RU" sz="2000" dirty="0"/>
              <a:t> </a:t>
            </a:r>
            <a:r>
              <a:rPr lang="ru-RU" sz="2000" dirty="0" err="1"/>
              <a:t>слід</a:t>
            </a:r>
            <a:r>
              <a:rPr lang="ru-RU" sz="2000" dirty="0"/>
              <a:t> </a:t>
            </a:r>
            <a:r>
              <a:rPr lang="ru-RU" sz="2000" dirty="0" err="1"/>
              <a:t>розуміти</a:t>
            </a:r>
            <a:r>
              <a:rPr lang="ru-RU" sz="2000" dirty="0"/>
              <a:t> будь-яку </a:t>
            </a:r>
            <a:r>
              <a:rPr lang="ru-RU" sz="2000" dirty="0" err="1"/>
              <a:t>доцільну</a:t>
            </a:r>
            <a:r>
              <a:rPr lang="ru-RU" sz="2000" dirty="0"/>
              <a:t> </a:t>
            </a:r>
            <a:r>
              <a:rPr lang="ru-RU" sz="2000" dirty="0" err="1"/>
              <a:t>діяльність</a:t>
            </a:r>
            <a:r>
              <a:rPr lang="ru-RU" sz="2000" dirty="0"/>
              <a:t> </a:t>
            </a:r>
            <a:r>
              <a:rPr lang="ru-RU" sz="2000" dirty="0" err="1"/>
              <a:t>людини</a:t>
            </a:r>
            <a:r>
              <a:rPr lang="ru-RU" sz="2000" dirty="0"/>
              <a:t>, разом з </a:t>
            </a:r>
            <a:r>
              <a:rPr lang="ru-RU" sz="2000" dirty="0" err="1"/>
              <a:t>науково-технічною</a:t>
            </a:r>
            <a:r>
              <a:rPr lang="ru-RU" sz="2000" dirty="0"/>
              <a:t> </a:t>
            </a:r>
            <a:r>
              <a:rPr lang="ru-RU" sz="2000" dirty="0" err="1"/>
              <a:t>діяльністю</a:t>
            </a:r>
            <a:r>
              <a:rPr lang="ru-RU" sz="2000" dirty="0"/>
              <a:t> </a:t>
            </a:r>
            <a:r>
              <a:rPr lang="ru-RU" sz="2000" dirty="0" err="1"/>
              <a:t>утворюють</a:t>
            </a:r>
            <a:r>
              <a:rPr lang="ru-RU" sz="2000" dirty="0"/>
              <a:t> </a:t>
            </a:r>
            <a:r>
              <a:rPr lang="ru-RU" sz="2000" dirty="0" err="1"/>
              <a:t>єдиний</a:t>
            </a:r>
            <a:r>
              <a:rPr lang="ru-RU" sz="2000" dirty="0"/>
              <a:t> </a:t>
            </a:r>
            <a:r>
              <a:rPr lang="ru-RU" sz="2000" dirty="0" err="1"/>
              <a:t>діалектичний</a:t>
            </a:r>
            <a:r>
              <a:rPr lang="ru-RU" sz="2000" dirty="0"/>
              <a:t> цикл, </a:t>
            </a:r>
            <a:r>
              <a:rPr lang="ru-RU" sz="2000" dirty="0" err="1"/>
              <a:t>спіральний</a:t>
            </a:r>
            <a:r>
              <a:rPr lang="ru-RU" sz="2000" dirty="0"/>
              <a:t> виток, де </a:t>
            </a:r>
            <a:r>
              <a:rPr lang="ru-RU" sz="2000" dirty="0" err="1"/>
              <a:t>виробництво</a:t>
            </a:r>
            <a:r>
              <a:rPr lang="ru-RU" sz="2000" dirty="0"/>
              <a:t> </a:t>
            </a:r>
            <a:r>
              <a:rPr lang="ru-RU" sz="2000" dirty="0" err="1"/>
              <a:t>посідає</a:t>
            </a:r>
            <a:r>
              <a:rPr lang="ru-RU" sz="2000" dirty="0"/>
              <a:t> </a:t>
            </a:r>
            <a:r>
              <a:rPr lang="ru-RU" sz="2000" dirty="0" err="1"/>
              <a:t>визначальне</a:t>
            </a:r>
            <a:r>
              <a:rPr lang="ru-RU" sz="2000" dirty="0"/>
              <a:t> </a:t>
            </a:r>
            <a:r>
              <a:rPr lang="ru-RU" sz="2000" dirty="0" err="1"/>
              <a:t>місце</a:t>
            </a:r>
            <a:r>
              <a:rPr lang="ru-RU" sz="2000" dirty="0"/>
              <a:t>. У свою </a:t>
            </a:r>
            <a:r>
              <a:rPr lang="ru-RU" sz="2000" dirty="0" err="1"/>
              <a:t>чергу</a:t>
            </a:r>
            <a:r>
              <a:rPr lang="ru-RU" sz="2000" dirty="0"/>
              <a:t> </a:t>
            </a:r>
            <a:r>
              <a:rPr lang="ru-RU" sz="2000" dirty="0" err="1"/>
              <a:t>виробництво</a:t>
            </a:r>
            <a:r>
              <a:rPr lang="ru-RU" sz="2000" dirty="0"/>
              <a:t> </a:t>
            </a:r>
            <a:r>
              <a:rPr lang="ru-RU" sz="2000" dirty="0" err="1"/>
              <a:t>зумовлюється</a:t>
            </a:r>
            <a:r>
              <a:rPr lang="ru-RU" sz="2000" dirty="0"/>
              <a:t> потребами </a:t>
            </a:r>
            <a:r>
              <a:rPr lang="ru-RU" sz="2000" dirty="0" err="1"/>
              <a:t>суспільства</a:t>
            </a:r>
            <a:r>
              <a:rPr lang="ru-RU" sz="2000" dirty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14364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8640"/>
            <a:ext cx="8496944" cy="6480720"/>
          </a:xfrm>
        </p:spPr>
        <p:txBody>
          <a:bodyPr>
            <a:noAutofit/>
          </a:bodyPr>
          <a:lstStyle/>
          <a:p>
            <a:r>
              <a:rPr lang="ru-RU" sz="2800" dirty="0" err="1"/>
              <a:t>Важливою</a:t>
            </a:r>
            <a:r>
              <a:rPr lang="ru-RU" sz="2800" dirty="0"/>
              <a:t> </a:t>
            </a:r>
            <a:r>
              <a:rPr lang="ru-RU" sz="2800" dirty="0" err="1"/>
              <a:t>складовою</a:t>
            </a:r>
            <a:r>
              <a:rPr lang="ru-RU" sz="2800" dirty="0"/>
              <a:t> </a:t>
            </a:r>
            <a:r>
              <a:rPr lang="ru-RU" sz="2800" dirty="0" err="1"/>
              <a:t>рівня</a:t>
            </a:r>
            <a:r>
              <a:rPr lang="ru-RU" sz="2800" dirty="0"/>
              <a:t> </a:t>
            </a:r>
            <a:r>
              <a:rPr lang="ru-RU" sz="2800" dirty="0" err="1"/>
              <a:t>інтелектуальної</a:t>
            </a:r>
            <a:r>
              <a:rPr lang="ru-RU" sz="2800" dirty="0"/>
              <a:t> </a:t>
            </a:r>
            <a:r>
              <a:rPr lang="ru-RU" sz="2800" dirty="0" err="1"/>
              <a:t>діяльності</a:t>
            </a:r>
            <a:r>
              <a:rPr lang="ru-RU" sz="2800" dirty="0"/>
              <a:t> є </a:t>
            </a:r>
            <a:r>
              <a:rPr lang="ru-RU" sz="2800" dirty="0" err="1"/>
              <a:t>освіта</a:t>
            </a:r>
            <a:r>
              <a:rPr lang="ru-RU" sz="2800" dirty="0"/>
              <a:t>, </a:t>
            </a:r>
            <a:r>
              <a:rPr lang="ru-RU" sz="2800" dirty="0" err="1"/>
              <a:t>зміст</a:t>
            </a:r>
            <a:r>
              <a:rPr lang="ru-RU" sz="2800" dirty="0"/>
              <a:t> </a:t>
            </a:r>
            <a:r>
              <a:rPr lang="ru-RU" sz="2800" dirty="0" err="1"/>
              <a:t>якої</a:t>
            </a:r>
            <a:r>
              <a:rPr lang="ru-RU" sz="2800" dirty="0"/>
              <a:t> </a:t>
            </a:r>
            <a:r>
              <a:rPr lang="ru-RU" sz="2800" dirty="0" err="1"/>
              <a:t>також</a:t>
            </a:r>
            <a:r>
              <a:rPr lang="ru-RU" sz="2800" dirty="0"/>
              <a:t> </a:t>
            </a:r>
            <a:r>
              <a:rPr lang="ru-RU" sz="2800" dirty="0" err="1"/>
              <a:t>визначається</a:t>
            </a:r>
            <a:r>
              <a:rPr lang="ru-RU" sz="2800" dirty="0"/>
              <a:t> </a:t>
            </a:r>
            <a:r>
              <a:rPr lang="ru-RU" sz="2800" dirty="0" err="1"/>
              <a:t>рівнем</a:t>
            </a:r>
            <a:r>
              <a:rPr lang="ru-RU" sz="2800" dirty="0"/>
              <a:t> науки, </a:t>
            </a:r>
            <a:r>
              <a:rPr lang="ru-RU" sz="2800" dirty="0" err="1"/>
              <a:t>культури</a:t>
            </a:r>
            <a:r>
              <a:rPr lang="ru-RU" sz="2800" dirty="0"/>
              <a:t> і </a:t>
            </a:r>
            <a:r>
              <a:rPr lang="ru-RU" sz="2800" dirty="0" err="1"/>
              <a:t>мистецтва</a:t>
            </a:r>
            <a:r>
              <a:rPr lang="ru-RU" sz="2800" dirty="0"/>
              <a:t>. </a:t>
            </a:r>
            <a:r>
              <a:rPr lang="ru-RU" sz="2800" dirty="0" err="1"/>
              <a:t>Сьогодні</a:t>
            </a:r>
            <a:r>
              <a:rPr lang="ru-RU" sz="2800" dirty="0"/>
              <a:t> </a:t>
            </a:r>
            <a:r>
              <a:rPr lang="ru-RU" sz="2800" dirty="0" err="1"/>
              <a:t>переважна</a:t>
            </a:r>
            <a:r>
              <a:rPr lang="ru-RU" sz="2800" dirty="0"/>
              <a:t> </a:t>
            </a:r>
            <a:r>
              <a:rPr lang="ru-RU" sz="2800" dirty="0" err="1"/>
              <a:t>більшість</a:t>
            </a:r>
            <a:r>
              <a:rPr lang="ru-RU" sz="2800" dirty="0"/>
              <a:t> </a:t>
            </a:r>
            <a:r>
              <a:rPr lang="ru-RU" sz="2800" dirty="0" err="1"/>
              <a:t>країн</a:t>
            </a:r>
            <a:r>
              <a:rPr lang="ru-RU" sz="2800" dirty="0"/>
              <a:t> </a:t>
            </a:r>
            <a:r>
              <a:rPr lang="ru-RU" sz="2800" dirty="0" err="1"/>
              <a:t>має</a:t>
            </a:r>
            <a:r>
              <a:rPr lang="ru-RU" sz="2800" dirty="0"/>
              <a:t> </a:t>
            </a:r>
            <a:r>
              <a:rPr lang="ru-RU" sz="2800" dirty="0" err="1"/>
              <a:t>усвідомлення</a:t>
            </a:r>
            <a:r>
              <a:rPr lang="ru-RU" sz="2800" dirty="0"/>
              <a:t> того, </a:t>
            </a:r>
            <a:r>
              <a:rPr lang="ru-RU" sz="2800" dirty="0" err="1"/>
              <a:t>що</a:t>
            </a:r>
            <a:r>
              <a:rPr lang="ru-RU" sz="2800" dirty="0"/>
              <a:t> держава </a:t>
            </a:r>
            <a:r>
              <a:rPr lang="ru-RU" sz="2800" dirty="0" err="1"/>
              <a:t>зацікавлена</a:t>
            </a:r>
            <a:r>
              <a:rPr lang="ru-RU" sz="2800" dirty="0"/>
              <a:t> у </a:t>
            </a:r>
            <a:r>
              <a:rPr lang="ru-RU" sz="2800" dirty="0" err="1"/>
              <a:t>розвиткові</a:t>
            </a:r>
            <a:r>
              <a:rPr lang="ru-RU" sz="2800" dirty="0"/>
              <a:t> науки і, </a:t>
            </a:r>
            <a:r>
              <a:rPr lang="ru-RU" sz="2800" dirty="0" err="1"/>
              <a:t>відповідно</a:t>
            </a:r>
            <a:r>
              <a:rPr lang="ru-RU" sz="2800" dirty="0"/>
              <a:t>, повинна </a:t>
            </a:r>
            <a:r>
              <a:rPr lang="ru-RU" sz="2800" dirty="0" err="1"/>
              <a:t>її</a:t>
            </a:r>
            <a:r>
              <a:rPr lang="ru-RU" sz="2800" dirty="0"/>
              <a:t> </a:t>
            </a:r>
            <a:r>
              <a:rPr lang="ru-RU" sz="2800" dirty="0" err="1"/>
              <a:t>підтримувати</a:t>
            </a:r>
            <a:r>
              <a:rPr lang="ru-RU" sz="2800" dirty="0"/>
              <a:t>. </a:t>
            </a:r>
            <a:endParaRPr lang="ru-RU" sz="2800" dirty="0" smtClean="0"/>
          </a:p>
          <a:p>
            <a:r>
              <a:rPr lang="ru-RU" sz="2800" dirty="0" err="1" smtClean="0"/>
              <a:t>Така</a:t>
            </a:r>
            <a:r>
              <a:rPr lang="ru-RU" sz="2800" dirty="0" smtClean="0"/>
              <a:t> </a:t>
            </a:r>
            <a:r>
              <a:rPr lang="ru-RU" sz="2800" dirty="0" err="1"/>
              <a:t>підтримка</a:t>
            </a:r>
            <a:r>
              <a:rPr lang="ru-RU" sz="2800" dirty="0"/>
              <a:t> науки та </a:t>
            </a:r>
            <a:r>
              <a:rPr lang="ru-RU" sz="2800" dirty="0" err="1"/>
              <a:t>інновацій</a:t>
            </a:r>
            <a:r>
              <a:rPr lang="ru-RU" sz="2800" dirty="0"/>
              <a:t> </a:t>
            </a:r>
            <a:r>
              <a:rPr lang="ru-RU" sz="2800" dirty="0" err="1"/>
              <a:t>може</a:t>
            </a:r>
            <a:r>
              <a:rPr lang="ru-RU" sz="2800" dirty="0"/>
              <a:t> </a:t>
            </a:r>
            <a:r>
              <a:rPr lang="ru-RU" sz="2800" dirty="0" err="1"/>
              <a:t>включати</a:t>
            </a:r>
            <a:r>
              <a:rPr lang="ru-RU" sz="2800" dirty="0"/>
              <a:t> </a:t>
            </a:r>
            <a:r>
              <a:rPr lang="ru-RU" sz="2800" dirty="0" err="1"/>
              <a:t>пряме</a:t>
            </a:r>
            <a:r>
              <a:rPr lang="ru-RU" sz="2800" dirty="0"/>
              <a:t> </a:t>
            </a:r>
            <a:r>
              <a:rPr lang="ru-RU" sz="2800" dirty="0" err="1"/>
              <a:t>бюджетне</a:t>
            </a:r>
            <a:r>
              <a:rPr lang="ru-RU" sz="2800" dirty="0"/>
              <a:t> </a:t>
            </a:r>
            <a:r>
              <a:rPr lang="ru-RU" sz="2800" dirty="0" err="1"/>
              <a:t>фінансування</a:t>
            </a:r>
            <a:r>
              <a:rPr lang="ru-RU" sz="2800" dirty="0"/>
              <a:t> науки, </a:t>
            </a:r>
            <a:r>
              <a:rPr lang="ru-RU" sz="2800" dirty="0" err="1"/>
              <a:t>певні</a:t>
            </a:r>
            <a:r>
              <a:rPr lang="ru-RU" sz="2800" dirty="0"/>
              <a:t> </a:t>
            </a:r>
            <a:r>
              <a:rPr lang="ru-RU" sz="2800" dirty="0" err="1"/>
              <a:t>податкові</a:t>
            </a:r>
            <a:r>
              <a:rPr lang="ru-RU" sz="2800" dirty="0"/>
              <a:t> </a:t>
            </a:r>
            <a:r>
              <a:rPr lang="ru-RU" sz="2800" dirty="0" err="1"/>
              <a:t>пільги</a:t>
            </a:r>
            <a:r>
              <a:rPr lang="ru-RU" sz="2800" dirty="0"/>
              <a:t> для </a:t>
            </a:r>
            <a:r>
              <a:rPr lang="ru-RU" sz="2800" dirty="0" err="1"/>
              <a:t>наукових</a:t>
            </a:r>
            <a:r>
              <a:rPr lang="ru-RU" sz="2800" dirty="0"/>
              <a:t> </a:t>
            </a:r>
            <a:r>
              <a:rPr lang="ru-RU" sz="2800" dirty="0" err="1"/>
              <a:t>установ</a:t>
            </a:r>
            <a:r>
              <a:rPr lang="ru-RU" sz="2800" dirty="0"/>
              <a:t> та </a:t>
            </a:r>
            <a:r>
              <a:rPr lang="ru-RU" sz="2800" dirty="0" err="1"/>
              <a:t>інноваційних</a:t>
            </a:r>
            <a:r>
              <a:rPr lang="ru-RU" sz="2800" dirty="0"/>
              <a:t> </a:t>
            </a:r>
            <a:r>
              <a:rPr lang="ru-RU" sz="2800" dirty="0" err="1"/>
              <a:t>підприємств</a:t>
            </a:r>
            <a:r>
              <a:rPr lang="ru-RU" sz="2800" dirty="0"/>
              <a:t>, </a:t>
            </a:r>
            <a:r>
              <a:rPr lang="ru-RU" sz="2800" dirty="0" err="1"/>
              <a:t>технопарків</a:t>
            </a:r>
            <a:r>
              <a:rPr lang="ru-RU" sz="2800" dirty="0"/>
              <a:t> і </a:t>
            </a:r>
            <a:r>
              <a:rPr lang="ru-RU" sz="2800" dirty="0" err="1"/>
              <a:t>технополісів</a:t>
            </a:r>
            <a:r>
              <a:rPr lang="ru-RU" sz="2800" dirty="0"/>
              <a:t>, систему </a:t>
            </a:r>
            <a:r>
              <a:rPr lang="ru-RU" sz="2800" dirty="0" err="1"/>
              <a:t>стимулювання</a:t>
            </a:r>
            <a:r>
              <a:rPr lang="ru-RU" sz="2800" dirty="0"/>
              <a:t> </a:t>
            </a:r>
            <a:r>
              <a:rPr lang="ru-RU" sz="2800" dirty="0" err="1"/>
              <a:t>інвестицій</a:t>
            </a:r>
            <a:r>
              <a:rPr lang="ru-RU" sz="2800" dirty="0"/>
              <a:t> у </a:t>
            </a:r>
            <a:r>
              <a:rPr lang="ru-RU" sz="2800" dirty="0" err="1"/>
              <a:t>наукові</a:t>
            </a:r>
            <a:r>
              <a:rPr lang="ru-RU" sz="2800" dirty="0"/>
              <a:t> </a:t>
            </a:r>
            <a:r>
              <a:rPr lang="ru-RU" sz="2800" dirty="0" err="1"/>
              <a:t>дослідження</a:t>
            </a:r>
            <a:r>
              <a:rPr lang="ru-RU" sz="2800" dirty="0"/>
              <a:t> та </a:t>
            </a:r>
            <a:r>
              <a:rPr lang="ru-RU" sz="2800" dirty="0" err="1"/>
              <a:t>розробки</a:t>
            </a:r>
            <a:r>
              <a:rPr lang="ru-RU" sz="2800" dirty="0"/>
              <a:t> </a:t>
            </a:r>
            <a:r>
              <a:rPr lang="ru-RU" sz="2800" dirty="0" err="1"/>
              <a:t>тощо</a:t>
            </a:r>
            <a:r>
              <a:rPr lang="ru-RU" sz="2800" dirty="0"/>
              <a:t>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27426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556792"/>
            <a:ext cx="7634809" cy="4464496"/>
          </a:xfrm>
        </p:spPr>
        <p:txBody>
          <a:bodyPr>
            <a:noAutofit/>
          </a:bodyPr>
          <a:lstStyle/>
          <a:p>
            <a:r>
              <a:rPr lang="ru-RU" sz="2800" dirty="0" err="1" smtClean="0"/>
              <a:t>Сутність</a:t>
            </a:r>
            <a:r>
              <a:rPr lang="ru-RU" sz="2800" dirty="0" smtClean="0"/>
              <a:t> </a:t>
            </a:r>
            <a:r>
              <a:rPr lang="ru-RU" sz="2800" i="1" dirty="0" err="1"/>
              <a:t>науково-технічного</a:t>
            </a:r>
            <a:r>
              <a:rPr lang="ru-RU" sz="2800" i="1" dirty="0"/>
              <a:t> </a:t>
            </a:r>
            <a:r>
              <a:rPr lang="ru-RU" sz="2800" i="1" dirty="0" err="1"/>
              <a:t>прогресу</a:t>
            </a:r>
            <a:r>
              <a:rPr lang="ru-RU" sz="2800" i="1" dirty="0"/>
              <a:t> </a:t>
            </a:r>
            <a:r>
              <a:rPr lang="ru-RU" sz="2800" dirty="0" err="1"/>
              <a:t>можна</a:t>
            </a:r>
            <a:r>
              <a:rPr lang="ru-RU" sz="2800" dirty="0"/>
              <a:t> </a:t>
            </a:r>
            <a:r>
              <a:rPr lang="ru-RU" sz="2800" dirty="0" err="1"/>
              <a:t>визначити</a:t>
            </a:r>
            <a:r>
              <a:rPr lang="ru-RU" sz="2800" dirty="0"/>
              <a:t> як </a:t>
            </a:r>
            <a:r>
              <a:rPr lang="ru-RU" sz="2800" dirty="0" err="1"/>
              <a:t>безперервний</a:t>
            </a:r>
            <a:r>
              <a:rPr lang="ru-RU" sz="2800" dirty="0"/>
              <a:t> і </a:t>
            </a:r>
            <a:r>
              <a:rPr lang="ru-RU" sz="2800" dirty="0" err="1"/>
              <a:t>поступальний</a:t>
            </a:r>
            <a:r>
              <a:rPr lang="ru-RU" sz="2800" dirty="0"/>
              <a:t>, </a:t>
            </a:r>
            <a:r>
              <a:rPr lang="ru-RU" sz="2800" dirty="0" err="1"/>
              <a:t>такий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постійно</a:t>
            </a:r>
            <a:r>
              <a:rPr lang="ru-RU" sz="2800" dirty="0"/>
              <a:t> </a:t>
            </a:r>
            <a:r>
              <a:rPr lang="ru-RU" sz="2800" dirty="0" err="1"/>
              <a:t>вдосконалюється</a:t>
            </a:r>
            <a:r>
              <a:rPr lang="ru-RU" sz="2800" dirty="0"/>
              <a:t>, </a:t>
            </a:r>
            <a:r>
              <a:rPr lang="ru-RU" sz="2800" dirty="0" err="1"/>
              <a:t>взаємозумовлений</a:t>
            </a:r>
            <a:r>
              <a:rPr lang="ru-RU" sz="2800" dirty="0"/>
              <a:t> </a:t>
            </a:r>
            <a:r>
              <a:rPr lang="ru-RU" sz="2800" dirty="0" err="1"/>
              <a:t>процес</a:t>
            </a:r>
            <a:r>
              <a:rPr lang="ru-RU" sz="2800" dirty="0"/>
              <a:t> </a:t>
            </a:r>
            <a:r>
              <a:rPr lang="ru-RU" sz="2800" dirty="0" err="1"/>
              <a:t>пізнання</a:t>
            </a:r>
            <a:r>
              <a:rPr lang="ru-RU" sz="2800" dirty="0"/>
              <a:t> </a:t>
            </a:r>
            <a:r>
              <a:rPr lang="ru-RU" sz="2800" dirty="0" err="1"/>
              <a:t>закономірностей</a:t>
            </a:r>
            <a:r>
              <a:rPr lang="ru-RU" sz="2800" dirty="0"/>
              <a:t>, </a:t>
            </a:r>
            <a:r>
              <a:rPr lang="ru-RU" sz="2800" dirty="0" err="1"/>
              <a:t>властивостей</a:t>
            </a:r>
            <a:r>
              <a:rPr lang="ru-RU" sz="2800" dirty="0"/>
              <a:t> і </a:t>
            </a:r>
            <a:r>
              <a:rPr lang="ru-RU" sz="2800" dirty="0" err="1"/>
              <a:t>явищ</a:t>
            </a:r>
            <a:r>
              <a:rPr lang="ru-RU" sz="2800" dirty="0"/>
              <a:t> </a:t>
            </a:r>
            <a:r>
              <a:rPr lang="ru-RU" sz="2800" dirty="0" err="1"/>
              <a:t>матеріального</a:t>
            </a:r>
            <a:r>
              <a:rPr lang="ru-RU" sz="2800" dirty="0"/>
              <a:t> </a:t>
            </a:r>
            <a:r>
              <a:rPr lang="ru-RU" sz="2800" dirty="0" err="1"/>
              <a:t>світу</a:t>
            </a:r>
            <a:r>
              <a:rPr lang="ru-RU" sz="2800" dirty="0"/>
              <a:t>, </a:t>
            </a:r>
            <a:r>
              <a:rPr lang="ru-RU" sz="2800" dirty="0" err="1"/>
              <a:t>їх</a:t>
            </a:r>
            <a:r>
              <a:rPr lang="ru-RU" sz="2800" dirty="0"/>
              <a:t> </a:t>
            </a:r>
            <a:r>
              <a:rPr lang="ru-RU" sz="2800" dirty="0" err="1"/>
              <a:t>перетворення</a:t>
            </a:r>
            <a:r>
              <a:rPr lang="ru-RU" sz="2800" dirty="0"/>
              <a:t> (</a:t>
            </a:r>
            <a:r>
              <a:rPr lang="ru-RU" sz="2800" dirty="0" err="1"/>
              <a:t>матеріалізація</a:t>
            </a:r>
            <a:r>
              <a:rPr lang="ru-RU" sz="2800" dirty="0"/>
              <a:t>) і </a:t>
            </a:r>
            <a:r>
              <a:rPr lang="ru-RU" sz="2800" dirty="0" err="1"/>
              <a:t>використання</a:t>
            </a:r>
            <a:r>
              <a:rPr lang="ru-RU" sz="2800" dirty="0"/>
              <a:t> в </a:t>
            </a:r>
            <a:r>
              <a:rPr lang="ru-RU" sz="2800" dirty="0" err="1"/>
              <a:t>доцільній</a:t>
            </a:r>
            <a:r>
              <a:rPr lang="ru-RU" sz="2800" dirty="0"/>
              <a:t> </a:t>
            </a:r>
            <a:r>
              <a:rPr lang="ru-RU" sz="2800" dirty="0" err="1"/>
              <a:t>діяльності</a:t>
            </a:r>
            <a:r>
              <a:rPr lang="ru-RU" sz="2800" dirty="0"/>
              <a:t> </a:t>
            </a:r>
            <a:r>
              <a:rPr lang="ru-RU" sz="2800" dirty="0" err="1"/>
              <a:t>людини</a:t>
            </a:r>
            <a:r>
              <a:rPr lang="ru-RU" sz="2800" dirty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9316801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21096</TotalTime>
  <Words>2336</Words>
  <Application>Microsoft Office PowerPoint</Application>
  <PresentationFormat>Экран (4:3)</PresentationFormat>
  <Paragraphs>66</Paragraphs>
  <Slides>30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30</vt:i4>
      </vt:variant>
    </vt:vector>
  </HeadingPairs>
  <TitlesOfParts>
    <vt:vector size="39" baseType="lpstr">
      <vt:lpstr>Arial</vt:lpstr>
      <vt:lpstr>Calibri</vt:lpstr>
      <vt:lpstr>Calibri Light</vt:lpstr>
      <vt:lpstr>Times New Roman</vt:lpstr>
      <vt:lpstr>Trebuchet MS</vt:lpstr>
      <vt:lpstr>Wingdings 2</vt:lpstr>
      <vt:lpstr>Wingdings 3</vt:lpstr>
      <vt:lpstr>Аспект</vt:lpstr>
      <vt:lpstr>HDOfficeLightV0</vt:lpstr>
      <vt:lpstr>Презентация PowerPoint</vt:lpstr>
      <vt:lpstr>Презентация PowerPoint</vt:lpstr>
      <vt:lpstr>Література: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Паблік рілейшнз(PR)  у системі управління готельним підприємство</dc:title>
  <dc:creator>User</dc:creator>
  <cp:lastModifiedBy>Пользователь Windows</cp:lastModifiedBy>
  <cp:revision>65</cp:revision>
  <dcterms:created xsi:type="dcterms:W3CDTF">2018-04-17T05:53:14Z</dcterms:created>
  <dcterms:modified xsi:type="dcterms:W3CDTF">2021-10-18T19:58:50Z</dcterms:modified>
</cp:coreProperties>
</file>