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380" r:id="rId3"/>
    <p:sldId id="260" r:id="rId4"/>
    <p:sldId id="258" r:id="rId5"/>
    <p:sldId id="334" r:id="rId6"/>
    <p:sldId id="364" r:id="rId7"/>
    <p:sldId id="362" r:id="rId8"/>
    <p:sldId id="363" r:id="rId9"/>
    <p:sldId id="365" r:id="rId10"/>
    <p:sldId id="366" r:id="rId11"/>
    <p:sldId id="367" r:id="rId12"/>
    <p:sldId id="368" r:id="rId13"/>
    <p:sldId id="369" r:id="rId14"/>
    <p:sldId id="370" r:id="rId15"/>
    <p:sldId id="335" r:id="rId16"/>
    <p:sldId id="372" r:id="rId17"/>
    <p:sldId id="373" r:id="rId18"/>
    <p:sldId id="340" r:id="rId19"/>
    <p:sldId id="361" r:id="rId20"/>
    <p:sldId id="358" r:id="rId21"/>
    <p:sldId id="337" r:id="rId22"/>
    <p:sldId id="339" r:id="rId23"/>
    <p:sldId id="338" r:id="rId24"/>
    <p:sldId id="349" r:id="rId25"/>
    <p:sldId id="374" r:id="rId26"/>
    <p:sldId id="376" r:id="rId27"/>
    <p:sldId id="336" r:id="rId28"/>
    <p:sldId id="375" r:id="rId29"/>
    <p:sldId id="345" r:id="rId30"/>
    <p:sldId id="342" r:id="rId31"/>
    <p:sldId id="343" r:id="rId32"/>
    <p:sldId id="344" r:id="rId33"/>
    <p:sldId id="346" r:id="rId34"/>
    <p:sldId id="377" r:id="rId35"/>
    <p:sldId id="378" r:id="rId36"/>
    <p:sldId id="379" r:id="rId37"/>
    <p:sldId id="347" r:id="rId38"/>
    <p:sldId id="259" r:id="rId39"/>
    <p:sldId id="350" r:id="rId40"/>
    <p:sldId id="354" r:id="rId41"/>
    <p:sldId id="356" r:id="rId42"/>
    <p:sldId id="355" r:id="rId43"/>
    <p:sldId id="357" r:id="rId44"/>
    <p:sldId id="351" r:id="rId45"/>
    <p:sldId id="352" r:id="rId46"/>
    <p:sldId id="360" r:id="rId47"/>
    <p:sldId id="2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60"/>
  </p:normalViewPr>
  <p:slideViewPr>
    <p:cSldViewPr>
      <p:cViewPr varScale="1">
        <p:scale>
          <a:sx n="69" d="100"/>
          <a:sy n="69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F282-3FF7-4916-B21D-00E0DB8FDBF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C2594-0288-4082-9FF7-1C8A5851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88B9E-9F93-4CE7-ABC2-301BF334BF8A}" type="slidenum">
              <a:rPr kumimoji="0" lang="uk-U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B0B17-8F30-4CFD-A6A0-7F9CE456AE9A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112D8-8220-4896-87A8-83006D74A8F2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6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5854B-4104-4669-B30D-95C7FBBEC190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F7E0AD-8242-4F5A-B209-81938E93D6EC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1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E82929-16A5-4BBE-9812-42616FE5855E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6C5E8-A478-47EE-9E13-675874DD5D63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7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046B4-EF6A-4587-85AA-1CB1188D125E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749A4-D8C8-4A29-9E9D-28B6E19D9BB0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3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6FA1A-C354-42FC-AE1D-C7B841D23B3A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0C2B1-6892-4CB6-8323-AF669E3344D0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3E55E-393B-4198-A9B0-76DAA9946A0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D0B9C-6A51-4B25-9370-0EACA1E9B684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0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6BD4E-AEE1-4909-A0AD-0DC8C046886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03A5A-F604-4F11-A31C-CFE64068F588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9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A924F-7684-4FCC-87BE-3ABF8E25E6A5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59E99-A3A2-4A12-B2D4-98777AFC0CB6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B7BD1-1F2E-4D5D-8EA8-30DF8C850645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F749F-AC56-4B04-B800-7A88B45E3157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6932DB-D7AF-4BFB-852D-EE1C07D6E158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15B58-5713-4A83-B55B-49DF19E7FE21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7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CAC13-CE7B-4B40-B1BD-D5257537B407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D1719-0E41-41DC-B0DE-C298D04291BC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BFCD03"/>
            </a:gs>
            <a:gs pos="10001">
              <a:srgbClr val="BFCD03"/>
            </a:gs>
            <a:gs pos="66000">
              <a:srgbClr val="FFE38C"/>
            </a:gs>
            <a:gs pos="88000">
              <a:srgbClr val="FBC325"/>
            </a:gs>
            <a:gs pos="94000">
              <a:srgbClr val="FFE38C"/>
            </a:gs>
            <a:gs pos="9700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E2B456-EDE8-45D4-BB67-5059A002565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2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009D8-BAB1-4FE1-8BBB-200712BD7BA5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6%D1%96%D0%BB%D1%8C%D0%BE%D0%B2%D0%B0_%D0%B0%D1%83%D0%B4%D0%B8%D1%82%D0%BE%D1%80%D1%96%D1%8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2%D1%83%D1%80%D0%B8%D0%B7%D0%BC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2007" TargetMode="External"/><Relationship Id="rId3" Type="http://schemas.openxmlformats.org/officeDocument/2006/relationships/hyperlink" Target="https://uk.wikipedia.org/wiki/%D0%9B%D0%B5%D0%BD%D0%B4%D0%B0%D1%80%D1%82" TargetMode="External"/><Relationship Id="rId7" Type="http://schemas.openxmlformats.org/officeDocument/2006/relationships/hyperlink" Target="https://uk.wikipedia.org/wiki/%D0%86%D0%B2%D0%B0%D0%BD%D0%BE-%D0%A4%D1%80%D0%B0%D0%BD%D0%BA%D1%96%D0%B2%D1%81%D1%8C%D0%BA%D0%B0_%D0%BE%D0%B1%D0%BB%D0%B0%D1%81%D1%82%D1%8C" TargetMode="External"/><Relationship Id="rId12" Type="http://schemas.openxmlformats.org/officeDocument/2006/relationships/hyperlink" Target="https://uk.wikipedia.org/wiki/%D0%90%D1%80%D1%82-%D0%9F%D0%BE%D0%BB%D0%B5" TargetMode="External"/><Relationship Id="rId2" Type="http://schemas.openxmlformats.org/officeDocument/2006/relationships/hyperlink" Target="https://uk.wikipedia.org/wiki/%D0%A4%D0%B5%D1%81%D1%82%D0%B8%D0%B2%D0%B0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8%D0%B5%D1%88%D0%BE%D1%80%D0%B8_(%D1%81%D0%B5%D0%BB%D0%BE)" TargetMode="External"/><Relationship Id="rId11" Type="http://schemas.openxmlformats.org/officeDocument/2006/relationships/hyperlink" Target="https://uk.wikipedia.org/wiki/%D0%92%D1%96%D0%BD%D0%BD%D0%B8%D1%86%D1%8C%D0%BA%D0%B0_%D0%BE%D0%B1%D0%BB%D0%B0%D1%81%D1%82%D1%8C" TargetMode="External"/><Relationship Id="rId5" Type="http://schemas.openxmlformats.org/officeDocument/2006/relationships/hyperlink" Target="https://uk.wikipedia.org/wiki/2006" TargetMode="External"/><Relationship Id="rId10" Type="http://schemas.openxmlformats.org/officeDocument/2006/relationships/hyperlink" Target="https://uk.wikipedia.org/wiki/%D0%9D%D0%B5%D0%BC%D0%B8%D1%80%D1%96%D0%B2%D1%81%D1%8C%D0%BA%D0%B8%D0%B9_%D1%80%D0%B0%D0%B9%D0%BE%D0%BD" TargetMode="External"/><Relationship Id="rId4" Type="http://schemas.openxmlformats.org/officeDocument/2006/relationships/hyperlink" Target="https://uk.wikipedia.org/wiki/2003" TargetMode="External"/><Relationship Id="rId9" Type="http://schemas.openxmlformats.org/officeDocument/2006/relationships/hyperlink" Target="https://uk.wikipedia.org/wiki/%D0%92%D0%BE%D1%80%D0%BE%D0%B1%D1%96%D1%97%D0%B2%D0%BA%D0%B0_(%D0%9D%D0%B5%D0%BC%D0%B8%D1%80%D1%96%D0%B2%D1%81%D1%8C%D0%BA%D0%B8%D0%B9_%D1%80%D0%B0%D0%B9%D0%BE%D0%BD)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buv.gov.ua/UJRN/Vznu_eco_2013_3_23" TargetMode="External"/><Relationship Id="rId2" Type="http://schemas.openxmlformats.org/officeDocument/2006/relationships/hyperlink" Target="http://nbuv.gov.ua/UJRN/ecpros_2013_78_2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buv.gov.ua/UJRN/binf_2014_1_6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04800" y="1306329"/>
            <a:ext cx="87316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Дисципліна: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ІВЕНТИВНИЙ МЕНЕДЖМЕНТ</a:t>
            </a:r>
            <a:r>
              <a:rPr kumimoji="0" lang="uk-UA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uk-UA" altLang="uk-UA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4581128"/>
            <a:ext cx="828092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Викладач: </a:t>
            </a:r>
            <a:r>
              <a:rPr kumimoji="0" lang="uk-UA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д.е.н</a:t>
            </a: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доцент кафедри менеджменту зовнішньоекономічної діяльності, </a:t>
            </a:r>
            <a:r>
              <a:rPr kumimoji="0" lang="uk-UA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готельно</a:t>
            </a: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-ресторанної справи та туризму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Головня Олена Михайлівна</a:t>
            </a:r>
          </a:p>
        </p:txBody>
      </p:sp>
    </p:spTree>
    <p:extLst>
      <p:ext uri="{BB962C8B-B14F-4D97-AF65-F5344CB8AC3E}">
        <p14:creationId xmlns:p14="http://schemas.microsoft.com/office/powerpoint/2010/main" val="37916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3716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dirty="0" err="1" smtClean="0"/>
              <a:t>Організаційний</a:t>
            </a:r>
            <a:r>
              <a:rPr lang="ru-RU" sz="2800" dirty="0" smtClean="0"/>
              <a:t> </a:t>
            </a:r>
            <a:r>
              <a:rPr lang="ru-RU" sz="2800" dirty="0"/>
              <a:t>блок – </a:t>
            </a:r>
            <a:r>
              <a:rPr lang="ru-RU" sz="2800" dirty="0" err="1"/>
              <a:t>розроблення</a:t>
            </a:r>
            <a:r>
              <a:rPr lang="ru-RU" sz="2800" dirty="0"/>
              <a:t> </a:t>
            </a:r>
            <a:r>
              <a:rPr lang="ru-RU" sz="2800" dirty="0" err="1"/>
              <a:t>логічної</a:t>
            </a:r>
            <a:r>
              <a:rPr lang="ru-RU" sz="2800" dirty="0"/>
              <a:t> </a:t>
            </a:r>
            <a:r>
              <a:rPr lang="ru-RU" sz="2800" dirty="0" err="1"/>
              <a:t>схеми</a:t>
            </a:r>
            <a:r>
              <a:rPr lang="ru-RU" sz="2800" dirty="0"/>
              <a:t>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події</a:t>
            </a:r>
            <a:r>
              <a:rPr lang="ru-RU" sz="2800" dirty="0"/>
              <a:t>,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оптимальної</a:t>
            </a:r>
            <a:r>
              <a:rPr lang="ru-RU" sz="2800" dirty="0"/>
              <a:t> </a:t>
            </a:r>
            <a:r>
              <a:rPr lang="ru-RU" sz="2800" dirty="0" err="1"/>
              <a:t>структури</a:t>
            </a:r>
            <a:r>
              <a:rPr lang="ru-RU" sz="2800" dirty="0"/>
              <a:t>, </a:t>
            </a:r>
            <a:r>
              <a:rPr lang="ru-RU" sz="2800" dirty="0" err="1"/>
              <a:t>послідовності</a:t>
            </a:r>
            <a:r>
              <a:rPr lang="ru-RU" sz="2800" dirty="0"/>
              <a:t> та </a:t>
            </a:r>
            <a:r>
              <a:rPr lang="ru-RU" sz="2800" dirty="0" err="1"/>
              <a:t>змісту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потре-бують</a:t>
            </a:r>
            <a:r>
              <a:rPr lang="ru-RU" sz="2800" dirty="0"/>
              <a:t> </a:t>
            </a:r>
            <a:r>
              <a:rPr lang="ru-RU" sz="2800" dirty="0" err="1"/>
              <a:t>виконання</a:t>
            </a:r>
            <a:r>
              <a:rPr lang="ru-RU" sz="2800" dirty="0"/>
              <a:t>,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взаємозв’язків</a:t>
            </a:r>
            <a:r>
              <a:rPr lang="ru-RU" sz="2800" dirty="0"/>
              <a:t> з партнерами і </a:t>
            </a:r>
            <a:r>
              <a:rPr lang="ru-RU" sz="2800" dirty="0" err="1"/>
              <a:t>зацікавленими</a:t>
            </a:r>
            <a:r>
              <a:rPr lang="ru-RU" sz="2800" dirty="0"/>
              <a:t> сторонами, </a:t>
            </a:r>
            <a:r>
              <a:rPr lang="ru-RU" sz="2800" dirty="0" err="1"/>
              <a:t>визначення</a:t>
            </a:r>
            <a:r>
              <a:rPr lang="ru-RU" sz="2800" dirty="0"/>
              <a:t> порядку </a:t>
            </a:r>
            <a:r>
              <a:rPr lang="ru-RU" sz="2800" dirty="0" err="1"/>
              <a:t>здійснення</a:t>
            </a:r>
            <a:r>
              <a:rPr lang="ru-RU" sz="2800" dirty="0"/>
              <a:t> контролю за </a:t>
            </a:r>
            <a:r>
              <a:rPr lang="ru-RU" sz="2800" dirty="0" err="1"/>
              <a:t>всіма</a:t>
            </a:r>
            <a:r>
              <a:rPr lang="ru-RU" sz="2800" dirty="0"/>
              <a:t> </a:t>
            </a:r>
            <a:r>
              <a:rPr lang="ru-RU" sz="2800" dirty="0" err="1"/>
              <a:t>процесами</a:t>
            </a:r>
            <a:r>
              <a:rPr lang="ru-RU" sz="2800" dirty="0"/>
              <a:t> в </a:t>
            </a:r>
            <a:r>
              <a:rPr lang="ru-RU" sz="2800" dirty="0" err="1"/>
              <a:t>ході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 до </a:t>
            </a:r>
            <a:r>
              <a:rPr lang="ru-RU" sz="2800" dirty="0" err="1"/>
              <a:t>створення</a:t>
            </a:r>
            <a:r>
              <a:rPr lang="ru-RU" sz="2800" dirty="0"/>
              <a:t> заходу та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443841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Блок </a:t>
            </a:r>
            <a:r>
              <a:rPr lang="ru-RU" sz="2400" dirty="0" err="1"/>
              <a:t>планування</a:t>
            </a:r>
            <a:r>
              <a:rPr lang="ru-RU" sz="2400" dirty="0"/>
              <a:t> – </a:t>
            </a:r>
            <a:r>
              <a:rPr lang="ru-RU" sz="2400" dirty="0" err="1"/>
              <a:t>стратегічне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(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і </a:t>
            </a:r>
            <a:r>
              <a:rPr lang="ru-RU" sz="2400" dirty="0" err="1"/>
              <a:t>внутрішнього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методу </a:t>
            </a:r>
            <a:r>
              <a:rPr lang="en-US" sz="2400" dirty="0"/>
              <a:t>SWOT</a:t>
            </a:r>
            <a:r>
              <a:rPr lang="ru-RU" sz="2400" dirty="0" err="1"/>
              <a:t>аналізу</a:t>
            </a:r>
            <a:r>
              <a:rPr lang="ru-RU" sz="2400" dirty="0"/>
              <a:t> з метою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потенціалу</a:t>
            </a:r>
            <a:r>
              <a:rPr lang="ru-RU" sz="2400" dirty="0"/>
              <a:t> </a:t>
            </a:r>
            <a:r>
              <a:rPr lang="ru-RU" sz="2400" dirty="0" err="1"/>
              <a:t>сильних</a:t>
            </a:r>
            <a:r>
              <a:rPr lang="ru-RU" sz="2400" dirty="0"/>
              <a:t> </a:t>
            </a:r>
            <a:r>
              <a:rPr lang="ru-RU" sz="2400" dirty="0" err="1"/>
              <a:t>сторін</a:t>
            </a:r>
            <a:r>
              <a:rPr lang="ru-RU" sz="2400" dirty="0"/>
              <a:t> та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); </a:t>
            </a:r>
            <a:r>
              <a:rPr lang="ru-RU" sz="2400" dirty="0" err="1"/>
              <a:t>поточне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(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термінів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 та </a:t>
            </a:r>
            <a:r>
              <a:rPr lang="ru-RU" sz="2400" dirty="0" err="1"/>
              <a:t>призначення</a:t>
            </a:r>
            <a:r>
              <a:rPr lang="ru-RU" sz="2400" dirty="0"/>
              <a:t> </a:t>
            </a:r>
            <a:r>
              <a:rPr lang="ru-RU" sz="2400" dirty="0" err="1"/>
              <a:t>відповідальних</a:t>
            </a:r>
            <a:r>
              <a:rPr lang="ru-RU" sz="2400" dirty="0"/>
              <a:t>, </a:t>
            </a:r>
            <a:r>
              <a:rPr lang="ru-RU" sz="2400" dirty="0" err="1"/>
              <a:t>виявлення</a:t>
            </a:r>
            <a:r>
              <a:rPr lang="ru-RU" sz="2400" dirty="0"/>
              <a:t> потреби в ресурсах, </a:t>
            </a:r>
            <a:r>
              <a:rPr lang="ru-RU" sz="2400" dirty="0" err="1"/>
              <a:t>складання</a:t>
            </a:r>
            <a:r>
              <a:rPr lang="ru-RU" sz="2400" dirty="0"/>
              <a:t> </a:t>
            </a:r>
            <a:r>
              <a:rPr lang="ru-RU" sz="2400" dirty="0" err="1"/>
              <a:t>кошторисів</a:t>
            </a:r>
            <a:r>
              <a:rPr lang="ru-RU" sz="2400" dirty="0"/>
              <a:t> і </a:t>
            </a:r>
            <a:r>
              <a:rPr lang="ru-RU" sz="2400" dirty="0" err="1"/>
              <a:t>загального</a:t>
            </a:r>
            <a:r>
              <a:rPr lang="ru-RU" sz="2400" dirty="0"/>
              <a:t> бюджету заходу); </a:t>
            </a:r>
            <a:r>
              <a:rPr lang="ru-RU" sz="2400" dirty="0" err="1"/>
              <a:t>оперативне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(</a:t>
            </a:r>
            <a:r>
              <a:rPr lang="ru-RU" sz="2400" dirty="0" err="1"/>
              <a:t>деталізація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за комплексами </a:t>
            </a:r>
            <a:r>
              <a:rPr lang="ru-RU" sz="2400" dirty="0" err="1"/>
              <a:t>робіт</a:t>
            </a:r>
            <a:r>
              <a:rPr lang="ru-RU" sz="2400" dirty="0"/>
              <a:t>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виконавців</a:t>
            </a:r>
            <a:r>
              <a:rPr lang="ru-RU" sz="2400" dirty="0"/>
              <a:t> на </a:t>
            </a:r>
            <a:r>
              <a:rPr lang="ru-RU" sz="2400" dirty="0" err="1"/>
              <a:t>короткостроковий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для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поточного плану)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0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305342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4. </a:t>
            </a:r>
            <a:r>
              <a:rPr lang="ru-RU" sz="2400" dirty="0" err="1"/>
              <a:t>Маркетингово-комунікаційний</a:t>
            </a:r>
            <a:r>
              <a:rPr lang="ru-RU" sz="2400" dirty="0"/>
              <a:t> блок – </a:t>
            </a:r>
            <a:r>
              <a:rPr lang="ru-RU" sz="2400" dirty="0" err="1"/>
              <a:t>створення</a:t>
            </a:r>
            <a:r>
              <a:rPr lang="ru-RU" sz="2400" dirty="0"/>
              <a:t> плану </a:t>
            </a:r>
            <a:r>
              <a:rPr lang="ru-RU" sz="2400" dirty="0" err="1"/>
              <a:t>висвітлення</a:t>
            </a:r>
            <a:r>
              <a:rPr lang="ru-RU" sz="2400" dirty="0"/>
              <a:t> заходу,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ефективними</a:t>
            </a:r>
            <a:r>
              <a:rPr lang="ru-RU" sz="2400" dirty="0"/>
              <a:t> для </a:t>
            </a:r>
            <a:r>
              <a:rPr lang="ru-RU" sz="2400" dirty="0" err="1"/>
              <a:t>просування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підготовка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для </a:t>
            </a:r>
            <a:r>
              <a:rPr lang="ru-RU" sz="2400" dirty="0" err="1"/>
              <a:t>її</a:t>
            </a:r>
            <a:r>
              <a:rPr lang="ru-RU" sz="2400" dirty="0"/>
              <a:t> анонсу, </a:t>
            </a:r>
            <a:r>
              <a:rPr lang="ru-RU" sz="2400" dirty="0" err="1"/>
              <a:t>інформаційне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заходу та </a:t>
            </a:r>
            <a:r>
              <a:rPr lang="ru-RU" sz="2400" dirty="0" err="1"/>
              <a:t>висвітлення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</a:t>
            </a:r>
            <a:r>
              <a:rPr lang="ru-RU" sz="2400" dirty="0" err="1"/>
              <a:t>Інформаційно-аналітичний</a:t>
            </a:r>
            <a:r>
              <a:rPr lang="ru-RU" sz="2400" dirty="0"/>
              <a:t> блок –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необхідної</a:t>
            </a:r>
            <a:r>
              <a:rPr lang="ru-RU" sz="2400" dirty="0"/>
              <a:t> для </a:t>
            </a:r>
            <a:r>
              <a:rPr lang="ru-RU" sz="2400" dirty="0" err="1"/>
              <a:t>підготовки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ефекту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,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задоволення</a:t>
            </a:r>
            <a:r>
              <a:rPr lang="ru-RU" sz="2400" dirty="0"/>
              <a:t> </a:t>
            </a:r>
            <a:r>
              <a:rPr lang="ru-RU" sz="2400" dirty="0" err="1"/>
              <a:t>відвідувачів</a:t>
            </a:r>
            <a:r>
              <a:rPr lang="ru-RU" sz="2400" dirty="0"/>
              <a:t> заходу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</a:t>
            </a:r>
            <a:r>
              <a:rPr lang="ru-RU" sz="2400" dirty="0" err="1"/>
              <a:t>повторної</a:t>
            </a:r>
            <a:r>
              <a:rPr lang="ru-RU" sz="2400" dirty="0"/>
              <a:t> </a:t>
            </a:r>
            <a:r>
              <a:rPr lang="ru-RU" sz="2400" dirty="0" err="1"/>
              <a:t>участі</a:t>
            </a:r>
            <a:r>
              <a:rPr lang="ru-RU" sz="2400" dirty="0"/>
              <a:t> в </a:t>
            </a:r>
            <a:r>
              <a:rPr lang="ru-RU" sz="2400" dirty="0" err="1"/>
              <a:t>ньому</a:t>
            </a:r>
            <a:r>
              <a:rPr lang="ru-RU" sz="2400" dirty="0"/>
              <a:t>, </a:t>
            </a:r>
            <a:r>
              <a:rPr lang="ru-RU" sz="2400" dirty="0" err="1"/>
              <a:t>складання</a:t>
            </a:r>
            <a:r>
              <a:rPr lang="ru-RU" sz="2400" dirty="0"/>
              <a:t> </a:t>
            </a:r>
            <a:r>
              <a:rPr lang="ru-RU" sz="2400" dirty="0" err="1"/>
              <a:t>проміжної</a:t>
            </a:r>
            <a:r>
              <a:rPr lang="ru-RU" sz="2400" dirty="0"/>
              <a:t> та </a:t>
            </a:r>
            <a:r>
              <a:rPr lang="ru-RU" sz="2400" dirty="0" err="1"/>
              <a:t>підсумкової</a:t>
            </a:r>
            <a:r>
              <a:rPr lang="ru-RU" sz="2400" dirty="0"/>
              <a:t> </a:t>
            </a:r>
            <a:r>
              <a:rPr lang="ru-RU" sz="2400" dirty="0" err="1"/>
              <a:t>звітності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плану </a:t>
            </a:r>
            <a:r>
              <a:rPr lang="ru-RU" sz="2400" dirty="0" err="1"/>
              <a:t>подієвого</a:t>
            </a:r>
            <a:r>
              <a:rPr lang="ru-RU" sz="2400" dirty="0"/>
              <a:t> заходу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89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850" t="28809" r="23692" b="28958"/>
          <a:stretch/>
        </p:blipFill>
        <p:spPr bwMode="auto">
          <a:xfrm>
            <a:off x="-228600" y="0"/>
            <a:ext cx="9448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10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514600"/>
            <a:ext cx="7239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ctr">
              <a:tabLst>
                <a:tab pos="1047115" algn="l"/>
              </a:tabLst>
            </a:pP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2.Характеристика </a:t>
            </a:r>
            <a:r>
              <a:rPr lang="uk-UA" sz="36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подієвого</a:t>
            </a: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туризму</a:t>
            </a:r>
            <a:endParaRPr lang="uk-UA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37160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Подієвий</a:t>
            </a:r>
            <a:r>
              <a:rPr lang="ru-RU" sz="2800" dirty="0"/>
              <a:t> туризм (за </a:t>
            </a:r>
            <a:r>
              <a:rPr lang="ru-RU" sz="2800" dirty="0" err="1"/>
              <a:t>оцінкою</a:t>
            </a:r>
            <a:r>
              <a:rPr lang="ru-RU" sz="2800" dirty="0"/>
              <a:t> </a:t>
            </a:r>
            <a:r>
              <a:rPr lang="ru-RU" sz="2800" dirty="0" err="1"/>
              <a:t>Всесвітньої</a:t>
            </a:r>
            <a:r>
              <a:rPr lang="ru-RU" sz="2800" dirty="0"/>
              <a:t> </a:t>
            </a:r>
            <a:r>
              <a:rPr lang="ru-RU" sz="2800" dirty="0" err="1"/>
              <a:t>туристичної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(</a:t>
            </a:r>
            <a:r>
              <a:rPr lang="en-US" sz="2800" dirty="0"/>
              <a:t>UNWTO) </a:t>
            </a:r>
            <a:r>
              <a:rPr lang="ru-RU" sz="2800" dirty="0"/>
              <a:t>на </a:t>
            </a:r>
            <a:r>
              <a:rPr lang="ru-RU" sz="2800" dirty="0" err="1"/>
              <a:t>даний</a:t>
            </a:r>
            <a:r>
              <a:rPr lang="ru-RU" sz="2800" dirty="0"/>
              <a:t> час є одним з </a:t>
            </a:r>
            <a:r>
              <a:rPr lang="ru-RU" sz="2800" dirty="0" err="1"/>
              <a:t>найперспективніших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туризму у </a:t>
            </a:r>
            <a:r>
              <a:rPr lang="ru-RU" sz="2800" dirty="0" err="1"/>
              <a:t>світі</a:t>
            </a:r>
            <a:r>
              <a:rPr lang="ru-RU" sz="2800" dirty="0"/>
              <a:t>.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туризму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вражає</a:t>
            </a:r>
            <a:r>
              <a:rPr lang="ru-RU" sz="2800" dirty="0"/>
              <a:t> </a:t>
            </a:r>
            <a:r>
              <a:rPr lang="ru-RU" sz="2800" dirty="0" err="1"/>
              <a:t>своєю</a:t>
            </a:r>
            <a:r>
              <a:rPr lang="ru-RU" sz="2800" dirty="0"/>
              <a:t> </a:t>
            </a:r>
            <a:r>
              <a:rPr lang="ru-RU" sz="2800" dirty="0" err="1"/>
              <a:t>насиченістю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видовищністю</a:t>
            </a:r>
            <a:r>
              <a:rPr lang="ru-RU" sz="2800" dirty="0"/>
              <a:t>, </a:t>
            </a:r>
            <a:r>
              <a:rPr lang="ru-RU" sz="2800" dirty="0" err="1"/>
              <a:t>яскравістю</a:t>
            </a:r>
            <a:r>
              <a:rPr lang="ru-RU" sz="2800" dirty="0"/>
              <a:t> та атмосферою. </a:t>
            </a:r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однією</a:t>
            </a:r>
            <a:r>
              <a:rPr lang="ru-RU" sz="2800" dirty="0"/>
              <a:t> </a:t>
            </a:r>
            <a:r>
              <a:rPr lang="ru-RU" sz="2800" dirty="0" err="1"/>
              <a:t>особливістю</a:t>
            </a:r>
            <a:r>
              <a:rPr lang="ru-RU" sz="2800" dirty="0"/>
              <a:t> такого виду туризму є </a:t>
            </a:r>
            <a:r>
              <a:rPr lang="ru-RU" sz="2800" dirty="0" err="1"/>
              <a:t>невичерпність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1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6764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До </a:t>
            </a:r>
            <a:r>
              <a:rPr lang="ru-RU" sz="3200" dirty="0" err="1"/>
              <a:t>видів</a:t>
            </a:r>
            <a:r>
              <a:rPr lang="ru-RU" sz="3200" dirty="0"/>
              <a:t> </a:t>
            </a:r>
            <a:r>
              <a:rPr lang="ru-RU" sz="3200" dirty="0" err="1"/>
              <a:t>івенту</a:t>
            </a:r>
            <a:r>
              <a:rPr lang="ru-RU" sz="3200" dirty="0"/>
              <a:t> (</a:t>
            </a:r>
            <a:r>
              <a:rPr lang="en-US" sz="3200" dirty="0"/>
              <a:t>event)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віднести</a:t>
            </a:r>
            <a:r>
              <a:rPr lang="ru-RU" sz="3200" dirty="0"/>
              <a:t>: </a:t>
            </a:r>
            <a:r>
              <a:rPr lang="ru-RU" sz="3200" dirty="0" err="1"/>
              <a:t>фестивалі</a:t>
            </a:r>
            <a:r>
              <a:rPr lang="ru-RU" sz="3200" dirty="0"/>
              <a:t>, </a:t>
            </a:r>
            <a:r>
              <a:rPr lang="ru-RU" sz="3200" dirty="0" err="1"/>
              <a:t>карнавали</a:t>
            </a:r>
            <a:r>
              <a:rPr lang="ru-RU" sz="3200" dirty="0"/>
              <a:t>, </a:t>
            </a:r>
            <a:r>
              <a:rPr lang="ru-RU" sz="3200" dirty="0" err="1"/>
              <a:t>паради</a:t>
            </a:r>
            <a:r>
              <a:rPr lang="ru-RU" sz="3200" dirty="0"/>
              <a:t>, </a:t>
            </a:r>
            <a:r>
              <a:rPr lang="ru-RU" sz="3200" dirty="0" err="1"/>
              <a:t>святкування</a:t>
            </a:r>
            <a:r>
              <a:rPr lang="ru-RU" sz="3200" dirty="0"/>
              <a:t>; </a:t>
            </a:r>
            <a:r>
              <a:rPr lang="ru-RU" sz="3200" dirty="0" err="1"/>
              <a:t>конференції</a:t>
            </a:r>
            <a:r>
              <a:rPr lang="ru-RU" sz="3200" dirty="0"/>
              <a:t>, </a:t>
            </a:r>
            <a:r>
              <a:rPr lang="ru-RU" sz="3200" dirty="0" err="1"/>
              <a:t>форуми</a:t>
            </a:r>
            <a:r>
              <a:rPr lang="ru-RU" sz="3200" dirty="0"/>
              <a:t>, </a:t>
            </a:r>
            <a:r>
              <a:rPr lang="ru-RU" sz="3200" dirty="0" err="1"/>
              <a:t>симпозіуми</a:t>
            </a:r>
            <a:r>
              <a:rPr lang="ru-RU" sz="3200" dirty="0"/>
              <a:t>, </a:t>
            </a:r>
            <a:r>
              <a:rPr lang="ru-RU" sz="3200" dirty="0" err="1"/>
              <a:t>круглі</a:t>
            </a:r>
            <a:r>
              <a:rPr lang="ru-RU" sz="3200" dirty="0"/>
              <a:t> </a:t>
            </a:r>
            <a:r>
              <a:rPr lang="ru-RU" sz="3200" dirty="0" err="1"/>
              <a:t>столи</a:t>
            </a:r>
            <a:r>
              <a:rPr lang="ru-RU" sz="3200" dirty="0"/>
              <a:t>; </a:t>
            </a:r>
            <a:r>
              <a:rPr lang="ru-RU" sz="3200" dirty="0" err="1"/>
              <a:t>освітні</a:t>
            </a:r>
            <a:r>
              <a:rPr lang="ru-RU" sz="3200" dirty="0"/>
              <a:t> заходи; </a:t>
            </a:r>
            <a:r>
              <a:rPr lang="ru-RU" sz="3200" dirty="0" err="1"/>
              <a:t>концерти</a:t>
            </a:r>
            <a:r>
              <a:rPr lang="ru-RU" sz="3200" dirty="0"/>
              <a:t>; </a:t>
            </a:r>
            <a:r>
              <a:rPr lang="ru-RU" sz="3200" dirty="0" err="1"/>
              <a:t>ділові</a:t>
            </a:r>
            <a:r>
              <a:rPr lang="ru-RU" sz="3200" dirty="0"/>
              <a:t> </a:t>
            </a:r>
            <a:r>
              <a:rPr lang="ru-RU" sz="3200" dirty="0" err="1"/>
              <a:t>події</a:t>
            </a:r>
            <a:r>
              <a:rPr lang="ru-RU" sz="3200" dirty="0"/>
              <a:t>: </a:t>
            </a:r>
            <a:r>
              <a:rPr lang="ru-RU" sz="3200" dirty="0" err="1"/>
              <a:t>виставки</a:t>
            </a:r>
            <a:r>
              <a:rPr lang="ru-RU" sz="3200" dirty="0"/>
              <a:t>, ярмарки, </a:t>
            </a:r>
            <a:r>
              <a:rPr lang="ru-RU" sz="3200" dirty="0" err="1"/>
              <a:t>торговельні</a:t>
            </a:r>
            <a:r>
              <a:rPr lang="ru-RU" sz="3200" dirty="0"/>
              <a:t> шоу, </a:t>
            </a:r>
            <a:r>
              <a:rPr lang="ru-RU" sz="3200" dirty="0" err="1"/>
              <a:t>презентації</a:t>
            </a:r>
            <a:r>
              <a:rPr lang="ru-RU" sz="3200" dirty="0"/>
              <a:t>, </a:t>
            </a:r>
            <a:r>
              <a:rPr lang="ru-RU" sz="3200" dirty="0" err="1"/>
              <a:t>відкриття</a:t>
            </a:r>
            <a:r>
              <a:rPr lang="ru-RU" sz="3200" dirty="0"/>
              <a:t> </a:t>
            </a:r>
            <a:r>
              <a:rPr lang="ru-RU" sz="3200" dirty="0" err="1"/>
              <a:t>підприємств</a:t>
            </a:r>
            <a:r>
              <a:rPr lang="ru-RU" sz="3200" dirty="0"/>
              <a:t> і т. 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5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6817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300" dirty="0" smtClean="0"/>
              <a:t>        В </a:t>
            </a:r>
            <a:r>
              <a:rPr lang="ru-RU" sz="2300" dirty="0" err="1"/>
              <a:t>Україні</a:t>
            </a:r>
            <a:r>
              <a:rPr lang="ru-RU" sz="2300" dirty="0"/>
              <a:t> </a:t>
            </a:r>
            <a:r>
              <a:rPr lang="ru-RU" sz="2300" dirty="0" err="1"/>
              <a:t>подієвий</a:t>
            </a:r>
            <a:r>
              <a:rPr lang="ru-RU" sz="2300" dirty="0"/>
              <a:t> туризм є </a:t>
            </a:r>
            <a:r>
              <a:rPr lang="ru-RU" sz="2300" dirty="0" err="1"/>
              <a:t>порівняно</a:t>
            </a:r>
            <a:r>
              <a:rPr lang="ru-RU" sz="2300" dirty="0"/>
              <a:t> молодим </a:t>
            </a:r>
            <a:r>
              <a:rPr lang="ru-RU" sz="2300" dirty="0" err="1"/>
              <a:t>напрямом</a:t>
            </a:r>
            <a:r>
              <a:rPr lang="ru-RU" sz="2300" dirty="0"/>
              <a:t> туризму. </a:t>
            </a:r>
            <a:r>
              <a:rPr lang="ru-RU" sz="2300" dirty="0" err="1"/>
              <a:t>Його</a:t>
            </a:r>
            <a:r>
              <a:rPr lang="ru-RU" sz="2300" dirty="0"/>
              <a:t> </a:t>
            </a:r>
            <a:r>
              <a:rPr lang="ru-RU" sz="2300" dirty="0" err="1"/>
              <a:t>поступове</a:t>
            </a:r>
            <a:r>
              <a:rPr lang="ru-RU" sz="2300" dirty="0"/>
              <a:t> </a:t>
            </a:r>
            <a:r>
              <a:rPr lang="ru-RU" sz="2300" dirty="0" err="1"/>
              <a:t>впровадження</a:t>
            </a:r>
            <a:r>
              <a:rPr lang="ru-RU" sz="2300" dirty="0"/>
              <a:t> </a:t>
            </a:r>
            <a:r>
              <a:rPr lang="ru-RU" sz="2300" dirty="0" err="1"/>
              <a:t>відбувається</a:t>
            </a:r>
            <a:r>
              <a:rPr lang="ru-RU" sz="2300" dirty="0"/>
              <a:t> на </a:t>
            </a:r>
            <a:r>
              <a:rPr lang="ru-RU" sz="2300" dirty="0" err="1"/>
              <a:t>регіональному</a:t>
            </a:r>
            <a:r>
              <a:rPr lang="ru-RU" sz="2300" dirty="0"/>
              <a:t> </a:t>
            </a:r>
            <a:r>
              <a:rPr lang="ru-RU" sz="2300" dirty="0" err="1"/>
              <a:t>рівні</a:t>
            </a:r>
            <a:r>
              <a:rPr lang="ru-RU" sz="2300" dirty="0"/>
              <a:t> за </a:t>
            </a:r>
          </a:p>
          <a:p>
            <a:r>
              <a:rPr lang="ru-RU" sz="2300" dirty="0" err="1"/>
              <a:t>рахунок</a:t>
            </a:r>
            <a:r>
              <a:rPr lang="ru-RU" sz="2300" dirty="0"/>
              <a:t> </a:t>
            </a:r>
            <a:r>
              <a:rPr lang="ru-RU" sz="2300" dirty="0" err="1"/>
              <a:t>проведення</a:t>
            </a:r>
            <a:r>
              <a:rPr lang="ru-RU" sz="2300" dirty="0"/>
              <a:t> </a:t>
            </a:r>
            <a:r>
              <a:rPr lang="ru-RU" sz="2300" dirty="0" err="1"/>
              <a:t>суспільних</a:t>
            </a:r>
            <a:r>
              <a:rPr lang="ru-RU" sz="2300" dirty="0"/>
              <a:t>, </a:t>
            </a:r>
            <a:r>
              <a:rPr lang="ru-RU" sz="2300" dirty="0" err="1"/>
              <a:t>культурних</a:t>
            </a:r>
            <a:r>
              <a:rPr lang="ru-RU" sz="2300" dirty="0"/>
              <a:t>, </a:t>
            </a:r>
            <a:r>
              <a:rPr lang="ru-RU" sz="2300" dirty="0" err="1"/>
              <a:t>спортивних</a:t>
            </a:r>
            <a:r>
              <a:rPr lang="ru-RU" sz="2300" dirty="0"/>
              <a:t>, </a:t>
            </a:r>
            <a:r>
              <a:rPr lang="ru-RU" sz="2300" dirty="0" err="1"/>
              <a:t>освітніх</a:t>
            </a:r>
            <a:r>
              <a:rPr lang="ru-RU" sz="2300" dirty="0"/>
              <a:t> та </a:t>
            </a:r>
            <a:r>
              <a:rPr lang="ru-RU" sz="2300" dirty="0" err="1"/>
              <a:t>інших</a:t>
            </a:r>
            <a:r>
              <a:rPr lang="ru-RU" sz="2300" dirty="0"/>
              <a:t> </a:t>
            </a:r>
            <a:r>
              <a:rPr lang="ru-RU" sz="2300" dirty="0" err="1"/>
              <a:t>заходів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організовуються</a:t>
            </a:r>
            <a:r>
              <a:rPr lang="ru-RU" sz="2300" dirty="0"/>
              <a:t> </a:t>
            </a:r>
            <a:r>
              <a:rPr lang="ru-RU" sz="2300" dirty="0" err="1"/>
              <a:t>переважно</a:t>
            </a:r>
            <a:r>
              <a:rPr lang="ru-RU" sz="2300" dirty="0"/>
              <a:t> у великих </a:t>
            </a:r>
            <a:r>
              <a:rPr lang="ru-RU" sz="2300" dirty="0" err="1"/>
              <a:t>містах</a:t>
            </a:r>
            <a:r>
              <a:rPr lang="ru-RU" sz="2300" dirty="0"/>
              <a:t> – </a:t>
            </a:r>
            <a:r>
              <a:rPr lang="ru-RU" sz="2300" dirty="0" err="1"/>
              <a:t>Києві</a:t>
            </a:r>
            <a:r>
              <a:rPr lang="ru-RU" sz="2300" dirty="0"/>
              <a:t>, </a:t>
            </a:r>
            <a:r>
              <a:rPr lang="ru-RU" sz="2300" dirty="0" err="1"/>
              <a:t>Львові</a:t>
            </a:r>
            <a:r>
              <a:rPr lang="ru-RU" sz="2300" dirty="0"/>
              <a:t>, </a:t>
            </a:r>
            <a:r>
              <a:rPr lang="ru-RU" sz="2300" dirty="0" err="1"/>
              <a:t>Одесі</a:t>
            </a:r>
            <a:r>
              <a:rPr lang="ru-RU" sz="2300" dirty="0"/>
              <a:t>, </a:t>
            </a:r>
            <a:r>
              <a:rPr lang="ru-RU" sz="2300" dirty="0" err="1"/>
              <a:t>Дніпрі</a:t>
            </a:r>
            <a:r>
              <a:rPr lang="ru-RU" sz="2300" dirty="0"/>
              <a:t>, </a:t>
            </a:r>
            <a:r>
              <a:rPr lang="ru-RU" sz="2300" dirty="0" err="1"/>
              <a:t>Харкові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        </a:t>
            </a:r>
            <a:r>
              <a:rPr lang="ru-RU" sz="2300" dirty="0"/>
              <a:t>Подальше </a:t>
            </a:r>
            <a:r>
              <a:rPr lang="ru-RU" sz="2300" dirty="0" err="1"/>
              <a:t>поширення</a:t>
            </a:r>
            <a:r>
              <a:rPr lang="ru-RU" sz="2300" dirty="0"/>
              <a:t> </a:t>
            </a:r>
            <a:r>
              <a:rPr lang="ru-RU" sz="2300" dirty="0" err="1"/>
              <a:t>подієвого</a:t>
            </a:r>
            <a:r>
              <a:rPr lang="ru-RU" sz="2300" dirty="0"/>
              <a:t> туризму у </a:t>
            </a:r>
            <a:r>
              <a:rPr lang="ru-RU" sz="2300" dirty="0" err="1"/>
              <a:t>нашій</a:t>
            </a:r>
            <a:r>
              <a:rPr lang="ru-RU" sz="2300" dirty="0"/>
              <a:t> </a:t>
            </a:r>
            <a:r>
              <a:rPr lang="ru-RU" sz="2300" dirty="0" err="1"/>
              <a:t>країні</a:t>
            </a:r>
            <a:r>
              <a:rPr lang="ru-RU" sz="2300" dirty="0"/>
              <a:t> </a:t>
            </a:r>
            <a:r>
              <a:rPr lang="ru-RU" sz="2300" dirty="0" err="1"/>
              <a:t>сприятиме</a:t>
            </a:r>
            <a:r>
              <a:rPr lang="ru-RU" sz="2300" dirty="0"/>
              <a:t> </a:t>
            </a:r>
            <a:r>
              <a:rPr lang="ru-RU" sz="2300" dirty="0" err="1"/>
              <a:t>активізації</a:t>
            </a:r>
            <a:r>
              <a:rPr lang="ru-RU" sz="2300" dirty="0"/>
              <a:t> </a:t>
            </a:r>
            <a:r>
              <a:rPr lang="ru-RU" sz="2300" dirty="0" err="1"/>
              <a:t>просування</a:t>
            </a:r>
            <a:r>
              <a:rPr lang="ru-RU" sz="2300" dirty="0"/>
              <a:t> </a:t>
            </a:r>
            <a:r>
              <a:rPr lang="ru-RU" sz="2300" dirty="0" err="1"/>
              <a:t>національного</a:t>
            </a:r>
            <a:r>
              <a:rPr lang="ru-RU" sz="2300" dirty="0"/>
              <a:t> </a:t>
            </a:r>
            <a:r>
              <a:rPr lang="ru-RU" sz="2300" dirty="0" err="1"/>
              <a:t>туристичного</a:t>
            </a:r>
            <a:r>
              <a:rPr lang="ru-RU" sz="2300" dirty="0"/>
              <a:t> продукту, </a:t>
            </a:r>
            <a:r>
              <a:rPr lang="ru-RU" sz="2300" dirty="0" err="1"/>
              <a:t>збільшенню</a:t>
            </a:r>
            <a:r>
              <a:rPr lang="ru-RU" sz="2300" dirty="0"/>
              <a:t> </a:t>
            </a:r>
            <a:r>
              <a:rPr lang="ru-RU" sz="2300" dirty="0" err="1"/>
              <a:t>кількості</a:t>
            </a:r>
            <a:r>
              <a:rPr lang="ru-RU" sz="2300" dirty="0"/>
              <a:t> </a:t>
            </a:r>
            <a:r>
              <a:rPr lang="ru-RU" sz="2300" dirty="0" err="1"/>
              <a:t>українських</a:t>
            </a:r>
            <a:r>
              <a:rPr lang="ru-RU" sz="2300" dirty="0"/>
              <a:t> та </a:t>
            </a:r>
            <a:r>
              <a:rPr lang="ru-RU" sz="2300" dirty="0" err="1"/>
              <a:t>іноземних</a:t>
            </a:r>
            <a:r>
              <a:rPr lang="ru-RU" sz="2300" dirty="0"/>
              <a:t> </a:t>
            </a:r>
            <a:r>
              <a:rPr lang="ru-RU" sz="2300" dirty="0" err="1"/>
              <a:t>туристів</a:t>
            </a:r>
            <a:r>
              <a:rPr lang="ru-RU" sz="2300" dirty="0"/>
              <a:t>, </a:t>
            </a:r>
            <a:r>
              <a:rPr lang="ru-RU" sz="2300" dirty="0" err="1"/>
              <a:t>підвищенню</a:t>
            </a:r>
            <a:r>
              <a:rPr lang="ru-RU" sz="2300" dirty="0"/>
              <a:t> </a:t>
            </a:r>
            <a:r>
              <a:rPr lang="ru-RU" sz="2300" dirty="0" err="1"/>
              <a:t>економіки</a:t>
            </a:r>
            <a:r>
              <a:rPr lang="ru-RU" sz="2300" dirty="0"/>
              <a:t> на локальному, </a:t>
            </a:r>
            <a:r>
              <a:rPr lang="ru-RU" sz="2300" dirty="0" err="1"/>
              <a:t>регіональному</a:t>
            </a:r>
            <a:r>
              <a:rPr lang="ru-RU" sz="2300" dirty="0"/>
              <a:t> та </a:t>
            </a:r>
            <a:r>
              <a:rPr lang="ru-RU" sz="2300" dirty="0" err="1"/>
              <a:t>національному</a:t>
            </a:r>
            <a:r>
              <a:rPr lang="ru-RU" sz="2300" dirty="0"/>
              <a:t> </a:t>
            </a:r>
            <a:r>
              <a:rPr lang="ru-RU" sz="2300" dirty="0" err="1"/>
              <a:t>рівнях</a:t>
            </a:r>
            <a:r>
              <a:rPr lang="ru-RU" sz="2300" dirty="0"/>
              <a:t>. </a:t>
            </a:r>
            <a:endParaRPr lang="ru-RU" sz="2300" dirty="0" smtClean="0"/>
          </a:p>
          <a:p>
            <a:r>
              <a:rPr lang="ru-RU" sz="2300" dirty="0" smtClean="0"/>
              <a:t>       </a:t>
            </a:r>
            <a:r>
              <a:rPr lang="ru-RU" sz="2300" dirty="0" err="1" smtClean="0"/>
              <a:t>Розвиток</a:t>
            </a:r>
            <a:r>
              <a:rPr lang="ru-RU" sz="2300" dirty="0" smtClean="0"/>
              <a:t> </a:t>
            </a:r>
            <a:r>
              <a:rPr lang="ru-RU" sz="2300" dirty="0" err="1"/>
              <a:t>подієвого</a:t>
            </a:r>
            <a:r>
              <a:rPr lang="ru-RU" sz="2300" dirty="0"/>
              <a:t> туризму як перспективного сегменту </a:t>
            </a:r>
            <a:r>
              <a:rPr lang="ru-RU" sz="2300" dirty="0" err="1"/>
              <a:t>туристичного</a:t>
            </a:r>
            <a:r>
              <a:rPr lang="ru-RU" sz="2300" dirty="0"/>
              <a:t> ринку </a:t>
            </a:r>
            <a:r>
              <a:rPr lang="ru-RU" sz="2300" dirty="0" err="1"/>
              <a:t>потребує</a:t>
            </a:r>
            <a:r>
              <a:rPr lang="ru-RU" sz="2300" dirty="0"/>
              <a:t> </a:t>
            </a:r>
            <a:r>
              <a:rPr lang="ru-RU" sz="2300" dirty="0" err="1"/>
              <a:t>використання</a:t>
            </a:r>
            <a:r>
              <a:rPr lang="ru-RU" sz="2300" dirty="0"/>
              <a:t> </a:t>
            </a:r>
            <a:r>
              <a:rPr lang="en-US" sz="2300" dirty="0"/>
              <a:t>event-</a:t>
            </a:r>
            <a:r>
              <a:rPr lang="ru-RU" sz="2300" dirty="0"/>
              <a:t>менеджменту, за </a:t>
            </a:r>
            <a:r>
              <a:rPr lang="ru-RU" sz="2300" dirty="0" err="1"/>
              <a:t>допомогою</a:t>
            </a:r>
            <a:r>
              <a:rPr lang="ru-RU" sz="2300" dirty="0"/>
              <a:t> </a:t>
            </a:r>
            <a:r>
              <a:rPr lang="ru-RU" sz="2300" dirty="0" err="1"/>
              <a:t>якого</a:t>
            </a:r>
            <a:r>
              <a:rPr lang="ru-RU" sz="2300" dirty="0"/>
              <a:t> </a:t>
            </a:r>
            <a:r>
              <a:rPr lang="ru-RU" sz="2300" dirty="0" err="1"/>
              <a:t>здійснюється</a:t>
            </a:r>
            <a:r>
              <a:rPr lang="ru-RU" sz="2300" dirty="0"/>
              <a:t> </a:t>
            </a:r>
            <a:r>
              <a:rPr lang="ru-RU" sz="2300" dirty="0" err="1"/>
              <a:t>планування</a:t>
            </a:r>
            <a:r>
              <a:rPr lang="ru-RU" sz="2300" dirty="0"/>
              <a:t>, </a:t>
            </a:r>
            <a:r>
              <a:rPr lang="ru-RU" sz="2300" dirty="0" err="1"/>
              <a:t>проведення</a:t>
            </a:r>
            <a:r>
              <a:rPr lang="ru-RU" sz="2300" dirty="0"/>
              <a:t> та </a:t>
            </a:r>
            <a:r>
              <a:rPr lang="ru-RU" sz="2300" dirty="0" err="1"/>
              <a:t>управління</a:t>
            </a:r>
            <a:r>
              <a:rPr lang="ru-RU" sz="2300" dirty="0"/>
              <a:t> </a:t>
            </a:r>
            <a:r>
              <a:rPr lang="ru-RU" sz="2300" dirty="0" err="1"/>
              <a:t>подіями</a:t>
            </a:r>
            <a:r>
              <a:rPr lang="ru-RU" sz="2300" dirty="0"/>
              <a:t>, як </a:t>
            </a:r>
            <a:r>
              <a:rPr lang="ru-RU" sz="2300" dirty="0" err="1"/>
              <a:t>важливого</a:t>
            </a:r>
            <a:r>
              <a:rPr lang="ru-RU" sz="2300" dirty="0"/>
              <a:t> </a:t>
            </a:r>
            <a:r>
              <a:rPr lang="ru-RU" sz="2300" dirty="0" err="1"/>
              <a:t>мотивуючого</a:t>
            </a:r>
            <a:r>
              <a:rPr lang="ru-RU" sz="2300" dirty="0"/>
              <a:t> фактора в </a:t>
            </a:r>
            <a:r>
              <a:rPr lang="ru-RU" sz="2300" dirty="0" err="1"/>
              <a:t>туризмі</a:t>
            </a:r>
            <a:r>
              <a:rPr lang="ru-RU" sz="2300" dirty="0"/>
              <a:t>. </a:t>
            </a:r>
            <a:r>
              <a:rPr lang="ru-RU" sz="2300" dirty="0" err="1"/>
              <a:t>Зважаючи</a:t>
            </a:r>
            <a:r>
              <a:rPr lang="ru-RU" sz="2300" dirty="0"/>
              <a:t> на </a:t>
            </a:r>
            <a:r>
              <a:rPr lang="ru-RU" sz="2300" dirty="0" err="1"/>
              <a:t>це</a:t>
            </a:r>
            <a:r>
              <a:rPr lang="ru-RU" sz="2300" dirty="0"/>
              <a:t>, </a:t>
            </a:r>
            <a:r>
              <a:rPr lang="ru-RU" sz="2300" dirty="0" err="1"/>
              <a:t>дослідження</a:t>
            </a:r>
            <a:r>
              <a:rPr lang="ru-RU" sz="2300" dirty="0"/>
              <a:t> </a:t>
            </a:r>
            <a:r>
              <a:rPr lang="ru-RU" sz="2300" dirty="0" err="1"/>
              <a:t>сутності</a:t>
            </a:r>
            <a:r>
              <a:rPr lang="ru-RU" sz="2300" dirty="0"/>
              <a:t> та </a:t>
            </a:r>
            <a:r>
              <a:rPr lang="ru-RU" sz="2300" dirty="0" err="1"/>
              <a:t>особливостей</a:t>
            </a:r>
            <a:r>
              <a:rPr lang="ru-RU" sz="2300" dirty="0"/>
              <a:t> </a:t>
            </a:r>
            <a:r>
              <a:rPr lang="en-US" sz="2300" dirty="0"/>
              <a:t>event</a:t>
            </a:r>
            <a:r>
              <a:rPr lang="ru-RU" sz="2300" dirty="0"/>
              <a:t>менеджменту, як </a:t>
            </a:r>
            <a:r>
              <a:rPr lang="ru-RU" sz="2300" dirty="0" err="1"/>
              <a:t>складової</a:t>
            </a:r>
            <a:r>
              <a:rPr lang="ru-RU" sz="2300" dirty="0"/>
              <a:t> </a:t>
            </a:r>
            <a:r>
              <a:rPr lang="ru-RU" sz="2300" dirty="0" err="1"/>
              <a:t>системи</a:t>
            </a:r>
            <a:r>
              <a:rPr lang="ru-RU" sz="2300" dirty="0"/>
              <a:t> </a:t>
            </a:r>
            <a:r>
              <a:rPr lang="ru-RU" sz="2300" dirty="0" err="1"/>
              <a:t>управління</a:t>
            </a:r>
            <a:r>
              <a:rPr lang="ru-RU" sz="2300" dirty="0"/>
              <a:t> </a:t>
            </a:r>
            <a:r>
              <a:rPr lang="ru-RU" sz="2300" dirty="0" err="1"/>
              <a:t>подієвим</a:t>
            </a:r>
            <a:r>
              <a:rPr lang="ru-RU" sz="2300" dirty="0"/>
              <a:t> туризмом, </a:t>
            </a:r>
            <a:r>
              <a:rPr lang="ru-RU" sz="2300" dirty="0" err="1"/>
              <a:t>має</a:t>
            </a:r>
            <a:r>
              <a:rPr lang="ru-RU" sz="2300" dirty="0"/>
              <a:t> не </a:t>
            </a:r>
            <a:r>
              <a:rPr lang="ru-RU" sz="2300" dirty="0" err="1"/>
              <a:t>тільки</a:t>
            </a:r>
            <a:r>
              <a:rPr lang="ru-RU" sz="2300" dirty="0"/>
              <a:t> </a:t>
            </a:r>
            <a:r>
              <a:rPr lang="ru-RU" sz="2300" dirty="0" err="1"/>
              <a:t>важливе</a:t>
            </a:r>
            <a:r>
              <a:rPr lang="ru-RU" sz="2300" dirty="0"/>
              <a:t> </a:t>
            </a:r>
            <a:r>
              <a:rPr lang="ru-RU" sz="2300" dirty="0" err="1"/>
              <a:t>наукове</a:t>
            </a:r>
            <a:r>
              <a:rPr lang="ru-RU" sz="2300" dirty="0"/>
              <a:t> </a:t>
            </a:r>
            <a:r>
              <a:rPr lang="ru-RU" sz="2300" dirty="0" err="1"/>
              <a:t>значення</a:t>
            </a:r>
            <a:r>
              <a:rPr lang="ru-RU" sz="2300" dirty="0"/>
              <a:t>, а й </a:t>
            </a:r>
            <a:r>
              <a:rPr lang="ru-RU" sz="2300" dirty="0" err="1"/>
              <a:t>суто</a:t>
            </a:r>
            <a:r>
              <a:rPr lang="ru-RU" sz="2300" dirty="0"/>
              <a:t> </a:t>
            </a:r>
            <a:r>
              <a:rPr lang="ru-RU" sz="2300" dirty="0" err="1"/>
              <a:t>практичне</a:t>
            </a:r>
            <a:r>
              <a:rPr lang="ru-RU" sz="2300" dirty="0"/>
              <a:t> </a:t>
            </a:r>
            <a:r>
              <a:rPr lang="ru-RU" sz="2300" dirty="0" err="1"/>
              <a:t>спрямування</a:t>
            </a:r>
            <a:r>
              <a:rPr lang="ru-RU" sz="2300" dirty="0"/>
              <a:t>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657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1"/>
            <a:ext cx="80010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Базовим</a:t>
            </a:r>
            <a:r>
              <a:rPr lang="ru-RU" sz="2800" dirty="0"/>
              <a:t> компонентом </a:t>
            </a:r>
            <a:r>
              <a:rPr lang="ru-RU" sz="2800" dirty="0" err="1"/>
              <a:t>подієвого</a:t>
            </a:r>
            <a:r>
              <a:rPr lang="ru-RU" sz="2800" dirty="0"/>
              <a:t> туризму є </a:t>
            </a:r>
            <a:r>
              <a:rPr lang="ru-RU" sz="2800" dirty="0" err="1"/>
              <a:t>подія</a:t>
            </a:r>
            <a:r>
              <a:rPr lang="ru-RU" sz="2800" dirty="0"/>
              <a:t> (</a:t>
            </a:r>
            <a:r>
              <a:rPr lang="ru-RU" sz="2800" dirty="0" err="1"/>
              <a:t>івент</a:t>
            </a:r>
            <a:r>
              <a:rPr lang="ru-RU" sz="2800" dirty="0"/>
              <a:t>), яка є приводом для </a:t>
            </a:r>
            <a:r>
              <a:rPr lang="ru-RU" sz="2800" dirty="0" err="1"/>
              <a:t>туристичної</a:t>
            </a:r>
            <a:r>
              <a:rPr lang="ru-RU" sz="2800" dirty="0"/>
              <a:t> </a:t>
            </a:r>
            <a:r>
              <a:rPr lang="ru-RU" sz="2800" dirty="0" err="1"/>
              <a:t>подорожі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       </a:t>
            </a:r>
            <a:r>
              <a:rPr lang="ru-RU" sz="2800" dirty="0" err="1" smtClean="0"/>
              <a:t>Івент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запланована</a:t>
            </a:r>
            <a:r>
              <a:rPr lang="ru-RU" sz="2800" dirty="0"/>
              <a:t> </a:t>
            </a:r>
            <a:r>
              <a:rPr lang="ru-RU" sz="2800" dirty="0" err="1"/>
              <a:t>соціально-суспільна</a:t>
            </a:r>
            <a:r>
              <a:rPr lang="ru-RU" sz="2800" dirty="0"/>
              <a:t> </a:t>
            </a:r>
            <a:r>
              <a:rPr lang="ru-RU" sz="2800" dirty="0" err="1"/>
              <a:t>подія</a:t>
            </a:r>
            <a:r>
              <a:rPr lang="ru-RU" sz="2800" dirty="0"/>
              <a:t> (</a:t>
            </a:r>
            <a:r>
              <a:rPr lang="ru-RU" sz="2800" dirty="0" err="1"/>
              <a:t>захід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в </a:t>
            </a:r>
            <a:r>
              <a:rPr lang="ru-RU" sz="2800" dirty="0" err="1"/>
              <a:t>певний</a:t>
            </a:r>
            <a:r>
              <a:rPr lang="ru-RU" sz="2800" dirty="0"/>
              <a:t> час,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певною</a:t>
            </a:r>
            <a:r>
              <a:rPr lang="ru-RU" sz="2800" dirty="0"/>
              <a:t> метою та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певний</a:t>
            </a:r>
            <a:r>
              <a:rPr lang="ru-RU" sz="2800" dirty="0"/>
              <a:t> резонанс для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.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/>
              <a:t>івентів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тому, </a:t>
            </a:r>
            <a:r>
              <a:rPr lang="ru-RU" sz="2800" dirty="0" err="1"/>
              <a:t>що</a:t>
            </a:r>
            <a:r>
              <a:rPr lang="ru-RU" sz="2800" dirty="0"/>
              <a:t> вони є </a:t>
            </a:r>
            <a:r>
              <a:rPr lang="ru-RU" sz="2800" dirty="0" err="1"/>
              <a:t>важливим</a:t>
            </a:r>
            <a:r>
              <a:rPr lang="ru-RU" sz="2800" dirty="0"/>
              <a:t> </a:t>
            </a:r>
            <a:r>
              <a:rPr lang="ru-RU" sz="2800" dirty="0" err="1"/>
              <a:t>мотивуючим</a:t>
            </a:r>
            <a:r>
              <a:rPr lang="ru-RU" sz="2800" dirty="0"/>
              <a:t> фактором в </a:t>
            </a:r>
            <a:r>
              <a:rPr lang="ru-RU" sz="2800" dirty="0" err="1"/>
              <a:t>туризмі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стимулює</a:t>
            </a:r>
            <a:r>
              <a:rPr lang="ru-RU" sz="2800" dirty="0"/>
              <a:t> </a:t>
            </a:r>
            <a:r>
              <a:rPr lang="ru-RU" sz="2800" dirty="0" err="1"/>
              <a:t>продажі</a:t>
            </a:r>
            <a:r>
              <a:rPr lang="ru-RU" sz="2800" dirty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напрямів</a:t>
            </a:r>
            <a:r>
              <a:rPr lang="ru-RU" sz="2800" dirty="0"/>
              <a:t>; </a:t>
            </a:r>
            <a:r>
              <a:rPr lang="ru-RU" sz="2800" dirty="0" err="1"/>
              <a:t>крім</a:t>
            </a:r>
            <a:r>
              <a:rPr lang="ru-RU" sz="2800" dirty="0"/>
              <a:t> того,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івентів</a:t>
            </a:r>
            <a:r>
              <a:rPr lang="ru-RU" sz="2800" dirty="0"/>
              <a:t>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уникнути</a:t>
            </a:r>
            <a:r>
              <a:rPr lang="ru-RU" sz="2800" dirty="0"/>
              <a:t> </a:t>
            </a:r>
            <a:r>
              <a:rPr lang="ru-RU" sz="2800" dirty="0" err="1"/>
              <a:t>такої</a:t>
            </a:r>
            <a:r>
              <a:rPr lang="ru-RU" sz="2800" dirty="0"/>
              <a:t> </a:t>
            </a:r>
            <a:r>
              <a:rPr lang="ru-RU" sz="2800" dirty="0" err="1"/>
              <a:t>гострої</a:t>
            </a:r>
            <a:r>
              <a:rPr lang="ru-RU" sz="2800" dirty="0"/>
              <a:t> для </a:t>
            </a:r>
            <a:r>
              <a:rPr lang="ru-RU" sz="2800" dirty="0" err="1"/>
              <a:t>туристичної</a:t>
            </a:r>
            <a:r>
              <a:rPr lang="ru-RU" sz="2800" dirty="0"/>
              <a:t> </a:t>
            </a:r>
            <a:r>
              <a:rPr lang="ru-RU" sz="2800" dirty="0" err="1"/>
              <a:t>сфери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, як </a:t>
            </a:r>
            <a:r>
              <a:rPr lang="ru-RU" sz="2800" dirty="0" err="1"/>
              <a:t>сезонний</a:t>
            </a:r>
            <a:r>
              <a:rPr lang="ru-RU" sz="2800" dirty="0"/>
              <a:t> </a:t>
            </a:r>
            <a:r>
              <a:rPr lang="ru-RU" sz="2800" dirty="0" err="1"/>
              <a:t>чинник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9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762000"/>
            <a:ext cx="8001000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подієвий</a:t>
            </a:r>
            <a:r>
              <a:rPr lang="ru-RU" sz="2400" dirty="0"/>
              <a:t> туризм </a:t>
            </a:r>
            <a:r>
              <a:rPr lang="ru-RU" sz="2400" dirty="0" err="1"/>
              <a:t>поки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повільними</a:t>
            </a:r>
            <a:r>
              <a:rPr lang="ru-RU" sz="2400" dirty="0"/>
              <a:t> темпами. </a:t>
            </a:r>
            <a:r>
              <a:rPr lang="ru-RU" sz="2400" dirty="0" err="1"/>
              <a:t>Останнім</a:t>
            </a:r>
            <a:r>
              <a:rPr lang="ru-RU" sz="2400" dirty="0"/>
              <a:t> часом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напрямок</a:t>
            </a:r>
            <a:r>
              <a:rPr lang="ru-RU" sz="2400" dirty="0"/>
              <a:t> туризму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поширюється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періодичних</a:t>
            </a:r>
            <a:r>
              <a:rPr lang="ru-RU" sz="2400" dirty="0"/>
              <a:t> та </a:t>
            </a:r>
            <a:r>
              <a:rPr lang="ru-RU" sz="2400" dirty="0" err="1"/>
              <a:t>одиночних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 </a:t>
            </a:r>
            <a:r>
              <a:rPr lang="ru-RU" sz="2400" dirty="0" err="1"/>
              <a:t>регіонального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локального масштабу,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приваблюють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та </a:t>
            </a:r>
            <a:r>
              <a:rPr lang="ru-RU" sz="2400" dirty="0" err="1"/>
              <a:t>іноземних</a:t>
            </a:r>
            <a:r>
              <a:rPr lang="ru-RU" sz="2400" dirty="0"/>
              <a:t> </a:t>
            </a:r>
            <a:r>
              <a:rPr lang="ru-RU" sz="2400" dirty="0" err="1"/>
              <a:t>туристів</a:t>
            </a:r>
            <a:r>
              <a:rPr lang="ru-RU" sz="2400" dirty="0"/>
              <a:t>. Як приклад, </a:t>
            </a:r>
            <a:r>
              <a:rPr lang="ru-RU" sz="2400" dirty="0" err="1"/>
              <a:t>можна</a:t>
            </a:r>
            <a:r>
              <a:rPr lang="ru-RU" sz="2400" dirty="0"/>
              <a:t> навести </a:t>
            </a:r>
            <a:r>
              <a:rPr lang="ru-RU" sz="2400" dirty="0" err="1"/>
              <a:t>такі</a:t>
            </a:r>
            <a:r>
              <a:rPr lang="ru-RU" sz="2400" dirty="0"/>
              <a:t> заходи, як «Юморина» в </a:t>
            </a:r>
            <a:r>
              <a:rPr lang="ru-RU" sz="2400" dirty="0" err="1"/>
              <a:t>Одесі</a:t>
            </a:r>
            <a:r>
              <a:rPr lang="ru-RU" sz="2400" dirty="0"/>
              <a:t>, </a:t>
            </a:r>
            <a:r>
              <a:rPr lang="ru-RU" sz="2400" dirty="0" err="1"/>
              <a:t>джазовий</a:t>
            </a:r>
            <a:r>
              <a:rPr lang="ru-RU" sz="2400" dirty="0"/>
              <a:t> фестиваль у </a:t>
            </a:r>
            <a:r>
              <a:rPr lang="ru-RU" sz="2400" dirty="0" err="1"/>
              <a:t>Коктебелі</a:t>
            </a:r>
            <a:r>
              <a:rPr lang="ru-RU" sz="2400" dirty="0"/>
              <a:t>, «</a:t>
            </a:r>
            <a:r>
              <a:rPr lang="ru-RU" sz="2400" dirty="0" err="1"/>
              <a:t>Таврійські</a:t>
            </a:r>
            <a:r>
              <a:rPr lang="ru-RU" sz="2400" dirty="0"/>
              <a:t> </a:t>
            </a:r>
            <a:r>
              <a:rPr lang="ru-RU" sz="2400" dirty="0" err="1"/>
              <a:t>ігри</a:t>
            </a:r>
            <a:r>
              <a:rPr lang="ru-RU" sz="2400" dirty="0"/>
              <a:t>» у </a:t>
            </a:r>
            <a:r>
              <a:rPr lang="ru-RU" sz="2400" dirty="0" err="1"/>
              <a:t>Новій</a:t>
            </a:r>
            <a:r>
              <a:rPr lang="ru-RU" sz="2400" dirty="0"/>
              <a:t> </a:t>
            </a:r>
            <a:r>
              <a:rPr lang="ru-RU" sz="2400" dirty="0" err="1"/>
              <a:t>Каховці</a:t>
            </a:r>
            <a:r>
              <a:rPr lang="ru-RU" sz="2400" dirty="0"/>
              <a:t>, </a:t>
            </a:r>
            <a:r>
              <a:rPr lang="ru-RU" sz="2400" dirty="0" err="1"/>
              <a:t>Сорочинський</a:t>
            </a:r>
            <a:r>
              <a:rPr lang="ru-RU" sz="2400" dirty="0"/>
              <a:t> ярмарок на </a:t>
            </a:r>
            <a:r>
              <a:rPr lang="ru-RU" sz="2400" dirty="0" err="1"/>
              <a:t>Полтавщині</a:t>
            </a:r>
            <a:r>
              <a:rPr lang="ru-RU" sz="2400" dirty="0"/>
              <a:t>, </a:t>
            </a:r>
            <a:r>
              <a:rPr lang="ru-RU" sz="2400" dirty="0" err="1"/>
              <a:t>Всеукраїнський</a:t>
            </a:r>
            <a:r>
              <a:rPr lang="ru-RU" sz="2400" dirty="0"/>
              <a:t> фестиваль </a:t>
            </a:r>
            <a:r>
              <a:rPr lang="ru-RU" sz="2400" dirty="0" err="1"/>
              <a:t>сиру</a:t>
            </a:r>
            <a:r>
              <a:rPr lang="ru-RU" sz="2400" dirty="0"/>
              <a:t> та вина у </a:t>
            </a:r>
            <a:r>
              <a:rPr lang="ru-RU" sz="2400" dirty="0" err="1"/>
              <a:t>Львові</a:t>
            </a:r>
            <a:r>
              <a:rPr lang="ru-RU" sz="2400" dirty="0"/>
              <a:t>, </a:t>
            </a:r>
            <a:r>
              <a:rPr lang="ru-RU" sz="2400" dirty="0" err="1"/>
              <a:t>дні</a:t>
            </a:r>
            <a:r>
              <a:rPr lang="ru-RU" sz="2400" dirty="0"/>
              <a:t> </a:t>
            </a:r>
            <a:r>
              <a:rPr lang="ru-RU" sz="2400" dirty="0" err="1"/>
              <a:t>міст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Всеукраїнський</a:t>
            </a:r>
            <a:r>
              <a:rPr lang="ru-RU" sz="2400" dirty="0"/>
              <a:t> </a:t>
            </a:r>
            <a:r>
              <a:rPr lang="ru-RU" sz="2400" dirty="0" err="1"/>
              <a:t>молодіжний</a:t>
            </a:r>
            <a:r>
              <a:rPr lang="ru-RU" sz="2400" dirty="0"/>
              <a:t> фестиваль «Перлини сезону»; </a:t>
            </a:r>
            <a:r>
              <a:rPr lang="ru-RU" sz="2400" dirty="0" err="1"/>
              <a:t>Міжнародний</a:t>
            </a:r>
            <a:r>
              <a:rPr lang="ru-RU" sz="2400" dirty="0"/>
              <a:t> фестиваль </a:t>
            </a:r>
            <a:r>
              <a:rPr lang="ru-RU" sz="2400" dirty="0" err="1"/>
              <a:t>традиційної</a:t>
            </a:r>
            <a:r>
              <a:rPr lang="ru-RU" sz="2400" dirty="0"/>
              <a:t> </a:t>
            </a:r>
            <a:r>
              <a:rPr lang="ru-RU" sz="2400" dirty="0" err="1"/>
              <a:t>слов’янської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«</a:t>
            </a:r>
            <a:r>
              <a:rPr lang="ru-RU" sz="2400" dirty="0" err="1"/>
              <a:t>Київська</a:t>
            </a:r>
            <a:r>
              <a:rPr lang="ru-RU" sz="2400" dirty="0"/>
              <a:t> Русь», </a:t>
            </a:r>
            <a:r>
              <a:rPr lang="ru-RU" sz="2400" dirty="0" err="1"/>
              <a:t>Міжнародний</a:t>
            </a:r>
            <a:r>
              <a:rPr lang="ru-RU" sz="2400" dirty="0"/>
              <a:t> </a:t>
            </a:r>
            <a:r>
              <a:rPr lang="ru-RU" sz="2400" dirty="0" err="1"/>
              <a:t>гуцульський</a:t>
            </a:r>
            <a:r>
              <a:rPr lang="ru-RU" sz="2400" dirty="0"/>
              <a:t> фестиваль.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3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" y="1281545"/>
            <a:ext cx="9143999" cy="3581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kern="0" smtClean="0">
                <a:latin typeface="Times New Roman" pitchFamily="18" charset="0"/>
                <a:ea typeface="Times New Roman"/>
                <a:cs typeface="Times New Roman" pitchFamily="18" charset="0"/>
              </a:rPr>
              <a:t>Тема 4: </a:t>
            </a:r>
            <a:endParaRPr lang="ru-RU" sz="6000" b="1" kern="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6000" dirty="0" err="1" smtClean="0">
                <a:solidFill>
                  <a:srgbClr val="292929"/>
                </a:solidFill>
                <a:latin typeface="HelveticaNeueW10-75Bold"/>
              </a:rPr>
              <a:t>Подієвий</a:t>
            </a:r>
            <a:r>
              <a:rPr lang="ru-RU" sz="6000" dirty="0" smtClean="0">
                <a:solidFill>
                  <a:srgbClr val="292929"/>
                </a:solidFill>
                <a:latin typeface="HelveticaNeueW10-75Bold"/>
              </a:rPr>
              <a:t> туризм</a:t>
            </a:r>
            <a:endParaRPr lang="ru-RU" sz="6000" dirty="0">
              <a:solidFill>
                <a:srgbClr val="292929"/>
              </a:solidFill>
              <a:latin typeface="HelveticaNeueW10-75Bold"/>
            </a:endParaRPr>
          </a:p>
          <a:p>
            <a:pPr marL="626110" indent="0" algn="r">
              <a:spcAft>
                <a:spcPts val="0"/>
              </a:spcAft>
              <a:buNone/>
            </a:pPr>
            <a:endParaRPr lang="ru-RU" sz="6000" b="1" kern="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26110" indent="0" algn="ctr">
              <a:spcAft>
                <a:spcPts val="0"/>
              </a:spcAft>
              <a:buNone/>
            </a:pPr>
            <a:r>
              <a:rPr lang="ru-RU" sz="60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sz="6000" b="1" kern="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66843"/>
            <a:ext cx="7467600" cy="4154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Подієвий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туризм —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це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чудова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атмосфера свята,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індивідуальні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умови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відпочинку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незабутні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враження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. Головна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особливість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подієвого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туризму —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безліч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яскравих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неповторних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моментів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solidFill>
                  <a:srgbClr val="0645AD"/>
                </a:solidFill>
                <a:latin typeface="Arial" panose="020B0604020202020204" pitchFamily="34" charset="0"/>
                <a:hlinkClick r:id="rId2" tooltip="Цільова аудиторія"/>
              </a:rPr>
              <a:t>Цільова</a:t>
            </a:r>
            <a:r>
              <a:rPr lang="ru-RU" sz="2400" dirty="0">
                <a:solidFill>
                  <a:srgbClr val="0645AD"/>
                </a:solidFill>
                <a:latin typeface="Arial" panose="020B0604020202020204" pitchFamily="34" charset="0"/>
                <a:hlinkClick r:id="rId2" tooltip="Цільова аудиторія"/>
              </a:rPr>
              <a:t> </a:t>
            </a:r>
            <a:r>
              <a:rPr lang="ru-RU" sz="2400" dirty="0" err="1">
                <a:solidFill>
                  <a:srgbClr val="0645AD"/>
                </a:solidFill>
                <a:latin typeface="Arial" panose="020B0604020202020204" pitchFamily="34" charset="0"/>
                <a:hlinkClick r:id="rId2" tooltip="Цільова аудиторія"/>
              </a:rPr>
              <a:t>аудиторія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тематичного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туризму —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це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забезпечені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туристи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з доходом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вище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середнього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а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також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компанії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складаються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декількох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пар.</a:t>
            </a:r>
          </a:p>
          <a:p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Фестивальний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туризм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класифікувати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за масштабом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події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національного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чи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міжнародного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рівня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) і за тематикою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події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. В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подієвому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туризмі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виділити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кілька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тематичних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видів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  <a:endParaRPr lang="ru-RU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90600"/>
            <a:ext cx="8305800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        </a:t>
            </a:r>
            <a:r>
              <a:rPr lang="ru-RU" sz="2400" dirty="0" err="1"/>
              <a:t>Подієвий</a:t>
            </a:r>
            <a:r>
              <a:rPr lang="ru-RU" sz="2400" dirty="0"/>
              <a:t> туризм </a:t>
            </a:r>
            <a:r>
              <a:rPr lang="ru-RU" sz="2400" dirty="0" err="1"/>
              <a:t>сьогодні</a:t>
            </a:r>
            <a:r>
              <a:rPr lang="ru-RU" sz="2400" dirty="0"/>
              <a:t> є одним з </a:t>
            </a:r>
            <a:r>
              <a:rPr lang="ru-RU" sz="2400" dirty="0" err="1"/>
              <a:t>нових</a:t>
            </a:r>
            <a:r>
              <a:rPr lang="ru-RU" sz="2400" dirty="0"/>
              <a:t> і </a:t>
            </a:r>
            <a:r>
              <a:rPr lang="ru-RU" sz="2400" dirty="0" err="1"/>
              <a:t>високоприбуткових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туризму,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росту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потоків</a:t>
            </a:r>
            <a:r>
              <a:rPr lang="ru-RU" sz="2400" dirty="0"/>
              <a:t>, </a:t>
            </a:r>
            <a:r>
              <a:rPr lang="ru-RU" sz="2400" dirty="0" err="1"/>
              <a:t>створенню</a:t>
            </a:r>
            <a:r>
              <a:rPr lang="ru-RU" sz="2400" dirty="0"/>
              <a:t> </a:t>
            </a:r>
            <a:r>
              <a:rPr lang="ru-RU" sz="2400" dirty="0" err="1"/>
              <a:t>модернізованої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 та </a:t>
            </a:r>
            <a:r>
              <a:rPr lang="ru-RU" sz="2400" dirty="0" err="1"/>
              <a:t>просуванню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. У </a:t>
            </a:r>
            <a:r>
              <a:rPr lang="ru-RU" sz="2400" dirty="0" err="1"/>
              <a:t>західних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подієвий</a:t>
            </a:r>
            <a:r>
              <a:rPr lang="ru-RU" sz="2400" dirty="0"/>
              <a:t> туризм почав </a:t>
            </a:r>
            <a:r>
              <a:rPr lang="ru-RU" sz="2400" dirty="0" err="1"/>
              <a:t>виділятися</a:t>
            </a:r>
            <a:r>
              <a:rPr lang="ru-RU" sz="2400" dirty="0"/>
              <a:t> як </a:t>
            </a:r>
            <a:r>
              <a:rPr lang="ru-RU" sz="2400" dirty="0" err="1"/>
              <a:t>окремий</a:t>
            </a:r>
            <a:r>
              <a:rPr lang="ru-RU" sz="2400" dirty="0"/>
              <a:t> сегмент </a:t>
            </a:r>
            <a:r>
              <a:rPr lang="ru-RU" sz="2400" dirty="0" err="1"/>
              <a:t>туристичного</a:t>
            </a:r>
            <a:r>
              <a:rPr lang="ru-RU" sz="2400" dirty="0"/>
              <a:t> ринку у 1980-ті роки. </a:t>
            </a:r>
            <a:endParaRPr lang="ru-RU" sz="2400" dirty="0" smtClean="0"/>
          </a:p>
          <a:p>
            <a:r>
              <a:rPr lang="ru-RU" sz="2400" dirty="0" smtClean="0"/>
              <a:t>           Зараз </a:t>
            </a:r>
            <a:r>
              <a:rPr lang="ru-RU" sz="2400" dirty="0"/>
              <a:t>на </a:t>
            </a:r>
            <a:r>
              <a:rPr lang="ru-RU" sz="2400" dirty="0" err="1"/>
              <a:t>міжнародному</a:t>
            </a:r>
            <a:r>
              <a:rPr lang="ru-RU" sz="2400" dirty="0"/>
              <a:t> ринку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вид туризму </a:t>
            </a:r>
            <a:r>
              <a:rPr lang="ru-RU" sz="2400" dirty="0" err="1"/>
              <a:t>динамічно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, </a:t>
            </a:r>
            <a:r>
              <a:rPr lang="ru-RU" sz="2400" dirty="0" err="1"/>
              <a:t>зростає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відвідувачів</a:t>
            </a:r>
            <a:r>
              <a:rPr lang="ru-RU" sz="2400" dirty="0"/>
              <a:t> </a:t>
            </a:r>
            <a:r>
              <a:rPr lang="ru-RU" sz="2400" dirty="0" err="1"/>
              <a:t>подієвих</a:t>
            </a:r>
            <a:r>
              <a:rPr lang="ru-RU" sz="2400" dirty="0"/>
              <a:t> </a:t>
            </a:r>
            <a:r>
              <a:rPr lang="ru-RU" sz="2400" dirty="0" err="1"/>
              <a:t>турів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позитивно </a:t>
            </a:r>
            <a:r>
              <a:rPr lang="ru-RU" sz="2400" dirty="0" err="1"/>
              <a:t>впливає</a:t>
            </a:r>
            <a:r>
              <a:rPr lang="ru-RU" sz="2400" dirty="0"/>
              <a:t> на </a:t>
            </a:r>
            <a:r>
              <a:rPr lang="ru-RU" sz="2400" dirty="0" err="1"/>
              <a:t>імідж</a:t>
            </a:r>
            <a:r>
              <a:rPr lang="ru-RU" sz="2400" dirty="0"/>
              <a:t> і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/>
              <a:t>дестинації</a:t>
            </a:r>
            <a:r>
              <a:rPr lang="ru-RU" sz="2400" dirty="0"/>
              <a:t>. 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подієвий</a:t>
            </a:r>
            <a:r>
              <a:rPr lang="ru-RU" sz="2400" dirty="0"/>
              <a:t> туризм </a:t>
            </a:r>
            <a:r>
              <a:rPr lang="ru-RU" sz="2400" dirty="0" err="1"/>
              <a:t>розглядається</a:t>
            </a:r>
            <a:r>
              <a:rPr lang="ru-RU" sz="2400" dirty="0"/>
              <a:t> як </a:t>
            </a:r>
            <a:r>
              <a:rPr lang="ru-RU" sz="2400" dirty="0" err="1"/>
              <a:t>пріоритетний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в таких </a:t>
            </a:r>
            <a:r>
              <a:rPr lang="ru-RU" sz="2400" dirty="0" err="1"/>
              <a:t>країнах</a:t>
            </a:r>
            <a:r>
              <a:rPr lang="ru-RU" sz="2400" dirty="0"/>
              <a:t>, як </a:t>
            </a:r>
            <a:r>
              <a:rPr lang="ru-RU" sz="2400" dirty="0" err="1"/>
              <a:t>Німеччина</a:t>
            </a:r>
            <a:r>
              <a:rPr lang="ru-RU" sz="2400" dirty="0"/>
              <a:t>, </a:t>
            </a:r>
            <a:r>
              <a:rPr lang="ru-RU" sz="2400" dirty="0" err="1"/>
              <a:t>Італія</a:t>
            </a:r>
            <a:r>
              <a:rPr lang="ru-RU" sz="2400" dirty="0"/>
              <a:t>, </a:t>
            </a:r>
            <a:r>
              <a:rPr lang="ru-RU" sz="2400" dirty="0" err="1"/>
              <a:t>Франція</a:t>
            </a:r>
            <a:r>
              <a:rPr lang="ru-RU" sz="2400" dirty="0"/>
              <a:t>, </a:t>
            </a:r>
            <a:r>
              <a:rPr lang="ru-RU" sz="2400" dirty="0" err="1"/>
              <a:t>Іспанія</a:t>
            </a:r>
            <a:r>
              <a:rPr lang="ru-RU" sz="2400" dirty="0"/>
              <a:t>, </a:t>
            </a:r>
            <a:r>
              <a:rPr lang="ru-RU" sz="2400" dirty="0" err="1"/>
              <a:t>Сінгапур</a:t>
            </a:r>
            <a:r>
              <a:rPr lang="ru-RU" sz="2400" dirty="0"/>
              <a:t>, </a:t>
            </a:r>
            <a:r>
              <a:rPr lang="ru-RU" sz="2400" dirty="0" err="1"/>
              <a:t>Венгрія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14400"/>
            <a:ext cx="7239000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В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подієвому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туризмі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виділити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кілька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тематичних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видів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національні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і свята;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театралізовані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шоу;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кіно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і театру;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гастрономічні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виставки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квітів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модні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покази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аукціони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музики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музичні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конкурси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спортивні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події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514600"/>
            <a:ext cx="7239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ctr">
              <a:tabLst>
                <a:tab pos="1047115" algn="l"/>
              </a:tabLst>
            </a:pPr>
            <a:r>
              <a:rPr lang="uk-UA" sz="4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Фестивальний туризм, як вид </a:t>
            </a:r>
            <a:r>
              <a:rPr lang="uk-UA" sz="48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подієвого</a:t>
            </a:r>
            <a:r>
              <a:rPr lang="uk-UA" sz="4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туризму</a:t>
            </a:r>
            <a:endParaRPr lang="uk-UA" sz="4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івентивного</a:t>
            </a:r>
            <a:r>
              <a:rPr lang="ru-RU" sz="2400" dirty="0"/>
              <a:t> (</a:t>
            </a:r>
            <a:r>
              <a:rPr lang="ru-RU" sz="2400" dirty="0" err="1"/>
              <a:t>подієвого</a:t>
            </a:r>
            <a:r>
              <a:rPr lang="ru-RU" sz="2400" dirty="0"/>
              <a:t>) туризму є </a:t>
            </a:r>
            <a:r>
              <a:rPr lang="ru-RU" sz="2400" dirty="0" err="1"/>
              <a:t>фестивальний</a:t>
            </a:r>
            <a:r>
              <a:rPr lang="ru-RU" sz="2400" dirty="0"/>
              <a:t>. </a:t>
            </a:r>
            <a:r>
              <a:rPr lang="ru-RU" sz="2400" dirty="0" err="1"/>
              <a:t>Поняття</a:t>
            </a:r>
            <a:r>
              <a:rPr lang="ru-RU" sz="2400" dirty="0"/>
              <a:t> «фестиваль» є </a:t>
            </a:r>
            <a:r>
              <a:rPr lang="ru-RU" sz="2400" dirty="0" err="1"/>
              <a:t>досить</a:t>
            </a:r>
            <a:r>
              <a:rPr lang="ru-RU" sz="2400" dirty="0"/>
              <a:t> широким і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дослідниками</a:t>
            </a:r>
            <a:r>
              <a:rPr lang="ru-RU" sz="2400" dirty="0"/>
              <a:t> </a:t>
            </a:r>
            <a:r>
              <a:rPr lang="ru-RU" sz="2400" dirty="0" err="1"/>
              <a:t>трактується</a:t>
            </a:r>
            <a:r>
              <a:rPr lang="ru-RU" sz="2400" dirty="0"/>
              <a:t> </a:t>
            </a:r>
            <a:r>
              <a:rPr lang="ru-RU" sz="2400" dirty="0" err="1"/>
              <a:t>по-різному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festival) </a:t>
            </a:r>
            <a:r>
              <a:rPr lang="en-US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масове</a:t>
            </a:r>
            <a:r>
              <a:rPr lang="ru-RU" sz="2400" dirty="0"/>
              <a:t> </a:t>
            </a:r>
            <a:r>
              <a:rPr lang="ru-RU" sz="2400" dirty="0" err="1"/>
              <a:t>театралізоване</a:t>
            </a:r>
            <a:r>
              <a:rPr lang="ru-RU" sz="2400" dirty="0"/>
              <a:t> </a:t>
            </a:r>
            <a:r>
              <a:rPr lang="ru-RU" sz="2400" dirty="0" err="1"/>
              <a:t>святкове</a:t>
            </a:r>
            <a:r>
              <a:rPr lang="ru-RU" sz="2400" dirty="0"/>
              <a:t> </a:t>
            </a:r>
            <a:r>
              <a:rPr lang="ru-RU" sz="2400" dirty="0" err="1"/>
              <a:t>дійство</a:t>
            </a:r>
            <a:r>
              <a:rPr lang="ru-RU" sz="2400" dirty="0"/>
              <a:t>, яке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огляд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демонстрацію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 smtClean="0"/>
              <a:t>досягнень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Близьким</a:t>
            </a:r>
            <a:r>
              <a:rPr lang="ru-RU" sz="2400" dirty="0" smtClean="0"/>
              <a:t> </a:t>
            </a:r>
            <a:r>
              <a:rPr lang="ru-RU" sz="2400" dirty="0"/>
              <a:t>до фестивалю є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фієста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fiesta) </a:t>
            </a:r>
            <a:r>
              <a:rPr lang="en-US" sz="2400" dirty="0"/>
              <a:t>– </a:t>
            </a:r>
            <a:r>
              <a:rPr lang="ru-RU" sz="2400" dirty="0" err="1"/>
              <a:t>традиційне</a:t>
            </a:r>
            <a:r>
              <a:rPr lang="ru-RU" sz="2400" dirty="0"/>
              <a:t> </a:t>
            </a:r>
            <a:r>
              <a:rPr lang="ru-RU" sz="2400" dirty="0" err="1"/>
              <a:t>народне</a:t>
            </a:r>
            <a:r>
              <a:rPr lang="ru-RU" sz="2400" dirty="0"/>
              <a:t> свято, </a:t>
            </a:r>
            <a:r>
              <a:rPr lang="ru-RU" sz="2400" dirty="0" err="1"/>
              <a:t>характерне</a:t>
            </a:r>
            <a:r>
              <a:rPr lang="ru-RU" sz="2400" dirty="0"/>
              <a:t> для </a:t>
            </a:r>
            <a:r>
              <a:rPr lang="ru-RU" sz="2400" dirty="0" err="1"/>
              <a:t>іспаномовних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і </a:t>
            </a:r>
            <a:r>
              <a:rPr lang="ru-RU" sz="2400" dirty="0" err="1"/>
              <a:t>поширене</a:t>
            </a:r>
            <a:r>
              <a:rPr lang="ru-RU" sz="2400" dirty="0"/>
              <a:t> в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Середземномор’я</a:t>
            </a:r>
            <a:r>
              <a:rPr lang="ru-RU" sz="2400" dirty="0"/>
              <a:t>. Але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диференціювати</a:t>
            </a:r>
            <a:r>
              <a:rPr lang="ru-RU" sz="2400" dirty="0"/>
              <a:t>. </a:t>
            </a:r>
            <a:r>
              <a:rPr lang="ru-RU" sz="2400" dirty="0" smtClean="0"/>
              <a:t>               </a:t>
            </a:r>
            <a:r>
              <a:rPr lang="en-US" sz="2400" dirty="0" smtClean="0"/>
              <a:t> 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масове</a:t>
            </a:r>
            <a:r>
              <a:rPr lang="ru-RU" sz="2400" dirty="0"/>
              <a:t> </a:t>
            </a:r>
            <a:r>
              <a:rPr lang="ru-RU" sz="2400" dirty="0" err="1"/>
              <a:t>дійство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проводиться на </a:t>
            </a:r>
            <a:r>
              <a:rPr lang="ru-RU" sz="2400" dirty="0" err="1"/>
              <a:t>вулицях</a:t>
            </a:r>
            <a:r>
              <a:rPr lang="ru-RU" sz="2400" dirty="0"/>
              <a:t>, у парках, </a:t>
            </a:r>
            <a:r>
              <a:rPr lang="ru-RU" sz="2400" dirty="0" err="1"/>
              <a:t>стадіонах</a:t>
            </a:r>
            <a:r>
              <a:rPr lang="ru-RU" sz="2400" dirty="0"/>
              <a:t>, клубах, </a:t>
            </a:r>
            <a:r>
              <a:rPr lang="ru-RU" sz="2400" dirty="0" err="1"/>
              <a:t>вуличних</a:t>
            </a:r>
            <a:r>
              <a:rPr lang="ru-RU" sz="2400" dirty="0"/>
              <a:t> </a:t>
            </a:r>
            <a:r>
              <a:rPr lang="ru-RU" sz="2400" dirty="0" err="1"/>
              <a:t>майданчиках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специфіку</a:t>
            </a:r>
            <a:r>
              <a:rPr lang="ru-RU" sz="2400" dirty="0"/>
              <a:t> і структуру </a:t>
            </a:r>
            <a:r>
              <a:rPr lang="ru-RU" sz="2400" dirty="0" err="1" smtClean="0"/>
              <a:t>фестивалів</a:t>
            </a:r>
            <a:r>
              <a:rPr lang="ru-RU" sz="2400" dirty="0" smtClean="0"/>
              <a:t>. </a:t>
            </a:r>
          </a:p>
          <a:p>
            <a:r>
              <a:rPr lang="en-US" sz="2400" dirty="0" smtClean="0"/>
              <a:t>      </a:t>
            </a:r>
            <a:r>
              <a:rPr lang="ru-RU" sz="2400" dirty="0" smtClean="0"/>
              <a:t>Аналогом </a:t>
            </a:r>
            <a:r>
              <a:rPr lang="ru-RU" sz="2400" dirty="0" err="1"/>
              <a:t>фестивалів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елементами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народу і </a:t>
            </a:r>
            <a:r>
              <a:rPr lang="ru-RU" sz="2400" dirty="0" err="1"/>
              <a:t>пов’язуються</a:t>
            </a:r>
            <a:r>
              <a:rPr lang="ru-RU" sz="2400" dirty="0"/>
              <a:t> з </a:t>
            </a:r>
            <a:r>
              <a:rPr lang="ru-RU" sz="2400" dirty="0" err="1"/>
              <a:t>традиціями</a:t>
            </a:r>
            <a:r>
              <a:rPr lang="ru-RU" sz="2400" dirty="0"/>
              <a:t> й </a:t>
            </a:r>
            <a:r>
              <a:rPr lang="ru-RU" sz="2400" dirty="0" err="1"/>
              <a:t>звичаями</a:t>
            </a:r>
            <a:r>
              <a:rPr lang="ru-RU" sz="2400" dirty="0"/>
              <a:t>, </a:t>
            </a:r>
            <a:r>
              <a:rPr lang="ru-RU" sz="2400" dirty="0" err="1"/>
              <a:t>склалися</a:t>
            </a:r>
            <a:r>
              <a:rPr lang="ru-RU" sz="2400" dirty="0"/>
              <a:t> </a:t>
            </a:r>
            <a:r>
              <a:rPr lang="ru-RU" sz="2400" dirty="0" err="1"/>
              <a:t>історично</a:t>
            </a:r>
            <a:r>
              <a:rPr lang="ru-RU" sz="2400" dirty="0"/>
              <a:t> та </a:t>
            </a:r>
            <a:r>
              <a:rPr lang="ru-RU" sz="2400" dirty="0" err="1"/>
              <a:t>передаються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покоління</a:t>
            </a:r>
            <a:r>
              <a:rPr lang="ru-RU" sz="2400" dirty="0"/>
              <a:t> до </a:t>
            </a:r>
            <a:r>
              <a:rPr lang="ru-RU" sz="2400" dirty="0" err="1"/>
              <a:t>покоління</a:t>
            </a:r>
            <a:r>
              <a:rPr lang="ru-RU" sz="2400" dirty="0"/>
              <a:t> і </a:t>
            </a:r>
            <a:r>
              <a:rPr lang="ru-RU" sz="2400" dirty="0" err="1"/>
              <a:t>зберігаються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тривалого</a:t>
            </a:r>
            <a:r>
              <a:rPr lang="ru-RU" sz="2400" dirty="0"/>
              <a:t> </a:t>
            </a:r>
            <a:r>
              <a:rPr lang="ru-RU" sz="2400" dirty="0" smtClean="0"/>
              <a:t>часу.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2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80772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</a:rPr>
              <a:t>Саме</a:t>
            </a:r>
            <a:r>
              <a:rPr lang="ru-RU" sz="2400" dirty="0">
                <a:latin typeface="Arial" panose="020B0604020202020204" pitchFamily="34" charset="0"/>
              </a:rPr>
              <a:t> слово “фестиваль” походить </a:t>
            </a:r>
            <a:r>
              <a:rPr lang="ru-RU" sz="2400" dirty="0" err="1">
                <a:latin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французького</a:t>
            </a:r>
            <a:r>
              <a:rPr lang="ru-RU" sz="2400" dirty="0">
                <a:latin typeface="Arial" panose="020B0604020202020204" pitchFamily="34" charset="0"/>
              </a:rPr>
              <a:t> слова </a:t>
            </a:r>
            <a:r>
              <a:rPr lang="en-US" sz="2400" i="1" dirty="0">
                <a:latin typeface="Arial" panose="020B0604020202020204" pitchFamily="34" charset="0"/>
              </a:rPr>
              <a:t>festival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означає</a:t>
            </a:r>
            <a:r>
              <a:rPr lang="ru-RU" sz="2400" dirty="0">
                <a:latin typeface="Arial" panose="020B0604020202020204" pitchFamily="34" charset="0"/>
              </a:rPr>
              <a:t> «</a:t>
            </a:r>
            <a:r>
              <a:rPr lang="ru-RU" sz="2400" dirty="0" err="1">
                <a:latin typeface="Arial" panose="020B0604020202020204" pitchFamily="34" charset="0"/>
              </a:rPr>
              <a:t>святковий</a:t>
            </a:r>
            <a:r>
              <a:rPr lang="ru-RU" sz="2400" dirty="0">
                <a:latin typeface="Arial" panose="020B0604020202020204" pitchFamily="34" charset="0"/>
              </a:rPr>
              <a:t>». За </a:t>
            </a:r>
            <a:r>
              <a:rPr lang="ru-RU" sz="2400" dirty="0" err="1">
                <a:latin typeface="Arial" panose="020B0604020202020204" pitchFamily="34" charset="0"/>
              </a:rPr>
              <a:t>визначенням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енциклопедичного</a:t>
            </a:r>
            <a:r>
              <a:rPr lang="ru-RU" sz="2400" dirty="0">
                <a:latin typeface="Arial" panose="020B0604020202020204" pitchFamily="34" charset="0"/>
              </a:rPr>
              <a:t> словника,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фестиваль</a:t>
            </a:r>
            <a:r>
              <a:rPr lang="ru-RU" sz="2400" dirty="0">
                <a:latin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</a:rPr>
              <a:t>масове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святкування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музичні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виступи</a:t>
            </a:r>
            <a:r>
              <a:rPr lang="ru-RU" sz="2400" dirty="0">
                <a:latin typeface="Arial" panose="020B0604020202020204" pitchFamily="34" charset="0"/>
              </a:rPr>
              <a:t>, показ </a:t>
            </a:r>
            <a:r>
              <a:rPr lang="ru-RU" sz="2400" dirty="0" err="1">
                <a:latin typeface="Arial" panose="020B0604020202020204" pitchFamily="34" charset="0"/>
              </a:rPr>
              <a:t>досягнень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естрадного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кіно</a:t>
            </a:r>
            <a:r>
              <a:rPr lang="ru-RU" sz="2400" dirty="0">
                <a:latin typeface="Arial" panose="020B0604020202020204" pitchFamily="34" charset="0"/>
              </a:rPr>
              <a:t>- та циркового </a:t>
            </a:r>
            <a:r>
              <a:rPr lang="ru-RU" sz="2400" dirty="0" err="1" smtClean="0">
                <a:latin typeface="Arial" panose="020B0604020202020204" pitchFamily="34" charset="0"/>
              </a:rPr>
              <a:t>мистецтва</a:t>
            </a:r>
            <a:r>
              <a:rPr lang="ru-RU" sz="2400" dirty="0" smtClean="0">
                <a:latin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</a:rPr>
              <a:t>Пов’язуючи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фестивальну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діяльність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із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зростаючим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туристичним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рухом</a:t>
            </a:r>
            <a:r>
              <a:rPr lang="ru-RU" sz="2400" dirty="0">
                <a:latin typeface="Arial" panose="020B0604020202020204" pitchFamily="34" charset="0"/>
              </a:rPr>
              <a:t>, а </a:t>
            </a:r>
            <a:r>
              <a:rPr lang="ru-RU" sz="2400" dirty="0" err="1">
                <a:latin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зважаючи</a:t>
            </a:r>
            <a:r>
              <a:rPr lang="ru-RU" sz="2400" dirty="0">
                <a:latin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</a:rPr>
              <a:t>міцний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зв’язок</a:t>
            </a:r>
            <a:r>
              <a:rPr lang="ru-RU" sz="2400" dirty="0">
                <a:latin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складовими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можемо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дати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таке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визначення</a:t>
            </a:r>
            <a:r>
              <a:rPr lang="ru-RU" sz="2400" dirty="0">
                <a:latin typeface="Arial" panose="020B0604020202020204" pitchFamily="34" charset="0"/>
              </a:rPr>
              <a:t>: </a:t>
            </a:r>
            <a:endParaRPr lang="ru-RU" sz="2400" dirty="0" smtClean="0">
              <a:latin typeface="Arial" panose="020B0604020202020204" pitchFamily="34" charset="0"/>
            </a:endParaRPr>
          </a:p>
          <a:p>
            <a:r>
              <a:rPr lang="ru-RU" sz="2400" b="1" dirty="0" err="1" smtClean="0">
                <a:latin typeface="Arial" panose="020B0604020202020204" pitchFamily="34" charset="0"/>
              </a:rPr>
              <a:t>Фестивальний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туризм</a:t>
            </a:r>
            <a:r>
              <a:rPr lang="ru-RU" sz="2400" dirty="0">
                <a:latin typeface="Arial" panose="020B0604020202020204" pitchFamily="34" charset="0"/>
              </a:rPr>
              <a:t> – </a:t>
            </a:r>
            <a:r>
              <a:rPr lang="ru-RU" sz="2400" dirty="0" err="1">
                <a:latin typeface="Arial" panose="020B0604020202020204" pitchFamily="34" charset="0"/>
              </a:rPr>
              <a:t>це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організація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короткотривалих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пізнавальних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подорожей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терміном</a:t>
            </a:r>
            <a:r>
              <a:rPr lang="ru-RU" sz="2400" dirty="0">
                <a:latin typeface="Arial" panose="020B0604020202020204" pitchFamily="34" charset="0"/>
              </a:rPr>
              <a:t> на 5-7 </a:t>
            </a:r>
            <a:r>
              <a:rPr lang="ru-RU" sz="2400" dirty="0" err="1">
                <a:latin typeface="Arial" panose="020B0604020202020204" pitchFamily="34" charset="0"/>
              </a:rPr>
              <a:t>днів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із</a:t>
            </a:r>
            <a:r>
              <a:rPr lang="ru-RU" sz="2400" dirty="0">
                <a:latin typeface="Arial" panose="020B0604020202020204" pitchFamily="34" charset="0"/>
              </a:rPr>
              <a:t> метою </a:t>
            </a:r>
            <a:r>
              <a:rPr lang="ru-RU" sz="2400" dirty="0" err="1">
                <a:latin typeface="Arial" panose="020B0604020202020204" pitchFamily="34" charset="0"/>
              </a:rPr>
              <a:t>відвідування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певних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подій</a:t>
            </a:r>
            <a:r>
              <a:rPr lang="ru-RU" sz="2400" dirty="0">
                <a:latin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концертів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сучасної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західної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музики</a:t>
            </a:r>
            <a:r>
              <a:rPr lang="ru-RU" sz="2400" dirty="0">
                <a:latin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</a:rPr>
              <a:t>релігійних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святкувань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етнічних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карнавалів</a:t>
            </a:r>
            <a:r>
              <a:rPr lang="ru-RU" sz="2400" dirty="0">
                <a:latin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</a:rPr>
              <a:t>парадів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сучасних</a:t>
            </a:r>
            <a:r>
              <a:rPr lang="ru-RU" sz="2400" dirty="0">
                <a:latin typeface="Arial" panose="020B0604020202020204" pitchFamily="34" charset="0"/>
              </a:rPr>
              <a:t> субкультур), з </a:t>
            </a:r>
            <a:r>
              <a:rPr lang="ru-RU" sz="2400" dirty="0" err="1">
                <a:latin typeface="Arial" panose="020B0604020202020204" pitchFamily="34" charset="0"/>
              </a:rPr>
              <a:t>періодичністю</a:t>
            </a:r>
            <a:r>
              <a:rPr lang="ru-RU" sz="2400" dirty="0">
                <a:latin typeface="Arial" panose="020B0604020202020204" pitchFamily="34" charset="0"/>
              </a:rPr>
              <a:t> 1 раз на </a:t>
            </a:r>
            <a:r>
              <a:rPr lang="ru-RU" sz="2400" dirty="0" err="1">
                <a:latin typeface="Arial" panose="020B0604020202020204" pitchFamily="34" charset="0"/>
              </a:rPr>
              <a:t>рік</a:t>
            </a:r>
            <a:r>
              <a:rPr lang="ru-RU" sz="2400" dirty="0"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828801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Фестивальний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 туризм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тематичний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туризм,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подієвий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туризм) —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різновид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0645AD"/>
                </a:solidFill>
                <a:latin typeface="Arial" panose="020B0604020202020204" pitchFamily="34" charset="0"/>
                <a:hlinkClick r:id="rId2" tooltip="Туризм"/>
              </a:rPr>
              <a:t>туризму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основна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мета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якого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присвячена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якій-небудь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події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Унікальні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тури,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поєднують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собі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традиційний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відпочинок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та участь в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найбільш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видовищних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заходах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планети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поступово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завойовують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все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більшу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популярність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78486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</a:rPr>
              <a:t>Фестивальні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подорожі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всі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ознаки</a:t>
            </a:r>
            <a:r>
              <a:rPr lang="ru-RU" sz="2000" dirty="0">
                <a:latin typeface="Arial" panose="020B0604020202020204" pitchFamily="34" charset="0"/>
              </a:rPr>
              <a:t> туризму. 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</a:rPr>
              <a:t>  </a:t>
            </a:r>
            <a:r>
              <a:rPr lang="ru-RU" sz="2000" dirty="0" err="1" smtClean="0">
                <a:latin typeface="Arial" panose="020B0604020202020204" pitchFamily="34" charset="0"/>
              </a:rPr>
              <a:t>Фестивальний</a:t>
            </a:r>
            <a:r>
              <a:rPr lang="ru-RU" sz="2000" dirty="0" smtClean="0">
                <a:latin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</a:rPr>
              <a:t>туризм </a:t>
            </a:r>
            <a:r>
              <a:rPr lang="ru-RU" sz="2000" dirty="0" err="1">
                <a:latin typeface="Arial" panose="020B0604020202020204" pitchFamily="34" charset="0"/>
              </a:rPr>
              <a:t>довгий</a:t>
            </a:r>
            <a:r>
              <a:rPr lang="ru-RU" sz="2000" dirty="0">
                <a:latin typeface="Arial" panose="020B0604020202020204" pitchFamily="34" charset="0"/>
              </a:rPr>
              <a:t> час </a:t>
            </a:r>
            <a:r>
              <a:rPr lang="ru-RU" sz="2000" dirty="0" err="1">
                <a:latin typeface="Arial" panose="020B0604020202020204" pitchFamily="34" charset="0"/>
              </a:rPr>
              <a:t>знаходився</a:t>
            </a:r>
            <a:r>
              <a:rPr lang="ru-RU" sz="2000" dirty="0">
                <a:latin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</a:rPr>
              <a:t>стику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пізнавального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розважального</a:t>
            </a:r>
            <a:r>
              <a:rPr lang="ru-RU" sz="2000" dirty="0">
                <a:latin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</a:rPr>
              <a:t>етнографічного</a:t>
            </a:r>
            <a:r>
              <a:rPr lang="ru-RU" sz="2000" dirty="0">
                <a:latin typeface="Arial" panose="020B0604020202020204" pitchFamily="34" charset="0"/>
              </a:rPr>
              <a:t> туризму. Ми не </a:t>
            </a:r>
            <a:r>
              <a:rPr lang="ru-RU" sz="2000" dirty="0" err="1">
                <a:latin typeface="Arial" panose="020B0604020202020204" pitchFamily="34" charset="0"/>
              </a:rPr>
              <a:t>відкидаємо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можливості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знаходження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спільних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ознак</a:t>
            </a:r>
            <a:r>
              <a:rPr lang="ru-RU" sz="2000" dirty="0">
                <a:latin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</a:rPr>
              <a:t>іншими</a:t>
            </a:r>
            <a:r>
              <a:rPr lang="ru-RU" sz="2000" dirty="0">
                <a:latin typeface="Arial" panose="020B0604020202020204" pitchFamily="34" charset="0"/>
              </a:rPr>
              <a:t> видами туризму, але у </a:t>
            </a:r>
            <a:r>
              <a:rPr lang="ru-RU" sz="2000" dirty="0" err="1">
                <a:latin typeface="Arial" panose="020B0604020202020204" pitchFamily="34" charset="0"/>
              </a:rPr>
              <a:t>цього</a:t>
            </a:r>
            <a:r>
              <a:rPr lang="ru-RU" sz="2000" dirty="0">
                <a:latin typeface="Arial" panose="020B0604020202020204" pitchFamily="34" charset="0"/>
              </a:rPr>
              <a:t> виду є </a:t>
            </a:r>
            <a:r>
              <a:rPr lang="ru-RU" sz="2000" dirty="0" err="1">
                <a:latin typeface="Arial" panose="020B0604020202020204" pitchFamily="34" charset="0"/>
              </a:rPr>
              <a:t>яскраво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виражені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власні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особливості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дає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можливість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виділити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такі</a:t>
            </a:r>
            <a:r>
              <a:rPr lang="ru-RU" sz="2000" dirty="0">
                <a:latin typeface="Arial" panose="020B0604020202020204" pitchFamily="34" charset="0"/>
              </a:rPr>
              <a:t> 7 </a:t>
            </a:r>
            <a:r>
              <a:rPr lang="ru-RU" sz="2000" dirty="0" err="1">
                <a:latin typeface="Arial" panose="020B0604020202020204" pitchFamily="34" charset="0"/>
              </a:rPr>
              <a:t>ознак</a:t>
            </a:r>
            <a:r>
              <a:rPr lang="ru-RU" sz="2000" dirty="0">
                <a:latin typeface="Arial" panose="020B0604020202020204" pitchFamily="34" charset="0"/>
              </a:rPr>
              <a:t> фестивального туризму: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подорожі</a:t>
            </a:r>
            <a:r>
              <a:rPr lang="ru-RU" sz="2000" dirty="0">
                <a:latin typeface="Arial" panose="020B0604020202020204" pitchFamily="34" charset="0"/>
              </a:rPr>
              <a:t> є </a:t>
            </a:r>
            <a:r>
              <a:rPr lang="ru-RU" sz="2000" dirty="0" err="1">
                <a:latin typeface="Arial" panose="020B0604020202020204" pitchFamily="34" charset="0"/>
              </a:rPr>
              <a:t>нетривалими</a:t>
            </a:r>
            <a:r>
              <a:rPr lang="ru-RU" sz="2000" dirty="0">
                <a:latin typeface="Arial" panose="020B0604020202020204" pitchFamily="34" charset="0"/>
              </a:rPr>
              <a:t> (в </a:t>
            </a:r>
            <a:r>
              <a:rPr lang="ru-RU" sz="2000" dirty="0" err="1">
                <a:latin typeface="Arial" panose="020B0604020202020204" pitchFamily="34" charset="0"/>
              </a:rPr>
              <a:t>середньому</a:t>
            </a:r>
            <a:r>
              <a:rPr lang="ru-RU" sz="2000" dirty="0">
                <a:latin typeface="Arial" panose="020B0604020202020204" pitchFamily="34" charset="0"/>
              </a:rPr>
              <a:t> 3-5 </a:t>
            </a:r>
            <a:r>
              <a:rPr lang="ru-RU" sz="2000" dirty="0" err="1">
                <a:latin typeface="Arial" panose="020B0604020202020204" pitchFamily="34" charset="0"/>
              </a:rPr>
              <a:t>днів</a:t>
            </a:r>
            <a:r>
              <a:rPr lang="ru-RU" sz="2000" dirty="0">
                <a:latin typeface="Arial" panose="020B0604020202020204" pitchFamily="34" charset="0"/>
              </a:rPr>
              <a:t>);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чітко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виражені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просторові</a:t>
            </a:r>
            <a:r>
              <a:rPr lang="ru-RU" sz="2000" dirty="0">
                <a:latin typeface="Arial" panose="020B0604020202020204" pitchFamily="34" charset="0"/>
              </a:rPr>
              <a:t> рамки (</a:t>
            </a:r>
            <a:r>
              <a:rPr lang="ru-RU" sz="2000" dirty="0" err="1">
                <a:latin typeface="Arial" panose="020B0604020202020204" pitchFamily="34" charset="0"/>
              </a:rPr>
              <a:t>місця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проведення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фестивалів</a:t>
            </a:r>
            <a:r>
              <a:rPr lang="ru-RU" sz="2000" dirty="0">
                <a:latin typeface="Arial" panose="020B0604020202020204" pitchFamily="34" charset="0"/>
              </a:rPr>
              <a:t>);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в </a:t>
            </a:r>
            <a:r>
              <a:rPr lang="ru-RU" sz="2000" dirty="0" err="1">
                <a:latin typeface="Arial" panose="020B0604020202020204" pitchFamily="34" charset="0"/>
              </a:rPr>
              <a:t>останні</a:t>
            </a:r>
            <a:r>
              <a:rPr lang="ru-RU" sz="2000" dirty="0">
                <a:latin typeface="Arial" panose="020B0604020202020204" pitchFamily="34" charset="0"/>
              </a:rPr>
              <a:t> роки </a:t>
            </a:r>
            <a:r>
              <a:rPr lang="ru-RU" sz="2000" dirty="0" err="1">
                <a:latin typeface="Arial" panose="020B0604020202020204" pitchFamily="34" charset="0"/>
              </a:rPr>
              <a:t>спостерігається</a:t>
            </a:r>
            <a:r>
              <a:rPr lang="ru-RU" sz="2000" dirty="0">
                <a:latin typeface="Arial" panose="020B0604020202020204" pitchFamily="34" charset="0"/>
              </a:rPr>
              <a:t> все </a:t>
            </a:r>
            <a:r>
              <a:rPr lang="ru-RU" sz="2000" dirty="0" err="1">
                <a:latin typeface="Arial" panose="020B0604020202020204" pitchFamily="34" charset="0"/>
              </a:rPr>
              <a:t>більша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зацікавленість</a:t>
            </a:r>
            <a:r>
              <a:rPr lang="ru-RU" sz="2000" dirty="0">
                <a:latin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</a:rPr>
              <a:t>фестивалів</a:t>
            </a:r>
            <a:r>
              <a:rPr lang="ru-RU" sz="2000" dirty="0">
                <a:latin typeface="Arial" panose="020B0604020202020204" pitchFamily="34" charset="0"/>
              </a:rPr>
              <a:t> та свят;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простежується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чітка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історія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розвитку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фестивалів</a:t>
            </a:r>
            <a:r>
              <a:rPr lang="ru-RU" sz="2000" dirty="0">
                <a:latin typeface="Arial" panose="020B0604020202020204" pitchFamily="34" charset="0"/>
              </a:rPr>
              <a:t>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</a:rPr>
              <a:t> мету, </a:t>
            </a:r>
            <a:r>
              <a:rPr lang="ru-RU" sz="2000" dirty="0" err="1">
                <a:latin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відрізняється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</a:rPr>
              <a:t> мети </a:t>
            </a:r>
            <a:r>
              <a:rPr lang="ru-RU" sz="2000" dirty="0" err="1">
                <a:latin typeface="Arial" panose="020B0604020202020204" pitchFamily="34" charset="0"/>
              </a:rPr>
              <a:t>пізнавального</a:t>
            </a:r>
            <a:r>
              <a:rPr lang="ru-RU" sz="2000" dirty="0">
                <a:latin typeface="Arial" panose="020B0604020202020204" pitchFamily="34" charset="0"/>
              </a:rPr>
              <a:t> туризму;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існують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зв’язки</a:t>
            </a:r>
            <a:r>
              <a:rPr lang="ru-RU" sz="2000" dirty="0">
                <a:latin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</a:rPr>
              <a:t>іншими</a:t>
            </a:r>
            <a:r>
              <a:rPr lang="ru-RU" sz="2000" dirty="0">
                <a:latin typeface="Arial" panose="020B0604020202020204" pitchFamily="34" charset="0"/>
              </a:rPr>
              <a:t> видами туризму;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створена система </a:t>
            </a:r>
            <a:r>
              <a:rPr lang="ru-RU" sz="2000" dirty="0" err="1">
                <a:latin typeface="Arial" panose="020B0604020202020204" pitchFamily="34" charset="0"/>
              </a:rPr>
              <a:t>класифікацій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цього</a:t>
            </a:r>
            <a:r>
              <a:rPr lang="ru-RU" sz="2000" dirty="0">
                <a:latin typeface="Arial" panose="020B0604020202020204" pitchFamily="34" charset="0"/>
              </a:rPr>
              <a:t> виду туризму.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3500" t="22498" r="32565" b="8031"/>
          <a:stretch/>
        </p:blipFill>
        <p:spPr bwMode="auto">
          <a:xfrm>
            <a:off x="838200" y="0"/>
            <a:ext cx="74676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89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2400" y="612845"/>
            <a:ext cx="8991600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Туристичний</a:t>
            </a:r>
            <a:r>
              <a:rPr lang="ru-RU" sz="2800" dirty="0"/>
              <a:t> продукт </a:t>
            </a:r>
            <a:r>
              <a:rPr lang="ru-RU" sz="3200" dirty="0"/>
              <a:t>фестивального</a:t>
            </a:r>
            <a:r>
              <a:rPr lang="ru-RU" sz="2800" dirty="0"/>
              <a:t> туризму </a:t>
            </a:r>
            <a:r>
              <a:rPr lang="ru-RU" sz="2800" dirty="0" err="1"/>
              <a:t>доцільно</a:t>
            </a:r>
            <a:r>
              <a:rPr lang="ru-RU" sz="2800" dirty="0"/>
              <a:t> </a:t>
            </a:r>
            <a:r>
              <a:rPr lang="ru-RU" sz="2800" dirty="0" err="1"/>
              <a:t>розглядати</a:t>
            </a:r>
            <a:r>
              <a:rPr lang="ru-RU" sz="2800" dirty="0"/>
              <a:t> в </a:t>
            </a:r>
            <a:r>
              <a:rPr lang="ru-RU" sz="2800" dirty="0" err="1" smtClean="0"/>
              <a:t>контексті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поданих</a:t>
            </a:r>
            <a:r>
              <a:rPr lang="ru-RU" sz="2800" dirty="0" smtClean="0"/>
              <a:t> </a:t>
            </a:r>
            <a:r>
              <a:rPr lang="ru-RU" sz="2800" dirty="0" err="1"/>
              <a:t>нижче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туризму</a:t>
            </a:r>
            <a:r>
              <a:rPr lang="ru-RU" sz="2800" dirty="0" smtClean="0"/>
              <a:t>:</a:t>
            </a: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2400" i="1" dirty="0" err="1" smtClean="0"/>
              <a:t>екологічного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просто неба в </a:t>
            </a:r>
            <a:r>
              <a:rPr lang="ru-RU" sz="2400" dirty="0" err="1" smtClean="0"/>
              <a:t>різних</a:t>
            </a:r>
            <a:r>
              <a:rPr lang="en-US" sz="2400" dirty="0" smtClean="0"/>
              <a:t> </a:t>
            </a:r>
            <a:r>
              <a:rPr lang="ru-RU" sz="2400" dirty="0" err="1" smtClean="0"/>
              <a:t>мальовничих</a:t>
            </a:r>
            <a:r>
              <a:rPr lang="ru-RU" sz="2400" dirty="0" smtClean="0"/>
              <a:t> </a:t>
            </a:r>
            <a:r>
              <a:rPr lang="ru-RU" sz="2400" dirty="0" err="1"/>
              <a:t>куточках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у </a:t>
            </a:r>
            <a:r>
              <a:rPr lang="ru-RU" sz="2400" dirty="0" err="1"/>
              <a:t>заповідниках</a:t>
            </a:r>
            <a:r>
              <a:rPr lang="ru-RU" sz="2400" dirty="0"/>
              <a:t>;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 </a:t>
            </a:r>
            <a:r>
              <a:rPr lang="ru-RU" sz="2400" dirty="0" err="1"/>
              <a:t>організатори</a:t>
            </a:r>
            <a:r>
              <a:rPr lang="ru-RU" sz="2400" dirty="0"/>
              <a:t> </a:t>
            </a:r>
            <a:r>
              <a:rPr lang="ru-RU" sz="2400" dirty="0" err="1"/>
              <a:t>закликають</a:t>
            </a:r>
            <a:r>
              <a:rPr lang="ru-RU" sz="2400" dirty="0"/>
              <a:t> до бережливого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smtClean="0"/>
              <a:t>до</a:t>
            </a:r>
            <a:r>
              <a:rPr lang="en-US" sz="2400" dirty="0" smtClean="0"/>
              <a:t> </a:t>
            </a:r>
            <a:r>
              <a:rPr lang="ru-RU" sz="2400" dirty="0" err="1" smtClean="0"/>
              <a:t>навколишнього</a:t>
            </a:r>
            <a:r>
              <a:rPr lang="ru-RU" sz="2400" dirty="0" smtClean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а на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розпочинають</a:t>
            </a:r>
            <a:r>
              <a:rPr lang="ru-RU" sz="2400" dirty="0"/>
              <a:t> </a:t>
            </a:r>
            <a:r>
              <a:rPr lang="ru-RU" sz="2400" dirty="0" err="1"/>
              <a:t>дійство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err="1" smtClean="0"/>
              <a:t>апелюючи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екологічних</a:t>
            </a:r>
            <a:r>
              <a:rPr lang="ru-RU" sz="2400" dirty="0"/>
              <a:t> проблем </a:t>
            </a:r>
            <a:r>
              <a:rPr lang="ru-RU" sz="2400" dirty="0" err="1"/>
              <a:t>регіону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даний</a:t>
            </a:r>
            <a:r>
              <a:rPr lang="ru-RU" sz="2400" dirty="0"/>
              <a:t> </a:t>
            </a:r>
            <a:r>
              <a:rPr lang="ru-RU" sz="2400" dirty="0" smtClean="0"/>
              <a:t>фестиваль</a:t>
            </a:r>
            <a:r>
              <a:rPr lang="en-US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400" i="1" dirty="0" err="1" smtClean="0"/>
              <a:t>етнографічного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відбуваються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теренах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етнічну</a:t>
            </a:r>
            <a:r>
              <a:rPr lang="ru-RU" sz="2400" dirty="0"/>
              <a:t> </a:t>
            </a:r>
            <a:r>
              <a:rPr lang="ru-RU" sz="2400" dirty="0" err="1"/>
              <a:t>складову</a:t>
            </a:r>
            <a:r>
              <a:rPr lang="ru-RU" sz="2400" dirty="0"/>
              <a:t>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err="1" smtClean="0"/>
              <a:t>першому</a:t>
            </a:r>
            <a:r>
              <a:rPr lang="ru-RU" sz="2400" dirty="0" smtClean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, фольклор,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 та обряди, </a:t>
            </a:r>
            <a:r>
              <a:rPr lang="ru-RU" sz="2400" dirty="0" err="1"/>
              <a:t>проводяться</a:t>
            </a:r>
            <a:r>
              <a:rPr lang="ru-RU" sz="2400" dirty="0"/>
              <a:t> </a:t>
            </a:r>
            <a:r>
              <a:rPr lang="ru-RU" sz="2400" dirty="0" err="1" smtClean="0"/>
              <a:t>майстер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класи</a:t>
            </a:r>
            <a:r>
              <a:rPr lang="ru-RU" sz="2400" dirty="0"/>
              <a:t>, на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народні</a:t>
            </a:r>
            <a:r>
              <a:rPr lang="ru-RU" sz="2400" dirty="0"/>
              <a:t> </a:t>
            </a:r>
            <a:r>
              <a:rPr lang="ru-RU" sz="2400" dirty="0" err="1"/>
              <a:t>умільці</a:t>
            </a:r>
            <a:r>
              <a:rPr lang="ru-RU" sz="2400" dirty="0"/>
              <a:t> </a:t>
            </a:r>
            <a:r>
              <a:rPr lang="ru-RU" sz="2400" dirty="0" err="1"/>
              <a:t>навчають</a:t>
            </a:r>
            <a:r>
              <a:rPr lang="ru-RU" sz="2400" dirty="0"/>
              <a:t> </a:t>
            </a:r>
            <a:r>
              <a:rPr lang="ru-RU" sz="2400" dirty="0" err="1"/>
              <a:t>місцевим</a:t>
            </a:r>
            <a:r>
              <a:rPr lang="ru-RU" sz="2400" dirty="0"/>
              <a:t> </a:t>
            </a:r>
            <a:r>
              <a:rPr lang="ru-RU" sz="2400" dirty="0" err="1" smtClean="0"/>
              <a:t>прикладним</a:t>
            </a:r>
            <a:r>
              <a:rPr lang="en-US" sz="2400" dirty="0" smtClean="0"/>
              <a:t> </a:t>
            </a:r>
            <a:r>
              <a:rPr lang="ru-RU" sz="2400" dirty="0" err="1" smtClean="0"/>
              <a:t>мистецтвам</a:t>
            </a:r>
            <a:r>
              <a:rPr lang="ru-RU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4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13" y="1600200"/>
            <a:ext cx="8504257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rabicPeriod"/>
              <a:tabLst>
                <a:tab pos="1047115" algn="l"/>
              </a:tabLst>
            </a:pPr>
            <a:r>
              <a:rPr lang="ru-RU" sz="3600" dirty="0" err="1" smtClean="0">
                <a:latin typeface="+mj-lt"/>
              </a:rPr>
              <a:t>Застосування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>
                <a:latin typeface="+mj-lt"/>
              </a:rPr>
              <a:t>системного </a:t>
            </a:r>
            <a:r>
              <a:rPr lang="ru-RU" sz="3600" dirty="0" err="1">
                <a:latin typeface="+mj-lt"/>
              </a:rPr>
              <a:t>підходу</a:t>
            </a:r>
            <a:r>
              <a:rPr lang="ru-RU" sz="3600" dirty="0">
                <a:latin typeface="+mj-lt"/>
              </a:rPr>
              <a:t> до </a:t>
            </a:r>
            <a:r>
              <a:rPr lang="ru-RU" sz="3600" dirty="0" err="1">
                <a:latin typeface="+mj-lt"/>
              </a:rPr>
              <a:t>організації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еvent</a:t>
            </a:r>
            <a:r>
              <a:rPr lang="ru-RU" sz="3600" dirty="0">
                <a:latin typeface="+mj-lt"/>
              </a:rPr>
              <a:t>-менеджменту </a:t>
            </a:r>
            <a:endParaRPr lang="en-US" sz="3600" dirty="0">
              <a:latin typeface="+mj-lt"/>
            </a:endParaRPr>
          </a:p>
          <a:p>
            <a:pPr marL="914400" lvl="1" indent="-457200">
              <a:buFontTx/>
              <a:buAutoNum type="arabicPeriod"/>
              <a:tabLst>
                <a:tab pos="1047115" algn="l"/>
              </a:tabLst>
            </a:pPr>
            <a:r>
              <a:rPr lang="uk-UA" sz="3600" dirty="0" smtClean="0">
                <a:latin typeface="+mj-lt"/>
                <a:ea typeface="Times New Roman"/>
                <a:cs typeface="Times New Roman" pitchFamily="18" charset="0"/>
              </a:rPr>
              <a:t>Характеристика </a:t>
            </a:r>
            <a:r>
              <a:rPr lang="uk-UA" sz="3600" dirty="0" err="1" smtClean="0">
                <a:latin typeface="+mj-lt"/>
                <a:ea typeface="Times New Roman"/>
                <a:cs typeface="Times New Roman" pitchFamily="18" charset="0"/>
              </a:rPr>
              <a:t>подієвого</a:t>
            </a:r>
            <a:r>
              <a:rPr lang="uk-UA" sz="3600" dirty="0">
                <a:latin typeface="+mj-lt"/>
                <a:ea typeface="Times New Roman"/>
                <a:cs typeface="Times New Roman" pitchFamily="18" charset="0"/>
              </a:rPr>
              <a:t> </a:t>
            </a:r>
            <a:r>
              <a:rPr lang="uk-UA" sz="3600" dirty="0" smtClean="0">
                <a:latin typeface="+mj-lt"/>
                <a:ea typeface="Times New Roman"/>
                <a:cs typeface="Times New Roman" pitchFamily="18" charset="0"/>
              </a:rPr>
              <a:t>туризму</a:t>
            </a:r>
            <a:endParaRPr lang="uk-UA" sz="3600" dirty="0">
              <a:latin typeface="+mj-lt"/>
              <a:ea typeface="Times New Roman"/>
              <a:cs typeface="Times New Roman" pitchFamily="18" charset="0"/>
            </a:endParaRPr>
          </a:p>
          <a:p>
            <a:pPr marL="914400" lvl="1" indent="-457200">
              <a:buFontTx/>
              <a:buAutoNum type="arabicPeriod"/>
              <a:tabLst>
                <a:tab pos="1047115" algn="l"/>
              </a:tabLst>
            </a:pPr>
            <a:r>
              <a:rPr lang="uk-UA" sz="3600" dirty="0" smtClean="0">
                <a:latin typeface="+mj-lt"/>
                <a:ea typeface="Times New Roman"/>
                <a:cs typeface="Times New Roman" pitchFamily="18" charset="0"/>
              </a:rPr>
              <a:t>Фестивальний </a:t>
            </a:r>
            <a:r>
              <a:rPr lang="uk-UA" sz="3600" dirty="0">
                <a:latin typeface="+mj-lt"/>
                <a:ea typeface="Times New Roman"/>
                <a:cs typeface="Times New Roman" pitchFamily="18" charset="0"/>
              </a:rPr>
              <a:t>туризм, як вид </a:t>
            </a:r>
            <a:r>
              <a:rPr lang="uk-UA" sz="3600" dirty="0" err="1">
                <a:latin typeface="+mj-lt"/>
                <a:ea typeface="Times New Roman"/>
                <a:cs typeface="Times New Roman" pitchFamily="18" charset="0"/>
              </a:rPr>
              <a:t>подієвого</a:t>
            </a:r>
            <a:r>
              <a:rPr lang="uk-UA" sz="3600" dirty="0">
                <a:latin typeface="+mj-lt"/>
                <a:ea typeface="Times New Roman"/>
                <a:cs typeface="Times New Roman" pitchFamily="18" charset="0"/>
              </a:rPr>
              <a:t> </a:t>
            </a:r>
            <a:r>
              <a:rPr lang="uk-UA" sz="3600" dirty="0" smtClean="0">
                <a:latin typeface="+mj-lt"/>
                <a:ea typeface="Times New Roman"/>
                <a:cs typeface="Times New Roman" pitchFamily="18" charset="0"/>
              </a:rPr>
              <a:t>туризму</a:t>
            </a:r>
            <a:endParaRPr lang="en-US" sz="3600" dirty="0" smtClean="0">
              <a:latin typeface="+mj-lt"/>
              <a:ea typeface="Times New Roman"/>
              <a:cs typeface="Times New Roman" pitchFamily="18" charset="0"/>
            </a:endParaRPr>
          </a:p>
          <a:p>
            <a:pPr marL="914400" lvl="1" indent="-457200">
              <a:buFontTx/>
              <a:buAutoNum type="arabicPeriod"/>
              <a:tabLst>
                <a:tab pos="1047115" algn="l"/>
              </a:tabLst>
            </a:pPr>
            <a:r>
              <a:rPr lang="uk-UA" sz="3600" dirty="0" smtClean="0">
                <a:latin typeface="+mj-lt"/>
                <a:ea typeface="Times New Roman"/>
                <a:cs typeface="Times New Roman" pitchFamily="18" charset="0"/>
              </a:rPr>
              <a:t>Особливості </a:t>
            </a:r>
            <a:r>
              <a:rPr lang="uk-UA" sz="3600" dirty="0" err="1" smtClean="0">
                <a:latin typeface="+mj-lt"/>
                <a:ea typeface="Times New Roman"/>
                <a:cs typeface="Times New Roman" pitchFamily="18" charset="0"/>
              </a:rPr>
              <a:t>етнофестивального</a:t>
            </a:r>
            <a:r>
              <a:rPr lang="uk-UA" sz="3600" dirty="0" smtClean="0">
                <a:latin typeface="+mj-lt"/>
                <a:ea typeface="Times New Roman"/>
                <a:cs typeface="Times New Roman" pitchFamily="18" charset="0"/>
              </a:rPr>
              <a:t> туризму</a:t>
            </a:r>
            <a:endParaRPr lang="uk-UA" sz="3600" dirty="0">
              <a:latin typeface="+mj-lt"/>
              <a:ea typeface="Times New Roman"/>
              <a:cs typeface="Times New Roman" pitchFamily="18" charset="0"/>
            </a:endParaRPr>
          </a:p>
          <a:p>
            <a:pPr lvl="1">
              <a:tabLst>
                <a:tab pos="1047115" algn="l"/>
              </a:tabLst>
            </a:pPr>
            <a:endParaRPr lang="uk-UA" sz="3600" dirty="0">
              <a:latin typeface="+mj-lt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9843" y="228600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План</a:t>
            </a:r>
            <a:endParaRPr lang="uk-UA" sz="4000" b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8600" y="335846"/>
            <a:ext cx="86106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i="1" dirty="0" smtClean="0"/>
              <a:t>курортно-</a:t>
            </a:r>
            <a:r>
              <a:rPr lang="ru-RU" sz="2400" i="1" dirty="0" err="1" smtClean="0"/>
              <a:t>лікувального</a:t>
            </a:r>
            <a:r>
              <a:rPr lang="ru-RU" sz="2400" i="1" dirty="0" smtClean="0"/>
              <a:t> </a:t>
            </a:r>
            <a:r>
              <a:rPr lang="ru-RU" sz="2400" dirty="0"/>
              <a:t>(часто </a:t>
            </a:r>
            <a:r>
              <a:rPr lang="ru-RU" sz="2400" dirty="0" err="1"/>
              <a:t>фестивалі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на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smtClean="0"/>
              <a:t>курортах</a:t>
            </a:r>
            <a:r>
              <a:rPr lang="ru-RU" sz="2400" dirty="0"/>
              <a:t>. В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і курортник, і </a:t>
            </a:r>
            <a:r>
              <a:rPr lang="ru-RU" sz="2400" dirty="0" err="1"/>
              <a:t>активний</a:t>
            </a:r>
            <a:r>
              <a:rPr lang="ru-RU" sz="2400" dirty="0"/>
              <a:t> турист </a:t>
            </a:r>
            <a:r>
              <a:rPr lang="ru-RU" sz="2400" dirty="0" err="1" smtClean="0"/>
              <a:t>отримують</a:t>
            </a:r>
            <a:r>
              <a:rPr lang="en-US" sz="2400" dirty="0" smtClean="0"/>
              <a:t> </a:t>
            </a:r>
            <a:r>
              <a:rPr lang="ru-RU" sz="2400" dirty="0" err="1" smtClean="0"/>
              <a:t>подвійну</a:t>
            </a:r>
            <a:r>
              <a:rPr lang="ru-RU" sz="2400" dirty="0" smtClean="0"/>
              <a:t> </a:t>
            </a:r>
            <a:r>
              <a:rPr lang="ru-RU" sz="2400" dirty="0" err="1"/>
              <a:t>користь</a:t>
            </a:r>
            <a:r>
              <a:rPr lang="ru-RU" sz="2400" dirty="0"/>
              <a:t> для </a:t>
            </a:r>
            <a:r>
              <a:rPr lang="ru-RU" sz="2400" dirty="0" err="1"/>
              <a:t>душі</a:t>
            </a:r>
            <a:r>
              <a:rPr lang="ru-RU" sz="2400" dirty="0"/>
              <a:t> і </a:t>
            </a:r>
            <a:r>
              <a:rPr lang="ru-RU" sz="2400" dirty="0" err="1"/>
              <a:t>тіла</a:t>
            </a:r>
            <a:r>
              <a:rPr lang="ru-RU" sz="24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400" i="1" dirty="0" err="1" smtClean="0"/>
              <a:t>навчального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майстер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класи</a:t>
            </a:r>
            <a:r>
              <a:rPr lang="ru-RU" sz="2400" dirty="0"/>
              <a:t> </a:t>
            </a:r>
            <a:r>
              <a:rPr lang="ru-RU" sz="2400" dirty="0" err="1"/>
              <a:t>народних</a:t>
            </a:r>
            <a:r>
              <a:rPr lang="ru-RU" sz="2400" dirty="0"/>
              <a:t> </a:t>
            </a:r>
            <a:r>
              <a:rPr lang="ru-RU" sz="2400" dirty="0" err="1"/>
              <a:t>умільців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/>
              <a:t>них на фестивалях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</a:t>
            </a:r>
            <a:r>
              <a:rPr lang="ru-RU" sz="2400" dirty="0" err="1"/>
              <a:t>дні</a:t>
            </a:r>
            <a:r>
              <a:rPr lang="ru-RU" sz="2400" dirty="0"/>
              <a:t>, де </a:t>
            </a:r>
            <a:r>
              <a:rPr lang="ru-RU" sz="2400" dirty="0" err="1"/>
              <a:t>навчають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err="1" smtClean="0"/>
              <a:t>стрільбі</a:t>
            </a:r>
            <a:r>
              <a:rPr lang="ru-RU" sz="2400" dirty="0" smtClean="0"/>
              <a:t> </a:t>
            </a:r>
            <a:r>
              <a:rPr lang="ru-RU" sz="2400" dirty="0"/>
              <a:t>з лука, </a:t>
            </a:r>
            <a:r>
              <a:rPr lang="ru-RU" sz="2400" dirty="0" err="1"/>
              <a:t>скелелазінню</a:t>
            </a:r>
            <a:r>
              <a:rPr lang="ru-RU" sz="2400" dirty="0"/>
              <a:t>, </a:t>
            </a:r>
            <a:r>
              <a:rPr lang="ru-RU" sz="2400" dirty="0" err="1"/>
              <a:t>ленд</a:t>
            </a:r>
            <a:r>
              <a:rPr lang="ru-RU" sz="2400" dirty="0"/>
              <a:t> – арту і т.д</a:t>
            </a:r>
            <a:r>
              <a:rPr lang="ru-RU" sz="2400" dirty="0" smtClean="0"/>
              <a:t>.);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культурно-</a:t>
            </a:r>
            <a:r>
              <a:rPr lang="ru-RU" sz="2400" i="1" dirty="0" err="1" smtClean="0"/>
              <a:t>пізнавального</a:t>
            </a:r>
            <a:r>
              <a:rPr lang="ru-RU" sz="2400" i="1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відвідування</a:t>
            </a:r>
            <a:r>
              <a:rPr lang="ru-RU" sz="2400" dirty="0" smtClean="0"/>
              <a:t> </a:t>
            </a:r>
            <a:r>
              <a:rPr lang="ru-RU" sz="2400" dirty="0" err="1"/>
              <a:t>виставок</a:t>
            </a:r>
            <a:r>
              <a:rPr lang="ru-RU" sz="2400" dirty="0"/>
              <a:t>, </a:t>
            </a:r>
            <a:r>
              <a:rPr lang="ru-RU" sz="2400" dirty="0" err="1"/>
              <a:t>музеїв</a:t>
            </a:r>
            <a:r>
              <a:rPr lang="ru-RU" sz="2400" dirty="0"/>
              <a:t>, </a:t>
            </a:r>
            <a:r>
              <a:rPr lang="ru-RU" sz="2400" dirty="0" err="1"/>
              <a:t>екскурсії</a:t>
            </a:r>
            <a:r>
              <a:rPr lang="ru-RU" sz="2400" dirty="0"/>
              <a:t> </a:t>
            </a:r>
            <a:r>
              <a:rPr lang="ru-RU" sz="2400" dirty="0" err="1"/>
              <a:t>рідним</a:t>
            </a:r>
            <a:r>
              <a:rPr lang="ru-RU" sz="2400" dirty="0"/>
              <a:t> </a:t>
            </a:r>
            <a:r>
              <a:rPr lang="ru-RU" sz="2400" dirty="0" err="1"/>
              <a:t>краєм</a:t>
            </a:r>
            <a:r>
              <a:rPr lang="ru-RU" sz="2400" dirty="0"/>
              <a:t>, </a:t>
            </a:r>
            <a:r>
              <a:rPr lang="ru-RU" sz="2400" dirty="0" err="1" smtClean="0"/>
              <a:t>ознайомлення</a:t>
            </a:r>
            <a:r>
              <a:rPr lang="en-US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/>
              <a:t>славним</a:t>
            </a:r>
            <a:r>
              <a:rPr lang="ru-RU" sz="2400" dirty="0"/>
              <a:t> </a:t>
            </a:r>
            <a:r>
              <a:rPr lang="ru-RU" sz="2400" dirty="0" err="1"/>
              <a:t>минулим</a:t>
            </a:r>
            <a:r>
              <a:rPr lang="ru-RU" sz="2400" dirty="0"/>
              <a:t> </a:t>
            </a:r>
            <a:r>
              <a:rPr lang="ru-RU" sz="2400" dirty="0" err="1"/>
              <a:t>регіону</a:t>
            </a:r>
            <a:r>
              <a:rPr lang="ru-RU" sz="2400" dirty="0"/>
              <a:t> і т.п</a:t>
            </a:r>
            <a:r>
              <a:rPr lang="ru-RU" sz="2400" dirty="0" smtClean="0"/>
              <a:t>.);</a:t>
            </a:r>
          </a:p>
          <a:p>
            <a:pPr marL="285750" indent="-285750">
              <a:buFontTx/>
              <a:buChar char="-"/>
            </a:pPr>
            <a:r>
              <a:rPr lang="ru-RU" sz="2400" i="1" dirty="0" err="1" smtClean="0"/>
              <a:t>пригодницько-екстремального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спеціалізовані</a:t>
            </a:r>
            <a:r>
              <a:rPr lang="ru-RU" sz="2400" dirty="0"/>
              <a:t> </a:t>
            </a:r>
            <a:r>
              <a:rPr lang="ru-RU" sz="2400" dirty="0" err="1"/>
              <a:t>фестивалі</a:t>
            </a:r>
            <a:r>
              <a:rPr lang="ru-RU" sz="2400" dirty="0"/>
              <a:t> як </a:t>
            </a:r>
            <a:r>
              <a:rPr lang="ru-RU" sz="2400" dirty="0" err="1" smtClean="0"/>
              <a:t>регіонального</a:t>
            </a:r>
            <a:r>
              <a:rPr lang="ru-RU" sz="2400" dirty="0"/>
              <a:t>, </a:t>
            </a:r>
            <a:r>
              <a:rPr lang="ru-RU" sz="2400" dirty="0" err="1"/>
              <a:t>національного</a:t>
            </a:r>
            <a:r>
              <a:rPr lang="ru-RU" sz="2400" dirty="0"/>
              <a:t>, так і </a:t>
            </a:r>
            <a:r>
              <a:rPr lang="ru-RU" sz="2400" dirty="0" err="1"/>
              <a:t>міжнародного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: велогонки, мотогонки</a:t>
            </a:r>
            <a:r>
              <a:rPr lang="ru-RU" sz="2400" dirty="0" smtClean="0"/>
              <a:t>, рафтинг</a:t>
            </a:r>
            <a:r>
              <a:rPr lang="ru-RU" sz="2400" dirty="0"/>
              <a:t>, </a:t>
            </a:r>
            <a:r>
              <a:rPr lang="ru-RU" sz="2400" dirty="0" err="1"/>
              <a:t>лещатарські</a:t>
            </a:r>
            <a:r>
              <a:rPr lang="ru-RU" sz="2400" dirty="0"/>
              <a:t> </a:t>
            </a:r>
            <a:r>
              <a:rPr lang="ru-RU" sz="2400" dirty="0" err="1"/>
              <a:t>злети</a:t>
            </a:r>
            <a:r>
              <a:rPr lang="ru-RU" sz="2400" dirty="0"/>
              <a:t> та </a:t>
            </a:r>
            <a:r>
              <a:rPr lang="ru-RU" sz="2400" dirty="0" err="1"/>
              <a:t>інше</a:t>
            </a:r>
            <a:r>
              <a:rPr lang="ru-RU" sz="24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400" i="1" dirty="0" err="1" smtClean="0"/>
              <a:t>рекреаційного</a:t>
            </a:r>
            <a:r>
              <a:rPr lang="ru-RU" sz="2400" dirty="0" smtClean="0"/>
              <a:t> </a:t>
            </a:r>
            <a:r>
              <a:rPr lang="ru-RU" sz="2400" dirty="0"/>
              <a:t>(так як </a:t>
            </a:r>
            <a:r>
              <a:rPr lang="ru-RU" sz="2400" dirty="0" err="1"/>
              <a:t>рекреація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ru-RU" sz="2400" dirty="0" err="1"/>
              <a:t>життєвих</a:t>
            </a:r>
            <a:r>
              <a:rPr lang="ru-RU" sz="2400" dirty="0"/>
              <a:t> сил </a:t>
            </a:r>
            <a:r>
              <a:rPr lang="ru-RU" sz="2400" dirty="0" err="1"/>
              <a:t>душі</a:t>
            </a:r>
            <a:r>
              <a:rPr lang="ru-RU" sz="2400" dirty="0"/>
              <a:t> </a:t>
            </a:r>
            <a:r>
              <a:rPr lang="ru-RU" sz="2400" dirty="0" smtClean="0"/>
              <a:t>та</a:t>
            </a:r>
            <a:r>
              <a:rPr lang="en-US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/>
              <a:t>, </a:t>
            </a:r>
            <a:r>
              <a:rPr lang="ru-RU" sz="2400" dirty="0" err="1"/>
              <a:t>фестивальний</a:t>
            </a:r>
            <a:r>
              <a:rPr lang="ru-RU" sz="2400" dirty="0"/>
              <a:t> туризм </a:t>
            </a:r>
            <a:r>
              <a:rPr lang="ru-RU" sz="2400" dirty="0" err="1"/>
              <a:t>надає</a:t>
            </a:r>
            <a:r>
              <a:rPr lang="ru-RU" sz="2400" dirty="0"/>
              <a:t> так </a:t>
            </a:r>
            <a:r>
              <a:rPr lang="ru-RU" sz="2400" dirty="0" err="1"/>
              <a:t>необхідний</a:t>
            </a:r>
            <a:r>
              <a:rPr lang="ru-RU" sz="2400" dirty="0"/>
              <a:t> людям заряд </a:t>
            </a:r>
            <a:r>
              <a:rPr lang="ru-RU" sz="2400" dirty="0" smtClean="0"/>
              <a:t>позитиву</a:t>
            </a:r>
            <a:r>
              <a:rPr lang="en-US" sz="2400" dirty="0" smtClean="0"/>
              <a:t> </a:t>
            </a:r>
            <a:r>
              <a:rPr lang="ru-RU" sz="2400" dirty="0" smtClean="0"/>
              <a:t>та </a:t>
            </a:r>
            <a:r>
              <a:rPr lang="ru-RU" sz="2400" dirty="0" err="1"/>
              <a:t>енергії</a:t>
            </a:r>
            <a:r>
              <a:rPr lang="ru-RU" sz="2400" dirty="0"/>
              <a:t>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6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3400" y="1305342"/>
            <a:ext cx="80010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i="1" dirty="0" err="1" smtClean="0"/>
              <a:t>релігійного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в честь </a:t>
            </a:r>
            <a:r>
              <a:rPr lang="ru-RU" sz="2400" dirty="0" err="1"/>
              <a:t>релігійних</a:t>
            </a:r>
            <a:r>
              <a:rPr lang="ru-RU" sz="2400" dirty="0"/>
              <a:t> свят:“</a:t>
            </a:r>
            <a:r>
              <a:rPr lang="ru-RU" sz="2400" dirty="0" err="1"/>
              <a:t>Великдень</a:t>
            </a:r>
            <a:r>
              <a:rPr lang="ru-RU" sz="2400" dirty="0"/>
              <a:t> у </a:t>
            </a:r>
            <a:r>
              <a:rPr lang="ru-RU" sz="2400" dirty="0" err="1"/>
              <a:t>Космачі</a:t>
            </a:r>
            <a:r>
              <a:rPr lang="ru-RU" sz="2400" dirty="0"/>
              <a:t>”, “Свято Купала на </a:t>
            </a:r>
            <a:r>
              <a:rPr lang="ru-RU" sz="2400" dirty="0" err="1"/>
              <a:t>Драгобраті</a:t>
            </a:r>
            <a:r>
              <a:rPr lang="ru-RU" sz="2400" dirty="0"/>
              <a:t>” </a:t>
            </a:r>
            <a:r>
              <a:rPr lang="ru-RU" sz="2400" dirty="0" err="1"/>
              <a:t>тощо</a:t>
            </a:r>
            <a:r>
              <a:rPr lang="ru-RU" sz="2400" dirty="0" smtClean="0"/>
              <a:t>);</a:t>
            </a:r>
          </a:p>
          <a:p>
            <a:pPr marL="342900" indent="-342900">
              <a:buFontTx/>
              <a:buChar char="-"/>
            </a:pPr>
            <a:r>
              <a:rPr lang="ru-RU" sz="2400" i="1" dirty="0" err="1" smtClean="0"/>
              <a:t>розважального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анімаційні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 </a:t>
            </a:r>
            <a:r>
              <a:rPr lang="ru-RU" sz="2400" dirty="0" err="1"/>
              <a:t>стараються</a:t>
            </a:r>
            <a:r>
              <a:rPr lang="ru-RU" sz="2400" dirty="0"/>
              <a:t> </a:t>
            </a:r>
            <a:r>
              <a:rPr lang="ru-RU" sz="2400" dirty="0" err="1" smtClean="0"/>
              <a:t>настільки</a:t>
            </a:r>
            <a:r>
              <a:rPr lang="en-US" sz="2400" dirty="0" smtClean="0"/>
              <a:t> </a:t>
            </a:r>
            <a:r>
              <a:rPr lang="ru-RU" sz="2400" dirty="0" err="1" smtClean="0"/>
              <a:t>урізноманітнити</a:t>
            </a:r>
            <a:r>
              <a:rPr lang="ru-RU" sz="2400" dirty="0" smtClean="0"/>
              <a:t> </a:t>
            </a:r>
            <a:r>
              <a:rPr lang="ru-RU" sz="2400" dirty="0" err="1"/>
              <a:t>розваги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учасник</a:t>
            </a:r>
            <a:r>
              <a:rPr lang="ru-RU" sz="2400" dirty="0"/>
              <a:t> такого </a:t>
            </a:r>
            <a:r>
              <a:rPr lang="ru-RU" sz="2400" dirty="0" err="1"/>
              <a:t>дійства</a:t>
            </a:r>
            <a:r>
              <a:rPr lang="ru-RU" sz="2400" dirty="0"/>
              <a:t> </a:t>
            </a:r>
            <a:r>
              <a:rPr lang="ru-RU" sz="2400" dirty="0" err="1" smtClean="0"/>
              <a:t>віднайшов</a:t>
            </a:r>
            <a:r>
              <a:rPr lang="en-US" sz="2400" dirty="0" smtClean="0"/>
              <a:t> </a:t>
            </a:r>
            <a:r>
              <a:rPr lang="ru-RU" sz="2400" dirty="0" err="1" smtClean="0"/>
              <a:t>щось</a:t>
            </a:r>
            <a:r>
              <a:rPr lang="ru-RU" sz="2400" dirty="0" smtClean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до </a:t>
            </a:r>
            <a:r>
              <a:rPr lang="ru-RU" sz="2400" dirty="0" err="1"/>
              <a:t>душі</a:t>
            </a:r>
            <a:r>
              <a:rPr lang="ru-RU" sz="2400" dirty="0"/>
              <a:t>, </a:t>
            </a:r>
            <a:r>
              <a:rPr lang="ru-RU" sz="2400" dirty="0" err="1"/>
              <a:t>відчув</a:t>
            </a:r>
            <a:r>
              <a:rPr lang="ru-RU" sz="2400" dirty="0"/>
              <a:t> </a:t>
            </a:r>
            <a:r>
              <a:rPr lang="ru-RU" sz="2400" dirty="0" err="1"/>
              <a:t>неймовірні</a:t>
            </a:r>
            <a:r>
              <a:rPr lang="ru-RU" sz="2400" dirty="0"/>
              <a:t> </a:t>
            </a:r>
            <a:r>
              <a:rPr lang="ru-RU" sz="2400" dirty="0" err="1"/>
              <a:t>емоції</a:t>
            </a:r>
            <a:r>
              <a:rPr lang="ru-RU" sz="2400" dirty="0"/>
              <a:t> та </a:t>
            </a:r>
            <a:r>
              <a:rPr lang="ru-RU" sz="2400" dirty="0" err="1"/>
              <a:t>повернувся</a:t>
            </a:r>
            <a:r>
              <a:rPr lang="ru-RU" sz="2400" dirty="0"/>
              <a:t> </a:t>
            </a:r>
            <a:r>
              <a:rPr lang="ru-RU" sz="2400" dirty="0" err="1"/>
              <a:t>додому</a:t>
            </a:r>
            <a:r>
              <a:rPr lang="ru-RU" sz="2400" dirty="0"/>
              <a:t>, </a:t>
            </a:r>
            <a:r>
              <a:rPr lang="ru-RU" sz="2400" dirty="0" err="1"/>
              <a:t>пе-реповнений</a:t>
            </a:r>
            <a:r>
              <a:rPr lang="ru-RU" sz="2400" dirty="0"/>
              <a:t> </a:t>
            </a:r>
            <a:r>
              <a:rPr lang="ru-RU" sz="2400" dirty="0" err="1"/>
              <a:t>враженнями</a:t>
            </a:r>
            <a:r>
              <a:rPr lang="ru-RU" sz="2400" dirty="0" smtClean="0"/>
              <a:t>);</a:t>
            </a:r>
          </a:p>
          <a:p>
            <a:pPr marL="342900" indent="-342900">
              <a:buFontTx/>
              <a:buChar char="-"/>
            </a:pPr>
            <a:r>
              <a:rPr lang="ru-RU" sz="2400" i="1" dirty="0" smtClean="0"/>
              <a:t>спортивно-</a:t>
            </a:r>
            <a:r>
              <a:rPr lang="ru-RU" sz="2400" i="1" dirty="0" err="1" smtClean="0"/>
              <a:t>оздоровчого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змагання</a:t>
            </a:r>
            <a:r>
              <a:rPr lang="ru-RU" sz="2400" dirty="0"/>
              <a:t> на будь-</a:t>
            </a:r>
            <a:r>
              <a:rPr lang="ru-RU" sz="2400" dirty="0" err="1"/>
              <a:t>який</a:t>
            </a:r>
            <a:r>
              <a:rPr lang="ru-RU" sz="2400" dirty="0"/>
              <a:t> смак, </a:t>
            </a:r>
            <a:r>
              <a:rPr lang="ru-RU" sz="2400" dirty="0" err="1"/>
              <a:t>лицарські</a:t>
            </a:r>
            <a:r>
              <a:rPr lang="ru-RU" sz="2400" dirty="0"/>
              <a:t> </a:t>
            </a:r>
            <a:r>
              <a:rPr lang="ru-RU" sz="2400" dirty="0" err="1"/>
              <a:t>турніри,екологічно</a:t>
            </a:r>
            <a:r>
              <a:rPr lang="ru-RU" sz="2400" dirty="0"/>
              <a:t> </a:t>
            </a:r>
            <a:r>
              <a:rPr lang="ru-RU" sz="2400" dirty="0" err="1"/>
              <a:t>чисті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 та </a:t>
            </a:r>
            <a:r>
              <a:rPr lang="ru-RU" sz="2400" dirty="0" err="1"/>
              <a:t>недоторкана</a:t>
            </a:r>
            <a:r>
              <a:rPr lang="ru-RU" sz="2400" dirty="0"/>
              <a:t> </a:t>
            </a:r>
            <a:r>
              <a:rPr lang="ru-RU" sz="2400" dirty="0" smtClean="0"/>
              <a:t>природа</a:t>
            </a:r>
            <a:r>
              <a:rPr lang="en-US" sz="2400" dirty="0" smtClean="0"/>
              <a:t> </a:t>
            </a:r>
            <a:r>
              <a:rPr lang="ru-RU" sz="2400" dirty="0" err="1" smtClean="0"/>
              <a:t>сприяють</a:t>
            </a:r>
            <a:r>
              <a:rPr lang="ru-RU" sz="2400" dirty="0" smtClean="0"/>
              <a:t> </a:t>
            </a:r>
            <a:r>
              <a:rPr lang="ru-RU" sz="2400" dirty="0" err="1"/>
              <a:t>оздоровленню</a:t>
            </a:r>
            <a:r>
              <a:rPr lang="ru-RU" sz="2400" dirty="0"/>
              <a:t>, особливо </a:t>
            </a:r>
            <a:r>
              <a:rPr lang="ru-RU" sz="2400" dirty="0" err="1"/>
              <a:t>міських</a:t>
            </a:r>
            <a:r>
              <a:rPr lang="ru-RU" sz="2400" dirty="0"/>
              <a:t> </a:t>
            </a:r>
            <a:r>
              <a:rPr lang="ru-RU" sz="2400" dirty="0" err="1"/>
              <a:t>жителів</a:t>
            </a:r>
            <a:r>
              <a:rPr lang="ru-RU" sz="2400" dirty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57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2000" y="533400"/>
            <a:ext cx="7848600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Етно-фестивальний</a:t>
            </a:r>
            <a:r>
              <a:rPr lang="ru-RU" sz="2800" dirty="0" smtClean="0"/>
              <a:t> </a:t>
            </a:r>
            <a:r>
              <a:rPr lang="ru-RU" sz="2800" dirty="0"/>
              <a:t>туризм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такий</a:t>
            </a:r>
            <a:r>
              <a:rPr lang="ru-RU" sz="2800" dirty="0"/>
              <a:t> вид туризму,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відповідає</a:t>
            </a:r>
            <a:r>
              <a:rPr lang="ru-RU" sz="2800" dirty="0"/>
              <a:t> </a:t>
            </a:r>
            <a:r>
              <a:rPr lang="ru-RU" sz="2800" dirty="0" err="1"/>
              <a:t>вимогам</a:t>
            </a:r>
            <a:r>
              <a:rPr lang="ru-RU" sz="2800" dirty="0"/>
              <a:t> </a:t>
            </a:r>
            <a:r>
              <a:rPr lang="ru-RU" sz="2800" dirty="0" err="1" smtClean="0"/>
              <a:t>організації</a:t>
            </a:r>
            <a:r>
              <a:rPr lang="en-US" sz="2800" dirty="0" smtClean="0"/>
              <a:t> </a:t>
            </a:r>
            <a:r>
              <a:rPr lang="ru-RU" sz="2800" dirty="0" smtClean="0"/>
              <a:t>фестивального </a:t>
            </a:r>
            <a:r>
              <a:rPr lang="ru-RU" sz="2800" dirty="0"/>
              <a:t>туризму, але центральною тут є </a:t>
            </a:r>
            <a:r>
              <a:rPr lang="ru-RU" sz="2800" dirty="0" err="1"/>
              <a:t>етнографічна</a:t>
            </a:r>
            <a:r>
              <a:rPr lang="ru-RU" sz="2800" dirty="0"/>
              <a:t> </a:t>
            </a:r>
            <a:r>
              <a:rPr lang="ru-RU" sz="2800" dirty="0" err="1"/>
              <a:t>складова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err="1" smtClean="0"/>
              <a:t>Туристична</a:t>
            </a:r>
            <a:r>
              <a:rPr lang="ru-RU" sz="2800" dirty="0" smtClean="0"/>
              <a:t> </a:t>
            </a:r>
            <a:r>
              <a:rPr lang="ru-RU" sz="2800" dirty="0" err="1"/>
              <a:t>анімація</a:t>
            </a:r>
            <a:r>
              <a:rPr lang="ru-RU" sz="2800" dirty="0"/>
              <a:t> </a:t>
            </a:r>
            <a:r>
              <a:rPr lang="ru-RU" sz="2800" dirty="0" err="1"/>
              <a:t>фестивалів</a:t>
            </a:r>
            <a:r>
              <a:rPr lang="ru-RU" sz="2800" dirty="0"/>
              <a:t> </a:t>
            </a:r>
            <a:r>
              <a:rPr lang="ru-RU" sz="2800" dirty="0" err="1"/>
              <a:t>охоплює</a:t>
            </a:r>
            <a:r>
              <a:rPr lang="ru-RU" sz="2800" dirty="0"/>
              <a:t> комплекс </a:t>
            </a:r>
            <a:r>
              <a:rPr lang="ru-RU" sz="2800" dirty="0" err="1"/>
              <a:t>різноманітних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поєднаних</a:t>
            </a:r>
            <a:r>
              <a:rPr lang="ru-RU" sz="2800" dirty="0" smtClean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в </a:t>
            </a:r>
            <a:r>
              <a:rPr lang="ru-RU" sz="2800" dirty="0" err="1"/>
              <a:t>єдине</a:t>
            </a:r>
            <a:r>
              <a:rPr lang="ru-RU" sz="2800" dirty="0"/>
              <a:t> </a:t>
            </a:r>
            <a:r>
              <a:rPr lang="ru-RU" sz="2800" dirty="0" err="1"/>
              <a:t>ціле</a:t>
            </a:r>
            <a:r>
              <a:rPr lang="ru-RU" sz="2800" dirty="0"/>
              <a:t>. Для </a:t>
            </a:r>
            <a:r>
              <a:rPr lang="ru-RU" sz="2800" dirty="0" err="1"/>
              <a:t>неї</a:t>
            </a:r>
            <a:r>
              <a:rPr lang="ru-RU" sz="2800" dirty="0"/>
              <a:t> </a:t>
            </a:r>
            <a:r>
              <a:rPr lang="ru-RU" sz="2800" dirty="0" err="1"/>
              <a:t>характерні</a:t>
            </a:r>
            <a:r>
              <a:rPr lang="ru-RU" sz="2800" dirty="0"/>
              <a:t> </a:t>
            </a:r>
            <a:r>
              <a:rPr lang="ru-RU" sz="2800" dirty="0" err="1"/>
              <a:t>цільове</a:t>
            </a:r>
            <a:r>
              <a:rPr lang="ru-RU" sz="2800" dirty="0"/>
              <a:t> </a:t>
            </a:r>
            <a:r>
              <a:rPr lang="ru-RU" sz="2800" dirty="0" err="1"/>
              <a:t>спрямування</a:t>
            </a:r>
            <a:r>
              <a:rPr lang="ru-RU" sz="2800" dirty="0"/>
              <a:t>, </a:t>
            </a:r>
            <a:r>
              <a:rPr lang="ru-RU" sz="2800" dirty="0" err="1" smtClean="0"/>
              <a:t>планування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реалізація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чітка</a:t>
            </a:r>
            <a:r>
              <a:rPr lang="ru-RU" sz="2800" dirty="0"/>
              <a:t> </a:t>
            </a:r>
            <a:r>
              <a:rPr lang="ru-RU" sz="2800" dirty="0" err="1"/>
              <a:t>узгодженість</a:t>
            </a:r>
            <a:r>
              <a:rPr lang="ru-RU" sz="2800" dirty="0"/>
              <a:t> в </a:t>
            </a:r>
            <a:r>
              <a:rPr lang="ru-RU" sz="2800" dirty="0" err="1"/>
              <a:t>часі</a:t>
            </a:r>
            <a:r>
              <a:rPr lang="ru-RU" sz="2800" dirty="0"/>
              <a:t> та </a:t>
            </a:r>
            <a:r>
              <a:rPr lang="ru-RU" sz="2800" dirty="0" err="1"/>
              <a:t>насиченість</a:t>
            </a:r>
            <a:r>
              <a:rPr lang="ru-RU" sz="2800" dirty="0"/>
              <a:t> </a:t>
            </a:r>
            <a:r>
              <a:rPr lang="ru-RU" sz="2800" dirty="0" err="1"/>
              <a:t>програми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/>
              <a:t>поняття</a:t>
            </a:r>
            <a:r>
              <a:rPr lang="ru-RU" sz="2800" dirty="0"/>
              <a:t> </a:t>
            </a:r>
            <a:r>
              <a:rPr lang="ru-RU" sz="2800" dirty="0" err="1"/>
              <a:t>туристичної</a:t>
            </a:r>
            <a:r>
              <a:rPr lang="ru-RU" sz="2800" dirty="0"/>
              <a:t> </a:t>
            </a:r>
            <a:r>
              <a:rPr lang="ru-RU" sz="2800" dirty="0" err="1"/>
              <a:t>анімації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зустріти</a:t>
            </a:r>
            <a:r>
              <a:rPr lang="ru-RU" sz="2800" dirty="0"/>
              <a:t> у закладах </a:t>
            </a:r>
            <a:r>
              <a:rPr lang="ru-RU" sz="2800" dirty="0" err="1" smtClean="0"/>
              <a:t>розміщення</a:t>
            </a:r>
            <a:r>
              <a:rPr lang="en-US" sz="2800" dirty="0" smtClean="0"/>
              <a:t> </a:t>
            </a:r>
            <a:r>
              <a:rPr lang="ru-RU" sz="2800" dirty="0" err="1" smtClean="0"/>
              <a:t>туристів</a:t>
            </a:r>
            <a:r>
              <a:rPr lang="ru-RU" sz="2800" dirty="0"/>
              <a:t>, правда вона є </a:t>
            </a:r>
            <a:r>
              <a:rPr lang="ru-RU" sz="2800" dirty="0" err="1"/>
              <a:t>присутньою</a:t>
            </a:r>
            <a:r>
              <a:rPr lang="ru-RU" sz="2800" dirty="0"/>
              <a:t> і в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галузях</a:t>
            </a:r>
            <a:r>
              <a:rPr lang="ru-RU" sz="2800" dirty="0"/>
              <a:t> туризму.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61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914400"/>
            <a:ext cx="71628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</a:rPr>
              <a:t>Сутнісна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класифікація</a:t>
            </a:r>
            <a:r>
              <a:rPr lang="ru-RU" sz="2400" dirty="0">
                <a:latin typeface="Arial" panose="020B0604020202020204" pitchFamily="34" charset="0"/>
              </a:rPr>
              <a:t> фестивального туризму </a:t>
            </a:r>
            <a:r>
              <a:rPr lang="ru-RU" sz="2400" dirty="0" err="1">
                <a:latin typeface="Arial" panose="020B0604020202020204" pitchFamily="34" charset="0"/>
              </a:rPr>
              <a:t>має</a:t>
            </a:r>
            <a:r>
              <a:rPr lang="ru-RU" sz="2400" dirty="0">
                <a:latin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</a:rPr>
              <a:t>меті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встановити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загальні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принципи</a:t>
            </a:r>
            <a:r>
              <a:rPr lang="ru-RU" sz="2400" dirty="0">
                <a:latin typeface="Arial" panose="020B0604020202020204" pitchFamily="34" charset="0"/>
              </a:rPr>
              <a:t> й </a:t>
            </a:r>
            <a:r>
              <a:rPr lang="ru-RU" sz="2400" dirty="0" err="1">
                <a:latin typeface="Arial" panose="020B0604020202020204" pitchFamily="34" charset="0"/>
              </a:rPr>
              <a:t>закономірності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встановлення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класів</a:t>
            </a:r>
            <a:r>
              <a:rPr lang="ru-RU" sz="2400" dirty="0">
                <a:latin typeface="Arial" panose="020B0604020202020204" pitchFamily="34" charset="0"/>
              </a:rPr>
              <a:t>. Для </a:t>
            </a:r>
            <a:r>
              <a:rPr lang="ru-RU" sz="2400" dirty="0" err="1">
                <a:latin typeface="Arial" panose="020B0604020202020204" pitchFamily="34" charset="0"/>
              </a:rPr>
              <a:t>цього</a:t>
            </a:r>
            <a:r>
              <a:rPr lang="ru-RU" sz="2400" dirty="0">
                <a:latin typeface="Arial" panose="020B0604020202020204" pitchFamily="34" charset="0"/>
              </a:rPr>
              <a:t> ми </a:t>
            </a:r>
            <a:r>
              <a:rPr lang="ru-RU" sz="2400" dirty="0" err="1">
                <a:latin typeface="Arial" panose="020B0604020202020204" pitchFamily="34" charset="0"/>
              </a:rPr>
              <a:t>розглянули</a:t>
            </a:r>
            <a:r>
              <a:rPr lang="ru-RU" sz="2400" dirty="0">
                <a:latin typeface="Arial" panose="020B0604020202020204" pitchFamily="34" charset="0"/>
              </a:rPr>
              <a:t> всю </a:t>
            </a:r>
            <a:r>
              <a:rPr lang="ru-RU" sz="2400" dirty="0" err="1">
                <a:latin typeface="Arial" panose="020B0604020202020204" pitchFamily="34" charset="0"/>
              </a:rPr>
              <a:t>множину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факторів</a:t>
            </a:r>
            <a:r>
              <a:rPr lang="ru-RU" sz="2400" dirty="0">
                <a:latin typeface="Arial" panose="020B0604020202020204" pitchFamily="34" charset="0"/>
              </a:rPr>
              <a:t>, за </a:t>
            </a:r>
            <a:r>
              <a:rPr lang="ru-RU" sz="2400" dirty="0" err="1">
                <a:latin typeface="Arial" panose="020B0604020202020204" pitchFamily="34" charset="0"/>
              </a:rPr>
              <a:t>якими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можуть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класифікуватися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фестивалі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виділили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найбільш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суттєві</a:t>
            </a:r>
            <a:r>
              <a:rPr lang="ru-RU" sz="2400" dirty="0">
                <a:latin typeface="Arial" panose="020B0604020202020204" pitchFamily="34" charset="0"/>
              </a:rPr>
              <a:t> з них і дали </a:t>
            </a:r>
            <a:r>
              <a:rPr lang="ru-RU" sz="2400" dirty="0" err="1">
                <a:latin typeface="Arial" panose="020B0604020202020204" pitchFamily="34" charset="0"/>
              </a:rPr>
              <a:t>змістовну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інтерпретацію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всім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можливим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класам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досліджуваного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об’єкта</a:t>
            </a:r>
            <a:r>
              <a:rPr lang="ru-RU" sz="2400" dirty="0">
                <a:latin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</a:rPr>
              <a:t>Розглянемо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можливу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типізацію</a:t>
            </a:r>
            <a:r>
              <a:rPr lang="ru-RU" sz="2400" dirty="0">
                <a:latin typeface="Arial" panose="020B0604020202020204" pitchFamily="34" charset="0"/>
              </a:rPr>
              <a:t> фестивального туризму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9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8763000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До </a:t>
            </a:r>
            <a:r>
              <a:rPr lang="ru-RU" b="1" dirty="0" err="1">
                <a:latin typeface="Arial" panose="020B0604020202020204" pitchFamily="34" charset="0"/>
              </a:rPr>
              <a:t>етнічних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фестивалів</a:t>
            </a:r>
            <a:r>
              <a:rPr lang="ru-RU" dirty="0">
                <a:latin typeface="Arial" panose="020B0604020202020204" pitchFamily="34" charset="0"/>
              </a:rPr>
              <a:t> належать:</a:t>
            </a:r>
          </a:p>
          <a:p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різноманітні</a:t>
            </a:r>
            <a:r>
              <a:rPr lang="ru-RU" dirty="0">
                <a:latin typeface="Arial" panose="020B0604020202020204" pitchFamily="34" charset="0"/>
              </a:rPr>
              <a:t> свята, </a:t>
            </a:r>
            <a:r>
              <a:rPr lang="ru-RU" dirty="0" err="1">
                <a:latin typeface="Arial" panose="020B0604020202020204" pitchFamily="34" charset="0"/>
              </a:rPr>
              <a:t>пов’язані</a:t>
            </a:r>
            <a:r>
              <a:rPr lang="ru-RU" dirty="0">
                <a:latin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</a:rPr>
              <a:t>язичницькими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віруваннями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Африканські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Івана</a:t>
            </a:r>
            <a:r>
              <a:rPr lang="ru-RU" dirty="0">
                <a:latin typeface="Arial" panose="020B0604020202020204" pitchFamily="34" charset="0"/>
              </a:rPr>
              <a:t> Купала, </a:t>
            </a:r>
            <a:r>
              <a:rPr lang="ru-RU" dirty="0" err="1">
                <a:latin typeface="Arial" panose="020B0604020202020204" pitchFamily="34" charset="0"/>
              </a:rPr>
              <a:t>Маланка</a:t>
            </a:r>
            <a:r>
              <a:rPr lang="ru-RU" dirty="0">
                <a:latin typeface="Arial" panose="020B0604020202020204" pitchFamily="34" charset="0"/>
              </a:rPr>
              <a:t>);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святкування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християнських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обрядів</a:t>
            </a:r>
            <a:r>
              <a:rPr lang="ru-RU" dirty="0">
                <a:latin typeface="Arial" panose="020B0604020202020204" pitchFamily="34" charset="0"/>
              </a:rPr>
              <a:t> та свят (</a:t>
            </a:r>
            <a:r>
              <a:rPr lang="ru-RU" dirty="0" err="1">
                <a:latin typeface="Arial" panose="020B0604020202020204" pitchFamily="34" charset="0"/>
              </a:rPr>
              <a:t>Масляна</a:t>
            </a:r>
            <a:r>
              <a:rPr lang="ru-RU" dirty="0">
                <a:latin typeface="Arial" panose="020B0604020202020204" pitchFamily="34" charset="0"/>
              </a:rPr>
              <a:t>);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свята, </a:t>
            </a:r>
            <a:r>
              <a:rPr lang="ru-RU" dirty="0" err="1">
                <a:latin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були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започатковані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ще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Дохристиянські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часи</a:t>
            </a:r>
            <a:r>
              <a:rPr lang="ru-RU" dirty="0">
                <a:latin typeface="Arial" panose="020B0604020202020204" pitchFamily="34" charset="0"/>
              </a:rPr>
              <a:t>, але </a:t>
            </a:r>
            <a:r>
              <a:rPr lang="ru-RU" dirty="0" err="1">
                <a:latin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впливом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релігії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дещо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видозмінилися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набувши</a:t>
            </a:r>
            <a:r>
              <a:rPr lang="ru-RU" dirty="0">
                <a:latin typeface="Arial" panose="020B0604020202020204" pitchFamily="34" charset="0"/>
              </a:rPr>
              <a:t> статусу </a:t>
            </a:r>
            <a:r>
              <a:rPr lang="ru-RU" dirty="0" err="1">
                <a:latin typeface="Arial" panose="020B0604020202020204" pitchFamily="34" charset="0"/>
              </a:rPr>
              <a:t>християнських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Венеціанський</a:t>
            </a:r>
            <a:r>
              <a:rPr lang="ru-RU" dirty="0">
                <a:latin typeface="Arial" panose="020B0604020202020204" pitchFamily="34" charset="0"/>
              </a:rPr>
              <a:t> карнавал);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святкування</a:t>
            </a:r>
            <a:r>
              <a:rPr lang="ru-RU" dirty="0">
                <a:latin typeface="Arial" panose="020B0604020202020204" pitchFamily="34" charset="0"/>
              </a:rPr>
              <a:t> Нового року у </a:t>
            </a:r>
            <a:r>
              <a:rPr lang="ru-RU" dirty="0" err="1">
                <a:latin typeface="Arial" panose="020B0604020202020204" pitchFamily="34" charset="0"/>
              </a:rPr>
              <a:t>різних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народів</a:t>
            </a:r>
            <a:r>
              <a:rPr lang="ru-RU" dirty="0">
                <a:latin typeface="Arial" panose="020B0604020202020204" pitchFamily="34" charset="0"/>
              </a:rPr>
              <a:t>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сучасні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збірні</a:t>
            </a:r>
            <a:r>
              <a:rPr lang="ru-RU" dirty="0">
                <a:latin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</a:rPr>
              <a:t>етнічні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 («</a:t>
            </a:r>
            <a:r>
              <a:rPr lang="ru-RU" dirty="0" err="1">
                <a:latin typeface="Arial" panose="020B0604020202020204" pitchFamily="34" charset="0"/>
              </a:rPr>
              <a:t>Фольклорум</a:t>
            </a:r>
            <a:r>
              <a:rPr lang="ru-RU" dirty="0">
                <a:latin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</a:rPr>
              <a:t>Німеччина</a:t>
            </a:r>
            <a:r>
              <a:rPr lang="ru-RU" dirty="0">
                <a:latin typeface="Arial" panose="020B0604020202020204" pitchFamily="34" charset="0"/>
              </a:rPr>
              <a:t>).</a:t>
            </a:r>
          </a:p>
          <a:p>
            <a:r>
              <a:rPr lang="ru-RU" dirty="0">
                <a:latin typeface="Arial" panose="020B0604020202020204" pitchFamily="34" charset="0"/>
              </a:rPr>
              <a:t>До </a:t>
            </a:r>
            <a:r>
              <a:rPr lang="ru-RU" b="1" dirty="0" err="1">
                <a:latin typeface="Arial" panose="020B0604020202020204" pitchFamily="34" charset="0"/>
              </a:rPr>
              <a:t>релігійних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фестивалів</a:t>
            </a:r>
            <a:r>
              <a:rPr lang="ru-RU" dirty="0">
                <a:latin typeface="Arial" panose="020B0604020202020204" pitchFamily="34" charset="0"/>
              </a:rPr>
              <a:t> належать:</a:t>
            </a:r>
          </a:p>
          <a:p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пов’язані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світовими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релігіями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Християнство</a:t>
            </a:r>
            <a:r>
              <a:rPr lang="ru-RU" dirty="0">
                <a:latin typeface="Arial" panose="020B0604020202020204" pitchFamily="34" charset="0"/>
              </a:rPr>
              <a:t>, Буддизм, </a:t>
            </a:r>
            <a:r>
              <a:rPr lang="ru-RU" dirty="0" err="1">
                <a:latin typeface="Arial" panose="020B0604020202020204" pitchFamily="34" charset="0"/>
              </a:rPr>
              <a:t>Іслам</a:t>
            </a:r>
            <a:r>
              <a:rPr lang="ru-RU" dirty="0">
                <a:latin typeface="Arial" panose="020B0604020202020204" pitchFamily="34" charset="0"/>
              </a:rPr>
              <a:t>);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пов’язані</a:t>
            </a:r>
            <a:r>
              <a:rPr lang="ru-RU" dirty="0">
                <a:latin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</a:rPr>
              <a:t>національними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релігіями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Іудаїзм</a:t>
            </a:r>
            <a:r>
              <a:rPr lang="ru-RU" dirty="0">
                <a:latin typeface="Arial" panose="020B0604020202020204" pitchFamily="34" charset="0"/>
              </a:rPr>
              <a:t>, Зороастризм, </a:t>
            </a:r>
            <a:r>
              <a:rPr lang="ru-RU" dirty="0" err="1">
                <a:latin typeface="Arial" panose="020B0604020202020204" pitchFamily="34" charset="0"/>
              </a:rPr>
              <a:t>Індуїзм</a:t>
            </a:r>
            <a:r>
              <a:rPr lang="ru-RU" dirty="0">
                <a:latin typeface="Arial" panose="020B0604020202020204" pitchFamily="34" charset="0"/>
              </a:rPr>
              <a:t>);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пов’язані</a:t>
            </a:r>
            <a:r>
              <a:rPr lang="ru-RU" dirty="0">
                <a:latin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</a:rPr>
              <a:t>місцевими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віруваннями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тотеїзм</a:t>
            </a:r>
            <a:r>
              <a:rPr lang="ru-RU" dirty="0">
                <a:latin typeface="Arial" panose="020B0604020202020204" pitchFamily="34" charset="0"/>
              </a:rPr>
              <a:t>, фетишизм, </a:t>
            </a:r>
            <a:r>
              <a:rPr lang="ru-RU" dirty="0" err="1">
                <a:latin typeface="Arial" panose="020B0604020202020204" pitchFamily="34" charset="0"/>
              </a:rPr>
              <a:t>магія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віра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духів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предків</a:t>
            </a:r>
            <a:r>
              <a:rPr lang="ru-RU" dirty="0">
                <a:latin typeface="Arial" panose="020B0604020202020204" pitchFamily="34" charset="0"/>
              </a:rPr>
              <a:t> і т.д.).</a:t>
            </a:r>
          </a:p>
          <a:p>
            <a:r>
              <a:rPr lang="ru-RU" dirty="0">
                <a:latin typeface="Arial" panose="020B0604020202020204" pitchFamily="34" charset="0"/>
              </a:rPr>
              <a:t>До </a:t>
            </a:r>
            <a:r>
              <a:rPr lang="ru-RU" b="1" dirty="0" err="1">
                <a:latin typeface="Arial" panose="020B0604020202020204" pitchFamily="34" charset="0"/>
              </a:rPr>
              <a:t>музичних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фестивалів</a:t>
            </a:r>
            <a:r>
              <a:rPr lang="ru-RU" dirty="0">
                <a:latin typeface="Arial" panose="020B0604020202020204" pitchFamily="34" charset="0"/>
              </a:rPr>
              <a:t> належать:</a:t>
            </a:r>
          </a:p>
          <a:p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концерти</a:t>
            </a:r>
            <a:r>
              <a:rPr lang="ru-RU" dirty="0">
                <a:latin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</a:rPr>
              <a:t>етнічної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музики</a:t>
            </a:r>
            <a:r>
              <a:rPr lang="ru-RU" dirty="0">
                <a:latin typeface="Arial" panose="020B0604020202020204" pitchFamily="34" charset="0"/>
              </a:rPr>
              <a:t>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концерти</a:t>
            </a:r>
            <a:r>
              <a:rPr lang="ru-RU" dirty="0">
                <a:latin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</a:rPr>
              <a:t>класичної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музики</a:t>
            </a:r>
            <a:r>
              <a:rPr lang="ru-RU" dirty="0">
                <a:latin typeface="Arial" panose="020B0604020202020204" pitchFamily="34" charset="0"/>
              </a:rPr>
              <a:t>;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</a:rPr>
              <a:t>фестивалі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концерти</a:t>
            </a:r>
            <a:r>
              <a:rPr lang="ru-RU" dirty="0">
                <a:latin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</a:rPr>
              <a:t>сучасної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музики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3058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До </a:t>
            </a:r>
            <a:r>
              <a:rPr lang="ru-RU" sz="2000" b="1" dirty="0" err="1">
                <a:latin typeface="Arial" panose="020B0604020202020204" pitchFamily="34" charset="0"/>
              </a:rPr>
              <a:t>фестивалів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сучасних</a:t>
            </a:r>
            <a:r>
              <a:rPr lang="ru-RU" sz="2000" b="1" dirty="0">
                <a:latin typeface="Arial" panose="020B0604020202020204" pitchFamily="34" charset="0"/>
              </a:rPr>
              <a:t> субкультур</a:t>
            </a:r>
            <a:r>
              <a:rPr lang="ru-RU" sz="2000" dirty="0">
                <a:latin typeface="Arial" panose="020B0604020202020204" pitchFamily="34" charset="0"/>
              </a:rPr>
              <a:t> належать:</a:t>
            </a:r>
          </a:p>
          <a:p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</a:rPr>
              <a:t>паради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представників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нетрадиційної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сексуальної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орієнтації</a:t>
            </a:r>
            <a:r>
              <a:rPr lang="ru-RU" sz="2000" dirty="0">
                <a:latin typeface="Arial" panose="020B0604020202020204" pitchFamily="34" charset="0"/>
              </a:rPr>
              <a:t>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кохання</a:t>
            </a:r>
            <a:r>
              <a:rPr lang="ru-RU" sz="2000" dirty="0">
                <a:latin typeface="Arial" panose="020B0604020202020204" pitchFamily="34" charset="0"/>
              </a:rPr>
              <a:t>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різноманітні</a:t>
            </a:r>
            <a:r>
              <a:rPr lang="ru-RU" sz="2000" dirty="0">
                <a:latin typeface="Arial" panose="020B0604020202020204" pitchFamily="34" charset="0"/>
              </a:rPr>
              <a:t> свята субкультур (</a:t>
            </a:r>
            <a:r>
              <a:rPr lang="ru-RU" sz="2000" dirty="0" err="1">
                <a:latin typeface="Arial" panose="020B0604020202020204" pitchFamily="34" charset="0"/>
              </a:rPr>
              <a:t>Хіпі</a:t>
            </a:r>
            <a:r>
              <a:rPr lang="ru-RU" sz="2000" dirty="0">
                <a:latin typeface="Arial" panose="020B0604020202020204" pitchFamily="34" charset="0"/>
              </a:rPr>
              <a:t>, Панк, Рок та </a:t>
            </a:r>
            <a:r>
              <a:rPr lang="ru-RU" sz="2000" dirty="0" err="1">
                <a:latin typeface="Arial" panose="020B0604020202020204" pitchFamily="34" charset="0"/>
              </a:rPr>
              <a:t>ін</a:t>
            </a:r>
            <a:r>
              <a:rPr lang="ru-RU" sz="2000" dirty="0">
                <a:latin typeface="Arial" panose="020B0604020202020204" pitchFamily="34" charset="0"/>
              </a:rPr>
              <a:t>.);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кінофестивалі</a:t>
            </a:r>
            <a:r>
              <a:rPr lang="ru-RU" sz="2000" dirty="0">
                <a:latin typeface="Arial" panose="020B0604020202020204" pitchFamily="34" charset="0"/>
              </a:rPr>
              <a:t>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</a:rPr>
              <a:t>покази</a:t>
            </a:r>
            <a:r>
              <a:rPr lang="ru-RU" sz="2000" dirty="0">
                <a:latin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</a:rPr>
              <a:t>сучасної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моди</a:t>
            </a:r>
            <a:r>
              <a:rPr lang="ru-RU" sz="2000" dirty="0">
                <a:latin typeface="Arial" panose="020B0604020202020204" pitchFamily="34" charset="0"/>
              </a:rPr>
              <a:t>.</a:t>
            </a:r>
          </a:p>
          <a:p>
            <a:r>
              <a:rPr lang="ru-RU" sz="2000" dirty="0">
                <a:latin typeface="Arial" panose="020B0604020202020204" pitchFamily="34" charset="0"/>
              </a:rPr>
              <a:t>До </a:t>
            </a:r>
            <a:r>
              <a:rPr lang="ru-RU" sz="2000" b="1" dirty="0" err="1">
                <a:latin typeface="Arial" panose="020B0604020202020204" pitchFamily="34" charset="0"/>
              </a:rPr>
              <a:t>гастрономічних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фестивалів</a:t>
            </a:r>
            <a:r>
              <a:rPr lang="ru-RU" sz="2000" dirty="0">
                <a:latin typeface="Arial" panose="020B0604020202020204" pitchFamily="34" charset="0"/>
              </a:rPr>
              <a:t> належать:</a:t>
            </a:r>
          </a:p>
          <a:p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пов’язані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зі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збором</a:t>
            </a:r>
            <a:r>
              <a:rPr lang="ru-RU" sz="2000" dirty="0">
                <a:latin typeface="Arial" panose="020B0604020202020204" pitchFamily="34" charset="0"/>
              </a:rPr>
              <a:t> урожаю (Свято винограду);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пов’язані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певною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національною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стравою</a:t>
            </a:r>
            <a:r>
              <a:rPr lang="ru-RU" sz="2000" dirty="0">
                <a:latin typeface="Arial" panose="020B0604020202020204" pitchFamily="34" charset="0"/>
              </a:rPr>
              <a:t> (Фестиваль </a:t>
            </a:r>
            <a:r>
              <a:rPr lang="ru-RU" sz="2000" dirty="0" err="1">
                <a:latin typeface="Arial" panose="020B0604020202020204" pitchFamily="34" charset="0"/>
              </a:rPr>
              <a:t>бринзи</a:t>
            </a:r>
            <a:r>
              <a:rPr lang="ru-RU" sz="2000" dirty="0">
                <a:latin typeface="Arial" panose="020B0604020202020204" pitchFamily="34" charset="0"/>
              </a:rPr>
              <a:t>);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присвячені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певному</a:t>
            </a:r>
            <a:r>
              <a:rPr lang="ru-RU" sz="2000" dirty="0">
                <a:latin typeface="Arial" panose="020B0604020202020204" pitchFamily="34" charset="0"/>
              </a:rPr>
              <a:t> напою («</a:t>
            </a:r>
            <a:r>
              <a:rPr lang="ru-RU" sz="2000" dirty="0" err="1">
                <a:latin typeface="Arial" panose="020B0604020202020204" pitchFamily="34" charset="0"/>
              </a:rPr>
              <a:t>Октоберфест</a:t>
            </a:r>
            <a:r>
              <a:rPr lang="ru-RU" sz="2000" dirty="0">
                <a:latin typeface="Arial" panose="020B0604020202020204" pitchFamily="34" charset="0"/>
              </a:rPr>
              <a:t>», Свято молодого вина (</a:t>
            </a:r>
            <a:r>
              <a:rPr lang="ru-RU" sz="2000" dirty="0" err="1">
                <a:latin typeface="Arial" panose="020B0604020202020204" pitchFamily="34" charset="0"/>
              </a:rPr>
              <a:t>Грузія</a:t>
            </a:r>
            <a:r>
              <a:rPr lang="ru-RU" sz="2000" dirty="0">
                <a:latin typeface="Arial" panose="020B0604020202020204" pitchFamily="34" charset="0"/>
              </a:rPr>
              <a:t>).</a:t>
            </a:r>
          </a:p>
          <a:p>
            <a:r>
              <a:rPr lang="ru-RU" sz="2000" dirty="0">
                <a:latin typeface="Arial" panose="020B0604020202020204" pitchFamily="34" charset="0"/>
              </a:rPr>
              <a:t>До </a:t>
            </a:r>
            <a:r>
              <a:rPr lang="ru-RU" sz="2000" b="1" dirty="0" err="1">
                <a:latin typeface="Arial" panose="020B0604020202020204" pitchFamily="34" charset="0"/>
              </a:rPr>
              <a:t>спортивних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фестивалів</a:t>
            </a:r>
            <a:r>
              <a:rPr lang="ru-RU" sz="2000" dirty="0">
                <a:latin typeface="Arial" panose="020B0604020202020204" pitchFamily="34" charset="0"/>
              </a:rPr>
              <a:t> належать:</a:t>
            </a:r>
          </a:p>
          <a:p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фестивалі</a:t>
            </a:r>
            <a:r>
              <a:rPr lang="ru-RU" sz="2000" dirty="0">
                <a:latin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</a:rPr>
              <a:t>пов’язані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зі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святкуванням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спортивних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подій</a:t>
            </a:r>
            <a:r>
              <a:rPr lang="ru-RU" sz="2000" dirty="0">
                <a:latin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</a:rPr>
              <a:t>відкриття</a:t>
            </a:r>
            <a:r>
              <a:rPr lang="ru-RU" sz="2000" dirty="0">
                <a:latin typeface="Arial" panose="020B0604020202020204" pitchFamily="34" charset="0"/>
              </a:rPr>
              <a:t> – </a:t>
            </a:r>
            <a:r>
              <a:rPr lang="ru-RU" sz="2000" dirty="0" err="1">
                <a:latin typeface="Arial" panose="020B0604020202020204" pitchFamily="34" charset="0"/>
              </a:rPr>
              <a:t>закриття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Олімпійських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ігор</a:t>
            </a:r>
            <a:r>
              <a:rPr lang="ru-RU" sz="2000" dirty="0">
                <a:latin typeface="Arial" panose="020B0604020202020204" pitchFamily="34" charset="0"/>
              </a:rPr>
              <a:t>);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- </a:t>
            </a:r>
            <a:r>
              <a:rPr lang="ru-RU" sz="2000" dirty="0" err="1">
                <a:latin typeface="Arial" panose="020B0604020202020204" pitchFamily="34" charset="0"/>
              </a:rPr>
              <a:t>проведення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різноманітних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чемпіонатів</a:t>
            </a:r>
            <a:r>
              <a:rPr lang="ru-RU" sz="2000" dirty="0">
                <a:latin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</a:rPr>
              <a:t>Чемпіонати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</a:rPr>
              <a:t>світу</a:t>
            </a:r>
            <a:r>
              <a:rPr lang="ru-RU" sz="2000" dirty="0">
                <a:latin typeface="Arial" panose="020B0604020202020204" pitchFamily="34" charset="0"/>
              </a:rPr>
              <a:t> з футболу, </a:t>
            </a:r>
            <a:r>
              <a:rPr lang="ru-RU" sz="2000" dirty="0" err="1">
                <a:latin typeface="Arial" panose="020B0604020202020204" pitchFamily="34" charset="0"/>
              </a:rPr>
              <a:t>хокею</a:t>
            </a:r>
            <a:r>
              <a:rPr lang="ru-RU" sz="2000" dirty="0">
                <a:latin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</a:rPr>
              <a:t>ін</a:t>
            </a:r>
            <a:r>
              <a:rPr lang="ru-RU" sz="2000" dirty="0">
                <a:latin typeface="Arial" panose="020B0604020202020204" pitchFamily="34" charset="0"/>
              </a:rPr>
              <a:t>.).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534400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Стосовно</a:t>
            </a:r>
            <a:r>
              <a:rPr lang="ru-RU" sz="2800" dirty="0"/>
              <a:t> </a:t>
            </a:r>
            <a:r>
              <a:rPr lang="ru-RU" sz="2800" dirty="0" err="1"/>
              <a:t>етнофестивального</a:t>
            </a:r>
            <a:r>
              <a:rPr lang="ru-RU" sz="2800" dirty="0"/>
              <a:t> туризму, то тут </a:t>
            </a:r>
            <a:r>
              <a:rPr lang="ru-RU" sz="2800" dirty="0" err="1"/>
              <a:t>існують</a:t>
            </a:r>
            <a:r>
              <a:rPr lang="ru-RU" sz="2800" dirty="0"/>
              <a:t> </a:t>
            </a:r>
            <a:r>
              <a:rPr lang="ru-RU" sz="2800" dirty="0" err="1"/>
              <a:t>певні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 smtClean="0"/>
              <a:t>організаторів</a:t>
            </a:r>
            <a:r>
              <a:rPr lang="ru-RU" sz="2800" dirty="0"/>
              <a:t>, </a:t>
            </a:r>
            <a:r>
              <a:rPr lang="ru-RU" sz="2800" dirty="0" err="1"/>
              <a:t>учасників</a:t>
            </a:r>
            <a:r>
              <a:rPr lang="ru-RU" sz="2800" dirty="0"/>
              <a:t> та </a:t>
            </a:r>
            <a:r>
              <a:rPr lang="ru-RU" sz="2800" dirty="0" err="1"/>
              <a:t>місця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такого фестивалю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Програми</a:t>
            </a:r>
            <a:r>
              <a:rPr lang="ru-RU" sz="2800" dirty="0" smtClean="0"/>
              <a:t> </a:t>
            </a:r>
            <a:r>
              <a:rPr lang="ru-RU" sz="2800" dirty="0" err="1"/>
              <a:t>етнофестивального</a:t>
            </a:r>
            <a:r>
              <a:rPr lang="ru-RU" sz="2800" dirty="0"/>
              <a:t> туризму, як правило,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ширшу</a:t>
            </a:r>
            <a:r>
              <a:rPr lang="ru-RU" sz="2800" dirty="0"/>
              <a:t> </a:t>
            </a:r>
            <a:r>
              <a:rPr lang="ru-RU" sz="2800" dirty="0" err="1"/>
              <a:t>програму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</a:t>
            </a:r>
            <a:r>
              <a:rPr lang="ru-RU" sz="2800" dirty="0" err="1"/>
              <a:t>крім</a:t>
            </a:r>
            <a:r>
              <a:rPr lang="ru-RU" sz="2800" dirty="0"/>
              <a:t> самих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атракцій</a:t>
            </a:r>
            <a:r>
              <a:rPr lang="ru-RU" sz="2800" dirty="0"/>
              <a:t>, </a:t>
            </a:r>
            <a:r>
              <a:rPr lang="ru-RU" sz="2800" dirty="0" err="1"/>
              <a:t>концертів</a:t>
            </a:r>
            <a:r>
              <a:rPr lang="ru-RU" sz="2800" dirty="0"/>
              <a:t>, </a:t>
            </a:r>
            <a:r>
              <a:rPr lang="ru-RU" sz="2800" dirty="0" err="1"/>
              <a:t>мистецьких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 smtClean="0"/>
              <a:t>організаторам</a:t>
            </a:r>
            <a:r>
              <a:rPr lang="ru-RU" sz="2800" dirty="0" smtClean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спланувати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й </a:t>
            </a:r>
            <a:r>
              <a:rPr lang="ru-RU" sz="2800" dirty="0" err="1"/>
              <a:t>розміщення</a:t>
            </a:r>
            <a:r>
              <a:rPr lang="ru-RU" sz="2800" dirty="0"/>
              <a:t> та </a:t>
            </a:r>
            <a:r>
              <a:rPr lang="ru-RU" sz="2800" dirty="0" err="1"/>
              <a:t>харчування</a:t>
            </a:r>
            <a:r>
              <a:rPr lang="ru-RU" sz="2800" dirty="0"/>
              <a:t> </a:t>
            </a:r>
            <a:r>
              <a:rPr lang="ru-RU" sz="2800" dirty="0" err="1"/>
              <a:t>туристів</a:t>
            </a:r>
            <a:r>
              <a:rPr lang="ru-RU" sz="2800" dirty="0"/>
              <a:t>, </a:t>
            </a:r>
            <a:r>
              <a:rPr lang="ru-RU" sz="2800" dirty="0" err="1" smtClean="0"/>
              <a:t>пізнавальні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поїздки</a:t>
            </a:r>
            <a:r>
              <a:rPr lang="ru-RU" sz="2800" dirty="0"/>
              <a:t>, </a:t>
            </a:r>
            <a:r>
              <a:rPr lang="ru-RU" sz="2800" dirty="0" err="1"/>
              <a:t>відвідини</a:t>
            </a:r>
            <a:r>
              <a:rPr lang="ru-RU" sz="2800" dirty="0"/>
              <a:t> </a:t>
            </a:r>
            <a:r>
              <a:rPr lang="ru-RU" sz="2800" dirty="0" err="1"/>
              <a:t>етнографічних</a:t>
            </a:r>
            <a:r>
              <a:rPr lang="ru-RU" sz="2800" dirty="0"/>
              <a:t> </a:t>
            </a:r>
            <a:r>
              <a:rPr lang="ru-RU" sz="2800" dirty="0" err="1"/>
              <a:t>музеїв</a:t>
            </a:r>
            <a:r>
              <a:rPr lang="ru-RU" sz="2800" dirty="0"/>
              <a:t> та </a:t>
            </a:r>
            <a:r>
              <a:rPr lang="ru-RU" sz="2800" dirty="0" err="1" smtClean="0"/>
              <a:t>майстер-класів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Для того,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краще</a:t>
            </a:r>
            <a:r>
              <a:rPr lang="ru-RU" sz="2800" dirty="0"/>
              <a:t> </a:t>
            </a:r>
            <a:r>
              <a:rPr lang="ru-RU" sz="2800" dirty="0" err="1"/>
              <a:t>зрозуміти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менеджменту </a:t>
            </a:r>
            <a:r>
              <a:rPr lang="ru-RU" sz="2800" dirty="0" err="1" smtClean="0"/>
              <a:t>етнофестивального</a:t>
            </a:r>
            <a:r>
              <a:rPr lang="en-US" sz="2800" dirty="0" smtClean="0"/>
              <a:t> </a:t>
            </a:r>
            <a:r>
              <a:rPr lang="ru-RU" sz="2800" dirty="0" smtClean="0"/>
              <a:t>туризму</a:t>
            </a:r>
            <a:r>
              <a:rPr lang="ru-RU" sz="2800" dirty="0"/>
              <a:t>, </a:t>
            </a:r>
            <a:r>
              <a:rPr lang="ru-RU" sz="2800" dirty="0" err="1"/>
              <a:t>дослідимо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на </a:t>
            </a:r>
            <a:r>
              <a:rPr lang="ru-RU" sz="2800" dirty="0" err="1"/>
              <a:t>прикладі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фестивалю </a:t>
            </a:r>
            <a:r>
              <a:rPr lang="ru-RU" sz="2800" dirty="0" err="1"/>
              <a:t>етнічної</a:t>
            </a:r>
            <a:r>
              <a:rPr lang="ru-RU" sz="2800" dirty="0"/>
              <a:t> </a:t>
            </a:r>
            <a:r>
              <a:rPr lang="ru-RU" sz="2800" dirty="0" err="1" smtClean="0"/>
              <a:t>музики</a:t>
            </a:r>
            <a:r>
              <a:rPr lang="en-US" sz="2800" dirty="0" smtClean="0"/>
              <a:t> </a:t>
            </a:r>
            <a:r>
              <a:rPr lang="ru-RU" sz="2800" dirty="0" smtClean="0"/>
              <a:t>та </a:t>
            </a:r>
            <a:r>
              <a:rPr lang="ru-RU" sz="2800" dirty="0" err="1"/>
              <a:t>лендарту</a:t>
            </a:r>
            <a:r>
              <a:rPr lang="ru-RU" sz="2800" dirty="0"/>
              <a:t> “</a:t>
            </a:r>
            <a:r>
              <a:rPr lang="ru-RU" sz="2800" dirty="0" err="1"/>
              <a:t>Шешори</a:t>
            </a:r>
            <a:r>
              <a:rPr lang="ru-RU" sz="2800" dirty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29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681655"/>
            <a:ext cx="8458200" cy="2175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tabLst>
                <a:tab pos="1047115" algn="l"/>
              </a:tabLst>
            </a:pPr>
            <a:r>
              <a:rPr lang="ru-RU" sz="4800" i="1" dirty="0" smtClean="0">
                <a:latin typeface="Times New Roman"/>
                <a:ea typeface="Times New Roman"/>
              </a:rPr>
              <a:t>4. </a:t>
            </a:r>
            <a:r>
              <a:rPr lang="ru-RU" sz="4800" i="1" dirty="0" err="1" smtClean="0">
                <a:latin typeface="Times New Roman"/>
                <a:ea typeface="Times New Roman"/>
              </a:rPr>
              <a:t>Особливості</a:t>
            </a:r>
            <a:r>
              <a:rPr lang="ru-RU" sz="4800" i="1" dirty="0" smtClean="0">
                <a:latin typeface="Times New Roman"/>
                <a:ea typeface="Times New Roman"/>
              </a:rPr>
              <a:t> </a:t>
            </a:r>
            <a:r>
              <a:rPr lang="ru-RU" sz="4800" i="1" dirty="0" err="1" smtClean="0">
                <a:latin typeface="Times New Roman"/>
                <a:ea typeface="Times New Roman"/>
              </a:rPr>
              <a:t>етнофестивального</a:t>
            </a:r>
            <a:r>
              <a:rPr lang="ru-RU" sz="4800" i="1" dirty="0" smtClean="0">
                <a:latin typeface="Times New Roman"/>
                <a:ea typeface="Times New Roman"/>
              </a:rPr>
              <a:t> туризму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81000"/>
            <a:ext cx="8991600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Шешо́ри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»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український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міжнародний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щорічний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2" tooltip="Фестиваль"/>
              </a:rPr>
              <a:t>фестиваль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етнічної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музики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3" tooltip="Лендарт"/>
              </a:rPr>
              <a:t>лендарту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З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2003"/>
              </a:rPr>
              <a:t>2003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по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5" tooltip="2006"/>
              </a:rPr>
              <a:t>2006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рік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проводився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селі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6" tooltip="Шешори (село)"/>
              </a:rPr>
              <a:t>Шешори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на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7" tooltip="Івано-Франківська область"/>
              </a:rPr>
              <a:t>Івано-Франківщині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У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8" tooltip="2007"/>
              </a:rPr>
              <a:t>2007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фестиваль «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Шешори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відбувався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не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селі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Шешори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біля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села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9" tooltip="Воробіївка (Немирівський район)"/>
              </a:rPr>
              <a:t>Воробіївки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10" tooltip="Немирівський район"/>
              </a:rPr>
              <a:t>Немирівський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10" tooltip="Немирівський район"/>
              </a:rPr>
              <a:t> район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11" tooltip="Вінницька область"/>
              </a:rPr>
              <a:t>Вінницька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11" tooltip="Вінницька область"/>
              </a:rPr>
              <a:t> область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). З 2009 по 2013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відбувався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12" tooltip="Арт-Поле"/>
              </a:rPr>
              <a:t>Арт-Поле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брали участь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колективи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із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багатьох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країн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в тому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числі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Австрії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Болгарії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Молдови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Польщі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Росії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Білорусі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Словаччини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Франції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Швеції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Чехії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Засновник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фестивалю —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інформаційно-видавничий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центр "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Зелене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досье",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активісти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почали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здійснювати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природоохоронну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діяльність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1993 р.,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травні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1994 р. вони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об‘єдналися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а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вересні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зареєструвалися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Концепцію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фестивалю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організатори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пояснювали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як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спробу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творчого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гармонійного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співіснування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світом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оточує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оскільки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етнічна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музика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ленд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-арт є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тими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напрямками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мистецтва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побудовані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саме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такому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взаєморозумінні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Місце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проведення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фестивалю — село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Шешори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—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належить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 тих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українських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земель, де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етнічне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перетворення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українців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росіян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зайшло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далеко, де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різницю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між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своїм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українським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) та чужим (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зокрема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російським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) люди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відчувають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природно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не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силкуючись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Музична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складова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фестивалю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була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головною.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Проте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форми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фактури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фестивального природного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середовища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були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сприятливі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втілення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найрізноманітніших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художніх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задумів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ленд-артівського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напрямку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uk/thumb/d/d1/%D0%A4%D0%B5%D1%81%D1%82%D0%B8%D0%B2%D0%B0%D0%BB%D1%8C_%D0%A8%D0%B5%D1%88%D0%BE%D1%80%D0%B8-2007.JPG/300px-%D0%A4%D0%B5%D1%81%D1%82%D0%B8%D0%B2%D0%B0%D0%BB%D1%8C_%D0%A8%D0%B5%D1%88%D0%BE%D1%80%D0%B8-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7932"/>
            <a:ext cx="8839200" cy="62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7400" y="228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Фестивальний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туризм </a:t>
            </a:r>
            <a:r>
              <a:rPr lang="ru-RU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Шешори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78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13" y="1600200"/>
            <a:ext cx="8504257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Пошивалов</a:t>
            </a:r>
            <a:r>
              <a:rPr lang="ru-RU" dirty="0"/>
              <a:t> В. П. </a:t>
            </a:r>
            <a:r>
              <a:rPr lang="ru-RU" dirty="0" err="1"/>
              <a:t>Касян</a:t>
            </a:r>
            <a:r>
              <a:rPr lang="ru-RU" dirty="0"/>
              <a:t> С. Я. 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-маркетингу </a:t>
            </a:r>
            <a:r>
              <a:rPr lang="ru-RU" dirty="0" err="1"/>
              <a:t>компаній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/ В. П. </a:t>
            </a:r>
            <a:r>
              <a:rPr lang="ru-RU" dirty="0" err="1"/>
              <a:t>Касян</a:t>
            </a:r>
            <a:r>
              <a:rPr lang="ru-RU" dirty="0"/>
              <a:t> С. Я. </a:t>
            </a:r>
            <a:r>
              <a:rPr lang="ru-RU" dirty="0" err="1"/>
              <a:t>Пошивалов</a:t>
            </a:r>
            <a:r>
              <a:rPr lang="ru-RU" dirty="0"/>
              <a:t>, О. М. </a:t>
            </a:r>
            <a:r>
              <a:rPr lang="ru-RU" dirty="0" err="1"/>
              <a:t>Вовкотруб</a:t>
            </a:r>
            <a:r>
              <a:rPr lang="ru-RU" dirty="0"/>
              <a:t> //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- 2013. - № 78. - С. 251-259. - Режим доступу: </a:t>
            </a:r>
            <a:r>
              <a:rPr lang="ru-RU" dirty="0">
                <a:hlinkClick r:id="rId2"/>
              </a:rPr>
              <a:t>http://nbuv.gov.ua/UJRN/ecpros_2013_78_26</a:t>
            </a:r>
            <a:r>
              <a:rPr lang="ru-RU" dirty="0" smtClean="0"/>
              <a:t>.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Поліщук</a:t>
            </a:r>
            <a:r>
              <a:rPr lang="ru-RU" dirty="0"/>
              <a:t> В. Л. 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івентивного</a:t>
            </a:r>
            <a:r>
              <a:rPr lang="ru-RU" dirty="0"/>
              <a:t> туризму в </a:t>
            </a:r>
            <a:r>
              <a:rPr lang="ru-RU" dirty="0" err="1"/>
              <a:t>Україні</a:t>
            </a:r>
            <a:r>
              <a:rPr lang="ru-RU" dirty="0"/>
              <a:t> / В. Л. </a:t>
            </a:r>
            <a:r>
              <a:rPr lang="ru-RU" dirty="0" err="1"/>
              <a:t>Поліщук</a:t>
            </a:r>
            <a:r>
              <a:rPr lang="ru-RU" dirty="0"/>
              <a:t>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Запорізького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Економічні</a:t>
            </a:r>
            <a:r>
              <a:rPr lang="ru-RU" dirty="0"/>
              <a:t> науки. - 2013. - № 3. - С. 143-152. - Режим доступу: </a:t>
            </a:r>
            <a:r>
              <a:rPr lang="en-US" dirty="0">
                <a:hlinkClick r:id="rId3"/>
              </a:rPr>
              <a:t>http://nbuv.gov.ua/UJRN/Vznu_eco_2013_3_23</a:t>
            </a:r>
            <a:r>
              <a:rPr lang="en-US" dirty="0" smtClean="0"/>
              <a:t>.</a:t>
            </a:r>
            <a:endParaRPr lang="uk-UA" dirty="0" smtClean="0"/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Донець</a:t>
            </a:r>
            <a:r>
              <a:rPr lang="ru-RU" dirty="0"/>
              <a:t> О. С. Концептуальна модель </a:t>
            </a:r>
            <a:r>
              <a:rPr lang="ru-RU" dirty="0" err="1"/>
              <a:t>бізнес-ситуації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і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персоналу </a:t>
            </a:r>
            <a:r>
              <a:rPr lang="ru-RU" dirty="0" err="1"/>
              <a:t>івент-служби</a:t>
            </a:r>
            <a:r>
              <a:rPr lang="ru-RU" dirty="0"/>
              <a:t> / О. С. </a:t>
            </a:r>
            <a:r>
              <a:rPr lang="ru-RU" dirty="0" err="1"/>
              <a:t>Донець</a:t>
            </a:r>
            <a:r>
              <a:rPr lang="ru-RU" dirty="0"/>
              <a:t>, К. В. </a:t>
            </a:r>
            <a:r>
              <a:rPr lang="ru-RU" dirty="0" err="1"/>
              <a:t>Філіпович</a:t>
            </a:r>
            <a:r>
              <a:rPr lang="ru-RU" dirty="0"/>
              <a:t> //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Інформ</a:t>
            </a:r>
            <a:r>
              <a:rPr lang="ru-RU" dirty="0"/>
              <a:t>. - 2014. - № 1. - С. 324-329. - Режим доступу: </a:t>
            </a:r>
            <a:r>
              <a:rPr lang="ru-RU" dirty="0">
                <a:hlinkClick r:id="rId4"/>
              </a:rPr>
              <a:t>http://nbuv.gov.ua/UJRN/binf_2014_1_60</a:t>
            </a:r>
            <a:r>
              <a:rPr lang="ru-RU" dirty="0" smtClean="0"/>
              <a:t>.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Поліщук</a:t>
            </a:r>
            <a:r>
              <a:rPr lang="ru-RU" dirty="0"/>
              <a:t> В. Л. 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як </a:t>
            </a:r>
            <a:r>
              <a:rPr lang="ru-RU" dirty="0" err="1"/>
              <a:t>івентивної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дестинації</a:t>
            </a:r>
            <a:r>
              <a:rPr lang="ru-RU" dirty="0"/>
              <a:t> / В. Л. </a:t>
            </a:r>
            <a:r>
              <a:rPr lang="ru-RU" dirty="0" err="1"/>
              <a:t>Поліщук</a:t>
            </a:r>
            <a:r>
              <a:rPr lang="ru-RU" dirty="0"/>
              <a:t>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. - 2013. - № 1. - С. 39-46. - Режим доступу: </a:t>
            </a:r>
            <a:r>
              <a:rPr lang="en-US" dirty="0"/>
              <a:t>http://nbuv.gov.ua/UJRN/VUbsNbU_2013_1_10.</a:t>
            </a:r>
            <a:endParaRPr lang="uk-UA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"/>
            <a:ext cx="2730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4000" b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Література:</a:t>
            </a:r>
            <a:endParaRPr lang="uk-UA" sz="4000" b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Фестиваль &quot;Шешори&quot; міняє назв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"/>
            <a:ext cx="9753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ешори 2007&quot; (ФОТО) - Stars - Главр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1" y="152400"/>
            <a:ext cx="9148579" cy="60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9441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4400" y="685800"/>
            <a:ext cx="7391400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Партнерами в </a:t>
            </a:r>
            <a:r>
              <a:rPr lang="ru-RU" sz="2400" dirty="0" err="1"/>
              <a:t>організації</a:t>
            </a:r>
            <a:r>
              <a:rPr lang="ru-RU" sz="2400" dirty="0"/>
              <a:t> фестивалю є </a:t>
            </a:r>
            <a:r>
              <a:rPr lang="ru-RU" sz="2400" dirty="0" err="1"/>
              <a:t>урядові</a:t>
            </a:r>
            <a:r>
              <a:rPr lang="ru-RU" sz="2400" dirty="0"/>
              <a:t> установи (Рада </a:t>
            </a:r>
            <a:r>
              <a:rPr lang="ru-RU" sz="2400" dirty="0" err="1"/>
              <a:t>народних</a:t>
            </a:r>
            <a:r>
              <a:rPr lang="ru-RU" sz="2400" dirty="0"/>
              <a:t> </a:t>
            </a:r>
            <a:r>
              <a:rPr lang="ru-RU" sz="2400" dirty="0" err="1"/>
              <a:t>депу-татів</a:t>
            </a:r>
            <a:r>
              <a:rPr lang="ru-RU" sz="2400" dirty="0"/>
              <a:t> та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адміністрація</a:t>
            </a:r>
            <a:r>
              <a:rPr lang="ru-RU" sz="2400" dirty="0"/>
              <a:t> </a:t>
            </a:r>
            <a:r>
              <a:rPr lang="ru-RU" sz="2400" dirty="0" err="1"/>
              <a:t>Івано-Франківської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), </a:t>
            </a:r>
            <a:r>
              <a:rPr lang="ru-RU" sz="2400" dirty="0" err="1"/>
              <a:t>громадські</a:t>
            </a:r>
            <a:r>
              <a:rPr lang="ru-RU" sz="2400" dirty="0"/>
              <a:t> </a:t>
            </a:r>
            <a:r>
              <a:rPr lang="ru-RU" sz="2400" dirty="0" err="1" smtClean="0"/>
              <a:t>організації</a:t>
            </a:r>
            <a:r>
              <a:rPr lang="en-US" sz="2400" dirty="0" smtClean="0"/>
              <a:t> </a:t>
            </a:r>
            <a:r>
              <a:rPr lang="ru-RU" sz="2400" dirty="0" smtClean="0"/>
              <a:t>та </a:t>
            </a:r>
            <a:r>
              <a:rPr lang="ru-RU" sz="2400" dirty="0" err="1"/>
              <a:t>комерційні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: </a:t>
            </a:r>
            <a:r>
              <a:rPr lang="ru-RU" sz="2400" dirty="0" err="1"/>
              <a:t>Польський</a:t>
            </a:r>
            <a:r>
              <a:rPr lang="ru-RU" sz="2400" dirty="0"/>
              <a:t> </a:t>
            </a:r>
            <a:r>
              <a:rPr lang="ru-RU" sz="2400" dirty="0" err="1"/>
              <a:t>інститут</a:t>
            </a:r>
            <a:r>
              <a:rPr lang="ru-RU" sz="2400" dirty="0"/>
              <a:t> у </a:t>
            </a:r>
            <a:r>
              <a:rPr lang="ru-RU" sz="2400" dirty="0" err="1"/>
              <a:t>Києві</a:t>
            </a:r>
            <a:r>
              <a:rPr lang="ru-RU" sz="2400" dirty="0"/>
              <a:t>, </a:t>
            </a:r>
            <a:r>
              <a:rPr lang="ru-RU" sz="2400" dirty="0" err="1"/>
              <a:t>Чеський</a:t>
            </a:r>
            <a:r>
              <a:rPr lang="ru-RU" sz="2400" dirty="0"/>
              <a:t> центр в </a:t>
            </a:r>
            <a:r>
              <a:rPr lang="ru-RU" sz="2400" dirty="0" err="1"/>
              <a:t>Україні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err="1" smtClean="0"/>
              <a:t>Французька</a:t>
            </a:r>
            <a:r>
              <a:rPr lang="ru-RU" sz="2400" dirty="0" smtClean="0"/>
              <a:t> </a:t>
            </a:r>
            <a:r>
              <a:rPr lang="ru-RU" sz="2400" dirty="0"/>
              <a:t>культурна </a:t>
            </a:r>
            <a:r>
              <a:rPr lang="ru-RU" sz="2400" dirty="0" err="1"/>
              <a:t>програма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, </a:t>
            </a:r>
            <a:r>
              <a:rPr lang="ru-RU" sz="2400" dirty="0" err="1"/>
              <a:t>Федерація</a:t>
            </a:r>
            <a:r>
              <a:rPr lang="ru-RU" sz="2400" dirty="0"/>
              <a:t> </a:t>
            </a:r>
            <a:r>
              <a:rPr lang="ru-RU" sz="2400" dirty="0" err="1"/>
              <a:t>грецьких</a:t>
            </a:r>
            <a:r>
              <a:rPr lang="ru-RU" sz="2400" dirty="0"/>
              <a:t> </a:t>
            </a:r>
            <a:r>
              <a:rPr lang="ru-RU" sz="2400" dirty="0" err="1"/>
              <a:t>товариств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культурно-</a:t>
            </a:r>
            <a:r>
              <a:rPr lang="ru-RU" sz="2400" dirty="0" err="1" smtClean="0"/>
              <a:t>мистецьке</a:t>
            </a:r>
            <a:r>
              <a:rPr lang="ru-RU" sz="2400" dirty="0" smtClean="0"/>
              <a:t> </a:t>
            </a:r>
            <a:r>
              <a:rPr lang="ru-RU" sz="2400" dirty="0" err="1"/>
              <a:t>об’єднання</a:t>
            </a:r>
            <a:r>
              <a:rPr lang="ru-RU" sz="2400" dirty="0"/>
              <a:t> “</a:t>
            </a:r>
            <a:r>
              <a:rPr lang="ru-RU" sz="2400" dirty="0" err="1"/>
              <a:t>Дзиґа</a:t>
            </a:r>
            <a:r>
              <a:rPr lang="ru-RU" sz="2400" dirty="0"/>
              <a:t>”, “</a:t>
            </a:r>
            <a:r>
              <a:rPr lang="ru-RU" sz="2400" dirty="0" err="1"/>
              <a:t>Екопром</a:t>
            </a:r>
            <a:r>
              <a:rPr lang="ru-RU" sz="2400" dirty="0"/>
              <a:t>” (</a:t>
            </a:r>
            <a:r>
              <a:rPr lang="ru-RU" sz="2400" dirty="0" err="1"/>
              <a:t>фінансовий</a:t>
            </a:r>
            <a:r>
              <a:rPr lang="ru-RU" sz="2400" dirty="0"/>
              <a:t> партнер), “</a:t>
            </a:r>
            <a:r>
              <a:rPr lang="ru-RU" sz="2400" dirty="0" err="1" smtClean="0"/>
              <a:t>Рутенія</a:t>
            </a:r>
            <a:r>
              <a:rPr lang="ru-RU" sz="2400" dirty="0" smtClean="0"/>
              <a:t> </a:t>
            </a:r>
            <a:r>
              <a:rPr lang="ru-RU" sz="2400" dirty="0"/>
              <a:t>тур” (</a:t>
            </a:r>
            <a:r>
              <a:rPr lang="ru-RU" sz="2400" dirty="0" err="1"/>
              <a:t>туристичний</a:t>
            </a:r>
            <a:r>
              <a:rPr lang="ru-RU" sz="2400" dirty="0"/>
              <a:t>), “Тарас Бульба </a:t>
            </a:r>
            <a:r>
              <a:rPr lang="ru-RU" sz="2400" dirty="0" err="1"/>
              <a:t>ентертейнмент</a:t>
            </a:r>
            <a:r>
              <a:rPr lang="ru-RU" sz="2400" dirty="0"/>
              <a:t>” (</a:t>
            </a:r>
            <a:r>
              <a:rPr lang="ru-RU" sz="2400" dirty="0" err="1"/>
              <a:t>музичний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Інформаційну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: </a:t>
            </a:r>
            <a:r>
              <a:rPr lang="ru-RU" sz="2400" dirty="0" err="1"/>
              <a:t>радіо</a:t>
            </a:r>
            <a:r>
              <a:rPr lang="ru-RU" sz="2400" dirty="0"/>
              <a:t> “Ера”, </a:t>
            </a:r>
            <a:r>
              <a:rPr lang="ru-RU" sz="2400" dirty="0" err="1"/>
              <a:t>радіо</a:t>
            </a:r>
            <a:r>
              <a:rPr lang="ru-RU" sz="2400" dirty="0"/>
              <a:t> “Свобода”, </a:t>
            </a:r>
            <a:r>
              <a:rPr lang="ru-RU" sz="2400" dirty="0" err="1"/>
              <a:t>телерадіокомпанія</a:t>
            </a:r>
            <a:r>
              <a:rPr lang="ru-RU" sz="2400" dirty="0"/>
              <a:t> “</a:t>
            </a:r>
            <a:r>
              <a:rPr lang="ru-RU" sz="2400" dirty="0" err="1"/>
              <a:t>Вежа”та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масового</a:t>
            </a:r>
            <a:r>
              <a:rPr lang="ru-RU" sz="2400" dirty="0"/>
              <a:t> </a:t>
            </a:r>
            <a:r>
              <a:rPr lang="ru-RU" sz="2400" dirty="0" err="1"/>
              <a:t>інформування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4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5800" y="228600"/>
            <a:ext cx="7162800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Головна </a:t>
            </a:r>
            <a:r>
              <a:rPr lang="ru-RU" sz="2800" dirty="0" err="1"/>
              <a:t>ідея</a:t>
            </a:r>
            <a:r>
              <a:rPr lang="ru-RU" sz="2800" dirty="0"/>
              <a:t> </a:t>
            </a:r>
            <a:r>
              <a:rPr lang="ru-RU" sz="2800" dirty="0" err="1"/>
              <a:t>першого</a:t>
            </a:r>
            <a:r>
              <a:rPr lang="ru-RU" sz="2800" dirty="0"/>
              <a:t> на </a:t>
            </a:r>
            <a:r>
              <a:rPr lang="ru-RU" sz="2800" dirty="0" err="1"/>
              <a:t>терені</a:t>
            </a:r>
            <a:r>
              <a:rPr lang="ru-RU" sz="2800" dirty="0"/>
              <a:t> </a:t>
            </a:r>
            <a:r>
              <a:rPr lang="ru-RU" sz="2800" dirty="0" err="1"/>
              <a:t>Українських</a:t>
            </a:r>
            <a:r>
              <a:rPr lang="ru-RU" sz="2800" dirty="0"/>
              <a:t> Карпат </a:t>
            </a:r>
            <a:r>
              <a:rPr lang="ru-RU" sz="2800" dirty="0" err="1"/>
              <a:t>молодіжного</a:t>
            </a:r>
            <a:r>
              <a:rPr lang="ru-RU" sz="2800" dirty="0"/>
              <a:t> </a:t>
            </a:r>
            <a:r>
              <a:rPr lang="ru-RU" sz="2800" dirty="0" err="1" smtClean="0"/>
              <a:t>етнофестивалю</a:t>
            </a:r>
            <a:r>
              <a:rPr lang="ru-RU" sz="2800" dirty="0" smtClean="0"/>
              <a:t> </a:t>
            </a:r>
            <a:r>
              <a:rPr lang="ru-RU" sz="2800" dirty="0"/>
              <a:t>“</a:t>
            </a:r>
            <a:r>
              <a:rPr lang="ru-RU" sz="2800" dirty="0" err="1"/>
              <a:t>Шешори</a:t>
            </a:r>
            <a:r>
              <a:rPr lang="ru-RU" sz="2800" dirty="0"/>
              <a:t>” </a:t>
            </a:r>
            <a:r>
              <a:rPr lang="ru-RU" sz="2800" dirty="0" err="1"/>
              <a:t>полягає</a:t>
            </a:r>
            <a:r>
              <a:rPr lang="ru-RU" sz="2800" dirty="0"/>
              <a:t> у </a:t>
            </a:r>
            <a:r>
              <a:rPr lang="ru-RU" sz="2800" dirty="0" err="1"/>
              <a:t>підтримці</a:t>
            </a:r>
            <a:r>
              <a:rPr lang="ru-RU" sz="2800" dirty="0"/>
              <a:t> </a:t>
            </a:r>
            <a:r>
              <a:rPr lang="ru-RU" sz="2800" dirty="0" err="1"/>
              <a:t>Гуцульського</a:t>
            </a:r>
            <a:r>
              <a:rPr lang="ru-RU" sz="2800" dirty="0"/>
              <a:t> </a:t>
            </a:r>
            <a:r>
              <a:rPr lang="ru-RU" sz="2800" dirty="0" err="1"/>
              <a:t>регіону</a:t>
            </a:r>
            <a:r>
              <a:rPr lang="ru-RU" sz="2800" dirty="0"/>
              <a:t> з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традиціями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обрядами</a:t>
            </a:r>
            <a:r>
              <a:rPr lang="ru-RU" sz="2800" dirty="0"/>
              <a:t>, </a:t>
            </a:r>
            <a:r>
              <a:rPr lang="ru-RU" sz="2800" dirty="0" err="1"/>
              <a:t>музикою</a:t>
            </a:r>
            <a:r>
              <a:rPr lang="ru-RU" sz="2800" dirty="0"/>
              <a:t>, природою, у </a:t>
            </a:r>
            <a:r>
              <a:rPr lang="ru-RU" sz="2800" dirty="0" err="1"/>
              <a:t>допомозі</a:t>
            </a:r>
            <a:r>
              <a:rPr lang="ru-RU" sz="2800" dirty="0"/>
              <a:t> </a:t>
            </a:r>
            <a:r>
              <a:rPr lang="ru-RU" sz="2800" dirty="0" err="1"/>
              <a:t>місцевому</a:t>
            </a:r>
            <a:r>
              <a:rPr lang="ru-RU" sz="2800" dirty="0"/>
              <a:t> </a:t>
            </a:r>
            <a:r>
              <a:rPr lang="ru-RU" sz="2800" dirty="0" err="1"/>
              <a:t>населенню</a:t>
            </a:r>
            <a:r>
              <a:rPr lang="ru-RU" sz="2800" dirty="0"/>
              <a:t> </a:t>
            </a:r>
            <a:r>
              <a:rPr lang="ru-RU" sz="2800" dirty="0" err="1"/>
              <a:t>зберегти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, </a:t>
            </a:r>
            <a:r>
              <a:rPr lang="ru-RU" sz="2800" dirty="0" smtClean="0"/>
              <a:t>у</a:t>
            </a:r>
            <a:r>
              <a:rPr lang="en-US" sz="2800" dirty="0" smtClean="0"/>
              <a:t> </a:t>
            </a:r>
            <a:r>
              <a:rPr lang="ru-RU" sz="2800" dirty="0" err="1" smtClean="0"/>
              <a:t>наданні</a:t>
            </a:r>
            <a:r>
              <a:rPr lang="ru-RU" sz="2800" dirty="0" smtClean="0"/>
              <a:t> </a:t>
            </a:r>
            <a:r>
              <a:rPr lang="ru-RU" sz="2800" dirty="0" err="1"/>
              <a:t>поштовху</a:t>
            </a:r>
            <a:r>
              <a:rPr lang="ru-RU" sz="2800" dirty="0"/>
              <a:t> активному </a:t>
            </a:r>
            <a:r>
              <a:rPr lang="ru-RU" sz="2800" dirty="0" err="1"/>
              <a:t>розвитку</a:t>
            </a:r>
            <a:r>
              <a:rPr lang="ru-RU" sz="2800" dirty="0"/>
              <a:t> зеленого туризму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Концепційно</a:t>
            </a:r>
            <a:r>
              <a:rPr lang="ru-RU" sz="2800" dirty="0" smtClean="0"/>
              <a:t> </a:t>
            </a:r>
            <a:r>
              <a:rPr lang="ru-RU" sz="2800" dirty="0" err="1"/>
              <a:t>організатори</a:t>
            </a:r>
            <a:r>
              <a:rPr lang="ru-RU" sz="2800" dirty="0"/>
              <a:t> фестивалю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спробою</a:t>
            </a:r>
            <a:r>
              <a:rPr lang="ru-RU" sz="2800" dirty="0"/>
              <a:t> </a:t>
            </a:r>
            <a:r>
              <a:rPr lang="ru-RU" sz="2800" dirty="0" err="1"/>
              <a:t>творчого</a:t>
            </a:r>
            <a:r>
              <a:rPr lang="ru-RU" sz="2800" dirty="0"/>
              <a:t> </a:t>
            </a:r>
            <a:r>
              <a:rPr lang="ru-RU" sz="2800" dirty="0" smtClean="0"/>
              <a:t>й </a:t>
            </a:r>
            <a:r>
              <a:rPr lang="ru-RU" sz="2800" dirty="0" err="1" smtClean="0"/>
              <a:t>гармонійного</a:t>
            </a:r>
            <a:r>
              <a:rPr lang="ru-RU" sz="2800" dirty="0" smtClean="0"/>
              <a:t> </a:t>
            </a:r>
            <a:r>
              <a:rPr lang="ru-RU" sz="2800" dirty="0" err="1"/>
              <a:t>співіснування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світом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оточує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 smtClean="0"/>
              <a:t>етнічна</a:t>
            </a:r>
            <a:r>
              <a:rPr lang="en-US" sz="2800" dirty="0" smtClean="0"/>
              <a:t> </a:t>
            </a:r>
            <a:r>
              <a:rPr lang="ru-RU" sz="2800" dirty="0" err="1" smtClean="0"/>
              <a:t>музика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лендарт</a:t>
            </a:r>
            <a:r>
              <a:rPr lang="ru-RU" sz="2800" dirty="0"/>
              <a:t> є </a:t>
            </a:r>
            <a:r>
              <a:rPr lang="ru-RU" sz="2800" dirty="0" err="1"/>
              <a:t>тими</a:t>
            </a:r>
            <a:r>
              <a:rPr lang="ru-RU" sz="2800" dirty="0"/>
              <a:t> </a:t>
            </a:r>
            <a:r>
              <a:rPr lang="ru-RU" sz="2800" dirty="0" err="1"/>
              <a:t>напрямками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побудовані</a:t>
            </a:r>
            <a:r>
              <a:rPr lang="ru-RU" sz="2800" dirty="0"/>
              <a:t> </a:t>
            </a:r>
            <a:r>
              <a:rPr lang="ru-RU" sz="2800" dirty="0" err="1"/>
              <a:t>саме</a:t>
            </a:r>
            <a:r>
              <a:rPr lang="ru-RU" sz="2800" dirty="0"/>
              <a:t> на </a:t>
            </a:r>
            <a:r>
              <a:rPr lang="ru-RU" sz="2800" dirty="0" smtClean="0"/>
              <a:t>такому</a:t>
            </a:r>
            <a:r>
              <a:rPr lang="en-US" sz="2800" dirty="0" smtClean="0"/>
              <a:t> </a:t>
            </a:r>
            <a:r>
              <a:rPr lang="ru-RU" sz="2800" dirty="0" err="1" smtClean="0"/>
              <a:t>взаєморозумінні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7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7543800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За </a:t>
            </a:r>
            <a:r>
              <a:rPr lang="ru-RU" sz="3200" dirty="0" err="1"/>
              <a:t>задумом</a:t>
            </a:r>
            <a:r>
              <a:rPr lang="ru-RU" sz="3200" dirty="0"/>
              <a:t> </a:t>
            </a:r>
            <a:r>
              <a:rPr lang="ru-RU" sz="3200" dirty="0" err="1"/>
              <a:t>організаторів</a:t>
            </a:r>
            <a:r>
              <a:rPr lang="ru-RU" sz="3200" dirty="0"/>
              <a:t>, на </a:t>
            </a:r>
            <a:r>
              <a:rPr lang="ru-RU" sz="3200" dirty="0" err="1"/>
              <a:t>карпатському</a:t>
            </a:r>
            <a:r>
              <a:rPr lang="ru-RU" sz="3200" dirty="0"/>
              <a:t> </a:t>
            </a:r>
            <a:r>
              <a:rPr lang="ru-RU" sz="3200" dirty="0" err="1"/>
              <a:t>етнофестивалі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бути </a:t>
            </a:r>
            <a:r>
              <a:rPr lang="ru-RU" sz="3200" dirty="0" err="1" smtClean="0"/>
              <a:t>представлені</a:t>
            </a:r>
            <a:r>
              <a:rPr lang="ru-RU" sz="32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ru-RU" sz="3200" dirty="0" err="1" smtClean="0"/>
              <a:t>музика</a:t>
            </a:r>
            <a:r>
              <a:rPr lang="ru-RU" sz="3200" dirty="0" smtClean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часів</a:t>
            </a:r>
            <a:r>
              <a:rPr lang="ru-RU" sz="3200" dirty="0"/>
              <a:t>, </a:t>
            </a:r>
            <a:r>
              <a:rPr lang="ru-RU" sz="3200" dirty="0" err="1"/>
              <a:t>стилів</a:t>
            </a:r>
            <a:r>
              <a:rPr lang="ru-RU" sz="3200" dirty="0"/>
              <a:t> і </a:t>
            </a:r>
            <a:r>
              <a:rPr lang="ru-RU" sz="3200" dirty="0" err="1"/>
              <a:t>жанрів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спільну</a:t>
            </a:r>
            <a:r>
              <a:rPr lang="ru-RU" sz="3200" dirty="0"/>
              <a:t> рису – </a:t>
            </a:r>
            <a:r>
              <a:rPr lang="ru-RU" sz="3200" dirty="0" err="1" smtClean="0"/>
              <a:t>етнічне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коріння</a:t>
            </a:r>
            <a:r>
              <a:rPr lang="ru-RU" sz="3200" dirty="0" smtClean="0"/>
              <a:t>,</a:t>
            </a:r>
          </a:p>
          <a:p>
            <a:pPr marL="457200" indent="-457200">
              <a:buFontTx/>
              <a:buChar char="-"/>
            </a:pPr>
            <a:r>
              <a:rPr lang="ru-RU" sz="3200" dirty="0" err="1" smtClean="0"/>
              <a:t>атракційні</a:t>
            </a:r>
            <a:r>
              <a:rPr lang="ru-RU" sz="3200" dirty="0" smtClean="0"/>
              <a:t> </a:t>
            </a:r>
            <a:r>
              <a:rPr lang="ru-RU" sz="3200" dirty="0" err="1"/>
              <a:t>об’єкти</a:t>
            </a:r>
            <a:r>
              <a:rPr lang="ru-RU" sz="3200" dirty="0"/>
              <a:t> </a:t>
            </a:r>
            <a:r>
              <a:rPr lang="ru-RU" sz="3200" dirty="0" err="1"/>
              <a:t>довкілля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привертають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 </a:t>
            </a:r>
            <a:r>
              <a:rPr lang="ru-RU" sz="3200" dirty="0" err="1"/>
              <a:t>туристів</a:t>
            </a:r>
            <a:r>
              <a:rPr lang="ru-RU" sz="3200" dirty="0"/>
              <a:t> </a:t>
            </a:r>
            <a:r>
              <a:rPr lang="ru-RU" sz="3200" dirty="0" err="1"/>
              <a:t>ландшаф-тною</a:t>
            </a:r>
            <a:r>
              <a:rPr lang="ru-RU" sz="3200" dirty="0"/>
              <a:t> </a:t>
            </a:r>
            <a:r>
              <a:rPr lang="ru-RU" sz="3200" dirty="0" err="1"/>
              <a:t>естетикою</a:t>
            </a:r>
            <a:r>
              <a:rPr lang="ru-RU" sz="3200" dirty="0" smtClean="0"/>
              <a:t>,</a:t>
            </a:r>
          </a:p>
          <a:p>
            <a:pPr marL="457200" indent="-457200">
              <a:buFontTx/>
              <a:buChar char="-"/>
            </a:pPr>
            <a:r>
              <a:rPr lang="ru-RU" sz="3200" dirty="0" err="1" smtClean="0"/>
              <a:t>майстер-класи</a:t>
            </a:r>
            <a:r>
              <a:rPr lang="ru-RU" sz="3200" dirty="0" smtClean="0"/>
              <a:t> </a:t>
            </a:r>
            <a:r>
              <a:rPr lang="ru-RU" sz="3200" dirty="0"/>
              <a:t>з </a:t>
            </a:r>
            <a:r>
              <a:rPr lang="ru-RU" sz="3200" dirty="0" err="1"/>
              <a:t>гуцульських</a:t>
            </a:r>
            <a:r>
              <a:rPr lang="ru-RU" sz="3200" dirty="0"/>
              <a:t> ремесел, </a:t>
            </a:r>
            <a:r>
              <a:rPr lang="ru-RU" sz="3200" dirty="0" err="1"/>
              <a:t>обрядодійств</a:t>
            </a:r>
            <a:r>
              <a:rPr lang="ru-RU" sz="3200" dirty="0"/>
              <a:t>, </a:t>
            </a:r>
            <a:r>
              <a:rPr lang="ru-RU" sz="3200" dirty="0" err="1"/>
              <a:t>музики</a:t>
            </a:r>
            <a:r>
              <a:rPr lang="ru-RU" sz="3200" dirty="0"/>
              <a:t> і </a:t>
            </a:r>
            <a:r>
              <a:rPr lang="ru-RU" sz="3200" dirty="0" err="1"/>
              <a:t>танців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07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17126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8000" b="1" i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Дякую </a:t>
            </a:r>
          </a:p>
          <a:p>
            <a:pPr lvl="1" algn="ctr"/>
            <a:r>
              <a:rPr lang="uk-UA" sz="8000" b="1" i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за увагу!</a:t>
            </a:r>
            <a:endParaRPr lang="uk-UA" sz="8000" b="1" i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105835"/>
            <a:ext cx="7696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1. </a:t>
            </a:r>
            <a:r>
              <a:rPr lang="ru-RU" sz="3600" dirty="0" err="1" smtClean="0"/>
              <a:t>Застосування</a:t>
            </a:r>
            <a:r>
              <a:rPr lang="ru-RU" sz="3600" dirty="0" smtClean="0"/>
              <a:t> </a:t>
            </a:r>
            <a:r>
              <a:rPr lang="ru-RU" sz="3600" dirty="0"/>
              <a:t>системного </a:t>
            </a:r>
            <a:r>
              <a:rPr lang="ru-RU" sz="3600" dirty="0" err="1"/>
              <a:t>підходу</a:t>
            </a:r>
            <a:r>
              <a:rPr lang="ru-RU" sz="3600" dirty="0"/>
              <a:t> до </a:t>
            </a:r>
            <a:r>
              <a:rPr lang="ru-RU" sz="3600" dirty="0" err="1"/>
              <a:t>організації</a:t>
            </a:r>
            <a:r>
              <a:rPr lang="ru-RU" sz="3600" dirty="0"/>
              <a:t> </a:t>
            </a:r>
            <a:r>
              <a:rPr lang="ru-RU" sz="3600" dirty="0" err="1"/>
              <a:t>еvent</a:t>
            </a:r>
            <a:r>
              <a:rPr lang="ru-RU" sz="3600" dirty="0"/>
              <a:t>-менеджменту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36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8153400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привабливості</a:t>
            </a:r>
            <a:r>
              <a:rPr lang="ru-RU" sz="2400" dirty="0"/>
              <a:t> </a:t>
            </a:r>
            <a:r>
              <a:rPr lang="ru-RU" sz="2400" dirty="0" err="1"/>
              <a:t>івентів</a:t>
            </a:r>
            <a:r>
              <a:rPr lang="ru-RU" sz="2400" dirty="0"/>
              <a:t> і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дієвого</a:t>
            </a:r>
            <a:r>
              <a:rPr lang="ru-RU" sz="2400" dirty="0"/>
              <a:t> </a:t>
            </a:r>
            <a:r>
              <a:rPr lang="ru-RU" sz="2400" dirty="0" err="1"/>
              <a:t>організаційно-економічного</a:t>
            </a:r>
            <a:r>
              <a:rPr lang="ru-RU" sz="2400" dirty="0"/>
              <a:t> </a:t>
            </a:r>
            <a:r>
              <a:rPr lang="ru-RU" sz="2400" dirty="0" err="1"/>
              <a:t>механізму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подієвого</a:t>
            </a:r>
            <a:r>
              <a:rPr lang="ru-RU" sz="2400" dirty="0"/>
              <a:t> туризму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ефективного</a:t>
            </a:r>
            <a:r>
              <a:rPr lang="ru-RU" sz="2400" dirty="0"/>
              <a:t> е</a:t>
            </a:r>
            <a:r>
              <a:rPr lang="en-US" sz="2400" dirty="0"/>
              <a:t>vent-</a:t>
            </a:r>
            <a:r>
              <a:rPr lang="ru-RU" sz="2400" dirty="0"/>
              <a:t>менеджменту (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подією</a:t>
            </a:r>
            <a:r>
              <a:rPr lang="ru-RU" sz="2400" dirty="0"/>
              <a:t>). </a:t>
            </a:r>
            <a:endParaRPr lang="ru-RU" sz="2400" dirty="0" smtClean="0"/>
          </a:p>
          <a:p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/>
              <a:t>фахівців</a:t>
            </a:r>
            <a:r>
              <a:rPr lang="ru-RU" sz="2400" dirty="0"/>
              <a:t> </a:t>
            </a:r>
            <a:r>
              <a:rPr lang="ru-RU" sz="2400" dirty="0" err="1"/>
              <a:t>розглядають</a:t>
            </a:r>
            <a:r>
              <a:rPr lang="ru-RU" sz="2400" dirty="0"/>
              <a:t> е</a:t>
            </a:r>
            <a:r>
              <a:rPr lang="en-US" sz="2400" dirty="0"/>
              <a:t>vent-</a:t>
            </a:r>
            <a:r>
              <a:rPr lang="ru-RU" sz="2400" dirty="0"/>
              <a:t>менеджмент як </a:t>
            </a:r>
            <a:r>
              <a:rPr lang="ru-RU" sz="2400" dirty="0" err="1"/>
              <a:t>практичне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менеджменту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проектування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та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і </a:t>
            </a:r>
            <a:r>
              <a:rPr lang="ru-RU" sz="2400" dirty="0" err="1"/>
              <a:t>подій</a:t>
            </a:r>
            <a:r>
              <a:rPr lang="ru-RU" sz="2400" dirty="0"/>
              <a:t>. На наш </a:t>
            </a:r>
            <a:r>
              <a:rPr lang="ru-RU" sz="2400" dirty="0" err="1"/>
              <a:t>погляд</a:t>
            </a:r>
            <a:r>
              <a:rPr lang="ru-RU" sz="2400" dirty="0"/>
              <a:t>, е</a:t>
            </a:r>
            <a:r>
              <a:rPr lang="en-US" sz="2400" dirty="0"/>
              <a:t>vent-</a:t>
            </a:r>
            <a:r>
              <a:rPr lang="ru-RU" sz="2400" dirty="0"/>
              <a:t>менеджмент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визначити</a:t>
            </a:r>
            <a:r>
              <a:rPr lang="ru-RU" sz="2400" dirty="0"/>
              <a:t> як </a:t>
            </a:r>
            <a:r>
              <a:rPr lang="ru-RU" sz="2400" dirty="0" err="1"/>
              <a:t>практичне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менеджменту з метою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привабливої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обґрунтованої</a:t>
            </a:r>
            <a:r>
              <a:rPr lang="ru-RU" sz="2400" dirty="0"/>
              <a:t> </a:t>
            </a:r>
            <a:r>
              <a:rPr lang="ru-RU" sz="2400" dirty="0" err="1"/>
              <a:t>послідовності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з </a:t>
            </a:r>
            <a:r>
              <a:rPr lang="ru-RU" sz="2400" dirty="0" err="1"/>
              <a:t>планування</a:t>
            </a:r>
            <a:r>
              <a:rPr lang="ru-RU" sz="2400" dirty="0"/>
              <a:t>,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координації</a:t>
            </a:r>
            <a:r>
              <a:rPr lang="ru-RU" sz="2400" dirty="0"/>
              <a:t>, контролю,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групою</a:t>
            </a:r>
            <a:r>
              <a:rPr lang="ru-RU" sz="2400" dirty="0"/>
              <a:t> </a:t>
            </a:r>
            <a:r>
              <a:rPr lang="ru-RU" sz="2400" dirty="0" err="1"/>
              <a:t>виконавців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9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391400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Е</a:t>
            </a:r>
            <a:r>
              <a:rPr lang="en-US" sz="2800" dirty="0"/>
              <a:t>vent-</a:t>
            </a:r>
            <a:r>
              <a:rPr lang="ru-RU" sz="2800" dirty="0"/>
              <a:t>менеджмент </a:t>
            </a:r>
            <a:r>
              <a:rPr lang="ru-RU" sz="2800" dirty="0" err="1"/>
              <a:t>поступово</a:t>
            </a:r>
            <a:r>
              <a:rPr lang="ru-RU" sz="2800" dirty="0"/>
              <a:t> </a:t>
            </a:r>
            <a:r>
              <a:rPr lang="ru-RU" sz="2800" dirty="0" err="1"/>
              <a:t>стає</a:t>
            </a:r>
            <a:r>
              <a:rPr lang="ru-RU" sz="2800" dirty="0"/>
              <a:t> </a:t>
            </a:r>
            <a:r>
              <a:rPr lang="ru-RU" sz="2800" dirty="0" err="1"/>
              <a:t>окремою</a:t>
            </a:r>
            <a:r>
              <a:rPr lang="ru-RU" sz="2800" dirty="0"/>
              <a:t> </a:t>
            </a:r>
            <a:r>
              <a:rPr lang="ru-RU" sz="2800" dirty="0" err="1"/>
              <a:t>підсистемою</a:t>
            </a:r>
            <a:r>
              <a:rPr lang="ru-RU" sz="2800" dirty="0"/>
              <a:t> менеджменту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дестинацій</a:t>
            </a:r>
            <a:r>
              <a:rPr lang="ru-RU" sz="2800" dirty="0"/>
              <a:t> </a:t>
            </a:r>
            <a:r>
              <a:rPr lang="ru-RU" sz="2800" dirty="0" err="1"/>
              <a:t>різного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об’єктом</a:t>
            </a:r>
            <a:r>
              <a:rPr lang="ru-RU" sz="2800" dirty="0"/>
              <a:t> </a:t>
            </a:r>
            <a:r>
              <a:rPr lang="ru-RU" sz="2800" dirty="0" err="1"/>
              <a:t>виступають</a:t>
            </a:r>
            <a:r>
              <a:rPr lang="ru-RU" sz="2800" dirty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, </a:t>
            </a:r>
            <a:r>
              <a:rPr lang="ru-RU" sz="2800" dirty="0" err="1"/>
              <a:t>спрямовані</a:t>
            </a:r>
            <a:r>
              <a:rPr lang="ru-RU" sz="2800" dirty="0"/>
              <a:t> на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туристів</a:t>
            </a:r>
            <a:r>
              <a:rPr lang="ru-RU" sz="2800" dirty="0"/>
              <a:t>, а </a:t>
            </a:r>
            <a:r>
              <a:rPr lang="ru-RU" sz="2800" dirty="0" err="1"/>
              <a:t>невід’ємними</a:t>
            </a:r>
            <a:r>
              <a:rPr lang="ru-RU" sz="2800" dirty="0"/>
              <a:t> </a:t>
            </a:r>
            <a:r>
              <a:rPr lang="ru-RU" sz="2800" dirty="0" err="1"/>
              <a:t>функціями</a:t>
            </a:r>
            <a:r>
              <a:rPr lang="ru-RU" sz="2800" dirty="0"/>
              <a:t> – </a:t>
            </a:r>
            <a:r>
              <a:rPr lang="ru-RU" sz="2800" dirty="0" err="1"/>
              <a:t>планування</a:t>
            </a:r>
            <a:r>
              <a:rPr lang="ru-RU" sz="2800" dirty="0"/>
              <a:t>, </a:t>
            </a:r>
            <a:r>
              <a:rPr lang="ru-RU" sz="2800" dirty="0" err="1"/>
              <a:t>організація</a:t>
            </a:r>
            <a:r>
              <a:rPr lang="ru-RU" sz="2800" dirty="0"/>
              <a:t> та </a:t>
            </a:r>
            <a:r>
              <a:rPr lang="ru-RU" sz="2800" dirty="0" err="1"/>
              <a:t>керівництво</a:t>
            </a:r>
            <a:r>
              <a:rPr lang="ru-RU" sz="2800" dirty="0"/>
              <a:t> такими </a:t>
            </a:r>
            <a:r>
              <a:rPr lang="ru-RU" sz="2800" dirty="0" err="1"/>
              <a:t>подіями</a:t>
            </a:r>
            <a:r>
              <a:rPr lang="ru-RU" sz="2800" dirty="0"/>
              <a:t> в рамках </a:t>
            </a:r>
            <a:r>
              <a:rPr lang="ru-RU" sz="2800" dirty="0" err="1"/>
              <a:t>єдиної</a:t>
            </a:r>
            <a:r>
              <a:rPr lang="ru-RU" sz="2800" dirty="0"/>
              <a:t> </a:t>
            </a:r>
            <a:r>
              <a:rPr lang="ru-RU" sz="2800" dirty="0" err="1"/>
              <a:t>концепції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туристичного</a:t>
            </a:r>
            <a:r>
              <a:rPr lang="ru-RU" sz="2800" dirty="0"/>
              <a:t> продукту. </a:t>
            </a:r>
            <a:r>
              <a:rPr lang="ru-RU" sz="2800" dirty="0" err="1"/>
              <a:t>Однією</a:t>
            </a:r>
            <a:r>
              <a:rPr lang="ru-RU" sz="2800" dirty="0"/>
              <a:t> з </a:t>
            </a:r>
            <a:r>
              <a:rPr lang="ru-RU" sz="2800" dirty="0" err="1"/>
              <a:t>особливостей</a:t>
            </a:r>
            <a:r>
              <a:rPr lang="ru-RU" sz="2800" dirty="0"/>
              <a:t> е</a:t>
            </a:r>
            <a:r>
              <a:rPr lang="en-US" sz="2800" dirty="0"/>
              <a:t>vent-</a:t>
            </a:r>
            <a:r>
              <a:rPr lang="ru-RU" sz="2800" dirty="0"/>
              <a:t>менеджменту є те,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застосовується</a:t>
            </a:r>
            <a:r>
              <a:rPr lang="ru-RU" sz="2800" dirty="0"/>
              <a:t> </a:t>
            </a:r>
            <a:r>
              <a:rPr lang="ru-RU" sz="2800" dirty="0" err="1"/>
              <a:t>різними</a:t>
            </a:r>
            <a:r>
              <a:rPr lang="ru-RU" sz="2800" dirty="0"/>
              <a:t> </a:t>
            </a:r>
            <a:r>
              <a:rPr lang="ru-RU" sz="2800" dirty="0" err="1"/>
              <a:t>суб'єктами</a:t>
            </a:r>
            <a:r>
              <a:rPr lang="ru-RU" sz="2800" dirty="0"/>
              <a:t> на </a:t>
            </a:r>
            <a:r>
              <a:rPr lang="ru-RU" sz="2800" dirty="0" err="1"/>
              <a:t>відповідних</a:t>
            </a:r>
            <a:r>
              <a:rPr lang="ru-RU" sz="2800" dirty="0"/>
              <a:t> </a:t>
            </a:r>
            <a:r>
              <a:rPr lang="ru-RU" sz="2800" dirty="0" err="1"/>
              <a:t>управлінських</a:t>
            </a:r>
            <a:r>
              <a:rPr lang="ru-RU" sz="2800" dirty="0"/>
              <a:t> </a:t>
            </a:r>
            <a:r>
              <a:rPr lang="ru-RU" sz="2800" dirty="0" err="1" smtClean="0"/>
              <a:t>рівнях</a:t>
            </a:r>
            <a:r>
              <a:rPr lang="ru-RU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609600"/>
            <a:ext cx="7239000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особливостей</a:t>
            </a:r>
            <a:r>
              <a:rPr lang="ru-RU" sz="2400" dirty="0"/>
              <a:t> е</a:t>
            </a:r>
            <a:r>
              <a:rPr lang="en-US" sz="2400" dirty="0"/>
              <a:t>vent-</a:t>
            </a:r>
            <a:r>
              <a:rPr lang="ru-RU" sz="2400" dirty="0"/>
              <a:t>менеджменту є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застосовується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суб'єктами</a:t>
            </a:r>
            <a:r>
              <a:rPr lang="ru-RU" sz="2400" dirty="0"/>
              <a:t> на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управлінських</a:t>
            </a:r>
            <a:r>
              <a:rPr lang="ru-RU" sz="2400" dirty="0"/>
              <a:t> </a:t>
            </a:r>
            <a:r>
              <a:rPr lang="ru-RU" sz="2400" dirty="0" err="1" smtClean="0"/>
              <a:t>рівнях</a:t>
            </a:r>
            <a:r>
              <a:rPr lang="ru-RU" sz="2400" dirty="0" smtClean="0"/>
              <a:t>. </a:t>
            </a:r>
            <a:r>
              <a:rPr lang="ru-RU" sz="2400" dirty="0" err="1"/>
              <a:t>Ефективність</a:t>
            </a:r>
            <a:r>
              <a:rPr lang="ru-RU" sz="2400" dirty="0"/>
              <a:t> е</a:t>
            </a:r>
            <a:r>
              <a:rPr lang="en-US" sz="2400" dirty="0"/>
              <a:t>vent-</a:t>
            </a:r>
            <a:r>
              <a:rPr lang="ru-RU" sz="2400" dirty="0"/>
              <a:t>менеджменту </a:t>
            </a:r>
            <a:r>
              <a:rPr lang="ru-RU" sz="2400" dirty="0" err="1"/>
              <a:t>забезпечується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 smtClean="0"/>
              <a:t>принципів</a:t>
            </a:r>
            <a:r>
              <a:rPr lang="ru-RU" sz="2400" dirty="0" smtClean="0"/>
              <a:t>.</a:t>
            </a:r>
          </a:p>
          <a:p>
            <a:r>
              <a:rPr lang="en-US" sz="2400" dirty="0" smtClean="0"/>
              <a:t>Event-</a:t>
            </a:r>
            <a:r>
              <a:rPr lang="ru-RU" sz="2400" dirty="0"/>
              <a:t>менеджмент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бренду,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цільової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, </a:t>
            </a:r>
            <a:r>
              <a:rPr lang="ru-RU" sz="2400" dirty="0" err="1"/>
              <a:t>розробку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логістичне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та </a:t>
            </a:r>
            <a:r>
              <a:rPr lang="ru-RU" sz="2400" dirty="0" err="1"/>
              <a:t>координацію</a:t>
            </a:r>
            <a:r>
              <a:rPr lang="ru-RU" sz="2400" dirty="0"/>
              <a:t> 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аспектів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проведення</a:t>
            </a:r>
            <a:r>
              <a:rPr lang="ru-RU" sz="2400" dirty="0"/>
              <a:t> заходу. </a:t>
            </a:r>
            <a:r>
              <a:rPr lang="ru-RU" sz="2400" dirty="0" err="1"/>
              <a:t>Обов'язковими</a:t>
            </a:r>
            <a:r>
              <a:rPr lang="ru-RU" sz="2400" dirty="0"/>
              <a:t> </a:t>
            </a:r>
            <a:r>
              <a:rPr lang="ru-RU" sz="2400" dirty="0" err="1"/>
              <a:t>елементами</a:t>
            </a:r>
            <a:r>
              <a:rPr lang="ru-RU" sz="2400" dirty="0"/>
              <a:t> е</a:t>
            </a:r>
            <a:r>
              <a:rPr lang="en-US" sz="2400" dirty="0"/>
              <a:t>vent-</a:t>
            </a:r>
            <a:r>
              <a:rPr lang="ru-RU" sz="2400" dirty="0"/>
              <a:t>менеджменту є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інвестування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та </a:t>
            </a:r>
            <a:r>
              <a:rPr lang="ru-RU" sz="2400" dirty="0" err="1"/>
              <a:t>повернення</a:t>
            </a:r>
            <a:r>
              <a:rPr lang="ru-RU" sz="2400" dirty="0"/>
              <a:t> </a:t>
            </a:r>
            <a:r>
              <a:rPr lang="ru-RU" sz="2400" dirty="0" err="1"/>
              <a:t>вкладених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,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імідж</a:t>
            </a:r>
            <a:r>
              <a:rPr lang="ru-RU" sz="2400" dirty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9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192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Застосування</a:t>
            </a:r>
            <a:r>
              <a:rPr lang="ru-RU" sz="2800" dirty="0"/>
              <a:t> системного </a:t>
            </a:r>
            <a:r>
              <a:rPr lang="ru-RU" sz="2800" dirty="0" err="1"/>
              <a:t>підходу</a:t>
            </a:r>
            <a:r>
              <a:rPr lang="ru-RU" sz="2800" dirty="0"/>
              <a:t> до </a:t>
            </a:r>
            <a:r>
              <a:rPr lang="ru-RU" sz="2800" dirty="0" err="1"/>
              <a:t>організації</a:t>
            </a:r>
            <a:r>
              <a:rPr lang="ru-RU" sz="2800" dirty="0"/>
              <a:t> е</a:t>
            </a:r>
            <a:r>
              <a:rPr lang="en-US" sz="2800" dirty="0"/>
              <a:t>vent-</a:t>
            </a:r>
            <a:r>
              <a:rPr lang="ru-RU" sz="2800" dirty="0"/>
              <a:t>менеджменту </a:t>
            </a:r>
            <a:r>
              <a:rPr lang="ru-RU" sz="2800" dirty="0" err="1" smtClean="0"/>
              <a:t>передбачає</a:t>
            </a:r>
            <a:r>
              <a:rPr lang="ru-RU" sz="2800" dirty="0" smtClean="0"/>
              <a:t> </a:t>
            </a:r>
            <a:r>
              <a:rPr lang="ru-RU" sz="2800" dirty="0" err="1"/>
              <a:t>виділення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компонентів</a:t>
            </a:r>
            <a:r>
              <a:rPr lang="ru-RU" sz="2800" dirty="0"/>
              <a:t>, </a:t>
            </a:r>
            <a:r>
              <a:rPr lang="ru-RU" sz="2800" dirty="0" err="1"/>
              <a:t>якими</a:t>
            </a:r>
            <a:r>
              <a:rPr lang="ru-RU" sz="2800" dirty="0"/>
              <a:t>, на нашу думку, </a:t>
            </a:r>
            <a:r>
              <a:rPr lang="ru-RU" sz="2800" dirty="0" err="1"/>
              <a:t>мають</a:t>
            </a:r>
            <a:r>
              <a:rPr lang="ru-RU" sz="2800" dirty="0"/>
              <a:t> бути </a:t>
            </a:r>
            <a:r>
              <a:rPr lang="ru-RU" sz="2800" dirty="0" err="1"/>
              <a:t>такі</a:t>
            </a:r>
            <a:r>
              <a:rPr lang="ru-RU" sz="2800" dirty="0"/>
              <a:t> блоки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1. </a:t>
            </a:r>
            <a:r>
              <a:rPr lang="ru-RU" sz="2800" dirty="0" err="1"/>
              <a:t>Концептуальний</a:t>
            </a:r>
            <a:r>
              <a:rPr lang="ru-RU" sz="2800" dirty="0"/>
              <a:t> блок – </a:t>
            </a:r>
            <a:r>
              <a:rPr lang="ru-RU" sz="2800" dirty="0" err="1"/>
              <a:t>розробка</a:t>
            </a:r>
            <a:r>
              <a:rPr lang="ru-RU" sz="2800" dirty="0"/>
              <a:t> </a:t>
            </a:r>
            <a:r>
              <a:rPr lang="ru-RU" sz="2800" dirty="0" err="1"/>
              <a:t>концепції</a:t>
            </a:r>
            <a:r>
              <a:rPr lang="ru-RU" sz="2800" dirty="0"/>
              <a:t> та </a:t>
            </a:r>
            <a:r>
              <a:rPr lang="ru-RU" sz="2800" dirty="0" err="1"/>
              <a:t>сценарії</a:t>
            </a:r>
            <a:r>
              <a:rPr lang="ru-RU" sz="2800" dirty="0"/>
              <a:t> заходу;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цільової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, </a:t>
            </a:r>
            <a:r>
              <a:rPr lang="ru-RU" sz="2800" dirty="0" err="1"/>
              <a:t>партнерів</a:t>
            </a:r>
            <a:r>
              <a:rPr lang="ru-RU" sz="2800" dirty="0"/>
              <a:t> і </a:t>
            </a:r>
            <a:r>
              <a:rPr lang="ru-RU" sz="2800" dirty="0" err="1"/>
              <a:t>зацікавлених</a:t>
            </a:r>
            <a:r>
              <a:rPr lang="ru-RU" sz="2800" dirty="0"/>
              <a:t> </a:t>
            </a:r>
            <a:r>
              <a:rPr lang="ru-RU" sz="2800" dirty="0" err="1"/>
              <a:t>сторін</a:t>
            </a:r>
            <a:r>
              <a:rPr lang="ru-RU" sz="2800" dirty="0"/>
              <a:t>, </a:t>
            </a:r>
            <a:r>
              <a:rPr lang="ru-RU" sz="2800" dirty="0" err="1"/>
              <a:t>тривалості</a:t>
            </a:r>
            <a:r>
              <a:rPr lang="ru-RU" sz="2800" dirty="0"/>
              <a:t>, </a:t>
            </a:r>
            <a:r>
              <a:rPr lang="ru-RU" sz="2800" dirty="0" err="1"/>
              <a:t>місця</a:t>
            </a:r>
            <a:r>
              <a:rPr lang="ru-RU" sz="2800" dirty="0"/>
              <a:t> та </a:t>
            </a:r>
            <a:r>
              <a:rPr lang="ru-RU" sz="2800" dirty="0" err="1"/>
              <a:t>оптимальної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події</a:t>
            </a:r>
            <a:r>
              <a:rPr lang="ru-RU" sz="2800" dirty="0"/>
              <a:t>).</a:t>
            </a:r>
          </a:p>
          <a:p>
            <a:r>
              <a:rPr lang="ru-RU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2111</Words>
  <Application>Microsoft Office PowerPoint</Application>
  <PresentationFormat>Экран (4:3)</PresentationFormat>
  <Paragraphs>118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HelveticaNeueW10-75Bold</vt:lpstr>
      <vt:lpstr>Times New Roman</vt:lpstr>
      <vt:lpstr>Trebuchet MS</vt:lpstr>
      <vt:lpstr>Wingdings 2</vt:lpstr>
      <vt:lpstr>Custom Design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Medion</cp:lastModifiedBy>
  <cp:revision>71</cp:revision>
  <dcterms:created xsi:type="dcterms:W3CDTF">2014-07-16T14:26:19Z</dcterms:created>
  <dcterms:modified xsi:type="dcterms:W3CDTF">2022-07-12T11:40:22Z</dcterms:modified>
</cp:coreProperties>
</file>