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37"/>
  </p:notesMasterIdLst>
  <p:sldIdLst>
    <p:sldId id="336" r:id="rId3"/>
    <p:sldId id="260" r:id="rId4"/>
    <p:sldId id="258" r:id="rId5"/>
    <p:sldId id="334" r:id="rId6"/>
    <p:sldId id="335" r:id="rId7"/>
    <p:sldId id="323" r:id="rId8"/>
    <p:sldId id="324" r:id="rId9"/>
    <p:sldId id="325" r:id="rId10"/>
    <p:sldId id="321" r:id="rId11"/>
    <p:sldId id="322" r:id="rId12"/>
    <p:sldId id="295" r:id="rId13"/>
    <p:sldId id="326" r:id="rId14"/>
    <p:sldId id="259" r:id="rId15"/>
    <p:sldId id="319" r:id="rId16"/>
    <p:sldId id="313" r:id="rId17"/>
    <p:sldId id="320" r:id="rId18"/>
    <p:sldId id="314" r:id="rId19"/>
    <p:sldId id="315" r:id="rId20"/>
    <p:sldId id="316" r:id="rId21"/>
    <p:sldId id="317" r:id="rId22"/>
    <p:sldId id="318" r:id="rId23"/>
    <p:sldId id="307" r:id="rId24"/>
    <p:sldId id="327" r:id="rId25"/>
    <p:sldId id="328" r:id="rId26"/>
    <p:sldId id="329" r:id="rId27"/>
    <p:sldId id="330" r:id="rId28"/>
    <p:sldId id="331" r:id="rId29"/>
    <p:sldId id="332" r:id="rId30"/>
    <p:sldId id="309" r:id="rId31"/>
    <p:sldId id="310" r:id="rId32"/>
    <p:sldId id="311" r:id="rId33"/>
    <p:sldId id="312" r:id="rId34"/>
    <p:sldId id="308" r:id="rId35"/>
    <p:sldId id="273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5428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368" autoAdjust="0"/>
    <p:restoredTop sz="94660"/>
  </p:normalViewPr>
  <p:slideViewPr>
    <p:cSldViewPr>
      <p:cViewPr varScale="1">
        <p:scale>
          <a:sx n="69" d="100"/>
          <a:sy n="69" d="100"/>
        </p:scale>
        <p:origin x="162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A47EF1-96F4-4AF4-B4B1-DCC6A4A2359F}" type="datetimeFigureOut">
              <a:rPr lang="uk-UA" smtClean="0"/>
              <a:t>12.07.2022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231956-B761-473A-B209-04A7E7F2060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817061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51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4888B9E-9F93-4CE7-ABC2-301BF334BF8A}" type="slidenum">
              <a:rPr kumimoji="0" lang="uk-UA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uk-UA" alt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08784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D8C9C-8233-4904-BBA7-00EEED0FEEF3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10E87-A123-4F32-91AA-70379BE3F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032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D8C9C-8233-4904-BBA7-00EEED0FEEF3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10E87-A123-4F32-91AA-70379BE3F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685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D8C9C-8233-4904-BBA7-00EEED0FEEF3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10E87-A123-4F32-91AA-70379BE3F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110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3375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57175" indent="0" algn="ctr">
              <a:buNone/>
              <a:defRPr sz="1575"/>
            </a:lvl2pPr>
            <a:lvl3pPr marL="514350" indent="0" algn="ctr">
              <a:buNone/>
              <a:defRPr sz="1350"/>
            </a:lvl3pPr>
            <a:lvl4pPr marL="771525" indent="0" algn="ctr">
              <a:buNone/>
              <a:defRPr sz="1125"/>
            </a:lvl4pPr>
            <a:lvl5pPr marL="1028700" indent="0" algn="ctr">
              <a:buNone/>
              <a:defRPr sz="1125"/>
            </a:lvl5pPr>
            <a:lvl6pPr marL="1285875" indent="0" algn="ctr">
              <a:buNone/>
              <a:defRPr sz="1125"/>
            </a:lvl6pPr>
            <a:lvl7pPr marL="1543050" indent="0" algn="ctr">
              <a:buNone/>
              <a:defRPr sz="1125"/>
            </a:lvl7pPr>
            <a:lvl8pPr marL="1800225" indent="0" algn="ctr">
              <a:buNone/>
              <a:defRPr sz="1125"/>
            </a:lvl8pPr>
            <a:lvl9pPr marL="2057400" indent="0" algn="ctr">
              <a:buNone/>
              <a:defRPr sz="1125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B1B0B17-8F30-4CFD-A6A0-7F9CE456AE9A}" type="datetimeFigureOut">
              <a:rPr kumimoji="0" lang="uk-UA" sz="61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12.07.2022</a:t>
            </a:fld>
            <a:endParaRPr kumimoji="0" lang="uk-UA" sz="619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619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8D112D8-8220-4896-87A8-83006D74A8F2}" type="slidenum">
              <a:rPr kumimoji="0" lang="uk-UA" altLang="ru-RU" sz="6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altLang="ru-RU" sz="6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0997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985854B-4104-4669-B30D-95C7FBBEC190}" type="datetimeFigureOut">
              <a:rPr kumimoji="0" lang="uk-UA" sz="61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12.07.2022</a:t>
            </a:fld>
            <a:endParaRPr kumimoji="0" lang="uk-UA" sz="619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619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CF7E0AD-8242-4F5A-B209-81938E93D6EC}" type="slidenum">
              <a:rPr kumimoji="0" lang="uk-UA" altLang="ru-RU" sz="6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altLang="ru-RU" sz="6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58996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3375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6"/>
            <a:ext cx="7886700" cy="1500187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57175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FE82929-16A5-4BBE-9812-42616FE5855E}" type="datetimeFigureOut">
              <a:rPr kumimoji="0" lang="uk-UA" sz="61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12.07.2022</a:t>
            </a:fld>
            <a:endParaRPr kumimoji="0" lang="uk-UA" sz="619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619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AD6C5E8-A478-47EE-9E13-675874DD5D63}" type="slidenum">
              <a:rPr kumimoji="0" lang="uk-UA" altLang="ru-RU" sz="6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altLang="ru-RU" sz="6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17340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3"/>
            <a:ext cx="38862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3"/>
            <a:ext cx="38862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8046B4-EF6A-4587-85AA-1CB1188D125E}" type="datetimeFigureOut">
              <a:rPr kumimoji="0" lang="uk-UA" sz="61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12.07.2022</a:t>
            </a:fld>
            <a:endParaRPr kumimoji="0" lang="uk-UA" sz="619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619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44749A4-D8C8-4A29-9E9D-28B6E19D9BB0}" type="slidenum">
              <a:rPr kumimoji="0" lang="uk-UA" altLang="ru-RU" sz="6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altLang="ru-RU" sz="6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18665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2"/>
            <a:ext cx="3867150" cy="825699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3"/>
            <a:ext cx="3867150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7553"/>
            <a:ext cx="3886201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686FA1A-C354-42FC-AE1D-C7B841D23B3A}" type="datetimeFigureOut">
              <a:rPr kumimoji="0" lang="uk-UA" sz="61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12.07.2022</a:t>
            </a:fld>
            <a:endParaRPr kumimoji="0" lang="uk-UA" sz="619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619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4A0C2B1-6892-4CB6-8323-AF669E3344D0}" type="slidenum">
              <a:rPr kumimoji="0" lang="uk-UA" altLang="ru-RU" sz="6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altLang="ru-RU" sz="6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38077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6F3E55E-393B-4198-A9B0-76DAA9946A06}" type="datetimeFigureOut">
              <a:rPr kumimoji="0" lang="uk-UA" sz="61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12.07.2022</a:t>
            </a:fld>
            <a:endParaRPr kumimoji="0" lang="uk-UA" sz="619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619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F5D0B9C-6A51-4B25-9370-0EACA1E9B684}" type="slidenum">
              <a:rPr kumimoji="0" lang="uk-UA" altLang="ru-RU" sz="6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altLang="ru-RU" sz="6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7431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E66BD4E-AEE1-4909-A0AD-0DC8C0468866}" type="datetimeFigureOut">
              <a:rPr kumimoji="0" lang="uk-UA" sz="61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12.07.2022</a:t>
            </a:fld>
            <a:endParaRPr kumimoji="0" lang="uk-UA" sz="619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619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CC03A5A-F604-4F11-A31C-CFE64068F588}" type="slidenum">
              <a:rPr kumimoji="0" lang="uk-UA" altLang="ru-RU" sz="6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altLang="ru-RU" sz="6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15420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3"/>
            <a:ext cx="2948940" cy="1600197"/>
          </a:xfrm>
        </p:spPr>
        <p:txBody>
          <a:bodyPr anchor="b">
            <a:normAutofit/>
          </a:bodyPr>
          <a:lstStyle>
            <a:lvl1pPr>
              <a:defRPr sz="1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900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DAA924F-7684-4FCC-87BE-3ABF8E25E6A5}" type="datetimeFigureOut">
              <a:rPr kumimoji="0" lang="uk-UA" sz="61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12.07.2022</a:t>
            </a:fld>
            <a:endParaRPr kumimoji="0" lang="uk-UA" sz="619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619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3459E99-A3A2-4A12-B2D4-98777AFC0CB6}" type="slidenum">
              <a:rPr kumimoji="0" lang="uk-UA" altLang="ru-RU" sz="6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altLang="ru-RU" sz="6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8633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D8C9C-8233-4904-BBA7-00EEED0FEEF3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10E87-A123-4F32-91AA-70379BE3F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130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1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900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68B7BD1-1F2E-4D5D-8EA8-30DF8C850645}" type="datetimeFigureOut">
              <a:rPr kumimoji="0" lang="uk-UA" sz="61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12.07.2022</a:t>
            </a:fld>
            <a:endParaRPr kumimoji="0" lang="uk-UA" sz="619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619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37F749F-AC56-4B04-B800-7A88B45E3157}" type="slidenum">
              <a:rPr kumimoji="0" lang="uk-UA" altLang="ru-RU" sz="6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altLang="ru-RU" sz="6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58048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96932DB-D7AF-4BFB-852D-EE1C07D6E158}" type="datetimeFigureOut">
              <a:rPr kumimoji="0" lang="uk-UA" sz="61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12.07.2022</a:t>
            </a:fld>
            <a:endParaRPr kumimoji="0" lang="uk-UA" sz="619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619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DC15B58-5713-4A83-B55B-49DF19E7FE21}" type="slidenum">
              <a:rPr kumimoji="0" lang="uk-UA" altLang="ru-RU" sz="6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altLang="ru-RU" sz="6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22823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0362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0365"/>
            <a:ext cx="5800725" cy="58118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E8CAC13-CE7B-4B40-B1BD-D5257537B407}" type="datetimeFigureOut">
              <a:rPr kumimoji="0" lang="uk-UA" sz="61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12.07.2022</a:t>
            </a:fld>
            <a:endParaRPr kumimoji="0" lang="uk-UA" sz="619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619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73D1719-0E41-41DC-B0DE-C298D04291BC}" type="slidenum">
              <a:rPr kumimoji="0" lang="uk-UA" altLang="ru-RU" sz="6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altLang="ru-RU" sz="6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0968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D8C9C-8233-4904-BBA7-00EEED0FEEF3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10E87-A123-4F32-91AA-70379BE3F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697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D8C9C-8233-4904-BBA7-00EEED0FEEF3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10E87-A123-4F32-91AA-70379BE3F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70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D8C9C-8233-4904-BBA7-00EEED0FEEF3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10E87-A123-4F32-91AA-70379BE3F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396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D8C9C-8233-4904-BBA7-00EEED0FEEF3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10E87-A123-4F32-91AA-70379BE3F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132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D8C9C-8233-4904-BBA7-00EEED0FEEF3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10E87-A123-4F32-91AA-70379BE3F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942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D8C9C-8233-4904-BBA7-00EEED0FEEF3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10E87-A123-4F32-91AA-70379BE3F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903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D8C9C-8233-4904-BBA7-00EEED0FEEF3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10E87-A123-4F32-91AA-70379BE3F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91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5D8C9C-8233-4904-BBA7-00EEED0FEEF3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910E87-A123-4F32-91AA-70379BE3F89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3">
            <a:clrChange>
              <a:clrFrom>
                <a:srgbClr val="EFEFE9"/>
              </a:clrFrom>
              <a:clrTo>
                <a:srgbClr val="EFEFE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427"/>
          <a:stretch/>
        </p:blipFill>
        <p:spPr>
          <a:xfrm>
            <a:off x="0" y="4041868"/>
            <a:ext cx="9144000" cy="281613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457200" y="1143000"/>
            <a:ext cx="8229600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496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rgbClr val="BFCD03"/>
            </a:gs>
            <a:gs pos="10001">
              <a:srgbClr val="BFCD03"/>
            </a:gs>
            <a:gs pos="66000">
              <a:srgbClr val="FFE38C"/>
            </a:gs>
            <a:gs pos="88000">
              <a:srgbClr val="FBC325"/>
            </a:gs>
            <a:gs pos="94000">
              <a:srgbClr val="FFE38C"/>
            </a:gs>
            <a:gs pos="97000">
              <a:srgbClr val="00B0F0"/>
            </a:gs>
            <a:gs pos="100000">
              <a:srgbClr val="FFF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33413" y="365126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заголовка</a:t>
            </a:r>
            <a:endParaRPr lang="en-US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33413" y="1828800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  <a:endParaRPr lang="en-US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19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0E2B456-EDE8-45D4-BB67-5059A0025656}" type="datetimeFigureOut">
              <a:rPr kumimoji="0" lang="uk-UA" sz="61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12.07.2022</a:t>
            </a:fld>
            <a:endParaRPr kumimoji="0" lang="uk-UA" sz="619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19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619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2712" y="6356351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600">
                <a:solidFill>
                  <a:srgbClr val="898989"/>
                </a:solidFill>
              </a:defRPr>
            </a:lvl1pPr>
          </a:lstStyle>
          <a:p>
            <a:pPr marL="0" marR="0" lvl="0" indent="0" algn="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83009D8-BAB1-4FE1-8BBB-200712BD7BA5}" type="slidenum">
              <a:rPr kumimoji="0" lang="uk-UA" altLang="ru-RU" sz="6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altLang="ru-RU" sz="6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7241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2pPr>
      <a:lvl3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3pPr>
      <a:lvl4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4pPr>
      <a:lvl5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5pPr>
      <a:lvl6pPr marL="3429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6pPr>
      <a:lvl7pPr marL="6858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7pPr>
      <a:lvl8pPr marL="10287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8pPr>
      <a:lvl9pPr marL="13716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28588" indent="-128588" algn="l" defTabSz="514350" rtl="0" eaLnBrk="0" fontAlgn="base" hangingPunct="0">
        <a:lnSpc>
          <a:spcPct val="90000"/>
        </a:lnSpc>
        <a:spcBef>
          <a:spcPts val="563"/>
        </a:spcBef>
        <a:spcAft>
          <a:spcPct val="0"/>
        </a:spcAft>
        <a:buFont typeface="Wingdings 2" panose="05020102010507070707" pitchFamily="18" charset="2"/>
        <a:buChar char="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0" fontAlgn="base" hangingPunct="0">
        <a:lnSpc>
          <a:spcPct val="90000"/>
        </a:lnSpc>
        <a:spcBef>
          <a:spcPts val="281"/>
        </a:spcBef>
        <a:spcAft>
          <a:spcPct val="0"/>
        </a:spcAft>
        <a:buFont typeface="Wingdings 2" panose="05020102010507070707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0" fontAlgn="base" hangingPunct="0">
        <a:lnSpc>
          <a:spcPct val="90000"/>
        </a:lnSpc>
        <a:spcBef>
          <a:spcPts val="281"/>
        </a:spcBef>
        <a:spcAft>
          <a:spcPct val="0"/>
        </a:spcAft>
        <a:buFont typeface="Wingdings 2" panose="05020102010507070707" pitchFamily="18" charset="2"/>
        <a:buChar char="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0" fontAlgn="base" hangingPunct="0">
        <a:lnSpc>
          <a:spcPct val="90000"/>
        </a:lnSpc>
        <a:spcBef>
          <a:spcPts val="281"/>
        </a:spcBef>
        <a:spcAft>
          <a:spcPct val="0"/>
        </a:spcAft>
        <a:buFont typeface="Wingdings 2" panose="05020102010507070707" pitchFamily="18" charset="2"/>
        <a:buChar char=""/>
        <a:defRPr sz="975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0" fontAlgn="base" hangingPunct="0">
        <a:lnSpc>
          <a:spcPct val="90000"/>
        </a:lnSpc>
        <a:spcBef>
          <a:spcPts val="281"/>
        </a:spcBef>
        <a:spcAft>
          <a:spcPct val="0"/>
        </a:spcAft>
        <a:buFont typeface="Wingdings 2" panose="05020102010507070707" pitchFamily="18" charset="2"/>
        <a:buChar char=""/>
        <a:defRPr sz="975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spcBef>
          <a:spcPct val="20000"/>
        </a:spcBef>
        <a:buFont typeface="Wingdings 2" pitchFamily="18" charset="2"/>
        <a:buChar char="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spcBef>
          <a:spcPct val="20000"/>
        </a:spcBef>
        <a:buFont typeface="Wingdings 2" pitchFamily="18" charset="2"/>
        <a:buChar char="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spcBef>
          <a:spcPct val="20000"/>
        </a:spcBef>
        <a:buFont typeface="Wingdings 2" pitchFamily="18" charset="2"/>
        <a:buChar char="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spcBef>
          <a:spcPct val="20000"/>
        </a:spcBef>
        <a:buFont typeface="Wingdings 2" pitchFamily="18" charset="2"/>
        <a:buChar char="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nbuv.gov.ua/UJRN/Vznu_eco_2013_3_23" TargetMode="External"/><Relationship Id="rId2" Type="http://schemas.openxmlformats.org/officeDocument/2006/relationships/hyperlink" Target="http://nbuv.gov.ua/UJRN/ecpros_2013_78_26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nbuv.gov.ua/UJRN/binf_2014_1_60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ChangeArrowheads="1"/>
          </p:cNvSpPr>
          <p:nvPr/>
        </p:nvSpPr>
        <p:spPr bwMode="auto">
          <a:xfrm>
            <a:off x="304800" y="1306329"/>
            <a:ext cx="8731696" cy="17543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altLang="uk-UA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Дисципліна:</a:t>
            </a: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altLang="uk-UA" sz="5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«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ІВЕНТИВНИЙ МЕНЕДЖМЕНТ</a:t>
            </a:r>
            <a:r>
              <a:rPr kumimoji="0" lang="uk-UA" altLang="uk-UA" sz="5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»</a:t>
            </a:r>
            <a:endParaRPr kumimoji="0" lang="uk-UA" altLang="uk-UA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539552" y="4581128"/>
            <a:ext cx="8280920" cy="1569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altLang="uk-U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Викладач: </a:t>
            </a:r>
            <a:r>
              <a:rPr kumimoji="0" lang="uk-UA" altLang="uk-UA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д.е.н</a:t>
            </a:r>
            <a:r>
              <a:rPr kumimoji="0" lang="uk-UA" altLang="uk-U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., доцент кафедри менеджменту зовнішньоекономічної діяльності, </a:t>
            </a:r>
            <a:r>
              <a:rPr kumimoji="0" lang="uk-UA" altLang="uk-UA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готельно</a:t>
            </a:r>
            <a:r>
              <a:rPr kumimoji="0" lang="uk-UA" altLang="uk-U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-ресторанної справи та туризму </a:t>
            </a: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altLang="uk-U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Головня Олена Михайлівна</a:t>
            </a:r>
          </a:p>
        </p:txBody>
      </p:sp>
    </p:spTree>
    <p:extLst>
      <p:ext uri="{BB962C8B-B14F-4D97-AF65-F5344CB8AC3E}">
        <p14:creationId xmlns:p14="http://schemas.microsoft.com/office/powerpoint/2010/main" val="4238693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5800" y="1371601"/>
            <a:ext cx="8077200" cy="452431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3200" dirty="0" err="1"/>
              <a:t>Керівник</a:t>
            </a:r>
            <a:r>
              <a:rPr lang="ru-RU" sz="3200" dirty="0"/>
              <a:t> контенту для «</a:t>
            </a:r>
            <a:r>
              <a:rPr lang="en-US" sz="3200" dirty="0"/>
              <a:t>Eventbrite» </a:t>
            </a:r>
            <a:r>
              <a:rPr lang="ru-RU" sz="3200" dirty="0" err="1"/>
              <a:t>Великобританії</a:t>
            </a:r>
            <a:r>
              <a:rPr lang="ru-RU" sz="3200" dirty="0"/>
              <a:t> та </a:t>
            </a:r>
            <a:r>
              <a:rPr lang="ru-RU" sz="3200" dirty="0" err="1"/>
              <a:t>Ірландії</a:t>
            </a:r>
            <a:r>
              <a:rPr lang="ru-RU" sz="3200" dirty="0"/>
              <a:t> М. Уокер </a:t>
            </a:r>
            <a:r>
              <a:rPr lang="ru-RU" sz="3200" dirty="0" err="1" smtClean="0"/>
              <a:t>трактує</a:t>
            </a:r>
            <a:r>
              <a:rPr lang="ru-RU" sz="3200" dirty="0" smtClean="0"/>
              <a:t> </a:t>
            </a:r>
            <a:r>
              <a:rPr lang="ru-RU" sz="3200" dirty="0" err="1" smtClean="0"/>
              <a:t>івент</a:t>
            </a:r>
            <a:r>
              <a:rPr lang="ru-RU" sz="3200" dirty="0" smtClean="0"/>
              <a:t>-менеджмент </a:t>
            </a:r>
            <a:r>
              <a:rPr lang="ru-RU" sz="3200" dirty="0"/>
              <a:t>як </a:t>
            </a:r>
            <a:r>
              <a:rPr lang="ru-RU" sz="3200" dirty="0" err="1"/>
              <a:t>організацію</a:t>
            </a:r>
            <a:r>
              <a:rPr lang="ru-RU" sz="3200" dirty="0"/>
              <a:t> будь-</a:t>
            </a:r>
            <a:r>
              <a:rPr lang="ru-RU" sz="3200" dirty="0" err="1"/>
              <a:t>яких</a:t>
            </a:r>
            <a:r>
              <a:rPr lang="ru-RU" sz="3200" dirty="0"/>
              <a:t> великих </a:t>
            </a:r>
            <a:r>
              <a:rPr lang="ru-RU" sz="3200" dirty="0" err="1"/>
              <a:t>або</a:t>
            </a:r>
            <a:r>
              <a:rPr lang="ru-RU" sz="3200" dirty="0"/>
              <a:t> </a:t>
            </a:r>
            <a:r>
              <a:rPr lang="ru-RU" sz="3200" dirty="0" err="1"/>
              <a:t>малих</a:t>
            </a:r>
            <a:r>
              <a:rPr lang="ru-RU" sz="3200" dirty="0"/>
              <a:t> </a:t>
            </a:r>
            <a:r>
              <a:rPr lang="ru-RU" sz="3200" dirty="0" err="1"/>
              <a:t>подій</a:t>
            </a:r>
            <a:r>
              <a:rPr lang="ru-RU" sz="3200" dirty="0"/>
              <a:t>: </a:t>
            </a:r>
            <a:r>
              <a:rPr lang="ru-RU" sz="3200" dirty="0" err="1"/>
              <a:t>від</a:t>
            </a:r>
            <a:r>
              <a:rPr lang="ru-RU" sz="3200" dirty="0"/>
              <a:t> </a:t>
            </a:r>
            <a:r>
              <a:rPr lang="ru-RU" sz="3200" dirty="0" err="1"/>
              <a:t>персональних</a:t>
            </a:r>
            <a:r>
              <a:rPr lang="ru-RU" sz="3200" dirty="0"/>
              <a:t> та </a:t>
            </a:r>
            <a:r>
              <a:rPr lang="ru-RU" sz="3200" dirty="0" err="1"/>
              <a:t>приватних</a:t>
            </a:r>
            <a:r>
              <a:rPr lang="ru-RU" sz="3200" dirty="0"/>
              <a:t> </a:t>
            </a:r>
            <a:r>
              <a:rPr lang="ru-RU" sz="3200" dirty="0" err="1"/>
              <a:t>заходів</a:t>
            </a:r>
            <a:r>
              <a:rPr lang="ru-RU" sz="3200" dirty="0"/>
              <a:t>, таких як </a:t>
            </a:r>
            <a:r>
              <a:rPr lang="ru-RU" sz="3200" dirty="0" err="1"/>
              <a:t>весілля</a:t>
            </a:r>
            <a:r>
              <a:rPr lang="ru-RU" sz="3200" dirty="0"/>
              <a:t> та </a:t>
            </a:r>
            <a:r>
              <a:rPr lang="ru-RU" sz="3200" dirty="0" err="1"/>
              <a:t>вечірки</a:t>
            </a:r>
            <a:r>
              <a:rPr lang="ru-RU" sz="3200" dirty="0"/>
              <a:t>, аж до </a:t>
            </a:r>
            <a:r>
              <a:rPr lang="ru-RU" sz="3200" dirty="0" err="1"/>
              <a:t>ділових</a:t>
            </a:r>
            <a:r>
              <a:rPr lang="ru-RU" sz="3200" dirty="0"/>
              <a:t> </a:t>
            </a:r>
            <a:r>
              <a:rPr lang="ru-RU" sz="3200" dirty="0" err="1"/>
              <a:t>подій</a:t>
            </a:r>
            <a:r>
              <a:rPr lang="ru-RU" sz="3200" dirty="0"/>
              <a:t>, таких як заходи для </a:t>
            </a:r>
            <a:r>
              <a:rPr lang="ru-RU" sz="3200" dirty="0" err="1"/>
              <a:t>споживачів</a:t>
            </a:r>
            <a:r>
              <a:rPr lang="ru-RU" sz="3200" dirty="0"/>
              <a:t> </a:t>
            </a:r>
            <a:r>
              <a:rPr lang="ru-RU" sz="3200" dirty="0" err="1"/>
              <a:t>товарів</a:t>
            </a:r>
            <a:r>
              <a:rPr lang="ru-RU" sz="3200" dirty="0"/>
              <a:t> та </a:t>
            </a:r>
            <a:r>
              <a:rPr lang="ru-RU" sz="3200" dirty="0" err="1"/>
              <a:t>послуг</a:t>
            </a:r>
            <a:r>
              <a:rPr lang="ru-RU" sz="3200" dirty="0"/>
              <a:t> (</a:t>
            </a:r>
            <a:r>
              <a:rPr lang="en-US" sz="3200" dirty="0"/>
              <a:t>B2C), </a:t>
            </a:r>
            <a:r>
              <a:rPr lang="ru-RU" sz="3200" dirty="0" err="1"/>
              <a:t>фестивалі</a:t>
            </a:r>
            <a:r>
              <a:rPr lang="ru-RU" sz="3200" dirty="0"/>
              <a:t> та </a:t>
            </a:r>
            <a:r>
              <a:rPr lang="ru-RU" sz="3200" dirty="0" err="1"/>
              <a:t>бізнес-зустрічі</a:t>
            </a:r>
            <a:r>
              <a:rPr lang="ru-RU" sz="3200" dirty="0"/>
              <a:t> (</a:t>
            </a:r>
            <a:r>
              <a:rPr lang="en-US" sz="3200" dirty="0"/>
              <a:t>B2B), </a:t>
            </a:r>
            <a:r>
              <a:rPr lang="ru-RU" sz="3200" dirty="0" err="1"/>
              <a:t>конференції</a:t>
            </a:r>
            <a:r>
              <a:rPr lang="ru-RU" sz="3200" dirty="0"/>
              <a:t> та </a:t>
            </a:r>
            <a:r>
              <a:rPr lang="ru-RU" sz="3200" dirty="0" err="1"/>
              <a:t>виставки</a:t>
            </a:r>
            <a:r>
              <a:rPr lang="ru-RU" sz="3200" dirty="0"/>
              <a:t>.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51512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2400" y="304800"/>
            <a:ext cx="8839200" cy="600164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 fontAlgn="base"/>
            <a:r>
              <a:rPr lang="ru-RU" sz="2400" dirty="0">
                <a:solidFill>
                  <a:srgbClr val="000000"/>
                </a:solidFill>
                <a:latin typeface="HelveticaNeueW10-55Roma"/>
              </a:rPr>
              <a:t>На </a:t>
            </a:r>
            <a:r>
              <a:rPr lang="ru-RU" sz="2400" dirty="0" err="1">
                <a:solidFill>
                  <a:srgbClr val="000000"/>
                </a:solidFill>
                <a:latin typeface="HelveticaNeueW10-55Roma"/>
              </a:rPr>
              <a:t>світовому</a:t>
            </a:r>
            <a:r>
              <a:rPr lang="ru-RU" sz="2400" dirty="0">
                <a:solidFill>
                  <a:srgbClr val="000000"/>
                </a:solidFill>
                <a:latin typeface="HelveticaNeueW10-55Roma"/>
              </a:rPr>
              <a:t> ринку </a:t>
            </a:r>
            <a:r>
              <a:rPr lang="ru-RU" sz="2400" dirty="0" err="1">
                <a:solidFill>
                  <a:srgbClr val="000000"/>
                </a:solidFill>
                <a:latin typeface="HelveticaNeueW10-55Roma"/>
              </a:rPr>
              <a:t>професія</a:t>
            </a:r>
            <a:r>
              <a:rPr lang="ru-RU" sz="2400" dirty="0">
                <a:solidFill>
                  <a:srgbClr val="000000"/>
                </a:solidFill>
                <a:latin typeface="HelveticaNeueW10-55Roma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HelveticaNeueW10-55Roma"/>
              </a:rPr>
              <a:t>event-</a:t>
            </a:r>
            <a:r>
              <a:rPr lang="ru-RU" sz="2400" dirty="0">
                <a:solidFill>
                  <a:srgbClr val="000000"/>
                </a:solidFill>
                <a:latin typeface="HelveticaNeueW10-55Roma"/>
              </a:rPr>
              <a:t>менеджер </a:t>
            </a:r>
            <a:r>
              <a:rPr lang="ru-RU" sz="2400" dirty="0" err="1">
                <a:solidFill>
                  <a:srgbClr val="000000"/>
                </a:solidFill>
                <a:latin typeface="HelveticaNeueW10-55Roma"/>
              </a:rPr>
              <a:t>стає</a:t>
            </a:r>
            <a:r>
              <a:rPr lang="ru-RU" sz="2400" dirty="0">
                <a:solidFill>
                  <a:srgbClr val="000000"/>
                </a:solidFill>
                <a:latin typeface="HelveticaNeueW10-55Roma"/>
              </a:rPr>
              <a:t> все </a:t>
            </a:r>
            <a:r>
              <a:rPr lang="ru-RU" sz="2400" dirty="0" err="1">
                <a:solidFill>
                  <a:srgbClr val="000000"/>
                </a:solidFill>
                <a:latin typeface="HelveticaNeueW10-55Roma"/>
              </a:rPr>
              <a:t>більш</a:t>
            </a:r>
            <a:r>
              <a:rPr lang="ru-RU" sz="2400" dirty="0">
                <a:solidFill>
                  <a:srgbClr val="000000"/>
                </a:solidFill>
                <a:latin typeface="HelveticaNeueW10-55Roma"/>
              </a:rPr>
              <a:t> популярною з </a:t>
            </a:r>
            <a:r>
              <a:rPr lang="ru-RU" sz="2400" dirty="0" err="1">
                <a:solidFill>
                  <a:srgbClr val="000000"/>
                </a:solidFill>
                <a:latin typeface="HelveticaNeueW10-55Roma"/>
              </a:rPr>
              <a:t>кожним</a:t>
            </a:r>
            <a:r>
              <a:rPr lang="ru-RU" sz="2400" dirty="0">
                <a:solidFill>
                  <a:srgbClr val="000000"/>
                </a:solidFill>
                <a:latin typeface="HelveticaNeueW10-55Roma"/>
              </a:rPr>
              <a:t> роком. </a:t>
            </a:r>
            <a:endParaRPr lang="ru-RU" sz="2400" dirty="0" smtClean="0">
              <a:solidFill>
                <a:srgbClr val="000000"/>
              </a:solidFill>
              <a:latin typeface="HelveticaNeueW10-55Roma"/>
            </a:endParaRPr>
          </a:p>
          <a:p>
            <a:pPr algn="just" fontAlgn="base"/>
            <a:r>
              <a:rPr lang="ru-RU" sz="2400" dirty="0" err="1" smtClean="0">
                <a:solidFill>
                  <a:srgbClr val="000000"/>
                </a:solidFill>
                <a:latin typeface="HelveticaNeueW10-55Roma"/>
              </a:rPr>
              <a:t>Сьогодні</a:t>
            </a:r>
            <a:r>
              <a:rPr lang="ru-RU" sz="2400" dirty="0" smtClean="0">
                <a:solidFill>
                  <a:srgbClr val="000000"/>
                </a:solidFill>
                <a:latin typeface="HelveticaNeueW10-55Roma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HelveticaNeueW10-55Roma"/>
              </a:rPr>
              <a:t>компанії</a:t>
            </a:r>
            <a:r>
              <a:rPr lang="ru-RU" sz="2400" dirty="0">
                <a:solidFill>
                  <a:srgbClr val="000000"/>
                </a:solidFill>
                <a:latin typeface="HelveticaNeueW10-55Roma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HelveticaNeueW10-55Roma"/>
              </a:rPr>
              <a:t>готують</a:t>
            </a:r>
            <a:r>
              <a:rPr lang="ru-RU" sz="2400" dirty="0">
                <a:solidFill>
                  <a:srgbClr val="000000"/>
                </a:solidFill>
                <a:latin typeface="HelveticaNeueW10-55Roma"/>
              </a:rPr>
              <a:t> заходи не </a:t>
            </a:r>
            <a:r>
              <a:rPr lang="ru-RU" sz="2400" dirty="0" err="1">
                <a:solidFill>
                  <a:srgbClr val="000000"/>
                </a:solidFill>
                <a:latin typeface="HelveticaNeueW10-55Roma"/>
              </a:rPr>
              <a:t>тільки</a:t>
            </a:r>
            <a:r>
              <a:rPr lang="ru-RU" sz="2400" dirty="0">
                <a:solidFill>
                  <a:srgbClr val="000000"/>
                </a:solidFill>
                <a:latin typeface="HelveticaNeueW10-55Roma"/>
              </a:rPr>
              <a:t> для </a:t>
            </a:r>
            <a:r>
              <a:rPr lang="ru-RU" sz="2400" dirty="0" err="1">
                <a:solidFill>
                  <a:srgbClr val="000000"/>
                </a:solidFill>
                <a:latin typeface="HelveticaNeueW10-55Roma"/>
              </a:rPr>
              <a:t>реклами</a:t>
            </a:r>
            <a:r>
              <a:rPr lang="ru-RU" sz="2400" dirty="0">
                <a:solidFill>
                  <a:srgbClr val="000000"/>
                </a:solidFill>
                <a:latin typeface="HelveticaNeueW10-55Roma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HelveticaNeueW10-55Roma"/>
              </a:rPr>
              <a:t>своїх</a:t>
            </a:r>
            <a:r>
              <a:rPr lang="ru-RU" sz="2400" dirty="0">
                <a:solidFill>
                  <a:srgbClr val="000000"/>
                </a:solidFill>
                <a:latin typeface="HelveticaNeueW10-55Roma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HelveticaNeueW10-55Roma"/>
              </a:rPr>
              <a:t>товарів</a:t>
            </a:r>
            <a:r>
              <a:rPr lang="ru-RU" sz="2400" dirty="0">
                <a:solidFill>
                  <a:srgbClr val="000000"/>
                </a:solidFill>
                <a:latin typeface="HelveticaNeueW10-55Roma"/>
              </a:rPr>
              <a:t> і </a:t>
            </a:r>
            <a:r>
              <a:rPr lang="ru-RU" sz="2400" dirty="0" err="1">
                <a:solidFill>
                  <a:srgbClr val="000000"/>
                </a:solidFill>
                <a:latin typeface="HelveticaNeueW10-55Roma"/>
              </a:rPr>
              <a:t>послуг</a:t>
            </a:r>
            <a:r>
              <a:rPr lang="ru-RU" sz="2400" dirty="0">
                <a:solidFill>
                  <a:srgbClr val="000000"/>
                </a:solidFill>
                <a:latin typeface="HelveticaNeueW10-55Roma"/>
              </a:rPr>
              <a:t>, але й </a:t>
            </a:r>
            <a:r>
              <a:rPr lang="ru-RU" sz="2400" dirty="0" err="1">
                <a:solidFill>
                  <a:srgbClr val="000000"/>
                </a:solidFill>
                <a:latin typeface="HelveticaNeueW10-55Roma"/>
              </a:rPr>
              <a:t>використовують</a:t>
            </a:r>
            <a:r>
              <a:rPr lang="ru-RU" sz="2400" dirty="0">
                <a:solidFill>
                  <a:srgbClr val="000000"/>
                </a:solidFill>
                <a:latin typeface="HelveticaNeueW10-55Roma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HelveticaNeueW10-55Roma"/>
              </a:rPr>
              <a:t>івенти</a:t>
            </a:r>
            <a:r>
              <a:rPr lang="ru-RU" sz="2400" dirty="0">
                <a:solidFill>
                  <a:srgbClr val="000000"/>
                </a:solidFill>
                <a:latin typeface="HelveticaNeueW10-55Roma"/>
              </a:rPr>
              <a:t> ( </a:t>
            </a:r>
            <a:r>
              <a:rPr lang="ru-RU" sz="2400" dirty="0" err="1">
                <a:solidFill>
                  <a:srgbClr val="000000"/>
                </a:solidFill>
                <a:latin typeface="HelveticaNeueW10-55Roma"/>
              </a:rPr>
              <a:t>від</a:t>
            </a:r>
            <a:r>
              <a:rPr lang="ru-RU" sz="2400" dirty="0">
                <a:solidFill>
                  <a:srgbClr val="000000"/>
                </a:solidFill>
                <a:latin typeface="HelveticaNeueW10-55Roma"/>
              </a:rPr>
              <a:t> англ. англ. </a:t>
            </a:r>
            <a:r>
              <a:rPr lang="en-US" sz="2400" dirty="0">
                <a:solidFill>
                  <a:srgbClr val="000000"/>
                </a:solidFill>
                <a:latin typeface="HelveticaNeueW10-55Roma"/>
              </a:rPr>
              <a:t>Event — </a:t>
            </a:r>
            <a:r>
              <a:rPr lang="ru-RU" sz="2400" dirty="0" err="1">
                <a:solidFill>
                  <a:srgbClr val="000000"/>
                </a:solidFill>
                <a:latin typeface="HelveticaNeueW10-55Roma"/>
              </a:rPr>
              <a:t>подія</a:t>
            </a:r>
            <a:r>
              <a:rPr lang="ru-RU" sz="2400" dirty="0">
                <a:solidFill>
                  <a:srgbClr val="000000"/>
                </a:solidFill>
                <a:latin typeface="HelveticaNeueW10-55Roma"/>
              </a:rPr>
              <a:t>) як </a:t>
            </a:r>
            <a:r>
              <a:rPr lang="ru-RU" sz="2400" dirty="0" err="1">
                <a:solidFill>
                  <a:srgbClr val="000000"/>
                </a:solidFill>
                <a:latin typeface="HelveticaNeueW10-55Roma"/>
              </a:rPr>
              <a:t>інструмент</a:t>
            </a:r>
            <a:r>
              <a:rPr lang="ru-RU" sz="2400" dirty="0">
                <a:solidFill>
                  <a:srgbClr val="000000"/>
                </a:solidFill>
                <a:latin typeface="HelveticaNeueW10-55Roma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HelveticaNeueW10-55Roma"/>
              </a:rPr>
              <a:t>позиціонування</a:t>
            </a:r>
            <a:r>
              <a:rPr lang="ru-RU" sz="2400" dirty="0">
                <a:solidFill>
                  <a:srgbClr val="000000"/>
                </a:solidFill>
                <a:latin typeface="HelveticaNeueW10-55Roma"/>
              </a:rPr>
              <a:t> бренда.  </a:t>
            </a:r>
            <a:endParaRPr lang="ru-RU" sz="2400" dirty="0" smtClean="0">
              <a:solidFill>
                <a:srgbClr val="000000"/>
              </a:solidFill>
              <a:latin typeface="HelveticaNeueW10-55Roma"/>
            </a:endParaRPr>
          </a:p>
          <a:p>
            <a:pPr algn="just" fontAlgn="base"/>
            <a:r>
              <a:rPr lang="ru-RU" sz="2400" dirty="0" err="1" smtClean="0">
                <a:solidFill>
                  <a:srgbClr val="000000"/>
                </a:solidFill>
                <a:latin typeface="HelveticaNeueW10-55Roma"/>
              </a:rPr>
              <a:t>Підтвердженням</a:t>
            </a:r>
            <a:r>
              <a:rPr lang="ru-RU" sz="2400" dirty="0" smtClean="0">
                <a:solidFill>
                  <a:srgbClr val="000000"/>
                </a:solidFill>
                <a:latin typeface="HelveticaNeueW10-55Roma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HelveticaNeueW10-55Roma"/>
              </a:rPr>
              <a:t>цього</a:t>
            </a:r>
            <a:r>
              <a:rPr lang="ru-RU" sz="2400" dirty="0">
                <a:solidFill>
                  <a:srgbClr val="000000"/>
                </a:solidFill>
                <a:latin typeface="HelveticaNeueW10-55Roma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HelveticaNeueW10-55Roma"/>
              </a:rPr>
              <a:t>слугують</a:t>
            </a:r>
            <a:r>
              <a:rPr lang="ru-RU" sz="2400" dirty="0">
                <a:solidFill>
                  <a:srgbClr val="000000"/>
                </a:solidFill>
                <a:latin typeface="HelveticaNeueW10-55Roma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HelveticaNeueW10-55Roma"/>
              </a:rPr>
              <a:t>дані</a:t>
            </a:r>
            <a:r>
              <a:rPr lang="ru-RU" sz="2400" dirty="0">
                <a:solidFill>
                  <a:srgbClr val="000000"/>
                </a:solidFill>
                <a:latin typeface="HelveticaNeueW10-55Roma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HelveticaNeueW10-55Roma"/>
              </a:rPr>
              <a:t>Міжнародної</a:t>
            </a:r>
            <a:r>
              <a:rPr lang="ru-RU" sz="2400" dirty="0">
                <a:solidFill>
                  <a:srgbClr val="000000"/>
                </a:solidFill>
                <a:latin typeface="HelveticaNeueW10-55Roma"/>
              </a:rPr>
              <a:t> Ради </a:t>
            </a:r>
            <a:r>
              <a:rPr lang="ru-RU" sz="2400" dirty="0" err="1">
                <a:solidFill>
                  <a:srgbClr val="000000"/>
                </a:solidFill>
                <a:latin typeface="HelveticaNeueW10-55Roma"/>
              </a:rPr>
              <a:t>Торгових</a:t>
            </a:r>
            <a:r>
              <a:rPr lang="ru-RU" sz="2400" dirty="0">
                <a:solidFill>
                  <a:srgbClr val="000000"/>
                </a:solidFill>
                <a:latin typeface="HelveticaNeueW10-55Roma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HelveticaNeueW10-55Roma"/>
              </a:rPr>
              <a:t>Центрів</a:t>
            </a:r>
            <a:r>
              <a:rPr lang="ru-RU" sz="2400" dirty="0">
                <a:solidFill>
                  <a:srgbClr val="000000"/>
                </a:solidFill>
                <a:latin typeface="HelveticaNeueW10-55Roma"/>
              </a:rPr>
              <a:t>  (Нью-Йорк), </a:t>
            </a:r>
            <a:r>
              <a:rPr lang="ru-RU" sz="2400" dirty="0" err="1">
                <a:solidFill>
                  <a:srgbClr val="000000"/>
                </a:solidFill>
                <a:latin typeface="HelveticaNeueW10-55Roma"/>
              </a:rPr>
              <a:t>який</a:t>
            </a:r>
            <a:r>
              <a:rPr lang="ru-RU" sz="2400" dirty="0">
                <a:solidFill>
                  <a:srgbClr val="000000"/>
                </a:solidFill>
                <a:latin typeface="HelveticaNeueW10-55Roma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HelveticaNeueW10-55Roma"/>
              </a:rPr>
              <a:t>відзначає</a:t>
            </a:r>
            <a:r>
              <a:rPr lang="ru-RU" sz="2400" dirty="0">
                <a:solidFill>
                  <a:srgbClr val="000000"/>
                </a:solidFill>
                <a:latin typeface="HelveticaNeueW10-55Roma"/>
              </a:rPr>
              <a:t>, </a:t>
            </a:r>
            <a:r>
              <a:rPr lang="ru-RU" sz="2400" dirty="0" err="1">
                <a:solidFill>
                  <a:srgbClr val="000000"/>
                </a:solidFill>
                <a:latin typeface="HelveticaNeueW10-55Roma"/>
              </a:rPr>
              <a:t>що</a:t>
            </a:r>
            <a:r>
              <a:rPr lang="ru-RU" sz="2400" dirty="0">
                <a:solidFill>
                  <a:srgbClr val="000000"/>
                </a:solidFill>
                <a:latin typeface="HelveticaNeueW10-55Roma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HelveticaNeueW10-55Roma"/>
              </a:rPr>
              <a:t>саме</a:t>
            </a:r>
            <a:r>
              <a:rPr lang="ru-RU" sz="2400" dirty="0">
                <a:solidFill>
                  <a:srgbClr val="000000"/>
                </a:solidFill>
                <a:latin typeface="HelveticaNeueW10-55Roma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HelveticaNeueW10-55Roma"/>
              </a:rPr>
              <a:t>події</a:t>
            </a:r>
            <a:r>
              <a:rPr lang="ru-RU" sz="2400" dirty="0">
                <a:solidFill>
                  <a:srgbClr val="000000"/>
                </a:solidFill>
                <a:latin typeface="HelveticaNeueW10-55Roma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HelveticaNeueW10-55Roma"/>
              </a:rPr>
              <a:t>краще</a:t>
            </a:r>
            <a:r>
              <a:rPr lang="ru-RU" sz="2400" dirty="0">
                <a:solidFill>
                  <a:srgbClr val="000000"/>
                </a:solidFill>
                <a:latin typeface="HelveticaNeueW10-55Roma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HelveticaNeueW10-55Roma"/>
              </a:rPr>
              <a:t>приваблюють</a:t>
            </a:r>
            <a:r>
              <a:rPr lang="ru-RU" sz="2400" dirty="0">
                <a:solidFill>
                  <a:srgbClr val="000000"/>
                </a:solidFill>
                <a:latin typeface="HelveticaNeueW10-55Roma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HelveticaNeueW10-55Roma"/>
              </a:rPr>
              <a:t>клієнтів</a:t>
            </a:r>
            <a:r>
              <a:rPr lang="ru-RU" sz="2400" dirty="0">
                <a:solidFill>
                  <a:srgbClr val="000000"/>
                </a:solidFill>
                <a:latin typeface="HelveticaNeueW10-55Roma"/>
              </a:rPr>
              <a:t> і </a:t>
            </a:r>
            <a:r>
              <a:rPr lang="ru-RU" sz="2400" dirty="0" err="1">
                <a:solidFill>
                  <a:srgbClr val="000000"/>
                </a:solidFill>
                <a:latin typeface="HelveticaNeueW10-55Roma"/>
              </a:rPr>
              <a:t>сприяють</a:t>
            </a:r>
            <a:r>
              <a:rPr lang="ru-RU" sz="2400" dirty="0">
                <a:solidFill>
                  <a:srgbClr val="000000"/>
                </a:solidFill>
                <a:latin typeface="HelveticaNeueW10-55Roma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HelveticaNeueW10-55Roma"/>
              </a:rPr>
              <a:t>підвищенню</a:t>
            </a:r>
            <a:r>
              <a:rPr lang="ru-RU" sz="2400" dirty="0">
                <a:solidFill>
                  <a:srgbClr val="000000"/>
                </a:solidFill>
                <a:latin typeface="HelveticaNeueW10-55Roma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HelveticaNeueW10-55Roma"/>
              </a:rPr>
              <a:t>прибутків</a:t>
            </a:r>
            <a:r>
              <a:rPr lang="ru-RU" sz="2400" dirty="0">
                <a:solidFill>
                  <a:srgbClr val="000000"/>
                </a:solidFill>
                <a:latin typeface="HelveticaNeueW10-55Roma"/>
              </a:rPr>
              <a:t>.</a:t>
            </a:r>
          </a:p>
          <a:p>
            <a:pPr algn="just" fontAlgn="base"/>
            <a:endParaRPr lang="ru-RU" sz="2400" dirty="0" smtClean="0">
              <a:solidFill>
                <a:srgbClr val="000000"/>
              </a:solidFill>
              <a:latin typeface="HelveticaNeueW10-55Roma"/>
            </a:endParaRPr>
          </a:p>
          <a:p>
            <a:pPr algn="just" fontAlgn="base"/>
            <a:r>
              <a:rPr lang="ru-RU" sz="2400" dirty="0" err="1" smtClean="0">
                <a:solidFill>
                  <a:srgbClr val="000000"/>
                </a:solidFill>
                <a:latin typeface="HelveticaNeueW10-55Roma"/>
              </a:rPr>
              <a:t>Організаційний</a:t>
            </a:r>
            <a:r>
              <a:rPr lang="ru-RU" sz="2400" dirty="0" smtClean="0">
                <a:solidFill>
                  <a:srgbClr val="000000"/>
                </a:solidFill>
                <a:latin typeface="HelveticaNeueW10-55Roma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HelveticaNeueW10-55Roma"/>
              </a:rPr>
              <a:t>менеджмент як </a:t>
            </a:r>
            <a:r>
              <a:rPr lang="ru-RU" sz="2400" dirty="0" err="1">
                <a:solidFill>
                  <a:srgbClr val="000000"/>
                </a:solidFill>
                <a:latin typeface="HelveticaNeueW10-55Roma"/>
              </a:rPr>
              <a:t>професія</a:t>
            </a:r>
            <a:r>
              <a:rPr lang="ru-RU" sz="2400" dirty="0">
                <a:solidFill>
                  <a:srgbClr val="000000"/>
                </a:solidFill>
                <a:latin typeface="HelveticaNeueW10-55Roma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HelveticaNeueW10-55Roma"/>
              </a:rPr>
              <a:t>з’явилася</a:t>
            </a:r>
            <a:r>
              <a:rPr lang="ru-RU" sz="2400" dirty="0">
                <a:solidFill>
                  <a:srgbClr val="000000"/>
                </a:solidFill>
                <a:latin typeface="HelveticaNeueW10-55Roma"/>
              </a:rPr>
              <a:t> в </a:t>
            </a:r>
            <a:r>
              <a:rPr lang="ru-RU" sz="2400" dirty="0" err="1">
                <a:solidFill>
                  <a:srgbClr val="000000"/>
                </a:solidFill>
                <a:latin typeface="HelveticaNeueW10-55Roma"/>
              </a:rPr>
              <a:t>Діснайленді</a:t>
            </a:r>
            <a:r>
              <a:rPr lang="ru-RU" sz="2400" dirty="0">
                <a:solidFill>
                  <a:srgbClr val="000000"/>
                </a:solidFill>
                <a:latin typeface="HelveticaNeueW10-55Roma"/>
              </a:rPr>
              <a:t>, перший парк </a:t>
            </a:r>
            <a:r>
              <a:rPr lang="ru-RU" sz="2400" dirty="0" err="1">
                <a:solidFill>
                  <a:srgbClr val="000000"/>
                </a:solidFill>
                <a:latin typeface="HelveticaNeueW10-55Roma"/>
              </a:rPr>
              <a:t>якого</a:t>
            </a:r>
            <a:r>
              <a:rPr lang="ru-RU" sz="2400" dirty="0">
                <a:solidFill>
                  <a:srgbClr val="000000"/>
                </a:solidFill>
                <a:latin typeface="HelveticaNeueW10-55Roma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HelveticaNeueW10-55Roma"/>
              </a:rPr>
              <a:t>був</a:t>
            </a:r>
            <a:r>
              <a:rPr lang="ru-RU" sz="2400" dirty="0">
                <a:solidFill>
                  <a:srgbClr val="000000"/>
                </a:solidFill>
                <a:latin typeface="HelveticaNeueW10-55Roma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HelveticaNeueW10-55Roma"/>
              </a:rPr>
              <a:t>відкритий</a:t>
            </a:r>
            <a:r>
              <a:rPr lang="ru-RU" sz="2400" dirty="0">
                <a:solidFill>
                  <a:srgbClr val="000000"/>
                </a:solidFill>
                <a:latin typeface="HelveticaNeueW10-55Roma"/>
              </a:rPr>
              <a:t> у 1955 </a:t>
            </a:r>
            <a:r>
              <a:rPr lang="ru-RU" sz="2400" dirty="0" err="1">
                <a:solidFill>
                  <a:srgbClr val="000000"/>
                </a:solidFill>
                <a:latin typeface="HelveticaNeueW10-55Roma"/>
              </a:rPr>
              <a:t>році</a:t>
            </a:r>
            <a:r>
              <a:rPr lang="ru-RU" sz="2400" dirty="0">
                <a:solidFill>
                  <a:srgbClr val="000000"/>
                </a:solidFill>
                <a:latin typeface="HelveticaNeueW10-55Roma"/>
              </a:rPr>
              <a:t> — так </a:t>
            </a:r>
            <a:r>
              <a:rPr lang="ru-RU" sz="2400" dirty="0" err="1">
                <a:solidFill>
                  <a:srgbClr val="000000"/>
                </a:solidFill>
                <a:latin typeface="HelveticaNeueW10-55Roma"/>
              </a:rPr>
              <a:t>стверджує</a:t>
            </a:r>
            <a:r>
              <a:rPr lang="ru-RU" sz="2400" dirty="0">
                <a:solidFill>
                  <a:srgbClr val="000000"/>
                </a:solidFill>
                <a:latin typeface="HelveticaNeueW10-55Roma"/>
              </a:rPr>
              <a:t> Джо </a:t>
            </a:r>
            <a:r>
              <a:rPr lang="ru-RU" sz="2400" dirty="0" err="1">
                <a:solidFill>
                  <a:srgbClr val="000000"/>
                </a:solidFill>
                <a:latin typeface="HelveticaNeueW10-55Roma"/>
              </a:rPr>
              <a:t>Голдблатт</a:t>
            </a:r>
            <a:r>
              <a:rPr lang="ru-RU" sz="2400" dirty="0">
                <a:solidFill>
                  <a:srgbClr val="000000"/>
                </a:solidFill>
                <a:latin typeface="HelveticaNeueW10-55Roma"/>
              </a:rPr>
              <a:t>, </a:t>
            </a:r>
            <a:r>
              <a:rPr lang="ru-RU" sz="2400" dirty="0" err="1">
                <a:solidFill>
                  <a:srgbClr val="000000"/>
                </a:solidFill>
                <a:latin typeface="HelveticaNeueW10-55Roma"/>
              </a:rPr>
              <a:t>найвідоміший</a:t>
            </a:r>
            <a:r>
              <a:rPr lang="ru-RU" sz="2400" dirty="0">
                <a:solidFill>
                  <a:srgbClr val="000000"/>
                </a:solidFill>
                <a:latin typeface="HelveticaNeueW10-55Roma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HelveticaNeueW10-55Roma"/>
              </a:rPr>
              <a:t>івент</a:t>
            </a:r>
            <a:r>
              <a:rPr lang="ru-RU" sz="2400" dirty="0">
                <a:solidFill>
                  <a:srgbClr val="000000"/>
                </a:solidFill>
                <a:latin typeface="HelveticaNeueW10-55Roma"/>
              </a:rPr>
              <a:t>-менеджер і  </a:t>
            </a:r>
            <a:r>
              <a:rPr lang="ru-RU" sz="2400" dirty="0" err="1">
                <a:solidFill>
                  <a:srgbClr val="000000"/>
                </a:solidFill>
                <a:latin typeface="HelveticaNeueW10-55Roma"/>
              </a:rPr>
              <a:t>винахідник</a:t>
            </a:r>
            <a:r>
              <a:rPr lang="ru-RU" sz="2400" dirty="0">
                <a:solidFill>
                  <a:srgbClr val="000000"/>
                </a:solidFill>
                <a:latin typeface="HelveticaNeueW10-55Roma"/>
              </a:rPr>
              <a:t>  </a:t>
            </a:r>
            <a:r>
              <a:rPr lang="ru-RU" sz="2400" dirty="0" err="1">
                <a:solidFill>
                  <a:srgbClr val="000000"/>
                </a:solidFill>
                <a:latin typeface="HelveticaNeueW10-55Roma"/>
              </a:rPr>
              <a:t>першого</a:t>
            </a:r>
            <a:r>
              <a:rPr lang="ru-RU" sz="2400" dirty="0">
                <a:solidFill>
                  <a:srgbClr val="000000"/>
                </a:solidFill>
                <a:latin typeface="HelveticaNeueW10-55Roma"/>
              </a:rPr>
              <a:t> в </a:t>
            </a:r>
            <a:r>
              <a:rPr lang="ru-RU" sz="2400" dirty="0" err="1">
                <a:solidFill>
                  <a:srgbClr val="000000"/>
                </a:solidFill>
                <a:latin typeface="HelveticaNeueW10-55Roma"/>
              </a:rPr>
              <a:t>історії</a:t>
            </a:r>
            <a:r>
              <a:rPr lang="ru-RU" sz="2400" dirty="0">
                <a:solidFill>
                  <a:srgbClr val="000000"/>
                </a:solidFill>
                <a:latin typeface="HelveticaNeueW10-55Roma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HelveticaNeueW10-55Roma"/>
              </a:rPr>
              <a:t>навчального</a:t>
            </a:r>
            <a:r>
              <a:rPr lang="ru-RU" sz="2400" dirty="0">
                <a:solidFill>
                  <a:srgbClr val="000000"/>
                </a:solidFill>
                <a:latin typeface="HelveticaNeueW10-55Roma"/>
              </a:rPr>
              <a:t> курсу для </a:t>
            </a:r>
            <a:r>
              <a:rPr lang="ru-RU" sz="2400" dirty="0" err="1">
                <a:solidFill>
                  <a:srgbClr val="000000"/>
                </a:solidFill>
                <a:latin typeface="HelveticaNeueW10-55Roma"/>
              </a:rPr>
              <a:t>цієї</a:t>
            </a:r>
            <a:r>
              <a:rPr lang="ru-RU" sz="2400" dirty="0">
                <a:solidFill>
                  <a:srgbClr val="000000"/>
                </a:solidFill>
                <a:latin typeface="HelveticaNeueW10-55Roma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HelveticaNeueW10-55Roma"/>
              </a:rPr>
              <a:t>індустрії</a:t>
            </a:r>
            <a:r>
              <a:rPr lang="ru-RU" sz="2400" dirty="0">
                <a:solidFill>
                  <a:srgbClr val="000000"/>
                </a:solidFill>
                <a:latin typeface="HelveticaNeueW10-55Roma"/>
              </a:rPr>
              <a:t>.</a:t>
            </a:r>
            <a:endParaRPr lang="ru-RU" sz="2400" b="0" i="0" dirty="0">
              <a:solidFill>
                <a:srgbClr val="000000"/>
              </a:solidFill>
              <a:effectLst/>
              <a:latin typeface="HelveticaNeueW10-55Roma"/>
            </a:endParaRPr>
          </a:p>
        </p:txBody>
      </p:sp>
    </p:spTree>
    <p:extLst>
      <p:ext uri="{BB962C8B-B14F-4D97-AF65-F5344CB8AC3E}">
        <p14:creationId xmlns:p14="http://schemas.microsoft.com/office/powerpoint/2010/main" val="495374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1000" y="685800"/>
            <a:ext cx="8610600" cy="563231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400" dirty="0" err="1"/>
              <a:t>Сучасний</a:t>
            </a:r>
            <a:r>
              <a:rPr lang="ru-RU" sz="2400" dirty="0"/>
              <a:t> </a:t>
            </a:r>
            <a:r>
              <a:rPr lang="ru-RU" sz="2400" dirty="0" err="1"/>
              <a:t>науковець</a:t>
            </a:r>
            <a:r>
              <a:rPr lang="ru-RU" sz="2400" dirty="0"/>
              <a:t> і </a:t>
            </a:r>
            <a:r>
              <a:rPr lang="ru-RU" sz="2400" dirty="0" err="1"/>
              <a:t>провідний</a:t>
            </a:r>
            <a:r>
              <a:rPr lang="ru-RU" sz="2400" dirty="0"/>
              <a:t> лектор з </a:t>
            </a:r>
            <a:r>
              <a:rPr lang="ru-RU" sz="2400" dirty="0" err="1"/>
              <a:t>івент-планування</a:t>
            </a:r>
            <a:r>
              <a:rPr lang="ru-RU" sz="2400" dirty="0"/>
              <a:t> в </a:t>
            </a:r>
            <a:r>
              <a:rPr lang="ru-RU" sz="2400" dirty="0" err="1"/>
              <a:t>Університеті</a:t>
            </a:r>
            <a:r>
              <a:rPr lang="ru-RU" sz="2400" dirty="0"/>
              <a:t> </a:t>
            </a:r>
            <a:r>
              <a:rPr lang="ru-RU" sz="2400" dirty="0" err="1"/>
              <a:t>королеви</a:t>
            </a:r>
            <a:r>
              <a:rPr lang="ru-RU" sz="2400" dirty="0"/>
              <a:t> Маргарет (м. </a:t>
            </a:r>
            <a:r>
              <a:rPr lang="ru-RU" sz="2400" dirty="0" err="1"/>
              <a:t>Едінбург</a:t>
            </a:r>
            <a:r>
              <a:rPr lang="ru-RU" sz="2400" dirty="0"/>
              <a:t>, </a:t>
            </a:r>
            <a:r>
              <a:rPr lang="ru-RU" sz="2400" dirty="0" err="1"/>
              <a:t>Великобританія</a:t>
            </a:r>
            <a:r>
              <a:rPr lang="ru-RU" sz="2400" dirty="0"/>
              <a:t>) Дж. </a:t>
            </a:r>
            <a:r>
              <a:rPr lang="ru-RU" sz="2400" dirty="0" err="1" smtClean="0"/>
              <a:t>Голдблатт</a:t>
            </a:r>
            <a:r>
              <a:rPr lang="ru-RU" sz="2400" dirty="0" smtClean="0"/>
              <a:t> </a:t>
            </a:r>
            <a:r>
              <a:rPr lang="ru-RU" sz="2400" dirty="0" err="1" smtClean="0"/>
              <a:t>досліджує</a:t>
            </a:r>
            <a:r>
              <a:rPr lang="ru-RU" sz="2400" dirty="0" smtClean="0"/>
              <a:t> </a:t>
            </a:r>
            <a:r>
              <a:rPr lang="ru-RU" sz="2400" dirty="0" err="1"/>
              <a:t>івент</a:t>
            </a:r>
            <a:r>
              <a:rPr lang="ru-RU" sz="2400" dirty="0"/>
              <a:t>-менеджмент як </a:t>
            </a:r>
            <a:r>
              <a:rPr lang="ru-RU" sz="2400" dirty="0" err="1"/>
              <a:t>освітню</a:t>
            </a:r>
            <a:r>
              <a:rPr lang="ru-RU" sz="2400" dirty="0"/>
              <a:t> </a:t>
            </a:r>
            <a:r>
              <a:rPr lang="ru-RU" sz="2400" dirty="0" err="1"/>
              <a:t>дисципліну</a:t>
            </a:r>
            <a:r>
              <a:rPr lang="ru-RU" sz="2400" dirty="0"/>
              <a:t> </a:t>
            </a:r>
            <a:r>
              <a:rPr lang="ru-RU" sz="2400" dirty="0" smtClean="0"/>
              <a:t> та </a:t>
            </a:r>
            <a:r>
              <a:rPr lang="ru-RU" sz="2400" dirty="0" err="1"/>
              <a:t>публікує</a:t>
            </a:r>
            <a:r>
              <a:rPr lang="ru-RU" sz="2400" dirty="0"/>
              <a:t> </a:t>
            </a:r>
            <a:r>
              <a:rPr lang="ru-RU" sz="2400" dirty="0" err="1"/>
              <a:t>серію</a:t>
            </a:r>
            <a:r>
              <a:rPr lang="ru-RU" sz="2400" dirty="0"/>
              <a:t> </a:t>
            </a:r>
            <a:r>
              <a:rPr lang="ru-RU" sz="2400" dirty="0" err="1"/>
              <a:t>навчальних</a:t>
            </a:r>
            <a:r>
              <a:rPr lang="ru-RU" sz="2400" dirty="0"/>
              <a:t> книг за </a:t>
            </a:r>
            <a:r>
              <a:rPr lang="ru-RU" sz="2400" dirty="0" err="1"/>
              <a:t>цією</a:t>
            </a:r>
            <a:r>
              <a:rPr lang="ru-RU" sz="2400" dirty="0"/>
              <a:t> тематикою. </a:t>
            </a:r>
            <a:endParaRPr lang="ru-RU" sz="2400" dirty="0" smtClean="0"/>
          </a:p>
          <a:p>
            <a:r>
              <a:rPr lang="ru-RU" sz="2400" dirty="0" smtClean="0"/>
              <a:t>На </a:t>
            </a:r>
            <a:r>
              <a:rPr lang="ru-RU" sz="2400" dirty="0" err="1"/>
              <a:t>його</a:t>
            </a:r>
            <a:r>
              <a:rPr lang="ru-RU" sz="2400" dirty="0"/>
              <a:t> думку, </a:t>
            </a:r>
            <a:r>
              <a:rPr lang="ru-RU" sz="2400" dirty="0" err="1"/>
              <a:t>івент</a:t>
            </a:r>
            <a:r>
              <a:rPr lang="ru-RU" sz="2400" dirty="0"/>
              <a:t> – </a:t>
            </a:r>
            <a:r>
              <a:rPr lang="ru-RU" sz="2400" dirty="0" err="1"/>
              <a:t>це</a:t>
            </a:r>
            <a:r>
              <a:rPr lang="ru-RU" sz="2400" dirty="0"/>
              <a:t> </a:t>
            </a:r>
            <a:r>
              <a:rPr lang="ru-RU" sz="2400" dirty="0" err="1"/>
              <a:t>унікальний</a:t>
            </a:r>
            <a:r>
              <a:rPr lang="ru-RU" sz="2400" dirty="0"/>
              <a:t> </a:t>
            </a:r>
            <a:r>
              <a:rPr lang="ru-RU" sz="2400" dirty="0" err="1"/>
              <a:t>відрізок</a:t>
            </a:r>
            <a:r>
              <a:rPr lang="ru-RU" sz="2400" dirty="0"/>
              <a:t> часу, </a:t>
            </a:r>
            <a:r>
              <a:rPr lang="ru-RU" sz="2400" dirty="0" err="1"/>
              <a:t>що</a:t>
            </a:r>
            <a:r>
              <a:rPr lang="ru-RU" sz="2400" dirty="0"/>
              <a:t> проводиться в </a:t>
            </a:r>
            <a:r>
              <a:rPr lang="ru-RU" sz="2400" dirty="0" err="1"/>
              <a:t>супроводі</a:t>
            </a:r>
            <a:r>
              <a:rPr lang="ru-RU" sz="2400" dirty="0"/>
              <a:t> </a:t>
            </a:r>
            <a:r>
              <a:rPr lang="ru-RU" sz="2400" dirty="0" err="1"/>
              <a:t>ритуалів</a:t>
            </a:r>
            <a:r>
              <a:rPr lang="ru-RU" sz="2400" dirty="0"/>
              <a:t> і </a:t>
            </a:r>
            <a:r>
              <a:rPr lang="ru-RU" sz="2400" dirty="0" err="1"/>
              <a:t>церемоній</a:t>
            </a:r>
            <a:r>
              <a:rPr lang="ru-RU" sz="2400" dirty="0"/>
              <a:t> для </a:t>
            </a:r>
            <a:r>
              <a:rPr lang="ru-RU" sz="2400" dirty="0" err="1"/>
              <a:t>задоволення</a:t>
            </a:r>
            <a:r>
              <a:rPr lang="ru-RU" sz="2400" dirty="0"/>
              <a:t> </a:t>
            </a:r>
            <a:r>
              <a:rPr lang="ru-RU" sz="2400" dirty="0" err="1"/>
              <a:t>особливих</a:t>
            </a:r>
            <a:r>
              <a:rPr lang="ru-RU" sz="2400" dirty="0"/>
              <a:t> потреб </a:t>
            </a:r>
            <a:r>
              <a:rPr lang="ru-RU" sz="2400" dirty="0" err="1"/>
              <a:t>людини</a:t>
            </a:r>
            <a:r>
              <a:rPr lang="ru-RU" sz="2400" dirty="0"/>
              <a:t>, а </a:t>
            </a:r>
            <a:r>
              <a:rPr lang="ru-RU" sz="2400" dirty="0" err="1"/>
              <a:t>івент</a:t>
            </a:r>
            <a:r>
              <a:rPr lang="ru-RU" sz="2400" dirty="0"/>
              <a:t>-менеджмент – </a:t>
            </a:r>
            <a:r>
              <a:rPr lang="ru-RU" sz="2400" dirty="0" err="1"/>
              <a:t>сукупність</a:t>
            </a:r>
            <a:r>
              <a:rPr lang="ru-RU" sz="2400" dirty="0"/>
              <a:t> </a:t>
            </a:r>
            <a:r>
              <a:rPr lang="ru-RU" sz="2400" dirty="0" err="1"/>
              <a:t>заздалегідь</a:t>
            </a:r>
            <a:r>
              <a:rPr lang="ru-RU" sz="2400" dirty="0"/>
              <a:t> </a:t>
            </a:r>
            <a:r>
              <a:rPr lang="ru-RU" sz="2400" dirty="0" err="1"/>
              <a:t>визначених</a:t>
            </a:r>
            <a:r>
              <a:rPr lang="ru-RU" sz="2400" dirty="0"/>
              <a:t> </a:t>
            </a:r>
            <a:r>
              <a:rPr lang="ru-RU" sz="2400" dirty="0" err="1"/>
              <a:t>заходів</a:t>
            </a:r>
            <a:r>
              <a:rPr lang="ru-RU" sz="2400" dirty="0"/>
              <a:t> для </a:t>
            </a:r>
            <a:r>
              <a:rPr lang="ru-RU" sz="2400" dirty="0" err="1"/>
              <a:t>ефективного</a:t>
            </a:r>
            <a:r>
              <a:rPr lang="ru-RU" sz="2400" dirty="0"/>
              <a:t> </a:t>
            </a:r>
            <a:r>
              <a:rPr lang="ru-RU" sz="2400" dirty="0" err="1"/>
              <a:t>проведення</a:t>
            </a:r>
            <a:r>
              <a:rPr lang="ru-RU" sz="2400" dirty="0"/>
              <a:t> </a:t>
            </a:r>
            <a:r>
              <a:rPr lang="ru-RU" sz="2400" dirty="0" err="1"/>
              <a:t>івенту</a:t>
            </a:r>
            <a:r>
              <a:rPr lang="ru-RU" sz="2400" dirty="0"/>
              <a:t>. У </a:t>
            </a:r>
            <a:r>
              <a:rPr lang="ru-RU" sz="2400" dirty="0" err="1"/>
              <a:t>своїх</a:t>
            </a:r>
            <a:r>
              <a:rPr lang="ru-RU" sz="2400" dirty="0"/>
              <a:t> </a:t>
            </a:r>
            <a:r>
              <a:rPr lang="ru-RU" sz="2400" dirty="0" err="1"/>
              <a:t>працях</a:t>
            </a:r>
            <a:r>
              <a:rPr lang="ru-RU" sz="2400" dirty="0"/>
              <a:t> Дж. </a:t>
            </a:r>
            <a:r>
              <a:rPr lang="ru-RU" sz="2400" dirty="0" err="1"/>
              <a:t>Голдблатт</a:t>
            </a:r>
            <a:r>
              <a:rPr lang="ru-RU" sz="2400" dirty="0"/>
              <a:t> детально </a:t>
            </a:r>
            <a:r>
              <a:rPr lang="ru-RU" sz="2400" dirty="0" err="1"/>
              <a:t>розглядає</a:t>
            </a:r>
            <a:r>
              <a:rPr lang="ru-RU" sz="2400" dirty="0"/>
              <a:t> </a:t>
            </a:r>
            <a:r>
              <a:rPr lang="ru-RU" sz="2400" dirty="0" err="1"/>
              <a:t>такі</a:t>
            </a:r>
            <a:r>
              <a:rPr lang="ru-RU" sz="2400" dirty="0"/>
              <a:t> </a:t>
            </a:r>
            <a:r>
              <a:rPr lang="ru-RU" sz="2400" dirty="0" err="1"/>
              <a:t>складові</a:t>
            </a:r>
            <a:r>
              <a:rPr lang="ru-RU" sz="2400" dirty="0"/>
              <a:t> </a:t>
            </a:r>
            <a:r>
              <a:rPr lang="ru-RU" sz="2400" dirty="0" err="1"/>
              <a:t>івент</a:t>
            </a:r>
            <a:r>
              <a:rPr lang="ru-RU" sz="2400" dirty="0"/>
              <a:t>-менеджменту: </a:t>
            </a:r>
            <a:r>
              <a:rPr lang="ru-RU" sz="2400" dirty="0" err="1"/>
              <a:t>івент-планування</a:t>
            </a:r>
            <a:r>
              <a:rPr lang="ru-RU" sz="2400" dirty="0"/>
              <a:t>, </a:t>
            </a:r>
            <a:r>
              <a:rPr lang="ru-RU" sz="2400" dirty="0" err="1"/>
              <a:t>управління</a:t>
            </a:r>
            <a:r>
              <a:rPr lang="ru-RU" sz="2400" dirty="0"/>
              <a:t> </a:t>
            </a:r>
            <a:r>
              <a:rPr lang="ru-RU" sz="2400" dirty="0" err="1"/>
              <a:t>ризиками</a:t>
            </a:r>
            <a:r>
              <a:rPr lang="ru-RU" sz="2400" dirty="0"/>
              <a:t> в </a:t>
            </a:r>
            <a:r>
              <a:rPr lang="ru-RU" sz="2400" dirty="0" err="1"/>
              <a:t>івентах</a:t>
            </a:r>
            <a:r>
              <a:rPr lang="ru-RU" sz="2400" dirty="0"/>
              <a:t>, </a:t>
            </a:r>
            <a:r>
              <a:rPr lang="ru-RU" sz="2400" dirty="0" err="1"/>
              <a:t>управління</a:t>
            </a:r>
            <a:r>
              <a:rPr lang="ru-RU" sz="2400" dirty="0"/>
              <a:t> </a:t>
            </a:r>
            <a:r>
              <a:rPr lang="ru-RU" sz="2400" dirty="0" err="1"/>
              <a:t>людськими</a:t>
            </a:r>
            <a:r>
              <a:rPr lang="ru-RU" sz="2400" dirty="0"/>
              <a:t> ресурсами та </a:t>
            </a:r>
            <a:r>
              <a:rPr lang="ru-RU" sz="2400" dirty="0" err="1"/>
              <a:t>фінансами</a:t>
            </a:r>
            <a:r>
              <a:rPr lang="ru-RU" sz="2400" dirty="0"/>
              <a:t> в </a:t>
            </a:r>
            <a:r>
              <a:rPr lang="ru-RU" sz="2400" dirty="0" err="1"/>
              <a:t>івент-ідустрії</a:t>
            </a:r>
            <a:r>
              <a:rPr lang="ru-RU" sz="2400" dirty="0"/>
              <a:t>, </a:t>
            </a:r>
            <a:r>
              <a:rPr lang="ru-RU" sz="2400" dirty="0" err="1"/>
              <a:t>івент</a:t>
            </a:r>
            <a:r>
              <a:rPr lang="ru-RU" sz="2400" dirty="0"/>
              <a:t>-маркетинг та </a:t>
            </a:r>
            <a:r>
              <a:rPr lang="ru-RU" sz="2400" dirty="0" err="1"/>
              <a:t>ін</a:t>
            </a:r>
            <a:r>
              <a:rPr lang="ru-RU" sz="2400" dirty="0"/>
              <a:t>. </a:t>
            </a:r>
            <a:r>
              <a:rPr lang="ru-RU" sz="2400" dirty="0" err="1"/>
              <a:t>Також</a:t>
            </a:r>
            <a:r>
              <a:rPr lang="ru-RU" sz="2400" dirty="0"/>
              <a:t> </a:t>
            </a:r>
            <a:r>
              <a:rPr lang="ru-RU" sz="2400" dirty="0" err="1"/>
              <a:t>вагоме</a:t>
            </a:r>
            <a:r>
              <a:rPr lang="ru-RU" sz="2400" dirty="0"/>
              <a:t> </a:t>
            </a:r>
            <a:r>
              <a:rPr lang="ru-RU" sz="2400" dirty="0" err="1"/>
              <a:t>значення</a:t>
            </a:r>
            <a:r>
              <a:rPr lang="ru-RU" sz="2400" dirty="0"/>
              <a:t> </a:t>
            </a:r>
            <a:r>
              <a:rPr lang="ru-RU" sz="2400" dirty="0" err="1"/>
              <a:t>надається</a:t>
            </a:r>
            <a:r>
              <a:rPr lang="ru-RU" sz="2400" dirty="0"/>
              <a:t> </a:t>
            </a:r>
            <a:r>
              <a:rPr lang="ru-RU" sz="2400" dirty="0" err="1"/>
              <a:t>професії</a:t>
            </a:r>
            <a:r>
              <a:rPr lang="ru-RU" sz="2400" dirty="0"/>
              <a:t> </a:t>
            </a:r>
            <a:r>
              <a:rPr lang="ru-RU" sz="2400" dirty="0" err="1"/>
              <a:t>івент</a:t>
            </a:r>
            <a:r>
              <a:rPr lang="ru-RU" sz="2400" dirty="0"/>
              <a:t>-менеджер і </a:t>
            </a:r>
            <a:r>
              <a:rPr lang="ru-RU" sz="2400" dirty="0" err="1"/>
              <a:t>кар’єрному</a:t>
            </a:r>
            <a:r>
              <a:rPr lang="ru-RU" sz="2400" dirty="0"/>
              <a:t> </a:t>
            </a:r>
            <a:r>
              <a:rPr lang="ru-RU" sz="2400" dirty="0" err="1"/>
              <a:t>розвитку</a:t>
            </a:r>
            <a:r>
              <a:rPr lang="ru-RU" sz="2400" dirty="0"/>
              <a:t> в </a:t>
            </a:r>
            <a:r>
              <a:rPr lang="ru-RU" sz="2400" dirty="0" err="1"/>
              <a:t>цій</a:t>
            </a:r>
            <a:r>
              <a:rPr lang="ru-RU" sz="2400" dirty="0"/>
              <a:t> </a:t>
            </a:r>
            <a:r>
              <a:rPr lang="ru-RU" sz="2400" dirty="0" err="1"/>
              <a:t>сфері</a:t>
            </a:r>
            <a:r>
              <a:rPr lang="ru-RU" sz="2400" dirty="0"/>
              <a:t> </a:t>
            </a:r>
            <a:r>
              <a:rPr lang="ru-RU" sz="2400" dirty="0" err="1"/>
              <a:t>діяльності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06076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2900" y="1681655"/>
            <a:ext cx="84582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lnSpc>
                <a:spcPct val="150000"/>
              </a:lnSpc>
              <a:tabLst>
                <a:tab pos="1047115" algn="l"/>
              </a:tabLst>
            </a:pPr>
            <a:r>
              <a:rPr lang="ru-RU" sz="4800" i="1" dirty="0" smtClean="0">
                <a:solidFill>
                  <a:srgbClr val="7030A0"/>
                </a:solidFill>
                <a:latin typeface="Times New Roman"/>
                <a:ea typeface="Times New Roman"/>
              </a:rPr>
              <a:t>2. Характеристика </a:t>
            </a:r>
            <a:r>
              <a:rPr lang="ru-RU" sz="4800" i="1" dirty="0" err="1" smtClean="0">
                <a:solidFill>
                  <a:srgbClr val="7030A0"/>
                </a:solidFill>
                <a:latin typeface="Times New Roman"/>
                <a:ea typeface="Times New Roman"/>
              </a:rPr>
              <a:t>діяльності</a:t>
            </a:r>
            <a:r>
              <a:rPr lang="ru-RU" sz="4800" i="1" dirty="0" smtClean="0">
                <a:solidFill>
                  <a:srgbClr val="7030A0"/>
                </a:solidFill>
                <a:latin typeface="Times New Roman"/>
                <a:ea typeface="Times New Roman"/>
              </a:rPr>
              <a:t> </a:t>
            </a:r>
            <a:r>
              <a:rPr lang="ru-RU" sz="4800" i="1" dirty="0" err="1" smtClean="0">
                <a:solidFill>
                  <a:srgbClr val="7030A0"/>
                </a:solidFill>
                <a:latin typeface="Times New Roman"/>
                <a:ea typeface="Times New Roman"/>
              </a:rPr>
              <a:t>івент</a:t>
            </a:r>
            <a:r>
              <a:rPr lang="ru-RU" sz="4800" i="1" dirty="0" smtClean="0">
                <a:solidFill>
                  <a:srgbClr val="7030A0"/>
                </a:solidFill>
                <a:latin typeface="Times New Roman"/>
                <a:ea typeface="Times New Roman"/>
              </a:rPr>
              <a:t>-менеджера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04800" y="914400"/>
            <a:ext cx="8686800" cy="533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" name="Рисунок 3" descr="Вырезка экрана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4"/>
          <a:stretch/>
        </p:blipFill>
        <p:spPr>
          <a:xfrm flipH="1" flipV="1">
            <a:off x="0" y="0"/>
            <a:ext cx="9144000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892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2400" y="914400"/>
            <a:ext cx="8534400" cy="452431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400" b="1" dirty="0" err="1">
                <a:solidFill>
                  <a:srgbClr val="282828"/>
                </a:solidFill>
                <a:latin typeface="Solomon-Sans-Normal"/>
              </a:rPr>
              <a:t>Хто</a:t>
            </a:r>
            <a:r>
              <a:rPr lang="ru-RU" sz="2400" b="1" dirty="0">
                <a:solidFill>
                  <a:srgbClr val="282828"/>
                </a:solidFill>
                <a:latin typeface="Solomon-Sans-Normal"/>
              </a:rPr>
              <a:t> </a:t>
            </a:r>
            <a:r>
              <a:rPr lang="ru-RU" sz="2400" b="1" dirty="0" err="1">
                <a:solidFill>
                  <a:srgbClr val="282828"/>
                </a:solidFill>
                <a:latin typeface="Solomon-Sans-Normal"/>
              </a:rPr>
              <a:t>такий</a:t>
            </a:r>
            <a:r>
              <a:rPr lang="ru-RU" sz="2400" b="1" dirty="0">
                <a:solidFill>
                  <a:srgbClr val="282828"/>
                </a:solidFill>
                <a:latin typeface="Solomon-Sans-Normal"/>
              </a:rPr>
              <a:t> </a:t>
            </a:r>
            <a:r>
              <a:rPr lang="ru-RU" sz="2400" b="1" dirty="0" err="1">
                <a:solidFill>
                  <a:srgbClr val="282828"/>
                </a:solidFill>
                <a:latin typeface="Solomon-Sans-Normal"/>
              </a:rPr>
              <a:t>івент</a:t>
            </a:r>
            <a:r>
              <a:rPr lang="ru-RU" sz="2400" b="1" dirty="0">
                <a:solidFill>
                  <a:srgbClr val="282828"/>
                </a:solidFill>
                <a:latin typeface="Solomon-Sans-Normal"/>
              </a:rPr>
              <a:t>-менеджер?</a:t>
            </a:r>
            <a:endParaRPr lang="ru-RU" sz="2400" dirty="0">
              <a:solidFill>
                <a:srgbClr val="282828"/>
              </a:solidFill>
              <a:latin typeface="Solomon-Sans-Normal"/>
            </a:endParaRPr>
          </a:p>
          <a:p>
            <a:r>
              <a:rPr lang="ru-RU" sz="2400" dirty="0" err="1">
                <a:solidFill>
                  <a:srgbClr val="282828"/>
                </a:solidFill>
                <a:latin typeface="Solomon-Sans-Normal"/>
              </a:rPr>
              <a:t>Це</a:t>
            </a:r>
            <a:r>
              <a:rPr lang="ru-RU" sz="2400" dirty="0">
                <a:solidFill>
                  <a:srgbClr val="282828"/>
                </a:solidFill>
                <a:latin typeface="Solomon-Sans-Normal"/>
              </a:rPr>
              <a:t> </a:t>
            </a:r>
            <a:r>
              <a:rPr lang="ru-RU" sz="2400" dirty="0" err="1">
                <a:solidFill>
                  <a:srgbClr val="282828"/>
                </a:solidFill>
                <a:latin typeface="Solomon-Sans-Normal"/>
              </a:rPr>
              <a:t>людина</a:t>
            </a:r>
            <a:r>
              <a:rPr lang="ru-RU" sz="2400" dirty="0">
                <a:solidFill>
                  <a:srgbClr val="282828"/>
                </a:solidFill>
                <a:latin typeface="Solomon-Sans-Normal"/>
              </a:rPr>
              <a:t>, яка </a:t>
            </a:r>
            <a:r>
              <a:rPr lang="ru-RU" sz="2400" dirty="0" err="1">
                <a:solidFill>
                  <a:srgbClr val="282828"/>
                </a:solidFill>
                <a:latin typeface="Solomon-Sans-Normal"/>
              </a:rPr>
              <a:t>вміє</a:t>
            </a:r>
            <a:r>
              <a:rPr lang="ru-RU" sz="2400" dirty="0">
                <a:solidFill>
                  <a:srgbClr val="282828"/>
                </a:solidFill>
                <a:latin typeface="Solomon-Sans-Normal"/>
              </a:rPr>
              <a:t> </a:t>
            </a:r>
            <a:r>
              <a:rPr lang="ru-RU" sz="2400" dirty="0" err="1">
                <a:solidFill>
                  <a:srgbClr val="282828"/>
                </a:solidFill>
                <a:latin typeface="Solomon-Sans-Normal"/>
              </a:rPr>
              <a:t>продумати</a:t>
            </a:r>
            <a:r>
              <a:rPr lang="ru-RU" sz="2400" dirty="0">
                <a:solidFill>
                  <a:srgbClr val="282828"/>
                </a:solidFill>
                <a:latin typeface="Solomon-Sans-Normal"/>
              </a:rPr>
              <a:t> </a:t>
            </a:r>
            <a:r>
              <a:rPr lang="ru-RU" sz="2400" dirty="0" err="1">
                <a:solidFill>
                  <a:srgbClr val="282828"/>
                </a:solidFill>
                <a:latin typeface="Solomon-Sans-Normal"/>
              </a:rPr>
              <a:t>подію</a:t>
            </a:r>
            <a:r>
              <a:rPr lang="ru-RU" sz="2400" dirty="0">
                <a:solidFill>
                  <a:srgbClr val="282828"/>
                </a:solidFill>
                <a:latin typeface="Solomon-Sans-Normal"/>
              </a:rPr>
              <a:t> до </a:t>
            </a:r>
            <a:r>
              <a:rPr lang="ru-RU" sz="2400" dirty="0" err="1">
                <a:solidFill>
                  <a:srgbClr val="282828"/>
                </a:solidFill>
                <a:latin typeface="Solomon-Sans-Normal"/>
              </a:rPr>
              <a:t>найменших</a:t>
            </a:r>
            <a:r>
              <a:rPr lang="ru-RU" sz="2400" dirty="0">
                <a:solidFill>
                  <a:srgbClr val="282828"/>
                </a:solidFill>
                <a:latin typeface="Solomon-Sans-Normal"/>
              </a:rPr>
              <a:t> </a:t>
            </a:r>
            <a:r>
              <a:rPr lang="ru-RU" sz="2400" dirty="0" err="1">
                <a:solidFill>
                  <a:srgbClr val="282828"/>
                </a:solidFill>
                <a:latin typeface="Solomon-Sans-Normal"/>
              </a:rPr>
              <a:t>дрібниць</a:t>
            </a:r>
            <a:r>
              <a:rPr lang="ru-RU" sz="2400" dirty="0">
                <a:solidFill>
                  <a:srgbClr val="282828"/>
                </a:solidFill>
                <a:latin typeface="Solomon-Sans-Normal"/>
              </a:rPr>
              <a:t> і </a:t>
            </a:r>
            <a:r>
              <a:rPr lang="ru-RU" sz="2400" dirty="0" err="1">
                <a:solidFill>
                  <a:srgbClr val="282828"/>
                </a:solidFill>
                <a:latin typeface="Solomon-Sans-Normal"/>
              </a:rPr>
              <a:t>зібрати</a:t>
            </a:r>
            <a:r>
              <a:rPr lang="ru-RU" sz="2400" dirty="0">
                <a:solidFill>
                  <a:srgbClr val="282828"/>
                </a:solidFill>
                <a:latin typeface="Solomon-Sans-Normal"/>
              </a:rPr>
              <a:t> команду, яка </a:t>
            </a:r>
            <a:r>
              <a:rPr lang="ru-RU" sz="2400" dirty="0" err="1">
                <a:solidFill>
                  <a:srgbClr val="282828"/>
                </a:solidFill>
                <a:latin typeface="Solomon-Sans-Normal"/>
              </a:rPr>
              <a:t>втілить</a:t>
            </a:r>
            <a:r>
              <a:rPr lang="ru-RU" sz="2400" dirty="0">
                <a:solidFill>
                  <a:srgbClr val="282828"/>
                </a:solidFill>
                <a:latin typeface="Solomon-Sans-Normal"/>
              </a:rPr>
              <a:t> </a:t>
            </a:r>
            <a:r>
              <a:rPr lang="ru-RU" sz="2400" dirty="0" err="1">
                <a:solidFill>
                  <a:srgbClr val="282828"/>
                </a:solidFill>
                <a:latin typeface="Solomon-Sans-Normal"/>
              </a:rPr>
              <a:t>івент</a:t>
            </a:r>
            <a:r>
              <a:rPr lang="ru-RU" sz="2400" dirty="0">
                <a:solidFill>
                  <a:srgbClr val="282828"/>
                </a:solidFill>
                <a:latin typeface="Solomon-Sans-Normal"/>
              </a:rPr>
              <a:t> в </a:t>
            </a:r>
            <a:r>
              <a:rPr lang="ru-RU" sz="2400" dirty="0" err="1">
                <a:solidFill>
                  <a:srgbClr val="282828"/>
                </a:solidFill>
                <a:latin typeface="Solomon-Sans-Normal"/>
              </a:rPr>
              <a:t>життя</a:t>
            </a:r>
            <a:r>
              <a:rPr lang="ru-RU" sz="2400" dirty="0">
                <a:solidFill>
                  <a:srgbClr val="282828"/>
                </a:solidFill>
                <a:latin typeface="Solomon-Sans-Normal"/>
              </a:rPr>
              <a:t>. </a:t>
            </a:r>
            <a:endParaRPr lang="ru-RU" sz="2400" dirty="0" smtClean="0">
              <a:solidFill>
                <a:srgbClr val="282828"/>
              </a:solidFill>
              <a:latin typeface="Solomon-Sans-Normal"/>
            </a:endParaRPr>
          </a:p>
          <a:p>
            <a:r>
              <a:rPr lang="ru-RU" sz="2400" dirty="0" err="1" smtClean="0">
                <a:solidFill>
                  <a:srgbClr val="282828"/>
                </a:solidFill>
                <a:latin typeface="Solomon-Sans-Normal"/>
              </a:rPr>
              <a:t>Мусить</a:t>
            </a:r>
            <a:r>
              <a:rPr lang="ru-RU" sz="2400" dirty="0" smtClean="0">
                <a:solidFill>
                  <a:srgbClr val="282828"/>
                </a:solidFill>
                <a:latin typeface="Solomon-Sans-Normal"/>
              </a:rPr>
              <a:t> </a:t>
            </a:r>
            <a:r>
              <a:rPr lang="ru-RU" sz="2400" dirty="0">
                <a:solidFill>
                  <a:srgbClr val="282828"/>
                </a:solidFill>
                <a:latin typeface="Solomon-Sans-Normal"/>
              </a:rPr>
              <a:t>бути </a:t>
            </a:r>
            <a:r>
              <a:rPr lang="ru-RU" sz="2400" dirty="0" err="1">
                <a:solidFill>
                  <a:srgbClr val="282828"/>
                </a:solidFill>
                <a:latin typeface="Solomon-Sans-Normal"/>
              </a:rPr>
              <a:t>стресостійким</a:t>
            </a:r>
            <a:r>
              <a:rPr lang="ru-RU" sz="2400" dirty="0">
                <a:solidFill>
                  <a:srgbClr val="282828"/>
                </a:solidFill>
                <a:latin typeface="Solomon-Sans-Normal"/>
              </a:rPr>
              <a:t>, </a:t>
            </a:r>
            <a:r>
              <a:rPr lang="ru-RU" sz="2400" dirty="0" err="1">
                <a:solidFill>
                  <a:srgbClr val="282828"/>
                </a:solidFill>
                <a:latin typeface="Solomon-Sans-Normal"/>
              </a:rPr>
              <a:t>вміти</a:t>
            </a:r>
            <a:r>
              <a:rPr lang="ru-RU" sz="2400" dirty="0">
                <a:solidFill>
                  <a:srgbClr val="282828"/>
                </a:solidFill>
                <a:latin typeface="Solomon-Sans-Normal"/>
              </a:rPr>
              <a:t> </a:t>
            </a:r>
            <a:r>
              <a:rPr lang="ru-RU" sz="2400" dirty="0" err="1">
                <a:solidFill>
                  <a:srgbClr val="282828"/>
                </a:solidFill>
                <a:latin typeface="Solomon-Sans-Normal"/>
              </a:rPr>
              <a:t>планувати</a:t>
            </a:r>
            <a:r>
              <a:rPr lang="ru-RU" sz="2400" dirty="0">
                <a:solidFill>
                  <a:srgbClr val="282828"/>
                </a:solidFill>
                <a:latin typeface="Solomon-Sans-Normal"/>
              </a:rPr>
              <a:t> час та бути </a:t>
            </a:r>
            <a:r>
              <a:rPr lang="ru-RU" sz="2400" dirty="0" err="1">
                <a:solidFill>
                  <a:srgbClr val="282828"/>
                </a:solidFill>
                <a:latin typeface="Solomon-Sans-Normal"/>
              </a:rPr>
              <a:t>уважним</a:t>
            </a:r>
            <a:r>
              <a:rPr lang="ru-RU" sz="2400" dirty="0">
                <a:solidFill>
                  <a:srgbClr val="282828"/>
                </a:solidFill>
                <a:latin typeface="Solomon-Sans-Normal"/>
              </a:rPr>
              <a:t> до </a:t>
            </a:r>
            <a:r>
              <a:rPr lang="ru-RU" sz="2400" dirty="0" err="1">
                <a:solidFill>
                  <a:srgbClr val="282828"/>
                </a:solidFill>
                <a:latin typeface="Solomon-Sans-Normal"/>
              </a:rPr>
              <a:t>дрібниць</a:t>
            </a:r>
            <a:r>
              <a:rPr lang="ru-RU" sz="2400" dirty="0">
                <a:solidFill>
                  <a:srgbClr val="282828"/>
                </a:solidFill>
                <a:latin typeface="Solomon-Sans-Normal"/>
              </a:rPr>
              <a:t>. </a:t>
            </a:r>
            <a:r>
              <a:rPr lang="ru-RU" sz="2400" dirty="0" err="1">
                <a:solidFill>
                  <a:srgbClr val="282828"/>
                </a:solidFill>
                <a:latin typeface="Solomon-Sans-Normal"/>
              </a:rPr>
              <a:t>Івент</a:t>
            </a:r>
            <a:r>
              <a:rPr lang="ru-RU" sz="2400" dirty="0">
                <a:solidFill>
                  <a:srgbClr val="282828"/>
                </a:solidFill>
                <a:latin typeface="Solomon-Sans-Normal"/>
              </a:rPr>
              <a:t>-менеджер </a:t>
            </a:r>
            <a:r>
              <a:rPr lang="ru-RU" sz="2400" dirty="0" err="1">
                <a:solidFill>
                  <a:srgbClr val="282828"/>
                </a:solidFill>
                <a:latin typeface="Solomon-Sans-Normal"/>
              </a:rPr>
              <a:t>бачить</a:t>
            </a:r>
            <a:r>
              <a:rPr lang="ru-RU" sz="2400" dirty="0">
                <a:solidFill>
                  <a:srgbClr val="282828"/>
                </a:solidFill>
                <a:latin typeface="Solomon-Sans-Normal"/>
              </a:rPr>
              <a:t> </a:t>
            </a:r>
            <a:r>
              <a:rPr lang="ru-RU" sz="2400" dirty="0" err="1">
                <a:solidFill>
                  <a:srgbClr val="282828"/>
                </a:solidFill>
                <a:latin typeface="Solomon-Sans-Normal"/>
              </a:rPr>
              <a:t>подію</a:t>
            </a:r>
            <a:r>
              <a:rPr lang="ru-RU" sz="2400" dirty="0">
                <a:solidFill>
                  <a:srgbClr val="282828"/>
                </a:solidFill>
                <a:latin typeface="Solomon-Sans-Normal"/>
              </a:rPr>
              <a:t> комплексно — </a:t>
            </a:r>
            <a:r>
              <a:rPr lang="ru-RU" sz="2400" dirty="0" err="1">
                <a:solidFill>
                  <a:srgbClr val="282828"/>
                </a:solidFill>
                <a:latin typeface="Solomon-Sans-Normal"/>
              </a:rPr>
              <a:t>від</a:t>
            </a:r>
            <a:r>
              <a:rPr lang="ru-RU" sz="2400" dirty="0">
                <a:solidFill>
                  <a:srgbClr val="282828"/>
                </a:solidFill>
                <a:latin typeface="Solomon-Sans-Normal"/>
              </a:rPr>
              <a:t> добору </a:t>
            </a:r>
            <a:r>
              <a:rPr lang="ru-RU" sz="2400" dirty="0" err="1">
                <a:solidFill>
                  <a:srgbClr val="282828"/>
                </a:solidFill>
                <a:latin typeface="Solomon-Sans-Normal"/>
              </a:rPr>
              <a:t>спікерів</a:t>
            </a:r>
            <a:r>
              <a:rPr lang="ru-RU" sz="2400" dirty="0">
                <a:solidFill>
                  <a:srgbClr val="282828"/>
                </a:solidFill>
                <a:latin typeface="Solomon-Sans-Normal"/>
              </a:rPr>
              <a:t> до дизайну </a:t>
            </a:r>
            <a:r>
              <a:rPr lang="ru-RU" sz="2400" dirty="0" err="1">
                <a:solidFill>
                  <a:srgbClr val="282828"/>
                </a:solidFill>
                <a:latin typeface="Solomon-Sans-Normal"/>
              </a:rPr>
              <a:t>приміщення</a:t>
            </a:r>
            <a:r>
              <a:rPr lang="ru-RU" sz="2400" dirty="0">
                <a:solidFill>
                  <a:srgbClr val="282828"/>
                </a:solidFill>
                <a:latin typeface="Solomon-Sans-Normal"/>
              </a:rPr>
              <a:t>. </a:t>
            </a:r>
            <a:endParaRPr lang="ru-RU" sz="2400" dirty="0" smtClean="0">
              <a:solidFill>
                <a:srgbClr val="282828"/>
              </a:solidFill>
              <a:latin typeface="Solomon-Sans-Normal"/>
            </a:endParaRPr>
          </a:p>
          <a:p>
            <a:r>
              <a:rPr lang="ru-RU" sz="2400" dirty="0" smtClean="0">
                <a:solidFill>
                  <a:srgbClr val="282828"/>
                </a:solidFill>
                <a:latin typeface="Solomon-Sans-Normal"/>
              </a:rPr>
              <a:t>На </a:t>
            </a:r>
            <a:r>
              <a:rPr lang="ru-RU" sz="2400" dirty="0" err="1">
                <a:solidFill>
                  <a:srgbClr val="282828"/>
                </a:solidFill>
                <a:latin typeface="Solomon-Sans-Normal"/>
              </a:rPr>
              <a:t>ньому</a:t>
            </a:r>
            <a:r>
              <a:rPr lang="ru-RU" sz="2400" dirty="0">
                <a:solidFill>
                  <a:srgbClr val="282828"/>
                </a:solidFill>
                <a:latin typeface="Solomon-Sans-Normal"/>
              </a:rPr>
              <a:t> </a:t>
            </a:r>
            <a:r>
              <a:rPr lang="ru-RU" sz="2400" dirty="0" err="1">
                <a:solidFill>
                  <a:srgbClr val="282828"/>
                </a:solidFill>
                <a:latin typeface="Solomon-Sans-Normal"/>
              </a:rPr>
              <a:t>лежить</a:t>
            </a:r>
            <a:r>
              <a:rPr lang="ru-RU" sz="2400" dirty="0">
                <a:solidFill>
                  <a:srgbClr val="282828"/>
                </a:solidFill>
                <a:latin typeface="Solomon-Sans-Normal"/>
              </a:rPr>
              <a:t> </a:t>
            </a:r>
            <a:r>
              <a:rPr lang="ru-RU" sz="2400" dirty="0" err="1">
                <a:solidFill>
                  <a:srgbClr val="282828"/>
                </a:solidFill>
                <a:latin typeface="Solomon-Sans-Normal"/>
              </a:rPr>
              <a:t>відповідальність</a:t>
            </a:r>
            <a:r>
              <a:rPr lang="ru-RU" sz="2400" dirty="0">
                <a:solidFill>
                  <a:srgbClr val="282828"/>
                </a:solidFill>
                <a:latin typeface="Solomon-Sans-Normal"/>
              </a:rPr>
              <a:t> не просто за </a:t>
            </a:r>
            <a:r>
              <a:rPr lang="ru-RU" sz="2400" dirty="0" err="1">
                <a:solidFill>
                  <a:srgbClr val="282828"/>
                </a:solidFill>
                <a:latin typeface="Solomon-Sans-Normal"/>
              </a:rPr>
              <a:t>проведення</a:t>
            </a:r>
            <a:r>
              <a:rPr lang="ru-RU" sz="2400" dirty="0">
                <a:solidFill>
                  <a:srgbClr val="282828"/>
                </a:solidFill>
                <a:latin typeface="Solomon-Sans-Normal"/>
              </a:rPr>
              <a:t> заходу, а за </a:t>
            </a:r>
            <a:r>
              <a:rPr lang="ru-RU" sz="2400" dirty="0" err="1">
                <a:solidFill>
                  <a:srgbClr val="282828"/>
                </a:solidFill>
                <a:latin typeface="Solomon-Sans-Normal"/>
              </a:rPr>
              <a:t>його</a:t>
            </a:r>
            <a:r>
              <a:rPr lang="ru-RU" sz="2400" dirty="0">
                <a:solidFill>
                  <a:srgbClr val="282828"/>
                </a:solidFill>
                <a:latin typeface="Solomon-Sans-Normal"/>
              </a:rPr>
              <a:t> </a:t>
            </a:r>
            <a:r>
              <a:rPr lang="ru-RU" sz="2400" dirty="0" err="1">
                <a:solidFill>
                  <a:srgbClr val="282828"/>
                </a:solidFill>
                <a:latin typeface="Solomon-Sans-Normal"/>
              </a:rPr>
              <a:t>успіх</a:t>
            </a:r>
            <a:r>
              <a:rPr lang="ru-RU" sz="2400" dirty="0">
                <a:solidFill>
                  <a:srgbClr val="282828"/>
                </a:solidFill>
                <a:latin typeface="Solomon-Sans-Normal"/>
              </a:rPr>
              <a:t> у </a:t>
            </a:r>
            <a:r>
              <a:rPr lang="ru-RU" sz="2400" dirty="0" err="1">
                <a:solidFill>
                  <a:srgbClr val="282828"/>
                </a:solidFill>
                <a:latin typeface="Solomon-Sans-Normal"/>
              </a:rPr>
              <a:t>публіки</a:t>
            </a:r>
            <a:r>
              <a:rPr lang="ru-RU" sz="2400" dirty="0">
                <a:solidFill>
                  <a:srgbClr val="282828"/>
                </a:solidFill>
                <a:latin typeface="Solomon-Sans-Normal"/>
              </a:rPr>
              <a:t>. </a:t>
            </a:r>
            <a:r>
              <a:rPr lang="ru-RU" sz="2400" dirty="0" err="1">
                <a:solidFill>
                  <a:srgbClr val="282828"/>
                </a:solidFill>
                <a:latin typeface="Solomon-Sans-Normal"/>
              </a:rPr>
              <a:t>Важливо</a:t>
            </a:r>
            <a:r>
              <a:rPr lang="ru-RU" sz="2400" dirty="0">
                <a:solidFill>
                  <a:srgbClr val="282828"/>
                </a:solidFill>
                <a:latin typeface="Solomon-Sans-Normal"/>
              </a:rPr>
              <a:t> </a:t>
            </a:r>
            <a:r>
              <a:rPr lang="ru-RU" sz="2400" dirty="0" err="1">
                <a:solidFill>
                  <a:srgbClr val="282828"/>
                </a:solidFill>
                <a:latin typeface="Solomon-Sans-Normal"/>
              </a:rPr>
              <a:t>вміти</a:t>
            </a:r>
            <a:r>
              <a:rPr lang="ru-RU" sz="2400" dirty="0">
                <a:solidFill>
                  <a:srgbClr val="282828"/>
                </a:solidFill>
                <a:latin typeface="Solomon-Sans-Normal"/>
              </a:rPr>
              <a:t> </a:t>
            </a:r>
            <a:r>
              <a:rPr lang="ru-RU" sz="2400" dirty="0" err="1">
                <a:solidFill>
                  <a:srgbClr val="282828"/>
                </a:solidFill>
                <a:latin typeface="Solomon-Sans-Normal"/>
              </a:rPr>
              <a:t>працювати</a:t>
            </a:r>
            <a:r>
              <a:rPr lang="ru-RU" sz="2400" dirty="0">
                <a:solidFill>
                  <a:srgbClr val="282828"/>
                </a:solidFill>
                <a:latin typeface="Solomon-Sans-Normal"/>
              </a:rPr>
              <a:t> в </a:t>
            </a:r>
            <a:r>
              <a:rPr lang="ru-RU" sz="2400" dirty="0" err="1">
                <a:solidFill>
                  <a:srgbClr val="282828"/>
                </a:solidFill>
                <a:latin typeface="Solomon-Sans-Normal"/>
              </a:rPr>
              <a:t>команді</a:t>
            </a:r>
            <a:r>
              <a:rPr lang="ru-RU" sz="2400" dirty="0">
                <a:solidFill>
                  <a:srgbClr val="282828"/>
                </a:solidFill>
                <a:latin typeface="Solomon-Sans-Normal"/>
              </a:rPr>
              <a:t>, </a:t>
            </a:r>
            <a:r>
              <a:rPr lang="ru-RU" sz="2400" dirty="0" err="1">
                <a:solidFill>
                  <a:srgbClr val="282828"/>
                </a:solidFill>
                <a:latin typeface="Solomon-Sans-Normal"/>
              </a:rPr>
              <a:t>бо</a:t>
            </a:r>
            <a:r>
              <a:rPr lang="ru-RU" sz="2400" dirty="0">
                <a:solidFill>
                  <a:srgbClr val="282828"/>
                </a:solidFill>
                <a:latin typeface="Solomon-Sans-Normal"/>
              </a:rPr>
              <a:t> без </a:t>
            </a:r>
            <a:r>
              <a:rPr lang="ru-RU" sz="2400" dirty="0" err="1">
                <a:solidFill>
                  <a:srgbClr val="282828"/>
                </a:solidFill>
                <a:latin typeface="Solomon-Sans-Normal"/>
              </a:rPr>
              <a:t>неї</a:t>
            </a:r>
            <a:r>
              <a:rPr lang="ru-RU" sz="2400" dirty="0">
                <a:solidFill>
                  <a:srgbClr val="282828"/>
                </a:solidFill>
                <a:latin typeface="Solomon-Sans-Normal"/>
              </a:rPr>
              <a:t> </a:t>
            </a:r>
            <a:r>
              <a:rPr lang="ru-RU" sz="2400" dirty="0" err="1">
                <a:solidFill>
                  <a:srgbClr val="282828"/>
                </a:solidFill>
                <a:latin typeface="Solomon-Sans-Normal"/>
              </a:rPr>
              <a:t>нічого</a:t>
            </a:r>
            <a:r>
              <a:rPr lang="ru-RU" sz="2400" dirty="0">
                <a:solidFill>
                  <a:srgbClr val="282828"/>
                </a:solidFill>
                <a:latin typeface="Solomon-Sans-Normal"/>
              </a:rPr>
              <a:t> не </a:t>
            </a:r>
            <a:r>
              <a:rPr lang="ru-RU" sz="2400" dirty="0" err="1">
                <a:solidFill>
                  <a:srgbClr val="282828"/>
                </a:solidFill>
                <a:latin typeface="Solomon-Sans-Normal"/>
              </a:rPr>
              <a:t>відбудеться</a:t>
            </a:r>
            <a:r>
              <a:rPr lang="ru-RU" sz="2400" dirty="0">
                <a:solidFill>
                  <a:srgbClr val="282828"/>
                </a:solidFill>
                <a:latin typeface="Solomon-Sans-Normal"/>
              </a:rPr>
              <a:t>. Треба </a:t>
            </a:r>
            <a:r>
              <a:rPr lang="ru-RU" sz="2400" dirty="0" err="1">
                <a:solidFill>
                  <a:srgbClr val="282828"/>
                </a:solidFill>
                <a:latin typeface="Solomon-Sans-Normal"/>
              </a:rPr>
              <a:t>вміти</a:t>
            </a:r>
            <a:r>
              <a:rPr lang="ru-RU" sz="2400" dirty="0">
                <a:solidFill>
                  <a:srgbClr val="282828"/>
                </a:solidFill>
                <a:latin typeface="Solomon-Sans-Normal"/>
              </a:rPr>
              <a:t> </a:t>
            </a:r>
            <a:r>
              <a:rPr lang="ru-RU" sz="2400" dirty="0" err="1">
                <a:solidFill>
                  <a:srgbClr val="282828"/>
                </a:solidFill>
                <a:latin typeface="Solomon-Sans-Normal"/>
              </a:rPr>
              <a:t>знаходити</a:t>
            </a:r>
            <a:r>
              <a:rPr lang="ru-RU" sz="2400" dirty="0">
                <a:solidFill>
                  <a:srgbClr val="282828"/>
                </a:solidFill>
                <a:latin typeface="Solomon-Sans-Normal"/>
              </a:rPr>
              <a:t> </a:t>
            </a:r>
            <a:r>
              <a:rPr lang="ru-RU" sz="2400" dirty="0" err="1">
                <a:solidFill>
                  <a:srgbClr val="282828"/>
                </a:solidFill>
                <a:latin typeface="Solomon-Sans-Normal"/>
              </a:rPr>
              <a:t>особистий</a:t>
            </a:r>
            <a:r>
              <a:rPr lang="ru-RU" sz="2400" dirty="0">
                <a:solidFill>
                  <a:srgbClr val="282828"/>
                </a:solidFill>
                <a:latin typeface="Solomon-Sans-Normal"/>
              </a:rPr>
              <a:t> </a:t>
            </a:r>
            <a:r>
              <a:rPr lang="ru-RU" sz="2400" dirty="0" err="1">
                <a:solidFill>
                  <a:srgbClr val="282828"/>
                </a:solidFill>
                <a:latin typeface="Solomon-Sans-Normal"/>
              </a:rPr>
              <a:t>підхід</a:t>
            </a:r>
            <a:r>
              <a:rPr lang="ru-RU" sz="2400" dirty="0">
                <a:solidFill>
                  <a:srgbClr val="282828"/>
                </a:solidFill>
                <a:latin typeface="Solomon-Sans-Normal"/>
              </a:rPr>
              <a:t> до кожного члена — </a:t>
            </a:r>
            <a:r>
              <a:rPr lang="ru-RU" sz="2400" dirty="0" err="1">
                <a:solidFill>
                  <a:srgbClr val="282828"/>
                </a:solidFill>
                <a:latin typeface="Solomon-Sans-Normal"/>
              </a:rPr>
              <a:t>десь</a:t>
            </a:r>
            <a:r>
              <a:rPr lang="ru-RU" sz="2400" dirty="0">
                <a:solidFill>
                  <a:srgbClr val="282828"/>
                </a:solidFill>
                <a:latin typeface="Solomon-Sans-Normal"/>
              </a:rPr>
              <a:t> </a:t>
            </a:r>
            <a:r>
              <a:rPr lang="ru-RU" sz="2400" dirty="0" err="1">
                <a:solidFill>
                  <a:srgbClr val="282828"/>
                </a:solidFill>
                <a:latin typeface="Solomon-Sans-Normal"/>
              </a:rPr>
              <a:t>допомогти</a:t>
            </a:r>
            <a:r>
              <a:rPr lang="ru-RU" sz="2400" dirty="0">
                <a:solidFill>
                  <a:srgbClr val="282828"/>
                </a:solidFill>
                <a:latin typeface="Solomon-Sans-Normal"/>
              </a:rPr>
              <a:t>, </a:t>
            </a:r>
            <a:r>
              <a:rPr lang="ru-RU" sz="2400" dirty="0" err="1">
                <a:solidFill>
                  <a:srgbClr val="282828"/>
                </a:solidFill>
                <a:latin typeface="Solomon-Sans-Normal"/>
              </a:rPr>
              <a:t>десь</a:t>
            </a:r>
            <a:r>
              <a:rPr lang="ru-RU" sz="2400" dirty="0">
                <a:solidFill>
                  <a:srgbClr val="282828"/>
                </a:solidFill>
                <a:latin typeface="Solomon-Sans-Normal"/>
              </a:rPr>
              <a:t> </a:t>
            </a:r>
            <a:r>
              <a:rPr lang="ru-RU" sz="2400" dirty="0" err="1">
                <a:solidFill>
                  <a:srgbClr val="282828"/>
                </a:solidFill>
                <a:latin typeface="Solomon-Sans-Normal"/>
              </a:rPr>
              <a:t>промовчати</a:t>
            </a:r>
            <a:r>
              <a:rPr lang="ru-RU" sz="2400" dirty="0">
                <a:solidFill>
                  <a:srgbClr val="282828"/>
                </a:solidFill>
                <a:latin typeface="Solomon-Sans-Normal"/>
              </a:rPr>
              <a:t>, </a:t>
            </a:r>
            <a:r>
              <a:rPr lang="ru-RU" sz="2400" dirty="0" err="1">
                <a:solidFill>
                  <a:srgbClr val="282828"/>
                </a:solidFill>
                <a:latin typeface="Solomon-Sans-Normal"/>
              </a:rPr>
              <a:t>десь</a:t>
            </a:r>
            <a:r>
              <a:rPr lang="ru-RU" sz="2400" dirty="0">
                <a:solidFill>
                  <a:srgbClr val="282828"/>
                </a:solidFill>
                <a:latin typeface="Solomon-Sans-Normal"/>
              </a:rPr>
              <a:t> </a:t>
            </a:r>
            <a:r>
              <a:rPr lang="ru-RU" sz="2400" dirty="0" err="1">
                <a:solidFill>
                  <a:srgbClr val="282828"/>
                </a:solidFill>
                <a:latin typeface="Solomon-Sans-Normal"/>
              </a:rPr>
              <a:t>поправити</a:t>
            </a:r>
            <a:r>
              <a:rPr lang="ru-RU" sz="2400" dirty="0">
                <a:solidFill>
                  <a:srgbClr val="282828"/>
                </a:solidFill>
                <a:latin typeface="Solomon-Sans-Normal"/>
              </a:rPr>
              <a:t> </a:t>
            </a:r>
            <a:r>
              <a:rPr lang="ru-RU" sz="2400" dirty="0" err="1">
                <a:solidFill>
                  <a:srgbClr val="282828"/>
                </a:solidFill>
                <a:latin typeface="Solomon-Sans-Normal"/>
              </a:rPr>
              <a:t>чи</a:t>
            </a:r>
            <a:r>
              <a:rPr lang="ru-RU" sz="2400" dirty="0">
                <a:solidFill>
                  <a:srgbClr val="282828"/>
                </a:solidFill>
                <a:latin typeface="Solomon-Sans-Normal"/>
              </a:rPr>
              <a:t> разом </a:t>
            </a:r>
            <a:r>
              <a:rPr lang="ru-RU" sz="2400" dirty="0" err="1">
                <a:solidFill>
                  <a:srgbClr val="282828"/>
                </a:solidFill>
                <a:latin typeface="Solomon-Sans-Normal"/>
              </a:rPr>
              <a:t>подумати</a:t>
            </a:r>
            <a:r>
              <a:rPr lang="ru-RU" sz="2400" dirty="0">
                <a:solidFill>
                  <a:srgbClr val="282828"/>
                </a:solidFill>
                <a:latin typeface="Solomon-Sans-Normal"/>
              </a:rPr>
              <a:t>.</a:t>
            </a:r>
            <a:endParaRPr lang="ru-RU" sz="2400" b="0" i="0" dirty="0">
              <a:solidFill>
                <a:srgbClr val="282828"/>
              </a:solidFill>
              <a:effectLst/>
              <a:latin typeface="Solomon-Sans-Normal"/>
            </a:endParaRPr>
          </a:p>
        </p:txBody>
      </p:sp>
    </p:spTree>
    <p:extLst>
      <p:ext uri="{BB962C8B-B14F-4D97-AF65-F5344CB8AC3E}">
        <p14:creationId xmlns:p14="http://schemas.microsoft.com/office/powerpoint/2010/main" val="1126759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2400" y="533400"/>
            <a:ext cx="8763000" cy="569386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>
                <a:solidFill>
                  <a:srgbClr val="000000"/>
                </a:solidFill>
                <a:latin typeface="Arial" panose="020B0604020202020204" pitchFamily="34" charset="0"/>
              </a:rPr>
              <a:t>Що</a:t>
            </a:r>
            <a:r>
              <a:rPr lang="ru-RU" sz="2800" b="1" dirty="0">
                <a:solidFill>
                  <a:srgbClr val="000000"/>
                </a:solidFill>
                <a:latin typeface="Arial" panose="020B0604020202020204" pitchFamily="34" charset="0"/>
              </a:rPr>
              <a:t> </a:t>
            </a:r>
            <a:r>
              <a:rPr lang="ru-RU" sz="2800" b="1" dirty="0" err="1">
                <a:solidFill>
                  <a:srgbClr val="000000"/>
                </a:solidFill>
                <a:latin typeface="Arial" panose="020B0604020202020204" pitchFamily="34" charset="0"/>
              </a:rPr>
              <a:t>робить</a:t>
            </a:r>
            <a:r>
              <a:rPr lang="ru-RU" sz="2800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2800" b="1" dirty="0" err="1">
                <a:solidFill>
                  <a:srgbClr val="000000"/>
                </a:solidFill>
                <a:latin typeface="Arial" panose="020B0604020202020204" pitchFamily="34" charset="0"/>
              </a:rPr>
              <a:t>івент</a:t>
            </a:r>
            <a:r>
              <a:rPr lang="ru-RU" sz="2800" b="1" dirty="0">
                <a:solidFill>
                  <a:srgbClr val="000000"/>
                </a:solidFill>
                <a:latin typeface="Arial" panose="020B0604020202020204" pitchFamily="34" charset="0"/>
              </a:rPr>
              <a:t>-менеджер</a:t>
            </a:r>
          </a:p>
          <a:p>
            <a:r>
              <a:rPr lang="ru-RU" sz="2800" dirty="0" smtClean="0">
                <a:solidFill>
                  <a:srgbClr val="2C3F52"/>
                </a:solidFill>
                <a:latin typeface="Arial" panose="020B0604020202020204" pitchFamily="34" charset="0"/>
              </a:rPr>
              <a:t>            </a:t>
            </a:r>
            <a:r>
              <a:rPr lang="ru-RU" sz="2800" dirty="0" err="1" smtClean="0">
                <a:solidFill>
                  <a:srgbClr val="2C3F52"/>
                </a:solidFill>
                <a:latin typeface="Arial" panose="020B0604020202020204" pitchFamily="34" charset="0"/>
              </a:rPr>
              <a:t>Івент</a:t>
            </a:r>
            <a:r>
              <a:rPr lang="ru-RU" sz="2800" dirty="0" smtClean="0">
                <a:solidFill>
                  <a:srgbClr val="2C3F52"/>
                </a:solidFill>
                <a:latin typeface="Arial" panose="020B0604020202020204" pitchFamily="34" charset="0"/>
              </a:rPr>
              <a:t>-менеджер</a:t>
            </a:r>
            <a:r>
              <a:rPr lang="ru-RU" sz="2800" dirty="0">
                <a:solidFill>
                  <a:srgbClr val="2C3F52"/>
                </a:solidFill>
                <a:latin typeface="Arial" panose="020B0604020202020204" pitchFamily="34" charset="0"/>
              </a:rPr>
              <a:t> — </a:t>
            </a:r>
            <a:r>
              <a:rPr lang="ru-RU" sz="2800" dirty="0" err="1">
                <a:solidFill>
                  <a:srgbClr val="2C3F52"/>
                </a:solidFill>
                <a:latin typeface="Arial" panose="020B0604020202020204" pitchFamily="34" charset="0"/>
              </a:rPr>
              <a:t>це</a:t>
            </a:r>
            <a:r>
              <a:rPr lang="ru-RU" sz="2800" dirty="0">
                <a:solidFill>
                  <a:srgbClr val="2C3F52"/>
                </a:solidFill>
                <a:latin typeface="Arial" panose="020B0604020202020204" pitchFamily="34" charset="0"/>
              </a:rPr>
              <a:t> </a:t>
            </a:r>
            <a:r>
              <a:rPr lang="ru-RU" sz="2800" dirty="0" err="1">
                <a:solidFill>
                  <a:srgbClr val="2C3F52"/>
                </a:solidFill>
                <a:latin typeface="Arial" panose="020B0604020202020204" pitchFamily="34" charset="0"/>
              </a:rPr>
              <a:t>сполучна</a:t>
            </a:r>
            <a:r>
              <a:rPr lang="ru-RU" sz="2800" dirty="0">
                <a:solidFill>
                  <a:srgbClr val="2C3F52"/>
                </a:solidFill>
                <a:latin typeface="Arial" panose="020B0604020202020204" pitchFamily="34" charset="0"/>
              </a:rPr>
              <a:t> ланка </a:t>
            </a:r>
            <a:r>
              <a:rPr lang="ru-RU" sz="2800" dirty="0" err="1">
                <a:solidFill>
                  <a:srgbClr val="2C3F52"/>
                </a:solidFill>
                <a:latin typeface="Arial" panose="020B0604020202020204" pitchFamily="34" charset="0"/>
              </a:rPr>
              <a:t>між</a:t>
            </a:r>
            <a:r>
              <a:rPr lang="ru-RU" sz="2800" dirty="0">
                <a:solidFill>
                  <a:srgbClr val="2C3F52"/>
                </a:solidFill>
                <a:latin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2C3F52"/>
                </a:solidFill>
                <a:latin typeface="Arial" panose="020B0604020202020204" pitchFamily="34" charset="0"/>
              </a:rPr>
              <a:t>підрядниками</a:t>
            </a:r>
            <a:r>
              <a:rPr lang="ru-RU" sz="2800" dirty="0">
                <a:solidFill>
                  <a:srgbClr val="2C3F52"/>
                </a:solidFill>
                <a:latin typeface="Arial" panose="020B0604020202020204" pitchFamily="34" charset="0"/>
              </a:rPr>
              <a:t> та </a:t>
            </a:r>
            <a:r>
              <a:rPr lang="ru-RU" sz="2800" dirty="0" err="1">
                <a:solidFill>
                  <a:srgbClr val="2C3F52"/>
                </a:solidFill>
                <a:latin typeface="Arial" panose="020B0604020202020204" pitchFamily="34" charset="0"/>
              </a:rPr>
              <a:t>замовниками</a:t>
            </a:r>
            <a:r>
              <a:rPr lang="ru-RU" sz="2800" dirty="0">
                <a:solidFill>
                  <a:srgbClr val="2C3F52"/>
                </a:solidFill>
                <a:latin typeface="Arial" panose="020B0604020202020204" pitchFamily="34" charset="0"/>
              </a:rPr>
              <a:t>, </a:t>
            </a:r>
            <a:r>
              <a:rPr lang="ru-RU" sz="2800" dirty="0" err="1">
                <a:solidFill>
                  <a:srgbClr val="2C3F52"/>
                </a:solidFill>
                <a:latin typeface="Arial" panose="020B0604020202020204" pitchFamily="34" charset="0"/>
              </a:rPr>
              <a:t>які</a:t>
            </a:r>
            <a:r>
              <a:rPr lang="ru-RU" sz="2800" dirty="0">
                <a:solidFill>
                  <a:srgbClr val="2C3F52"/>
                </a:solidFill>
                <a:latin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2C3F52"/>
                </a:solidFill>
                <a:latin typeface="Arial" panose="020B0604020202020204" pitchFamily="34" charset="0"/>
              </a:rPr>
              <a:t>хочуть</a:t>
            </a:r>
            <a:r>
              <a:rPr lang="ru-RU" sz="2800" dirty="0">
                <a:solidFill>
                  <a:srgbClr val="2C3F52"/>
                </a:solidFill>
                <a:latin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2C3F52"/>
                </a:solidFill>
                <a:latin typeface="Arial" panose="020B0604020202020204" pitchFamily="34" charset="0"/>
              </a:rPr>
              <a:t>отримати</a:t>
            </a:r>
            <a:r>
              <a:rPr lang="ru-RU" sz="2800" dirty="0">
                <a:solidFill>
                  <a:srgbClr val="2C3F52"/>
                </a:solidFill>
                <a:latin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2C3F52"/>
                </a:solidFill>
                <a:latin typeface="Arial" panose="020B0604020202020204" pitchFamily="34" charset="0"/>
              </a:rPr>
              <a:t>круту</a:t>
            </a:r>
            <a:r>
              <a:rPr lang="ru-RU" sz="2800" dirty="0">
                <a:solidFill>
                  <a:srgbClr val="2C3F52"/>
                </a:solidFill>
                <a:latin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2C3F52"/>
                </a:solidFill>
                <a:latin typeface="Arial" panose="020B0604020202020204" pitchFamily="34" charset="0"/>
              </a:rPr>
              <a:t>подію</a:t>
            </a:r>
            <a:r>
              <a:rPr lang="ru-RU" sz="2800" dirty="0">
                <a:solidFill>
                  <a:srgbClr val="2C3F52"/>
                </a:solidFill>
                <a:latin typeface="Arial" panose="020B0604020202020204" pitchFamily="34" charset="0"/>
              </a:rPr>
              <a:t>. </a:t>
            </a:r>
            <a:r>
              <a:rPr lang="ru-RU" sz="2800" dirty="0" err="1">
                <a:solidFill>
                  <a:srgbClr val="2C3F52"/>
                </a:solidFill>
                <a:latin typeface="Arial" panose="020B0604020202020204" pitchFamily="34" charset="0"/>
              </a:rPr>
              <a:t>Він</a:t>
            </a:r>
            <a:r>
              <a:rPr lang="ru-RU" sz="2800" dirty="0">
                <a:solidFill>
                  <a:srgbClr val="2C3F52"/>
                </a:solidFill>
                <a:latin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2C3F52"/>
                </a:solidFill>
                <a:latin typeface="Arial" panose="020B0604020202020204" pitchFamily="34" charset="0"/>
              </a:rPr>
              <a:t>розробляє</a:t>
            </a:r>
            <a:r>
              <a:rPr lang="ru-RU" sz="2800" dirty="0">
                <a:solidFill>
                  <a:srgbClr val="2C3F52"/>
                </a:solidFill>
                <a:latin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2C3F52"/>
                </a:solidFill>
                <a:latin typeface="Arial" panose="020B0604020202020204" pitchFamily="34" charset="0"/>
              </a:rPr>
              <a:t>детальний</a:t>
            </a:r>
            <a:r>
              <a:rPr lang="ru-RU" sz="2800" dirty="0">
                <a:solidFill>
                  <a:srgbClr val="2C3F52"/>
                </a:solidFill>
                <a:latin typeface="Arial" panose="020B0604020202020204" pitchFamily="34" charset="0"/>
              </a:rPr>
              <a:t> план заходу — </a:t>
            </a:r>
            <a:r>
              <a:rPr lang="ru-RU" sz="2800" dirty="0" err="1">
                <a:solidFill>
                  <a:srgbClr val="2C3F52"/>
                </a:solidFill>
                <a:latin typeface="Arial" panose="020B0604020202020204" pitchFamily="34" charset="0"/>
              </a:rPr>
              <a:t>його</a:t>
            </a:r>
            <a:r>
              <a:rPr lang="ru-RU" sz="2800" dirty="0">
                <a:solidFill>
                  <a:srgbClr val="2C3F52"/>
                </a:solidFill>
                <a:latin typeface="Arial" panose="020B0604020202020204" pitchFamily="34" charset="0"/>
              </a:rPr>
              <a:t> тему, </a:t>
            </a:r>
            <a:r>
              <a:rPr lang="ru-RU" sz="2800" dirty="0" err="1">
                <a:solidFill>
                  <a:srgbClr val="2C3F52"/>
                </a:solidFill>
                <a:latin typeface="Arial" panose="020B0604020202020204" pitchFamily="34" charset="0"/>
              </a:rPr>
              <a:t>концепцію</a:t>
            </a:r>
            <a:r>
              <a:rPr lang="ru-RU" sz="2800" dirty="0">
                <a:solidFill>
                  <a:srgbClr val="2C3F52"/>
                </a:solidFill>
                <a:latin typeface="Arial" panose="020B0604020202020204" pitchFamily="34" charset="0"/>
              </a:rPr>
              <a:t>, </a:t>
            </a:r>
            <a:r>
              <a:rPr lang="ru-RU" sz="2800" dirty="0" err="1">
                <a:solidFill>
                  <a:srgbClr val="2C3F52"/>
                </a:solidFill>
                <a:latin typeface="Arial" panose="020B0604020202020204" pitchFamily="34" charset="0"/>
              </a:rPr>
              <a:t>таймінг</a:t>
            </a:r>
            <a:r>
              <a:rPr lang="ru-RU" sz="2800" dirty="0">
                <a:solidFill>
                  <a:srgbClr val="2C3F52"/>
                </a:solidFill>
                <a:latin typeface="Arial" panose="020B0604020202020204" pitchFamily="34" charset="0"/>
              </a:rPr>
              <a:t>, </a:t>
            </a:r>
            <a:r>
              <a:rPr lang="ru-RU" sz="2800" dirty="0" err="1">
                <a:solidFill>
                  <a:srgbClr val="2C3F52"/>
                </a:solidFill>
                <a:latin typeface="Arial" panose="020B0604020202020204" pitchFamily="34" charset="0"/>
              </a:rPr>
              <a:t>прораховує</a:t>
            </a:r>
            <a:r>
              <a:rPr lang="ru-RU" sz="2800" dirty="0">
                <a:solidFill>
                  <a:srgbClr val="2C3F52"/>
                </a:solidFill>
                <a:latin typeface="Arial" panose="020B0604020202020204" pitchFamily="34" charset="0"/>
              </a:rPr>
              <a:t> бюджет, </a:t>
            </a:r>
            <a:r>
              <a:rPr lang="ru-RU" sz="2800" dirty="0" err="1">
                <a:solidFill>
                  <a:srgbClr val="2C3F52"/>
                </a:solidFill>
                <a:latin typeface="Arial" panose="020B0604020202020204" pitchFamily="34" charset="0"/>
              </a:rPr>
              <a:t>обирає</a:t>
            </a:r>
            <a:r>
              <a:rPr lang="ru-RU" sz="2800" dirty="0">
                <a:solidFill>
                  <a:srgbClr val="2C3F52"/>
                </a:solidFill>
                <a:latin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2C3F52"/>
                </a:solidFill>
                <a:latin typeface="Arial" panose="020B0604020202020204" pitchFamily="34" charset="0"/>
              </a:rPr>
              <a:t>підрядників</a:t>
            </a:r>
            <a:r>
              <a:rPr lang="ru-RU" sz="2800" dirty="0">
                <a:solidFill>
                  <a:srgbClr val="2C3F52"/>
                </a:solidFill>
                <a:latin typeface="Arial" panose="020B0604020202020204" pitchFamily="34" charset="0"/>
              </a:rPr>
              <a:t>.</a:t>
            </a:r>
          </a:p>
          <a:p>
            <a:r>
              <a:rPr lang="ru-RU" sz="2800" dirty="0" smtClean="0">
                <a:solidFill>
                  <a:srgbClr val="2C3F52"/>
                </a:solidFill>
                <a:latin typeface="Arial" panose="020B0604020202020204" pitchFamily="34" charset="0"/>
              </a:rPr>
              <a:t>      </a:t>
            </a:r>
            <a:r>
              <a:rPr lang="ru-RU" sz="2800" dirty="0" err="1" smtClean="0">
                <a:solidFill>
                  <a:srgbClr val="2C3F52"/>
                </a:solidFill>
                <a:latin typeface="Arial" panose="020B0604020202020204" pitchFamily="34" charset="0"/>
              </a:rPr>
              <a:t>Івент</a:t>
            </a:r>
            <a:r>
              <a:rPr lang="ru-RU" sz="2800" dirty="0" smtClean="0">
                <a:solidFill>
                  <a:srgbClr val="2C3F52"/>
                </a:solidFill>
                <a:latin typeface="Arial" panose="020B0604020202020204" pitchFamily="34" charset="0"/>
              </a:rPr>
              <a:t>-менеджер </a:t>
            </a:r>
            <a:r>
              <a:rPr lang="ru-RU" sz="2800" dirty="0" err="1">
                <a:solidFill>
                  <a:srgbClr val="2C3F52"/>
                </a:solidFill>
                <a:latin typeface="Arial" panose="020B0604020202020204" pitchFamily="34" charset="0"/>
              </a:rPr>
              <a:t>відповідальний</a:t>
            </a:r>
            <a:r>
              <a:rPr lang="ru-RU" sz="2800" dirty="0">
                <a:solidFill>
                  <a:srgbClr val="2C3F52"/>
                </a:solidFill>
                <a:latin typeface="Arial" panose="020B0604020202020204" pitchFamily="34" charset="0"/>
              </a:rPr>
              <a:t> за </a:t>
            </a:r>
            <a:r>
              <a:rPr lang="ru-RU" sz="2800" dirty="0" err="1">
                <a:solidFill>
                  <a:srgbClr val="2C3F52"/>
                </a:solidFill>
                <a:latin typeface="Arial" panose="020B0604020202020204" pitchFamily="34" charset="0"/>
              </a:rPr>
              <a:t>всі</a:t>
            </a:r>
            <a:r>
              <a:rPr lang="ru-RU" sz="2800" dirty="0">
                <a:solidFill>
                  <a:srgbClr val="2C3F52"/>
                </a:solidFill>
                <a:latin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2C3F52"/>
                </a:solidFill>
                <a:latin typeface="Arial" panose="020B0604020202020204" pitchFamily="34" charset="0"/>
              </a:rPr>
              <a:t>етапи</a:t>
            </a:r>
            <a:r>
              <a:rPr lang="ru-RU" sz="2800" dirty="0">
                <a:solidFill>
                  <a:srgbClr val="2C3F52"/>
                </a:solidFill>
                <a:latin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2C3F52"/>
                </a:solidFill>
                <a:latin typeface="Arial" panose="020B0604020202020204" pitchFamily="34" charset="0"/>
              </a:rPr>
              <a:t>від</a:t>
            </a:r>
            <a:r>
              <a:rPr lang="ru-RU" sz="2800" dirty="0">
                <a:solidFill>
                  <a:srgbClr val="2C3F52"/>
                </a:solidFill>
                <a:latin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2C3F52"/>
                </a:solidFill>
                <a:latin typeface="Arial" panose="020B0604020202020204" pitchFamily="34" charset="0"/>
              </a:rPr>
              <a:t>продумування</a:t>
            </a:r>
            <a:r>
              <a:rPr lang="ru-RU" sz="2800" dirty="0">
                <a:solidFill>
                  <a:srgbClr val="2C3F52"/>
                </a:solidFill>
                <a:latin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2C3F52"/>
                </a:solidFill>
                <a:latin typeface="Arial" panose="020B0604020202020204" pitchFamily="34" charset="0"/>
              </a:rPr>
              <a:t>ідеї</a:t>
            </a:r>
            <a:r>
              <a:rPr lang="ru-RU" sz="2800" dirty="0">
                <a:solidFill>
                  <a:srgbClr val="2C3F52"/>
                </a:solidFill>
                <a:latin typeface="Arial" panose="020B0604020202020204" pitchFamily="34" charset="0"/>
              </a:rPr>
              <a:t> до демонтажу </a:t>
            </a:r>
            <a:r>
              <a:rPr lang="ru-RU" sz="2800" dirty="0" err="1">
                <a:solidFill>
                  <a:srgbClr val="2C3F52"/>
                </a:solidFill>
                <a:latin typeface="Arial" panose="020B0604020202020204" pitchFamily="34" charset="0"/>
              </a:rPr>
              <a:t>обладнання</a:t>
            </a:r>
            <a:r>
              <a:rPr lang="ru-RU" sz="2800" dirty="0">
                <a:solidFill>
                  <a:srgbClr val="2C3F52"/>
                </a:solidFill>
                <a:latin typeface="Arial" panose="020B0604020202020204" pitchFamily="34" charset="0"/>
              </a:rPr>
              <a:t>. </a:t>
            </a:r>
            <a:r>
              <a:rPr lang="ru-RU" sz="2800" dirty="0" err="1">
                <a:solidFill>
                  <a:srgbClr val="2C3F52"/>
                </a:solidFill>
                <a:latin typeface="Arial" panose="020B0604020202020204" pitchFamily="34" charset="0"/>
              </a:rPr>
              <a:t>Він</a:t>
            </a:r>
            <a:r>
              <a:rPr lang="ru-RU" sz="2800" dirty="0">
                <a:solidFill>
                  <a:srgbClr val="2C3F52"/>
                </a:solidFill>
                <a:latin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2C3F52"/>
                </a:solidFill>
                <a:latin typeface="Arial" panose="020B0604020202020204" pitchFamily="34" charset="0"/>
              </a:rPr>
              <a:t>веде</a:t>
            </a:r>
            <a:r>
              <a:rPr lang="ru-RU" sz="2800" dirty="0">
                <a:solidFill>
                  <a:srgbClr val="2C3F52"/>
                </a:solidFill>
                <a:latin typeface="Arial" panose="020B0604020202020204" pitchFamily="34" charset="0"/>
              </a:rPr>
              <a:t> переговори з </a:t>
            </a:r>
            <a:r>
              <a:rPr lang="ru-RU" sz="2800" dirty="0" err="1">
                <a:solidFill>
                  <a:srgbClr val="2C3F52"/>
                </a:solidFill>
                <a:latin typeface="Arial" panose="020B0604020202020204" pitchFamily="34" charset="0"/>
              </a:rPr>
              <a:t>замовником</a:t>
            </a:r>
            <a:r>
              <a:rPr lang="ru-RU" sz="2800" dirty="0">
                <a:solidFill>
                  <a:srgbClr val="2C3F52"/>
                </a:solidFill>
                <a:latin typeface="Arial" panose="020B0604020202020204" pitchFamily="34" charset="0"/>
              </a:rPr>
              <a:t>, </a:t>
            </a:r>
            <a:r>
              <a:rPr lang="ru-RU" sz="2800" dirty="0" err="1">
                <a:solidFill>
                  <a:srgbClr val="2C3F52"/>
                </a:solidFill>
                <a:latin typeface="Arial" panose="020B0604020202020204" pitchFamily="34" charset="0"/>
              </a:rPr>
              <a:t>комунікує</a:t>
            </a:r>
            <a:r>
              <a:rPr lang="ru-RU" sz="2800" dirty="0">
                <a:solidFill>
                  <a:srgbClr val="2C3F52"/>
                </a:solidFill>
                <a:latin typeface="Arial" panose="020B0604020202020204" pitchFamily="34" charset="0"/>
              </a:rPr>
              <a:t> з </a:t>
            </a:r>
            <a:r>
              <a:rPr lang="ru-RU" sz="2800" dirty="0" err="1">
                <a:solidFill>
                  <a:srgbClr val="2C3F52"/>
                </a:solidFill>
                <a:latin typeface="Arial" panose="020B0604020202020204" pitchFamily="34" charset="0"/>
              </a:rPr>
              <a:t>підрядниками</a:t>
            </a:r>
            <a:r>
              <a:rPr lang="ru-RU" sz="2800" dirty="0">
                <a:solidFill>
                  <a:srgbClr val="2C3F52"/>
                </a:solidFill>
                <a:latin typeface="Arial" panose="020B0604020202020204" pitchFamily="34" charset="0"/>
              </a:rPr>
              <a:t> й </a:t>
            </a:r>
            <a:r>
              <a:rPr lang="ru-RU" sz="2800" dirty="0" err="1">
                <a:solidFill>
                  <a:srgbClr val="2C3F52"/>
                </a:solidFill>
                <a:latin typeface="Arial" panose="020B0604020202020204" pitchFamily="34" charset="0"/>
              </a:rPr>
              <a:t>тими</a:t>
            </a:r>
            <a:r>
              <a:rPr lang="ru-RU" sz="2800" dirty="0">
                <a:solidFill>
                  <a:srgbClr val="2C3F52"/>
                </a:solidFill>
                <a:latin typeface="Arial" panose="020B0604020202020204" pitchFamily="34" charset="0"/>
              </a:rPr>
              <a:t>, </a:t>
            </a:r>
            <a:r>
              <a:rPr lang="ru-RU" sz="2800" dirty="0" err="1">
                <a:solidFill>
                  <a:srgbClr val="2C3F52"/>
                </a:solidFill>
                <a:latin typeface="Arial" panose="020B0604020202020204" pitchFamily="34" charset="0"/>
              </a:rPr>
              <a:t>хто</a:t>
            </a:r>
            <a:r>
              <a:rPr lang="ru-RU" sz="2800" dirty="0">
                <a:solidFill>
                  <a:srgbClr val="2C3F52"/>
                </a:solidFill>
                <a:latin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2C3F52"/>
                </a:solidFill>
                <a:latin typeface="Arial" panose="020B0604020202020204" pitchFamily="34" charset="0"/>
              </a:rPr>
              <a:t>виступає</a:t>
            </a:r>
            <a:r>
              <a:rPr lang="ru-RU" sz="2800" dirty="0">
                <a:solidFill>
                  <a:srgbClr val="2C3F52"/>
                </a:solidFill>
                <a:latin typeface="Arial" panose="020B0604020202020204" pitchFamily="34" charset="0"/>
              </a:rPr>
              <a:t>, </a:t>
            </a:r>
            <a:r>
              <a:rPr lang="ru-RU" sz="2800" dirty="0" err="1">
                <a:solidFill>
                  <a:srgbClr val="2C3F52"/>
                </a:solidFill>
                <a:latin typeface="Arial" panose="020B0604020202020204" pitchFamily="34" charset="0"/>
              </a:rPr>
              <a:t>іноді</a:t>
            </a:r>
            <a:r>
              <a:rPr lang="ru-RU" sz="2800" dirty="0">
                <a:solidFill>
                  <a:srgbClr val="2C3F52"/>
                </a:solidFill>
                <a:latin typeface="Arial" panose="020B0604020202020204" pitchFamily="34" charset="0"/>
              </a:rPr>
              <a:t> доводиться </a:t>
            </a:r>
            <a:r>
              <a:rPr lang="ru-RU" sz="2800" dirty="0" err="1">
                <a:solidFill>
                  <a:srgbClr val="2C3F52"/>
                </a:solidFill>
                <a:latin typeface="Arial" panose="020B0604020202020204" pitchFamily="34" charset="0"/>
              </a:rPr>
              <a:t>координувати</a:t>
            </a:r>
            <a:r>
              <a:rPr lang="ru-RU" sz="2800" dirty="0">
                <a:solidFill>
                  <a:srgbClr val="2C3F52"/>
                </a:solidFill>
                <a:latin typeface="Arial" panose="020B0604020202020204" pitchFamily="34" charset="0"/>
              </a:rPr>
              <a:t> сам </a:t>
            </a:r>
            <a:r>
              <a:rPr lang="ru-RU" sz="2800" dirty="0" err="1">
                <a:solidFill>
                  <a:srgbClr val="2C3F52"/>
                </a:solidFill>
                <a:latin typeface="Arial" panose="020B0604020202020204" pitchFamily="34" charset="0"/>
              </a:rPr>
              <a:t>захід</a:t>
            </a:r>
            <a:r>
              <a:rPr lang="ru-RU" sz="2800" dirty="0">
                <a:solidFill>
                  <a:srgbClr val="2C3F52"/>
                </a:solidFill>
                <a:latin typeface="Arial" panose="020B0604020202020204" pitchFamily="34" charset="0"/>
              </a:rPr>
              <a:t>.</a:t>
            </a:r>
          </a:p>
          <a:p>
            <a:r>
              <a:rPr lang="ru-RU" sz="2800" dirty="0" smtClean="0">
                <a:solidFill>
                  <a:srgbClr val="2C3F52"/>
                </a:solidFill>
                <a:latin typeface="Arial" panose="020B0604020202020204" pitchFamily="34" charset="0"/>
              </a:rPr>
              <a:t>       </a:t>
            </a:r>
            <a:r>
              <a:rPr lang="ru-RU" sz="2800" dirty="0" err="1" smtClean="0">
                <a:solidFill>
                  <a:srgbClr val="2C3F52"/>
                </a:solidFill>
                <a:latin typeface="Arial" panose="020B0604020202020204" pitchFamily="34" charset="0"/>
              </a:rPr>
              <a:t>Це</a:t>
            </a:r>
            <a:r>
              <a:rPr lang="ru-RU" sz="2800" dirty="0">
                <a:solidFill>
                  <a:srgbClr val="2C3F52"/>
                </a:solidFill>
                <a:latin typeface="Arial" panose="020B0604020202020204" pitchFamily="34" charset="0"/>
              </a:rPr>
              <a:t> </a:t>
            </a:r>
            <a:r>
              <a:rPr lang="ru-RU" sz="2800" dirty="0" err="1">
                <a:solidFill>
                  <a:srgbClr val="2C3F52"/>
                </a:solidFill>
                <a:latin typeface="Arial" panose="020B0604020202020204" pitchFamily="34" charset="0"/>
              </a:rPr>
              <a:t>дуже</a:t>
            </a:r>
            <a:r>
              <a:rPr lang="ru-RU" sz="2800" dirty="0">
                <a:solidFill>
                  <a:srgbClr val="2C3F52"/>
                </a:solidFill>
                <a:latin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2C3F52"/>
                </a:solidFill>
                <a:latin typeface="Arial" panose="020B0604020202020204" pitchFamily="34" charset="0"/>
              </a:rPr>
              <a:t>мультизадачна</a:t>
            </a:r>
            <a:r>
              <a:rPr lang="ru-RU" sz="2800" dirty="0">
                <a:solidFill>
                  <a:srgbClr val="2C3F52"/>
                </a:solidFill>
                <a:latin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2C3F52"/>
                </a:solidFill>
                <a:latin typeface="Arial" panose="020B0604020202020204" pitchFamily="34" charset="0"/>
              </a:rPr>
              <a:t>професія</a:t>
            </a:r>
            <a:r>
              <a:rPr lang="ru-RU" sz="2800" dirty="0">
                <a:solidFill>
                  <a:srgbClr val="2C3F52"/>
                </a:solidFill>
                <a:latin typeface="Arial" panose="020B0604020202020204" pitchFamily="34" charset="0"/>
              </a:rPr>
              <a:t>, тому </a:t>
            </a:r>
            <a:r>
              <a:rPr lang="ru-RU" sz="2800" dirty="0" err="1">
                <a:solidFill>
                  <a:srgbClr val="2C3F52"/>
                </a:solidFill>
                <a:latin typeface="Arial" panose="020B0604020202020204" pitchFamily="34" charset="0"/>
              </a:rPr>
              <a:t>різноманітних</a:t>
            </a:r>
            <a:r>
              <a:rPr lang="ru-RU" sz="2800" dirty="0">
                <a:solidFill>
                  <a:srgbClr val="2C3F52"/>
                </a:solidFill>
                <a:latin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2C3F52"/>
                </a:solidFill>
                <a:latin typeface="Arial" panose="020B0604020202020204" pitchFamily="34" charset="0"/>
              </a:rPr>
              <a:t>обов’язків</a:t>
            </a:r>
            <a:r>
              <a:rPr lang="ru-RU" sz="2800" dirty="0">
                <a:solidFill>
                  <a:srgbClr val="2C3F52"/>
                </a:solidFill>
                <a:latin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2C3F52"/>
                </a:solidFill>
                <a:latin typeface="Arial" panose="020B0604020202020204" pitchFamily="34" charset="0"/>
              </a:rPr>
              <a:t>більш</a:t>
            </a:r>
            <a:r>
              <a:rPr lang="ru-RU" sz="2800" dirty="0">
                <a:solidFill>
                  <a:srgbClr val="2C3F52"/>
                </a:solidFill>
                <a:latin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2C3F52"/>
                </a:solidFill>
                <a:latin typeface="Arial" panose="020B0604020202020204" pitchFamily="34" charset="0"/>
              </a:rPr>
              <a:t>ніж</a:t>
            </a:r>
            <a:r>
              <a:rPr lang="ru-RU" sz="2800" dirty="0">
                <a:solidFill>
                  <a:srgbClr val="2C3F52"/>
                </a:solidFill>
                <a:latin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2C3F52"/>
                </a:solidFill>
                <a:latin typeface="Arial" panose="020B0604020202020204" pitchFamily="34" charset="0"/>
              </a:rPr>
              <a:t>достатньо</a:t>
            </a:r>
            <a:r>
              <a:rPr lang="ru-RU" sz="2800" dirty="0">
                <a:solidFill>
                  <a:srgbClr val="2C3F52"/>
                </a:solidFill>
                <a:latin typeface="Arial" panose="020B0604020202020204" pitchFamily="34" charset="0"/>
              </a:rPr>
              <a:t>.</a:t>
            </a:r>
            <a:endParaRPr lang="ru-RU" sz="2800" b="0" i="0" dirty="0">
              <a:solidFill>
                <a:srgbClr val="2C3F52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1139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" y="533400"/>
            <a:ext cx="8534400" cy="480131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b="1" dirty="0" err="1">
                <a:solidFill>
                  <a:srgbClr val="282828"/>
                </a:solidFill>
                <a:latin typeface="Solomon-Sans-Normal"/>
              </a:rPr>
              <a:t>Особливості</a:t>
            </a:r>
            <a:r>
              <a:rPr lang="ru-RU" b="1" dirty="0">
                <a:solidFill>
                  <a:srgbClr val="282828"/>
                </a:solidFill>
                <a:latin typeface="Solomon-Sans-Normal"/>
              </a:rPr>
              <a:t> </a:t>
            </a:r>
            <a:r>
              <a:rPr lang="ru-RU" b="1" dirty="0" err="1">
                <a:solidFill>
                  <a:srgbClr val="282828"/>
                </a:solidFill>
                <a:latin typeface="Solomon-Sans-Normal"/>
              </a:rPr>
              <a:t>роботи</a:t>
            </a:r>
            <a:endParaRPr lang="ru-RU" dirty="0">
              <a:solidFill>
                <a:srgbClr val="282828"/>
              </a:solidFill>
              <a:latin typeface="Solomon-Sans-Normal"/>
            </a:endParaRPr>
          </a:p>
          <a:p>
            <a:r>
              <a:rPr lang="ru-RU" dirty="0" err="1">
                <a:solidFill>
                  <a:srgbClr val="282828"/>
                </a:solidFill>
                <a:latin typeface="Solomon-Sans-Normal"/>
              </a:rPr>
              <a:t>Насамперед</a:t>
            </a:r>
            <a:r>
              <a:rPr lang="ru-RU" dirty="0">
                <a:solidFill>
                  <a:srgbClr val="282828"/>
                </a:solidFill>
                <a:latin typeface="Solomon-Sans-Normal"/>
              </a:rPr>
              <a:t> </a:t>
            </a:r>
            <a:r>
              <a:rPr lang="ru-RU" dirty="0" err="1">
                <a:solidFill>
                  <a:srgbClr val="282828"/>
                </a:solidFill>
                <a:latin typeface="Solomon-Sans-Normal"/>
              </a:rPr>
              <a:t>це</a:t>
            </a:r>
            <a:r>
              <a:rPr lang="ru-RU" dirty="0">
                <a:solidFill>
                  <a:srgbClr val="282828"/>
                </a:solidFill>
                <a:latin typeface="Solomon-Sans-Normal"/>
              </a:rPr>
              <a:t> </a:t>
            </a:r>
            <a:r>
              <a:rPr lang="ru-RU" dirty="0" err="1">
                <a:solidFill>
                  <a:srgbClr val="282828"/>
                </a:solidFill>
                <a:latin typeface="Solomon-Sans-Normal"/>
              </a:rPr>
              <a:t>побудова</a:t>
            </a:r>
            <a:r>
              <a:rPr lang="ru-RU" dirty="0">
                <a:solidFill>
                  <a:srgbClr val="282828"/>
                </a:solidFill>
                <a:latin typeface="Solomon-Sans-Normal"/>
              </a:rPr>
              <a:t> </a:t>
            </a:r>
            <a:r>
              <a:rPr lang="ru-RU" dirty="0" err="1">
                <a:solidFill>
                  <a:srgbClr val="282828"/>
                </a:solidFill>
                <a:latin typeface="Solomon-Sans-Normal"/>
              </a:rPr>
              <a:t>стратегії</a:t>
            </a:r>
            <a:r>
              <a:rPr lang="ru-RU" dirty="0">
                <a:solidFill>
                  <a:srgbClr val="282828"/>
                </a:solidFill>
                <a:latin typeface="Solomon-Sans-Normal"/>
              </a:rPr>
              <a:t>. </a:t>
            </a:r>
            <a:r>
              <a:rPr lang="ru-RU" dirty="0" err="1">
                <a:solidFill>
                  <a:srgbClr val="282828"/>
                </a:solidFill>
                <a:latin typeface="Solomon-Sans-Normal"/>
              </a:rPr>
              <a:t>Кожен</a:t>
            </a:r>
            <a:r>
              <a:rPr lang="ru-RU" dirty="0">
                <a:solidFill>
                  <a:srgbClr val="282828"/>
                </a:solidFill>
                <a:latin typeface="Solomon-Sans-Normal"/>
              </a:rPr>
              <a:t> </a:t>
            </a:r>
            <a:r>
              <a:rPr lang="ru-RU" dirty="0" err="1">
                <a:solidFill>
                  <a:srgbClr val="282828"/>
                </a:solidFill>
                <a:latin typeface="Solomon-Sans-Normal"/>
              </a:rPr>
              <a:t>івент</a:t>
            </a:r>
            <a:r>
              <a:rPr lang="ru-RU" dirty="0">
                <a:solidFill>
                  <a:srgbClr val="282828"/>
                </a:solidFill>
                <a:latin typeface="Solomon-Sans-Normal"/>
              </a:rPr>
              <a:t> </a:t>
            </a:r>
            <a:r>
              <a:rPr lang="ru-RU" dirty="0" err="1">
                <a:solidFill>
                  <a:srgbClr val="282828"/>
                </a:solidFill>
                <a:latin typeface="Solomon-Sans-Normal"/>
              </a:rPr>
              <a:t>починається</a:t>
            </a:r>
            <a:r>
              <a:rPr lang="ru-RU" dirty="0">
                <a:solidFill>
                  <a:srgbClr val="282828"/>
                </a:solidFill>
                <a:latin typeface="Solomon-Sans-Normal"/>
              </a:rPr>
              <a:t> з листочка </a:t>
            </a:r>
            <a:r>
              <a:rPr lang="ru-RU" dirty="0" err="1">
                <a:solidFill>
                  <a:srgbClr val="282828"/>
                </a:solidFill>
                <a:latin typeface="Solomon-Sans-Normal"/>
              </a:rPr>
              <a:t>паперу</a:t>
            </a:r>
            <a:r>
              <a:rPr lang="ru-RU" dirty="0">
                <a:solidFill>
                  <a:srgbClr val="282828"/>
                </a:solidFill>
                <a:latin typeface="Solomon-Sans-Normal"/>
              </a:rPr>
              <a:t> й </a:t>
            </a:r>
            <a:r>
              <a:rPr lang="ru-RU" dirty="0" err="1">
                <a:solidFill>
                  <a:srgbClr val="282828"/>
                </a:solidFill>
                <a:latin typeface="Solomon-Sans-Normal"/>
              </a:rPr>
              <a:t>уяви</a:t>
            </a:r>
            <a:r>
              <a:rPr lang="ru-RU" dirty="0">
                <a:solidFill>
                  <a:srgbClr val="282828"/>
                </a:solidFill>
                <a:latin typeface="Solomon-Sans-Normal"/>
              </a:rPr>
              <a:t>. </a:t>
            </a:r>
            <a:r>
              <a:rPr lang="ru-RU" dirty="0" err="1">
                <a:solidFill>
                  <a:srgbClr val="282828"/>
                </a:solidFill>
                <a:latin typeface="Solomon-Sans-Normal"/>
              </a:rPr>
              <a:t>Потрібно</a:t>
            </a:r>
            <a:r>
              <a:rPr lang="ru-RU" dirty="0">
                <a:solidFill>
                  <a:srgbClr val="282828"/>
                </a:solidFill>
                <a:latin typeface="Solomon-Sans-Normal"/>
              </a:rPr>
              <a:t> </a:t>
            </a:r>
            <a:r>
              <a:rPr lang="ru-RU" dirty="0" err="1">
                <a:solidFill>
                  <a:srgbClr val="282828"/>
                </a:solidFill>
                <a:latin typeface="Solomon-Sans-Normal"/>
              </a:rPr>
              <a:t>прописати</a:t>
            </a:r>
            <a:r>
              <a:rPr lang="ru-RU" dirty="0">
                <a:solidFill>
                  <a:srgbClr val="282828"/>
                </a:solidFill>
                <a:latin typeface="Solomon-Sans-Normal"/>
              </a:rPr>
              <a:t> </a:t>
            </a:r>
            <a:r>
              <a:rPr lang="ru-RU" dirty="0" err="1">
                <a:solidFill>
                  <a:srgbClr val="282828"/>
                </a:solidFill>
                <a:latin typeface="Solomon-Sans-Normal"/>
              </a:rPr>
              <a:t>технічне</a:t>
            </a:r>
            <a:r>
              <a:rPr lang="ru-RU" dirty="0">
                <a:solidFill>
                  <a:srgbClr val="282828"/>
                </a:solidFill>
                <a:latin typeface="Solomon-Sans-Normal"/>
              </a:rPr>
              <a:t> </a:t>
            </a:r>
            <a:r>
              <a:rPr lang="ru-RU" dirty="0" err="1">
                <a:solidFill>
                  <a:srgbClr val="282828"/>
                </a:solidFill>
                <a:latin typeface="Solomon-Sans-Normal"/>
              </a:rPr>
              <a:t>завдання</a:t>
            </a:r>
            <a:r>
              <a:rPr lang="ru-RU" dirty="0">
                <a:solidFill>
                  <a:srgbClr val="282828"/>
                </a:solidFill>
                <a:latin typeface="Solomon-Sans-Normal"/>
              </a:rPr>
              <a:t> і </a:t>
            </a:r>
            <a:r>
              <a:rPr lang="ru-RU" dirty="0" err="1">
                <a:solidFill>
                  <a:srgbClr val="282828"/>
                </a:solidFill>
                <a:latin typeface="Solomon-Sans-Normal"/>
              </a:rPr>
              <a:t>вказати</a:t>
            </a:r>
            <a:r>
              <a:rPr lang="ru-RU" dirty="0">
                <a:solidFill>
                  <a:srgbClr val="282828"/>
                </a:solidFill>
                <a:latin typeface="Solomon-Sans-Normal"/>
              </a:rPr>
              <a:t> там все — </a:t>
            </a:r>
            <a:r>
              <a:rPr lang="ru-RU" dirty="0" err="1">
                <a:solidFill>
                  <a:srgbClr val="282828"/>
                </a:solidFill>
                <a:latin typeface="Solomon-Sans-Normal"/>
              </a:rPr>
              <a:t>від</a:t>
            </a:r>
            <a:r>
              <a:rPr lang="ru-RU" dirty="0">
                <a:solidFill>
                  <a:srgbClr val="282828"/>
                </a:solidFill>
                <a:latin typeface="Solomon-Sans-Normal"/>
              </a:rPr>
              <a:t> </a:t>
            </a:r>
            <a:r>
              <a:rPr lang="ru-RU" dirty="0" err="1">
                <a:solidFill>
                  <a:srgbClr val="282828"/>
                </a:solidFill>
                <a:latin typeface="Solomon-Sans-Normal"/>
              </a:rPr>
              <a:t>локації</a:t>
            </a:r>
            <a:r>
              <a:rPr lang="ru-RU" dirty="0">
                <a:solidFill>
                  <a:srgbClr val="282828"/>
                </a:solidFill>
                <a:latin typeface="Solomon-Sans-Normal"/>
              </a:rPr>
              <a:t> до </a:t>
            </a:r>
            <a:r>
              <a:rPr lang="ru-RU" dirty="0" err="1">
                <a:solidFill>
                  <a:srgbClr val="282828"/>
                </a:solidFill>
                <a:latin typeface="Solomon-Sans-Normal"/>
              </a:rPr>
              <a:t>кількості</a:t>
            </a:r>
            <a:r>
              <a:rPr lang="ru-RU" dirty="0">
                <a:solidFill>
                  <a:srgbClr val="282828"/>
                </a:solidFill>
                <a:latin typeface="Solomon-Sans-Normal"/>
              </a:rPr>
              <a:t> </a:t>
            </a:r>
            <a:r>
              <a:rPr lang="ru-RU" dirty="0" err="1">
                <a:solidFill>
                  <a:srgbClr val="282828"/>
                </a:solidFill>
                <a:latin typeface="Solomon-Sans-Normal"/>
              </a:rPr>
              <a:t>запасних</a:t>
            </a:r>
            <a:r>
              <a:rPr lang="ru-RU" dirty="0">
                <a:solidFill>
                  <a:srgbClr val="282828"/>
                </a:solidFill>
                <a:latin typeface="Solomon-Sans-Normal"/>
              </a:rPr>
              <a:t> </a:t>
            </a:r>
            <a:r>
              <a:rPr lang="ru-RU" dirty="0" err="1">
                <a:solidFill>
                  <a:srgbClr val="282828"/>
                </a:solidFill>
                <a:latin typeface="Solomon-Sans-Normal"/>
              </a:rPr>
              <a:t>ручок</a:t>
            </a:r>
            <a:r>
              <a:rPr lang="ru-RU" dirty="0">
                <a:solidFill>
                  <a:srgbClr val="282828"/>
                </a:solidFill>
                <a:latin typeface="Solomon-Sans-Normal"/>
              </a:rPr>
              <a:t>. </a:t>
            </a:r>
            <a:r>
              <a:rPr lang="ru-RU" dirty="0" err="1">
                <a:solidFill>
                  <a:srgbClr val="282828"/>
                </a:solidFill>
                <a:latin typeface="Solomon-Sans-Normal"/>
              </a:rPr>
              <a:t>Основне</a:t>
            </a:r>
            <a:r>
              <a:rPr lang="ru-RU" dirty="0">
                <a:solidFill>
                  <a:srgbClr val="282828"/>
                </a:solidFill>
                <a:latin typeface="Solomon-Sans-Normal"/>
              </a:rPr>
              <a:t> — </a:t>
            </a:r>
            <a:r>
              <a:rPr lang="ru-RU" dirty="0" err="1">
                <a:solidFill>
                  <a:srgbClr val="282828"/>
                </a:solidFill>
                <a:latin typeface="Solomon-Sans-Normal"/>
              </a:rPr>
              <a:t>щоб</a:t>
            </a:r>
            <a:r>
              <a:rPr lang="ru-RU" dirty="0">
                <a:solidFill>
                  <a:srgbClr val="282828"/>
                </a:solidFill>
                <a:latin typeface="Solomon-Sans-Normal"/>
              </a:rPr>
              <a:t> людям </a:t>
            </a:r>
            <a:r>
              <a:rPr lang="ru-RU" dirty="0" err="1">
                <a:solidFill>
                  <a:srgbClr val="282828"/>
                </a:solidFill>
                <a:latin typeface="Solomon-Sans-Normal"/>
              </a:rPr>
              <a:t>було</a:t>
            </a:r>
            <a:r>
              <a:rPr lang="ru-RU" dirty="0">
                <a:solidFill>
                  <a:srgbClr val="282828"/>
                </a:solidFill>
                <a:latin typeface="Solomon-Sans-Normal"/>
              </a:rPr>
              <a:t> комфортно. Комфорт </a:t>
            </a:r>
            <a:r>
              <a:rPr lang="ru-RU" dirty="0" err="1">
                <a:solidFill>
                  <a:srgbClr val="282828"/>
                </a:solidFill>
                <a:latin typeface="Solomon-Sans-Normal"/>
              </a:rPr>
              <a:t>складається</a:t>
            </a:r>
            <a:r>
              <a:rPr lang="ru-RU" dirty="0">
                <a:solidFill>
                  <a:srgbClr val="282828"/>
                </a:solidFill>
                <a:latin typeface="Solomon-Sans-Normal"/>
              </a:rPr>
              <a:t> з </a:t>
            </a:r>
            <a:r>
              <a:rPr lang="ru-RU" dirty="0" err="1">
                <a:solidFill>
                  <a:srgbClr val="282828"/>
                </a:solidFill>
                <a:latin typeface="Solomon-Sans-Normal"/>
              </a:rPr>
              <a:t>великої</a:t>
            </a:r>
            <a:r>
              <a:rPr lang="ru-RU" dirty="0">
                <a:solidFill>
                  <a:srgbClr val="282828"/>
                </a:solidFill>
                <a:latin typeface="Solomon-Sans-Normal"/>
              </a:rPr>
              <a:t> </a:t>
            </a:r>
            <a:r>
              <a:rPr lang="ru-RU" dirty="0" err="1">
                <a:solidFill>
                  <a:srgbClr val="282828"/>
                </a:solidFill>
                <a:latin typeface="Solomon-Sans-Normal"/>
              </a:rPr>
              <a:t>кількості</a:t>
            </a:r>
            <a:r>
              <a:rPr lang="ru-RU" dirty="0">
                <a:solidFill>
                  <a:srgbClr val="282828"/>
                </a:solidFill>
                <a:latin typeface="Solomon-Sans-Normal"/>
              </a:rPr>
              <a:t> </a:t>
            </a:r>
            <a:r>
              <a:rPr lang="ru-RU" dirty="0" err="1">
                <a:solidFill>
                  <a:srgbClr val="282828"/>
                </a:solidFill>
                <a:latin typeface="Solomon-Sans-Normal"/>
              </a:rPr>
              <a:t>дрібниць</a:t>
            </a:r>
            <a:r>
              <a:rPr lang="ru-RU" dirty="0">
                <a:solidFill>
                  <a:srgbClr val="282828"/>
                </a:solidFill>
                <a:latin typeface="Solomon-Sans-Normal"/>
              </a:rPr>
              <a:t>, про </a:t>
            </a:r>
            <a:r>
              <a:rPr lang="ru-RU" dirty="0" err="1">
                <a:solidFill>
                  <a:srgbClr val="282828"/>
                </a:solidFill>
                <a:latin typeface="Solomon-Sans-Normal"/>
              </a:rPr>
              <a:t>які</a:t>
            </a:r>
            <a:r>
              <a:rPr lang="ru-RU" dirty="0">
                <a:solidFill>
                  <a:srgbClr val="282828"/>
                </a:solidFill>
                <a:latin typeface="Solomon-Sans-Normal"/>
              </a:rPr>
              <a:t> </a:t>
            </a:r>
            <a:r>
              <a:rPr lang="ru-RU" dirty="0" err="1">
                <a:solidFill>
                  <a:srgbClr val="282828"/>
                </a:solidFill>
                <a:latin typeface="Solomon-Sans-Normal"/>
              </a:rPr>
              <a:t>слід</a:t>
            </a:r>
            <a:r>
              <a:rPr lang="ru-RU" dirty="0">
                <a:solidFill>
                  <a:srgbClr val="282828"/>
                </a:solidFill>
                <a:latin typeface="Solomon-Sans-Normal"/>
              </a:rPr>
              <a:t> </a:t>
            </a:r>
            <a:r>
              <a:rPr lang="ru-RU" dirty="0" err="1">
                <a:solidFill>
                  <a:srgbClr val="282828"/>
                </a:solidFill>
                <a:latin typeface="Solomon-Sans-Normal"/>
              </a:rPr>
              <a:t>подбати</a:t>
            </a:r>
            <a:r>
              <a:rPr lang="ru-RU" dirty="0">
                <a:solidFill>
                  <a:srgbClr val="282828"/>
                </a:solidFill>
                <a:latin typeface="Solomon-Sans-Normal"/>
              </a:rPr>
              <a:t> </a:t>
            </a:r>
            <a:r>
              <a:rPr lang="ru-RU" dirty="0" err="1">
                <a:solidFill>
                  <a:srgbClr val="282828"/>
                </a:solidFill>
                <a:latin typeface="Solomon-Sans-Normal"/>
              </a:rPr>
              <a:t>заздалегідь</a:t>
            </a:r>
            <a:r>
              <a:rPr lang="ru-RU" dirty="0">
                <a:solidFill>
                  <a:srgbClr val="282828"/>
                </a:solidFill>
                <a:latin typeface="Solomon-Sans-Normal"/>
              </a:rPr>
              <a:t>. </a:t>
            </a:r>
          </a:p>
          <a:p>
            <a:r>
              <a:rPr lang="ru-RU" dirty="0" err="1">
                <a:solidFill>
                  <a:srgbClr val="282828"/>
                </a:solidFill>
                <a:latin typeface="Solomon-Sans-Normal"/>
              </a:rPr>
              <a:t>Встигнути</a:t>
            </a:r>
            <a:r>
              <a:rPr lang="ru-RU" dirty="0">
                <a:solidFill>
                  <a:srgbClr val="282828"/>
                </a:solidFill>
                <a:latin typeface="Solomon-Sans-Normal"/>
              </a:rPr>
              <a:t> все — </a:t>
            </a:r>
            <a:r>
              <a:rPr lang="ru-RU" dirty="0" err="1">
                <a:solidFill>
                  <a:srgbClr val="282828"/>
                </a:solidFill>
                <a:latin typeface="Solomon-Sans-Normal"/>
              </a:rPr>
              <a:t>це</a:t>
            </a:r>
            <a:r>
              <a:rPr lang="ru-RU" dirty="0">
                <a:solidFill>
                  <a:srgbClr val="282828"/>
                </a:solidFill>
                <a:latin typeface="Solomon-Sans-Normal"/>
              </a:rPr>
              <a:t> велика проблема </a:t>
            </a:r>
            <a:r>
              <a:rPr lang="ru-RU" dirty="0" err="1">
                <a:solidFill>
                  <a:srgbClr val="282828"/>
                </a:solidFill>
                <a:latin typeface="Solomon-Sans-Normal"/>
              </a:rPr>
              <a:t>більшості</a:t>
            </a:r>
            <a:r>
              <a:rPr lang="ru-RU" dirty="0">
                <a:solidFill>
                  <a:srgbClr val="282828"/>
                </a:solidFill>
                <a:latin typeface="Solomon-Sans-Normal"/>
              </a:rPr>
              <a:t> </a:t>
            </a:r>
            <a:r>
              <a:rPr lang="ru-RU" dirty="0" err="1">
                <a:solidFill>
                  <a:srgbClr val="282828"/>
                </a:solidFill>
                <a:latin typeface="Solomon-Sans-Normal"/>
              </a:rPr>
              <a:t>івент-менеджерів</a:t>
            </a:r>
            <a:r>
              <a:rPr lang="ru-RU" dirty="0">
                <a:solidFill>
                  <a:srgbClr val="282828"/>
                </a:solidFill>
                <a:latin typeface="Solomon-Sans-Normal"/>
              </a:rPr>
              <a:t>. </a:t>
            </a:r>
            <a:r>
              <a:rPr lang="ru-RU" dirty="0" err="1">
                <a:solidFill>
                  <a:srgbClr val="282828"/>
                </a:solidFill>
                <a:latin typeface="Solomon-Sans-Normal"/>
              </a:rPr>
              <a:t>Організація</a:t>
            </a:r>
            <a:r>
              <a:rPr lang="ru-RU" dirty="0">
                <a:solidFill>
                  <a:srgbClr val="282828"/>
                </a:solidFill>
                <a:latin typeface="Solomon-Sans-Normal"/>
              </a:rPr>
              <a:t> </a:t>
            </a:r>
            <a:r>
              <a:rPr lang="ru-RU" dirty="0" err="1">
                <a:solidFill>
                  <a:srgbClr val="282828"/>
                </a:solidFill>
                <a:latin typeface="Solomon-Sans-Normal"/>
              </a:rPr>
              <a:t>події</a:t>
            </a:r>
            <a:r>
              <a:rPr lang="ru-RU" dirty="0">
                <a:solidFill>
                  <a:srgbClr val="282828"/>
                </a:solidFill>
                <a:latin typeface="Solomon-Sans-Normal"/>
              </a:rPr>
              <a:t> </a:t>
            </a:r>
            <a:r>
              <a:rPr lang="ru-RU" dirty="0" err="1">
                <a:solidFill>
                  <a:srgbClr val="282828"/>
                </a:solidFill>
                <a:latin typeface="Solomon-Sans-Normal"/>
              </a:rPr>
              <a:t>завжди</a:t>
            </a:r>
            <a:r>
              <a:rPr lang="ru-RU" dirty="0">
                <a:solidFill>
                  <a:srgbClr val="282828"/>
                </a:solidFill>
                <a:latin typeface="Solomon-Sans-Normal"/>
              </a:rPr>
              <a:t> </a:t>
            </a:r>
            <a:r>
              <a:rPr lang="ru-RU" dirty="0" err="1">
                <a:solidFill>
                  <a:srgbClr val="282828"/>
                </a:solidFill>
                <a:latin typeface="Solomon-Sans-Normal"/>
              </a:rPr>
              <a:t>потребує</a:t>
            </a:r>
            <a:r>
              <a:rPr lang="ru-RU" dirty="0">
                <a:solidFill>
                  <a:srgbClr val="282828"/>
                </a:solidFill>
                <a:latin typeface="Solomon-Sans-Normal"/>
              </a:rPr>
              <a:t> </a:t>
            </a:r>
            <a:r>
              <a:rPr lang="ru-RU" dirty="0" err="1">
                <a:solidFill>
                  <a:srgbClr val="282828"/>
                </a:solidFill>
                <a:latin typeface="Solomon-Sans-Normal"/>
              </a:rPr>
              <a:t>виконання</a:t>
            </a:r>
            <a:r>
              <a:rPr lang="ru-RU" dirty="0">
                <a:solidFill>
                  <a:srgbClr val="282828"/>
                </a:solidFill>
                <a:latin typeface="Solomon-Sans-Normal"/>
              </a:rPr>
              <a:t> </a:t>
            </a:r>
            <a:r>
              <a:rPr lang="ru-RU" dirty="0" err="1">
                <a:solidFill>
                  <a:srgbClr val="282828"/>
                </a:solidFill>
                <a:latin typeface="Solomon-Sans-Normal"/>
              </a:rPr>
              <a:t>великої</a:t>
            </a:r>
            <a:r>
              <a:rPr lang="ru-RU" dirty="0">
                <a:solidFill>
                  <a:srgbClr val="282828"/>
                </a:solidFill>
                <a:latin typeface="Solomon-Sans-Normal"/>
              </a:rPr>
              <a:t> </a:t>
            </a:r>
            <a:r>
              <a:rPr lang="ru-RU" dirty="0" err="1">
                <a:solidFill>
                  <a:srgbClr val="282828"/>
                </a:solidFill>
                <a:latin typeface="Solomon-Sans-Normal"/>
              </a:rPr>
              <a:t>кількості</a:t>
            </a:r>
            <a:r>
              <a:rPr lang="ru-RU" dirty="0">
                <a:solidFill>
                  <a:srgbClr val="282828"/>
                </a:solidFill>
                <a:latin typeface="Solomon-Sans-Normal"/>
              </a:rPr>
              <a:t> </a:t>
            </a:r>
            <a:r>
              <a:rPr lang="ru-RU" dirty="0" err="1">
                <a:solidFill>
                  <a:srgbClr val="282828"/>
                </a:solidFill>
                <a:latin typeface="Solomon-Sans-Normal"/>
              </a:rPr>
              <a:t>завдань</a:t>
            </a:r>
            <a:r>
              <a:rPr lang="ru-RU" dirty="0">
                <a:solidFill>
                  <a:srgbClr val="282828"/>
                </a:solidFill>
                <a:latin typeface="Solomon-Sans-Normal"/>
              </a:rPr>
              <a:t>. І не </a:t>
            </a:r>
            <a:r>
              <a:rPr lang="ru-RU" dirty="0" err="1">
                <a:solidFill>
                  <a:srgbClr val="282828"/>
                </a:solidFill>
                <a:latin typeface="Solomon-Sans-Normal"/>
              </a:rPr>
              <a:t>завжди</a:t>
            </a:r>
            <a:r>
              <a:rPr lang="ru-RU" dirty="0">
                <a:solidFill>
                  <a:srgbClr val="282828"/>
                </a:solidFill>
                <a:latin typeface="Solomon-Sans-Normal"/>
              </a:rPr>
              <a:t> бюджет </a:t>
            </a:r>
            <a:r>
              <a:rPr lang="ru-RU" dirty="0" err="1">
                <a:solidFill>
                  <a:srgbClr val="282828"/>
                </a:solidFill>
                <a:latin typeface="Solomon-Sans-Normal"/>
              </a:rPr>
              <a:t>дозволяє</a:t>
            </a:r>
            <a:r>
              <a:rPr lang="ru-RU" dirty="0">
                <a:solidFill>
                  <a:srgbClr val="282828"/>
                </a:solidFill>
                <a:latin typeface="Solomon-Sans-Normal"/>
              </a:rPr>
              <a:t> </a:t>
            </a:r>
            <a:r>
              <a:rPr lang="ru-RU" dirty="0" err="1">
                <a:solidFill>
                  <a:srgbClr val="282828"/>
                </a:solidFill>
                <a:latin typeface="Solomon-Sans-Normal"/>
              </a:rPr>
              <a:t>набрати</a:t>
            </a:r>
            <a:r>
              <a:rPr lang="ru-RU" dirty="0">
                <a:solidFill>
                  <a:srgbClr val="282828"/>
                </a:solidFill>
                <a:latin typeface="Solomon-Sans-Normal"/>
              </a:rPr>
              <a:t> в команду </a:t>
            </a:r>
            <a:r>
              <a:rPr lang="ru-RU" dirty="0" err="1">
                <a:solidFill>
                  <a:srgbClr val="282828"/>
                </a:solidFill>
                <a:latin typeface="Solomon-Sans-Normal"/>
              </a:rPr>
              <a:t>достатню</a:t>
            </a:r>
            <a:r>
              <a:rPr lang="ru-RU" dirty="0">
                <a:solidFill>
                  <a:srgbClr val="282828"/>
                </a:solidFill>
                <a:latin typeface="Solomon-Sans-Normal"/>
              </a:rPr>
              <a:t> </a:t>
            </a:r>
            <a:r>
              <a:rPr lang="ru-RU" dirty="0" err="1">
                <a:solidFill>
                  <a:srgbClr val="282828"/>
                </a:solidFill>
                <a:latin typeface="Solomon-Sans-Normal"/>
              </a:rPr>
              <a:t>кількість</a:t>
            </a:r>
            <a:r>
              <a:rPr lang="ru-RU" dirty="0">
                <a:solidFill>
                  <a:srgbClr val="282828"/>
                </a:solidFill>
                <a:latin typeface="Solomon-Sans-Normal"/>
              </a:rPr>
              <a:t> </a:t>
            </a:r>
            <a:r>
              <a:rPr lang="ru-RU" dirty="0" err="1">
                <a:solidFill>
                  <a:srgbClr val="282828"/>
                </a:solidFill>
                <a:latin typeface="Solomon-Sans-Normal"/>
              </a:rPr>
              <a:t>професіоналів</a:t>
            </a:r>
            <a:r>
              <a:rPr lang="ru-RU" dirty="0">
                <a:solidFill>
                  <a:srgbClr val="282828"/>
                </a:solidFill>
                <a:latin typeface="Solomon-Sans-Normal"/>
              </a:rPr>
              <a:t>, тому часто доводиться </a:t>
            </a:r>
            <a:r>
              <a:rPr lang="ru-RU" dirty="0" err="1">
                <a:solidFill>
                  <a:srgbClr val="282828"/>
                </a:solidFill>
                <a:latin typeface="Solomon-Sans-Normal"/>
              </a:rPr>
              <a:t>вирішувати</a:t>
            </a:r>
            <a:r>
              <a:rPr lang="ru-RU" dirty="0">
                <a:solidFill>
                  <a:srgbClr val="282828"/>
                </a:solidFill>
                <a:latin typeface="Solomon-Sans-Normal"/>
              </a:rPr>
              <a:t> </a:t>
            </a:r>
            <a:r>
              <a:rPr lang="ru-RU" dirty="0" err="1">
                <a:solidFill>
                  <a:srgbClr val="282828"/>
                </a:solidFill>
                <a:latin typeface="Solomon-Sans-Normal"/>
              </a:rPr>
              <a:t>це</a:t>
            </a:r>
            <a:r>
              <a:rPr lang="ru-RU" dirty="0">
                <a:solidFill>
                  <a:srgbClr val="282828"/>
                </a:solidFill>
                <a:latin typeface="Solomon-Sans-Normal"/>
              </a:rPr>
              <a:t> </a:t>
            </a:r>
            <a:r>
              <a:rPr lang="ru-RU" dirty="0" err="1">
                <a:solidFill>
                  <a:srgbClr val="282828"/>
                </a:solidFill>
                <a:latin typeface="Solomon-Sans-Normal"/>
              </a:rPr>
              <a:t>питання</a:t>
            </a:r>
            <a:r>
              <a:rPr lang="ru-RU" dirty="0">
                <a:solidFill>
                  <a:srgbClr val="282828"/>
                </a:solidFill>
                <a:latin typeface="Solomon-Sans-Normal"/>
              </a:rPr>
              <a:t> </a:t>
            </a:r>
            <a:r>
              <a:rPr lang="ru-RU" dirty="0" err="1">
                <a:solidFill>
                  <a:srgbClr val="282828"/>
                </a:solidFill>
                <a:latin typeface="Solomon-Sans-Normal"/>
              </a:rPr>
              <a:t>самостійно</a:t>
            </a:r>
            <a:r>
              <a:rPr lang="ru-RU" dirty="0">
                <a:solidFill>
                  <a:srgbClr val="282828"/>
                </a:solidFill>
                <a:latin typeface="Solomon-Sans-Normal"/>
              </a:rPr>
              <a:t>. </a:t>
            </a:r>
            <a:r>
              <a:rPr lang="ru-RU" dirty="0" err="1">
                <a:solidFill>
                  <a:srgbClr val="282828"/>
                </a:solidFill>
                <a:latin typeface="Solomon-Sans-Normal"/>
              </a:rPr>
              <a:t>Це</a:t>
            </a:r>
            <a:r>
              <a:rPr lang="ru-RU" dirty="0">
                <a:solidFill>
                  <a:srgbClr val="282828"/>
                </a:solidFill>
                <a:latin typeface="Solomon-Sans-Normal"/>
              </a:rPr>
              <a:t> </a:t>
            </a:r>
            <a:r>
              <a:rPr lang="ru-RU" dirty="0" err="1">
                <a:solidFill>
                  <a:srgbClr val="282828"/>
                </a:solidFill>
                <a:latin typeface="Solomon-Sans-Normal"/>
              </a:rPr>
              <a:t>потребує</a:t>
            </a:r>
            <a:r>
              <a:rPr lang="ru-RU" dirty="0">
                <a:solidFill>
                  <a:srgbClr val="282828"/>
                </a:solidFill>
                <a:latin typeface="Solomon-Sans-Normal"/>
              </a:rPr>
              <a:t> </a:t>
            </a:r>
            <a:r>
              <a:rPr lang="ru-RU" dirty="0" err="1">
                <a:solidFill>
                  <a:srgbClr val="282828"/>
                </a:solidFill>
                <a:latin typeface="Solomon-Sans-Normal"/>
              </a:rPr>
              <a:t>енергії</a:t>
            </a:r>
            <a:r>
              <a:rPr lang="ru-RU" dirty="0">
                <a:solidFill>
                  <a:srgbClr val="282828"/>
                </a:solidFill>
                <a:latin typeface="Solomon-Sans-Normal"/>
              </a:rPr>
              <a:t> та часу. </a:t>
            </a:r>
            <a:r>
              <a:rPr lang="ru-RU" dirty="0" err="1">
                <a:solidFill>
                  <a:srgbClr val="282828"/>
                </a:solidFill>
                <a:latin typeface="Solomon-Sans-Normal"/>
              </a:rPr>
              <a:t>Важко</a:t>
            </a:r>
            <a:r>
              <a:rPr lang="ru-RU" dirty="0">
                <a:solidFill>
                  <a:srgbClr val="282828"/>
                </a:solidFill>
                <a:latin typeface="Solomon-Sans-Normal"/>
              </a:rPr>
              <a:t> </a:t>
            </a:r>
            <a:r>
              <a:rPr lang="ru-RU" dirty="0" err="1">
                <a:solidFill>
                  <a:srgbClr val="282828"/>
                </a:solidFill>
                <a:latin typeface="Solomon-Sans-Normal"/>
              </a:rPr>
              <a:t>фокусуватись</a:t>
            </a:r>
            <a:r>
              <a:rPr lang="ru-RU" dirty="0">
                <a:solidFill>
                  <a:srgbClr val="282828"/>
                </a:solidFill>
                <a:latin typeface="Solomon-Sans-Normal"/>
              </a:rPr>
              <a:t> на </a:t>
            </a:r>
            <a:r>
              <a:rPr lang="ru-RU" dirty="0" err="1">
                <a:solidFill>
                  <a:srgbClr val="282828"/>
                </a:solidFill>
                <a:latin typeface="Solomon-Sans-Normal"/>
              </a:rPr>
              <a:t>загальному</a:t>
            </a:r>
            <a:r>
              <a:rPr lang="ru-RU" dirty="0">
                <a:solidFill>
                  <a:srgbClr val="282828"/>
                </a:solidFill>
                <a:latin typeface="Solomon-Sans-Normal"/>
              </a:rPr>
              <a:t> </a:t>
            </a:r>
            <a:r>
              <a:rPr lang="ru-RU" dirty="0" err="1">
                <a:solidFill>
                  <a:srgbClr val="282828"/>
                </a:solidFill>
                <a:latin typeface="Solomon-Sans-Normal"/>
              </a:rPr>
              <a:t>концепті</a:t>
            </a:r>
            <a:r>
              <a:rPr lang="ru-RU" dirty="0">
                <a:solidFill>
                  <a:srgbClr val="282828"/>
                </a:solidFill>
                <a:latin typeface="Solomon-Sans-Normal"/>
              </a:rPr>
              <a:t> й не </a:t>
            </a:r>
            <a:r>
              <a:rPr lang="ru-RU" dirty="0" err="1">
                <a:solidFill>
                  <a:srgbClr val="282828"/>
                </a:solidFill>
                <a:latin typeface="Solomon-Sans-Normal"/>
              </a:rPr>
              <a:t>розпорошуватись</a:t>
            </a:r>
            <a:r>
              <a:rPr lang="ru-RU" dirty="0">
                <a:solidFill>
                  <a:srgbClr val="282828"/>
                </a:solidFill>
                <a:latin typeface="Solomon-Sans-Normal"/>
              </a:rPr>
              <a:t> на </a:t>
            </a:r>
            <a:r>
              <a:rPr lang="ru-RU" dirty="0" err="1">
                <a:solidFill>
                  <a:srgbClr val="282828"/>
                </a:solidFill>
                <a:latin typeface="Solomon-Sans-Normal"/>
              </a:rPr>
              <a:t>дрібниці</a:t>
            </a:r>
            <a:r>
              <a:rPr lang="ru-RU" dirty="0">
                <a:solidFill>
                  <a:srgbClr val="282828"/>
                </a:solidFill>
                <a:latin typeface="Solomon-Sans-Normal"/>
              </a:rPr>
              <a:t>, </a:t>
            </a:r>
            <a:r>
              <a:rPr lang="ru-RU" dirty="0" err="1">
                <a:solidFill>
                  <a:srgbClr val="282828"/>
                </a:solidFill>
                <a:latin typeface="Solomon-Sans-Normal"/>
              </a:rPr>
              <a:t>які</a:t>
            </a:r>
            <a:r>
              <a:rPr lang="ru-RU" dirty="0">
                <a:solidFill>
                  <a:srgbClr val="282828"/>
                </a:solidFill>
                <a:latin typeface="Solomon-Sans-Normal"/>
              </a:rPr>
              <a:t> </a:t>
            </a:r>
            <a:r>
              <a:rPr lang="ru-RU" dirty="0" err="1">
                <a:solidFill>
                  <a:srgbClr val="282828"/>
                </a:solidFill>
                <a:latin typeface="Solomon-Sans-Normal"/>
              </a:rPr>
              <a:t>забирають</a:t>
            </a:r>
            <a:r>
              <a:rPr lang="ru-RU" dirty="0">
                <a:solidFill>
                  <a:srgbClr val="282828"/>
                </a:solidFill>
                <a:latin typeface="Solomon-Sans-Normal"/>
              </a:rPr>
              <a:t> </a:t>
            </a:r>
            <a:r>
              <a:rPr lang="ru-RU" dirty="0" err="1">
                <a:solidFill>
                  <a:srgbClr val="282828"/>
                </a:solidFill>
                <a:latin typeface="Solomon-Sans-Normal"/>
              </a:rPr>
              <a:t>сили</a:t>
            </a:r>
            <a:r>
              <a:rPr lang="ru-RU" dirty="0">
                <a:solidFill>
                  <a:srgbClr val="282828"/>
                </a:solidFill>
                <a:latin typeface="Solomon-Sans-Normal"/>
              </a:rPr>
              <a:t>.</a:t>
            </a:r>
          </a:p>
          <a:p>
            <a:r>
              <a:rPr lang="ru-RU" dirty="0" err="1">
                <a:solidFill>
                  <a:srgbClr val="282828"/>
                </a:solidFill>
                <a:latin typeface="Solomon-Sans-Normal"/>
              </a:rPr>
              <a:t>Останні</a:t>
            </a:r>
            <a:r>
              <a:rPr lang="ru-RU" dirty="0">
                <a:solidFill>
                  <a:srgbClr val="282828"/>
                </a:solidFill>
                <a:latin typeface="Solomon-Sans-Normal"/>
              </a:rPr>
              <a:t> </a:t>
            </a:r>
            <a:r>
              <a:rPr lang="ru-RU" dirty="0" err="1">
                <a:solidFill>
                  <a:srgbClr val="282828"/>
                </a:solidFill>
                <a:latin typeface="Solomon-Sans-Normal"/>
              </a:rPr>
              <a:t>дні</a:t>
            </a:r>
            <a:r>
              <a:rPr lang="ru-RU" dirty="0">
                <a:solidFill>
                  <a:srgbClr val="282828"/>
                </a:solidFill>
                <a:latin typeface="Solomon-Sans-Normal"/>
              </a:rPr>
              <a:t> перед </a:t>
            </a:r>
            <a:r>
              <a:rPr lang="ru-RU" dirty="0" err="1">
                <a:solidFill>
                  <a:srgbClr val="282828"/>
                </a:solidFill>
                <a:latin typeface="Solomon-Sans-Normal"/>
              </a:rPr>
              <a:t>івентом</a:t>
            </a:r>
            <a:r>
              <a:rPr lang="ru-RU" dirty="0">
                <a:solidFill>
                  <a:srgbClr val="282828"/>
                </a:solidFill>
                <a:latin typeface="Solomon-Sans-Normal"/>
              </a:rPr>
              <a:t> </a:t>
            </a:r>
            <a:r>
              <a:rPr lang="ru-RU" dirty="0" err="1">
                <a:solidFill>
                  <a:srgbClr val="282828"/>
                </a:solidFill>
                <a:latin typeface="Solomon-Sans-Normal"/>
              </a:rPr>
              <a:t>завжди</a:t>
            </a:r>
            <a:r>
              <a:rPr lang="ru-RU" dirty="0">
                <a:solidFill>
                  <a:srgbClr val="282828"/>
                </a:solidFill>
                <a:latin typeface="Solomon-Sans-Normal"/>
              </a:rPr>
              <a:t> </a:t>
            </a:r>
            <a:r>
              <a:rPr lang="ru-RU" dirty="0" err="1">
                <a:solidFill>
                  <a:srgbClr val="282828"/>
                </a:solidFill>
                <a:latin typeface="Solomon-Sans-Normal"/>
              </a:rPr>
              <a:t>дуже</a:t>
            </a:r>
            <a:r>
              <a:rPr lang="ru-RU" dirty="0">
                <a:solidFill>
                  <a:srgbClr val="282828"/>
                </a:solidFill>
                <a:latin typeface="Solomon-Sans-Normal"/>
              </a:rPr>
              <a:t> </a:t>
            </a:r>
            <a:r>
              <a:rPr lang="ru-RU" dirty="0" err="1">
                <a:solidFill>
                  <a:srgbClr val="282828"/>
                </a:solidFill>
                <a:latin typeface="Solomon-Sans-Normal"/>
              </a:rPr>
              <a:t>виснажливі</a:t>
            </a:r>
            <a:r>
              <a:rPr lang="ru-RU" dirty="0">
                <a:solidFill>
                  <a:srgbClr val="282828"/>
                </a:solidFill>
                <a:latin typeface="Solomon-Sans-Normal"/>
              </a:rPr>
              <a:t> — </a:t>
            </a:r>
            <a:r>
              <a:rPr lang="ru-RU" dirty="0" err="1">
                <a:solidFill>
                  <a:srgbClr val="282828"/>
                </a:solidFill>
                <a:latin typeface="Solomon-Sans-Normal"/>
              </a:rPr>
              <a:t>можна</a:t>
            </a:r>
            <a:r>
              <a:rPr lang="ru-RU" dirty="0">
                <a:solidFill>
                  <a:srgbClr val="282828"/>
                </a:solidFill>
                <a:latin typeface="Solomon-Sans-Normal"/>
              </a:rPr>
              <a:t> не </a:t>
            </a:r>
            <a:r>
              <a:rPr lang="ru-RU" dirty="0" err="1">
                <a:solidFill>
                  <a:srgbClr val="282828"/>
                </a:solidFill>
                <a:latin typeface="Solomon-Sans-Normal"/>
              </a:rPr>
              <a:t>спати</a:t>
            </a:r>
            <a:r>
              <a:rPr lang="ru-RU" dirty="0">
                <a:solidFill>
                  <a:srgbClr val="282828"/>
                </a:solidFill>
                <a:latin typeface="Solomon-Sans-Normal"/>
              </a:rPr>
              <a:t> ночами, </a:t>
            </a:r>
            <a:r>
              <a:rPr lang="ru-RU" dirty="0" err="1">
                <a:solidFill>
                  <a:srgbClr val="282828"/>
                </a:solidFill>
                <a:latin typeface="Solomon-Sans-Normal"/>
              </a:rPr>
              <a:t>виникає</a:t>
            </a:r>
            <a:r>
              <a:rPr lang="ru-RU" dirty="0">
                <a:solidFill>
                  <a:srgbClr val="282828"/>
                </a:solidFill>
                <a:latin typeface="Solomon-Sans-Normal"/>
              </a:rPr>
              <a:t> </a:t>
            </a:r>
            <a:r>
              <a:rPr lang="ru-RU" dirty="0" err="1">
                <a:solidFill>
                  <a:srgbClr val="282828"/>
                </a:solidFill>
                <a:latin typeface="Solomon-Sans-Normal"/>
              </a:rPr>
              <a:t>бажання</a:t>
            </a:r>
            <a:r>
              <a:rPr lang="ru-RU" dirty="0">
                <a:solidFill>
                  <a:srgbClr val="282828"/>
                </a:solidFill>
                <a:latin typeface="Solomon-Sans-Normal"/>
              </a:rPr>
              <a:t> все </a:t>
            </a:r>
            <a:r>
              <a:rPr lang="ru-RU" dirty="0" err="1">
                <a:solidFill>
                  <a:srgbClr val="282828"/>
                </a:solidFill>
                <a:latin typeface="Solomon-Sans-Normal"/>
              </a:rPr>
              <a:t>покинути</a:t>
            </a:r>
            <a:r>
              <a:rPr lang="ru-RU" dirty="0">
                <a:solidFill>
                  <a:srgbClr val="282828"/>
                </a:solidFill>
                <a:latin typeface="Solomon-Sans-Normal"/>
              </a:rPr>
              <a:t>. Проходить сама </a:t>
            </a:r>
            <a:r>
              <a:rPr lang="ru-RU" dirty="0" err="1">
                <a:solidFill>
                  <a:srgbClr val="282828"/>
                </a:solidFill>
                <a:latin typeface="Solomon-Sans-Normal"/>
              </a:rPr>
              <a:t>подія</a:t>
            </a:r>
            <a:r>
              <a:rPr lang="ru-RU" dirty="0">
                <a:solidFill>
                  <a:srgbClr val="282828"/>
                </a:solidFill>
                <a:latin typeface="Solomon-Sans-Normal"/>
              </a:rPr>
              <a:t> </a:t>
            </a:r>
            <a:r>
              <a:rPr lang="ru-RU" dirty="0" err="1">
                <a:solidFill>
                  <a:srgbClr val="282828"/>
                </a:solidFill>
                <a:latin typeface="Solomon-Sans-Normal"/>
              </a:rPr>
              <a:t>дуже</a:t>
            </a:r>
            <a:r>
              <a:rPr lang="ru-RU" dirty="0">
                <a:solidFill>
                  <a:srgbClr val="282828"/>
                </a:solidFill>
                <a:latin typeface="Solomon-Sans-Normal"/>
              </a:rPr>
              <a:t> </a:t>
            </a:r>
            <a:r>
              <a:rPr lang="ru-RU" dirty="0" err="1">
                <a:solidFill>
                  <a:srgbClr val="282828"/>
                </a:solidFill>
                <a:latin typeface="Solomon-Sans-Normal"/>
              </a:rPr>
              <a:t>швидко</a:t>
            </a:r>
            <a:r>
              <a:rPr lang="ru-RU" dirty="0">
                <a:solidFill>
                  <a:srgbClr val="282828"/>
                </a:solidFill>
                <a:latin typeface="Solomon-Sans-Normal"/>
              </a:rPr>
              <a:t> — </a:t>
            </a:r>
            <a:r>
              <a:rPr lang="ru-RU" dirty="0" err="1">
                <a:solidFill>
                  <a:srgbClr val="282828"/>
                </a:solidFill>
                <a:latin typeface="Solomon-Sans-Normal"/>
              </a:rPr>
              <a:t>фактично</a:t>
            </a:r>
            <a:r>
              <a:rPr lang="ru-RU" dirty="0">
                <a:solidFill>
                  <a:srgbClr val="282828"/>
                </a:solidFill>
                <a:latin typeface="Solomon-Sans-Normal"/>
              </a:rPr>
              <a:t>, </a:t>
            </a:r>
            <a:r>
              <a:rPr lang="ru-RU" dirty="0" err="1">
                <a:solidFill>
                  <a:srgbClr val="282828"/>
                </a:solidFill>
                <a:latin typeface="Solomon-Sans-Normal"/>
              </a:rPr>
              <a:t>пролітає</a:t>
            </a:r>
            <a:r>
              <a:rPr lang="ru-RU" dirty="0">
                <a:solidFill>
                  <a:srgbClr val="282828"/>
                </a:solidFill>
                <a:latin typeface="Solomon-Sans-Normal"/>
              </a:rPr>
              <a:t> </a:t>
            </a:r>
            <a:r>
              <a:rPr lang="ru-RU" dirty="0" err="1">
                <a:solidFill>
                  <a:srgbClr val="282828"/>
                </a:solidFill>
                <a:latin typeface="Solomon-Sans-Normal"/>
              </a:rPr>
              <a:t>повз</a:t>
            </a:r>
            <a:r>
              <a:rPr lang="ru-RU" dirty="0">
                <a:solidFill>
                  <a:srgbClr val="282828"/>
                </a:solidFill>
                <a:latin typeface="Solomon-Sans-Normal"/>
              </a:rPr>
              <a:t>. Та </a:t>
            </a:r>
            <a:r>
              <a:rPr lang="ru-RU" dirty="0" err="1">
                <a:solidFill>
                  <a:srgbClr val="282828"/>
                </a:solidFill>
                <a:latin typeface="Solomon-Sans-Normal"/>
              </a:rPr>
              <a:t>потім</a:t>
            </a:r>
            <a:r>
              <a:rPr lang="ru-RU" dirty="0">
                <a:solidFill>
                  <a:srgbClr val="282828"/>
                </a:solidFill>
                <a:latin typeface="Solomon-Sans-Normal"/>
              </a:rPr>
              <a:t> </a:t>
            </a:r>
            <a:r>
              <a:rPr lang="ru-RU" dirty="0" err="1">
                <a:solidFill>
                  <a:srgbClr val="282828"/>
                </a:solidFill>
                <a:latin typeface="Solomon-Sans-Normal"/>
              </a:rPr>
              <a:t>ти</a:t>
            </a:r>
            <a:r>
              <a:rPr lang="ru-RU" dirty="0">
                <a:solidFill>
                  <a:srgbClr val="282828"/>
                </a:solidFill>
                <a:latin typeface="Solomon-Sans-Normal"/>
              </a:rPr>
              <a:t> </a:t>
            </a:r>
            <a:r>
              <a:rPr lang="ru-RU" dirty="0" err="1">
                <a:solidFill>
                  <a:srgbClr val="282828"/>
                </a:solidFill>
                <a:latin typeface="Solomon-Sans-Normal"/>
              </a:rPr>
              <a:t>дивишся</a:t>
            </a:r>
            <a:r>
              <a:rPr lang="ru-RU" dirty="0">
                <a:solidFill>
                  <a:srgbClr val="282828"/>
                </a:solidFill>
                <a:latin typeface="Solomon-Sans-Normal"/>
              </a:rPr>
              <a:t>, </a:t>
            </a:r>
            <a:r>
              <a:rPr lang="ru-RU" dirty="0" err="1">
                <a:solidFill>
                  <a:srgbClr val="282828"/>
                </a:solidFill>
                <a:latin typeface="Solomon-Sans-Normal"/>
              </a:rPr>
              <a:t>що</a:t>
            </a:r>
            <a:r>
              <a:rPr lang="ru-RU" dirty="0">
                <a:solidFill>
                  <a:srgbClr val="282828"/>
                </a:solidFill>
                <a:latin typeface="Solomon-Sans-Normal"/>
              </a:rPr>
              <a:t> </a:t>
            </a:r>
            <a:r>
              <a:rPr lang="ru-RU" dirty="0" err="1">
                <a:solidFill>
                  <a:srgbClr val="282828"/>
                </a:solidFill>
                <a:latin typeface="Solomon-Sans-Normal"/>
              </a:rPr>
              <a:t>всі</a:t>
            </a:r>
            <a:r>
              <a:rPr lang="ru-RU" dirty="0">
                <a:solidFill>
                  <a:srgbClr val="282828"/>
                </a:solidFill>
                <a:latin typeface="Solomon-Sans-Normal"/>
              </a:rPr>
              <a:t> </a:t>
            </a:r>
            <a:r>
              <a:rPr lang="ru-RU" dirty="0" err="1">
                <a:solidFill>
                  <a:srgbClr val="282828"/>
                </a:solidFill>
                <a:latin typeface="Solomon-Sans-Normal"/>
              </a:rPr>
              <a:t>щасливі</a:t>
            </a:r>
            <a:r>
              <a:rPr lang="ru-RU" dirty="0">
                <a:solidFill>
                  <a:srgbClr val="282828"/>
                </a:solidFill>
                <a:latin typeface="Solomon-Sans-Normal"/>
              </a:rPr>
              <a:t> й </a:t>
            </a:r>
            <a:r>
              <a:rPr lang="ru-RU" dirty="0" err="1">
                <a:solidFill>
                  <a:srgbClr val="282828"/>
                </a:solidFill>
                <a:latin typeface="Solomon-Sans-Normal"/>
              </a:rPr>
              <a:t>задоволені</a:t>
            </a:r>
            <a:r>
              <a:rPr lang="ru-RU" dirty="0">
                <a:solidFill>
                  <a:srgbClr val="282828"/>
                </a:solidFill>
                <a:latin typeface="Solomon-Sans-Normal"/>
              </a:rPr>
              <a:t>, </a:t>
            </a:r>
            <a:r>
              <a:rPr lang="ru-RU" dirty="0" err="1">
                <a:solidFill>
                  <a:srgbClr val="282828"/>
                </a:solidFill>
                <a:latin typeface="Solomon-Sans-Normal"/>
              </a:rPr>
              <a:t>тобі</a:t>
            </a:r>
            <a:r>
              <a:rPr lang="ru-RU" dirty="0">
                <a:solidFill>
                  <a:srgbClr val="282828"/>
                </a:solidFill>
                <a:latin typeface="Solomon-Sans-Normal"/>
              </a:rPr>
              <a:t> </a:t>
            </a:r>
            <a:r>
              <a:rPr lang="ru-RU" dirty="0" err="1">
                <a:solidFill>
                  <a:srgbClr val="282828"/>
                </a:solidFill>
                <a:latin typeface="Solomon-Sans-Normal"/>
              </a:rPr>
              <a:t>дякують</a:t>
            </a:r>
            <a:r>
              <a:rPr lang="ru-RU" dirty="0">
                <a:solidFill>
                  <a:srgbClr val="282828"/>
                </a:solidFill>
                <a:latin typeface="Solomon-Sans-Normal"/>
              </a:rPr>
              <a:t> і </a:t>
            </a:r>
            <a:r>
              <a:rPr lang="ru-RU" dirty="0" err="1">
                <a:solidFill>
                  <a:srgbClr val="282828"/>
                </a:solidFill>
                <a:latin typeface="Solomon-Sans-Normal"/>
              </a:rPr>
              <a:t>це</a:t>
            </a:r>
            <a:r>
              <a:rPr lang="ru-RU" dirty="0">
                <a:solidFill>
                  <a:srgbClr val="282828"/>
                </a:solidFill>
                <a:latin typeface="Solomon-Sans-Normal"/>
              </a:rPr>
              <a:t> </a:t>
            </a:r>
            <a:r>
              <a:rPr lang="ru-RU" dirty="0" err="1">
                <a:solidFill>
                  <a:srgbClr val="282828"/>
                </a:solidFill>
                <a:latin typeface="Solomon-Sans-Normal"/>
              </a:rPr>
              <a:t>дає</a:t>
            </a:r>
            <a:r>
              <a:rPr lang="ru-RU" dirty="0">
                <a:solidFill>
                  <a:srgbClr val="282828"/>
                </a:solidFill>
                <a:latin typeface="Solomon-Sans-Normal"/>
              </a:rPr>
              <a:t> </a:t>
            </a:r>
            <a:r>
              <a:rPr lang="ru-RU" dirty="0" err="1">
                <a:solidFill>
                  <a:srgbClr val="282828"/>
                </a:solidFill>
                <a:latin typeface="Solomon-Sans-Normal"/>
              </a:rPr>
              <a:t>наснагу</a:t>
            </a:r>
            <a:r>
              <a:rPr lang="ru-RU" dirty="0">
                <a:solidFill>
                  <a:srgbClr val="282828"/>
                </a:solidFill>
                <a:latin typeface="Solomon-Sans-Normal"/>
              </a:rPr>
              <a:t> </a:t>
            </a:r>
            <a:r>
              <a:rPr lang="ru-RU" dirty="0" err="1">
                <a:solidFill>
                  <a:srgbClr val="282828"/>
                </a:solidFill>
                <a:latin typeface="Solomon-Sans-Normal"/>
              </a:rPr>
              <a:t>працювати</a:t>
            </a:r>
            <a:r>
              <a:rPr lang="ru-RU" dirty="0">
                <a:solidFill>
                  <a:srgbClr val="282828"/>
                </a:solidFill>
                <a:latin typeface="Solomon-Sans-Normal"/>
              </a:rPr>
              <a:t> </a:t>
            </a:r>
            <a:r>
              <a:rPr lang="ru-RU" dirty="0" err="1">
                <a:solidFill>
                  <a:srgbClr val="282828"/>
                </a:solidFill>
                <a:latin typeface="Solomon-Sans-Normal"/>
              </a:rPr>
              <a:t>далі</a:t>
            </a:r>
            <a:r>
              <a:rPr lang="ru-RU" dirty="0">
                <a:solidFill>
                  <a:srgbClr val="282828"/>
                </a:solidFill>
                <a:latin typeface="Solomon-Sans-Normal"/>
              </a:rPr>
              <a:t>. </a:t>
            </a:r>
            <a:r>
              <a:rPr lang="ru-RU" dirty="0" err="1">
                <a:solidFill>
                  <a:srgbClr val="282828"/>
                </a:solidFill>
                <a:latin typeface="Solomon-Sans-Normal"/>
              </a:rPr>
              <a:t>Особисто</a:t>
            </a:r>
            <a:r>
              <a:rPr lang="ru-RU" dirty="0">
                <a:solidFill>
                  <a:srgbClr val="282828"/>
                </a:solidFill>
                <a:latin typeface="Solomon-Sans-Normal"/>
              </a:rPr>
              <a:t> мене </a:t>
            </a:r>
            <a:r>
              <a:rPr lang="ru-RU" dirty="0" err="1">
                <a:solidFill>
                  <a:srgbClr val="282828"/>
                </a:solidFill>
                <a:latin typeface="Solomon-Sans-Normal"/>
              </a:rPr>
              <a:t>це</a:t>
            </a:r>
            <a:r>
              <a:rPr lang="ru-RU" dirty="0">
                <a:solidFill>
                  <a:srgbClr val="282828"/>
                </a:solidFill>
                <a:latin typeface="Solomon-Sans-Normal"/>
              </a:rPr>
              <a:t> </a:t>
            </a:r>
            <a:r>
              <a:rPr lang="ru-RU" dirty="0" err="1">
                <a:solidFill>
                  <a:srgbClr val="282828"/>
                </a:solidFill>
                <a:latin typeface="Solomon-Sans-Normal"/>
              </a:rPr>
              <a:t>приваблює</a:t>
            </a:r>
            <a:r>
              <a:rPr lang="ru-RU" dirty="0">
                <a:solidFill>
                  <a:srgbClr val="282828"/>
                </a:solidFill>
                <a:latin typeface="Solomon-Sans-Normal"/>
              </a:rPr>
              <a:t> — </a:t>
            </a:r>
            <a:r>
              <a:rPr lang="ru-RU" dirty="0" err="1">
                <a:solidFill>
                  <a:srgbClr val="282828"/>
                </a:solidFill>
                <a:latin typeface="Solomon-Sans-Normal"/>
              </a:rPr>
              <a:t>щирі</a:t>
            </a:r>
            <a:r>
              <a:rPr lang="ru-RU" dirty="0">
                <a:solidFill>
                  <a:srgbClr val="282828"/>
                </a:solidFill>
                <a:latin typeface="Solomon-Sans-Normal"/>
              </a:rPr>
              <a:t> </a:t>
            </a:r>
            <a:r>
              <a:rPr lang="ru-RU" dirty="0" err="1">
                <a:solidFill>
                  <a:srgbClr val="282828"/>
                </a:solidFill>
                <a:latin typeface="Solomon-Sans-Normal"/>
              </a:rPr>
              <a:t>очі</a:t>
            </a:r>
            <a:r>
              <a:rPr lang="ru-RU" dirty="0">
                <a:solidFill>
                  <a:srgbClr val="282828"/>
                </a:solidFill>
                <a:latin typeface="Solomon-Sans-Normal"/>
              </a:rPr>
              <a:t> і </a:t>
            </a:r>
            <a:r>
              <a:rPr lang="ru-RU" dirty="0" err="1">
                <a:solidFill>
                  <a:srgbClr val="282828"/>
                </a:solidFill>
                <a:latin typeface="Solomon-Sans-Normal"/>
              </a:rPr>
              <a:t>подяка</a:t>
            </a:r>
            <a:r>
              <a:rPr lang="ru-RU" dirty="0">
                <a:solidFill>
                  <a:srgbClr val="282828"/>
                </a:solidFill>
                <a:latin typeface="Solomon-Sans-Normal"/>
              </a:rPr>
              <a:t> людей.</a:t>
            </a:r>
            <a:endParaRPr lang="ru-RU" b="0" i="0" dirty="0">
              <a:solidFill>
                <a:srgbClr val="282828"/>
              </a:solidFill>
              <a:effectLst/>
              <a:latin typeface="Solomon-Sans-Normal"/>
            </a:endParaRPr>
          </a:p>
        </p:txBody>
      </p:sp>
    </p:spTree>
    <p:extLst>
      <p:ext uri="{BB962C8B-B14F-4D97-AF65-F5344CB8AC3E}">
        <p14:creationId xmlns:p14="http://schemas.microsoft.com/office/powerpoint/2010/main" val="3209662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14400" y="1600200"/>
            <a:ext cx="7391400" cy="26776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>
                <a:solidFill>
                  <a:srgbClr val="000000"/>
                </a:solidFill>
                <a:latin typeface="Arial" panose="020B0604020202020204" pitchFamily="34" charset="0"/>
              </a:rPr>
              <a:t>Скільки</a:t>
            </a:r>
            <a:r>
              <a:rPr lang="ru-RU" sz="2800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2800" b="1" dirty="0" err="1">
                <a:solidFill>
                  <a:srgbClr val="000000"/>
                </a:solidFill>
                <a:latin typeface="Arial" panose="020B0604020202020204" pitchFamily="34" charset="0"/>
              </a:rPr>
              <a:t>отримує</a:t>
            </a:r>
            <a:r>
              <a:rPr lang="ru-RU" sz="2800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2800" b="1" dirty="0" err="1">
                <a:solidFill>
                  <a:srgbClr val="000000"/>
                </a:solidFill>
                <a:latin typeface="Arial" panose="020B0604020202020204" pitchFamily="34" charset="0"/>
              </a:rPr>
              <a:t>івент</a:t>
            </a:r>
            <a:r>
              <a:rPr lang="ru-RU" sz="2800" b="1" dirty="0">
                <a:solidFill>
                  <a:srgbClr val="000000"/>
                </a:solidFill>
                <a:latin typeface="Arial" panose="020B0604020202020204" pitchFamily="34" charset="0"/>
              </a:rPr>
              <a:t>-менеджер</a:t>
            </a:r>
          </a:p>
          <a:p>
            <a:r>
              <a:rPr lang="ru-RU" sz="2800" dirty="0" err="1">
                <a:solidFill>
                  <a:srgbClr val="2C3F52"/>
                </a:solidFill>
                <a:latin typeface="Arial" panose="020B0604020202020204" pitchFamily="34" charset="0"/>
              </a:rPr>
              <a:t>Івент</a:t>
            </a:r>
            <a:r>
              <a:rPr lang="ru-RU" sz="2800" dirty="0">
                <a:solidFill>
                  <a:srgbClr val="2C3F52"/>
                </a:solidFill>
                <a:latin typeface="Arial" panose="020B0604020202020204" pitchFamily="34" charset="0"/>
              </a:rPr>
              <a:t>-менеджер </a:t>
            </a:r>
            <a:r>
              <a:rPr lang="ru-RU" sz="2800" dirty="0" err="1">
                <a:solidFill>
                  <a:srgbClr val="2C3F52"/>
                </a:solidFill>
                <a:latin typeface="Arial" panose="020B0604020202020204" pitchFamily="34" charset="0"/>
              </a:rPr>
              <a:t>може</a:t>
            </a:r>
            <a:r>
              <a:rPr lang="ru-RU" sz="2800" dirty="0">
                <a:solidFill>
                  <a:srgbClr val="2C3F52"/>
                </a:solidFill>
                <a:latin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2C3F52"/>
                </a:solidFill>
                <a:latin typeface="Arial" panose="020B0604020202020204" pitchFamily="34" charset="0"/>
              </a:rPr>
              <a:t>працювати</a:t>
            </a:r>
            <a:r>
              <a:rPr lang="ru-RU" sz="2800" dirty="0">
                <a:solidFill>
                  <a:srgbClr val="2C3F52"/>
                </a:solidFill>
                <a:latin typeface="Arial" panose="020B0604020202020204" pitchFamily="34" charset="0"/>
              </a:rPr>
              <a:t> в </a:t>
            </a:r>
            <a:r>
              <a:rPr lang="ru-RU" sz="2800" dirty="0" err="1">
                <a:solidFill>
                  <a:srgbClr val="2C3F52"/>
                </a:solidFill>
                <a:latin typeface="Arial" panose="020B0604020202020204" pitchFamily="34" charset="0"/>
              </a:rPr>
              <a:t>компанії</a:t>
            </a:r>
            <a:r>
              <a:rPr lang="ru-RU" sz="2800" dirty="0">
                <a:solidFill>
                  <a:srgbClr val="2C3F52"/>
                </a:solidFill>
                <a:latin typeface="Arial" panose="020B0604020202020204" pitchFamily="34" charset="0"/>
              </a:rPr>
              <a:t> та </a:t>
            </a:r>
            <a:r>
              <a:rPr lang="ru-RU" sz="2800" dirty="0" err="1">
                <a:solidFill>
                  <a:srgbClr val="2C3F52"/>
                </a:solidFill>
                <a:latin typeface="Arial" panose="020B0604020202020204" pitchFamily="34" charset="0"/>
              </a:rPr>
              <a:t>отримувати</a:t>
            </a:r>
            <a:r>
              <a:rPr lang="ru-RU" sz="2800" dirty="0">
                <a:solidFill>
                  <a:srgbClr val="2C3F52"/>
                </a:solidFill>
                <a:latin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2C3F52"/>
                </a:solidFill>
                <a:latin typeface="Arial" panose="020B0604020202020204" pitchFamily="34" charset="0"/>
              </a:rPr>
              <a:t>стабільну</a:t>
            </a:r>
            <a:r>
              <a:rPr lang="ru-RU" sz="2800" dirty="0">
                <a:solidFill>
                  <a:srgbClr val="2C3F52"/>
                </a:solidFill>
                <a:latin typeface="Arial" panose="020B0604020202020204" pitchFamily="34" charset="0"/>
              </a:rPr>
              <a:t> зарплату </a:t>
            </a:r>
            <a:r>
              <a:rPr lang="ru-RU" sz="2800" dirty="0" err="1">
                <a:solidFill>
                  <a:srgbClr val="2C3F52"/>
                </a:solidFill>
                <a:latin typeface="Arial" panose="020B0604020202020204" pitchFamily="34" charset="0"/>
              </a:rPr>
              <a:t>або</a:t>
            </a:r>
            <a:r>
              <a:rPr lang="ru-RU" sz="2800" dirty="0">
                <a:solidFill>
                  <a:srgbClr val="2C3F52"/>
                </a:solidFill>
                <a:latin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2C3F52"/>
                </a:solidFill>
                <a:latin typeface="Arial" panose="020B0604020202020204" pitchFamily="34" charset="0"/>
              </a:rPr>
              <a:t>може</a:t>
            </a:r>
            <a:r>
              <a:rPr lang="ru-RU" sz="2800" dirty="0">
                <a:solidFill>
                  <a:srgbClr val="2C3F52"/>
                </a:solidFill>
                <a:latin typeface="Arial" panose="020B0604020202020204" pitchFamily="34" charset="0"/>
              </a:rPr>
              <a:t> бути </a:t>
            </a:r>
            <a:r>
              <a:rPr lang="ru-RU" sz="2800" dirty="0" err="1">
                <a:solidFill>
                  <a:srgbClr val="2C3F52"/>
                </a:solidFill>
                <a:latin typeface="Arial" panose="020B0604020202020204" pitchFamily="34" charset="0"/>
              </a:rPr>
              <a:t>фрилансером</a:t>
            </a:r>
            <a:r>
              <a:rPr lang="ru-RU" sz="2800" dirty="0">
                <a:solidFill>
                  <a:srgbClr val="2C3F52"/>
                </a:solidFill>
                <a:latin typeface="Arial" panose="020B0604020202020204" pitchFamily="34" charset="0"/>
              </a:rPr>
              <a:t> і </a:t>
            </a:r>
            <a:r>
              <a:rPr lang="ru-RU" sz="2800" dirty="0" err="1">
                <a:solidFill>
                  <a:srgbClr val="2C3F52"/>
                </a:solidFill>
                <a:latin typeface="Arial" panose="020B0604020202020204" pitchFamily="34" charset="0"/>
              </a:rPr>
              <a:t>отримувати</a:t>
            </a:r>
            <a:r>
              <a:rPr lang="ru-RU" sz="2800" dirty="0">
                <a:solidFill>
                  <a:srgbClr val="2C3F52"/>
                </a:solidFill>
                <a:latin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2C3F52"/>
                </a:solidFill>
                <a:latin typeface="Arial" panose="020B0604020202020204" pitchFamily="34" charset="0"/>
              </a:rPr>
              <a:t>гонорари</a:t>
            </a:r>
            <a:r>
              <a:rPr lang="ru-RU" sz="2800" dirty="0">
                <a:solidFill>
                  <a:srgbClr val="2C3F52"/>
                </a:solidFill>
                <a:latin typeface="Arial" panose="020B0604020202020204" pitchFamily="34" charset="0"/>
              </a:rPr>
              <a:t> в </a:t>
            </a:r>
            <a:r>
              <a:rPr lang="ru-RU" sz="2800" dirty="0" err="1">
                <a:solidFill>
                  <a:srgbClr val="2C3F52"/>
                </a:solidFill>
                <a:latin typeface="Arial" panose="020B0604020202020204" pitchFamily="34" charset="0"/>
              </a:rPr>
              <a:t>залежності</a:t>
            </a:r>
            <a:r>
              <a:rPr lang="ru-RU" sz="2800" dirty="0">
                <a:solidFill>
                  <a:srgbClr val="2C3F52"/>
                </a:solidFill>
                <a:latin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2C3F52"/>
                </a:solidFill>
                <a:latin typeface="Arial" panose="020B0604020202020204" pitchFamily="34" charset="0"/>
              </a:rPr>
              <a:t>від</a:t>
            </a:r>
            <a:r>
              <a:rPr lang="ru-RU" sz="2800" dirty="0">
                <a:solidFill>
                  <a:srgbClr val="2C3F52"/>
                </a:solidFill>
                <a:latin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2C3F52"/>
                </a:solidFill>
                <a:latin typeface="Arial" panose="020B0604020202020204" pitchFamily="34" charset="0"/>
              </a:rPr>
              <a:t>рівня</a:t>
            </a:r>
            <a:r>
              <a:rPr lang="ru-RU" sz="2800" dirty="0">
                <a:solidFill>
                  <a:srgbClr val="2C3F52"/>
                </a:solidFill>
                <a:latin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2C3F52"/>
                </a:solidFill>
                <a:latin typeface="Arial" panose="020B0604020202020204" pitchFamily="34" charset="0"/>
              </a:rPr>
              <a:t>складності</a:t>
            </a:r>
            <a:r>
              <a:rPr lang="ru-RU" sz="2800" dirty="0">
                <a:solidFill>
                  <a:srgbClr val="2C3F52"/>
                </a:solidFill>
                <a:latin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2C3F52"/>
                </a:solidFill>
                <a:latin typeface="Arial" panose="020B0604020202020204" pitchFamily="34" charset="0"/>
              </a:rPr>
              <a:t>організації</a:t>
            </a:r>
            <a:r>
              <a:rPr lang="ru-RU" sz="2800" dirty="0">
                <a:solidFill>
                  <a:srgbClr val="2C3F52"/>
                </a:solidFill>
                <a:latin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2C3F52"/>
                </a:solidFill>
                <a:latin typeface="Arial" panose="020B0604020202020204" pitchFamily="34" charset="0"/>
              </a:rPr>
              <a:t>івенту</a:t>
            </a:r>
            <a:r>
              <a:rPr lang="ru-RU" sz="2800" dirty="0">
                <a:solidFill>
                  <a:srgbClr val="2C3F52"/>
                </a:solidFill>
                <a:latin typeface="Arial" panose="020B0604020202020204" pitchFamily="34" charset="0"/>
              </a:rPr>
              <a:t>.</a:t>
            </a:r>
            <a:endParaRPr lang="ru-RU" sz="2800" b="0" i="0" dirty="0">
              <a:solidFill>
                <a:srgbClr val="2C3F52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0593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8200"/>
            <a:ext cx="9053127" cy="5168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905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57200" y="685800"/>
            <a:ext cx="9798275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082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09800" y="1237012"/>
            <a:ext cx="8686800" cy="533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" name="Рисунок 3" descr="Вырезка экрана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4"/>
          <a:stretch/>
        </p:blipFill>
        <p:spPr>
          <a:xfrm flipH="1" flipV="1">
            <a:off x="0" y="0"/>
            <a:ext cx="9144000" cy="1295400"/>
          </a:xfrm>
          <a:prstGeom prst="rect">
            <a:avLst/>
          </a:prstGeom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-152399" y="838200"/>
            <a:ext cx="4267200" cy="53161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6000" b="1" kern="0" smtClean="0">
                <a:latin typeface="Times New Roman" pitchFamily="18" charset="0"/>
                <a:ea typeface="Times New Roman"/>
                <a:cs typeface="Times New Roman" pitchFamily="18" charset="0"/>
              </a:rPr>
              <a:t>Тема 3: </a:t>
            </a:r>
            <a:endParaRPr lang="ru-RU" sz="6000" b="1" kern="0" dirty="0" smtClean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0" indent="0" algn="ctr" fontAlgn="base">
              <a:buNone/>
            </a:pPr>
            <a:r>
              <a:rPr lang="ru-RU" sz="6000" dirty="0" err="1">
                <a:solidFill>
                  <a:srgbClr val="292929"/>
                </a:solidFill>
                <a:latin typeface="HelveticaNeueW10-75Bold"/>
              </a:rPr>
              <a:t>Професія</a:t>
            </a:r>
            <a:r>
              <a:rPr lang="ru-RU" sz="6000" dirty="0">
                <a:solidFill>
                  <a:srgbClr val="292929"/>
                </a:solidFill>
                <a:latin typeface="HelveticaNeueW10-75Bold"/>
              </a:rPr>
              <a:t> </a:t>
            </a:r>
            <a:r>
              <a:rPr lang="ru-RU" sz="6000" dirty="0" err="1">
                <a:solidFill>
                  <a:srgbClr val="292929"/>
                </a:solidFill>
                <a:latin typeface="HelveticaNeueW10-75Bold"/>
              </a:rPr>
              <a:t>івент</a:t>
            </a:r>
            <a:r>
              <a:rPr lang="ru-RU" sz="6000" dirty="0">
                <a:solidFill>
                  <a:srgbClr val="292929"/>
                </a:solidFill>
                <a:latin typeface="HelveticaNeueW10-75Bold"/>
              </a:rPr>
              <a:t>-менеджера</a:t>
            </a:r>
          </a:p>
          <a:p>
            <a:pPr marL="626110" indent="0" algn="r">
              <a:spcAft>
                <a:spcPts val="0"/>
              </a:spcAft>
              <a:buNone/>
            </a:pPr>
            <a:endParaRPr lang="ru-RU" sz="6000" b="1" kern="0" dirty="0" smtClean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626110" indent="0" algn="ctr">
              <a:spcAft>
                <a:spcPts val="0"/>
              </a:spcAft>
              <a:buNone/>
            </a:pPr>
            <a:r>
              <a:rPr lang="ru-RU" sz="6000" b="1" kern="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endParaRPr lang="uk-UA" sz="6000" b="1" kern="0" dirty="0">
              <a:effectLst/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4101" y="1550677"/>
            <a:ext cx="5059872" cy="392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345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09" y="1143000"/>
            <a:ext cx="8945317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361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457200"/>
            <a:ext cx="8743518" cy="5510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751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95400" y="2459504"/>
            <a:ext cx="61722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tabLst>
                <a:tab pos="1047115" algn="l"/>
              </a:tabLst>
            </a:pPr>
            <a:r>
              <a:rPr lang="uk-UA" sz="5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3. Освіта в сфері </a:t>
            </a:r>
            <a:r>
              <a:rPr lang="en-US" sz="5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event-</a:t>
            </a:r>
            <a:r>
              <a:rPr lang="uk-UA" sz="5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менеджменту </a:t>
            </a:r>
            <a:endParaRPr lang="ru-RU" sz="5400" i="1" dirty="0">
              <a:solidFill>
                <a:srgbClr val="7030A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9266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3400" y="838200"/>
            <a:ext cx="8382000" cy="489364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400" dirty="0" err="1"/>
              <a:t>Це</a:t>
            </a:r>
            <a:r>
              <a:rPr lang="ru-RU" sz="2400" dirty="0"/>
              <a:t> </a:t>
            </a:r>
            <a:r>
              <a:rPr lang="ru-RU" sz="2400" dirty="0" err="1"/>
              <a:t>свідчить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івент-індустрія</a:t>
            </a:r>
            <a:r>
              <a:rPr lang="ru-RU" sz="2400" dirty="0"/>
              <a:t> є </a:t>
            </a:r>
            <a:r>
              <a:rPr lang="ru-RU" sz="2400" dirty="0" err="1"/>
              <a:t>потужним</a:t>
            </a:r>
            <a:r>
              <a:rPr lang="ru-RU" sz="2400" dirty="0"/>
              <a:t> і </a:t>
            </a:r>
            <a:r>
              <a:rPr lang="ru-RU" sz="2400" dirty="0" err="1"/>
              <a:t>швидкозростаючим</a:t>
            </a:r>
            <a:r>
              <a:rPr lang="ru-RU" sz="2400" dirty="0"/>
              <a:t> сектором </a:t>
            </a:r>
            <a:r>
              <a:rPr lang="ru-RU" sz="2400" dirty="0" err="1"/>
              <a:t>економіки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потребує</a:t>
            </a:r>
            <a:r>
              <a:rPr lang="ru-RU" sz="2400" dirty="0"/>
              <a:t> </a:t>
            </a:r>
            <a:r>
              <a:rPr lang="ru-RU" sz="2400" dirty="0" err="1"/>
              <a:t>кваліфікованих</a:t>
            </a:r>
            <a:r>
              <a:rPr lang="ru-RU" sz="2400" dirty="0"/>
              <a:t> </a:t>
            </a:r>
            <a:r>
              <a:rPr lang="ru-RU" sz="2400" dirty="0" err="1"/>
              <a:t>кадрів</a:t>
            </a:r>
            <a:r>
              <a:rPr lang="ru-RU" sz="2400" dirty="0"/>
              <a:t>. </a:t>
            </a:r>
            <a:r>
              <a:rPr lang="ru-RU" sz="2400" dirty="0" err="1"/>
              <a:t>Розвиток</a:t>
            </a:r>
            <a:r>
              <a:rPr lang="ru-RU" sz="2400" dirty="0"/>
              <a:t> </a:t>
            </a:r>
            <a:r>
              <a:rPr lang="ru-RU" sz="2400" dirty="0" err="1"/>
              <a:t>івент-індустрії</a:t>
            </a:r>
            <a:r>
              <a:rPr lang="ru-RU" sz="2400" dirty="0"/>
              <a:t> </a:t>
            </a:r>
            <a:r>
              <a:rPr lang="ru-RU" sz="2400" dirty="0" err="1"/>
              <a:t>сприяв</a:t>
            </a:r>
            <a:r>
              <a:rPr lang="ru-RU" sz="2400" dirty="0"/>
              <a:t> </a:t>
            </a:r>
            <a:r>
              <a:rPr lang="ru-RU" sz="2400" dirty="0" err="1"/>
              <a:t>значному</a:t>
            </a:r>
            <a:r>
              <a:rPr lang="ru-RU" sz="2400" dirty="0"/>
              <a:t> </a:t>
            </a:r>
            <a:r>
              <a:rPr lang="ru-RU" sz="2400" dirty="0" err="1"/>
              <a:t>попиту</a:t>
            </a:r>
            <a:r>
              <a:rPr lang="ru-RU" sz="2400" dirty="0"/>
              <a:t> на </a:t>
            </a:r>
            <a:r>
              <a:rPr lang="ru-RU" sz="2400" dirty="0" err="1"/>
              <a:t>формальну</a:t>
            </a:r>
            <a:r>
              <a:rPr lang="ru-RU" sz="2400" dirty="0"/>
              <a:t> </a:t>
            </a:r>
            <a:r>
              <a:rPr lang="ru-RU" sz="2400" dirty="0" err="1"/>
              <a:t>освіту</a:t>
            </a:r>
            <a:r>
              <a:rPr lang="ru-RU" sz="2400" dirty="0"/>
              <a:t>, </a:t>
            </a:r>
            <a:r>
              <a:rPr lang="ru-RU" sz="2400" dirty="0" err="1"/>
              <a:t>зокрема</a:t>
            </a:r>
            <a:r>
              <a:rPr lang="ru-RU" sz="2400" dirty="0"/>
              <a:t> на </a:t>
            </a:r>
            <a:r>
              <a:rPr lang="ru-RU" sz="2400" dirty="0" err="1"/>
              <a:t>освітні</a:t>
            </a:r>
            <a:r>
              <a:rPr lang="ru-RU" sz="2400" dirty="0"/>
              <a:t> та </a:t>
            </a:r>
            <a:r>
              <a:rPr lang="ru-RU" sz="2400" dirty="0" err="1"/>
              <a:t>тренінгові</a:t>
            </a:r>
            <a:r>
              <a:rPr lang="ru-RU" sz="2400" dirty="0"/>
              <a:t> </a:t>
            </a:r>
            <a:r>
              <a:rPr lang="ru-RU" sz="2400" dirty="0" err="1"/>
              <a:t>програми</a:t>
            </a:r>
            <a:r>
              <a:rPr lang="ru-RU" sz="2400" dirty="0"/>
              <a:t> з </a:t>
            </a:r>
            <a:r>
              <a:rPr lang="ru-RU" sz="2400" dirty="0" err="1"/>
              <a:t>івент</a:t>
            </a:r>
            <a:r>
              <a:rPr lang="ru-RU" sz="2400" dirty="0"/>
              <a:t>-менеджменту. </a:t>
            </a:r>
            <a:endParaRPr lang="ru-RU" sz="2400" dirty="0" smtClean="0"/>
          </a:p>
          <a:p>
            <a:r>
              <a:rPr lang="ru-RU" sz="2400" dirty="0" smtClean="0"/>
              <a:t>У </a:t>
            </a:r>
            <a:r>
              <a:rPr lang="ru-RU" sz="2400" dirty="0"/>
              <a:t>90-х роках ХХ ст. в </a:t>
            </a:r>
            <a:r>
              <a:rPr lang="ru-RU" sz="2400" dirty="0" err="1"/>
              <a:t>університетах</a:t>
            </a:r>
            <a:r>
              <a:rPr lang="ru-RU" sz="2400" dirty="0"/>
              <a:t> США та </a:t>
            </a:r>
            <a:r>
              <a:rPr lang="ru-RU" sz="2400" dirty="0" err="1"/>
              <a:t>Великобританії</a:t>
            </a:r>
            <a:r>
              <a:rPr lang="ru-RU" sz="2400" dirty="0"/>
              <a:t> </a:t>
            </a:r>
            <a:r>
              <a:rPr lang="ru-RU" sz="2400" dirty="0" err="1"/>
              <a:t>з’являються</a:t>
            </a:r>
            <a:r>
              <a:rPr lang="ru-RU" sz="2400" dirty="0"/>
              <a:t> </a:t>
            </a:r>
            <a:r>
              <a:rPr lang="ru-RU" sz="2400" dirty="0" err="1"/>
              <a:t>навчальні</a:t>
            </a:r>
            <a:r>
              <a:rPr lang="ru-RU" sz="2400" dirty="0"/>
              <a:t> </a:t>
            </a:r>
            <a:r>
              <a:rPr lang="ru-RU" sz="2400" dirty="0" err="1"/>
              <a:t>курси</a:t>
            </a:r>
            <a:r>
              <a:rPr lang="ru-RU" sz="2400" dirty="0"/>
              <a:t> з </a:t>
            </a:r>
            <a:r>
              <a:rPr lang="ru-RU" sz="2400" dirty="0" err="1"/>
              <a:t>івент</a:t>
            </a:r>
            <a:r>
              <a:rPr lang="ru-RU" sz="2400" dirty="0"/>
              <a:t>-менеджменту за </a:t>
            </a:r>
            <a:r>
              <a:rPr lang="ru-RU" sz="2400" dirty="0" err="1"/>
              <a:t>спеціальностями</a:t>
            </a:r>
            <a:r>
              <a:rPr lang="ru-RU" sz="2400" dirty="0"/>
              <a:t>: туризм, </a:t>
            </a:r>
            <a:r>
              <a:rPr lang="ru-RU" sz="2400" dirty="0" err="1"/>
              <a:t>гостинність</a:t>
            </a:r>
            <a:r>
              <a:rPr lang="ru-RU" sz="2400" dirty="0"/>
              <a:t> і </a:t>
            </a:r>
            <a:r>
              <a:rPr lang="ru-RU" sz="2400" dirty="0" err="1"/>
              <a:t>дозвілля</a:t>
            </a:r>
            <a:r>
              <a:rPr lang="ru-RU" sz="2400" dirty="0"/>
              <a:t>. </a:t>
            </a:r>
            <a:endParaRPr lang="ru-RU" sz="2400" dirty="0" smtClean="0"/>
          </a:p>
          <a:p>
            <a:r>
              <a:rPr lang="ru-RU" sz="2400" dirty="0" smtClean="0"/>
              <a:t>З </a:t>
            </a:r>
            <a:r>
              <a:rPr lang="ru-RU" sz="2400" dirty="0"/>
              <a:t>2004 р. у </a:t>
            </a:r>
            <a:r>
              <a:rPr lang="ru-RU" sz="2400" dirty="0" err="1"/>
              <a:t>Великобританії</a:t>
            </a:r>
            <a:r>
              <a:rPr lang="ru-RU" sz="2400" dirty="0"/>
              <a:t> засновано </a:t>
            </a:r>
            <a:r>
              <a:rPr lang="ru-RU" sz="2400" dirty="0" err="1"/>
              <a:t>Асоціацію</a:t>
            </a:r>
            <a:r>
              <a:rPr lang="ru-RU" sz="2400" dirty="0"/>
              <a:t> </a:t>
            </a:r>
            <a:r>
              <a:rPr lang="ru-RU" sz="2400" dirty="0" err="1"/>
              <a:t>освіти</a:t>
            </a:r>
            <a:r>
              <a:rPr lang="ru-RU" sz="2400" dirty="0"/>
              <a:t> з </a:t>
            </a:r>
            <a:r>
              <a:rPr lang="ru-RU" sz="2400" dirty="0" err="1"/>
              <a:t>івент</a:t>
            </a:r>
            <a:r>
              <a:rPr lang="ru-RU" sz="2400" dirty="0"/>
              <a:t>-менеджменту </a:t>
            </a:r>
            <a:r>
              <a:rPr lang="en-US" sz="2400" dirty="0"/>
              <a:t>AEME (The Association for Events Management Education). </a:t>
            </a:r>
            <a:r>
              <a:rPr lang="ru-RU" sz="2400" dirty="0" err="1"/>
              <a:t>Згідно</a:t>
            </a:r>
            <a:r>
              <a:rPr lang="ru-RU" sz="2400" dirty="0"/>
              <a:t> з </a:t>
            </a:r>
            <a:r>
              <a:rPr lang="ru-RU" sz="2400" dirty="0" err="1"/>
              <a:t>британським</a:t>
            </a:r>
            <a:r>
              <a:rPr lang="ru-RU" sz="2400" dirty="0"/>
              <a:t> </a:t>
            </a:r>
            <a:r>
              <a:rPr lang="ru-RU" sz="2400" dirty="0" err="1"/>
              <a:t>академічним</a:t>
            </a:r>
            <a:r>
              <a:rPr lang="ru-RU" sz="2400" dirty="0"/>
              <a:t> </a:t>
            </a:r>
            <a:r>
              <a:rPr lang="ru-RU" sz="2400" dirty="0" err="1"/>
              <a:t>класифікатором</a:t>
            </a:r>
            <a:r>
              <a:rPr lang="ru-RU" sz="2400" dirty="0"/>
              <a:t> </a:t>
            </a:r>
            <a:r>
              <a:rPr lang="ru-RU" sz="2400" dirty="0" err="1"/>
              <a:t>освітніх</a:t>
            </a:r>
            <a:r>
              <a:rPr lang="ru-RU" sz="2400" dirty="0"/>
              <a:t> </a:t>
            </a:r>
            <a:r>
              <a:rPr lang="ru-RU" sz="2400" dirty="0" err="1"/>
              <a:t>програм</a:t>
            </a:r>
            <a:r>
              <a:rPr lang="ru-RU" sz="2400" dirty="0"/>
              <a:t> </a:t>
            </a:r>
            <a:r>
              <a:rPr lang="en-US" sz="2400" dirty="0"/>
              <a:t>JACS (Joint Academic Coding System) "</a:t>
            </a:r>
            <a:r>
              <a:rPr lang="ru-RU" sz="2400" dirty="0" err="1" smtClean="0"/>
              <a:t>Івент</a:t>
            </a:r>
            <a:r>
              <a:rPr lang="ru-RU" sz="2400" dirty="0" smtClean="0"/>
              <a:t>-менеджменту</a:t>
            </a:r>
            <a:r>
              <a:rPr lang="ru-RU" sz="2400" dirty="0"/>
              <a:t>" </a:t>
            </a:r>
            <a:r>
              <a:rPr lang="ru-RU" sz="2400" dirty="0" err="1"/>
              <a:t>присвоєно</a:t>
            </a:r>
            <a:r>
              <a:rPr lang="ru-RU" sz="2400" dirty="0"/>
              <a:t> код </a:t>
            </a:r>
            <a:r>
              <a:rPr lang="en-US" sz="2400" dirty="0"/>
              <a:t>N </a:t>
            </a:r>
            <a:r>
              <a:rPr lang="en-US" sz="2400" dirty="0" smtClean="0"/>
              <a:t>820.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39317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9600" y="1066800"/>
            <a:ext cx="7772400" cy="440120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800" dirty="0"/>
              <a:t>На онлайн-</a:t>
            </a:r>
            <a:r>
              <a:rPr lang="ru-RU" sz="2800" dirty="0" err="1"/>
              <a:t>платформі</a:t>
            </a:r>
            <a:r>
              <a:rPr lang="ru-RU" sz="2800" dirty="0"/>
              <a:t> </a:t>
            </a:r>
            <a:r>
              <a:rPr lang="en-US" sz="2800" dirty="0" err="1"/>
              <a:t>Studyportals</a:t>
            </a:r>
            <a:r>
              <a:rPr lang="en-US" sz="2800" dirty="0"/>
              <a:t> </a:t>
            </a:r>
            <a:r>
              <a:rPr lang="ru-RU" sz="2800" dirty="0"/>
              <a:t>представлено 235 </a:t>
            </a:r>
            <a:r>
              <a:rPr lang="ru-RU" sz="2800" dirty="0" err="1"/>
              <a:t>бакалаврських</a:t>
            </a:r>
            <a:r>
              <a:rPr lang="ru-RU" sz="2800" dirty="0"/>
              <a:t> (</a:t>
            </a:r>
            <a:r>
              <a:rPr lang="en-US" sz="2800" dirty="0"/>
              <a:t>bachelorsportal.com) </a:t>
            </a:r>
            <a:r>
              <a:rPr lang="ru-RU" sz="2800" dirty="0"/>
              <a:t>і 108 </a:t>
            </a:r>
            <a:r>
              <a:rPr lang="ru-RU" sz="2800" dirty="0" err="1"/>
              <a:t>магістерських</a:t>
            </a:r>
            <a:r>
              <a:rPr lang="ru-RU" sz="2800" dirty="0"/>
              <a:t> </a:t>
            </a:r>
            <a:r>
              <a:rPr lang="ru-RU" sz="2800" dirty="0" err="1"/>
              <a:t>програм</a:t>
            </a:r>
            <a:r>
              <a:rPr lang="ru-RU" sz="2800" dirty="0"/>
              <a:t> (</a:t>
            </a:r>
            <a:r>
              <a:rPr lang="en-US" sz="2800" dirty="0"/>
              <a:t>mastersportal.com), </a:t>
            </a:r>
            <a:r>
              <a:rPr lang="ru-RU" sz="2800" dirty="0"/>
              <a:t>предметом </a:t>
            </a:r>
            <a:r>
              <a:rPr lang="ru-RU" sz="2800" dirty="0" err="1"/>
              <a:t>вивчення</a:t>
            </a:r>
            <a:r>
              <a:rPr lang="ru-RU" sz="2800" dirty="0"/>
              <a:t> </a:t>
            </a:r>
            <a:r>
              <a:rPr lang="ru-RU" sz="2800" dirty="0" err="1"/>
              <a:t>яких</a:t>
            </a:r>
            <a:r>
              <a:rPr lang="ru-RU" sz="2800" dirty="0"/>
              <a:t> є </a:t>
            </a:r>
            <a:r>
              <a:rPr lang="ru-RU" sz="2800" dirty="0" err="1"/>
              <a:t>івент</a:t>
            </a:r>
            <a:r>
              <a:rPr lang="ru-RU" sz="2800" dirty="0"/>
              <a:t>-менеджмент. </a:t>
            </a:r>
            <a:r>
              <a:rPr lang="ru-RU" sz="2800" dirty="0" err="1"/>
              <a:t>Варто</a:t>
            </a:r>
            <a:r>
              <a:rPr lang="ru-RU" sz="2800" dirty="0"/>
              <a:t> </a:t>
            </a:r>
            <a:r>
              <a:rPr lang="ru-RU" sz="2800" dirty="0" err="1"/>
              <a:t>зауважити</a:t>
            </a:r>
            <a:r>
              <a:rPr lang="ru-RU" sz="2800" dirty="0"/>
              <a:t>, </a:t>
            </a:r>
            <a:r>
              <a:rPr lang="ru-RU" sz="2800" dirty="0" err="1"/>
              <a:t>що</a:t>
            </a:r>
            <a:r>
              <a:rPr lang="ru-RU" sz="2800" dirty="0"/>
              <a:t> </a:t>
            </a:r>
            <a:r>
              <a:rPr lang="ru-RU" sz="2800" dirty="0" err="1"/>
              <a:t>лише</a:t>
            </a:r>
            <a:r>
              <a:rPr lang="ru-RU" sz="2800" dirty="0"/>
              <a:t> </a:t>
            </a:r>
            <a:r>
              <a:rPr lang="ru-RU" sz="2800" dirty="0" err="1"/>
              <a:t>заклади</a:t>
            </a:r>
            <a:r>
              <a:rPr lang="ru-RU" sz="2800" dirty="0"/>
              <a:t> </a:t>
            </a:r>
            <a:r>
              <a:rPr lang="ru-RU" sz="2800" dirty="0" err="1"/>
              <a:t>вищої</a:t>
            </a:r>
            <a:r>
              <a:rPr lang="ru-RU" sz="2800" dirty="0"/>
              <a:t> </a:t>
            </a:r>
            <a:r>
              <a:rPr lang="ru-RU" sz="2800" dirty="0" err="1"/>
              <a:t>освіти</a:t>
            </a:r>
            <a:r>
              <a:rPr lang="ru-RU" sz="2800" dirty="0"/>
              <a:t> </a:t>
            </a:r>
            <a:r>
              <a:rPr lang="ru-RU" sz="2800" dirty="0" err="1"/>
              <a:t>Великобританії</a:t>
            </a:r>
            <a:r>
              <a:rPr lang="ru-RU" sz="2800" dirty="0"/>
              <a:t> представили 125 </a:t>
            </a:r>
            <a:r>
              <a:rPr lang="ru-RU" sz="2800" dirty="0" err="1"/>
              <a:t>бакалаврських</a:t>
            </a:r>
            <a:r>
              <a:rPr lang="ru-RU" sz="2800" dirty="0"/>
              <a:t> та 54 </a:t>
            </a:r>
            <a:r>
              <a:rPr lang="ru-RU" sz="2800" dirty="0" err="1"/>
              <a:t>магістерських</a:t>
            </a:r>
            <a:r>
              <a:rPr lang="ru-RU" sz="2800" dirty="0"/>
              <a:t> </a:t>
            </a:r>
            <a:r>
              <a:rPr lang="ru-RU" sz="2800" dirty="0" err="1"/>
              <a:t>програм</a:t>
            </a:r>
            <a:r>
              <a:rPr lang="ru-RU" sz="2800" dirty="0"/>
              <a:t>. </a:t>
            </a:r>
            <a:endParaRPr lang="ru-RU" sz="2800" dirty="0" smtClean="0"/>
          </a:p>
          <a:p>
            <a:r>
              <a:rPr lang="ru-RU" sz="2800" dirty="0" err="1" smtClean="0"/>
              <a:t>Лідерами</a:t>
            </a:r>
            <a:r>
              <a:rPr lang="ru-RU" sz="2800" dirty="0" smtClean="0"/>
              <a:t> </a:t>
            </a:r>
            <a:r>
              <a:rPr lang="ru-RU" sz="2800" dirty="0"/>
              <a:t>за </a:t>
            </a:r>
            <a:r>
              <a:rPr lang="ru-RU" sz="2800" dirty="0" err="1"/>
              <a:t>кількістю</a:t>
            </a:r>
            <a:r>
              <a:rPr lang="ru-RU" sz="2800" dirty="0"/>
              <a:t> </a:t>
            </a:r>
            <a:r>
              <a:rPr lang="ru-RU" sz="2800" dirty="0" err="1"/>
              <a:t>освітніх</a:t>
            </a:r>
            <a:r>
              <a:rPr lang="ru-RU" sz="2800" dirty="0"/>
              <a:t> </a:t>
            </a:r>
            <a:r>
              <a:rPr lang="ru-RU" sz="2800" dirty="0" err="1"/>
              <a:t>програм</a:t>
            </a:r>
            <a:r>
              <a:rPr lang="ru-RU" sz="2800" dirty="0"/>
              <a:t> з </a:t>
            </a:r>
            <a:r>
              <a:rPr lang="ru-RU" sz="2800" dirty="0" err="1"/>
              <a:t>івент</a:t>
            </a:r>
            <a:r>
              <a:rPr lang="ru-RU" sz="2800" dirty="0"/>
              <a:t>-менеджменту є США, </a:t>
            </a:r>
            <a:r>
              <a:rPr lang="ru-RU" sz="2800" dirty="0" err="1"/>
              <a:t>Австралія</a:t>
            </a:r>
            <a:r>
              <a:rPr lang="ru-RU" sz="2800" dirty="0"/>
              <a:t>, Канада, </a:t>
            </a:r>
            <a:r>
              <a:rPr lang="ru-RU" sz="2800" dirty="0" err="1"/>
              <a:t>Німеччина</a:t>
            </a:r>
            <a:r>
              <a:rPr lang="ru-RU" sz="2800" dirty="0"/>
              <a:t> та </a:t>
            </a:r>
            <a:r>
              <a:rPr lang="ru-RU" sz="2800" dirty="0" err="1"/>
              <a:t>Франція</a:t>
            </a:r>
            <a:r>
              <a:rPr lang="ru-RU" sz="2800" dirty="0"/>
              <a:t>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40477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2400" y="117693"/>
            <a:ext cx="8763000" cy="63709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400" dirty="0" err="1"/>
              <a:t>Представлені</a:t>
            </a:r>
            <a:r>
              <a:rPr lang="ru-RU" sz="2400" dirty="0"/>
              <a:t> </a:t>
            </a:r>
            <a:r>
              <a:rPr lang="ru-RU" sz="2400" dirty="0" err="1"/>
              <a:t>освітні</a:t>
            </a:r>
            <a:r>
              <a:rPr lang="ru-RU" sz="2400" dirty="0"/>
              <a:t> </a:t>
            </a:r>
            <a:r>
              <a:rPr lang="ru-RU" sz="2400" dirty="0" err="1"/>
              <a:t>програми</a:t>
            </a:r>
            <a:r>
              <a:rPr lang="ru-RU" sz="2400" dirty="0"/>
              <a:t> за </a:t>
            </a:r>
            <a:r>
              <a:rPr lang="ru-RU" sz="2400" dirty="0" err="1"/>
              <a:t>своєю</a:t>
            </a:r>
            <a:r>
              <a:rPr lang="ru-RU" sz="2400" dirty="0"/>
              <a:t> </a:t>
            </a:r>
            <a:r>
              <a:rPr lang="ru-RU" sz="2400" dirty="0" err="1"/>
              <a:t>назвою</a:t>
            </a:r>
            <a:r>
              <a:rPr lang="ru-RU" sz="2400" dirty="0"/>
              <a:t> та </a:t>
            </a:r>
            <a:r>
              <a:rPr lang="ru-RU" sz="2400" dirty="0" err="1"/>
              <a:t>змістовним</a:t>
            </a:r>
            <a:r>
              <a:rPr lang="ru-RU" sz="2400" dirty="0"/>
              <a:t> </a:t>
            </a:r>
            <a:r>
              <a:rPr lang="ru-RU" sz="2400" dirty="0" err="1"/>
              <a:t>наповненням</a:t>
            </a:r>
            <a:r>
              <a:rPr lang="ru-RU" sz="2400" dirty="0"/>
              <a:t> </a:t>
            </a:r>
            <a:r>
              <a:rPr lang="ru-RU" sz="2400" dirty="0" err="1"/>
              <a:t>можна</a:t>
            </a:r>
            <a:r>
              <a:rPr lang="ru-RU" sz="2400" dirty="0"/>
              <a:t> </a:t>
            </a:r>
            <a:r>
              <a:rPr lang="ru-RU" sz="2400" dirty="0" err="1"/>
              <a:t>поділити</a:t>
            </a:r>
            <a:r>
              <a:rPr lang="ru-RU" sz="2400" dirty="0"/>
              <a:t> на </a:t>
            </a:r>
            <a:r>
              <a:rPr lang="ru-RU" sz="2400" dirty="0" err="1"/>
              <a:t>декілька</a:t>
            </a:r>
            <a:r>
              <a:rPr lang="ru-RU" sz="2400" dirty="0"/>
              <a:t> </a:t>
            </a:r>
            <a:r>
              <a:rPr lang="ru-RU" sz="2400" dirty="0" err="1"/>
              <a:t>груп</a:t>
            </a:r>
            <a:r>
              <a:rPr lang="ru-RU" sz="2400" dirty="0" smtClean="0"/>
              <a:t>:</a:t>
            </a:r>
          </a:p>
          <a:p>
            <a:r>
              <a:rPr lang="ru-RU" sz="2400" dirty="0" smtClean="0"/>
              <a:t> </a:t>
            </a:r>
            <a:r>
              <a:rPr lang="ru-RU" sz="2400" dirty="0"/>
              <a:t> </a:t>
            </a:r>
            <a:r>
              <a:rPr lang="ru-RU" sz="2400" dirty="0" err="1"/>
              <a:t>орієнтовані</a:t>
            </a:r>
            <a:r>
              <a:rPr lang="ru-RU" sz="2400" dirty="0"/>
              <a:t> на </a:t>
            </a:r>
            <a:r>
              <a:rPr lang="ru-RU" sz="2400" dirty="0" err="1"/>
              <a:t>підготовку</a:t>
            </a:r>
            <a:r>
              <a:rPr lang="ru-RU" sz="2400" dirty="0"/>
              <a:t> </a:t>
            </a:r>
            <a:r>
              <a:rPr lang="ru-RU" sz="2400" dirty="0" err="1"/>
              <a:t>фахівців</a:t>
            </a:r>
            <a:r>
              <a:rPr lang="ru-RU" sz="2400" dirty="0"/>
              <a:t> з </a:t>
            </a:r>
            <a:r>
              <a:rPr lang="ru-RU" sz="2400" dirty="0" err="1"/>
              <a:t>організації</a:t>
            </a:r>
            <a:r>
              <a:rPr lang="ru-RU" sz="2400" dirty="0"/>
              <a:t> та </a:t>
            </a:r>
            <a:r>
              <a:rPr lang="ru-RU" sz="2400" dirty="0" err="1"/>
              <a:t>просування</a:t>
            </a:r>
            <a:r>
              <a:rPr lang="ru-RU" sz="2400" dirty="0"/>
              <a:t> </a:t>
            </a:r>
            <a:r>
              <a:rPr lang="ru-RU" sz="2400" dirty="0" err="1"/>
              <a:t>івентів</a:t>
            </a:r>
            <a:r>
              <a:rPr lang="ru-RU" sz="2400" dirty="0"/>
              <a:t> </a:t>
            </a:r>
            <a:r>
              <a:rPr lang="ru-RU" sz="2400" dirty="0" err="1"/>
              <a:t>різних</a:t>
            </a:r>
            <a:r>
              <a:rPr lang="ru-RU" sz="2400" dirty="0"/>
              <a:t> </a:t>
            </a:r>
            <a:r>
              <a:rPr lang="ru-RU" sz="2400" dirty="0" err="1"/>
              <a:t>типів</a:t>
            </a:r>
            <a:r>
              <a:rPr lang="ru-RU" sz="2400" dirty="0"/>
              <a:t>. </a:t>
            </a:r>
            <a:r>
              <a:rPr lang="ru-RU" sz="2400" dirty="0" err="1"/>
              <a:t>Зазвичай</a:t>
            </a:r>
            <a:r>
              <a:rPr lang="ru-RU" sz="2400" dirty="0"/>
              <a:t>, </a:t>
            </a:r>
            <a:r>
              <a:rPr lang="ru-RU" sz="2400" dirty="0" err="1"/>
              <a:t>це</a:t>
            </a:r>
            <a:r>
              <a:rPr lang="ru-RU" sz="2400" dirty="0"/>
              <a:t> "</a:t>
            </a:r>
            <a:r>
              <a:rPr lang="ru-RU" sz="2400" dirty="0" err="1"/>
              <a:t>івент</a:t>
            </a:r>
            <a:r>
              <a:rPr lang="ru-RU" sz="2400" dirty="0"/>
              <a:t>-менеджмент" </a:t>
            </a:r>
            <a:r>
              <a:rPr lang="ru-RU" sz="2400" dirty="0" err="1"/>
              <a:t>або</a:t>
            </a:r>
            <a:r>
              <a:rPr lang="ru-RU" sz="2400" dirty="0"/>
              <a:t> "</a:t>
            </a:r>
            <a:r>
              <a:rPr lang="ru-RU" sz="2400" dirty="0" err="1"/>
              <a:t>міжнародний</a:t>
            </a:r>
            <a:r>
              <a:rPr lang="ru-RU" sz="2400" dirty="0"/>
              <a:t> </a:t>
            </a:r>
            <a:r>
              <a:rPr lang="ru-RU" sz="2400" dirty="0" err="1"/>
              <a:t>івент</a:t>
            </a:r>
            <a:r>
              <a:rPr lang="ru-RU" sz="2400" dirty="0"/>
              <a:t>-менеджмент</a:t>
            </a:r>
            <a:r>
              <a:rPr lang="ru-RU" sz="2400" dirty="0" smtClean="0"/>
              <a:t>";</a:t>
            </a:r>
          </a:p>
          <a:p>
            <a:r>
              <a:rPr lang="ru-RU" sz="2400" dirty="0" smtClean="0"/>
              <a:t> </a:t>
            </a:r>
            <a:r>
              <a:rPr lang="ru-RU" sz="2400" dirty="0"/>
              <a:t> </a:t>
            </a:r>
            <a:r>
              <a:rPr lang="ru-RU" sz="2400" dirty="0" err="1"/>
              <a:t>націлені</a:t>
            </a:r>
            <a:r>
              <a:rPr lang="ru-RU" sz="2400" dirty="0"/>
              <a:t> на </a:t>
            </a:r>
            <a:r>
              <a:rPr lang="ru-RU" sz="2400" dirty="0" err="1"/>
              <a:t>івенти</a:t>
            </a:r>
            <a:r>
              <a:rPr lang="ru-RU" sz="2400" dirty="0"/>
              <a:t> </a:t>
            </a:r>
            <a:r>
              <a:rPr lang="ru-RU" sz="2400" dirty="0" err="1"/>
              <a:t>певної</a:t>
            </a:r>
            <a:r>
              <a:rPr lang="ru-RU" sz="2400" dirty="0"/>
              <a:t> тематики – </a:t>
            </a:r>
            <a:r>
              <a:rPr lang="ru-RU" sz="2400" dirty="0" err="1"/>
              <a:t>спортивні</a:t>
            </a:r>
            <a:r>
              <a:rPr lang="ru-RU" sz="2400" dirty="0"/>
              <a:t>, </a:t>
            </a:r>
            <a:r>
              <a:rPr lang="ru-RU" sz="2400" dirty="0" err="1"/>
              <a:t>ділові</a:t>
            </a:r>
            <a:r>
              <a:rPr lang="ru-RU" sz="2400" dirty="0"/>
              <a:t>, </a:t>
            </a:r>
            <a:r>
              <a:rPr lang="ru-RU" sz="2400" dirty="0" err="1"/>
              <a:t>культурні</a:t>
            </a:r>
            <a:r>
              <a:rPr lang="ru-RU" sz="2400" dirty="0"/>
              <a:t>. </a:t>
            </a:r>
            <a:r>
              <a:rPr lang="ru-RU" sz="2400" dirty="0" err="1"/>
              <a:t>Наприклад</a:t>
            </a:r>
            <a:r>
              <a:rPr lang="ru-RU" sz="2400" dirty="0"/>
              <a:t>, </a:t>
            </a:r>
            <a:r>
              <a:rPr lang="ru-RU" sz="2400" dirty="0" err="1"/>
              <a:t>Університет</a:t>
            </a:r>
            <a:r>
              <a:rPr lang="ru-RU" sz="2400" dirty="0"/>
              <a:t> Де </a:t>
            </a:r>
            <a:r>
              <a:rPr lang="ru-RU" sz="2400" dirty="0" err="1"/>
              <a:t>Монфорт</a:t>
            </a:r>
            <a:r>
              <a:rPr lang="ru-RU" sz="2400" dirty="0"/>
              <a:t> (</a:t>
            </a:r>
            <a:r>
              <a:rPr lang="ru-RU" sz="2400" dirty="0" err="1"/>
              <a:t>Великобританія</a:t>
            </a:r>
            <a:r>
              <a:rPr lang="ru-RU" sz="2400" dirty="0"/>
              <a:t>) </a:t>
            </a:r>
            <a:r>
              <a:rPr lang="ru-RU" sz="2400" dirty="0" err="1"/>
              <a:t>пропонує</a:t>
            </a:r>
            <a:r>
              <a:rPr lang="ru-RU" sz="2400" dirty="0"/>
              <a:t> </a:t>
            </a:r>
            <a:r>
              <a:rPr lang="ru-RU" sz="2400" dirty="0" err="1"/>
              <a:t>програму</a:t>
            </a:r>
            <a:r>
              <a:rPr lang="ru-RU" sz="2400" dirty="0"/>
              <a:t> "</a:t>
            </a:r>
            <a:r>
              <a:rPr lang="ru-RU" sz="2400" dirty="0" err="1"/>
              <a:t>Культурний</a:t>
            </a:r>
            <a:r>
              <a:rPr lang="ru-RU" sz="2400" dirty="0"/>
              <a:t> </a:t>
            </a:r>
            <a:r>
              <a:rPr lang="ru-RU" sz="2400" dirty="0" err="1"/>
              <a:t>івент</a:t>
            </a:r>
            <a:r>
              <a:rPr lang="ru-RU" sz="2400" dirty="0"/>
              <a:t>-менеджмент", </a:t>
            </a:r>
            <a:r>
              <a:rPr lang="ru-RU" sz="2400" dirty="0" err="1"/>
              <a:t>Бізнес</a:t>
            </a:r>
            <a:r>
              <a:rPr lang="ru-RU" sz="2400" dirty="0"/>
              <a:t>-школа </a:t>
            </a:r>
            <a:r>
              <a:rPr lang="en-US" sz="2400" dirty="0"/>
              <a:t>KEDGE (</a:t>
            </a:r>
            <a:r>
              <a:rPr lang="ru-RU" sz="2400" dirty="0" err="1"/>
              <a:t>Франція</a:t>
            </a:r>
            <a:r>
              <a:rPr lang="ru-RU" sz="2400" dirty="0"/>
              <a:t>) – "</a:t>
            </a:r>
            <a:r>
              <a:rPr lang="ru-RU" sz="2400" dirty="0" err="1"/>
              <a:t>Міжнародний</a:t>
            </a:r>
            <a:r>
              <a:rPr lang="ru-RU" sz="2400" dirty="0"/>
              <a:t> спорт та </a:t>
            </a:r>
            <a:r>
              <a:rPr lang="ru-RU" sz="2400" dirty="0" err="1"/>
              <a:t>івент</a:t>
            </a:r>
            <a:r>
              <a:rPr lang="ru-RU" sz="2400" dirty="0"/>
              <a:t>-менеджмент"; </a:t>
            </a:r>
            <a:endParaRPr lang="ru-RU" sz="2400" dirty="0" smtClean="0"/>
          </a:p>
          <a:p>
            <a:r>
              <a:rPr lang="ru-RU" sz="2400" dirty="0" smtClean="0"/>
              <a:t> </a:t>
            </a:r>
            <a:r>
              <a:rPr lang="ru-RU" sz="2400" dirty="0" err="1"/>
              <a:t>ті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вивчають</a:t>
            </a:r>
            <a:r>
              <a:rPr lang="ru-RU" sz="2400" dirty="0"/>
              <a:t> </a:t>
            </a:r>
            <a:r>
              <a:rPr lang="ru-RU" sz="2400" dirty="0" err="1"/>
              <a:t>івент</a:t>
            </a:r>
            <a:r>
              <a:rPr lang="ru-RU" sz="2400" dirty="0"/>
              <a:t>-менеджмент у </a:t>
            </a:r>
            <a:r>
              <a:rPr lang="ru-RU" sz="2400" dirty="0" err="1"/>
              <a:t>контексті</a:t>
            </a:r>
            <a:r>
              <a:rPr lang="ru-RU" sz="2400" dirty="0"/>
              <a:t> туризму. </a:t>
            </a:r>
            <a:r>
              <a:rPr lang="ru-RU" sz="2400" dirty="0" err="1"/>
              <a:t>Зокрема</a:t>
            </a:r>
            <a:r>
              <a:rPr lang="ru-RU" sz="2400" dirty="0"/>
              <a:t> "</a:t>
            </a:r>
            <a:r>
              <a:rPr lang="ru-RU" sz="2400" dirty="0" err="1"/>
              <a:t>Стратегічний</a:t>
            </a:r>
            <a:r>
              <a:rPr lang="ru-RU" sz="2400" dirty="0"/>
              <a:t> </a:t>
            </a:r>
            <a:r>
              <a:rPr lang="ru-RU" sz="2400" dirty="0" err="1"/>
              <a:t>івент</a:t>
            </a:r>
            <a:r>
              <a:rPr lang="ru-RU" sz="2400" dirty="0"/>
              <a:t>-менеджмент і </a:t>
            </a:r>
            <a:r>
              <a:rPr lang="ru-RU" sz="2400" dirty="0" err="1"/>
              <a:t>туристичний</a:t>
            </a:r>
            <a:r>
              <a:rPr lang="ru-RU" sz="2400" dirty="0"/>
              <a:t> менеджмент" у </a:t>
            </a:r>
            <a:r>
              <a:rPr lang="ru-RU" sz="2400" dirty="0" err="1"/>
              <a:t>Бізнесшколі</a:t>
            </a:r>
            <a:r>
              <a:rPr lang="ru-RU" sz="2400" dirty="0"/>
              <a:t> </a:t>
            </a:r>
            <a:r>
              <a:rPr lang="en-US" sz="2400" dirty="0"/>
              <a:t>SKEMA (</a:t>
            </a:r>
            <a:r>
              <a:rPr lang="ru-RU" sz="2400" dirty="0" err="1"/>
              <a:t>Франція</a:t>
            </a:r>
            <a:r>
              <a:rPr lang="ru-RU" sz="2400" dirty="0"/>
              <a:t>); "Туризм та </a:t>
            </a:r>
            <a:r>
              <a:rPr lang="ru-RU" sz="2400" dirty="0" err="1"/>
              <a:t>івенти</a:t>
            </a:r>
            <a:r>
              <a:rPr lang="ru-RU" sz="2400" dirty="0"/>
              <a:t>" в </a:t>
            </a:r>
            <a:r>
              <a:rPr lang="ru-RU" sz="2400" dirty="0" err="1"/>
              <a:t>Університеті</a:t>
            </a:r>
            <a:r>
              <a:rPr lang="ru-RU" sz="2400" dirty="0"/>
              <a:t> </a:t>
            </a:r>
            <a:r>
              <a:rPr lang="ru-RU" sz="2400" dirty="0" err="1"/>
              <a:t>Фліндерса</a:t>
            </a:r>
            <a:r>
              <a:rPr lang="ru-RU" sz="2400" dirty="0"/>
              <a:t> (</a:t>
            </a:r>
            <a:r>
              <a:rPr lang="ru-RU" sz="2400" dirty="0" err="1"/>
              <a:t>Австралія</a:t>
            </a:r>
            <a:r>
              <a:rPr lang="ru-RU" sz="2400" dirty="0"/>
              <a:t>); "</a:t>
            </a:r>
            <a:r>
              <a:rPr lang="ru-RU" sz="2400" dirty="0" err="1"/>
              <a:t>Діловий</a:t>
            </a:r>
            <a:r>
              <a:rPr lang="ru-RU" sz="2400" dirty="0"/>
              <a:t> туризм та </a:t>
            </a:r>
            <a:r>
              <a:rPr lang="ru-RU" sz="2400" dirty="0" err="1"/>
              <a:t>івент</a:t>
            </a:r>
            <a:r>
              <a:rPr lang="ru-RU" sz="2400" dirty="0"/>
              <a:t>-менеджмент" у </a:t>
            </a:r>
            <a:r>
              <a:rPr lang="ru-RU" sz="2400" dirty="0" err="1"/>
              <a:t>Туристичній</a:t>
            </a:r>
            <a:r>
              <a:rPr lang="ru-RU" sz="2400" dirty="0"/>
              <a:t> </a:t>
            </a:r>
            <a:r>
              <a:rPr lang="ru-RU" sz="2400" dirty="0" err="1"/>
              <a:t>школі</a:t>
            </a:r>
            <a:r>
              <a:rPr lang="ru-RU" sz="2400" dirty="0"/>
              <a:t> </a:t>
            </a:r>
            <a:r>
              <a:rPr lang="ru-RU" sz="2400" dirty="0" err="1"/>
              <a:t>Барселони</a:t>
            </a:r>
            <a:r>
              <a:rPr lang="ru-RU" sz="2400" dirty="0"/>
              <a:t> "</a:t>
            </a:r>
            <a:r>
              <a:rPr lang="en-US" sz="2400" dirty="0" err="1"/>
              <a:t>Euroaula</a:t>
            </a:r>
            <a:r>
              <a:rPr lang="en-US" sz="2400" dirty="0"/>
              <a:t>" (</a:t>
            </a:r>
            <a:r>
              <a:rPr lang="ru-RU" sz="2400" dirty="0" err="1"/>
              <a:t>Іспанія</a:t>
            </a:r>
            <a:r>
              <a:rPr lang="ru-RU" sz="2400" dirty="0"/>
              <a:t>); "</a:t>
            </a:r>
            <a:r>
              <a:rPr lang="ru-RU" sz="2400" dirty="0" err="1"/>
              <a:t>Міжнародний</a:t>
            </a:r>
            <a:r>
              <a:rPr lang="ru-RU" sz="2400" dirty="0"/>
              <a:t> туризм, </a:t>
            </a:r>
            <a:r>
              <a:rPr lang="ru-RU" sz="2400" dirty="0" err="1"/>
              <a:t>гостинність</a:t>
            </a:r>
            <a:r>
              <a:rPr lang="ru-RU" sz="2400" dirty="0"/>
              <a:t> та </a:t>
            </a:r>
            <a:r>
              <a:rPr lang="ru-RU" sz="2400" dirty="0" err="1"/>
              <a:t>івент</a:t>
            </a:r>
            <a:r>
              <a:rPr lang="ru-RU" sz="2400" dirty="0"/>
              <a:t>-менеджмент" в </a:t>
            </a:r>
            <a:r>
              <a:rPr lang="ru-RU" sz="2400" dirty="0" err="1"/>
              <a:t>Берлінській</a:t>
            </a:r>
            <a:r>
              <a:rPr lang="ru-RU" sz="2400" dirty="0"/>
              <a:t> </a:t>
            </a:r>
            <a:r>
              <a:rPr lang="ru-RU" sz="2400" dirty="0" err="1"/>
              <a:t>школі</a:t>
            </a:r>
            <a:r>
              <a:rPr lang="ru-RU" sz="2400" dirty="0"/>
              <a:t> </a:t>
            </a:r>
            <a:r>
              <a:rPr lang="ru-RU" sz="2400" dirty="0" err="1"/>
              <a:t>бізнесу</a:t>
            </a:r>
            <a:r>
              <a:rPr lang="ru-RU" sz="2400" dirty="0"/>
              <a:t> та </a:t>
            </a:r>
            <a:r>
              <a:rPr lang="ru-RU" sz="2400" dirty="0" err="1"/>
              <a:t>інновацій</a:t>
            </a:r>
            <a:r>
              <a:rPr lang="ru-RU" sz="2400" dirty="0"/>
              <a:t> (</a:t>
            </a:r>
            <a:r>
              <a:rPr lang="ru-RU" sz="2400" dirty="0" err="1"/>
              <a:t>Німеччина</a:t>
            </a:r>
            <a:r>
              <a:rPr lang="ru-RU" sz="2400" dirty="0"/>
              <a:t>)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87949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" y="228600"/>
            <a:ext cx="8458200" cy="600164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400" dirty="0" err="1"/>
              <a:t>Отже</a:t>
            </a:r>
            <a:r>
              <a:rPr lang="ru-RU" sz="2400" dirty="0"/>
              <a:t>, </a:t>
            </a:r>
            <a:r>
              <a:rPr lang="ru-RU" sz="2400" dirty="0" err="1"/>
              <a:t>освітні</a:t>
            </a:r>
            <a:r>
              <a:rPr lang="ru-RU" sz="2400" dirty="0"/>
              <a:t> </a:t>
            </a:r>
            <a:r>
              <a:rPr lang="ru-RU" sz="2400" dirty="0" err="1"/>
              <a:t>програми</a:t>
            </a:r>
            <a:r>
              <a:rPr lang="ru-RU" sz="2400" dirty="0"/>
              <a:t> з </a:t>
            </a:r>
            <a:r>
              <a:rPr lang="ru-RU" sz="2400" dirty="0" err="1"/>
              <a:t>івент</a:t>
            </a:r>
            <a:r>
              <a:rPr lang="ru-RU" sz="2400" dirty="0"/>
              <a:t>-менеджменту часто </a:t>
            </a:r>
            <a:r>
              <a:rPr lang="ru-RU" sz="2400" dirty="0" err="1"/>
              <a:t>розглядають</a:t>
            </a:r>
            <a:r>
              <a:rPr lang="ru-RU" sz="2400" dirty="0"/>
              <a:t> у </a:t>
            </a:r>
            <a:r>
              <a:rPr lang="ru-RU" sz="2400" dirty="0" err="1"/>
              <a:t>взаємозв’язку</a:t>
            </a:r>
            <a:r>
              <a:rPr lang="ru-RU" sz="2400" dirty="0"/>
              <a:t> з туризмом, </a:t>
            </a:r>
            <a:r>
              <a:rPr lang="ru-RU" sz="2400" dirty="0" err="1"/>
              <a:t>проте</a:t>
            </a:r>
            <a:r>
              <a:rPr lang="ru-RU" sz="2400" dirty="0"/>
              <a:t> </a:t>
            </a:r>
            <a:r>
              <a:rPr lang="ru-RU" sz="2400" dirty="0" err="1"/>
              <a:t>завдяки</a:t>
            </a:r>
            <a:r>
              <a:rPr lang="ru-RU" sz="2400" dirty="0"/>
              <a:t> </a:t>
            </a:r>
            <a:r>
              <a:rPr lang="ru-RU" sz="2400" dirty="0" err="1"/>
              <a:t>такій</a:t>
            </a:r>
            <a:r>
              <a:rPr lang="ru-RU" sz="2400" dirty="0"/>
              <a:t> </a:t>
            </a:r>
            <a:r>
              <a:rPr lang="ru-RU" sz="2400" dirty="0" err="1"/>
              <a:t>синергії</a:t>
            </a:r>
            <a:r>
              <a:rPr lang="ru-RU" sz="2400" dirty="0"/>
              <a:t> </a:t>
            </a:r>
            <a:r>
              <a:rPr lang="ru-RU" sz="2400" dirty="0" err="1"/>
              <a:t>стають</a:t>
            </a:r>
            <a:r>
              <a:rPr lang="ru-RU" sz="2400" dirty="0"/>
              <a:t> все </a:t>
            </a:r>
            <a:r>
              <a:rPr lang="ru-RU" sz="2400" dirty="0" err="1"/>
              <a:t>привабливішими</a:t>
            </a:r>
            <a:r>
              <a:rPr lang="ru-RU" sz="2400" dirty="0"/>
              <a:t> для </a:t>
            </a:r>
            <a:r>
              <a:rPr lang="ru-RU" sz="2400" dirty="0" err="1"/>
              <a:t>споживачів</a:t>
            </a:r>
            <a:r>
              <a:rPr lang="ru-RU" sz="2400" dirty="0"/>
              <a:t> </a:t>
            </a:r>
            <a:r>
              <a:rPr lang="ru-RU" sz="2400" dirty="0" err="1"/>
              <a:t>освітніх</a:t>
            </a:r>
            <a:r>
              <a:rPr lang="ru-RU" sz="2400" dirty="0"/>
              <a:t> </a:t>
            </a:r>
            <a:r>
              <a:rPr lang="ru-RU" sz="2400" dirty="0" err="1"/>
              <a:t>послуг</a:t>
            </a:r>
            <a:r>
              <a:rPr lang="ru-RU" sz="2400" dirty="0"/>
              <a:t>. У </a:t>
            </a:r>
            <a:r>
              <a:rPr lang="ru-RU" sz="2400" i="1" u="sng" dirty="0"/>
              <a:t>табл.</a:t>
            </a:r>
            <a:r>
              <a:rPr lang="ru-RU" sz="2400" dirty="0"/>
              <a:t> </a:t>
            </a:r>
            <a:r>
              <a:rPr lang="ru-RU" sz="2400" dirty="0" smtClean="0"/>
              <a:t>наведено </a:t>
            </a:r>
            <a:r>
              <a:rPr lang="ru-RU" sz="2400" dirty="0" err="1"/>
              <a:t>зміст</a:t>
            </a:r>
            <a:r>
              <a:rPr lang="ru-RU" sz="2400" dirty="0"/>
              <a:t> </a:t>
            </a:r>
            <a:r>
              <a:rPr lang="ru-RU" sz="2400" dirty="0" err="1"/>
              <a:t>магістерських</a:t>
            </a:r>
            <a:r>
              <a:rPr lang="ru-RU" sz="2400" dirty="0"/>
              <a:t> </a:t>
            </a:r>
            <a:r>
              <a:rPr lang="ru-RU" sz="2400" dirty="0" err="1"/>
              <a:t>освітніх</a:t>
            </a:r>
            <a:r>
              <a:rPr lang="ru-RU" sz="2400" dirty="0"/>
              <a:t> </a:t>
            </a:r>
            <a:r>
              <a:rPr lang="ru-RU" sz="2400" dirty="0" err="1"/>
              <a:t>програм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поєднують</a:t>
            </a:r>
            <a:r>
              <a:rPr lang="ru-RU" sz="2400" dirty="0"/>
              <a:t> </a:t>
            </a:r>
            <a:r>
              <a:rPr lang="ru-RU" sz="2400" dirty="0" err="1"/>
              <a:t>івент</a:t>
            </a:r>
            <a:r>
              <a:rPr lang="ru-RU" sz="2400" dirty="0"/>
              <a:t>-менеджмент і туризм, </a:t>
            </a:r>
            <a:r>
              <a:rPr lang="ru-RU" sz="2400" dirty="0" err="1"/>
              <a:t>запроваджених</a:t>
            </a:r>
            <a:r>
              <a:rPr lang="ru-RU" sz="2400" dirty="0"/>
              <a:t> у </a:t>
            </a:r>
            <a:r>
              <a:rPr lang="ru-RU" sz="2400" dirty="0" err="1"/>
              <a:t>провідних</a:t>
            </a:r>
            <a:r>
              <a:rPr lang="ru-RU" sz="2400" dirty="0"/>
              <a:t> </a:t>
            </a:r>
            <a:r>
              <a:rPr lang="ru-RU" sz="2400" dirty="0" err="1"/>
              <a:t>університетах</a:t>
            </a:r>
            <a:r>
              <a:rPr lang="ru-RU" sz="2400" dirty="0"/>
              <a:t> </a:t>
            </a:r>
            <a:r>
              <a:rPr lang="ru-RU" sz="2400" dirty="0" err="1"/>
              <a:t>різних</a:t>
            </a:r>
            <a:r>
              <a:rPr lang="ru-RU" sz="2400" dirty="0"/>
              <a:t> </a:t>
            </a:r>
            <a:r>
              <a:rPr lang="ru-RU" sz="2400" dirty="0" err="1"/>
              <a:t>країн</a:t>
            </a:r>
            <a:r>
              <a:rPr lang="ru-RU" sz="2400" dirty="0"/>
              <a:t> </a:t>
            </a:r>
            <a:r>
              <a:rPr lang="ru-RU" sz="2400" dirty="0" err="1"/>
              <a:t>світу</a:t>
            </a:r>
            <a:r>
              <a:rPr lang="ru-RU" sz="2400" dirty="0"/>
              <a:t>. </a:t>
            </a:r>
            <a:r>
              <a:rPr lang="ru-RU" sz="2400" dirty="0" err="1"/>
              <a:t>Ефективність</a:t>
            </a:r>
            <a:r>
              <a:rPr lang="ru-RU" sz="2400" dirty="0"/>
              <a:t> </a:t>
            </a:r>
            <a:r>
              <a:rPr lang="ru-RU" sz="2400" dirty="0" err="1"/>
              <a:t>освітніх</a:t>
            </a:r>
            <a:r>
              <a:rPr lang="ru-RU" sz="2400" dirty="0"/>
              <a:t> </a:t>
            </a:r>
            <a:r>
              <a:rPr lang="ru-RU" sz="2400" dirty="0" err="1"/>
              <a:t>програм</a:t>
            </a:r>
            <a:r>
              <a:rPr lang="ru-RU" sz="2400" dirty="0"/>
              <a:t> з </a:t>
            </a:r>
            <a:r>
              <a:rPr lang="ru-RU" sz="2400" dirty="0" err="1"/>
              <a:t>івент</a:t>
            </a:r>
            <a:r>
              <a:rPr lang="ru-RU" sz="2400" dirty="0"/>
              <a:t>-менеджменту </a:t>
            </a:r>
            <a:r>
              <a:rPr lang="ru-RU" sz="2400" dirty="0" err="1"/>
              <a:t>залежить</a:t>
            </a:r>
            <a:r>
              <a:rPr lang="ru-RU" sz="2400" dirty="0"/>
              <a:t> </a:t>
            </a:r>
            <a:r>
              <a:rPr lang="ru-RU" sz="2400" dirty="0" err="1"/>
              <a:t>від</a:t>
            </a:r>
            <a:r>
              <a:rPr lang="ru-RU" sz="2400" dirty="0"/>
              <a:t> </a:t>
            </a:r>
            <a:r>
              <a:rPr lang="ru-RU" sz="2400" dirty="0" err="1"/>
              <a:t>співвідношення</a:t>
            </a:r>
            <a:r>
              <a:rPr lang="ru-RU" sz="2400" dirty="0"/>
              <a:t> </a:t>
            </a:r>
            <a:r>
              <a:rPr lang="ru-RU" sz="2400" dirty="0" err="1"/>
              <a:t>теоретичних</a:t>
            </a:r>
            <a:r>
              <a:rPr lang="ru-RU" sz="2400" dirty="0"/>
              <a:t> </a:t>
            </a:r>
            <a:r>
              <a:rPr lang="ru-RU" sz="2400" dirty="0" err="1"/>
              <a:t>знань</a:t>
            </a:r>
            <a:r>
              <a:rPr lang="ru-RU" sz="2400" dirty="0"/>
              <a:t> і </a:t>
            </a:r>
            <a:r>
              <a:rPr lang="ru-RU" sz="2400" dirty="0" err="1"/>
              <a:t>практичних</a:t>
            </a:r>
            <a:r>
              <a:rPr lang="ru-RU" sz="2400" dirty="0"/>
              <a:t> </a:t>
            </a:r>
            <a:r>
              <a:rPr lang="ru-RU" sz="2400" dirty="0" err="1"/>
              <a:t>навичок</a:t>
            </a:r>
            <a:r>
              <a:rPr lang="ru-RU" sz="2400" dirty="0"/>
              <a:t>. </a:t>
            </a:r>
            <a:r>
              <a:rPr lang="ru-RU" sz="2400" dirty="0" err="1"/>
              <a:t>Змістовне</a:t>
            </a:r>
            <a:r>
              <a:rPr lang="ru-RU" sz="2400" dirty="0"/>
              <a:t> </a:t>
            </a:r>
            <a:r>
              <a:rPr lang="ru-RU" sz="2400" dirty="0" err="1"/>
              <a:t>наповнення</a:t>
            </a:r>
            <a:r>
              <a:rPr lang="ru-RU" sz="2400" dirty="0"/>
              <a:t> </a:t>
            </a:r>
            <a:r>
              <a:rPr lang="ru-RU" sz="2400" dirty="0" err="1"/>
              <a:t>освітніх</a:t>
            </a:r>
            <a:r>
              <a:rPr lang="ru-RU" sz="2400" dirty="0"/>
              <a:t> </a:t>
            </a:r>
            <a:r>
              <a:rPr lang="ru-RU" sz="2400" dirty="0" err="1"/>
              <a:t>програм</a:t>
            </a:r>
            <a:r>
              <a:rPr lang="ru-RU" sz="2400" dirty="0"/>
              <a:t> з </a:t>
            </a:r>
            <a:r>
              <a:rPr lang="ru-RU" sz="2400" dirty="0" err="1"/>
              <a:t>івент</a:t>
            </a:r>
            <a:r>
              <a:rPr lang="ru-RU" sz="2400" dirty="0"/>
              <a:t>-менеджменту </a:t>
            </a:r>
            <a:r>
              <a:rPr lang="ru-RU" sz="2400" dirty="0" err="1"/>
              <a:t>обумовлено</a:t>
            </a:r>
            <a:r>
              <a:rPr lang="ru-RU" sz="2400" dirty="0"/>
              <a:t> не </a:t>
            </a:r>
            <a:r>
              <a:rPr lang="ru-RU" sz="2400" dirty="0" err="1"/>
              <a:t>лише</a:t>
            </a:r>
            <a:r>
              <a:rPr lang="ru-RU" sz="2400" dirty="0"/>
              <a:t> </a:t>
            </a:r>
            <a:r>
              <a:rPr lang="ru-RU" sz="2400" dirty="0" err="1"/>
              <a:t>вимогами</a:t>
            </a:r>
            <a:r>
              <a:rPr lang="ru-RU" sz="2400" dirty="0"/>
              <a:t> ринку </a:t>
            </a:r>
            <a:r>
              <a:rPr lang="ru-RU" sz="2400" dirty="0" err="1"/>
              <a:t>праці</a:t>
            </a:r>
            <a:r>
              <a:rPr lang="ru-RU" sz="2400" dirty="0"/>
              <a:t>, а й </a:t>
            </a:r>
            <a:r>
              <a:rPr lang="ru-RU" sz="2400" dirty="0" err="1"/>
              <a:t>постійним</a:t>
            </a:r>
            <a:r>
              <a:rPr lang="ru-RU" sz="2400" dirty="0"/>
              <a:t> </a:t>
            </a:r>
            <a:r>
              <a:rPr lang="ru-RU" sz="2400" dirty="0" err="1"/>
              <a:t>зростанням</a:t>
            </a:r>
            <a:r>
              <a:rPr lang="ru-RU" sz="2400" dirty="0"/>
              <a:t> </a:t>
            </a:r>
            <a:r>
              <a:rPr lang="ru-RU" sz="2400" dirty="0" err="1"/>
              <a:t>кількості</a:t>
            </a:r>
            <a:r>
              <a:rPr lang="ru-RU" sz="2400" dirty="0"/>
              <a:t> </a:t>
            </a:r>
            <a:r>
              <a:rPr lang="ru-RU" sz="2400" dirty="0" err="1"/>
              <a:t>івентів</a:t>
            </a:r>
            <a:r>
              <a:rPr lang="ru-RU" sz="2400" dirty="0"/>
              <a:t> та </a:t>
            </a:r>
            <a:r>
              <a:rPr lang="ru-RU" sz="2400" dirty="0" err="1"/>
              <a:t>їх</a:t>
            </a:r>
            <a:r>
              <a:rPr lang="ru-RU" sz="2400" dirty="0"/>
              <a:t> </a:t>
            </a:r>
            <a:r>
              <a:rPr lang="ru-RU" sz="2400" dirty="0" err="1"/>
              <a:t>урізноманітненням</a:t>
            </a:r>
            <a:r>
              <a:rPr lang="ru-RU" sz="2400" dirty="0"/>
              <a:t>. </a:t>
            </a:r>
            <a:r>
              <a:rPr lang="ru-RU" sz="2400" dirty="0" err="1"/>
              <a:t>Перспективність</a:t>
            </a:r>
            <a:r>
              <a:rPr lang="ru-RU" sz="2400" dirty="0"/>
              <a:t> </a:t>
            </a:r>
            <a:r>
              <a:rPr lang="ru-RU" sz="2400" dirty="0" err="1"/>
              <a:t>професії</a:t>
            </a:r>
            <a:r>
              <a:rPr lang="ru-RU" sz="2400" dirty="0"/>
              <a:t> "</a:t>
            </a:r>
            <a:r>
              <a:rPr lang="ru-RU" sz="2400" dirty="0" err="1"/>
              <a:t>івентменеджер</a:t>
            </a:r>
            <a:r>
              <a:rPr lang="ru-RU" sz="2400" dirty="0"/>
              <a:t>" </a:t>
            </a:r>
            <a:r>
              <a:rPr lang="ru-RU" sz="2400" dirty="0" err="1"/>
              <a:t>обґрунтовують</a:t>
            </a:r>
            <a:r>
              <a:rPr lang="ru-RU" sz="2400" dirty="0"/>
              <a:t> </a:t>
            </a:r>
            <a:r>
              <a:rPr lang="ru-RU" sz="2400" dirty="0" err="1"/>
              <a:t>багатогранністю</a:t>
            </a:r>
            <a:r>
              <a:rPr lang="ru-RU" sz="2400" dirty="0"/>
              <a:t> </a:t>
            </a:r>
            <a:r>
              <a:rPr lang="ru-RU" sz="2400" dirty="0" err="1"/>
              <a:t>івент-індустрії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дає</a:t>
            </a:r>
            <a:r>
              <a:rPr lang="ru-RU" sz="2400" dirty="0"/>
              <a:t> </a:t>
            </a:r>
            <a:r>
              <a:rPr lang="ru-RU" sz="2400" dirty="0" err="1"/>
              <a:t>можливість</a:t>
            </a:r>
            <a:r>
              <a:rPr lang="ru-RU" sz="2400" dirty="0"/>
              <a:t> </a:t>
            </a:r>
            <a:r>
              <a:rPr lang="ru-RU" sz="2400" dirty="0" err="1"/>
              <a:t>випускнику</a:t>
            </a:r>
            <a:r>
              <a:rPr lang="ru-RU" sz="2400" dirty="0"/>
              <a:t> </a:t>
            </a:r>
            <a:r>
              <a:rPr lang="ru-RU" sz="2400" dirty="0" err="1"/>
              <a:t>освітньої</a:t>
            </a:r>
            <a:r>
              <a:rPr lang="ru-RU" sz="2400" dirty="0"/>
              <a:t> </a:t>
            </a:r>
            <a:r>
              <a:rPr lang="ru-RU" sz="2400" dirty="0" err="1"/>
              <a:t>програми</a:t>
            </a:r>
            <a:r>
              <a:rPr lang="ru-RU" sz="2400" dirty="0"/>
              <a:t> </a:t>
            </a:r>
            <a:r>
              <a:rPr lang="ru-RU" sz="2400" dirty="0" err="1"/>
              <a:t>знайти</a:t>
            </a:r>
            <a:r>
              <a:rPr lang="ru-RU" sz="2400" dirty="0"/>
              <a:t> себе в одному з </a:t>
            </a:r>
            <a:r>
              <a:rPr lang="ru-RU" sz="2400" dirty="0" err="1"/>
              <a:t>її</a:t>
            </a:r>
            <a:r>
              <a:rPr lang="ru-RU" sz="2400" dirty="0"/>
              <a:t> </a:t>
            </a:r>
            <a:r>
              <a:rPr lang="ru-RU" sz="2400" dirty="0" err="1"/>
              <a:t>секторів</a:t>
            </a:r>
            <a:r>
              <a:rPr lang="ru-RU" sz="2400" dirty="0"/>
              <a:t> – </a:t>
            </a:r>
            <a:r>
              <a:rPr lang="ru-RU" sz="2400" dirty="0" err="1"/>
              <a:t>від</a:t>
            </a:r>
            <a:r>
              <a:rPr lang="ru-RU" sz="2400" dirty="0"/>
              <a:t> </a:t>
            </a:r>
            <a:r>
              <a:rPr lang="ru-RU" sz="2400" dirty="0" err="1"/>
              <a:t>організації</a:t>
            </a:r>
            <a:r>
              <a:rPr lang="ru-RU" sz="2400" dirty="0"/>
              <a:t> </a:t>
            </a:r>
            <a:r>
              <a:rPr lang="ru-RU" sz="2400" dirty="0" err="1"/>
              <a:t>конференцій</a:t>
            </a:r>
            <a:r>
              <a:rPr lang="ru-RU" sz="2400" dirty="0"/>
              <a:t> і </a:t>
            </a:r>
            <a:r>
              <a:rPr lang="ru-RU" sz="2400" dirty="0" err="1"/>
              <a:t>виставок</a:t>
            </a:r>
            <a:r>
              <a:rPr lang="ru-RU" sz="2400" dirty="0"/>
              <a:t> до </a:t>
            </a:r>
            <a:r>
              <a:rPr lang="ru-RU" sz="2400" dirty="0" err="1"/>
              <a:t>музичних</a:t>
            </a:r>
            <a:r>
              <a:rPr lang="ru-RU" sz="2400" dirty="0"/>
              <a:t> </a:t>
            </a:r>
            <a:r>
              <a:rPr lang="ru-RU" sz="2400" dirty="0" err="1"/>
              <a:t>фестивалів</a:t>
            </a:r>
            <a:r>
              <a:rPr lang="ru-RU" sz="2400" dirty="0"/>
              <a:t>, </a:t>
            </a:r>
            <a:r>
              <a:rPr lang="ru-RU" sz="2400" dirty="0" err="1"/>
              <a:t>приватних</a:t>
            </a:r>
            <a:r>
              <a:rPr lang="ru-RU" sz="2400" dirty="0"/>
              <a:t> </a:t>
            </a:r>
            <a:r>
              <a:rPr lang="ru-RU" sz="2400" dirty="0" err="1"/>
              <a:t>івентів</a:t>
            </a:r>
            <a:r>
              <a:rPr lang="ru-RU" sz="2400" dirty="0"/>
              <a:t> та </a:t>
            </a:r>
            <a:r>
              <a:rPr lang="ru-RU" sz="2400" dirty="0" err="1"/>
              <a:t>інсентив-турів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92941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/>
          <a:srcRect l="36315" t="16713" r="25409" b="6438"/>
          <a:stretch/>
        </p:blipFill>
        <p:spPr bwMode="auto">
          <a:xfrm>
            <a:off x="445168" y="0"/>
            <a:ext cx="8686800" cy="7315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9279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9600" y="751344"/>
            <a:ext cx="7467600" cy="569386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800" dirty="0" err="1"/>
              <a:t>Світова</a:t>
            </a:r>
            <a:r>
              <a:rPr lang="ru-RU" sz="2800" dirty="0"/>
              <a:t> криза, </a:t>
            </a:r>
            <a:r>
              <a:rPr lang="ru-RU" sz="2800" dirty="0" err="1"/>
              <a:t>спричинена</a:t>
            </a:r>
            <a:r>
              <a:rPr lang="ru-RU" sz="2800" dirty="0"/>
              <a:t>  </a:t>
            </a:r>
            <a:r>
              <a:rPr lang="ru-RU" sz="2800" dirty="0" err="1"/>
              <a:t>пандемією</a:t>
            </a:r>
            <a:r>
              <a:rPr lang="ru-RU" sz="2800" dirty="0"/>
              <a:t> </a:t>
            </a:r>
            <a:r>
              <a:rPr lang="en-US" sz="2800" dirty="0"/>
              <a:t>COVID-19, </a:t>
            </a:r>
            <a:r>
              <a:rPr lang="ru-RU" sz="2800" dirty="0"/>
              <a:t>не могла не </a:t>
            </a:r>
            <a:r>
              <a:rPr lang="ru-RU" sz="2800" dirty="0" err="1"/>
              <a:t>вплинути</a:t>
            </a:r>
            <a:r>
              <a:rPr lang="ru-RU" sz="2800" dirty="0"/>
              <a:t> на </a:t>
            </a:r>
            <a:r>
              <a:rPr lang="ru-RU" sz="2800" dirty="0" err="1"/>
              <a:t>івент-індустрію</a:t>
            </a:r>
            <a:r>
              <a:rPr lang="ru-RU" sz="2800" dirty="0"/>
              <a:t> через </a:t>
            </a:r>
            <a:r>
              <a:rPr lang="ru-RU" sz="2800" dirty="0" err="1"/>
              <a:t>карантинні</a:t>
            </a:r>
            <a:r>
              <a:rPr lang="ru-RU" sz="2800" dirty="0"/>
              <a:t> </a:t>
            </a:r>
            <a:r>
              <a:rPr lang="ru-RU" sz="2800" dirty="0" err="1"/>
              <a:t>обмеження</a:t>
            </a:r>
            <a:r>
              <a:rPr lang="ru-RU" sz="2800" dirty="0" smtClean="0"/>
              <a:t>.</a:t>
            </a:r>
            <a:endParaRPr lang="en-US" sz="2800" dirty="0" smtClean="0"/>
          </a:p>
          <a:p>
            <a:r>
              <a:rPr lang="ru-RU" sz="2800" dirty="0" smtClean="0"/>
              <a:t> </a:t>
            </a:r>
            <a:r>
              <a:rPr lang="ru-RU" sz="2800" dirty="0" err="1"/>
              <a:t>Івенти</a:t>
            </a:r>
            <a:r>
              <a:rPr lang="ru-RU" sz="2800" dirty="0"/>
              <a:t> (</a:t>
            </a:r>
            <a:r>
              <a:rPr lang="ru-RU" sz="2800" dirty="0" err="1"/>
              <a:t>церемонії</a:t>
            </a:r>
            <a:r>
              <a:rPr lang="ru-RU" sz="2800" dirty="0"/>
              <a:t> </a:t>
            </a:r>
            <a:r>
              <a:rPr lang="ru-RU" sz="2800" dirty="0" err="1"/>
              <a:t>нагородження</a:t>
            </a:r>
            <a:r>
              <a:rPr lang="ru-RU" sz="2800" dirty="0"/>
              <a:t>, </a:t>
            </a:r>
            <a:r>
              <a:rPr lang="ru-RU" sz="2800" dirty="0" err="1"/>
              <a:t>конференції</a:t>
            </a:r>
            <a:r>
              <a:rPr lang="ru-RU" sz="2800" dirty="0"/>
              <a:t>, </a:t>
            </a:r>
            <a:r>
              <a:rPr lang="ru-RU" sz="2800" dirty="0" err="1"/>
              <a:t>торгові</a:t>
            </a:r>
            <a:r>
              <a:rPr lang="ru-RU" sz="2800" dirty="0"/>
              <a:t> </a:t>
            </a:r>
            <a:r>
              <a:rPr lang="ru-RU" sz="2800" dirty="0" err="1"/>
              <a:t>виставки</a:t>
            </a:r>
            <a:r>
              <a:rPr lang="ru-RU" sz="2800" dirty="0"/>
              <a:t>, </a:t>
            </a:r>
            <a:r>
              <a:rPr lang="ru-RU" sz="2800" dirty="0" err="1"/>
              <a:t>концерти</a:t>
            </a:r>
            <a:r>
              <a:rPr lang="ru-RU" sz="2800" dirty="0"/>
              <a:t>, </a:t>
            </a:r>
            <a:r>
              <a:rPr lang="ru-RU" sz="2800" dirty="0" err="1"/>
              <a:t>фестивалі</a:t>
            </a:r>
            <a:r>
              <a:rPr lang="ru-RU" sz="2800" dirty="0"/>
              <a:t> та </a:t>
            </a:r>
            <a:r>
              <a:rPr lang="ru-RU" sz="2800" dirty="0" err="1"/>
              <a:t>ін</a:t>
            </a:r>
            <a:r>
              <a:rPr lang="ru-RU" sz="2800" dirty="0"/>
              <a:t>.), </a:t>
            </a:r>
            <a:r>
              <a:rPr lang="ru-RU" sz="2800" dirty="0" err="1"/>
              <a:t>зокрема</a:t>
            </a:r>
            <a:r>
              <a:rPr lang="ru-RU" sz="2800" dirty="0"/>
              <a:t> </a:t>
            </a:r>
            <a:r>
              <a:rPr lang="ru-RU" sz="2800" dirty="0" err="1"/>
              <a:t>Літні</a:t>
            </a:r>
            <a:r>
              <a:rPr lang="ru-RU" sz="2800" dirty="0"/>
              <a:t> </a:t>
            </a:r>
            <a:r>
              <a:rPr lang="ru-RU" sz="2800" dirty="0" err="1"/>
              <a:t>Олімпійські</a:t>
            </a:r>
            <a:r>
              <a:rPr lang="ru-RU" sz="2800" dirty="0"/>
              <a:t> </a:t>
            </a:r>
            <a:r>
              <a:rPr lang="ru-RU" sz="2800" dirty="0" err="1"/>
              <a:t>ігри</a:t>
            </a:r>
            <a:r>
              <a:rPr lang="ru-RU" sz="2800" dirty="0"/>
              <a:t>, </a:t>
            </a:r>
            <a:r>
              <a:rPr lang="ru-RU" sz="2800" dirty="0" err="1"/>
              <a:t>Євробачення</a:t>
            </a:r>
            <a:r>
              <a:rPr lang="ru-RU" sz="2800" dirty="0"/>
              <a:t> та </a:t>
            </a:r>
            <a:r>
              <a:rPr lang="ru-RU" sz="2800" dirty="0" err="1"/>
              <a:t>Каннський</a:t>
            </a:r>
            <a:r>
              <a:rPr lang="ru-RU" sz="2800" dirty="0"/>
              <a:t> </a:t>
            </a:r>
            <a:r>
              <a:rPr lang="ru-RU" sz="2800" dirty="0" err="1"/>
              <a:t>кінофестиваль</a:t>
            </a:r>
            <a:r>
              <a:rPr lang="ru-RU" sz="2800" dirty="0"/>
              <a:t>, </a:t>
            </a:r>
            <a:r>
              <a:rPr lang="ru-RU" sz="2800" dirty="0" err="1"/>
              <a:t>перенесені</a:t>
            </a:r>
            <a:r>
              <a:rPr lang="ru-RU" sz="2800" dirty="0"/>
              <a:t> на </a:t>
            </a:r>
            <a:r>
              <a:rPr lang="ru-RU" sz="2800" dirty="0" err="1"/>
              <a:t>подальший</a:t>
            </a:r>
            <a:r>
              <a:rPr lang="ru-RU" sz="2800" dirty="0"/>
              <a:t> </a:t>
            </a:r>
            <a:r>
              <a:rPr lang="ru-RU" sz="2800" dirty="0" err="1"/>
              <a:t>період</a:t>
            </a:r>
            <a:r>
              <a:rPr lang="ru-RU" sz="2800" dirty="0"/>
              <a:t>. </a:t>
            </a:r>
            <a:r>
              <a:rPr lang="ru-RU" sz="2800" dirty="0" err="1"/>
              <a:t>Деякі</a:t>
            </a:r>
            <a:r>
              <a:rPr lang="ru-RU" sz="2800" dirty="0"/>
              <a:t> </a:t>
            </a:r>
            <a:r>
              <a:rPr lang="ru-RU" sz="2800" dirty="0" err="1"/>
              <a:t>івенти</a:t>
            </a:r>
            <a:r>
              <a:rPr lang="ru-RU" sz="2800" dirty="0"/>
              <a:t> </a:t>
            </a:r>
            <a:r>
              <a:rPr lang="ru-RU" sz="2800" dirty="0" smtClean="0"/>
              <a:t>проводили </a:t>
            </a:r>
            <a:r>
              <a:rPr lang="ru-RU" sz="2800" dirty="0"/>
              <a:t>онлайн. </a:t>
            </a:r>
            <a:r>
              <a:rPr lang="ru-RU" sz="2800" dirty="0" err="1"/>
              <a:t>Насамперед</a:t>
            </a:r>
            <a:r>
              <a:rPr lang="ru-RU" sz="2800" dirty="0"/>
              <a:t>, </a:t>
            </a:r>
            <a:r>
              <a:rPr lang="ru-RU" sz="2800" dirty="0" err="1"/>
              <a:t>це</a:t>
            </a:r>
            <a:r>
              <a:rPr lang="ru-RU" sz="2800" dirty="0"/>
              <a:t> </a:t>
            </a:r>
            <a:r>
              <a:rPr lang="ru-RU" sz="2800" dirty="0" err="1"/>
              <a:t>корпоративні</a:t>
            </a:r>
            <a:r>
              <a:rPr lang="ru-RU" sz="2800" dirty="0"/>
              <a:t> заходи (</a:t>
            </a:r>
            <a:r>
              <a:rPr lang="ru-RU" sz="2800" dirty="0" err="1"/>
              <a:t>наради</a:t>
            </a:r>
            <a:r>
              <a:rPr lang="ru-RU" sz="2800" dirty="0"/>
              <a:t>, </a:t>
            </a:r>
            <a:r>
              <a:rPr lang="ru-RU" sz="2800" dirty="0" err="1"/>
              <a:t>збори</a:t>
            </a:r>
            <a:r>
              <a:rPr lang="ru-RU" sz="2800" dirty="0"/>
              <a:t>, </a:t>
            </a:r>
            <a:r>
              <a:rPr lang="ru-RU" sz="2800" dirty="0" err="1"/>
              <a:t>презентації</a:t>
            </a:r>
            <a:r>
              <a:rPr lang="ru-RU" sz="2800" dirty="0"/>
              <a:t>) та </a:t>
            </a:r>
            <a:r>
              <a:rPr lang="ru-RU" sz="2800" dirty="0" err="1"/>
              <a:t>освітні</a:t>
            </a:r>
            <a:r>
              <a:rPr lang="ru-RU" sz="2800" dirty="0"/>
              <a:t> </a:t>
            </a:r>
            <a:r>
              <a:rPr lang="ru-RU" sz="2800" dirty="0" err="1"/>
              <a:t>івенти</a:t>
            </a:r>
            <a:r>
              <a:rPr lang="ru-RU" sz="2800" dirty="0"/>
              <a:t> (</a:t>
            </a:r>
            <a:r>
              <a:rPr lang="ru-RU" sz="2800" dirty="0" err="1"/>
              <a:t>вебінари</a:t>
            </a:r>
            <a:r>
              <a:rPr lang="ru-RU" sz="2800" dirty="0"/>
              <a:t>, онлайн-</a:t>
            </a:r>
            <a:r>
              <a:rPr lang="ru-RU" sz="2800" dirty="0" err="1"/>
              <a:t>школи</a:t>
            </a:r>
            <a:r>
              <a:rPr lang="ru-RU" sz="2800" dirty="0"/>
              <a:t>, </a:t>
            </a:r>
            <a:r>
              <a:rPr lang="ru-RU" sz="2800" dirty="0" err="1"/>
              <a:t>конференції</a:t>
            </a:r>
            <a:r>
              <a:rPr lang="ru-RU" sz="2800" dirty="0"/>
              <a:t>). </a:t>
            </a:r>
            <a:r>
              <a:rPr lang="ru-RU" sz="2800" dirty="0" err="1"/>
              <a:t>Також</a:t>
            </a:r>
            <a:r>
              <a:rPr lang="ru-RU" sz="2800" dirty="0"/>
              <a:t> </a:t>
            </a:r>
            <a:r>
              <a:rPr lang="ru-RU" sz="2800" dirty="0" err="1"/>
              <a:t>з’явився</a:t>
            </a:r>
            <a:r>
              <a:rPr lang="ru-RU" sz="2800" dirty="0"/>
              <a:t> </a:t>
            </a:r>
            <a:r>
              <a:rPr lang="ru-RU" sz="2800" dirty="0" err="1"/>
              <a:t>новий</a:t>
            </a:r>
            <a:r>
              <a:rPr lang="ru-RU" sz="2800" dirty="0"/>
              <a:t> формат </a:t>
            </a:r>
            <a:r>
              <a:rPr lang="ru-RU" sz="2800" dirty="0" err="1"/>
              <a:t>івентів</a:t>
            </a:r>
            <a:r>
              <a:rPr lang="ru-RU" sz="2800" dirty="0"/>
              <a:t> – онлайн-</a:t>
            </a:r>
            <a:r>
              <a:rPr lang="ru-RU" sz="2800" dirty="0" err="1"/>
              <a:t>весілля</a:t>
            </a:r>
            <a:r>
              <a:rPr lang="ru-RU" sz="2800" dirty="0"/>
              <a:t>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30829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9600" y="1143000"/>
            <a:ext cx="7924800" cy="378565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 fontAlgn="base"/>
            <a:r>
              <a:rPr lang="ru-RU" sz="2400" dirty="0" err="1">
                <a:solidFill>
                  <a:srgbClr val="000000"/>
                </a:solidFill>
                <a:latin typeface="HelveticaNeueW10-55Roma"/>
              </a:rPr>
              <a:t>По-справжньому</a:t>
            </a:r>
            <a:r>
              <a:rPr lang="ru-RU" sz="2400" dirty="0">
                <a:solidFill>
                  <a:srgbClr val="000000"/>
                </a:solidFill>
                <a:latin typeface="HelveticaNeueW10-55Roma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HelveticaNeueW10-55Roma"/>
              </a:rPr>
              <a:t>якісну</a:t>
            </a:r>
            <a:r>
              <a:rPr lang="ru-RU" sz="2400" dirty="0">
                <a:solidFill>
                  <a:srgbClr val="000000"/>
                </a:solidFill>
                <a:latin typeface="HelveticaNeueW10-55Roma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HelveticaNeueW10-55Roma"/>
              </a:rPr>
              <a:t>освіту</a:t>
            </a:r>
            <a:r>
              <a:rPr lang="ru-RU" sz="2400" dirty="0">
                <a:solidFill>
                  <a:srgbClr val="000000"/>
                </a:solidFill>
                <a:latin typeface="HelveticaNeueW10-55Roma"/>
              </a:rPr>
              <a:t> у </a:t>
            </a:r>
            <a:r>
              <a:rPr lang="ru-RU" sz="2400" dirty="0" err="1">
                <a:solidFill>
                  <a:srgbClr val="000000"/>
                </a:solidFill>
                <a:latin typeface="HelveticaNeueW10-55Roma"/>
              </a:rPr>
              <a:t>сфері</a:t>
            </a:r>
            <a:r>
              <a:rPr lang="ru-RU" sz="2400" dirty="0">
                <a:solidFill>
                  <a:srgbClr val="000000"/>
                </a:solidFill>
                <a:latin typeface="HelveticaNeueW10-55Roma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HelveticaNeueW10-55Roma"/>
              </a:rPr>
              <a:t>організаційного</a:t>
            </a:r>
            <a:r>
              <a:rPr lang="ru-RU" sz="2400" dirty="0">
                <a:solidFill>
                  <a:srgbClr val="000000"/>
                </a:solidFill>
                <a:latin typeface="HelveticaNeueW10-55Roma"/>
              </a:rPr>
              <a:t> менеджменту </a:t>
            </a:r>
            <a:r>
              <a:rPr lang="ru-RU" sz="2400" dirty="0" err="1">
                <a:solidFill>
                  <a:srgbClr val="000000"/>
                </a:solidFill>
                <a:latin typeface="HelveticaNeueW10-55Roma"/>
              </a:rPr>
              <a:t>пропонує</a:t>
            </a:r>
            <a:r>
              <a:rPr lang="ru-RU" sz="2400" dirty="0">
                <a:solidFill>
                  <a:srgbClr val="000000"/>
                </a:solidFill>
                <a:latin typeface="HelveticaNeueW10-55Roma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HelveticaNeueW10-55Roma"/>
              </a:rPr>
              <a:t>швейцарська</a:t>
            </a:r>
            <a:r>
              <a:rPr lang="ru-RU" sz="2400" dirty="0">
                <a:solidFill>
                  <a:srgbClr val="000000"/>
                </a:solidFill>
                <a:latin typeface="HelveticaNeueW10-55Roma"/>
              </a:rPr>
              <a:t> школа </a:t>
            </a:r>
            <a:r>
              <a:rPr lang="ru-RU" sz="2400" dirty="0" err="1">
                <a:solidFill>
                  <a:srgbClr val="000000"/>
                </a:solidFill>
                <a:latin typeface="HelveticaNeueW10-55Roma"/>
              </a:rPr>
              <a:t>готельного</a:t>
            </a:r>
            <a:r>
              <a:rPr lang="ru-RU" sz="2400" dirty="0">
                <a:solidFill>
                  <a:srgbClr val="000000"/>
                </a:solidFill>
                <a:latin typeface="HelveticaNeueW10-55Roma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HelveticaNeueW10-55Roma"/>
              </a:rPr>
              <a:t>бізнесу</a:t>
            </a:r>
            <a:r>
              <a:rPr lang="ru-RU" sz="2400" dirty="0">
                <a:solidFill>
                  <a:srgbClr val="000000"/>
                </a:solidFill>
                <a:latin typeface="HelveticaNeueW10-55Roma"/>
              </a:rPr>
              <a:t> </a:t>
            </a:r>
            <a:r>
              <a:rPr lang="en-US" sz="2400" b="1" dirty="0" err="1">
                <a:solidFill>
                  <a:srgbClr val="000000"/>
                </a:solidFill>
                <a:latin typeface="HelveticaNeueW10-55Roma"/>
              </a:rPr>
              <a:t>Glion</a:t>
            </a:r>
            <a:r>
              <a:rPr lang="en-US" sz="2400" b="1" dirty="0">
                <a:solidFill>
                  <a:srgbClr val="000000"/>
                </a:solidFill>
                <a:latin typeface="HelveticaNeueW10-55Roma"/>
              </a:rPr>
              <a:t> (</a:t>
            </a:r>
            <a:r>
              <a:rPr lang="ru-RU" sz="2400" b="1" dirty="0" err="1">
                <a:solidFill>
                  <a:srgbClr val="000000"/>
                </a:solidFill>
                <a:latin typeface="HelveticaNeueW10-55Roma"/>
              </a:rPr>
              <a:t>кампуси</a:t>
            </a:r>
            <a:r>
              <a:rPr lang="ru-RU" sz="2400" b="1" dirty="0">
                <a:solidFill>
                  <a:srgbClr val="000000"/>
                </a:solidFill>
                <a:latin typeface="HelveticaNeueW10-55Roma"/>
              </a:rPr>
              <a:t> в </a:t>
            </a:r>
            <a:r>
              <a:rPr lang="ru-RU" sz="2400" b="1" dirty="0" err="1">
                <a:solidFill>
                  <a:srgbClr val="000000"/>
                </a:solidFill>
                <a:latin typeface="HelveticaNeueW10-55Roma"/>
              </a:rPr>
              <a:t>Швейцарії</a:t>
            </a:r>
            <a:r>
              <a:rPr lang="ru-RU" sz="2400" b="1" dirty="0">
                <a:solidFill>
                  <a:srgbClr val="000000"/>
                </a:solidFill>
                <a:latin typeface="HelveticaNeueW10-55Roma"/>
              </a:rPr>
              <a:t> і </a:t>
            </a:r>
            <a:r>
              <a:rPr lang="ru-RU" sz="2400" b="1" dirty="0" err="1">
                <a:solidFill>
                  <a:srgbClr val="000000"/>
                </a:solidFill>
                <a:latin typeface="HelveticaNeueW10-55Roma"/>
              </a:rPr>
              <a:t>Великобританії</a:t>
            </a:r>
            <a:r>
              <a:rPr lang="ru-RU" sz="2400" b="1" dirty="0">
                <a:solidFill>
                  <a:srgbClr val="000000"/>
                </a:solidFill>
                <a:latin typeface="HelveticaNeueW10-55Roma"/>
              </a:rPr>
              <a:t>).</a:t>
            </a:r>
            <a:r>
              <a:rPr lang="ru-RU" sz="2400" dirty="0">
                <a:solidFill>
                  <a:srgbClr val="000000"/>
                </a:solidFill>
                <a:latin typeface="HelveticaNeueW10-55Roma"/>
              </a:rPr>
              <a:t> </a:t>
            </a:r>
            <a:endParaRPr lang="ru-RU" sz="2400" dirty="0" smtClean="0">
              <a:solidFill>
                <a:srgbClr val="000000"/>
              </a:solidFill>
              <a:latin typeface="HelveticaNeueW10-55Roma"/>
            </a:endParaRPr>
          </a:p>
          <a:p>
            <a:pPr algn="just" fontAlgn="base"/>
            <a:r>
              <a:rPr lang="ru-RU" sz="2400" dirty="0" smtClean="0">
                <a:solidFill>
                  <a:srgbClr val="000000"/>
                </a:solidFill>
                <a:latin typeface="HelveticaNeueW10-55Roma"/>
              </a:rPr>
              <a:t>    </a:t>
            </a:r>
            <a:r>
              <a:rPr lang="ru-RU" sz="2400" dirty="0" err="1" smtClean="0">
                <a:solidFill>
                  <a:srgbClr val="000000"/>
                </a:solidFill>
                <a:latin typeface="HelveticaNeueW10-55Roma"/>
              </a:rPr>
              <a:t>Це</a:t>
            </a:r>
            <a:r>
              <a:rPr lang="ru-RU" sz="2400" dirty="0" smtClean="0">
                <a:solidFill>
                  <a:srgbClr val="000000"/>
                </a:solidFill>
                <a:latin typeface="HelveticaNeueW10-55Roma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HelveticaNeueW10-55Roma"/>
              </a:rPr>
              <a:t>підтверджується</a:t>
            </a:r>
            <a:r>
              <a:rPr lang="ru-RU" sz="2400" dirty="0">
                <a:solidFill>
                  <a:srgbClr val="000000"/>
                </a:solidFill>
                <a:latin typeface="HelveticaNeueW10-55Roma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HelveticaNeueW10-55Roma"/>
              </a:rPr>
              <a:t>тим</a:t>
            </a:r>
            <a:r>
              <a:rPr lang="ru-RU" sz="2400" dirty="0">
                <a:solidFill>
                  <a:srgbClr val="000000"/>
                </a:solidFill>
                <a:latin typeface="HelveticaNeueW10-55Roma"/>
              </a:rPr>
              <a:t>, </a:t>
            </a:r>
            <a:r>
              <a:rPr lang="ru-RU" sz="2400" dirty="0" err="1">
                <a:solidFill>
                  <a:srgbClr val="000000"/>
                </a:solidFill>
                <a:latin typeface="HelveticaNeueW10-55Roma"/>
              </a:rPr>
              <a:t>що</a:t>
            </a:r>
            <a:r>
              <a:rPr lang="ru-RU" sz="2400" dirty="0">
                <a:solidFill>
                  <a:srgbClr val="000000"/>
                </a:solidFill>
                <a:latin typeface="HelveticaNeueW10-55Roma"/>
              </a:rPr>
              <a:t> 86% студентов вузу </a:t>
            </a:r>
            <a:r>
              <a:rPr lang="ru-RU" sz="2400" dirty="0" err="1">
                <a:solidFill>
                  <a:srgbClr val="000000"/>
                </a:solidFill>
                <a:latin typeface="HelveticaNeueW10-55Roma"/>
              </a:rPr>
              <a:t>отримують</a:t>
            </a:r>
            <a:r>
              <a:rPr lang="ru-RU" sz="2400" dirty="0">
                <a:solidFill>
                  <a:srgbClr val="000000"/>
                </a:solidFill>
                <a:latin typeface="HelveticaNeueW10-55Roma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HelveticaNeueW10-55Roma"/>
              </a:rPr>
              <a:t>пропозицію</a:t>
            </a:r>
            <a:r>
              <a:rPr lang="ru-RU" sz="2400" dirty="0">
                <a:solidFill>
                  <a:srgbClr val="000000"/>
                </a:solidFill>
                <a:latin typeface="HelveticaNeueW10-55Roma"/>
              </a:rPr>
              <a:t> про роботу у день </a:t>
            </a:r>
            <a:r>
              <a:rPr lang="ru-RU" sz="2400" dirty="0" err="1">
                <a:solidFill>
                  <a:srgbClr val="000000"/>
                </a:solidFill>
                <a:latin typeface="HelveticaNeueW10-55Roma"/>
              </a:rPr>
              <a:t>випуску</a:t>
            </a:r>
            <a:r>
              <a:rPr lang="ru-RU" sz="2400" dirty="0">
                <a:solidFill>
                  <a:srgbClr val="000000"/>
                </a:solidFill>
                <a:latin typeface="HelveticaNeueW10-55Roma"/>
              </a:rPr>
              <a:t>.</a:t>
            </a:r>
          </a:p>
          <a:p>
            <a:pPr algn="just" fontAlgn="base"/>
            <a:r>
              <a:rPr lang="ru-RU" sz="2400" dirty="0" smtClean="0">
                <a:solidFill>
                  <a:srgbClr val="000000"/>
                </a:solidFill>
                <a:latin typeface="HelveticaNeueW10-55Roma"/>
              </a:rPr>
              <a:t>     </a:t>
            </a:r>
            <a:r>
              <a:rPr lang="ru-RU" sz="2400" dirty="0" err="1" smtClean="0">
                <a:solidFill>
                  <a:srgbClr val="000000"/>
                </a:solidFill>
                <a:latin typeface="HelveticaNeueW10-55Roma"/>
              </a:rPr>
              <a:t>Майбутні</a:t>
            </a:r>
            <a:r>
              <a:rPr lang="ru-RU" sz="2400" dirty="0" smtClean="0">
                <a:solidFill>
                  <a:srgbClr val="000000"/>
                </a:solidFill>
                <a:latin typeface="HelveticaNeueW10-55Roma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HelveticaNeueW10-55Roma"/>
              </a:rPr>
              <a:t>event-</a:t>
            </a:r>
            <a:r>
              <a:rPr lang="ru-RU" sz="2400" dirty="0" err="1">
                <a:solidFill>
                  <a:srgbClr val="000000"/>
                </a:solidFill>
                <a:latin typeface="HelveticaNeueW10-55Roma"/>
              </a:rPr>
              <a:t>менеджери</a:t>
            </a:r>
            <a:r>
              <a:rPr lang="ru-RU" sz="2400" dirty="0">
                <a:solidFill>
                  <a:srgbClr val="000000"/>
                </a:solidFill>
                <a:latin typeface="HelveticaNeueW10-55Roma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HelveticaNeueW10-55Roma"/>
              </a:rPr>
              <a:t>повинні</a:t>
            </a:r>
            <a:r>
              <a:rPr lang="ru-RU" sz="2400" dirty="0">
                <a:solidFill>
                  <a:srgbClr val="000000"/>
                </a:solidFill>
                <a:latin typeface="HelveticaNeueW10-55Roma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HelveticaNeueW10-55Roma"/>
              </a:rPr>
              <a:t>володіти</a:t>
            </a:r>
            <a:r>
              <a:rPr lang="ru-RU" sz="2400" dirty="0">
                <a:solidFill>
                  <a:srgbClr val="000000"/>
                </a:solidFill>
                <a:latin typeface="HelveticaNeueW10-55Roma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HelveticaNeueW10-55Roma"/>
              </a:rPr>
              <a:t>знаннями</a:t>
            </a:r>
            <a:r>
              <a:rPr lang="ru-RU" sz="2400" dirty="0">
                <a:solidFill>
                  <a:srgbClr val="000000"/>
                </a:solidFill>
                <a:latin typeface="HelveticaNeueW10-55Roma"/>
              </a:rPr>
              <a:t> у </a:t>
            </a:r>
            <a:r>
              <a:rPr lang="ru-RU" sz="2400" dirty="0" err="1">
                <a:solidFill>
                  <a:srgbClr val="000000"/>
                </a:solidFill>
                <a:latin typeface="HelveticaNeueW10-55Roma"/>
              </a:rPr>
              <a:t>різних</a:t>
            </a:r>
            <a:r>
              <a:rPr lang="ru-RU" sz="2400" dirty="0">
                <a:solidFill>
                  <a:srgbClr val="000000"/>
                </a:solidFill>
                <a:latin typeface="HelveticaNeueW10-55Roma"/>
              </a:rPr>
              <a:t> сферах, </a:t>
            </a:r>
            <a:r>
              <a:rPr lang="ru-RU" sz="2400" dirty="0" err="1">
                <a:solidFill>
                  <a:srgbClr val="000000"/>
                </a:solidFill>
                <a:latin typeface="HelveticaNeueW10-55Roma"/>
              </a:rPr>
              <a:t>щоб</a:t>
            </a:r>
            <a:r>
              <a:rPr lang="ru-RU" sz="2400" dirty="0">
                <a:solidFill>
                  <a:srgbClr val="000000"/>
                </a:solidFill>
                <a:latin typeface="HelveticaNeueW10-55Roma"/>
              </a:rPr>
              <a:t> стати </a:t>
            </a:r>
            <a:r>
              <a:rPr lang="ru-RU" sz="2400" dirty="0" err="1">
                <a:solidFill>
                  <a:srgbClr val="000000"/>
                </a:solidFill>
                <a:latin typeface="HelveticaNeueW10-55Roma"/>
              </a:rPr>
              <a:t>професіоналами</a:t>
            </a:r>
            <a:r>
              <a:rPr lang="ru-RU" sz="2400" dirty="0">
                <a:solidFill>
                  <a:srgbClr val="000000"/>
                </a:solidFill>
                <a:latin typeface="HelveticaNeueW10-55Roma"/>
              </a:rPr>
              <a:t> у </a:t>
            </a:r>
            <a:r>
              <a:rPr lang="ru-RU" sz="2400" dirty="0" err="1">
                <a:solidFill>
                  <a:srgbClr val="000000"/>
                </a:solidFill>
                <a:latin typeface="HelveticaNeueW10-55Roma"/>
              </a:rPr>
              <a:t>своїй</a:t>
            </a:r>
            <a:r>
              <a:rPr lang="ru-RU" sz="2400" dirty="0">
                <a:solidFill>
                  <a:srgbClr val="000000"/>
                </a:solidFill>
                <a:latin typeface="HelveticaNeueW10-55Roma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HelveticaNeueW10-55Roma"/>
              </a:rPr>
              <a:t>індустрії</a:t>
            </a:r>
            <a:r>
              <a:rPr lang="ru-RU" sz="2400" dirty="0">
                <a:solidFill>
                  <a:srgbClr val="000000"/>
                </a:solidFill>
                <a:latin typeface="HelveticaNeueW10-55Roma"/>
              </a:rPr>
              <a:t>.</a:t>
            </a:r>
          </a:p>
          <a:p>
            <a:pPr algn="just" fontAlgn="base"/>
            <a:r>
              <a:rPr lang="ru-RU" sz="2400" dirty="0" smtClean="0">
                <a:solidFill>
                  <a:srgbClr val="000000"/>
                </a:solidFill>
                <a:latin typeface="HelveticaNeueW10-55Roma"/>
              </a:rPr>
              <a:t>     </a:t>
            </a:r>
            <a:endParaRPr lang="ru-RU" sz="2400" b="0" i="0" dirty="0">
              <a:solidFill>
                <a:srgbClr val="000000"/>
              </a:solidFill>
              <a:effectLst/>
              <a:latin typeface="HelveticaNeueW10-55Roma"/>
            </a:endParaRPr>
          </a:p>
        </p:txBody>
      </p:sp>
    </p:spTree>
    <p:extLst>
      <p:ext uri="{BB962C8B-B14F-4D97-AF65-F5344CB8AC3E}">
        <p14:creationId xmlns:p14="http://schemas.microsoft.com/office/powerpoint/2010/main" val="3051006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35713" y="1600200"/>
            <a:ext cx="8504257" cy="286232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914400" lvl="1" indent="-457200">
              <a:buFontTx/>
              <a:buAutoNum type="arabicPeriod"/>
              <a:tabLst>
                <a:tab pos="1047115" algn="l"/>
              </a:tabLst>
            </a:pPr>
            <a:r>
              <a:rPr lang="uk-UA" sz="3600" i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Характеристика </a:t>
            </a:r>
            <a:r>
              <a:rPr lang="uk-UA" sz="3600" i="1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івент</a:t>
            </a:r>
            <a:r>
              <a:rPr lang="uk-UA" sz="3600" i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-індустрії</a:t>
            </a:r>
            <a:endParaRPr lang="uk-UA" sz="3600" i="1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914400" lvl="1" indent="-457200">
              <a:buAutoNum type="arabicPeriod"/>
              <a:tabLst>
                <a:tab pos="1047115" algn="l"/>
              </a:tabLst>
            </a:pPr>
            <a:r>
              <a:rPr lang="uk-UA" sz="3600" i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Характеристика діяльності </a:t>
            </a:r>
            <a:r>
              <a:rPr lang="uk-UA" sz="3600" i="1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івент</a:t>
            </a:r>
            <a:r>
              <a:rPr lang="uk-UA" sz="3600" i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-менеджера</a:t>
            </a:r>
          </a:p>
          <a:p>
            <a:pPr marL="914400" lvl="1" indent="-457200">
              <a:buAutoNum type="arabicPeriod"/>
              <a:tabLst>
                <a:tab pos="1047115" algn="l"/>
              </a:tabLst>
            </a:pPr>
            <a:r>
              <a:rPr lang="uk-UA" sz="3600" i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Освіта в сфері </a:t>
            </a:r>
            <a:r>
              <a:rPr lang="uk-UA" sz="3600" i="1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івент</a:t>
            </a:r>
            <a:r>
              <a:rPr lang="uk-UA" sz="3600" i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-менеджменту</a:t>
            </a:r>
          </a:p>
          <a:p>
            <a:pPr marL="914400" lvl="1" indent="-457200">
              <a:buAutoNum type="arabicPeriod"/>
              <a:tabLst>
                <a:tab pos="1047115" algn="l"/>
              </a:tabLst>
            </a:pPr>
            <a:endParaRPr lang="uk-UA" sz="3600" i="1" dirty="0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19843" y="228600"/>
            <a:ext cx="153599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>
                <a:ln w="17780" cmpd="sng">
                  <a:noFill/>
                  <a:prstDash val="solid"/>
                  <a:miter lim="800000"/>
                </a:ln>
                <a:ea typeface="+mj-ea"/>
                <a:cs typeface="Times New Roman" panose="02020603050405020304" pitchFamily="18" charset="0"/>
              </a:rPr>
              <a:t>План</a:t>
            </a:r>
            <a:endParaRPr lang="uk-UA" sz="4000" b="1" dirty="0">
              <a:ln w="17780" cmpd="sng">
                <a:noFill/>
                <a:prstDash val="solid"/>
                <a:miter lim="800000"/>
              </a:ln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2426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24400" y="426774"/>
            <a:ext cx="3962400" cy="563231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 fontAlgn="base"/>
            <a:r>
              <a:rPr lang="ru-RU" sz="2400" dirty="0" smtClean="0">
                <a:solidFill>
                  <a:srgbClr val="000000"/>
                </a:solidFill>
                <a:latin typeface="HelveticaNeueW10-55Roma"/>
              </a:rPr>
              <a:t>    </a:t>
            </a:r>
            <a:r>
              <a:rPr lang="ru-RU" sz="2400" dirty="0" err="1" smtClean="0">
                <a:solidFill>
                  <a:srgbClr val="000000"/>
                </a:solidFill>
                <a:latin typeface="HelveticaNeueW10-55Roma"/>
              </a:rPr>
              <a:t>Усі</a:t>
            </a:r>
            <a:r>
              <a:rPr lang="ru-RU" sz="2400" dirty="0" smtClean="0">
                <a:solidFill>
                  <a:srgbClr val="000000"/>
                </a:solidFill>
                <a:latin typeface="HelveticaNeueW10-55Roma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HelveticaNeueW10-55Roma"/>
              </a:rPr>
              <a:t>ці</a:t>
            </a:r>
            <a:r>
              <a:rPr lang="ru-RU" sz="2400" dirty="0">
                <a:solidFill>
                  <a:srgbClr val="000000"/>
                </a:solidFill>
                <a:latin typeface="HelveticaNeueW10-55Roma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HelveticaNeueW10-55Roma"/>
              </a:rPr>
              <a:t>предмети</a:t>
            </a:r>
            <a:r>
              <a:rPr lang="ru-RU" sz="2400" dirty="0">
                <a:solidFill>
                  <a:srgbClr val="000000"/>
                </a:solidFill>
                <a:latin typeface="HelveticaNeueW10-55Roma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HelveticaNeueW10-55Roma"/>
              </a:rPr>
              <a:t>дозволяють</a:t>
            </a:r>
            <a:r>
              <a:rPr lang="ru-RU" sz="2400" dirty="0">
                <a:solidFill>
                  <a:srgbClr val="000000"/>
                </a:solidFill>
                <a:latin typeface="HelveticaNeueW10-55Roma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HelveticaNeueW10-55Roma"/>
              </a:rPr>
              <a:t>розвинути</a:t>
            </a:r>
            <a:r>
              <a:rPr lang="ru-RU" sz="2400" dirty="0">
                <a:solidFill>
                  <a:srgbClr val="000000"/>
                </a:solidFill>
                <a:latin typeface="HelveticaNeueW10-55Roma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HelveticaNeueW10-55Roma"/>
              </a:rPr>
              <a:t>такі</a:t>
            </a:r>
            <a:r>
              <a:rPr lang="ru-RU" sz="2400" dirty="0">
                <a:solidFill>
                  <a:srgbClr val="000000"/>
                </a:solidFill>
                <a:latin typeface="HelveticaNeueW10-55Roma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HelveticaNeueW10-55Roma"/>
              </a:rPr>
              <a:t>необхідні</a:t>
            </a:r>
            <a:r>
              <a:rPr lang="ru-RU" sz="2400" dirty="0">
                <a:solidFill>
                  <a:srgbClr val="000000"/>
                </a:solidFill>
                <a:latin typeface="HelveticaNeueW10-55Roma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HelveticaNeueW10-55Roma"/>
              </a:rPr>
              <a:t>якості</a:t>
            </a:r>
            <a:r>
              <a:rPr lang="ru-RU" sz="2400" dirty="0">
                <a:solidFill>
                  <a:srgbClr val="000000"/>
                </a:solidFill>
                <a:latin typeface="HelveticaNeueW10-55Roma"/>
              </a:rPr>
              <a:t>, </a:t>
            </a:r>
            <a:r>
              <a:rPr lang="ru-RU" sz="2400" dirty="0" err="1">
                <a:solidFill>
                  <a:srgbClr val="000000"/>
                </a:solidFill>
                <a:latin typeface="HelveticaNeueW10-55Roma"/>
              </a:rPr>
              <a:t>навички</a:t>
            </a:r>
            <a:r>
              <a:rPr lang="ru-RU" sz="2400" dirty="0">
                <a:solidFill>
                  <a:srgbClr val="000000"/>
                </a:solidFill>
                <a:latin typeface="HelveticaNeueW10-55Roma"/>
              </a:rPr>
              <a:t> і </a:t>
            </a:r>
            <a:r>
              <a:rPr lang="ru-RU" sz="2400" dirty="0" err="1">
                <a:solidFill>
                  <a:srgbClr val="000000"/>
                </a:solidFill>
                <a:latin typeface="HelveticaNeueW10-55Roma"/>
              </a:rPr>
              <a:t>знання</a:t>
            </a:r>
            <a:r>
              <a:rPr lang="ru-RU" sz="2400" dirty="0">
                <a:solidFill>
                  <a:srgbClr val="000000"/>
                </a:solidFill>
                <a:latin typeface="HelveticaNeueW10-55Roma"/>
              </a:rPr>
              <a:t>, як </a:t>
            </a:r>
            <a:r>
              <a:rPr lang="ru-RU" sz="2400" dirty="0" err="1">
                <a:solidFill>
                  <a:srgbClr val="000000"/>
                </a:solidFill>
                <a:latin typeface="HelveticaNeueW10-55Roma"/>
              </a:rPr>
              <a:t>орієнтація</a:t>
            </a:r>
            <a:r>
              <a:rPr lang="ru-RU" sz="2400" dirty="0">
                <a:solidFill>
                  <a:srgbClr val="000000"/>
                </a:solidFill>
                <a:latin typeface="HelveticaNeueW10-55Roma"/>
              </a:rPr>
              <a:t> на </a:t>
            </a:r>
            <a:r>
              <a:rPr lang="ru-RU" sz="2400" dirty="0" err="1">
                <a:solidFill>
                  <a:srgbClr val="000000"/>
                </a:solidFill>
                <a:latin typeface="HelveticaNeueW10-55Roma"/>
              </a:rPr>
              <a:t>клієнтів</a:t>
            </a:r>
            <a:r>
              <a:rPr lang="ru-RU" sz="2400" dirty="0">
                <a:solidFill>
                  <a:srgbClr val="000000"/>
                </a:solidFill>
                <a:latin typeface="HelveticaNeueW10-55Roma"/>
              </a:rPr>
              <a:t>, </a:t>
            </a:r>
            <a:r>
              <a:rPr lang="ru-RU" sz="2400" dirty="0" err="1">
                <a:solidFill>
                  <a:srgbClr val="000000"/>
                </a:solidFill>
                <a:latin typeface="HelveticaNeueW10-55Roma"/>
              </a:rPr>
              <a:t>стратегічне</a:t>
            </a:r>
            <a:r>
              <a:rPr lang="ru-RU" sz="2400" dirty="0">
                <a:solidFill>
                  <a:srgbClr val="000000"/>
                </a:solidFill>
                <a:latin typeface="HelveticaNeueW10-55Roma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HelveticaNeueW10-55Roma"/>
              </a:rPr>
              <a:t>планування</a:t>
            </a:r>
            <a:r>
              <a:rPr lang="ru-RU" sz="2400" dirty="0">
                <a:solidFill>
                  <a:srgbClr val="000000"/>
                </a:solidFill>
                <a:latin typeface="HelveticaNeueW10-55Roma"/>
              </a:rPr>
              <a:t>, </a:t>
            </a:r>
            <a:r>
              <a:rPr lang="ru-RU" sz="2400" dirty="0" err="1">
                <a:solidFill>
                  <a:srgbClr val="000000"/>
                </a:solidFill>
                <a:latin typeface="HelveticaNeueW10-55Roma"/>
              </a:rPr>
              <a:t>розуміння</a:t>
            </a:r>
            <a:r>
              <a:rPr lang="ru-RU" sz="2400" dirty="0">
                <a:solidFill>
                  <a:srgbClr val="000000"/>
                </a:solidFill>
                <a:latin typeface="HelveticaNeueW10-55Roma"/>
              </a:rPr>
              <a:t> потреб </a:t>
            </a:r>
            <a:r>
              <a:rPr lang="ru-RU" sz="2400" dirty="0" err="1">
                <a:solidFill>
                  <a:srgbClr val="000000"/>
                </a:solidFill>
                <a:latin typeface="HelveticaNeueW10-55Roma"/>
              </a:rPr>
              <a:t>цільової</a:t>
            </a:r>
            <a:r>
              <a:rPr lang="ru-RU" sz="2400" dirty="0">
                <a:solidFill>
                  <a:srgbClr val="000000"/>
                </a:solidFill>
                <a:latin typeface="HelveticaNeueW10-55Roma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HelveticaNeueW10-55Roma"/>
              </a:rPr>
              <a:t>аудиторії</a:t>
            </a:r>
            <a:r>
              <a:rPr lang="ru-RU" sz="2400" dirty="0">
                <a:solidFill>
                  <a:srgbClr val="000000"/>
                </a:solidFill>
                <a:latin typeface="HelveticaNeueW10-55Roma"/>
              </a:rPr>
              <a:t>, </a:t>
            </a:r>
            <a:r>
              <a:rPr lang="ru-RU" sz="2400" dirty="0" err="1">
                <a:solidFill>
                  <a:srgbClr val="000000"/>
                </a:solidFill>
                <a:latin typeface="HelveticaNeueW10-55Roma"/>
              </a:rPr>
              <a:t>наполегливість</a:t>
            </a:r>
            <a:r>
              <a:rPr lang="ru-RU" sz="2400" dirty="0">
                <a:solidFill>
                  <a:srgbClr val="000000"/>
                </a:solidFill>
                <a:latin typeface="HelveticaNeueW10-55Roma"/>
              </a:rPr>
              <a:t> і </a:t>
            </a:r>
            <a:r>
              <a:rPr lang="ru-RU" sz="2400" dirty="0" err="1">
                <a:solidFill>
                  <a:srgbClr val="000000"/>
                </a:solidFill>
                <a:latin typeface="HelveticaNeueW10-55Roma"/>
              </a:rPr>
              <a:t>впевненість</a:t>
            </a:r>
            <a:r>
              <a:rPr lang="ru-RU" sz="2400" dirty="0">
                <a:solidFill>
                  <a:srgbClr val="000000"/>
                </a:solidFill>
                <a:latin typeface="HelveticaNeueW10-55Roma"/>
              </a:rPr>
              <a:t> у </a:t>
            </a:r>
            <a:r>
              <a:rPr lang="ru-RU" sz="2400" dirty="0" err="1">
                <a:solidFill>
                  <a:srgbClr val="000000"/>
                </a:solidFill>
                <a:latin typeface="HelveticaNeueW10-55Roma"/>
              </a:rPr>
              <a:t>собі</a:t>
            </a:r>
            <a:r>
              <a:rPr lang="ru-RU" sz="2400" dirty="0">
                <a:solidFill>
                  <a:srgbClr val="000000"/>
                </a:solidFill>
                <a:latin typeface="HelveticaNeueW10-55Roma"/>
              </a:rPr>
              <a:t>.</a:t>
            </a:r>
          </a:p>
          <a:p>
            <a:pPr algn="just" fontAlgn="base"/>
            <a:r>
              <a:rPr lang="ru-RU" sz="2400" dirty="0" smtClean="0">
                <a:solidFill>
                  <a:srgbClr val="000000"/>
                </a:solidFill>
                <a:latin typeface="HelveticaNeueW10-55Roma"/>
              </a:rPr>
              <a:t>    </a:t>
            </a:r>
            <a:r>
              <a:rPr lang="ru-RU" sz="2400" dirty="0" err="1" smtClean="0">
                <a:solidFill>
                  <a:srgbClr val="000000"/>
                </a:solidFill>
                <a:latin typeface="HelveticaNeueW10-55Roma"/>
              </a:rPr>
              <a:t>Студенти</a:t>
            </a:r>
            <a:r>
              <a:rPr lang="ru-RU" sz="2400" dirty="0" smtClean="0">
                <a:solidFill>
                  <a:srgbClr val="000000"/>
                </a:solidFill>
                <a:latin typeface="HelveticaNeueW10-55Roma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HelveticaNeueW10-55Roma"/>
              </a:rPr>
              <a:t>Glion</a:t>
            </a:r>
            <a:r>
              <a:rPr lang="en-US" sz="2400" dirty="0">
                <a:solidFill>
                  <a:srgbClr val="000000"/>
                </a:solidFill>
                <a:latin typeface="HelveticaNeueW10-55Roma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HelveticaNeueW10-55Roma"/>
              </a:rPr>
              <a:t>проходять</a:t>
            </a:r>
            <a:r>
              <a:rPr lang="ru-RU" sz="2400" dirty="0">
                <a:solidFill>
                  <a:srgbClr val="000000"/>
                </a:solidFill>
                <a:latin typeface="HelveticaNeueW10-55Roma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HelveticaNeueW10-55Roma"/>
              </a:rPr>
              <a:t>стажування</a:t>
            </a:r>
            <a:r>
              <a:rPr lang="ru-RU" sz="2400" dirty="0">
                <a:solidFill>
                  <a:srgbClr val="000000"/>
                </a:solidFill>
                <a:latin typeface="HelveticaNeueW10-55Roma"/>
              </a:rPr>
              <a:t>, а </a:t>
            </a:r>
            <a:r>
              <a:rPr lang="ru-RU" sz="2400" dirty="0" err="1">
                <a:solidFill>
                  <a:srgbClr val="000000"/>
                </a:solidFill>
                <a:latin typeface="HelveticaNeueW10-55Roma"/>
              </a:rPr>
              <a:t>потім</a:t>
            </a:r>
            <a:r>
              <a:rPr lang="ru-RU" sz="2400" dirty="0">
                <a:solidFill>
                  <a:srgbClr val="000000"/>
                </a:solidFill>
                <a:latin typeface="HelveticaNeueW10-55Roma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HelveticaNeueW10-55Roma"/>
              </a:rPr>
              <a:t>працюють</a:t>
            </a:r>
            <a:r>
              <a:rPr lang="ru-RU" sz="2400" dirty="0">
                <a:solidFill>
                  <a:srgbClr val="000000"/>
                </a:solidFill>
                <a:latin typeface="HelveticaNeueW10-55Roma"/>
              </a:rPr>
              <a:t> у таких </a:t>
            </a:r>
            <a:r>
              <a:rPr lang="ru-RU" sz="2400" dirty="0" err="1">
                <a:solidFill>
                  <a:srgbClr val="000000"/>
                </a:solidFill>
                <a:latin typeface="HelveticaNeueW10-55Roma"/>
              </a:rPr>
              <a:t>відомих</a:t>
            </a:r>
            <a:r>
              <a:rPr lang="ru-RU" sz="2400" dirty="0">
                <a:solidFill>
                  <a:srgbClr val="000000"/>
                </a:solidFill>
                <a:latin typeface="HelveticaNeueW10-55Roma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HelveticaNeueW10-55Roma"/>
              </a:rPr>
              <a:t>компаніях</a:t>
            </a:r>
            <a:r>
              <a:rPr lang="ru-RU" sz="2400" dirty="0">
                <a:solidFill>
                  <a:srgbClr val="000000"/>
                </a:solidFill>
                <a:latin typeface="HelveticaNeueW10-55Roma"/>
              </a:rPr>
              <a:t>, як </a:t>
            </a:r>
            <a:r>
              <a:rPr lang="en-US" sz="2400" dirty="0">
                <a:solidFill>
                  <a:srgbClr val="000000"/>
                </a:solidFill>
                <a:latin typeface="HelveticaNeueW10-55Roma"/>
              </a:rPr>
              <a:t>Bloomberg, Amber Lounge, Holiday Inn.</a:t>
            </a:r>
            <a:endParaRPr lang="en-US" sz="2400" b="0" i="0" dirty="0">
              <a:solidFill>
                <a:srgbClr val="000000"/>
              </a:solidFill>
              <a:effectLst/>
              <a:latin typeface="HelveticaNeueW10-55Rom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676400"/>
            <a:ext cx="3962400" cy="31330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1187552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91000" y="27709"/>
            <a:ext cx="4585855" cy="59400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0000"/>
                </a:solidFill>
                <a:latin typeface="HelveticaNeueW10-55Roma"/>
              </a:rPr>
              <a:t>Школа </a:t>
            </a:r>
            <a:r>
              <a:rPr lang="en-US" sz="2000" b="1" dirty="0">
                <a:solidFill>
                  <a:srgbClr val="000000"/>
                </a:solidFill>
                <a:latin typeface="HelveticaNeueW10-55Roma"/>
              </a:rPr>
              <a:t>Les </a:t>
            </a:r>
            <a:r>
              <a:rPr lang="en-US" sz="2000" b="1" dirty="0" err="1">
                <a:solidFill>
                  <a:srgbClr val="000000"/>
                </a:solidFill>
                <a:latin typeface="HelveticaNeueW10-55Roma"/>
              </a:rPr>
              <a:t>Roches</a:t>
            </a:r>
            <a:r>
              <a:rPr lang="en-US" sz="2000" b="1" dirty="0">
                <a:solidFill>
                  <a:srgbClr val="000000"/>
                </a:solidFill>
                <a:latin typeface="HelveticaNeueW10-55Roma"/>
              </a:rPr>
              <a:t>,</a:t>
            </a:r>
            <a:r>
              <a:rPr lang="en-US" sz="2000" dirty="0">
                <a:solidFill>
                  <a:srgbClr val="000000"/>
                </a:solidFill>
                <a:latin typeface="HelveticaNeueW10-55Roma"/>
              </a:rPr>
              <a:t> </a:t>
            </a:r>
            <a:r>
              <a:rPr lang="ru-RU" sz="2000" dirty="0" err="1">
                <a:solidFill>
                  <a:srgbClr val="000000"/>
                </a:solidFill>
                <a:latin typeface="HelveticaNeueW10-55Roma"/>
              </a:rPr>
              <a:t>кампуси</a:t>
            </a:r>
            <a:r>
              <a:rPr lang="ru-RU" sz="2000" dirty="0">
                <a:solidFill>
                  <a:srgbClr val="000000"/>
                </a:solidFill>
                <a:latin typeface="HelveticaNeueW10-55Roma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HelveticaNeueW10-55Roma"/>
              </a:rPr>
              <a:t>якої</a:t>
            </a:r>
            <a:r>
              <a:rPr lang="ru-RU" sz="2000" dirty="0">
                <a:solidFill>
                  <a:srgbClr val="000000"/>
                </a:solidFill>
                <a:latin typeface="HelveticaNeueW10-55Roma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HelveticaNeueW10-55Roma"/>
              </a:rPr>
              <a:t>знаходяться</a:t>
            </a:r>
            <a:r>
              <a:rPr lang="ru-RU" sz="2000" dirty="0">
                <a:solidFill>
                  <a:srgbClr val="000000"/>
                </a:solidFill>
                <a:latin typeface="HelveticaNeueW10-55Roma"/>
              </a:rPr>
              <a:t> в </a:t>
            </a:r>
            <a:r>
              <a:rPr lang="ru-RU" sz="2000" dirty="0" err="1">
                <a:solidFill>
                  <a:srgbClr val="000000"/>
                </a:solidFill>
                <a:latin typeface="HelveticaNeueW10-55Roma"/>
              </a:rPr>
              <a:t>Іспанії</a:t>
            </a:r>
            <a:r>
              <a:rPr lang="ru-RU" sz="2000" dirty="0">
                <a:solidFill>
                  <a:srgbClr val="000000"/>
                </a:solidFill>
                <a:latin typeface="HelveticaNeueW10-55Roma"/>
              </a:rPr>
              <a:t>, США і </a:t>
            </a:r>
            <a:r>
              <a:rPr lang="ru-RU" sz="2000" dirty="0" err="1">
                <a:solidFill>
                  <a:srgbClr val="000000"/>
                </a:solidFill>
                <a:latin typeface="HelveticaNeueW10-55Roma"/>
              </a:rPr>
              <a:t>Китаї</a:t>
            </a:r>
            <a:r>
              <a:rPr lang="ru-RU" sz="2000" dirty="0">
                <a:solidFill>
                  <a:srgbClr val="000000"/>
                </a:solidFill>
                <a:latin typeface="HelveticaNeueW10-55Roma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HelveticaNeueW10-55Roma"/>
              </a:rPr>
              <a:t>також</a:t>
            </a:r>
            <a:r>
              <a:rPr lang="ru-RU" sz="2000" dirty="0">
                <a:solidFill>
                  <a:srgbClr val="000000"/>
                </a:solidFill>
                <a:latin typeface="HelveticaNeueW10-55Roma"/>
              </a:rPr>
              <a:t> популярна </a:t>
            </a:r>
            <a:r>
              <a:rPr lang="ru-RU" sz="2000" dirty="0" err="1">
                <a:solidFill>
                  <a:srgbClr val="000000"/>
                </a:solidFill>
                <a:latin typeface="HelveticaNeueW10-55Roma"/>
              </a:rPr>
              <a:t>серед</a:t>
            </a:r>
            <a:r>
              <a:rPr lang="ru-RU" sz="2000" dirty="0">
                <a:solidFill>
                  <a:srgbClr val="000000"/>
                </a:solidFill>
                <a:latin typeface="HelveticaNeueW10-55Roma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HelveticaNeueW10-55Roma"/>
              </a:rPr>
              <a:t>бажаючих</a:t>
            </a:r>
            <a:r>
              <a:rPr lang="ru-RU" sz="2000" dirty="0">
                <a:solidFill>
                  <a:srgbClr val="000000"/>
                </a:solidFill>
                <a:latin typeface="HelveticaNeueW10-55Roma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HelveticaNeueW10-55Roma"/>
              </a:rPr>
              <a:t>отримати</a:t>
            </a:r>
            <a:r>
              <a:rPr lang="ru-RU" sz="2000" dirty="0">
                <a:solidFill>
                  <a:srgbClr val="000000"/>
                </a:solidFill>
                <a:latin typeface="HelveticaNeueW10-55Roma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HelveticaNeueW10-55Roma"/>
              </a:rPr>
              <a:t>професію</a:t>
            </a:r>
            <a:r>
              <a:rPr lang="ru-RU" sz="2000" dirty="0">
                <a:solidFill>
                  <a:srgbClr val="000000"/>
                </a:solidFill>
                <a:latin typeface="HelveticaNeueW10-55Roma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HelveticaNeueW10-55Roma"/>
              </a:rPr>
              <a:t>event-</a:t>
            </a:r>
            <a:r>
              <a:rPr lang="ru-RU" sz="2000" dirty="0">
                <a:solidFill>
                  <a:srgbClr val="000000"/>
                </a:solidFill>
                <a:latin typeface="HelveticaNeueW10-55Roma"/>
              </a:rPr>
              <a:t>менеджер. </a:t>
            </a:r>
            <a:r>
              <a:rPr lang="ru-RU" sz="2000" dirty="0" err="1">
                <a:solidFill>
                  <a:srgbClr val="000000"/>
                </a:solidFill>
                <a:latin typeface="HelveticaNeueW10-55Roma"/>
              </a:rPr>
              <a:t>Освіта</a:t>
            </a:r>
            <a:r>
              <a:rPr lang="ru-RU" sz="2000" dirty="0">
                <a:solidFill>
                  <a:srgbClr val="000000"/>
                </a:solidFill>
                <a:latin typeface="HelveticaNeueW10-55Roma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HelveticaNeueW10-55Roma"/>
              </a:rPr>
              <a:t>цього</a:t>
            </a:r>
            <a:r>
              <a:rPr lang="ru-RU" sz="2000" dirty="0">
                <a:solidFill>
                  <a:srgbClr val="000000"/>
                </a:solidFill>
                <a:latin typeface="HelveticaNeueW10-55Roma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HelveticaNeueW10-55Roma"/>
              </a:rPr>
              <a:t>університету</a:t>
            </a:r>
            <a:r>
              <a:rPr lang="ru-RU" sz="2000" dirty="0">
                <a:solidFill>
                  <a:srgbClr val="000000"/>
                </a:solidFill>
                <a:latin typeface="HelveticaNeueW10-55Roma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HelveticaNeueW10-55Roma"/>
              </a:rPr>
              <a:t>дає</a:t>
            </a:r>
            <a:r>
              <a:rPr lang="ru-RU" sz="2000" dirty="0">
                <a:solidFill>
                  <a:srgbClr val="000000"/>
                </a:solidFill>
                <a:latin typeface="HelveticaNeueW10-55Roma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HelveticaNeueW10-55Roma"/>
              </a:rPr>
              <a:t>можливість</a:t>
            </a:r>
            <a:r>
              <a:rPr lang="ru-RU" sz="2000" dirty="0">
                <a:solidFill>
                  <a:srgbClr val="000000"/>
                </a:solidFill>
                <a:latin typeface="HelveticaNeueW10-55Roma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HelveticaNeueW10-55Roma"/>
              </a:rPr>
              <a:t>працевлаштування</a:t>
            </a:r>
            <a:r>
              <a:rPr lang="ru-RU" sz="2000" dirty="0">
                <a:solidFill>
                  <a:srgbClr val="000000"/>
                </a:solidFill>
                <a:latin typeface="HelveticaNeueW10-55Roma"/>
              </a:rPr>
              <a:t> в </a:t>
            </a:r>
            <a:r>
              <a:rPr lang="ru-RU" sz="2000" dirty="0" err="1">
                <a:solidFill>
                  <a:srgbClr val="000000"/>
                </a:solidFill>
                <a:latin typeface="HelveticaNeueW10-55Roma"/>
              </a:rPr>
              <a:t>компаніях</a:t>
            </a:r>
            <a:r>
              <a:rPr lang="ru-RU" sz="2000" dirty="0">
                <a:solidFill>
                  <a:srgbClr val="000000"/>
                </a:solidFill>
                <a:latin typeface="HelveticaNeueW10-55Roma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HelveticaNeueW10-55Roma"/>
              </a:rPr>
              <a:t>із</a:t>
            </a:r>
            <a:r>
              <a:rPr lang="ru-RU" sz="2000" dirty="0">
                <a:solidFill>
                  <a:srgbClr val="000000"/>
                </a:solidFill>
                <a:latin typeface="HelveticaNeueW10-55Roma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HelveticaNeueW10-55Roma"/>
              </a:rPr>
              <a:t>світовою</a:t>
            </a:r>
            <a:r>
              <a:rPr lang="ru-RU" sz="2000" dirty="0">
                <a:solidFill>
                  <a:srgbClr val="000000"/>
                </a:solidFill>
                <a:latin typeface="HelveticaNeueW10-55Roma"/>
              </a:rPr>
              <a:t> славою. </a:t>
            </a:r>
            <a:endParaRPr lang="ru-RU" sz="2000" dirty="0" smtClean="0">
              <a:solidFill>
                <a:srgbClr val="000000"/>
              </a:solidFill>
              <a:latin typeface="HelveticaNeueW10-55Roma"/>
            </a:endParaRPr>
          </a:p>
          <a:p>
            <a:r>
              <a:rPr lang="ru-RU" sz="2000" dirty="0" err="1" smtClean="0">
                <a:solidFill>
                  <a:srgbClr val="000000"/>
                </a:solidFill>
                <a:latin typeface="HelveticaNeueW10-55Roma"/>
              </a:rPr>
              <a:t>Представники</a:t>
            </a:r>
            <a:r>
              <a:rPr lang="ru-RU" sz="2000" dirty="0" smtClean="0">
                <a:solidFill>
                  <a:srgbClr val="000000"/>
                </a:solidFill>
                <a:latin typeface="HelveticaNeueW10-55Roma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HelveticaNeueW10-55Roma"/>
              </a:rPr>
              <a:t>50 </a:t>
            </a:r>
            <a:r>
              <a:rPr lang="ru-RU" sz="2000" dirty="0" err="1">
                <a:solidFill>
                  <a:srgbClr val="000000"/>
                </a:solidFill>
                <a:latin typeface="HelveticaNeueW10-55Roma"/>
              </a:rPr>
              <a:t>провідних</a:t>
            </a:r>
            <a:r>
              <a:rPr lang="ru-RU" sz="2000" dirty="0">
                <a:solidFill>
                  <a:srgbClr val="000000"/>
                </a:solidFill>
                <a:latin typeface="HelveticaNeueW10-55Roma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HelveticaNeueW10-55Roma"/>
              </a:rPr>
              <a:t>компаній</a:t>
            </a:r>
            <a:r>
              <a:rPr lang="ru-RU" sz="2000" dirty="0">
                <a:solidFill>
                  <a:srgbClr val="000000"/>
                </a:solidFill>
                <a:latin typeface="HelveticaNeueW10-55Roma"/>
              </a:rPr>
              <a:t> (таких, як </a:t>
            </a:r>
            <a:r>
              <a:rPr lang="en-US" sz="2000" dirty="0">
                <a:solidFill>
                  <a:srgbClr val="000000"/>
                </a:solidFill>
                <a:latin typeface="HelveticaNeueW10-55Roma"/>
              </a:rPr>
              <a:t>Rosewood, Marriott, Four Seasons) </a:t>
            </a:r>
            <a:r>
              <a:rPr lang="ru-RU" sz="2000" dirty="0" err="1">
                <a:solidFill>
                  <a:srgbClr val="000000"/>
                </a:solidFill>
                <a:latin typeface="HelveticaNeueW10-55Roma"/>
              </a:rPr>
              <a:t>кожний</a:t>
            </a:r>
            <a:r>
              <a:rPr lang="ru-RU" sz="2000" dirty="0">
                <a:solidFill>
                  <a:srgbClr val="000000"/>
                </a:solidFill>
                <a:latin typeface="HelveticaNeueW10-55Roma"/>
              </a:rPr>
              <a:t> семестр </a:t>
            </a:r>
            <a:r>
              <a:rPr lang="ru-RU" sz="2000" dirty="0" err="1">
                <a:solidFill>
                  <a:srgbClr val="000000"/>
                </a:solidFill>
                <a:latin typeface="HelveticaNeueW10-55Roma"/>
              </a:rPr>
              <a:t>пропонують</a:t>
            </a:r>
            <a:r>
              <a:rPr lang="ru-RU" sz="2000" dirty="0">
                <a:solidFill>
                  <a:srgbClr val="000000"/>
                </a:solidFill>
                <a:latin typeface="HelveticaNeueW10-55Roma"/>
              </a:rPr>
              <a:t> студентам </a:t>
            </a:r>
            <a:r>
              <a:rPr lang="en-US" sz="2000" dirty="0">
                <a:solidFill>
                  <a:srgbClr val="000000"/>
                </a:solidFill>
                <a:latin typeface="HelveticaNeueW10-55Roma"/>
              </a:rPr>
              <a:t>Les </a:t>
            </a:r>
            <a:r>
              <a:rPr lang="en-US" sz="2000" dirty="0" err="1">
                <a:solidFill>
                  <a:srgbClr val="000000"/>
                </a:solidFill>
                <a:latin typeface="HelveticaNeueW10-55Roma"/>
              </a:rPr>
              <a:t>Roches</a:t>
            </a:r>
            <a:r>
              <a:rPr lang="en-US" sz="2000" dirty="0">
                <a:solidFill>
                  <a:srgbClr val="000000"/>
                </a:solidFill>
                <a:latin typeface="HelveticaNeueW10-55Roma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HelveticaNeueW10-55Roma"/>
              </a:rPr>
              <a:t>пройти </a:t>
            </a:r>
            <a:r>
              <a:rPr lang="ru-RU" sz="2000" dirty="0" err="1">
                <a:solidFill>
                  <a:srgbClr val="000000"/>
                </a:solidFill>
                <a:latin typeface="HelveticaNeueW10-55Roma"/>
              </a:rPr>
              <a:t>стажування</a:t>
            </a:r>
            <a:r>
              <a:rPr lang="ru-RU" sz="2000" dirty="0">
                <a:solidFill>
                  <a:srgbClr val="000000"/>
                </a:solidFill>
                <a:latin typeface="HelveticaNeueW10-55Roma"/>
              </a:rPr>
              <a:t> в </a:t>
            </a:r>
            <a:r>
              <a:rPr lang="ru-RU" sz="2000" dirty="0" err="1">
                <a:solidFill>
                  <a:srgbClr val="000000"/>
                </a:solidFill>
                <a:latin typeface="HelveticaNeueW10-55Roma"/>
              </a:rPr>
              <a:t>їх</a:t>
            </a:r>
            <a:r>
              <a:rPr lang="ru-RU" sz="2000" dirty="0">
                <a:solidFill>
                  <a:srgbClr val="000000"/>
                </a:solidFill>
                <a:latin typeface="HelveticaNeueW10-55Roma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HelveticaNeueW10-55Roma"/>
              </a:rPr>
              <a:t>готелях</a:t>
            </a:r>
            <a:r>
              <a:rPr lang="ru-RU" sz="2000" dirty="0">
                <a:solidFill>
                  <a:srgbClr val="000000"/>
                </a:solidFill>
                <a:latin typeface="HelveticaNeueW10-55Roma"/>
              </a:rPr>
              <a:t>. </a:t>
            </a:r>
            <a:endParaRPr lang="ru-RU" sz="2000" dirty="0" smtClean="0">
              <a:solidFill>
                <a:srgbClr val="000000"/>
              </a:solidFill>
              <a:latin typeface="HelveticaNeueW10-55Roma"/>
            </a:endParaRPr>
          </a:p>
          <a:p>
            <a:r>
              <a:rPr lang="ru-RU" sz="2000" dirty="0" smtClean="0">
                <a:solidFill>
                  <a:srgbClr val="000000"/>
                </a:solidFill>
                <a:latin typeface="HelveticaNeueW10-55Roma"/>
              </a:rPr>
              <a:t>     </a:t>
            </a:r>
            <a:r>
              <a:rPr lang="ru-RU" sz="2000" dirty="0" err="1" smtClean="0">
                <a:solidFill>
                  <a:srgbClr val="000000"/>
                </a:solidFill>
                <a:latin typeface="HelveticaNeueW10-55Roma"/>
              </a:rPr>
              <a:t>Такі</a:t>
            </a:r>
            <a:r>
              <a:rPr lang="ru-RU" sz="2000" dirty="0" smtClean="0">
                <a:solidFill>
                  <a:srgbClr val="000000"/>
                </a:solidFill>
                <a:latin typeface="HelveticaNeueW10-55Roma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HelveticaNeueW10-55Roma"/>
              </a:rPr>
              <a:t>стажування</a:t>
            </a:r>
            <a:r>
              <a:rPr lang="ru-RU" sz="2000" dirty="0">
                <a:solidFill>
                  <a:srgbClr val="000000"/>
                </a:solidFill>
                <a:latin typeface="HelveticaNeueW10-55Roma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HelveticaNeueW10-55Roma"/>
              </a:rPr>
              <a:t>дозволяють</a:t>
            </a:r>
            <a:r>
              <a:rPr lang="ru-RU" sz="2000" dirty="0">
                <a:solidFill>
                  <a:srgbClr val="000000"/>
                </a:solidFill>
                <a:latin typeface="HelveticaNeueW10-55Roma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HelveticaNeueW10-55Roma"/>
              </a:rPr>
              <a:t>компаніям</a:t>
            </a:r>
            <a:r>
              <a:rPr lang="ru-RU" sz="2000" dirty="0">
                <a:solidFill>
                  <a:srgbClr val="000000"/>
                </a:solidFill>
                <a:latin typeface="HelveticaNeueW10-55Roma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HelveticaNeueW10-55Roma"/>
              </a:rPr>
              <a:t>оцінити</a:t>
            </a:r>
            <a:r>
              <a:rPr lang="ru-RU" sz="2000" dirty="0">
                <a:solidFill>
                  <a:srgbClr val="000000"/>
                </a:solidFill>
                <a:latin typeface="HelveticaNeueW10-55Roma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HelveticaNeueW10-55Roma"/>
              </a:rPr>
              <a:t>студентів</a:t>
            </a:r>
            <a:r>
              <a:rPr lang="ru-RU" sz="2000" dirty="0">
                <a:solidFill>
                  <a:srgbClr val="000000"/>
                </a:solidFill>
                <a:latin typeface="HelveticaNeueW10-55Roma"/>
              </a:rPr>
              <a:t> і </a:t>
            </a:r>
            <a:r>
              <a:rPr lang="ru-RU" sz="2000" dirty="0" err="1">
                <a:solidFill>
                  <a:srgbClr val="000000"/>
                </a:solidFill>
                <a:latin typeface="HelveticaNeueW10-55Roma"/>
              </a:rPr>
              <a:t>тим</a:t>
            </a:r>
            <a:r>
              <a:rPr lang="ru-RU" sz="2000" dirty="0">
                <a:solidFill>
                  <a:srgbClr val="000000"/>
                </a:solidFill>
                <a:latin typeface="HelveticaNeueW10-55Roma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HelveticaNeueW10-55Roma"/>
              </a:rPr>
              <a:t>які</a:t>
            </a:r>
            <a:r>
              <a:rPr lang="ru-RU" sz="2000" dirty="0">
                <a:solidFill>
                  <a:srgbClr val="000000"/>
                </a:solidFill>
                <a:latin typeface="HelveticaNeueW10-55Roma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HelveticaNeueW10-55Roma"/>
              </a:rPr>
              <a:t>найбільше</a:t>
            </a:r>
            <a:r>
              <a:rPr lang="ru-RU" sz="2000" dirty="0">
                <a:solidFill>
                  <a:srgbClr val="000000"/>
                </a:solidFill>
                <a:latin typeface="HelveticaNeueW10-55Roma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HelveticaNeueW10-55Roma"/>
              </a:rPr>
              <a:t>відзначилися</a:t>
            </a:r>
            <a:r>
              <a:rPr lang="ru-RU" sz="2000" dirty="0">
                <a:solidFill>
                  <a:srgbClr val="000000"/>
                </a:solidFill>
                <a:latin typeface="HelveticaNeueW10-55Roma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HelveticaNeueW10-55Roma"/>
              </a:rPr>
              <a:t>пропонують</a:t>
            </a:r>
            <a:r>
              <a:rPr lang="ru-RU" sz="2000" dirty="0">
                <a:solidFill>
                  <a:srgbClr val="000000"/>
                </a:solidFill>
                <a:latin typeface="HelveticaNeueW10-55Roma"/>
              </a:rPr>
              <a:t> роботу. </a:t>
            </a:r>
            <a:endParaRPr lang="ru-RU" sz="2000" dirty="0" smtClean="0">
              <a:solidFill>
                <a:srgbClr val="000000"/>
              </a:solidFill>
              <a:latin typeface="HelveticaNeueW10-55Roma"/>
            </a:endParaRPr>
          </a:p>
          <a:p>
            <a:r>
              <a:rPr lang="ru-RU" sz="2000" dirty="0" smtClean="0">
                <a:solidFill>
                  <a:srgbClr val="000000"/>
                </a:solidFill>
                <a:latin typeface="HelveticaNeueW10-55Roma"/>
              </a:rPr>
              <a:t>    Зразу </a:t>
            </a:r>
            <a:r>
              <a:rPr lang="ru-RU" sz="2000" dirty="0">
                <a:solidFill>
                  <a:srgbClr val="000000"/>
                </a:solidFill>
                <a:latin typeface="HelveticaNeueW10-55Roma"/>
              </a:rPr>
              <a:t>ж </a:t>
            </a:r>
            <a:r>
              <a:rPr lang="ru-RU" sz="2000" dirty="0" err="1">
                <a:solidFill>
                  <a:srgbClr val="000000"/>
                </a:solidFill>
                <a:latin typeface="HelveticaNeueW10-55Roma"/>
              </a:rPr>
              <a:t>після</a:t>
            </a:r>
            <a:r>
              <a:rPr lang="ru-RU" sz="2000" dirty="0">
                <a:solidFill>
                  <a:srgbClr val="000000"/>
                </a:solidFill>
                <a:latin typeface="HelveticaNeueW10-55Roma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HelveticaNeueW10-55Roma"/>
              </a:rPr>
              <a:t>отримання</a:t>
            </a:r>
            <a:r>
              <a:rPr lang="ru-RU" sz="2000" dirty="0">
                <a:solidFill>
                  <a:srgbClr val="000000"/>
                </a:solidFill>
                <a:latin typeface="HelveticaNeueW10-55Roma"/>
              </a:rPr>
              <a:t> диплома </a:t>
            </a:r>
            <a:r>
              <a:rPr lang="ru-RU" sz="2000" dirty="0" err="1">
                <a:solidFill>
                  <a:srgbClr val="000000"/>
                </a:solidFill>
                <a:latin typeface="HelveticaNeueW10-55Roma"/>
              </a:rPr>
              <a:t>таку</a:t>
            </a:r>
            <a:r>
              <a:rPr lang="ru-RU" sz="2000" dirty="0">
                <a:solidFill>
                  <a:srgbClr val="000000"/>
                </a:solidFill>
                <a:latin typeface="HelveticaNeueW10-55Roma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HelveticaNeueW10-55Roma"/>
              </a:rPr>
              <a:t>пропозицію</a:t>
            </a:r>
            <a:r>
              <a:rPr lang="ru-RU" sz="2000" dirty="0">
                <a:solidFill>
                  <a:srgbClr val="000000"/>
                </a:solidFill>
                <a:latin typeface="HelveticaNeueW10-55Roma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HelveticaNeueW10-55Roma"/>
              </a:rPr>
              <a:t>отримують</a:t>
            </a:r>
            <a:r>
              <a:rPr lang="ru-RU" sz="2000" dirty="0">
                <a:solidFill>
                  <a:srgbClr val="000000"/>
                </a:solidFill>
                <a:latin typeface="HelveticaNeueW10-55Roma"/>
              </a:rPr>
              <a:t> 89% </a:t>
            </a:r>
            <a:r>
              <a:rPr lang="ru-RU" sz="2000" dirty="0" err="1">
                <a:solidFill>
                  <a:srgbClr val="000000"/>
                </a:solidFill>
                <a:latin typeface="HelveticaNeueW10-55Roma"/>
              </a:rPr>
              <a:t>випускників</a:t>
            </a:r>
            <a:r>
              <a:rPr lang="ru-RU" sz="2000" dirty="0">
                <a:solidFill>
                  <a:srgbClr val="000000"/>
                </a:solidFill>
                <a:latin typeface="HelveticaNeueW10-55Roma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HelveticaNeueW10-55Roma"/>
              </a:rPr>
              <a:t>Les </a:t>
            </a:r>
            <a:r>
              <a:rPr lang="en-US" sz="2000" dirty="0" err="1">
                <a:solidFill>
                  <a:srgbClr val="000000"/>
                </a:solidFill>
                <a:latin typeface="HelveticaNeueW10-55Roma"/>
              </a:rPr>
              <a:t>Roches</a:t>
            </a:r>
            <a:r>
              <a:rPr lang="en-US" sz="2000" dirty="0">
                <a:solidFill>
                  <a:srgbClr val="000000"/>
                </a:solidFill>
                <a:latin typeface="HelveticaNeueW10-55Roma"/>
              </a:rPr>
              <a:t>.</a:t>
            </a:r>
            <a:endParaRPr lang="en-US" sz="2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09600" y="2011034"/>
            <a:ext cx="4572000" cy="2896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866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38200" y="1219200"/>
            <a:ext cx="7620000" cy="255454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3200" dirty="0" err="1">
                <a:solidFill>
                  <a:srgbClr val="000000"/>
                </a:solidFill>
                <a:latin typeface="HelveticaNeueW10-55Roma"/>
              </a:rPr>
              <a:t>Випускникам</a:t>
            </a:r>
            <a:r>
              <a:rPr lang="ru-RU" sz="3200" dirty="0">
                <a:solidFill>
                  <a:srgbClr val="000000"/>
                </a:solidFill>
                <a:latin typeface="HelveticaNeueW10-55Roma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HelveticaNeueW10-55Roma"/>
              </a:rPr>
              <a:t>цих</a:t>
            </a:r>
            <a:r>
              <a:rPr lang="ru-RU" sz="3200" dirty="0">
                <a:solidFill>
                  <a:srgbClr val="000000"/>
                </a:solidFill>
                <a:latin typeface="HelveticaNeueW10-55Roma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HelveticaNeueW10-55Roma"/>
              </a:rPr>
              <a:t>вузів</a:t>
            </a:r>
            <a:r>
              <a:rPr lang="ru-RU" sz="3200" dirty="0">
                <a:solidFill>
                  <a:srgbClr val="000000"/>
                </a:solidFill>
                <a:latin typeface="HelveticaNeueW10-55Roma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HelveticaNeueW10-55Roma"/>
              </a:rPr>
              <a:t>відкриваються</a:t>
            </a:r>
            <a:r>
              <a:rPr lang="ru-RU" sz="3200" dirty="0">
                <a:solidFill>
                  <a:srgbClr val="000000"/>
                </a:solidFill>
                <a:latin typeface="HelveticaNeueW10-55Roma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HelveticaNeueW10-55Roma"/>
              </a:rPr>
              <a:t>перспективи</a:t>
            </a:r>
            <a:r>
              <a:rPr lang="ru-RU" sz="3200" dirty="0">
                <a:solidFill>
                  <a:srgbClr val="000000"/>
                </a:solidFill>
                <a:latin typeface="HelveticaNeueW10-55Roma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HelveticaNeueW10-55Roma"/>
              </a:rPr>
              <a:t>працювати</a:t>
            </a:r>
            <a:r>
              <a:rPr lang="ru-RU" sz="3200" dirty="0">
                <a:solidFill>
                  <a:srgbClr val="000000"/>
                </a:solidFill>
                <a:latin typeface="HelveticaNeueW10-55Roma"/>
              </a:rPr>
              <a:t> над </a:t>
            </a:r>
            <a:r>
              <a:rPr lang="ru-RU" sz="3200" dirty="0" err="1">
                <a:solidFill>
                  <a:srgbClr val="000000"/>
                </a:solidFill>
                <a:latin typeface="HelveticaNeueW10-55Roma"/>
              </a:rPr>
              <a:t>дійсно</a:t>
            </a:r>
            <a:r>
              <a:rPr lang="ru-RU" sz="3200" dirty="0">
                <a:solidFill>
                  <a:srgbClr val="000000"/>
                </a:solidFill>
                <a:latin typeface="HelveticaNeueW10-55Roma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HelveticaNeueW10-55Roma"/>
              </a:rPr>
              <a:t>серйозними</a:t>
            </a:r>
            <a:r>
              <a:rPr lang="ru-RU" sz="3200" dirty="0">
                <a:solidFill>
                  <a:srgbClr val="000000"/>
                </a:solidFill>
                <a:latin typeface="HelveticaNeueW10-55Roma"/>
              </a:rPr>
              <a:t> проектами, такими як </a:t>
            </a:r>
            <a:r>
              <a:rPr lang="ru-RU" sz="3200" dirty="0" err="1">
                <a:solidFill>
                  <a:srgbClr val="000000"/>
                </a:solidFill>
                <a:latin typeface="HelveticaNeueW10-55Roma"/>
              </a:rPr>
              <a:t>організація</a:t>
            </a:r>
            <a:r>
              <a:rPr lang="ru-RU" sz="3200" dirty="0">
                <a:solidFill>
                  <a:srgbClr val="000000"/>
                </a:solidFill>
                <a:latin typeface="HelveticaNeueW10-55Roma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HelveticaNeueW10-55Roma"/>
              </a:rPr>
              <a:t>Олімпійських</a:t>
            </a:r>
            <a:r>
              <a:rPr lang="ru-RU" sz="3200" dirty="0">
                <a:solidFill>
                  <a:srgbClr val="000000"/>
                </a:solidFill>
                <a:latin typeface="HelveticaNeueW10-55Roma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HelveticaNeueW10-55Roma"/>
              </a:rPr>
              <a:t>ігор</a:t>
            </a:r>
            <a:r>
              <a:rPr lang="ru-RU" sz="3200" dirty="0">
                <a:solidFill>
                  <a:srgbClr val="000000"/>
                </a:solidFill>
                <a:latin typeface="HelveticaNeueW10-55Roma"/>
              </a:rPr>
              <a:t>, </a:t>
            </a:r>
            <a:r>
              <a:rPr lang="ru-RU" sz="3200" dirty="0" err="1">
                <a:solidFill>
                  <a:srgbClr val="000000"/>
                </a:solidFill>
                <a:latin typeface="HelveticaNeueW10-55Roma"/>
              </a:rPr>
              <a:t>концертів</a:t>
            </a:r>
            <a:r>
              <a:rPr lang="ru-RU" sz="3200" dirty="0">
                <a:solidFill>
                  <a:srgbClr val="000000"/>
                </a:solidFill>
                <a:latin typeface="HelveticaNeueW10-55Roma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HelveticaNeueW10-55Roma"/>
              </a:rPr>
              <a:t>популярних</a:t>
            </a:r>
            <a:r>
              <a:rPr lang="ru-RU" sz="3200" dirty="0">
                <a:solidFill>
                  <a:srgbClr val="000000"/>
                </a:solidFill>
                <a:latin typeface="HelveticaNeueW10-55Roma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HelveticaNeueW10-55Roma"/>
              </a:rPr>
              <a:t>артистів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10853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8600" y="228600"/>
            <a:ext cx="8763000" cy="63709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400" dirty="0" smtClean="0"/>
              <a:t>     Попит </a:t>
            </a:r>
            <a:r>
              <a:rPr lang="ru-RU" sz="2400" dirty="0" err="1"/>
              <a:t>завжди</a:t>
            </a:r>
            <a:r>
              <a:rPr lang="ru-RU" sz="2400" dirty="0"/>
              <a:t> </a:t>
            </a:r>
            <a:r>
              <a:rPr lang="ru-RU" sz="2400" dirty="0" err="1"/>
              <a:t>диктує</a:t>
            </a:r>
            <a:r>
              <a:rPr lang="ru-RU" sz="2400" dirty="0"/>
              <a:t> </a:t>
            </a:r>
            <a:r>
              <a:rPr lang="ru-RU" sz="2400" dirty="0" err="1"/>
              <a:t>пропозиції</a:t>
            </a:r>
            <a:r>
              <a:rPr lang="ru-RU" sz="2400" dirty="0"/>
              <a:t>. У </a:t>
            </a:r>
            <a:r>
              <a:rPr lang="ru-RU" sz="2400" dirty="0" err="1"/>
              <a:t>світових</a:t>
            </a:r>
            <a:r>
              <a:rPr lang="ru-RU" sz="2400" dirty="0"/>
              <a:t> вузах давно </a:t>
            </a:r>
            <a:r>
              <a:rPr lang="ru-RU" sz="2400" dirty="0" err="1"/>
              <a:t>існують</a:t>
            </a:r>
            <a:r>
              <a:rPr lang="ru-RU" sz="2400" dirty="0"/>
              <a:t> </a:t>
            </a:r>
            <a:r>
              <a:rPr lang="ru-RU" sz="2400" dirty="0" err="1"/>
              <a:t>програми</a:t>
            </a:r>
            <a:r>
              <a:rPr lang="ru-RU" sz="2400" dirty="0"/>
              <a:t> </a:t>
            </a:r>
            <a:r>
              <a:rPr lang="ru-RU" sz="2400" dirty="0" err="1"/>
              <a:t>бакалавріата</a:t>
            </a:r>
            <a:r>
              <a:rPr lang="ru-RU" sz="2400" dirty="0"/>
              <a:t> і </a:t>
            </a:r>
            <a:r>
              <a:rPr lang="ru-RU" sz="2400" dirty="0" err="1"/>
              <a:t>магістратури</a:t>
            </a:r>
            <a:r>
              <a:rPr lang="ru-RU" sz="2400" dirty="0"/>
              <a:t> по </a:t>
            </a:r>
            <a:r>
              <a:rPr lang="ru-RU" sz="2400" dirty="0" err="1"/>
              <a:t>івент</a:t>
            </a:r>
            <a:r>
              <a:rPr lang="ru-RU" sz="2400" dirty="0"/>
              <a:t>-менеджменту, </a:t>
            </a:r>
            <a:r>
              <a:rPr lang="ru-RU" sz="2400" dirty="0" err="1"/>
              <a:t>курси</a:t>
            </a:r>
            <a:r>
              <a:rPr lang="ru-RU" sz="2400" dirty="0"/>
              <a:t> </a:t>
            </a:r>
            <a:r>
              <a:rPr lang="ru-RU" sz="2400" dirty="0" err="1"/>
              <a:t>підвищення</a:t>
            </a:r>
            <a:r>
              <a:rPr lang="ru-RU" sz="2400" dirty="0"/>
              <a:t> і </a:t>
            </a:r>
            <a:r>
              <a:rPr lang="ru-RU" sz="2400" dirty="0" err="1"/>
              <a:t>тренінги</a:t>
            </a:r>
            <a:r>
              <a:rPr lang="ru-RU" sz="2400" dirty="0"/>
              <a:t> </a:t>
            </a:r>
            <a:r>
              <a:rPr lang="ru-RU" sz="2400" dirty="0" err="1"/>
              <a:t>професійного</a:t>
            </a:r>
            <a:r>
              <a:rPr lang="ru-RU" sz="2400" dirty="0"/>
              <a:t> </a:t>
            </a:r>
            <a:r>
              <a:rPr lang="ru-RU" sz="2400" dirty="0" err="1"/>
              <a:t>розвитку</a:t>
            </a:r>
            <a:r>
              <a:rPr lang="ru-RU" sz="2400" dirty="0"/>
              <a:t>.</a:t>
            </a:r>
          </a:p>
          <a:p>
            <a:endParaRPr lang="ru-RU" sz="2400" dirty="0"/>
          </a:p>
          <a:p>
            <a:r>
              <a:rPr lang="ru-RU" sz="2400" dirty="0" smtClean="0"/>
              <a:t>        </a:t>
            </a:r>
            <a:r>
              <a:rPr lang="ru-RU" sz="2400" dirty="0" err="1" smtClean="0"/>
              <a:t>Українські</a:t>
            </a:r>
            <a:r>
              <a:rPr lang="ru-RU" sz="2400" dirty="0" smtClean="0"/>
              <a:t> </a:t>
            </a:r>
            <a:r>
              <a:rPr lang="ru-RU" sz="2400" dirty="0" err="1"/>
              <a:t>вищі</a:t>
            </a:r>
            <a:r>
              <a:rPr lang="ru-RU" sz="2400" dirty="0"/>
              <a:t> </a:t>
            </a:r>
            <a:r>
              <a:rPr lang="ru-RU" sz="2400" dirty="0" err="1"/>
              <a:t>навчальні</a:t>
            </a:r>
            <a:r>
              <a:rPr lang="ru-RU" sz="2400" dirty="0"/>
              <a:t> </a:t>
            </a:r>
            <a:r>
              <a:rPr lang="ru-RU" sz="2400" dirty="0" err="1"/>
              <a:t>заклади</a:t>
            </a:r>
            <a:r>
              <a:rPr lang="ru-RU" sz="2400" dirty="0"/>
              <a:t> </a:t>
            </a:r>
            <a:r>
              <a:rPr lang="ru-RU" sz="2400" dirty="0" err="1"/>
              <a:t>тільки</a:t>
            </a:r>
            <a:r>
              <a:rPr lang="ru-RU" sz="2400" dirty="0"/>
              <a:t> </a:t>
            </a:r>
            <a:r>
              <a:rPr lang="ru-RU" sz="2400" dirty="0" err="1"/>
              <a:t>починають</a:t>
            </a:r>
            <a:r>
              <a:rPr lang="ru-RU" sz="2400" dirty="0"/>
              <a:t> </a:t>
            </a:r>
            <a:r>
              <a:rPr lang="ru-RU" sz="2400" dirty="0" err="1"/>
              <a:t>пропонувати</a:t>
            </a:r>
            <a:r>
              <a:rPr lang="ru-RU" sz="2400" dirty="0"/>
              <a:t> </a:t>
            </a:r>
            <a:r>
              <a:rPr lang="ru-RU" sz="2400" dirty="0" err="1"/>
              <a:t>таку</a:t>
            </a:r>
            <a:r>
              <a:rPr lang="ru-RU" sz="2400" dirty="0"/>
              <a:t> </a:t>
            </a:r>
            <a:r>
              <a:rPr lang="ru-RU" sz="2400" dirty="0" err="1"/>
              <a:t>освіту</a:t>
            </a:r>
            <a:r>
              <a:rPr lang="ru-RU" sz="2400" dirty="0"/>
              <a:t> і не </a:t>
            </a:r>
            <a:r>
              <a:rPr lang="ru-RU" sz="2400" dirty="0" err="1"/>
              <a:t>можуть</a:t>
            </a:r>
            <a:r>
              <a:rPr lang="ru-RU" sz="2400" dirty="0"/>
              <a:t> </a:t>
            </a:r>
            <a:r>
              <a:rPr lang="ru-RU" sz="2400" dirty="0" err="1"/>
              <a:t>похвалитися</a:t>
            </a:r>
            <a:r>
              <a:rPr lang="ru-RU" sz="2400" dirty="0"/>
              <a:t> </a:t>
            </a:r>
            <a:r>
              <a:rPr lang="ru-RU" sz="2400" dirty="0" err="1"/>
              <a:t>багатим</a:t>
            </a:r>
            <a:r>
              <a:rPr lang="ru-RU" sz="2400" dirty="0"/>
              <a:t> </a:t>
            </a:r>
            <a:r>
              <a:rPr lang="ru-RU" sz="2400" dirty="0" err="1"/>
              <a:t>досвідом</a:t>
            </a:r>
            <a:r>
              <a:rPr lang="ru-RU" sz="2400" dirty="0"/>
              <a:t> і </a:t>
            </a:r>
            <a:r>
              <a:rPr lang="ru-RU" sz="2400" dirty="0" err="1"/>
              <a:t>зв’язками</a:t>
            </a:r>
            <a:r>
              <a:rPr lang="ru-RU" sz="2400" dirty="0"/>
              <a:t> з </a:t>
            </a:r>
            <a:r>
              <a:rPr lang="ru-RU" sz="2400" dirty="0" err="1"/>
              <a:t>індустрією</a:t>
            </a:r>
            <a:r>
              <a:rPr lang="ru-RU" sz="2400" dirty="0"/>
              <a:t>. </a:t>
            </a:r>
            <a:endParaRPr lang="ru-RU" sz="2400" dirty="0" smtClean="0"/>
          </a:p>
          <a:p>
            <a:r>
              <a:rPr lang="ru-RU" sz="2400" dirty="0" smtClean="0"/>
              <a:t>       </a:t>
            </a:r>
            <a:r>
              <a:rPr lang="ru-RU" sz="2400" dirty="0" err="1" smtClean="0"/>
              <a:t>Саме</a:t>
            </a:r>
            <a:r>
              <a:rPr lang="ru-RU" sz="2400" dirty="0" smtClean="0"/>
              <a:t> </a:t>
            </a:r>
            <a:r>
              <a:rPr lang="ru-RU" sz="2400" dirty="0"/>
              <a:t>тому </a:t>
            </a:r>
            <a:r>
              <a:rPr lang="ru-RU" sz="2400" dirty="0" err="1"/>
              <a:t>студенти</a:t>
            </a:r>
            <a:r>
              <a:rPr lang="ru-RU" sz="2400" dirty="0"/>
              <a:t>, </a:t>
            </a:r>
            <a:r>
              <a:rPr lang="ru-RU" sz="2400" dirty="0" err="1"/>
              <a:t>які</a:t>
            </a:r>
            <a:r>
              <a:rPr lang="ru-RU" sz="2400" dirty="0"/>
              <a:t> </a:t>
            </a:r>
            <a:r>
              <a:rPr lang="ru-RU" sz="2400" dirty="0" err="1"/>
              <a:t>хочуть</a:t>
            </a:r>
            <a:r>
              <a:rPr lang="ru-RU" sz="2400" dirty="0"/>
              <a:t> </a:t>
            </a:r>
            <a:r>
              <a:rPr lang="ru-RU" sz="2400" dirty="0" err="1"/>
              <a:t>отримати</a:t>
            </a:r>
            <a:r>
              <a:rPr lang="ru-RU" sz="2400" dirty="0"/>
              <a:t> не просто </a:t>
            </a:r>
            <a:r>
              <a:rPr lang="ru-RU" sz="2400" dirty="0" err="1"/>
              <a:t>відмітку</a:t>
            </a:r>
            <a:r>
              <a:rPr lang="ru-RU" sz="2400" dirty="0"/>
              <a:t> про </a:t>
            </a:r>
            <a:r>
              <a:rPr lang="ru-RU" sz="2400" dirty="0" err="1"/>
              <a:t>закінчення</a:t>
            </a:r>
            <a:r>
              <a:rPr lang="ru-RU" sz="2400" dirty="0"/>
              <a:t>, а </a:t>
            </a:r>
            <a:r>
              <a:rPr lang="ru-RU" sz="2400" dirty="0" err="1"/>
              <a:t>справжні</a:t>
            </a:r>
            <a:r>
              <a:rPr lang="ru-RU" sz="2400" dirty="0"/>
              <a:t> </a:t>
            </a:r>
            <a:r>
              <a:rPr lang="ru-RU" sz="2400" dirty="0" err="1"/>
              <a:t>знання</a:t>
            </a:r>
            <a:r>
              <a:rPr lang="ru-RU" sz="2400" dirty="0"/>
              <a:t> в </a:t>
            </a:r>
            <a:r>
              <a:rPr lang="ru-RU" sz="2400" dirty="0" err="1"/>
              <a:t>області</a:t>
            </a:r>
            <a:r>
              <a:rPr lang="ru-RU" sz="2400" dirty="0"/>
              <a:t> </a:t>
            </a:r>
            <a:r>
              <a:rPr lang="ru-RU" sz="2400" dirty="0" err="1"/>
              <a:t>івент</a:t>
            </a:r>
            <a:r>
              <a:rPr lang="ru-RU" sz="2400" dirty="0"/>
              <a:t>-менеджмента, </a:t>
            </a:r>
            <a:r>
              <a:rPr lang="ru-RU" sz="2400" dirty="0" err="1"/>
              <a:t>вибирають</a:t>
            </a:r>
            <a:r>
              <a:rPr lang="ru-RU" sz="2400" dirty="0"/>
              <a:t> </a:t>
            </a:r>
            <a:r>
              <a:rPr lang="ru-RU" sz="2400" dirty="0" err="1"/>
              <a:t>закордонні</a:t>
            </a:r>
            <a:r>
              <a:rPr lang="ru-RU" sz="2400" dirty="0"/>
              <a:t> </a:t>
            </a:r>
            <a:r>
              <a:rPr lang="ru-RU" sz="2400" dirty="0" err="1"/>
              <a:t>університети</a:t>
            </a:r>
            <a:r>
              <a:rPr lang="ru-RU" sz="2400" dirty="0"/>
              <a:t>. </a:t>
            </a:r>
            <a:endParaRPr lang="ru-RU" sz="2400" dirty="0" smtClean="0"/>
          </a:p>
          <a:p>
            <a:r>
              <a:rPr lang="ru-RU" sz="2400" dirty="0" smtClean="0"/>
              <a:t>     </a:t>
            </a:r>
            <a:r>
              <a:rPr lang="ru-RU" sz="2400" dirty="0" err="1" smtClean="0"/>
              <a:t>Їх</a:t>
            </a:r>
            <a:r>
              <a:rPr lang="ru-RU" sz="2400" dirty="0" smtClean="0"/>
              <a:t> </a:t>
            </a:r>
            <a:r>
              <a:rPr lang="ru-RU" sz="2400" dirty="0" err="1"/>
              <a:t>підхід</a:t>
            </a:r>
            <a:r>
              <a:rPr lang="ru-RU" sz="2400" dirty="0"/>
              <a:t>, </a:t>
            </a:r>
            <a:r>
              <a:rPr lang="ru-RU" sz="2400" dirty="0" err="1"/>
              <a:t>заснований</a:t>
            </a:r>
            <a:r>
              <a:rPr lang="ru-RU" sz="2400" dirty="0"/>
              <a:t> на </a:t>
            </a:r>
            <a:r>
              <a:rPr lang="ru-RU" sz="2400" dirty="0" err="1"/>
              <a:t>практиці</a:t>
            </a:r>
            <a:r>
              <a:rPr lang="ru-RU" sz="2400" dirty="0"/>
              <a:t>, </a:t>
            </a:r>
            <a:r>
              <a:rPr lang="ru-RU" sz="2400" dirty="0" err="1"/>
              <a:t>дозволяє</a:t>
            </a:r>
            <a:r>
              <a:rPr lang="ru-RU" sz="2400" dirty="0"/>
              <a:t> не </a:t>
            </a:r>
            <a:r>
              <a:rPr lang="ru-RU" sz="2400" dirty="0" err="1"/>
              <a:t>тільки</a:t>
            </a:r>
            <a:r>
              <a:rPr lang="ru-RU" sz="2400" dirty="0"/>
              <a:t> </a:t>
            </a:r>
            <a:r>
              <a:rPr lang="ru-RU" sz="2400" dirty="0" err="1"/>
              <a:t>навчатися</a:t>
            </a:r>
            <a:r>
              <a:rPr lang="ru-RU" sz="2400" dirty="0"/>
              <a:t> у </a:t>
            </a:r>
            <a:r>
              <a:rPr lang="ru-RU" sz="2400" dirty="0" err="1"/>
              <a:t>спеціалістів</a:t>
            </a:r>
            <a:r>
              <a:rPr lang="ru-RU" sz="2400" dirty="0"/>
              <a:t>, але і, </a:t>
            </a:r>
            <a:r>
              <a:rPr lang="ru-RU" sz="2400" dirty="0" err="1"/>
              <a:t>завдячуючи</a:t>
            </a:r>
            <a:r>
              <a:rPr lang="ru-RU" sz="2400" dirty="0"/>
              <a:t> </a:t>
            </a:r>
            <a:r>
              <a:rPr lang="ru-RU" sz="2400" dirty="0" err="1"/>
              <a:t>стажуванню</a:t>
            </a:r>
            <a:r>
              <a:rPr lang="ru-RU" sz="2400" dirty="0"/>
              <a:t>, </a:t>
            </a:r>
            <a:r>
              <a:rPr lang="ru-RU" sz="2400" dirty="0" err="1"/>
              <a:t>отримати</a:t>
            </a:r>
            <a:r>
              <a:rPr lang="ru-RU" sz="2400" dirty="0"/>
              <a:t> </a:t>
            </a:r>
            <a:r>
              <a:rPr lang="ru-RU" sz="2400" dirty="0" err="1"/>
              <a:t>реальний</a:t>
            </a:r>
            <a:r>
              <a:rPr lang="ru-RU" sz="2400" dirty="0"/>
              <a:t> </a:t>
            </a:r>
            <a:r>
              <a:rPr lang="ru-RU" sz="2400" dirty="0" err="1"/>
              <a:t>досвід</a:t>
            </a:r>
            <a:r>
              <a:rPr lang="ru-RU" sz="2400" dirty="0"/>
              <a:t>, </a:t>
            </a:r>
            <a:r>
              <a:rPr lang="ru-RU" sz="2400" dirty="0" err="1"/>
              <a:t>необхідний</a:t>
            </a:r>
            <a:r>
              <a:rPr lang="ru-RU" sz="2400" dirty="0"/>
              <a:t> для </a:t>
            </a:r>
            <a:r>
              <a:rPr lang="ru-RU" sz="2400" dirty="0" err="1"/>
              <a:t>подальшого</a:t>
            </a:r>
            <a:r>
              <a:rPr lang="ru-RU" sz="2400" dirty="0"/>
              <a:t> </a:t>
            </a:r>
            <a:r>
              <a:rPr lang="ru-RU" sz="2400" dirty="0" err="1"/>
              <a:t>працевлаштування</a:t>
            </a:r>
            <a:r>
              <a:rPr lang="ru-RU" sz="2400" dirty="0"/>
              <a:t>. </a:t>
            </a:r>
            <a:r>
              <a:rPr lang="ru-RU" sz="2400" dirty="0" err="1"/>
              <a:t>Крім</a:t>
            </a:r>
            <a:r>
              <a:rPr lang="ru-RU" sz="2400" dirty="0"/>
              <a:t> того, </a:t>
            </a:r>
            <a:r>
              <a:rPr lang="ru-RU" sz="2400" dirty="0" err="1"/>
              <a:t>стажування</a:t>
            </a:r>
            <a:r>
              <a:rPr lang="ru-RU" sz="2400" dirty="0"/>
              <a:t> </a:t>
            </a:r>
            <a:r>
              <a:rPr lang="ru-RU" sz="2400" dirty="0" err="1"/>
              <a:t>дозволяє</a:t>
            </a:r>
            <a:r>
              <a:rPr lang="ru-RU" sz="2400" dirty="0"/>
              <a:t> </a:t>
            </a:r>
            <a:r>
              <a:rPr lang="ru-RU" sz="2400" dirty="0" err="1"/>
              <a:t>показати</a:t>
            </a:r>
            <a:r>
              <a:rPr lang="ru-RU" sz="2400" dirty="0"/>
              <a:t> </a:t>
            </a:r>
            <a:r>
              <a:rPr lang="ru-RU" sz="2400" dirty="0" err="1"/>
              <a:t>свої</a:t>
            </a:r>
            <a:r>
              <a:rPr lang="ru-RU" sz="2400" dirty="0"/>
              <a:t> </a:t>
            </a:r>
            <a:r>
              <a:rPr lang="ru-RU" sz="2400" dirty="0" err="1"/>
              <a:t>можливості</a:t>
            </a:r>
            <a:r>
              <a:rPr lang="ru-RU" sz="2400" dirty="0"/>
              <a:t> </a:t>
            </a:r>
            <a:r>
              <a:rPr lang="ru-RU" sz="2400" dirty="0" err="1"/>
              <a:t>роботодавцю</a:t>
            </a:r>
            <a:r>
              <a:rPr lang="ru-RU" sz="2400" dirty="0"/>
              <a:t> і </a:t>
            </a:r>
            <a:r>
              <a:rPr lang="ru-RU" sz="2400" dirty="0" err="1"/>
              <a:t>допомагає</a:t>
            </a:r>
            <a:r>
              <a:rPr lang="ru-RU" sz="2400" dirty="0"/>
              <a:t> </a:t>
            </a:r>
            <a:r>
              <a:rPr lang="ru-RU" sz="2400" dirty="0" err="1"/>
              <a:t>активним</a:t>
            </a:r>
            <a:r>
              <a:rPr lang="ru-RU" sz="2400" dirty="0"/>
              <a:t> студентам </a:t>
            </a:r>
            <a:r>
              <a:rPr lang="ru-RU" sz="2400" dirty="0" err="1"/>
              <a:t>отримати</a:t>
            </a:r>
            <a:r>
              <a:rPr lang="ru-RU" sz="2400" dirty="0"/>
              <a:t> роботу </a:t>
            </a:r>
            <a:r>
              <a:rPr lang="ru-RU" sz="2400" dirty="0" err="1"/>
              <a:t>ще</a:t>
            </a:r>
            <a:r>
              <a:rPr lang="ru-RU" sz="2400" dirty="0"/>
              <a:t> </a:t>
            </a:r>
            <a:r>
              <a:rPr lang="ru-RU" sz="2400" dirty="0" err="1"/>
              <a:t>під</a:t>
            </a:r>
            <a:r>
              <a:rPr lang="ru-RU" sz="2400" dirty="0"/>
              <a:t> час </a:t>
            </a:r>
            <a:r>
              <a:rPr lang="ru-RU" sz="2400" dirty="0" err="1"/>
              <a:t>навчання</a:t>
            </a:r>
            <a:r>
              <a:rPr lang="ru-RU" sz="2400" dirty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72622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5582" y="1712655"/>
            <a:ext cx="84582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uk-UA" sz="8000" b="1" i="1" dirty="0" smtClean="0">
                <a:ln w="17780" cmpd="sng">
                  <a:noFill/>
                  <a:prstDash val="solid"/>
                  <a:miter lim="800000"/>
                </a:ln>
                <a:ea typeface="+mj-ea"/>
                <a:cs typeface="Times New Roman" panose="02020603050405020304" pitchFamily="18" charset="0"/>
              </a:rPr>
              <a:t>Дякую </a:t>
            </a:r>
          </a:p>
          <a:p>
            <a:pPr lvl="1" algn="ctr"/>
            <a:r>
              <a:rPr lang="uk-UA" sz="8000" b="1" i="1" dirty="0" smtClean="0">
                <a:ln w="17780" cmpd="sng">
                  <a:noFill/>
                  <a:prstDash val="solid"/>
                  <a:miter lim="800000"/>
                </a:ln>
                <a:ea typeface="+mj-ea"/>
                <a:cs typeface="Times New Roman" panose="02020603050405020304" pitchFamily="18" charset="0"/>
              </a:rPr>
              <a:t>за увагу!</a:t>
            </a:r>
            <a:endParaRPr lang="uk-UA" sz="8000" b="1" i="1" dirty="0">
              <a:ln w="17780" cmpd="sng">
                <a:noFill/>
                <a:prstDash val="solid"/>
                <a:miter lim="800000"/>
              </a:ln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4800" y="914400"/>
            <a:ext cx="8686800" cy="533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" name="Рисунок 3" descr="Вырезка экрана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4"/>
          <a:stretch/>
        </p:blipFill>
        <p:spPr>
          <a:xfrm flipH="1" flipV="1">
            <a:off x="0" y="0"/>
            <a:ext cx="9144000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92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35713" y="1600200"/>
            <a:ext cx="8504257" cy="452431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914400" lvl="1" indent="-457200">
              <a:buAutoNum type="arabicPeriod"/>
              <a:tabLst>
                <a:tab pos="1047115" algn="l"/>
              </a:tabLst>
            </a:pPr>
            <a:r>
              <a:rPr lang="ru-RU" dirty="0" err="1"/>
              <a:t>Пошивалов</a:t>
            </a:r>
            <a:r>
              <a:rPr lang="ru-RU" dirty="0"/>
              <a:t> В. П. </a:t>
            </a:r>
            <a:r>
              <a:rPr lang="ru-RU" dirty="0" err="1"/>
              <a:t>Касян</a:t>
            </a:r>
            <a:r>
              <a:rPr lang="ru-RU" dirty="0"/>
              <a:t> С. Я. </a:t>
            </a:r>
            <a:r>
              <a:rPr lang="ru-RU" dirty="0" err="1"/>
              <a:t>Перспективи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івент</a:t>
            </a:r>
            <a:r>
              <a:rPr lang="ru-RU" dirty="0"/>
              <a:t>-маркетингу </a:t>
            </a:r>
            <a:r>
              <a:rPr lang="ru-RU" dirty="0" err="1"/>
              <a:t>компаній</a:t>
            </a:r>
            <a:r>
              <a:rPr lang="ru-RU" dirty="0"/>
              <a:t> в </a:t>
            </a:r>
            <a:r>
              <a:rPr lang="ru-RU" dirty="0" err="1"/>
              <a:t>Україні</a:t>
            </a:r>
            <a:r>
              <a:rPr lang="ru-RU" dirty="0"/>
              <a:t> / В. П. </a:t>
            </a:r>
            <a:r>
              <a:rPr lang="ru-RU" dirty="0" err="1"/>
              <a:t>Касян</a:t>
            </a:r>
            <a:r>
              <a:rPr lang="ru-RU" dirty="0"/>
              <a:t> С. Я. </a:t>
            </a:r>
            <a:r>
              <a:rPr lang="ru-RU" dirty="0" err="1"/>
              <a:t>Пошивалов</a:t>
            </a:r>
            <a:r>
              <a:rPr lang="ru-RU" dirty="0"/>
              <a:t>, О. М. </a:t>
            </a:r>
            <a:r>
              <a:rPr lang="ru-RU" dirty="0" err="1"/>
              <a:t>Вовкотруб</a:t>
            </a:r>
            <a:r>
              <a:rPr lang="ru-RU" dirty="0"/>
              <a:t> // </a:t>
            </a:r>
            <a:r>
              <a:rPr lang="ru-RU" dirty="0" err="1"/>
              <a:t>Економічний</a:t>
            </a:r>
            <a:r>
              <a:rPr lang="ru-RU" dirty="0"/>
              <a:t> </a:t>
            </a:r>
            <a:r>
              <a:rPr lang="ru-RU" dirty="0" err="1"/>
              <a:t>простір</a:t>
            </a:r>
            <a:r>
              <a:rPr lang="ru-RU" dirty="0"/>
              <a:t>. - 2013. - № 78. - С. 251-259. - Режим доступу: </a:t>
            </a:r>
            <a:r>
              <a:rPr lang="ru-RU" dirty="0">
                <a:hlinkClick r:id="rId2"/>
              </a:rPr>
              <a:t>http://nbuv.gov.ua/UJRN/ecpros_2013_78_26</a:t>
            </a:r>
            <a:r>
              <a:rPr lang="ru-RU" dirty="0" smtClean="0"/>
              <a:t>.</a:t>
            </a:r>
          </a:p>
          <a:p>
            <a:pPr marL="914400" lvl="1" indent="-457200">
              <a:buAutoNum type="arabicPeriod"/>
              <a:tabLst>
                <a:tab pos="1047115" algn="l"/>
              </a:tabLst>
            </a:pPr>
            <a:r>
              <a:rPr lang="ru-RU" dirty="0" err="1"/>
              <a:t>Поліщук</a:t>
            </a:r>
            <a:r>
              <a:rPr lang="ru-RU" dirty="0"/>
              <a:t> В. Л. </a:t>
            </a:r>
            <a:r>
              <a:rPr lang="ru-RU" dirty="0" err="1"/>
              <a:t>Напрями</a:t>
            </a:r>
            <a:r>
              <a:rPr lang="ru-RU" dirty="0"/>
              <a:t> </a:t>
            </a:r>
            <a:r>
              <a:rPr lang="ru-RU" dirty="0" err="1"/>
              <a:t>регіональної</a:t>
            </a:r>
            <a:r>
              <a:rPr lang="ru-RU" dirty="0"/>
              <a:t> </a:t>
            </a:r>
            <a:r>
              <a:rPr lang="ru-RU" dirty="0" err="1"/>
              <a:t>політики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івентивного</a:t>
            </a:r>
            <a:r>
              <a:rPr lang="ru-RU" dirty="0"/>
              <a:t> туризму в </a:t>
            </a:r>
            <a:r>
              <a:rPr lang="ru-RU" dirty="0" err="1"/>
              <a:t>Україні</a:t>
            </a:r>
            <a:r>
              <a:rPr lang="ru-RU" dirty="0"/>
              <a:t> / В. Л. </a:t>
            </a:r>
            <a:r>
              <a:rPr lang="ru-RU" dirty="0" err="1"/>
              <a:t>Поліщук</a:t>
            </a:r>
            <a:r>
              <a:rPr lang="ru-RU" dirty="0"/>
              <a:t> // </a:t>
            </a:r>
            <a:r>
              <a:rPr lang="ru-RU" dirty="0" err="1"/>
              <a:t>Вісник</a:t>
            </a:r>
            <a:r>
              <a:rPr lang="ru-RU" dirty="0"/>
              <a:t> </a:t>
            </a:r>
            <a:r>
              <a:rPr lang="ru-RU" dirty="0" err="1"/>
              <a:t>Запорізького</a:t>
            </a:r>
            <a:r>
              <a:rPr lang="ru-RU" dirty="0"/>
              <a:t> </a:t>
            </a:r>
            <a:r>
              <a:rPr lang="ru-RU" dirty="0" err="1"/>
              <a:t>національного</a:t>
            </a:r>
            <a:r>
              <a:rPr lang="ru-RU" dirty="0"/>
              <a:t> </a:t>
            </a:r>
            <a:r>
              <a:rPr lang="ru-RU" dirty="0" err="1"/>
              <a:t>університету</a:t>
            </a:r>
            <a:r>
              <a:rPr lang="ru-RU" dirty="0"/>
              <a:t>. </a:t>
            </a:r>
            <a:r>
              <a:rPr lang="ru-RU" dirty="0" err="1"/>
              <a:t>Економічні</a:t>
            </a:r>
            <a:r>
              <a:rPr lang="ru-RU" dirty="0"/>
              <a:t> науки. - 2013. - № 3. - С. 143-152. - Режим доступу: </a:t>
            </a:r>
            <a:r>
              <a:rPr lang="en-US" dirty="0">
                <a:hlinkClick r:id="rId3"/>
              </a:rPr>
              <a:t>http://nbuv.gov.ua/UJRN/Vznu_eco_2013_3_23</a:t>
            </a:r>
            <a:r>
              <a:rPr lang="en-US" dirty="0" smtClean="0"/>
              <a:t>.</a:t>
            </a:r>
            <a:endParaRPr lang="uk-UA" dirty="0" smtClean="0"/>
          </a:p>
          <a:p>
            <a:pPr marL="914400" lvl="1" indent="-457200">
              <a:buAutoNum type="arabicPeriod"/>
              <a:tabLst>
                <a:tab pos="1047115" algn="l"/>
              </a:tabLst>
            </a:pPr>
            <a:r>
              <a:rPr lang="ru-RU" dirty="0" err="1"/>
              <a:t>Донець</a:t>
            </a:r>
            <a:r>
              <a:rPr lang="ru-RU" dirty="0"/>
              <a:t> О. С. Концептуальна модель </a:t>
            </a:r>
            <a:r>
              <a:rPr lang="ru-RU" dirty="0" err="1"/>
              <a:t>бізнес-ситуації</a:t>
            </a:r>
            <a:r>
              <a:rPr lang="ru-RU" dirty="0"/>
              <a:t> </a:t>
            </a:r>
            <a:r>
              <a:rPr lang="ru-RU" dirty="0" err="1"/>
              <a:t>залучення</a:t>
            </a:r>
            <a:r>
              <a:rPr lang="ru-RU" dirty="0"/>
              <a:t> і </a:t>
            </a:r>
            <a:r>
              <a:rPr lang="ru-RU" dirty="0" err="1"/>
              <a:t>відтворення</a:t>
            </a:r>
            <a:r>
              <a:rPr lang="ru-RU" dirty="0"/>
              <a:t> </a:t>
            </a:r>
            <a:r>
              <a:rPr lang="ru-RU" dirty="0" err="1"/>
              <a:t>тимчасового</a:t>
            </a:r>
            <a:r>
              <a:rPr lang="ru-RU" dirty="0"/>
              <a:t> персоналу </a:t>
            </a:r>
            <a:r>
              <a:rPr lang="ru-RU" dirty="0" err="1"/>
              <a:t>івент-служби</a:t>
            </a:r>
            <a:r>
              <a:rPr lang="ru-RU" dirty="0"/>
              <a:t> / О. С. </a:t>
            </a:r>
            <a:r>
              <a:rPr lang="ru-RU" dirty="0" err="1"/>
              <a:t>Донець</a:t>
            </a:r>
            <a:r>
              <a:rPr lang="ru-RU" dirty="0"/>
              <a:t>, К. В. </a:t>
            </a:r>
            <a:r>
              <a:rPr lang="ru-RU" dirty="0" err="1"/>
              <a:t>Філіпович</a:t>
            </a:r>
            <a:r>
              <a:rPr lang="ru-RU" dirty="0"/>
              <a:t> // </a:t>
            </a:r>
            <a:r>
              <a:rPr lang="ru-RU" dirty="0" err="1"/>
              <a:t>Бізнес</a:t>
            </a:r>
            <a:r>
              <a:rPr lang="ru-RU" dirty="0"/>
              <a:t> </a:t>
            </a:r>
            <a:r>
              <a:rPr lang="ru-RU" dirty="0" err="1"/>
              <a:t>Інформ</a:t>
            </a:r>
            <a:r>
              <a:rPr lang="ru-RU" dirty="0"/>
              <a:t>. - 2014. - № 1. - С. 324-329. - Режим доступу: </a:t>
            </a:r>
            <a:r>
              <a:rPr lang="ru-RU" dirty="0">
                <a:hlinkClick r:id="rId4"/>
              </a:rPr>
              <a:t>http://nbuv.gov.ua/UJRN/binf_2014_1_60</a:t>
            </a:r>
            <a:r>
              <a:rPr lang="ru-RU" dirty="0" smtClean="0"/>
              <a:t>.</a:t>
            </a:r>
          </a:p>
          <a:p>
            <a:pPr marL="914400" lvl="1" indent="-457200">
              <a:buAutoNum type="arabicPeriod"/>
              <a:tabLst>
                <a:tab pos="1047115" algn="l"/>
              </a:tabLst>
            </a:pPr>
            <a:r>
              <a:rPr lang="ru-RU" dirty="0" err="1"/>
              <a:t>Поліщук</a:t>
            </a:r>
            <a:r>
              <a:rPr lang="ru-RU" dirty="0"/>
              <a:t> В. Л. </a:t>
            </a:r>
            <a:r>
              <a:rPr lang="ru-RU" dirty="0" err="1"/>
              <a:t>Формування</a:t>
            </a:r>
            <a:r>
              <a:rPr lang="ru-RU" dirty="0"/>
              <a:t> </a:t>
            </a:r>
            <a:r>
              <a:rPr lang="ru-RU" dirty="0" err="1"/>
              <a:t>іміджу</a:t>
            </a:r>
            <a:r>
              <a:rPr lang="ru-RU" dirty="0"/>
              <a:t> </a:t>
            </a:r>
            <a:r>
              <a:rPr lang="ru-RU" dirty="0" err="1"/>
              <a:t>регіону</a:t>
            </a:r>
            <a:r>
              <a:rPr lang="ru-RU" dirty="0"/>
              <a:t> як </a:t>
            </a:r>
            <a:r>
              <a:rPr lang="ru-RU" dirty="0" err="1"/>
              <a:t>івентивної</a:t>
            </a:r>
            <a:r>
              <a:rPr lang="ru-RU" dirty="0"/>
              <a:t> </a:t>
            </a:r>
            <a:r>
              <a:rPr lang="ru-RU" dirty="0" err="1"/>
              <a:t>туристичної</a:t>
            </a:r>
            <a:r>
              <a:rPr lang="ru-RU" dirty="0"/>
              <a:t> </a:t>
            </a:r>
            <a:r>
              <a:rPr lang="ru-RU" dirty="0" err="1"/>
              <a:t>дестинації</a:t>
            </a:r>
            <a:r>
              <a:rPr lang="ru-RU" dirty="0"/>
              <a:t> / В. Л. </a:t>
            </a:r>
            <a:r>
              <a:rPr lang="ru-RU" dirty="0" err="1"/>
              <a:t>Поліщук</a:t>
            </a:r>
            <a:r>
              <a:rPr lang="ru-RU" dirty="0"/>
              <a:t> // </a:t>
            </a:r>
            <a:r>
              <a:rPr lang="ru-RU" dirty="0" err="1"/>
              <a:t>Вісник</a:t>
            </a:r>
            <a:r>
              <a:rPr lang="ru-RU" dirty="0"/>
              <a:t> </a:t>
            </a:r>
            <a:r>
              <a:rPr lang="ru-RU" dirty="0" err="1"/>
              <a:t>Університету</a:t>
            </a:r>
            <a:r>
              <a:rPr lang="ru-RU" dirty="0"/>
              <a:t> </a:t>
            </a:r>
            <a:r>
              <a:rPr lang="ru-RU" dirty="0" err="1"/>
              <a:t>банківської</a:t>
            </a:r>
            <a:r>
              <a:rPr lang="ru-RU" dirty="0"/>
              <a:t> </a:t>
            </a:r>
            <a:r>
              <a:rPr lang="ru-RU" dirty="0" err="1"/>
              <a:t>справи</a:t>
            </a:r>
            <a:r>
              <a:rPr lang="ru-RU" dirty="0"/>
              <a:t> </a:t>
            </a:r>
            <a:r>
              <a:rPr lang="ru-RU" dirty="0" err="1"/>
              <a:t>Національного</a:t>
            </a:r>
            <a:r>
              <a:rPr lang="ru-RU" dirty="0"/>
              <a:t> банку </a:t>
            </a:r>
            <a:r>
              <a:rPr lang="ru-RU" dirty="0" err="1"/>
              <a:t>України</a:t>
            </a:r>
            <a:r>
              <a:rPr lang="ru-RU" dirty="0"/>
              <a:t>. - 2013. - № 1. - С. 39-46. - Режим доступу: </a:t>
            </a:r>
            <a:r>
              <a:rPr lang="en-US" dirty="0"/>
              <a:t>http://nbuv.gov.ua/UJRN/VUbsNbU_2013_1_10.</a:t>
            </a:r>
            <a:endParaRPr lang="uk-UA" sz="3600" i="1" dirty="0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81000" y="228600"/>
            <a:ext cx="273004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uk-UA" sz="4000" b="1" dirty="0" smtClean="0">
                <a:ln w="17780" cmpd="sng">
                  <a:noFill/>
                  <a:prstDash val="solid"/>
                  <a:miter lim="800000"/>
                </a:ln>
                <a:ea typeface="+mj-ea"/>
                <a:cs typeface="Times New Roman" panose="02020603050405020304" pitchFamily="18" charset="0"/>
              </a:rPr>
              <a:t>Література:</a:t>
            </a:r>
            <a:endParaRPr lang="uk-UA" sz="4000" b="1" dirty="0">
              <a:ln w="17780" cmpd="sng">
                <a:noFill/>
                <a:prstDash val="solid"/>
                <a:miter lim="800000"/>
              </a:ln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137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66800" y="2514600"/>
            <a:ext cx="7239000" cy="1200329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pPr marL="914400" lvl="1" indent="-457200" algn="ctr">
              <a:buFontTx/>
              <a:buAutoNum type="arabicPeriod"/>
              <a:tabLst>
                <a:tab pos="1047115" algn="l"/>
              </a:tabLst>
            </a:pPr>
            <a:r>
              <a:rPr lang="uk-UA" sz="3600" i="1" dirty="0">
                <a:latin typeface="Times New Roman" pitchFamily="18" charset="0"/>
                <a:ea typeface="Times New Roman"/>
                <a:cs typeface="Times New Roman" pitchFamily="18" charset="0"/>
              </a:rPr>
              <a:t>Характеристика </a:t>
            </a:r>
            <a:r>
              <a:rPr lang="uk-UA" sz="3600" i="1" dirty="0" err="1">
                <a:latin typeface="Times New Roman" pitchFamily="18" charset="0"/>
                <a:ea typeface="Times New Roman"/>
                <a:cs typeface="Times New Roman" pitchFamily="18" charset="0"/>
              </a:rPr>
              <a:t>івент</a:t>
            </a:r>
            <a:r>
              <a:rPr lang="uk-UA" sz="3600" i="1" dirty="0">
                <a:latin typeface="Times New Roman" pitchFamily="18" charset="0"/>
                <a:ea typeface="Times New Roman"/>
                <a:cs typeface="Times New Roman" pitchFamily="18" charset="0"/>
              </a:rPr>
              <a:t>-індустрії</a:t>
            </a:r>
          </a:p>
        </p:txBody>
      </p:sp>
    </p:spTree>
    <p:extLst>
      <p:ext uri="{BB962C8B-B14F-4D97-AF65-F5344CB8AC3E}">
        <p14:creationId xmlns:p14="http://schemas.microsoft.com/office/powerpoint/2010/main" val="1015655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9600" y="685800"/>
            <a:ext cx="7924800" cy="526297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400" dirty="0"/>
              <a:t>Як </a:t>
            </a:r>
            <a:r>
              <a:rPr lang="ru-RU" sz="2400" dirty="0" err="1"/>
              <a:t>окрема</a:t>
            </a:r>
            <a:r>
              <a:rPr lang="ru-RU" sz="2400" dirty="0"/>
              <a:t> </a:t>
            </a:r>
            <a:r>
              <a:rPr lang="ru-RU" sz="2400" dirty="0" err="1"/>
              <a:t>галузь</a:t>
            </a:r>
            <a:r>
              <a:rPr lang="ru-RU" sz="2400" dirty="0"/>
              <a:t> </a:t>
            </a:r>
            <a:r>
              <a:rPr lang="ru-RU" sz="2400" dirty="0" err="1"/>
              <a:t>івент-індустрія</a:t>
            </a:r>
            <a:r>
              <a:rPr lang="ru-RU" sz="2400" dirty="0"/>
              <a:t> </a:t>
            </a:r>
            <a:r>
              <a:rPr lang="ru-RU" sz="2400" dirty="0" err="1"/>
              <a:t>сформувалась</a:t>
            </a:r>
            <a:r>
              <a:rPr lang="ru-RU" sz="2400" dirty="0"/>
              <a:t> на початку ХХ </a:t>
            </a:r>
            <a:r>
              <a:rPr lang="ru-RU" sz="2400" dirty="0" err="1"/>
              <a:t>століття</a:t>
            </a:r>
            <a:r>
              <a:rPr lang="ru-RU" sz="2400" dirty="0"/>
              <a:t>. </a:t>
            </a:r>
            <a:r>
              <a:rPr lang="ru-RU" sz="2400" dirty="0" err="1"/>
              <a:t>Івент</a:t>
            </a:r>
            <a:r>
              <a:rPr lang="ru-RU" sz="2400" dirty="0"/>
              <a:t>-менеджмент </a:t>
            </a:r>
            <a:r>
              <a:rPr lang="ru-RU" sz="2400" dirty="0" err="1"/>
              <a:t>зародився</a:t>
            </a:r>
            <a:r>
              <a:rPr lang="ru-RU" sz="2400" dirty="0"/>
              <a:t> й </a:t>
            </a:r>
            <a:r>
              <a:rPr lang="ru-RU" sz="2400" dirty="0" err="1"/>
              <a:t>отримав</a:t>
            </a:r>
            <a:r>
              <a:rPr lang="ru-RU" sz="2400" dirty="0"/>
              <a:t> </a:t>
            </a:r>
            <a:r>
              <a:rPr lang="ru-RU" sz="2400" dirty="0" err="1"/>
              <a:t>розвиток</a:t>
            </a:r>
            <a:r>
              <a:rPr lang="ru-RU" sz="2400" dirty="0"/>
              <a:t> у США </a:t>
            </a:r>
            <a:r>
              <a:rPr lang="ru-RU" sz="2400" dirty="0" err="1"/>
              <a:t>близько</a:t>
            </a:r>
            <a:r>
              <a:rPr lang="ru-RU" sz="2400" dirty="0"/>
              <a:t> 150 </a:t>
            </a:r>
            <a:r>
              <a:rPr lang="ru-RU" sz="2400" dirty="0" err="1"/>
              <a:t>років</a:t>
            </a:r>
            <a:r>
              <a:rPr lang="ru-RU" sz="2400" dirty="0"/>
              <a:t> тому. </a:t>
            </a:r>
            <a:r>
              <a:rPr lang="ru-RU" sz="2400" dirty="0" err="1" smtClean="0"/>
              <a:t>Сьогодні</a:t>
            </a:r>
            <a:r>
              <a:rPr lang="ru-RU" sz="2400" dirty="0" smtClean="0"/>
              <a:t> </a:t>
            </a:r>
            <a:r>
              <a:rPr lang="ru-RU" sz="2400" dirty="0"/>
              <a:t>там </a:t>
            </a:r>
            <a:r>
              <a:rPr lang="ru-RU" sz="2400" dirty="0" err="1"/>
              <a:t>вже</a:t>
            </a:r>
            <a:r>
              <a:rPr lang="ru-RU" sz="2400" dirty="0"/>
              <a:t> </a:t>
            </a:r>
            <a:r>
              <a:rPr lang="ru-RU" sz="2400" dirty="0" err="1"/>
              <a:t>існують</a:t>
            </a:r>
            <a:r>
              <a:rPr lang="ru-RU" sz="2400" dirty="0"/>
              <a:t> </a:t>
            </a:r>
            <a:r>
              <a:rPr lang="ru-RU" sz="2400" dirty="0" err="1"/>
              <a:t>професійні</a:t>
            </a:r>
            <a:r>
              <a:rPr lang="ru-RU" sz="2400" dirty="0"/>
              <a:t> </a:t>
            </a:r>
            <a:r>
              <a:rPr lang="ru-RU" sz="2400" dirty="0" err="1"/>
              <a:t>асоціації</a:t>
            </a:r>
            <a:r>
              <a:rPr lang="ru-RU" sz="2400" dirty="0"/>
              <a:t>, </a:t>
            </a:r>
            <a:r>
              <a:rPr lang="ru-RU" sz="2400" dirty="0" err="1"/>
              <a:t>відповідна</a:t>
            </a:r>
            <a:r>
              <a:rPr lang="ru-RU" sz="2400" dirty="0"/>
              <a:t> </a:t>
            </a:r>
            <a:r>
              <a:rPr lang="ru-RU" sz="2400" dirty="0" err="1"/>
              <a:t>література</a:t>
            </a:r>
            <a:r>
              <a:rPr lang="ru-RU" sz="2400" dirty="0"/>
              <a:t>, </a:t>
            </a:r>
            <a:r>
              <a:rPr lang="ru-RU" sz="2400" dirty="0" err="1"/>
              <a:t>визнані</a:t>
            </a:r>
            <a:r>
              <a:rPr lang="ru-RU" sz="2400" dirty="0"/>
              <a:t> </a:t>
            </a:r>
            <a:r>
              <a:rPr lang="ru-RU" sz="2400" dirty="0" err="1"/>
              <a:t>стандарти</a:t>
            </a:r>
            <a:r>
              <a:rPr lang="ru-RU" sz="2400" dirty="0"/>
              <a:t> </a:t>
            </a:r>
            <a:r>
              <a:rPr lang="ru-RU" sz="2400" dirty="0" err="1"/>
              <a:t>галузі</a:t>
            </a:r>
            <a:r>
              <a:rPr lang="ru-RU" sz="2400" dirty="0" smtClean="0"/>
              <a:t>.</a:t>
            </a:r>
          </a:p>
          <a:p>
            <a:r>
              <a:rPr lang="ru-RU" sz="2400" dirty="0" smtClean="0"/>
              <a:t> </a:t>
            </a:r>
            <a:r>
              <a:rPr lang="ru-RU" sz="2400" dirty="0" err="1"/>
              <a:t>Івент</a:t>
            </a:r>
            <a:r>
              <a:rPr lang="ru-RU" sz="2400" dirty="0"/>
              <a:t>-менеджмент є потужною </a:t>
            </a:r>
            <a:r>
              <a:rPr lang="ru-RU" sz="2400" dirty="0" err="1"/>
              <a:t>галуззю</a:t>
            </a:r>
            <a:r>
              <a:rPr lang="ru-RU" sz="2400" dirty="0"/>
              <a:t> </a:t>
            </a:r>
            <a:r>
              <a:rPr lang="ru-RU" sz="2400" dirty="0" err="1"/>
              <a:t>сфери</a:t>
            </a:r>
            <a:r>
              <a:rPr lang="ru-RU" sz="2400" dirty="0"/>
              <a:t> </a:t>
            </a:r>
            <a:r>
              <a:rPr lang="ru-RU" sz="2400" dirty="0" err="1" smtClean="0"/>
              <a:t>послуг</a:t>
            </a:r>
            <a:r>
              <a:rPr lang="ru-RU" sz="2400" dirty="0"/>
              <a:t>, про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свідчать</a:t>
            </a:r>
            <a:r>
              <a:rPr lang="ru-RU" sz="2400" dirty="0"/>
              <a:t> </a:t>
            </a:r>
            <a:r>
              <a:rPr lang="ru-RU" sz="2400" dirty="0" err="1"/>
              <a:t>неймовірні</a:t>
            </a:r>
            <a:r>
              <a:rPr lang="ru-RU" sz="2400" dirty="0"/>
              <a:t> </a:t>
            </a:r>
            <a:r>
              <a:rPr lang="ru-RU" sz="2400" dirty="0" err="1"/>
              <a:t>прибутки</a:t>
            </a:r>
            <a:r>
              <a:rPr lang="ru-RU" sz="2400" dirty="0"/>
              <a:t> </a:t>
            </a:r>
            <a:r>
              <a:rPr lang="ru-RU" sz="2400" dirty="0" err="1"/>
              <a:t>компаній</a:t>
            </a:r>
            <a:r>
              <a:rPr lang="ru-RU" sz="2400" dirty="0"/>
              <a:t>, </a:t>
            </a:r>
            <a:r>
              <a:rPr lang="ru-RU" sz="2400" dirty="0" err="1"/>
              <a:t>які</a:t>
            </a:r>
            <a:r>
              <a:rPr lang="ru-RU" sz="2400" dirty="0"/>
              <a:t> </a:t>
            </a:r>
            <a:r>
              <a:rPr lang="ru-RU" sz="2400" dirty="0" err="1"/>
              <a:t>працюють</a:t>
            </a:r>
            <a:r>
              <a:rPr lang="ru-RU" sz="2400" dirty="0"/>
              <a:t> у </a:t>
            </a:r>
            <a:r>
              <a:rPr lang="ru-RU" sz="2400" dirty="0" err="1"/>
              <a:t>цій</a:t>
            </a:r>
            <a:r>
              <a:rPr lang="ru-RU" sz="2400" dirty="0"/>
              <a:t> </a:t>
            </a:r>
            <a:r>
              <a:rPr lang="ru-RU" sz="2400" dirty="0" err="1"/>
              <a:t>сфері</a:t>
            </a:r>
            <a:r>
              <a:rPr lang="ru-RU" sz="2400" dirty="0"/>
              <a:t>. </a:t>
            </a:r>
            <a:endParaRPr lang="ru-RU" sz="2400" dirty="0" smtClean="0"/>
          </a:p>
          <a:p>
            <a:r>
              <a:rPr lang="ru-RU" sz="2400" dirty="0" smtClean="0"/>
              <a:t>Так</a:t>
            </a:r>
            <a:r>
              <a:rPr lang="ru-RU" sz="2400" dirty="0"/>
              <a:t>, у США </a:t>
            </a:r>
            <a:r>
              <a:rPr lang="ru-RU" sz="2400" dirty="0" err="1"/>
              <a:t>сьогодні</a:t>
            </a:r>
            <a:r>
              <a:rPr lang="ru-RU" sz="2400" dirty="0"/>
              <a:t> </a:t>
            </a:r>
            <a:r>
              <a:rPr lang="ru-RU" sz="2400" dirty="0" err="1"/>
              <a:t>прибуток</a:t>
            </a:r>
            <a:r>
              <a:rPr lang="ru-RU" sz="2400" dirty="0"/>
              <a:t> </a:t>
            </a:r>
            <a:r>
              <a:rPr lang="ru-RU" sz="2400" dirty="0" err="1"/>
              <a:t>від</a:t>
            </a:r>
            <a:r>
              <a:rPr lang="ru-RU" sz="2400" dirty="0"/>
              <a:t> </a:t>
            </a:r>
            <a:r>
              <a:rPr lang="ru-RU" sz="2400" dirty="0" err="1"/>
              <a:t>івент-індустрії</a:t>
            </a:r>
            <a:r>
              <a:rPr lang="ru-RU" sz="2400" dirty="0"/>
              <a:t> </a:t>
            </a:r>
            <a:r>
              <a:rPr lang="ru-RU" sz="2400" dirty="0" err="1"/>
              <a:t>перевищує</a:t>
            </a:r>
            <a:r>
              <a:rPr lang="ru-RU" sz="2400" dirty="0"/>
              <a:t> </a:t>
            </a:r>
            <a:r>
              <a:rPr lang="ru-RU" sz="2400" dirty="0" err="1"/>
              <a:t>прибуток</a:t>
            </a:r>
            <a:r>
              <a:rPr lang="ru-RU" sz="2400" dirty="0"/>
              <a:t> </a:t>
            </a:r>
            <a:r>
              <a:rPr lang="ru-RU" sz="2400" dirty="0" err="1"/>
              <a:t>від</a:t>
            </a:r>
            <a:r>
              <a:rPr lang="ru-RU" sz="2400" dirty="0"/>
              <a:t> </a:t>
            </a:r>
            <a:r>
              <a:rPr lang="ru-RU" sz="2400" dirty="0" err="1" smtClean="0"/>
              <a:t>автопримисловосі</a:t>
            </a:r>
            <a:r>
              <a:rPr lang="ru-RU" sz="2400" dirty="0" smtClean="0"/>
              <a:t>. </a:t>
            </a:r>
            <a:r>
              <a:rPr lang="ru-RU" sz="2400" dirty="0" err="1"/>
              <a:t>Найбільшою</a:t>
            </a:r>
            <a:r>
              <a:rPr lang="ru-RU" sz="2400" dirty="0"/>
              <a:t> </a:t>
            </a:r>
            <a:r>
              <a:rPr lang="ru-RU" sz="2400" dirty="0" err="1"/>
              <a:t>популярністю</a:t>
            </a:r>
            <a:r>
              <a:rPr lang="ru-RU" sz="2400" dirty="0"/>
              <a:t> у США </a:t>
            </a:r>
            <a:r>
              <a:rPr lang="ru-RU" sz="2400" dirty="0" err="1"/>
              <a:t>користуються</a:t>
            </a:r>
            <a:r>
              <a:rPr lang="ru-RU" sz="2400" dirty="0"/>
              <a:t> </a:t>
            </a:r>
            <a:r>
              <a:rPr lang="ru-RU" sz="2400" dirty="0" err="1"/>
              <a:t>такі</a:t>
            </a:r>
            <a:r>
              <a:rPr lang="ru-RU" sz="2400" dirty="0"/>
              <a:t> </a:t>
            </a:r>
            <a:r>
              <a:rPr lang="ru-RU" sz="2400" dirty="0" err="1"/>
              <a:t>послуги</a:t>
            </a:r>
            <a:r>
              <a:rPr lang="ru-RU" sz="2400" dirty="0"/>
              <a:t> </a:t>
            </a:r>
            <a:r>
              <a:rPr lang="ru-RU" sz="2400" dirty="0" err="1"/>
              <a:t>івент-індустрії</a:t>
            </a:r>
            <a:r>
              <a:rPr lang="ru-RU" sz="2400" dirty="0"/>
              <a:t> як </a:t>
            </a:r>
            <a:r>
              <a:rPr lang="ru-RU" sz="2400" dirty="0" err="1"/>
              <a:t>планування</a:t>
            </a:r>
            <a:r>
              <a:rPr lang="ru-RU" sz="2400" dirty="0"/>
              <a:t> </a:t>
            </a:r>
            <a:r>
              <a:rPr lang="ru-RU" sz="2400" dirty="0" err="1"/>
              <a:t>заходів</a:t>
            </a:r>
            <a:r>
              <a:rPr lang="ru-RU" sz="2400" dirty="0"/>
              <a:t> та </a:t>
            </a:r>
            <a:r>
              <a:rPr lang="ru-RU" sz="2400" dirty="0" err="1"/>
              <a:t>їх</a:t>
            </a:r>
            <a:r>
              <a:rPr lang="ru-RU" sz="2400" dirty="0"/>
              <a:t> </a:t>
            </a:r>
            <a:r>
              <a:rPr lang="ru-RU" sz="2400" dirty="0" err="1"/>
              <a:t>координація</a:t>
            </a:r>
            <a:r>
              <a:rPr lang="ru-RU" sz="2400" dirty="0"/>
              <a:t>, </a:t>
            </a:r>
            <a:r>
              <a:rPr lang="ru-RU" sz="2400" dirty="0" err="1"/>
              <a:t>створення</a:t>
            </a:r>
            <a:r>
              <a:rPr lang="ru-RU" sz="2400" dirty="0"/>
              <a:t> </a:t>
            </a:r>
            <a:r>
              <a:rPr lang="ru-RU" sz="2400" dirty="0" err="1"/>
              <a:t>ідеї</a:t>
            </a:r>
            <a:r>
              <a:rPr lang="ru-RU" sz="2400" dirty="0"/>
              <a:t>, маркетинг і </a:t>
            </a:r>
            <a:r>
              <a:rPr lang="ru-RU" sz="2400" dirty="0" err="1"/>
              <a:t>промоушн</a:t>
            </a:r>
            <a:r>
              <a:rPr lang="ru-RU" sz="2400" dirty="0"/>
              <a:t> заходу, </a:t>
            </a:r>
            <a:r>
              <a:rPr lang="ru-RU" sz="2400" dirty="0" err="1"/>
              <a:t>дослідження</a:t>
            </a:r>
            <a:r>
              <a:rPr lang="ru-RU" sz="2400" dirty="0"/>
              <a:t> та </a:t>
            </a:r>
            <a:r>
              <a:rPr lang="ru-RU" sz="2400" dirty="0" err="1"/>
              <a:t>оцінка</a:t>
            </a:r>
            <a:r>
              <a:rPr lang="ru-RU" sz="2400" dirty="0"/>
              <a:t> заходу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98620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9600" y="1447800"/>
            <a:ext cx="8077200" cy="3046988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ru-RU" sz="3200" dirty="0"/>
              <a:t>У </a:t>
            </a:r>
            <a:r>
              <a:rPr lang="ru-RU" sz="3200" dirty="0" err="1"/>
              <a:t>країнах</a:t>
            </a:r>
            <a:r>
              <a:rPr lang="ru-RU" sz="3200" dirty="0"/>
              <a:t> </a:t>
            </a:r>
            <a:r>
              <a:rPr lang="ru-RU" sz="3200" dirty="0" err="1"/>
              <a:t>Західної</a:t>
            </a:r>
            <a:r>
              <a:rPr lang="ru-RU" sz="3200" dirty="0"/>
              <a:t> </a:t>
            </a:r>
            <a:r>
              <a:rPr lang="ru-RU" sz="3200" dirty="0" err="1"/>
              <a:t>Європи</a:t>
            </a:r>
            <a:r>
              <a:rPr lang="ru-RU" sz="3200" dirty="0"/>
              <a:t> </a:t>
            </a:r>
            <a:r>
              <a:rPr lang="ru-RU" sz="3200" dirty="0" err="1"/>
              <a:t>івент</a:t>
            </a:r>
            <a:r>
              <a:rPr lang="ru-RU" sz="3200" dirty="0"/>
              <a:t>-менеджмент – </a:t>
            </a:r>
            <a:r>
              <a:rPr lang="ru-RU" sz="3200" dirty="0" err="1"/>
              <a:t>відносно</a:t>
            </a:r>
            <a:r>
              <a:rPr lang="ru-RU" sz="3200" dirty="0"/>
              <a:t> </a:t>
            </a:r>
            <a:r>
              <a:rPr lang="ru-RU" sz="3200" dirty="0" err="1"/>
              <a:t>новий</a:t>
            </a:r>
            <a:r>
              <a:rPr lang="ru-RU" sz="3200" dirty="0"/>
              <a:t> тип </a:t>
            </a:r>
            <a:r>
              <a:rPr lang="ru-RU" sz="3200" dirty="0" err="1"/>
              <a:t>бізнесу</a:t>
            </a:r>
            <a:r>
              <a:rPr lang="ru-RU" sz="3200" dirty="0"/>
              <a:t> (</a:t>
            </a:r>
            <a:r>
              <a:rPr lang="ru-RU" sz="3200" dirty="0" err="1"/>
              <a:t>йому</a:t>
            </a:r>
            <a:r>
              <a:rPr lang="ru-RU" sz="3200" dirty="0"/>
              <a:t> </a:t>
            </a:r>
            <a:r>
              <a:rPr lang="ru-RU" sz="3200" dirty="0" err="1"/>
              <a:t>близько</a:t>
            </a:r>
            <a:r>
              <a:rPr lang="ru-RU" sz="3200" dirty="0"/>
              <a:t> 20 </a:t>
            </a:r>
            <a:r>
              <a:rPr lang="ru-RU" sz="3200" dirty="0" err="1"/>
              <a:t>років</a:t>
            </a:r>
            <a:r>
              <a:rPr lang="ru-RU" sz="3200" dirty="0"/>
              <a:t>), а тому </a:t>
            </a:r>
            <a:r>
              <a:rPr lang="ru-RU" sz="3200" dirty="0" err="1"/>
              <a:t>він</a:t>
            </a:r>
            <a:r>
              <a:rPr lang="ru-RU" sz="3200" dirty="0"/>
              <a:t> </a:t>
            </a:r>
            <a:r>
              <a:rPr lang="ru-RU" sz="3200" dirty="0" err="1"/>
              <a:t>ще</a:t>
            </a:r>
            <a:r>
              <a:rPr lang="ru-RU" sz="3200" dirty="0"/>
              <a:t> не </a:t>
            </a:r>
            <a:r>
              <a:rPr lang="ru-RU" sz="3200" dirty="0" err="1"/>
              <a:t>набув</a:t>
            </a:r>
            <a:r>
              <a:rPr lang="ru-RU" sz="3200" dirty="0"/>
              <a:t> таких </a:t>
            </a:r>
            <a:r>
              <a:rPr lang="ru-RU" sz="3200" dirty="0" err="1"/>
              <a:t>масштабів</a:t>
            </a:r>
            <a:r>
              <a:rPr lang="ru-RU" sz="3200" dirty="0"/>
              <a:t> як у США. </a:t>
            </a:r>
            <a:r>
              <a:rPr lang="ru-RU" sz="3200" dirty="0" err="1"/>
              <a:t>Однак</a:t>
            </a:r>
            <a:r>
              <a:rPr lang="ru-RU" sz="3200" dirty="0"/>
              <a:t>, у </a:t>
            </a:r>
            <a:r>
              <a:rPr lang="ru-RU" sz="3200" dirty="0" err="1"/>
              <a:t>багатьох</a:t>
            </a:r>
            <a:r>
              <a:rPr lang="ru-RU" sz="3200" dirty="0"/>
              <a:t> </a:t>
            </a:r>
            <a:r>
              <a:rPr lang="ru-RU" sz="3200" dirty="0" err="1"/>
              <a:t>університетах</a:t>
            </a:r>
            <a:r>
              <a:rPr lang="ru-RU" sz="3200" dirty="0"/>
              <a:t> створено </a:t>
            </a:r>
            <a:r>
              <a:rPr lang="ru-RU" sz="3200" dirty="0" err="1"/>
              <a:t>курси</a:t>
            </a:r>
            <a:r>
              <a:rPr lang="ru-RU" sz="3200" dirty="0"/>
              <a:t> та </a:t>
            </a:r>
            <a:r>
              <a:rPr lang="ru-RU" sz="3200" dirty="0" err="1"/>
              <a:t>напрями</a:t>
            </a:r>
            <a:r>
              <a:rPr lang="ru-RU" sz="3200" dirty="0"/>
              <a:t> з </a:t>
            </a:r>
            <a:r>
              <a:rPr lang="ru-RU" sz="3200" dirty="0" err="1"/>
              <a:t>підготовки</a:t>
            </a:r>
            <a:r>
              <a:rPr lang="ru-RU" sz="3200" dirty="0"/>
              <a:t> </a:t>
            </a:r>
            <a:r>
              <a:rPr lang="ru-RU" sz="3200" dirty="0" err="1"/>
              <a:t>фахівців</a:t>
            </a:r>
            <a:r>
              <a:rPr lang="ru-RU" sz="3200" dirty="0"/>
              <a:t> </a:t>
            </a:r>
            <a:r>
              <a:rPr lang="ru-RU" sz="3200" dirty="0" err="1"/>
              <a:t>даної</a:t>
            </a:r>
            <a:r>
              <a:rPr lang="ru-RU" sz="3200" dirty="0"/>
              <a:t> </a:t>
            </a:r>
            <a:r>
              <a:rPr lang="ru-RU" sz="3200" dirty="0" err="1"/>
              <a:t>сфери</a:t>
            </a:r>
            <a:r>
              <a:rPr lang="ru-RU" sz="3200" dirty="0"/>
              <a:t>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76521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7200" y="533400"/>
            <a:ext cx="8382000" cy="5632311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ru-RU" sz="2400" dirty="0"/>
              <a:t>В </a:t>
            </a:r>
            <a:r>
              <a:rPr lang="ru-RU" sz="2400" dirty="0" err="1"/>
              <a:t>Україні</a:t>
            </a:r>
            <a:r>
              <a:rPr lang="ru-RU" sz="2400" dirty="0"/>
              <a:t> </a:t>
            </a:r>
            <a:r>
              <a:rPr lang="ru-RU" sz="2400" dirty="0" err="1"/>
              <a:t>івент</a:t>
            </a:r>
            <a:r>
              <a:rPr lang="ru-RU" sz="2400" dirty="0"/>
              <a:t>-менеджмент – </a:t>
            </a:r>
            <a:r>
              <a:rPr lang="ru-RU" sz="2400" dirty="0" err="1"/>
              <a:t>це</a:t>
            </a:r>
            <a:r>
              <a:rPr lang="ru-RU" sz="2400" dirty="0"/>
              <a:t> </a:t>
            </a:r>
            <a:r>
              <a:rPr lang="ru-RU" sz="2400" dirty="0" err="1"/>
              <a:t>зовсім</a:t>
            </a:r>
            <a:r>
              <a:rPr lang="ru-RU" sz="2400" dirty="0"/>
              <a:t> </a:t>
            </a:r>
            <a:r>
              <a:rPr lang="ru-RU" sz="2400" dirty="0" err="1"/>
              <a:t>молодий</a:t>
            </a:r>
            <a:r>
              <a:rPr lang="ru-RU" sz="2400" dirty="0"/>
              <a:t> </a:t>
            </a:r>
            <a:r>
              <a:rPr lang="ru-RU" sz="2400" dirty="0" err="1"/>
              <a:t>напрям</a:t>
            </a:r>
            <a:r>
              <a:rPr lang="ru-RU" sz="2400" dirty="0"/>
              <a:t>. </a:t>
            </a:r>
            <a:endParaRPr lang="ru-RU" sz="2400" dirty="0" smtClean="0"/>
          </a:p>
          <a:p>
            <a:r>
              <a:rPr lang="ru-RU" sz="2400" dirty="0" smtClean="0"/>
              <a:t>У </a:t>
            </a:r>
            <a:r>
              <a:rPr lang="ru-RU" sz="2400" dirty="0" err="1"/>
              <a:t>нашій</a:t>
            </a:r>
            <a:r>
              <a:rPr lang="ru-RU" sz="2400" dirty="0"/>
              <a:t> </a:t>
            </a:r>
            <a:r>
              <a:rPr lang="ru-RU" sz="2400" dirty="0" err="1"/>
              <a:t>державі</a:t>
            </a:r>
            <a:r>
              <a:rPr lang="ru-RU" sz="2400" dirty="0"/>
              <a:t> </a:t>
            </a:r>
            <a:r>
              <a:rPr lang="ru-RU" sz="2400" dirty="0" err="1"/>
              <a:t>ринок</a:t>
            </a:r>
            <a:r>
              <a:rPr lang="ru-RU" sz="2400" dirty="0"/>
              <a:t> </a:t>
            </a:r>
            <a:r>
              <a:rPr lang="ru-RU" sz="2400" dirty="0" err="1"/>
              <a:t>івент-послуг</a:t>
            </a:r>
            <a:r>
              <a:rPr lang="ru-RU" sz="2400" dirty="0"/>
              <a:t> став </a:t>
            </a:r>
            <a:r>
              <a:rPr lang="ru-RU" sz="2400" dirty="0" err="1"/>
              <a:t>розвиватись</a:t>
            </a:r>
            <a:r>
              <a:rPr lang="ru-RU" sz="2400" dirty="0"/>
              <a:t> з 2005 року. </a:t>
            </a:r>
            <a:endParaRPr lang="ru-RU" sz="2400" dirty="0" smtClean="0"/>
          </a:p>
          <a:p>
            <a:r>
              <a:rPr lang="ru-RU" sz="2400" dirty="0" smtClean="0"/>
              <a:t>За </a:t>
            </a:r>
            <a:r>
              <a:rPr lang="ru-RU" sz="2400" dirty="0" err="1"/>
              <a:t>період</a:t>
            </a:r>
            <a:r>
              <a:rPr lang="ru-RU" sz="2400" dirty="0"/>
              <a:t> </a:t>
            </a:r>
            <a:r>
              <a:rPr lang="ru-RU" sz="2400" dirty="0" err="1"/>
              <a:t>свого</a:t>
            </a:r>
            <a:r>
              <a:rPr lang="ru-RU" sz="2400" dirty="0"/>
              <a:t> </a:t>
            </a:r>
            <a:r>
              <a:rPr lang="ru-RU" sz="2400" dirty="0" err="1"/>
              <a:t>становлення</a:t>
            </a:r>
            <a:r>
              <a:rPr lang="ru-RU" sz="2400" dirty="0"/>
              <a:t> </a:t>
            </a:r>
            <a:r>
              <a:rPr lang="ru-RU" sz="2400" dirty="0" err="1"/>
              <a:t>ринок</a:t>
            </a:r>
            <a:r>
              <a:rPr lang="ru-RU" sz="2400" dirty="0"/>
              <a:t> </a:t>
            </a:r>
            <a:r>
              <a:rPr lang="ru-RU" sz="2400" dirty="0" err="1"/>
              <a:t>значно</a:t>
            </a:r>
            <a:r>
              <a:rPr lang="ru-RU" sz="2400" dirty="0"/>
              <a:t> </a:t>
            </a:r>
            <a:r>
              <a:rPr lang="ru-RU" sz="2400" dirty="0" err="1"/>
              <a:t>змінився</a:t>
            </a:r>
            <a:r>
              <a:rPr lang="ru-RU" sz="2400" dirty="0"/>
              <a:t> не </a:t>
            </a:r>
            <a:r>
              <a:rPr lang="ru-RU" sz="2400" dirty="0" err="1"/>
              <a:t>лише</a:t>
            </a:r>
            <a:r>
              <a:rPr lang="ru-RU" sz="2400" dirty="0"/>
              <a:t> </a:t>
            </a:r>
            <a:r>
              <a:rPr lang="ru-RU" sz="2400" dirty="0" err="1"/>
              <a:t>кількісно</a:t>
            </a:r>
            <a:r>
              <a:rPr lang="ru-RU" sz="2400" dirty="0"/>
              <a:t>, але й </a:t>
            </a:r>
            <a:r>
              <a:rPr lang="ru-RU" sz="2400" dirty="0" err="1"/>
              <a:t>якісно</a:t>
            </a:r>
            <a:r>
              <a:rPr lang="ru-RU" sz="2400" dirty="0"/>
              <a:t>, </a:t>
            </a:r>
            <a:r>
              <a:rPr lang="ru-RU" sz="2400" dirty="0" err="1"/>
              <a:t>зокрема</a:t>
            </a:r>
            <a:r>
              <a:rPr lang="ru-RU" sz="2400" dirty="0"/>
              <a:t>, </a:t>
            </a:r>
            <a:r>
              <a:rPr lang="ru-RU" sz="2400" dirty="0" err="1"/>
              <a:t>підвищилась</a:t>
            </a:r>
            <a:r>
              <a:rPr lang="ru-RU" sz="2400" dirty="0"/>
              <a:t> </a:t>
            </a:r>
            <a:r>
              <a:rPr lang="ru-RU" sz="2400" dirty="0" err="1"/>
              <a:t>якість</a:t>
            </a:r>
            <a:r>
              <a:rPr lang="ru-RU" sz="2400" dirty="0"/>
              <a:t> </a:t>
            </a:r>
            <a:r>
              <a:rPr lang="ru-RU" sz="2400" dirty="0" err="1"/>
              <a:t>послуг</a:t>
            </a:r>
            <a:r>
              <a:rPr lang="ru-RU" sz="2400" dirty="0"/>
              <a:t>, </a:t>
            </a:r>
            <a:r>
              <a:rPr lang="ru-RU" sz="2400" dirty="0" err="1"/>
              <a:t>розширився</a:t>
            </a:r>
            <a:r>
              <a:rPr lang="ru-RU" sz="2400" dirty="0"/>
              <a:t> спектр </a:t>
            </a:r>
            <a:r>
              <a:rPr lang="ru-RU" sz="2400" dirty="0" err="1"/>
              <a:t>послуг</a:t>
            </a:r>
            <a:r>
              <a:rPr lang="ru-RU" sz="2400" dirty="0"/>
              <a:t>, </a:t>
            </a:r>
            <a:r>
              <a:rPr lang="ru-RU" sz="2400" dirty="0" err="1"/>
              <a:t>застосовується</a:t>
            </a:r>
            <a:r>
              <a:rPr lang="ru-RU" sz="2400" dirty="0"/>
              <a:t> </a:t>
            </a:r>
            <a:r>
              <a:rPr lang="ru-RU" sz="2400" dirty="0" err="1"/>
              <a:t>гнучка</a:t>
            </a:r>
            <a:r>
              <a:rPr lang="ru-RU" sz="2400" dirty="0"/>
              <a:t> </a:t>
            </a:r>
            <a:r>
              <a:rPr lang="ru-RU" sz="2400" dirty="0" err="1"/>
              <a:t>цінова</a:t>
            </a:r>
            <a:r>
              <a:rPr lang="ru-RU" sz="2400" dirty="0"/>
              <a:t> </a:t>
            </a:r>
            <a:r>
              <a:rPr lang="ru-RU" sz="2400" dirty="0" err="1"/>
              <a:t>політика</a:t>
            </a:r>
            <a:r>
              <a:rPr lang="ru-RU" sz="2400" dirty="0"/>
              <a:t> </a:t>
            </a:r>
            <a:r>
              <a:rPr lang="ru-RU" sz="2400" dirty="0" err="1"/>
              <a:t>компаній</a:t>
            </a:r>
            <a:r>
              <a:rPr lang="ru-RU" sz="2400" dirty="0"/>
              <a:t>, </a:t>
            </a:r>
            <a:r>
              <a:rPr lang="ru-RU" sz="2400" dirty="0" err="1"/>
              <a:t>самі</a:t>
            </a:r>
            <a:r>
              <a:rPr lang="ru-RU" sz="2400" dirty="0"/>
              <a:t> заходи </a:t>
            </a:r>
            <a:r>
              <a:rPr lang="ru-RU" sz="2400" dirty="0" err="1"/>
              <a:t>поступово</a:t>
            </a:r>
            <a:r>
              <a:rPr lang="ru-RU" sz="2400" dirty="0"/>
              <a:t> </a:t>
            </a:r>
            <a:r>
              <a:rPr lang="ru-RU" sz="2400" dirty="0" err="1"/>
              <a:t>починають</a:t>
            </a:r>
            <a:r>
              <a:rPr lang="ru-RU" sz="2400" dirty="0"/>
              <a:t> </a:t>
            </a:r>
            <a:r>
              <a:rPr lang="ru-RU" sz="2400" dirty="0" err="1"/>
              <a:t>набувати</a:t>
            </a:r>
            <a:r>
              <a:rPr lang="ru-RU" sz="2400" dirty="0"/>
              <a:t> </a:t>
            </a:r>
            <a:r>
              <a:rPr lang="ru-RU" sz="2400" dirty="0" err="1"/>
              <a:t>європейського</a:t>
            </a:r>
            <a:r>
              <a:rPr lang="ru-RU" sz="2400" dirty="0"/>
              <a:t> </a:t>
            </a:r>
            <a:r>
              <a:rPr lang="ru-RU" sz="2400" dirty="0" err="1"/>
              <a:t>рівня</a:t>
            </a:r>
            <a:r>
              <a:rPr lang="ru-RU" sz="2400" dirty="0"/>
              <a:t>. </a:t>
            </a:r>
            <a:endParaRPr lang="ru-RU" sz="2400" dirty="0" smtClean="0"/>
          </a:p>
          <a:p>
            <a:r>
              <a:rPr lang="ru-RU" sz="2400" dirty="0" err="1" smtClean="0"/>
              <a:t>Хоча</a:t>
            </a:r>
            <a:r>
              <a:rPr lang="ru-RU" sz="2400" dirty="0" smtClean="0"/>
              <a:t> </a:t>
            </a:r>
            <a:r>
              <a:rPr lang="ru-RU" sz="2400" dirty="0" err="1"/>
              <a:t>існують</a:t>
            </a:r>
            <a:r>
              <a:rPr lang="ru-RU" sz="2400" dirty="0"/>
              <a:t> і </a:t>
            </a:r>
            <a:r>
              <a:rPr lang="ru-RU" sz="2400" dirty="0" err="1"/>
              <a:t>певні</a:t>
            </a:r>
            <a:r>
              <a:rPr lang="ru-RU" sz="2400" dirty="0"/>
              <a:t> </a:t>
            </a:r>
            <a:r>
              <a:rPr lang="ru-RU" sz="2400" dirty="0" err="1"/>
              <a:t>труднощі</a:t>
            </a:r>
            <a:r>
              <a:rPr lang="ru-RU" sz="2400" dirty="0"/>
              <a:t>. </a:t>
            </a:r>
            <a:endParaRPr lang="ru-RU" sz="2400" dirty="0" smtClean="0"/>
          </a:p>
          <a:p>
            <a:r>
              <a:rPr lang="ru-RU" sz="2400" dirty="0" smtClean="0"/>
              <a:t>«</a:t>
            </a:r>
            <a:r>
              <a:rPr lang="ru-RU" sz="2400" dirty="0" err="1"/>
              <a:t>Івент</a:t>
            </a:r>
            <a:r>
              <a:rPr lang="ru-RU" sz="2400" dirty="0"/>
              <a:t> в </a:t>
            </a:r>
            <a:r>
              <a:rPr lang="ru-RU" sz="2400" dirty="0" err="1"/>
              <a:t>Україні</a:t>
            </a:r>
            <a:r>
              <a:rPr lang="ru-RU" sz="2400" dirty="0"/>
              <a:t> – </a:t>
            </a:r>
            <a:r>
              <a:rPr lang="ru-RU" sz="2400" dirty="0" err="1"/>
              <a:t>це</a:t>
            </a:r>
            <a:r>
              <a:rPr lang="ru-RU" sz="2400" dirty="0"/>
              <a:t> </a:t>
            </a:r>
            <a:r>
              <a:rPr lang="ru-RU" sz="2400" dirty="0" err="1"/>
              <a:t>ринок</a:t>
            </a:r>
            <a:r>
              <a:rPr lang="ru-RU" sz="2400" dirty="0"/>
              <a:t> з </a:t>
            </a:r>
            <a:r>
              <a:rPr lang="ru-RU" sz="2400" dirty="0" err="1"/>
              <a:t>високою</a:t>
            </a:r>
            <a:r>
              <a:rPr lang="ru-RU" sz="2400" dirty="0"/>
              <a:t> </a:t>
            </a:r>
            <a:r>
              <a:rPr lang="ru-RU" sz="2400" dirty="0" err="1"/>
              <a:t>конкуренцією</a:t>
            </a:r>
            <a:r>
              <a:rPr lang="ru-RU" sz="2400" dirty="0"/>
              <a:t>, але </a:t>
            </a:r>
            <a:r>
              <a:rPr lang="ru-RU" sz="2400" dirty="0" err="1"/>
              <a:t>низькою</a:t>
            </a:r>
            <a:r>
              <a:rPr lang="ru-RU" sz="2400" dirty="0"/>
              <a:t> культурою». </a:t>
            </a:r>
            <a:endParaRPr lang="ru-RU" sz="2400" dirty="0" smtClean="0"/>
          </a:p>
          <a:p>
            <a:r>
              <a:rPr lang="ru-RU" sz="2400" dirty="0" err="1" smtClean="0"/>
              <a:t>Серед</a:t>
            </a:r>
            <a:r>
              <a:rPr lang="ru-RU" sz="2400" dirty="0" smtClean="0"/>
              <a:t> </a:t>
            </a:r>
            <a:r>
              <a:rPr lang="ru-RU" sz="2400" dirty="0" err="1"/>
              <a:t>основних</a:t>
            </a:r>
            <a:r>
              <a:rPr lang="ru-RU" sz="2400" dirty="0"/>
              <a:t> проблем </a:t>
            </a:r>
            <a:r>
              <a:rPr lang="ru-RU" sz="2400" dirty="0" err="1"/>
              <a:t>розвитку</a:t>
            </a:r>
            <a:r>
              <a:rPr lang="ru-RU" sz="2400" dirty="0"/>
              <a:t> </a:t>
            </a:r>
            <a:r>
              <a:rPr lang="ru-RU" sz="2400" dirty="0" err="1"/>
              <a:t>івент</a:t>
            </a:r>
            <a:r>
              <a:rPr lang="ru-RU" sz="2400" dirty="0"/>
              <a:t>-менеджменту </a:t>
            </a:r>
            <a:r>
              <a:rPr lang="ru-RU" sz="2400" dirty="0" err="1" smtClean="0"/>
              <a:t>називає</a:t>
            </a:r>
            <a:r>
              <a:rPr lang="ru-RU" sz="2400" dirty="0"/>
              <a:t>: </a:t>
            </a:r>
            <a:r>
              <a:rPr lang="ru-RU" sz="2400" dirty="0" err="1"/>
              <a:t>відсутність</a:t>
            </a:r>
            <a:r>
              <a:rPr lang="ru-RU" sz="2400" dirty="0"/>
              <a:t> на ринку площадки для </a:t>
            </a:r>
            <a:r>
              <a:rPr lang="ru-RU" sz="2400" dirty="0" err="1"/>
              <a:t>комунікації</a:t>
            </a:r>
            <a:r>
              <a:rPr lang="ru-RU" sz="2400" dirty="0"/>
              <a:t> </a:t>
            </a:r>
            <a:r>
              <a:rPr lang="ru-RU" sz="2400" dirty="0" err="1"/>
              <a:t>агенств</a:t>
            </a:r>
            <a:r>
              <a:rPr lang="ru-RU" sz="2400" dirty="0"/>
              <a:t>, </a:t>
            </a:r>
            <a:r>
              <a:rPr lang="ru-RU" sz="2400" dirty="0" err="1"/>
              <a:t>неготовність</a:t>
            </a:r>
            <a:r>
              <a:rPr lang="ru-RU" sz="2400" dirty="0"/>
              <a:t> </a:t>
            </a:r>
            <a:r>
              <a:rPr lang="ru-RU" sz="2400" dirty="0" err="1"/>
              <a:t>українських</a:t>
            </a:r>
            <a:r>
              <a:rPr lang="ru-RU" sz="2400" dirty="0"/>
              <a:t> </a:t>
            </a:r>
            <a:r>
              <a:rPr lang="ru-RU" sz="2400" dirty="0" err="1"/>
              <a:t>клієнтів</a:t>
            </a:r>
            <a:r>
              <a:rPr lang="ru-RU" sz="2400" dirty="0"/>
              <a:t> до </a:t>
            </a:r>
            <a:r>
              <a:rPr lang="ru-RU" sz="2400" dirty="0" err="1"/>
              <a:t>креативних</a:t>
            </a:r>
            <a:r>
              <a:rPr lang="ru-RU" sz="2400" dirty="0"/>
              <a:t> </a:t>
            </a:r>
            <a:r>
              <a:rPr lang="ru-RU" sz="2400" dirty="0" err="1"/>
              <a:t>рішень</a:t>
            </a:r>
            <a:r>
              <a:rPr lang="ru-RU" sz="2400" dirty="0"/>
              <a:t>, </a:t>
            </a:r>
            <a:r>
              <a:rPr lang="ru-RU" sz="2400" dirty="0" err="1"/>
              <a:t>недостатню</a:t>
            </a:r>
            <a:r>
              <a:rPr lang="ru-RU" sz="2400" dirty="0"/>
              <a:t> </a:t>
            </a:r>
            <a:r>
              <a:rPr lang="ru-RU" sz="2400" dirty="0" err="1"/>
              <a:t>кількість</a:t>
            </a:r>
            <a:r>
              <a:rPr lang="ru-RU" sz="2400" dirty="0"/>
              <a:t> </a:t>
            </a:r>
            <a:r>
              <a:rPr lang="ru-RU" sz="2400" dirty="0" err="1"/>
              <a:t>кваліфікованих</a:t>
            </a:r>
            <a:r>
              <a:rPr lang="ru-RU" sz="2400" dirty="0"/>
              <a:t> </a:t>
            </a:r>
            <a:r>
              <a:rPr lang="ru-RU" sz="2400" dirty="0" err="1" smtClean="0"/>
              <a:t>фахівців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75928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62000" y="1143000"/>
            <a:ext cx="7924800" cy="489364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400" dirty="0"/>
              <a:t>Директор з </a:t>
            </a:r>
            <a:r>
              <a:rPr lang="ru-RU" sz="2400" dirty="0" err="1"/>
              <a:t>освіти</a:t>
            </a:r>
            <a:r>
              <a:rPr lang="ru-RU" sz="2400" dirty="0"/>
              <a:t> </a:t>
            </a:r>
            <a:r>
              <a:rPr lang="ru-RU" sz="2400" dirty="0" err="1"/>
              <a:t>Івент-академії</a:t>
            </a:r>
            <a:r>
              <a:rPr lang="ru-RU" sz="2400" dirty="0"/>
              <a:t> у США К. </a:t>
            </a:r>
            <a:r>
              <a:rPr lang="ru-RU" sz="2400" dirty="0" err="1" smtClean="0"/>
              <a:t>Деррік</a:t>
            </a:r>
            <a:r>
              <a:rPr lang="ru-RU" sz="2400" dirty="0" smtClean="0"/>
              <a:t> </a:t>
            </a:r>
            <a:r>
              <a:rPr lang="ru-RU" sz="2400" dirty="0" err="1"/>
              <a:t>вважає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івент</a:t>
            </a:r>
            <a:r>
              <a:rPr lang="ru-RU" sz="2400" dirty="0"/>
              <a:t>-менеджмент – </a:t>
            </a:r>
            <a:r>
              <a:rPr lang="ru-RU" sz="2400" dirty="0" err="1"/>
              <a:t>це</a:t>
            </a:r>
            <a:r>
              <a:rPr lang="ru-RU" sz="2400" dirty="0"/>
              <a:t> </a:t>
            </a:r>
            <a:r>
              <a:rPr lang="ru-RU" sz="2400" dirty="0" err="1"/>
              <a:t>процес</a:t>
            </a:r>
            <a:r>
              <a:rPr lang="ru-RU" sz="2400" dirty="0"/>
              <a:t>, за </a:t>
            </a:r>
            <a:r>
              <a:rPr lang="ru-RU" sz="2400" dirty="0" err="1"/>
              <a:t>допомогою</a:t>
            </a:r>
            <a:r>
              <a:rPr lang="ru-RU" sz="2400" dirty="0"/>
              <a:t> </a:t>
            </a:r>
            <a:r>
              <a:rPr lang="ru-RU" sz="2400" dirty="0" err="1"/>
              <a:t>якого</a:t>
            </a:r>
            <a:r>
              <a:rPr lang="ru-RU" sz="2400" dirty="0"/>
              <a:t> </a:t>
            </a:r>
            <a:r>
              <a:rPr lang="ru-RU" sz="2400" dirty="0" err="1"/>
              <a:t>події</a:t>
            </a:r>
            <a:r>
              <a:rPr lang="ru-RU" sz="2400" dirty="0"/>
              <a:t> </a:t>
            </a:r>
            <a:r>
              <a:rPr lang="ru-RU" sz="2400" dirty="0" err="1"/>
              <a:t>задумуються</a:t>
            </a:r>
            <a:r>
              <a:rPr lang="ru-RU" sz="2400" dirty="0"/>
              <a:t>, </a:t>
            </a:r>
            <a:r>
              <a:rPr lang="ru-RU" sz="2400" dirty="0" err="1"/>
              <a:t>плануються</a:t>
            </a:r>
            <a:r>
              <a:rPr lang="ru-RU" sz="2400" dirty="0"/>
              <a:t>, </a:t>
            </a:r>
            <a:r>
              <a:rPr lang="ru-RU" sz="2400" dirty="0" err="1"/>
              <a:t>створюються</a:t>
            </a:r>
            <a:r>
              <a:rPr lang="ru-RU" sz="2400" dirty="0"/>
              <a:t> та </a:t>
            </a:r>
            <a:r>
              <a:rPr lang="ru-RU" sz="2400" dirty="0" err="1"/>
              <a:t>оцінюються</a:t>
            </a:r>
            <a:r>
              <a:rPr lang="ru-RU" sz="2400" dirty="0" smtClean="0"/>
              <a:t>.</a:t>
            </a:r>
          </a:p>
          <a:p>
            <a:r>
              <a:rPr lang="ru-RU" sz="2400" dirty="0" smtClean="0"/>
              <a:t> </a:t>
            </a:r>
            <a:r>
              <a:rPr lang="ru-RU" sz="2400" dirty="0" err="1"/>
              <a:t>Події</a:t>
            </a:r>
            <a:r>
              <a:rPr lang="ru-RU" sz="2400" dirty="0"/>
              <a:t> </a:t>
            </a:r>
            <a:r>
              <a:rPr lang="ru-RU" sz="2400" dirty="0" err="1"/>
              <a:t>оживають</a:t>
            </a:r>
            <a:r>
              <a:rPr lang="ru-RU" sz="2400" dirty="0"/>
              <a:t> </a:t>
            </a:r>
            <a:r>
              <a:rPr lang="ru-RU" sz="2400" dirty="0" err="1"/>
              <a:t>завдяки</a:t>
            </a:r>
            <a:r>
              <a:rPr lang="ru-RU" sz="2400" dirty="0"/>
              <a:t> </a:t>
            </a:r>
            <a:r>
              <a:rPr lang="ru-RU" sz="2400" dirty="0" err="1"/>
              <a:t>управлінню</a:t>
            </a:r>
            <a:r>
              <a:rPr lang="ru-RU" sz="2400" dirty="0"/>
              <a:t> </a:t>
            </a:r>
            <a:r>
              <a:rPr lang="ru-RU" sz="2400" dirty="0" err="1"/>
              <a:t>проєктами</a:t>
            </a:r>
            <a:r>
              <a:rPr lang="ru-RU" sz="2400" dirty="0"/>
              <a:t> через </a:t>
            </a:r>
            <a:r>
              <a:rPr lang="ru-RU" sz="2400" dirty="0" err="1"/>
              <a:t>серію</a:t>
            </a:r>
            <a:r>
              <a:rPr lang="ru-RU" sz="2400" dirty="0"/>
              <a:t> </a:t>
            </a:r>
            <a:r>
              <a:rPr lang="ru-RU" sz="2400" dirty="0" err="1"/>
              <a:t>продуманих</a:t>
            </a:r>
            <a:r>
              <a:rPr lang="ru-RU" sz="2400" dirty="0"/>
              <a:t> </a:t>
            </a:r>
            <a:r>
              <a:rPr lang="ru-RU" sz="2400" dirty="0" err="1"/>
              <a:t>планів</a:t>
            </a:r>
            <a:r>
              <a:rPr lang="ru-RU" sz="2400" dirty="0"/>
              <a:t> та </a:t>
            </a:r>
            <a:r>
              <a:rPr lang="ru-RU" sz="2400" dirty="0" err="1"/>
              <a:t>завдань</a:t>
            </a:r>
            <a:r>
              <a:rPr lang="ru-RU" sz="2400" dirty="0"/>
              <a:t>. </a:t>
            </a:r>
            <a:endParaRPr lang="ru-RU" sz="2400" dirty="0" smtClean="0"/>
          </a:p>
          <a:p>
            <a:r>
              <a:rPr lang="ru-RU" sz="2400" dirty="0" err="1" smtClean="0"/>
              <a:t>Івенти</a:t>
            </a:r>
            <a:r>
              <a:rPr lang="ru-RU" sz="2400" dirty="0" smtClean="0"/>
              <a:t> </a:t>
            </a:r>
            <a:r>
              <a:rPr lang="ru-RU" sz="2400" dirty="0"/>
              <a:t>за </a:t>
            </a:r>
            <a:r>
              <a:rPr lang="ru-RU" sz="2400" dirty="0" err="1"/>
              <a:t>своєю</a:t>
            </a:r>
            <a:r>
              <a:rPr lang="ru-RU" sz="2400" dirty="0"/>
              <a:t> природою є </a:t>
            </a:r>
            <a:r>
              <a:rPr lang="ru-RU" sz="2400" dirty="0" err="1"/>
              <a:t>експериментальними</a:t>
            </a:r>
            <a:r>
              <a:rPr lang="ru-RU" sz="2400" dirty="0"/>
              <a:t>. </a:t>
            </a:r>
            <a:r>
              <a:rPr lang="ru-RU" sz="2400" dirty="0" err="1"/>
              <a:t>Отже</a:t>
            </a:r>
            <a:r>
              <a:rPr lang="ru-RU" sz="2400" dirty="0"/>
              <a:t>, </a:t>
            </a:r>
            <a:r>
              <a:rPr lang="ru-RU" sz="2400" dirty="0" err="1"/>
              <a:t>управління</a:t>
            </a:r>
            <a:r>
              <a:rPr lang="ru-RU" sz="2400" dirty="0"/>
              <a:t> ними </a:t>
            </a:r>
            <a:r>
              <a:rPr lang="ru-RU" sz="2400" dirty="0" err="1"/>
              <a:t>означає</a:t>
            </a:r>
            <a:r>
              <a:rPr lang="ru-RU" sz="2400" dirty="0"/>
              <a:t>, на думку автора, те, </a:t>
            </a:r>
            <a:r>
              <a:rPr lang="ru-RU" sz="2400" dirty="0" err="1"/>
              <a:t>що</a:t>
            </a:r>
            <a:r>
              <a:rPr lang="ru-RU" sz="2400" dirty="0"/>
              <a:t> залучена в </a:t>
            </a:r>
            <a:r>
              <a:rPr lang="ru-RU" sz="2400" dirty="0" err="1"/>
              <a:t>івент</a:t>
            </a:r>
            <a:r>
              <a:rPr lang="ru-RU" sz="2400" dirty="0"/>
              <a:t>-сферу особа повинна «</a:t>
            </a:r>
            <a:r>
              <a:rPr lang="ru-RU" sz="2400" dirty="0" err="1"/>
              <a:t>зануритися</a:t>
            </a:r>
            <a:r>
              <a:rPr lang="ru-RU" sz="2400" dirty="0"/>
              <a:t> у </a:t>
            </a:r>
            <a:r>
              <a:rPr lang="ru-RU" sz="2400" dirty="0" err="1"/>
              <a:t>подію</a:t>
            </a:r>
            <a:r>
              <a:rPr lang="ru-RU" sz="2400" dirty="0"/>
              <a:t>, а не просто </a:t>
            </a:r>
            <a:r>
              <a:rPr lang="ru-RU" sz="2400" dirty="0" err="1"/>
              <a:t>викреслювати</a:t>
            </a:r>
            <a:r>
              <a:rPr lang="ru-RU" sz="2400" dirty="0"/>
              <a:t> </a:t>
            </a:r>
            <a:r>
              <a:rPr lang="ru-RU" sz="2400" dirty="0" err="1"/>
              <a:t>виконані</a:t>
            </a:r>
            <a:r>
              <a:rPr lang="ru-RU" sz="2400" dirty="0"/>
              <a:t> </a:t>
            </a:r>
            <a:r>
              <a:rPr lang="ru-RU" sz="2400" dirty="0" err="1"/>
              <a:t>дії</a:t>
            </a:r>
            <a:r>
              <a:rPr lang="ru-RU" sz="2400" dirty="0"/>
              <a:t> </a:t>
            </a:r>
            <a:r>
              <a:rPr lang="ru-RU" sz="2400" dirty="0" err="1"/>
              <a:t>зі</a:t>
            </a:r>
            <a:r>
              <a:rPr lang="ru-RU" sz="2400" dirty="0"/>
              <a:t> </a:t>
            </a:r>
            <a:r>
              <a:rPr lang="ru-RU" sz="2400" dirty="0" smtClean="0"/>
              <a:t>списку</a:t>
            </a:r>
            <a:r>
              <a:rPr lang="ru-RU" sz="2400" dirty="0"/>
              <a:t>». </a:t>
            </a:r>
            <a:endParaRPr lang="ru-RU" sz="2400" dirty="0" smtClean="0"/>
          </a:p>
          <a:p>
            <a:r>
              <a:rPr lang="ru-RU" sz="2400" dirty="0" smtClean="0"/>
              <a:t>Практик </a:t>
            </a:r>
            <a:r>
              <a:rPr lang="ru-RU" sz="2400" dirty="0" err="1"/>
              <a:t>вважає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«</a:t>
            </a:r>
            <a:r>
              <a:rPr lang="ru-RU" sz="2400" dirty="0" err="1"/>
              <a:t>якісне</a:t>
            </a:r>
            <a:r>
              <a:rPr lang="ru-RU" sz="2400" dirty="0"/>
              <a:t> </a:t>
            </a:r>
            <a:r>
              <a:rPr lang="ru-RU" sz="2400" dirty="0" err="1"/>
              <a:t>управління</a:t>
            </a:r>
            <a:r>
              <a:rPr lang="ru-RU" sz="2400" dirty="0"/>
              <a:t> </a:t>
            </a:r>
            <a:r>
              <a:rPr lang="ru-RU" sz="2400" dirty="0" err="1"/>
              <a:t>подіями</a:t>
            </a:r>
            <a:r>
              <a:rPr lang="ru-RU" sz="2400" dirty="0"/>
              <a:t> </a:t>
            </a:r>
            <a:r>
              <a:rPr lang="ru-RU" sz="2400" dirty="0" err="1"/>
              <a:t>вимагає</a:t>
            </a:r>
            <a:r>
              <a:rPr lang="ru-RU" sz="2400" dirty="0"/>
              <a:t> </a:t>
            </a:r>
            <a:r>
              <a:rPr lang="ru-RU" sz="2400" dirty="0" err="1"/>
              <a:t>гнучкості</a:t>
            </a:r>
            <a:r>
              <a:rPr lang="ru-RU" sz="2400" dirty="0"/>
              <a:t>, </a:t>
            </a:r>
            <a:r>
              <a:rPr lang="ru-RU" sz="2400" dirty="0" err="1"/>
              <a:t>сили</a:t>
            </a:r>
            <a:r>
              <a:rPr lang="ru-RU" sz="2400" dirty="0"/>
              <a:t> характеру та </a:t>
            </a:r>
            <a:r>
              <a:rPr lang="ru-RU" sz="2400" dirty="0" err="1"/>
              <a:t>вміння</a:t>
            </a:r>
            <a:r>
              <a:rPr lang="ru-RU" sz="2400" dirty="0"/>
              <a:t> </a:t>
            </a:r>
            <a:r>
              <a:rPr lang="ru-RU" sz="2400" dirty="0" err="1"/>
              <a:t>спілкуватися</a:t>
            </a:r>
            <a:r>
              <a:rPr lang="ru-RU" sz="2400" dirty="0"/>
              <a:t> з людьми».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01771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540</TotalTime>
  <Words>1434</Words>
  <Application>Microsoft Office PowerPoint</Application>
  <PresentationFormat>Экран (4:3)</PresentationFormat>
  <Paragraphs>87</Paragraphs>
  <Slides>34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34</vt:i4>
      </vt:variant>
    </vt:vector>
  </HeadingPairs>
  <TitlesOfParts>
    <vt:vector size="45" baseType="lpstr">
      <vt:lpstr>Arial</vt:lpstr>
      <vt:lpstr>Calibri</vt:lpstr>
      <vt:lpstr>Calibri Light</vt:lpstr>
      <vt:lpstr>HelveticaNeueW10-55Roma</vt:lpstr>
      <vt:lpstr>HelveticaNeueW10-75Bold</vt:lpstr>
      <vt:lpstr>Solomon-Sans-Normal</vt:lpstr>
      <vt:lpstr>Times New Roman</vt:lpstr>
      <vt:lpstr>Trebuchet MS</vt:lpstr>
      <vt:lpstr>Wingdings 2</vt:lpstr>
      <vt:lpstr>Custom Design</vt:lpstr>
      <vt:lpstr>HDOfficeLightV0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Fairmont Raffles Hotels International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pmarkasian</dc:creator>
  <cp:lastModifiedBy>Medion</cp:lastModifiedBy>
  <cp:revision>51</cp:revision>
  <dcterms:created xsi:type="dcterms:W3CDTF">2014-07-16T14:26:19Z</dcterms:created>
  <dcterms:modified xsi:type="dcterms:W3CDTF">2022-07-12T11:39:56Z</dcterms:modified>
</cp:coreProperties>
</file>