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345" r:id="rId3"/>
    <p:sldId id="260" r:id="rId4"/>
    <p:sldId id="258" r:id="rId5"/>
    <p:sldId id="259" r:id="rId6"/>
    <p:sldId id="308" r:id="rId7"/>
    <p:sldId id="314" r:id="rId8"/>
    <p:sldId id="313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16" r:id="rId18"/>
    <p:sldId id="309" r:id="rId19"/>
    <p:sldId id="311" r:id="rId20"/>
    <p:sldId id="310" r:id="rId21"/>
    <p:sldId id="312" r:id="rId22"/>
    <p:sldId id="325" r:id="rId23"/>
    <p:sldId id="326" r:id="rId24"/>
    <p:sldId id="337" r:id="rId25"/>
    <p:sldId id="338" r:id="rId26"/>
    <p:sldId id="339" r:id="rId27"/>
    <p:sldId id="327" r:id="rId28"/>
    <p:sldId id="330" r:id="rId29"/>
    <p:sldId id="329" r:id="rId30"/>
    <p:sldId id="331" r:id="rId31"/>
    <p:sldId id="332" r:id="rId32"/>
    <p:sldId id="333" r:id="rId33"/>
    <p:sldId id="334" r:id="rId34"/>
    <p:sldId id="328" r:id="rId35"/>
    <p:sldId id="343" r:id="rId36"/>
    <p:sldId id="336" r:id="rId37"/>
    <p:sldId id="335" r:id="rId38"/>
    <p:sldId id="344" r:id="rId39"/>
    <p:sldId id="340" r:id="rId40"/>
    <p:sldId id="341" r:id="rId41"/>
    <p:sldId id="342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>
      <p:cViewPr varScale="1">
        <p:scale>
          <a:sx n="69" d="100"/>
          <a:sy n="69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93C8D-6C6D-4F34-8C77-51A2AD3072DE}" type="datetimeFigureOut">
              <a:rPr lang="uk-UA" smtClean="0"/>
              <a:t>12.07.2022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9089-A4B1-4EE7-9132-208F08FDC0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83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88B9E-9F93-4CE7-ABC2-301BF334BF8A}" type="slidenum">
              <a:rPr kumimoji="0" lang="uk-U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4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B0B17-8F30-4CFD-A6A0-7F9CE456AE9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112D8-8220-4896-87A8-83006D74A8F2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2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5854B-4104-4669-B30D-95C7FBBEC190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F7E0AD-8242-4F5A-B209-81938E93D6E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0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E82929-16A5-4BBE-9812-42616FE585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6C5E8-A478-47EE-9E13-675874DD5D63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046B4-EF6A-4587-85AA-1CB1188D12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749A4-D8C8-4A29-9E9D-28B6E19D9BB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4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6FA1A-C354-42FC-AE1D-C7B841D23B3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0C2B1-6892-4CB6-8323-AF669E3344D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9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E55E-393B-4198-A9B0-76DAA9946A0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D0B9C-6A51-4B25-9370-0EACA1E9B684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3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6BD4E-AEE1-4909-A0AD-0DC8C046886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03A5A-F604-4F11-A31C-CFE64068F588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2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A924F-7684-4FCC-87BE-3ABF8E25E6A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59E99-A3A2-4A12-B2D4-98777AFC0CB6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B7BD1-1F2E-4D5D-8EA8-30DF8C85064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F749F-AC56-4B04-B800-7A88B45E3157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97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932DB-D7AF-4BFB-852D-EE1C07D6E158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15B58-5713-4A83-B55B-49DF19E7FE21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57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CAC13-CE7B-4B40-B1BD-D5257537B407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D1719-0E41-41DC-B0DE-C298D04291B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FCD03"/>
            </a:gs>
            <a:gs pos="10001">
              <a:srgbClr val="BFCD03"/>
            </a:gs>
            <a:gs pos="66000">
              <a:srgbClr val="FFE38C"/>
            </a:gs>
            <a:gs pos="88000">
              <a:srgbClr val="FBC325"/>
            </a:gs>
            <a:gs pos="94000">
              <a:srgbClr val="FFE38C"/>
            </a:gs>
            <a:gs pos="9700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E2B456-EDE8-45D4-BB67-5059A002565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2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009D8-BAB1-4FE1-8BBB-200712BD7BA5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ety.com/2020/music/news/concert-industry-lost-30-billion-2020-1234851679/" TargetMode="External"/><Relationship Id="rId2" Type="http://schemas.openxmlformats.org/officeDocument/2006/relationships/hyperlink" Target="https://www.iq-mag.net/2019/09/global-live-music-ticket-sales-top-25bn-pwc-outlook-2019/#.X9ndYdj7S7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buzz.com.ua/uk/musicmarketua-u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bclid=IwAR3TVw0yst0zlzSdJJwELpU6aqD_DKTT09QdsgcOxLKCNQ_uiB8ZYxdQpmk&amp;v=4b7n1A70c88&amp;feature=youtu.be" TargetMode="External"/><Relationship Id="rId2" Type="http://schemas.openxmlformats.org/officeDocument/2006/relationships/hyperlink" Target="https://www.facebook.com/watch/?v=2591652747832017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4800" y="1306329"/>
            <a:ext cx="87316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Дисципліна: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ІВЕНТИВНИЙ МЕНЕДЖМЕНТ</a:t>
            </a: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uk-UA" altLang="uk-UA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4581128"/>
            <a:ext cx="828092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Викладач: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д.е.н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доцент кафедри менеджменту зовнішньоекономічної діяльності,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-ресторанної справи та туризму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Головня Олена Михайлівна</a:t>
            </a:r>
          </a:p>
        </p:txBody>
      </p:sp>
    </p:spTree>
    <p:extLst>
      <p:ext uri="{BB962C8B-B14F-4D97-AF65-F5344CB8AC3E}">
        <p14:creationId xmlns:p14="http://schemas.microsoft.com/office/powerpoint/2010/main" val="11249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676400"/>
            <a:ext cx="8077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/>
              <a:t>За </a:t>
            </a:r>
            <a:r>
              <a:rPr lang="ru-RU" sz="2800" dirty="0" err="1"/>
              <a:t>даними</a:t>
            </a:r>
            <a:r>
              <a:rPr lang="ru-RU" sz="2800" dirty="0"/>
              <a:t> Ради </a:t>
            </a:r>
            <a:r>
              <a:rPr lang="ru-RU" sz="2800" dirty="0" err="1"/>
              <a:t>івент-індустрії</a:t>
            </a:r>
            <a:r>
              <a:rPr lang="ru-RU" sz="2800" dirty="0"/>
              <a:t>, до рейтингу </a:t>
            </a:r>
            <a:r>
              <a:rPr lang="ru-RU" sz="2800" dirty="0" err="1"/>
              <a:t>країн</a:t>
            </a:r>
            <a:r>
              <a:rPr lang="ru-RU" sz="2800" dirty="0"/>
              <a:t> з </a:t>
            </a:r>
            <a:r>
              <a:rPr lang="ru-RU" sz="2800" dirty="0" err="1"/>
              <a:t>найбільшим</a:t>
            </a:r>
            <a:r>
              <a:rPr lang="ru-RU" sz="2800" dirty="0"/>
              <a:t> прямим </a:t>
            </a:r>
            <a:r>
              <a:rPr lang="ru-RU" sz="2800" dirty="0" err="1"/>
              <a:t>внеском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до ВВП у 2017 р. входили: </a:t>
            </a:r>
            <a:r>
              <a:rPr lang="ru-RU" sz="2800" dirty="0" err="1"/>
              <a:t>Сполучені</a:t>
            </a:r>
            <a:r>
              <a:rPr lang="ru-RU" sz="2800" dirty="0"/>
              <a:t> </a:t>
            </a:r>
            <a:r>
              <a:rPr lang="ru-RU" sz="2800" dirty="0" err="1"/>
              <a:t>Штати</a:t>
            </a:r>
            <a:r>
              <a:rPr lang="ru-RU" sz="2800" dirty="0"/>
              <a:t> Америки, Китай, </a:t>
            </a:r>
            <a:r>
              <a:rPr lang="ru-RU" sz="2800" dirty="0" err="1"/>
              <a:t>Німеччина</a:t>
            </a:r>
            <a:r>
              <a:rPr lang="ru-RU" sz="2800" dirty="0"/>
              <a:t>, </a:t>
            </a:r>
            <a:r>
              <a:rPr lang="ru-RU" sz="2800" dirty="0" err="1"/>
              <a:t>Великобританія</a:t>
            </a:r>
            <a:r>
              <a:rPr lang="ru-RU" sz="2800" dirty="0"/>
              <a:t>, </a:t>
            </a:r>
            <a:r>
              <a:rPr lang="ru-RU" sz="2800" dirty="0" err="1"/>
              <a:t>Японія</a:t>
            </a:r>
            <a:r>
              <a:rPr lang="ru-RU" sz="2800" dirty="0"/>
              <a:t>, Канада, </a:t>
            </a:r>
            <a:r>
              <a:rPr lang="ru-RU" sz="2800" dirty="0" err="1"/>
              <a:t>Італія</a:t>
            </a:r>
            <a:r>
              <a:rPr lang="ru-RU" sz="2800" dirty="0"/>
              <a:t>, </a:t>
            </a:r>
            <a:r>
              <a:rPr lang="ru-RU" sz="2800" dirty="0" err="1"/>
              <a:t>Австралія</a:t>
            </a:r>
            <a:r>
              <a:rPr lang="ru-RU" sz="2800" dirty="0"/>
              <a:t>, </a:t>
            </a:r>
            <a:r>
              <a:rPr lang="ru-RU" sz="2800" dirty="0" err="1"/>
              <a:t>Франція</a:t>
            </a:r>
            <a:r>
              <a:rPr lang="ru-RU" sz="2800" dirty="0"/>
              <a:t>, Мексика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4385" t="33151" r="23249" b="33299"/>
          <a:stretch/>
        </p:blipFill>
        <p:spPr bwMode="auto">
          <a:xfrm>
            <a:off x="-533400" y="609600"/>
            <a:ext cx="102108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5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61060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Найпопулярнішими</a:t>
            </a:r>
            <a:r>
              <a:rPr lang="ru-RU" sz="2800" dirty="0" smtClean="0"/>
              <a:t> </a:t>
            </a:r>
            <a:r>
              <a:rPr lang="ru-RU" sz="2800" dirty="0" err="1"/>
              <a:t>бізнес-івентами</a:t>
            </a:r>
            <a:r>
              <a:rPr lang="ru-RU" sz="2800" dirty="0"/>
              <a:t> є </a:t>
            </a:r>
            <a:r>
              <a:rPr lang="ru-RU" sz="2800" dirty="0" err="1"/>
              <a:t>конференції</a:t>
            </a:r>
            <a:r>
              <a:rPr lang="ru-RU" sz="2800" dirty="0"/>
              <a:t> та </a:t>
            </a:r>
            <a:r>
              <a:rPr lang="ru-RU" sz="2800" dirty="0" err="1"/>
              <a:t>виставки</a:t>
            </a:r>
            <a:r>
              <a:rPr lang="ru-RU" sz="2800" dirty="0"/>
              <a:t>. У 2018 р. на них припадало 23 % ринку </a:t>
            </a:r>
            <a:r>
              <a:rPr lang="ru-RU" sz="2800" dirty="0" err="1"/>
              <a:t>бізнес-івентів</a:t>
            </a:r>
            <a:r>
              <a:rPr lang="ru-RU" sz="2800" dirty="0"/>
              <a:t> у </a:t>
            </a:r>
            <a:r>
              <a:rPr lang="ru-RU" sz="2800" dirty="0" err="1"/>
              <a:t>Північній</a:t>
            </a:r>
            <a:r>
              <a:rPr lang="ru-RU" sz="2800" dirty="0"/>
              <a:t> </a:t>
            </a:r>
            <a:r>
              <a:rPr lang="ru-RU" sz="2800" dirty="0" err="1"/>
              <a:t>Америці</a:t>
            </a:r>
            <a:r>
              <a:rPr lang="ru-RU" sz="2800" dirty="0"/>
              <a:t> та 20 % у </a:t>
            </a:r>
            <a:r>
              <a:rPr lang="ru-RU" sz="2800" dirty="0" err="1"/>
              <a:t>Європі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/>
              <a:t>Друге </a:t>
            </a:r>
            <a:r>
              <a:rPr lang="ru-RU" sz="2800" dirty="0" err="1"/>
              <a:t>місце</a:t>
            </a:r>
            <a:r>
              <a:rPr lang="ru-RU" sz="2800" dirty="0"/>
              <a:t> за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</a:t>
            </a:r>
            <a:r>
              <a:rPr lang="ru-RU" sz="2800" dirty="0" err="1"/>
              <a:t>посідають</a:t>
            </a:r>
            <a:r>
              <a:rPr lang="ru-RU" sz="2800" dirty="0"/>
              <a:t> </a:t>
            </a:r>
            <a:r>
              <a:rPr lang="ru-RU" sz="2800" dirty="0" err="1"/>
              <a:t>тренінги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освітні</a:t>
            </a:r>
            <a:r>
              <a:rPr lang="ru-RU" sz="2800" dirty="0"/>
              <a:t> заходи для </a:t>
            </a:r>
            <a:r>
              <a:rPr lang="ru-RU" sz="2800" dirty="0" err="1"/>
              <a:t>працівників</a:t>
            </a:r>
            <a:r>
              <a:rPr lang="ru-RU" sz="2800" dirty="0"/>
              <a:t>: 20 % – у </a:t>
            </a:r>
            <a:r>
              <a:rPr lang="ru-RU" sz="2800" dirty="0" err="1"/>
              <a:t>Північній</a:t>
            </a:r>
            <a:r>
              <a:rPr lang="ru-RU" sz="2800" dirty="0"/>
              <a:t> </a:t>
            </a:r>
            <a:r>
              <a:rPr lang="ru-RU" sz="2800" dirty="0" err="1"/>
              <a:t>Америці</a:t>
            </a:r>
            <a:r>
              <a:rPr lang="ru-RU" sz="2800" dirty="0"/>
              <a:t> та 17 % – у </a:t>
            </a:r>
            <a:r>
              <a:rPr lang="ru-RU" sz="2800" dirty="0" err="1"/>
              <a:t>Європі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      Одним </a:t>
            </a:r>
            <a:r>
              <a:rPr lang="ru-RU" sz="2800" dirty="0"/>
              <a:t>з </a:t>
            </a:r>
            <a:r>
              <a:rPr lang="ru-RU" sz="2800" dirty="0" err="1"/>
              <a:t>ефективних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заохочення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інсентив</a:t>
            </a:r>
            <a:r>
              <a:rPr lang="ru-RU" sz="2800" dirty="0"/>
              <a:t>-тури, на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припадає</a:t>
            </a:r>
            <a:r>
              <a:rPr lang="ru-RU" sz="2800" dirty="0"/>
              <a:t> 11 % </a:t>
            </a:r>
            <a:r>
              <a:rPr lang="ru-RU" sz="2800" dirty="0" err="1"/>
              <a:t>бізнес-івентів</a:t>
            </a:r>
            <a:r>
              <a:rPr lang="ru-RU" sz="2800" dirty="0"/>
              <a:t> у </a:t>
            </a:r>
            <a:r>
              <a:rPr lang="ru-RU" sz="2800" dirty="0" err="1"/>
              <a:t>Північній</a:t>
            </a:r>
            <a:r>
              <a:rPr lang="ru-RU" sz="2800" dirty="0"/>
              <a:t> </a:t>
            </a:r>
            <a:r>
              <a:rPr lang="ru-RU" sz="2800" dirty="0" err="1"/>
              <a:t>Америці</a:t>
            </a:r>
            <a:r>
              <a:rPr lang="ru-RU" sz="2800" dirty="0"/>
              <a:t> та 9 % у </a:t>
            </a:r>
            <a:r>
              <a:rPr lang="ru-RU" sz="2800" dirty="0" err="1"/>
              <a:t>Європі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9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43000"/>
            <a:ext cx="80772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До рейтингу </a:t>
            </a:r>
            <a:r>
              <a:rPr lang="ru-RU" sz="3200" dirty="0" err="1"/>
              <a:t>європейських</a:t>
            </a:r>
            <a:r>
              <a:rPr lang="ru-RU" sz="3200" dirty="0"/>
              <a:t> </a:t>
            </a:r>
            <a:r>
              <a:rPr lang="ru-RU" sz="3200" dirty="0" err="1"/>
              <a:t>міст</a:t>
            </a:r>
            <a:r>
              <a:rPr lang="ru-RU" sz="3200" dirty="0"/>
              <a:t> за </a:t>
            </a:r>
            <a:r>
              <a:rPr lang="ru-RU" sz="3200" dirty="0" err="1"/>
              <a:t>кількістю</a:t>
            </a:r>
            <a:r>
              <a:rPr lang="ru-RU" sz="3200" dirty="0"/>
              <a:t> </a:t>
            </a:r>
            <a:r>
              <a:rPr lang="ru-RU" sz="3200" dirty="0" err="1"/>
              <a:t>проведених</a:t>
            </a:r>
            <a:r>
              <a:rPr lang="ru-RU" sz="3200" dirty="0"/>
              <a:t> </a:t>
            </a:r>
            <a:r>
              <a:rPr lang="ru-RU" sz="3200" dirty="0" err="1" smtClean="0"/>
              <a:t>бізнес-івентів</a:t>
            </a:r>
            <a:r>
              <a:rPr lang="ru-RU" sz="3200" dirty="0" smtClean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: </a:t>
            </a:r>
            <a:endParaRPr lang="ru-RU" sz="3200" dirty="0" smtClean="0"/>
          </a:p>
          <a:p>
            <a:r>
              <a:rPr lang="ru-RU" sz="3200" dirty="0" smtClean="0"/>
              <a:t>Лондон </a:t>
            </a:r>
            <a:r>
              <a:rPr lang="ru-RU" sz="3200" dirty="0"/>
              <a:t>(</a:t>
            </a:r>
            <a:r>
              <a:rPr lang="ru-RU" sz="3200" dirty="0" err="1"/>
              <a:t>Великобританія</a:t>
            </a:r>
            <a:r>
              <a:rPr lang="ru-RU" sz="3200" dirty="0"/>
              <a:t>), Барселона (</a:t>
            </a:r>
            <a:r>
              <a:rPr lang="ru-RU" sz="3200" dirty="0" err="1"/>
              <a:t>Іспанія</a:t>
            </a:r>
            <a:r>
              <a:rPr lang="ru-RU" sz="3200" dirty="0"/>
              <a:t>), </a:t>
            </a:r>
            <a:r>
              <a:rPr lang="ru-RU" sz="3200" dirty="0" err="1"/>
              <a:t>Берлін</a:t>
            </a:r>
            <a:r>
              <a:rPr lang="ru-RU" sz="3200" dirty="0"/>
              <a:t> (</a:t>
            </a:r>
            <a:r>
              <a:rPr lang="ru-RU" sz="3200" dirty="0" err="1"/>
              <a:t>Німеччина</a:t>
            </a:r>
            <a:r>
              <a:rPr lang="ru-RU" sz="3200" dirty="0"/>
              <a:t>), Амстердам (</a:t>
            </a:r>
            <a:r>
              <a:rPr lang="ru-RU" sz="3200" dirty="0" err="1"/>
              <a:t>Нідерланди</a:t>
            </a:r>
            <a:r>
              <a:rPr lang="ru-RU" sz="3200" dirty="0"/>
              <a:t>), Париж (</a:t>
            </a:r>
            <a:r>
              <a:rPr lang="ru-RU" sz="3200" dirty="0" err="1"/>
              <a:t>Франція</a:t>
            </a:r>
            <a:r>
              <a:rPr lang="ru-RU" sz="3200" dirty="0"/>
              <a:t>), Мадрид (</a:t>
            </a:r>
            <a:r>
              <a:rPr lang="ru-RU" sz="3200" dirty="0" err="1"/>
              <a:t>Іспанія</a:t>
            </a:r>
            <a:r>
              <a:rPr lang="ru-RU" sz="3200" dirty="0"/>
              <a:t>), Франкфурт (</a:t>
            </a:r>
            <a:r>
              <a:rPr lang="ru-RU" sz="3200" dirty="0" err="1"/>
              <a:t>Німеччина</a:t>
            </a:r>
            <a:r>
              <a:rPr lang="ru-RU" sz="3200" dirty="0"/>
              <a:t>), Рим (</a:t>
            </a:r>
            <a:r>
              <a:rPr lang="ru-RU" sz="3200" dirty="0" err="1"/>
              <a:t>Італія</a:t>
            </a:r>
            <a:r>
              <a:rPr lang="ru-RU" sz="3200" dirty="0"/>
              <a:t>), Мюнхен (</a:t>
            </a:r>
            <a:r>
              <a:rPr lang="ru-RU" sz="3200" dirty="0" err="1"/>
              <a:t>Німеччина</a:t>
            </a:r>
            <a:r>
              <a:rPr lang="ru-RU" sz="3200" dirty="0"/>
              <a:t>), Прага (</a:t>
            </a:r>
            <a:r>
              <a:rPr lang="ru-RU" sz="3200" dirty="0" err="1"/>
              <a:t>Чеська</a:t>
            </a:r>
            <a:r>
              <a:rPr lang="ru-RU" sz="3200" dirty="0"/>
              <a:t> </a:t>
            </a:r>
            <a:r>
              <a:rPr lang="ru-RU" sz="3200" dirty="0" err="1"/>
              <a:t>Республіка</a:t>
            </a:r>
            <a:r>
              <a:rPr lang="ru-RU" sz="3200" dirty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73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219200"/>
            <a:ext cx="8458200" cy="3615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За результатами </a:t>
            </a:r>
            <a:r>
              <a:rPr lang="ru-RU" sz="3200" dirty="0" err="1"/>
              <a:t>опитування</a:t>
            </a:r>
            <a:r>
              <a:rPr lang="ru-RU" sz="3200" dirty="0"/>
              <a:t>, </a:t>
            </a:r>
            <a:r>
              <a:rPr lang="ru-RU" sz="3200" dirty="0" err="1"/>
              <a:t>проведеного</a:t>
            </a:r>
            <a:r>
              <a:rPr lang="ru-RU" sz="3200" dirty="0"/>
              <a:t> у 2018 р. онлайн-платформою </a:t>
            </a:r>
            <a:r>
              <a:rPr lang="en-US" sz="3200" dirty="0"/>
              <a:t>Event MB, 89 % </a:t>
            </a:r>
            <a:r>
              <a:rPr lang="ru-RU" sz="3200" dirty="0" err="1"/>
              <a:t>працівників</a:t>
            </a:r>
            <a:r>
              <a:rPr lang="ru-RU" sz="3200" dirty="0"/>
              <a:t> </a:t>
            </a:r>
            <a:r>
              <a:rPr lang="ru-RU" sz="3200" dirty="0" err="1"/>
              <a:t>івент-індустрії</a:t>
            </a:r>
            <a:r>
              <a:rPr lang="ru-RU" sz="3200" dirty="0"/>
              <a:t> </a:t>
            </a:r>
            <a:r>
              <a:rPr lang="ru-RU" sz="3200" dirty="0" err="1"/>
              <a:t>повністю</a:t>
            </a:r>
            <a:r>
              <a:rPr lang="ru-RU" sz="3200" dirty="0"/>
              <a:t> </a:t>
            </a:r>
            <a:r>
              <a:rPr lang="ru-RU" sz="3200" dirty="0" err="1"/>
              <a:t>задоволені</a:t>
            </a:r>
            <a:r>
              <a:rPr lang="ru-RU" sz="3200" dirty="0"/>
              <a:t>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err="1"/>
              <a:t>професією</a:t>
            </a:r>
            <a:r>
              <a:rPr lang="ru-RU" sz="3200" dirty="0"/>
              <a:t>, а </a:t>
            </a:r>
            <a:r>
              <a:rPr lang="ru-RU" sz="3200" dirty="0" err="1"/>
              <a:t>їхня</a:t>
            </a:r>
            <a:r>
              <a:rPr lang="ru-RU" sz="3200" dirty="0"/>
              <a:t> </a:t>
            </a:r>
            <a:r>
              <a:rPr lang="ru-RU" sz="3200" dirty="0" err="1"/>
              <a:t>середньорічна</a:t>
            </a:r>
            <a:r>
              <a:rPr lang="ru-RU" sz="3200" dirty="0"/>
              <a:t> </a:t>
            </a:r>
            <a:r>
              <a:rPr lang="ru-RU" sz="3200" dirty="0" err="1"/>
              <a:t>заробітна</a:t>
            </a:r>
            <a:r>
              <a:rPr lang="ru-RU" sz="3200" dirty="0"/>
              <a:t> плата становить 65,16 тис. дол. США в Нью-Йорку (США) та </a:t>
            </a:r>
            <a:r>
              <a:rPr lang="ru-RU" sz="3200" dirty="0" smtClean="0"/>
              <a:t>26,1 </a:t>
            </a:r>
            <a:r>
              <a:rPr lang="ru-RU" sz="3200" dirty="0"/>
              <a:t>тис. </a:t>
            </a:r>
            <a:r>
              <a:rPr lang="ru-RU" sz="3200" dirty="0" err="1"/>
              <a:t>фунтів</a:t>
            </a:r>
            <a:r>
              <a:rPr lang="ru-RU" sz="3200" dirty="0"/>
              <a:t> у </a:t>
            </a:r>
            <a:r>
              <a:rPr lang="ru-RU" sz="3200" dirty="0" err="1"/>
              <a:t>Лондоні</a:t>
            </a:r>
            <a:r>
              <a:rPr lang="ru-RU" sz="3200" dirty="0"/>
              <a:t> (</a:t>
            </a:r>
            <a:r>
              <a:rPr lang="ru-RU" sz="3200" dirty="0" err="1" smtClean="0"/>
              <a:t>Великобританія</a:t>
            </a:r>
            <a:r>
              <a:rPr lang="ru-RU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7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752600"/>
            <a:ext cx="7467600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свідчить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івент-індустрія</a:t>
            </a:r>
            <a:r>
              <a:rPr lang="ru-RU" sz="3200" dirty="0"/>
              <a:t> є </a:t>
            </a:r>
            <a:r>
              <a:rPr lang="ru-RU" sz="3200" dirty="0" err="1"/>
              <a:t>потужним</a:t>
            </a:r>
            <a:r>
              <a:rPr lang="ru-RU" sz="3200" dirty="0"/>
              <a:t> і </a:t>
            </a:r>
            <a:r>
              <a:rPr lang="ru-RU" sz="3200" dirty="0" err="1"/>
              <a:t>швидкозростаючим</a:t>
            </a:r>
            <a:r>
              <a:rPr lang="ru-RU" sz="3200" dirty="0"/>
              <a:t> сектором </a:t>
            </a:r>
            <a:r>
              <a:rPr lang="ru-RU" sz="3200" dirty="0" err="1"/>
              <a:t>економіки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потребує</a:t>
            </a:r>
            <a:r>
              <a:rPr lang="ru-RU" sz="3200" dirty="0"/>
              <a:t> </a:t>
            </a:r>
            <a:r>
              <a:rPr lang="ru-RU" sz="3200" dirty="0" err="1"/>
              <a:t>кваліфікованих</a:t>
            </a:r>
            <a:r>
              <a:rPr lang="ru-RU" sz="3200" dirty="0"/>
              <a:t> </a:t>
            </a:r>
            <a:r>
              <a:rPr lang="ru-RU" sz="3200" dirty="0" err="1"/>
              <a:t>кадрів</a:t>
            </a:r>
            <a:r>
              <a:rPr lang="ru-RU" sz="3200" dirty="0"/>
              <a:t>. </a:t>
            </a:r>
            <a:r>
              <a:rPr lang="ru-RU" sz="3200" dirty="0" err="1"/>
              <a:t>Розвиток</a:t>
            </a:r>
            <a:r>
              <a:rPr lang="ru-RU" sz="3200" dirty="0"/>
              <a:t> </a:t>
            </a:r>
            <a:r>
              <a:rPr lang="ru-RU" sz="3200" dirty="0" err="1"/>
              <a:t>івент-індустрії</a:t>
            </a:r>
            <a:r>
              <a:rPr lang="ru-RU" sz="3200" dirty="0"/>
              <a:t> </a:t>
            </a:r>
            <a:r>
              <a:rPr lang="ru-RU" sz="3200" dirty="0" err="1"/>
              <a:t>сприяв</a:t>
            </a:r>
            <a:r>
              <a:rPr lang="ru-RU" sz="3200" dirty="0"/>
              <a:t> </a:t>
            </a:r>
            <a:r>
              <a:rPr lang="ru-RU" sz="3200" dirty="0" err="1"/>
              <a:t>значному</a:t>
            </a:r>
            <a:r>
              <a:rPr lang="ru-RU" sz="3200" dirty="0"/>
              <a:t> </a:t>
            </a:r>
            <a:r>
              <a:rPr lang="ru-RU" sz="3200" dirty="0" err="1"/>
              <a:t>попиту</a:t>
            </a:r>
            <a:r>
              <a:rPr lang="ru-RU" sz="3200" dirty="0"/>
              <a:t> на </a:t>
            </a:r>
            <a:r>
              <a:rPr lang="ru-RU" sz="3200" dirty="0" err="1"/>
              <a:t>формальну</a:t>
            </a:r>
            <a:r>
              <a:rPr lang="ru-RU" sz="3200" dirty="0"/>
              <a:t> </a:t>
            </a:r>
            <a:r>
              <a:rPr lang="ru-RU" sz="3200" dirty="0" err="1"/>
              <a:t>освіту</a:t>
            </a:r>
            <a:r>
              <a:rPr lang="ru-RU" sz="3200" dirty="0"/>
              <a:t>, </a:t>
            </a:r>
            <a:r>
              <a:rPr lang="ru-RU" sz="3200" dirty="0" err="1"/>
              <a:t>зокрема</a:t>
            </a:r>
            <a:r>
              <a:rPr lang="ru-RU" sz="3200" dirty="0"/>
              <a:t> на </a:t>
            </a:r>
            <a:r>
              <a:rPr lang="ru-RU" sz="3200" dirty="0" err="1"/>
              <a:t>освітні</a:t>
            </a:r>
            <a:r>
              <a:rPr lang="ru-RU" sz="3200" dirty="0"/>
              <a:t> та </a:t>
            </a:r>
            <a:r>
              <a:rPr lang="ru-RU" sz="3200" dirty="0" err="1"/>
              <a:t>тренінгові</a:t>
            </a:r>
            <a:r>
              <a:rPr lang="ru-RU" sz="3200" dirty="0"/>
              <a:t> </a:t>
            </a:r>
            <a:r>
              <a:rPr lang="ru-RU" sz="3200" dirty="0" err="1"/>
              <a:t>програми</a:t>
            </a:r>
            <a:r>
              <a:rPr lang="ru-RU" sz="3200" dirty="0"/>
              <a:t> з </a:t>
            </a:r>
            <a:r>
              <a:rPr lang="ru-RU" sz="3200" dirty="0" err="1"/>
              <a:t>івент</a:t>
            </a:r>
            <a:r>
              <a:rPr lang="ru-RU" sz="3200" dirty="0"/>
              <a:t>-менеджменту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5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459504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7115" algn="l"/>
              </a:tabLst>
              <a:defRPr/>
            </a:pPr>
            <a:r>
              <a:rPr kumimoji="0" lang="uk-UA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Практика </a:t>
            </a:r>
            <a:r>
              <a:rPr kumimoji="0" lang="uk-UA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івент</a:t>
            </a:r>
            <a:r>
              <a:rPr kumimoji="0" lang="uk-UA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-індустрії в Україні</a:t>
            </a: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3841"/>
            <a:ext cx="822960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-apple-system"/>
              </a:rPr>
              <a:t>21 лютого 2020 року, 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у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Львові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розпочався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ІІІ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Міжнародний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форум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івент-індустрії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Втретє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на </a:t>
            </a:r>
            <a:r>
              <a:rPr lang="en-US" sz="2400" dirty="0">
                <a:solidFill>
                  <a:srgbClr val="333333"/>
                </a:solidFill>
                <a:latin typeface="-apple-system"/>
              </a:rPr>
              <a:t>Event Industry Forum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зібрались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провідні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спеціалісти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усього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світу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щоб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обговорити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актуальні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питання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котрі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сьогодні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стоять перед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світовим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івент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-ринком.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Урочисте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відкриття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заходу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відвідав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міський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голова Львова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Андрій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Садовий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4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95400"/>
            <a:ext cx="853440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333333"/>
                </a:solidFill>
                <a:latin typeface="-apple-system"/>
              </a:rPr>
              <a:t>      </a:t>
            </a:r>
            <a:r>
              <a:rPr lang="en-US" sz="2400" dirty="0" smtClean="0">
                <a:solidFill>
                  <a:srgbClr val="333333"/>
                </a:solidFill>
                <a:latin typeface="-apple-system"/>
              </a:rPr>
              <a:t>Event </a:t>
            </a:r>
            <a:r>
              <a:rPr lang="en-US" sz="2400" dirty="0">
                <a:solidFill>
                  <a:srgbClr val="333333"/>
                </a:solidFill>
                <a:latin typeface="-apple-system"/>
              </a:rPr>
              <a:t>Industry Forum —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найбільша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галузева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подія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експертів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івент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-ринку,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захід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який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спрямований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ідентифікувати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галузь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-apple-system"/>
              </a:rPr>
              <a:t>event-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індустрії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в 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Україні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-apple-system"/>
              </a:rPr>
              <a:t>     ІІІ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Міжнародний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Форум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Івент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індустрії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присвячений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побудові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стосунків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на ринку на 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основі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людських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якостей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і 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цінностей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котрі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мають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стати на 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сторожі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подієвого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 ринку </a:t>
            </a:r>
            <a:r>
              <a:rPr lang="ru-RU" sz="2400" dirty="0" err="1">
                <a:solidFill>
                  <a:srgbClr val="333333"/>
                </a:solidFill>
                <a:latin typeface="-apple-system"/>
              </a:rPr>
              <a:t>майбутнього</a:t>
            </a:r>
            <a:r>
              <a:rPr lang="ru-RU" sz="2400" dirty="0">
                <a:solidFill>
                  <a:srgbClr val="333333"/>
                </a:solidFill>
                <a:latin typeface="-apple-system"/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4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799" y="457200"/>
            <a:ext cx="1092948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762000"/>
            <a:ext cx="8610600" cy="5316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Тема 2: </a:t>
            </a:r>
          </a:p>
          <a:p>
            <a:pPr marL="626110" indent="0" algn="ctr">
              <a:spcAft>
                <a:spcPts val="0"/>
              </a:spcAft>
              <a:buNone/>
            </a:pPr>
            <a:r>
              <a:rPr lang="ru-RU" sz="6000" b="1" kern="0" dirty="0">
                <a:latin typeface="Times New Roman" pitchFamily="18" charset="0"/>
                <a:ea typeface="Times New Roman"/>
                <a:cs typeface="Times New Roman" pitchFamily="18" charset="0"/>
              </a:rPr>
              <a:t>ІВЕНТ-ІНДУСТРІЯ </a:t>
            </a: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6000" b="1" kern="0" dirty="0">
                <a:latin typeface="Times New Roman" pitchFamily="18" charset="0"/>
                <a:ea typeface="Times New Roman"/>
                <a:cs typeface="Times New Roman" pitchFamily="18" charset="0"/>
              </a:rPr>
              <a:t>СВІТОВІЙ </a:t>
            </a: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ЕКОНОМІЦІ </a:t>
            </a:r>
          </a:p>
          <a:p>
            <a:pPr marL="626110" indent="0" algn="ctr">
              <a:spcAft>
                <a:spcPts val="0"/>
              </a:spcAft>
              <a:buNone/>
            </a:pP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6000" b="1" kern="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4890655" cy="7017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-apple-system"/>
              </a:rPr>
              <a:t>«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в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цій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залі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—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найкращі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івентори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Маю до вас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дуже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цікаву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ідею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пропозицію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року ми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номінували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наше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місто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„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Львів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2020: Фокус на культуру“.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Мова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не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про культуру в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а й про культуру в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івентах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в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бізнесі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в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громадському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транспорті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Вчора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мені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дали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дуже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цікаву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пораду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: коли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їдете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в Нью-Йорк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чи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Лондон,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ввечері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хочете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піти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на мюзикл, а от,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приїжджаючи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до Львова,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виникає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запитання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куди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піти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Я б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хотів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що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у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Львові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ми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зробили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місце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про яке буде знати весь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світ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Щоб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кожного дня 1000−2000 людей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туди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приходили й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отримували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насолоду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Придумайте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ідею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що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може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бути,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розкажіть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мені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і ми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підтримаємо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профінансуємо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Я прошу вас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поставитись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до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дуже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серйозно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не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придумаєте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то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не знаю,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хто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більше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зможе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Ви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найкращі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найкреативніші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Тому,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хто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дасть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найкращу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ідею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, я вручу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найкращий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приз», —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виступив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із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-apple-system"/>
              </a:rPr>
              <a:t>вітальним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 словом мер Львова.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7" y="2514600"/>
            <a:ext cx="4488873" cy="30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57200"/>
            <a:ext cx="784860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 smtClean="0"/>
              <a:t>Експерти</a:t>
            </a:r>
            <a:r>
              <a:rPr lang="ru-RU" sz="2800" dirty="0" smtClean="0"/>
              <a:t> </a:t>
            </a:r>
            <a:r>
              <a:rPr lang="ru-RU" sz="2800" dirty="0"/>
              <a:t>не </a:t>
            </a:r>
            <a:r>
              <a:rPr lang="ru-RU" sz="2800" dirty="0" err="1"/>
              <a:t>знають</a:t>
            </a:r>
            <a:r>
              <a:rPr lang="ru-RU" sz="2800" dirty="0"/>
              <a:t>, як </a:t>
            </a:r>
            <a:r>
              <a:rPr lang="ru-RU" sz="2800" dirty="0" err="1"/>
              <a:t>швидко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закінчення</a:t>
            </a:r>
            <a:r>
              <a:rPr lang="ru-RU" sz="2800" dirty="0"/>
              <a:t> </a:t>
            </a:r>
            <a:r>
              <a:rPr lang="ru-RU" sz="2800" dirty="0" err="1"/>
              <a:t>пандемії</a:t>
            </a:r>
            <a:r>
              <a:rPr lang="ru-RU" sz="2800" dirty="0"/>
              <a:t> до людей </a:t>
            </a:r>
            <a:r>
              <a:rPr lang="ru-RU" sz="2800" dirty="0" err="1"/>
              <a:t>повернеться</a:t>
            </a:r>
            <a:r>
              <a:rPr lang="ru-RU" sz="2800" dirty="0"/>
              <a:t> </a:t>
            </a:r>
            <a:r>
              <a:rPr lang="ru-RU" sz="2800" dirty="0" err="1"/>
              <a:t>звичка</a:t>
            </a:r>
            <a:r>
              <a:rPr lang="ru-RU" sz="2800" dirty="0"/>
              <a:t> </a:t>
            </a:r>
            <a:r>
              <a:rPr lang="ru-RU" sz="2800" dirty="0" err="1"/>
              <a:t>брати</a:t>
            </a:r>
            <a:r>
              <a:rPr lang="ru-RU" sz="2800" dirty="0"/>
              <a:t> участь в </a:t>
            </a:r>
            <a:r>
              <a:rPr lang="ru-RU" sz="2800" dirty="0" err="1"/>
              <a:t>івентах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Передусім</a:t>
            </a:r>
            <a:r>
              <a:rPr lang="ru-RU" sz="2800" dirty="0" smtClean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пов’язано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страхом за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Вагомим</a:t>
            </a:r>
            <a:r>
              <a:rPr lang="ru-RU" sz="2800" dirty="0" smtClean="0"/>
              <a:t> </a:t>
            </a:r>
            <a:r>
              <a:rPr lang="ru-RU" sz="2800" dirty="0"/>
              <a:t>є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зниження</a:t>
            </a:r>
            <a:r>
              <a:rPr lang="ru-RU" sz="2800" dirty="0"/>
              <a:t> </a:t>
            </a:r>
            <a:r>
              <a:rPr lang="ru-RU" sz="2800" dirty="0" err="1"/>
              <a:t>доходів</a:t>
            </a:r>
            <a:r>
              <a:rPr lang="ru-RU" sz="2800" dirty="0"/>
              <a:t> та </a:t>
            </a:r>
            <a:r>
              <a:rPr lang="ru-RU" sz="2800" dirty="0" err="1"/>
              <a:t>заощаджень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/>
              <a:t>споживачів</a:t>
            </a:r>
            <a:r>
              <a:rPr lang="ru-RU" sz="2800" dirty="0"/>
              <a:t> </a:t>
            </a:r>
            <a:r>
              <a:rPr lang="ru-RU" sz="2800" dirty="0" err="1"/>
              <a:t>івент-послуг</a:t>
            </a:r>
            <a:r>
              <a:rPr lang="ru-RU" sz="2800" dirty="0"/>
              <a:t> через </a:t>
            </a:r>
            <a:r>
              <a:rPr lang="ru-RU" sz="2800" dirty="0" err="1"/>
              <a:t>глобальну</a:t>
            </a:r>
            <a:r>
              <a:rPr lang="ru-RU" sz="2800" dirty="0"/>
              <a:t> </a:t>
            </a:r>
            <a:r>
              <a:rPr lang="ru-RU" sz="2800" dirty="0" err="1"/>
              <a:t>економічну</a:t>
            </a:r>
            <a:r>
              <a:rPr lang="ru-RU" sz="2800" dirty="0"/>
              <a:t> кризу. </a:t>
            </a:r>
            <a:r>
              <a:rPr lang="ru-RU" sz="2800" dirty="0" err="1"/>
              <a:t>Тож</a:t>
            </a:r>
            <a:r>
              <a:rPr lang="ru-RU" sz="2800" dirty="0"/>
              <a:t> не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розраховувати</a:t>
            </a:r>
            <a:r>
              <a:rPr lang="ru-RU" sz="2800" dirty="0"/>
              <a:t> на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івент-індустрія</a:t>
            </a:r>
            <a:r>
              <a:rPr lang="ru-RU" sz="2800" dirty="0"/>
              <a:t> </a:t>
            </a:r>
            <a:r>
              <a:rPr lang="ru-RU" sz="2800" dirty="0" err="1"/>
              <a:t>відразу</a:t>
            </a:r>
            <a:r>
              <a:rPr lang="ru-RU" sz="2800" dirty="0"/>
              <a:t> </a:t>
            </a:r>
            <a:r>
              <a:rPr lang="ru-RU" sz="2800" dirty="0" err="1"/>
              <a:t>повернеться</a:t>
            </a:r>
            <a:r>
              <a:rPr lang="ru-RU" sz="2800" dirty="0"/>
              <a:t> до </a:t>
            </a:r>
            <a:r>
              <a:rPr lang="ru-RU" sz="2800" dirty="0" err="1"/>
              <a:t>докризового</a:t>
            </a:r>
            <a:r>
              <a:rPr lang="ru-RU" sz="2800" dirty="0"/>
              <a:t> стану.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6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066800"/>
            <a:ext cx="792480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2800" dirty="0" err="1" smtClean="0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виробник</a:t>
            </a:r>
            <a:r>
              <a:rPr lang="ru-RU" sz="2800" dirty="0"/>
              <a:t> </a:t>
            </a:r>
            <a:r>
              <a:rPr lang="ru-RU" sz="2800" dirty="0" err="1"/>
              <a:t>програмного</a:t>
            </a:r>
            <a:r>
              <a:rPr lang="ru-RU" sz="2800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en-US" sz="2800" dirty="0"/>
              <a:t>Microsoft </a:t>
            </a:r>
            <a:r>
              <a:rPr lang="ru-RU" sz="2800" dirty="0" err="1"/>
              <a:t>планує</a:t>
            </a:r>
            <a:r>
              <a:rPr lang="ru-RU" sz="2800" dirty="0"/>
              <a:t> </a:t>
            </a:r>
            <a:r>
              <a:rPr lang="ru-RU" sz="2800" dirty="0" err="1"/>
              <a:t>проводити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внутрішні</a:t>
            </a:r>
            <a:r>
              <a:rPr lang="ru-RU" sz="2800" dirty="0"/>
              <a:t> та </a:t>
            </a:r>
            <a:r>
              <a:rPr lang="ru-RU" sz="2800" dirty="0" err="1"/>
              <a:t>зовнішні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онлайн до </a:t>
            </a:r>
            <a:r>
              <a:rPr lang="ru-RU" sz="2800" dirty="0" err="1"/>
              <a:t>липня</a:t>
            </a:r>
            <a:r>
              <a:rPr lang="ru-RU" sz="2800" dirty="0"/>
              <a:t> 2021 р.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 </a:t>
            </a:r>
            <a:r>
              <a:rPr lang="ru-RU" sz="2800" dirty="0" err="1"/>
              <a:t>поступово</a:t>
            </a:r>
            <a:r>
              <a:rPr lang="ru-RU" sz="2800" dirty="0"/>
              <a:t> </a:t>
            </a:r>
            <a:r>
              <a:rPr lang="ru-RU" sz="2800" dirty="0" err="1"/>
              <a:t>починають</a:t>
            </a:r>
            <a:r>
              <a:rPr lang="ru-RU" sz="2800" dirty="0"/>
              <a:t> </a:t>
            </a:r>
            <a:r>
              <a:rPr lang="ru-RU" sz="2800" dirty="0" err="1"/>
              <a:t>відновлюватися</a:t>
            </a:r>
            <a:r>
              <a:rPr lang="ru-RU" sz="2800" dirty="0"/>
              <a:t> </a:t>
            </a:r>
            <a:r>
              <a:rPr lang="ru-RU" sz="2800" dirty="0" err="1"/>
              <a:t>приватні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(</a:t>
            </a:r>
            <a:r>
              <a:rPr lang="ru-RU" sz="2800" dirty="0" err="1"/>
              <a:t>весілля</a:t>
            </a:r>
            <a:r>
              <a:rPr lang="ru-RU" sz="2800" dirty="0"/>
              <a:t>, </a:t>
            </a:r>
            <a:r>
              <a:rPr lang="ru-RU" sz="2800" dirty="0" err="1"/>
              <a:t>вечірки</a:t>
            </a:r>
            <a:r>
              <a:rPr lang="ru-RU" sz="2800" dirty="0"/>
              <a:t>, </a:t>
            </a:r>
            <a:r>
              <a:rPr lang="ru-RU" sz="2800" dirty="0" err="1"/>
              <a:t>дні</a:t>
            </a:r>
            <a:r>
              <a:rPr lang="ru-RU" sz="2800" dirty="0"/>
              <a:t> </a:t>
            </a:r>
            <a:r>
              <a:rPr lang="ru-RU" sz="2800" dirty="0" err="1"/>
              <a:t>народження</a:t>
            </a:r>
            <a:r>
              <a:rPr lang="ru-RU" sz="2800" dirty="0"/>
              <a:t>) з </a:t>
            </a:r>
            <a:r>
              <a:rPr lang="ru-RU" sz="2800" dirty="0" err="1"/>
              <a:t>обмеженою</a:t>
            </a:r>
            <a:r>
              <a:rPr lang="ru-RU" sz="2800" dirty="0"/>
              <a:t>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,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спортивних</a:t>
            </a:r>
            <a:r>
              <a:rPr lang="ru-RU" sz="2800" dirty="0"/>
              <a:t> </a:t>
            </a:r>
            <a:r>
              <a:rPr lang="ru-RU" sz="2800" dirty="0" err="1"/>
              <a:t>змагань</a:t>
            </a:r>
            <a:r>
              <a:rPr lang="ru-RU" sz="2800" dirty="0"/>
              <a:t> без </a:t>
            </a:r>
            <a:r>
              <a:rPr lang="ru-RU" sz="2800" dirty="0" err="1"/>
              <a:t>глядачів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розважальні</a:t>
            </a:r>
            <a:r>
              <a:rPr lang="ru-RU" sz="2800" dirty="0"/>
              <a:t> </a:t>
            </a:r>
            <a:r>
              <a:rPr lang="ru-RU" sz="2800" dirty="0" err="1"/>
              <a:t>опен-ейр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(на </a:t>
            </a:r>
            <a:r>
              <a:rPr lang="ru-RU" sz="2800" dirty="0" err="1"/>
              <a:t>відкритому</a:t>
            </a:r>
            <a:r>
              <a:rPr lang="ru-RU" sz="2800" dirty="0"/>
              <a:t> </a:t>
            </a:r>
            <a:r>
              <a:rPr lang="ru-RU" sz="2800" dirty="0" err="1"/>
              <a:t>повітрі</a:t>
            </a:r>
            <a:r>
              <a:rPr lang="ru-RU" sz="2800" dirty="0"/>
              <a:t>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7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828800"/>
            <a:ext cx="7848600" cy="23509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333333"/>
                </a:solidFill>
                <a:latin typeface="Open Sans"/>
              </a:rPr>
              <a:t>2020-й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рік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став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катастрофічним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музичної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індустрії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Передусім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галузі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живих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виступів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Якщо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2019-го року доходи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від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лайвів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досягли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історичного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Open Sans"/>
                <a:hlinkClick r:id="rId2"/>
              </a:rPr>
              <a:t>максимуму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 –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майже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$25 млрд, то у 2020-му одна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тільки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американська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концертна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</a:rPr>
              <a:t>індустрія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000" b="1" dirty="0" err="1">
                <a:solidFill>
                  <a:srgbClr val="333333"/>
                </a:solidFill>
                <a:latin typeface="Open Sans"/>
                <a:hlinkClick r:id="rId3"/>
              </a:rPr>
              <a:t>втратила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 $30 млрд.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0"/>
            <a:ext cx="75438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Open Sans"/>
              </a:rPr>
              <a:t>На початку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всесвітнього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карантину гурти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пішли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найпростішим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шляхом –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перебралися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сцени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в спальню й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увімкнули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смартфони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Інстаграм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тікток-лайви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почали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запускатися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наче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гриби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після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дощу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Це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швидко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всім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набридло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Тоді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музикантам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довелося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думати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над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іншими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форматами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живих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виступів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9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752600"/>
            <a:ext cx="7620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Українські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музиканти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70% з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яких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400" dirty="0" err="1">
                <a:latin typeface="Open Sans"/>
                <a:hlinkClick r:id="rId2"/>
              </a:rPr>
              <a:t>живе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виключно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коштом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концертів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були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вимушені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думати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ще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активніше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 І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їм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вдалося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вигадати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формати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дотриманням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карантинних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обмежень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ефективні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не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тільки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а й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такі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що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вразили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світ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1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1534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 Так</a:t>
            </a:r>
            <a:r>
              <a:rPr lang="ru-RU" sz="2800" dirty="0"/>
              <a:t>, </a:t>
            </a:r>
            <a:r>
              <a:rPr lang="ru-RU" sz="2800" dirty="0" err="1"/>
              <a:t>український</a:t>
            </a:r>
            <a:r>
              <a:rPr lang="ru-RU" sz="2800" dirty="0"/>
              <a:t> гурт "БЕZ ОБМЕЖЕНЬ" 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разом з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івент-агенцією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</a:t>
            </a:r>
            <a:r>
              <a:rPr lang="en-US" sz="2800" dirty="0">
                <a:solidFill>
                  <a:srgbClr val="323232"/>
                </a:solidFill>
                <a:latin typeface="Montserrat"/>
              </a:rPr>
              <a:t>Tikhonov Agency</a:t>
            </a:r>
            <a:endParaRPr lang="ru-RU" sz="2800" dirty="0" smtClean="0"/>
          </a:p>
          <a:p>
            <a:r>
              <a:rPr lang="ru-RU" sz="2800" dirty="0" err="1" smtClean="0"/>
              <a:t>провів</a:t>
            </a:r>
            <a:r>
              <a:rPr lang="ru-RU" sz="2800" dirty="0" smtClean="0"/>
              <a:t> </a:t>
            </a:r>
            <a:r>
              <a:rPr lang="ru-RU" sz="2800" dirty="0" err="1"/>
              <a:t>концерти</a:t>
            </a:r>
            <a:r>
              <a:rPr lang="ru-RU" sz="2800" dirty="0"/>
              <a:t> просто неба у </a:t>
            </a:r>
            <a:r>
              <a:rPr lang="ru-RU" sz="2800" dirty="0" err="1"/>
              <a:t>форматі</a:t>
            </a:r>
            <a:r>
              <a:rPr lang="ru-RU" sz="2800" dirty="0"/>
              <a:t> "</a:t>
            </a:r>
            <a:r>
              <a:rPr lang="ru-RU" sz="2800" dirty="0" err="1"/>
              <a:t>безпечний</a:t>
            </a:r>
            <a:r>
              <a:rPr lang="ru-RU" sz="2800" dirty="0"/>
              <a:t> </a:t>
            </a:r>
            <a:r>
              <a:rPr lang="ru-RU" sz="2800" dirty="0" err="1"/>
              <a:t>автоконцерт</a:t>
            </a:r>
            <a:r>
              <a:rPr lang="ru-RU" sz="2800" dirty="0"/>
              <a:t>",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глядачі</a:t>
            </a:r>
            <a:r>
              <a:rPr lang="ru-RU" sz="2800" dirty="0"/>
              <a:t> </a:t>
            </a:r>
            <a:r>
              <a:rPr lang="ru-RU" sz="2800" dirty="0" err="1"/>
              <a:t>знаходилися</a:t>
            </a:r>
            <a:r>
              <a:rPr lang="ru-RU" sz="2800" dirty="0"/>
              <a:t> у </a:t>
            </a:r>
            <a:r>
              <a:rPr lang="ru-RU" sz="2800" dirty="0" err="1"/>
              <a:t>власних</a:t>
            </a:r>
            <a:r>
              <a:rPr lang="ru-RU" sz="2800" dirty="0"/>
              <a:t> авто. </a:t>
            </a:r>
            <a:endParaRPr lang="ru-RU" sz="2800" dirty="0" smtClean="0"/>
          </a:p>
          <a:p>
            <a:r>
              <a:rPr lang="ru-RU" sz="2800" dirty="0">
                <a:solidFill>
                  <a:srgbClr val="323232"/>
                </a:solidFill>
                <a:latin typeface="Montserrat"/>
              </a:rPr>
              <a:t>Перший концерт </a:t>
            </a:r>
            <a:r>
              <a:rPr lang="ru-RU" sz="2800" dirty="0" err="1" smtClean="0">
                <a:solidFill>
                  <a:srgbClr val="323232"/>
                </a:solidFill>
                <a:latin typeface="Montserrat"/>
              </a:rPr>
              <a:t>відбувся</a:t>
            </a:r>
            <a:r>
              <a:rPr lang="ru-RU" sz="2800" dirty="0" smtClean="0">
                <a:solidFill>
                  <a:srgbClr val="323232"/>
                </a:solidFill>
                <a:latin typeface="Montserrat"/>
              </a:rPr>
              <a:t> 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на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колишньому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аеропорті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поблизу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села Крупа,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що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12 км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від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центру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Луцька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.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Всього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у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графіку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“БАК-туру”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заплановано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10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міст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.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Окрім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Луцька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гурт </a:t>
            </a:r>
            <a:r>
              <a:rPr lang="ru-RU" sz="2800" dirty="0" err="1" smtClean="0">
                <a:solidFill>
                  <a:srgbClr val="323232"/>
                </a:solidFill>
                <a:latin typeface="Montserrat"/>
              </a:rPr>
              <a:t>відвідав</a:t>
            </a:r>
            <a:r>
              <a:rPr lang="ru-RU" sz="2800" dirty="0" smtClean="0">
                <a:solidFill>
                  <a:srgbClr val="323232"/>
                </a:solidFill>
                <a:latin typeface="Montserrat"/>
              </a:rPr>
              <a:t>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Тернопіль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Рівне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Хмельницький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Вінницю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Черкаси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Харків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, Полтаву,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Запоріжжя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 та </a:t>
            </a:r>
            <a:r>
              <a:rPr lang="ru-RU" sz="2800" dirty="0" err="1">
                <a:solidFill>
                  <a:srgbClr val="323232"/>
                </a:solidFill>
                <a:latin typeface="Montserrat"/>
              </a:rPr>
              <a:t>Суми</a:t>
            </a:r>
            <a:r>
              <a:rPr lang="ru-RU" sz="2800" dirty="0">
                <a:solidFill>
                  <a:srgbClr val="323232"/>
                </a:solidFill>
                <a:latin typeface="Montserrat"/>
              </a:rPr>
              <a:t>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0010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  1 </a:t>
            </a:r>
            <a:r>
              <a:rPr lang="ru-RU" sz="2400" dirty="0" err="1" smtClean="0">
                <a:solidFill>
                  <a:srgbClr val="0A0A0A"/>
                </a:solidFill>
                <a:latin typeface="Arial" panose="020B0604020202020204" pitchFamily="34" charset="0"/>
              </a:rPr>
              <a:t>липня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2020 року, 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у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Рівному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авторинку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вулиці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Млинівській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відомий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український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рок-гурт "Без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обмежень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"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відіграв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драйвовий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відривний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чуттєвий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автоконцерт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–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відвідувачі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поціновувачі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гурту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мали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змогу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потрапити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виступ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улюблених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музикантів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виключно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автомобілі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 Таким чином гурт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забезпечив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максимальну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безпеку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усіх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присутніх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умовах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пандемії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коронавірусу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адже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відстань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між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машинами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була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метрова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усі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глядачі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змушені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були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перебувати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у масках, а при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в'їзді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територію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події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усім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без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винятку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вимірювали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температуру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тіла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бездотиковим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термометром та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перевіряли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наявність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засобів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захисту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гігієни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6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914400"/>
            <a:ext cx="78486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   </a:t>
            </a:r>
            <a:r>
              <a:rPr lang="ru-RU" sz="2400" dirty="0" err="1" smtClean="0">
                <a:solidFill>
                  <a:srgbClr val="0A0A0A"/>
                </a:solidFill>
                <a:latin typeface="Arial" panose="020B0604020202020204" pitchFamily="34" charset="0"/>
              </a:rPr>
              <a:t>Концерти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такого формату – абсолютна новинка для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України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 І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хоч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відриватися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рівнянам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довелося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автомобілях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емоцій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точно не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бракувало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Слухати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концерт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було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як через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відчинені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вікна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так </a:t>
            </a:r>
            <a:r>
              <a:rPr lang="en-US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через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радіоприймач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авто – звук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транслювали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особливій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</a:rPr>
              <a:t>FM-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частоті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Це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стало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справжньою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вибуховою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подією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міста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Відвідувачі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заходу </a:t>
            </a:r>
            <a:r>
              <a:rPr lang="ru-RU" sz="2400" dirty="0" err="1" smtClean="0">
                <a:solidFill>
                  <a:srgbClr val="0A0A0A"/>
                </a:solidFill>
                <a:latin typeface="Arial" panose="020B0604020202020204" pitchFamily="34" charset="0"/>
              </a:rPr>
              <a:t>змогли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A0A0A"/>
                </a:solidFill>
                <a:latin typeface="Arial" panose="020B0604020202020204" pitchFamily="34" charset="0"/>
              </a:rPr>
              <a:t>вживу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насолодитись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улюбленими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хітами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разом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із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гуртом «БЕ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</a:rPr>
              <a:t>Z 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ОБМЕЖЕНЬ».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Незабутнього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драйву додав той факт,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цей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концерт став першим у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Рівному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після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близько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4-місячної перерви через карантин.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8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438400"/>
            <a:ext cx="74676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Організатори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концерту –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івент-агенції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TikhonovAgency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</a:rPr>
              <a:t> – 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продумали усе до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дрібниць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аби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глядачі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отримали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максимум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задоволення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від</a:t>
            </a: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A0A0A"/>
                </a:solidFill>
                <a:latin typeface="Arial" panose="020B0604020202020204" pitchFamily="34" charset="0"/>
              </a:rPr>
              <a:t>події</a:t>
            </a:r>
            <a:r>
              <a:rPr lang="ru-RU" sz="2400" dirty="0" smtClean="0">
                <a:solidFill>
                  <a:srgbClr val="0A0A0A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6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13" y="1447800"/>
            <a:ext cx="8504257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AutoNum type="arabicPeriod"/>
              <a:tabLst>
                <a:tab pos="1047115" algn="l"/>
              </a:tabLst>
            </a:pPr>
            <a:endParaRPr lang="uk-UA" sz="36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-індустрія, як фактор світової економіки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Практика </a:t>
            </a: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-індустрії в Україні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843" y="228600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План</a:t>
            </a:r>
            <a:endParaRPr lang="uk-UA" sz="4000" b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11"/>
            <a:ext cx="8077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450"/>
            <a:ext cx="89154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vne.media/uploads/800/33216_20200704_8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3570"/>
            <a:ext cx="5867400" cy="64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0010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    </a:t>
            </a:r>
            <a:r>
              <a:rPr lang="ru-RU" sz="3200" dirty="0" err="1">
                <a:solidFill>
                  <a:prstClr val="black"/>
                </a:solidFill>
              </a:rPr>
              <a:t>Музичний</a:t>
            </a:r>
            <a:r>
              <a:rPr lang="ru-RU" sz="3200" dirty="0">
                <a:solidFill>
                  <a:prstClr val="black"/>
                </a:solidFill>
              </a:rPr>
              <a:t> гурт "</a:t>
            </a:r>
            <a:r>
              <a:rPr lang="ru-RU" sz="3200" dirty="0" err="1">
                <a:solidFill>
                  <a:prstClr val="black"/>
                </a:solidFill>
              </a:rPr>
              <a:t>Green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Grey</a:t>
            </a:r>
            <a:r>
              <a:rPr lang="ru-RU" sz="3200" dirty="0">
                <a:solidFill>
                  <a:prstClr val="black"/>
                </a:solidFill>
              </a:rPr>
              <a:t>" </a:t>
            </a:r>
            <a:r>
              <a:rPr lang="ru-RU" sz="3200" dirty="0" err="1">
                <a:solidFill>
                  <a:prstClr val="black"/>
                </a:solidFill>
              </a:rPr>
              <a:t>започаткував</a:t>
            </a:r>
            <a:r>
              <a:rPr lang="ru-RU" sz="3200" dirty="0">
                <a:solidFill>
                  <a:prstClr val="black"/>
                </a:solidFill>
              </a:rPr>
              <a:t>, а </a:t>
            </a:r>
            <a:r>
              <a:rPr lang="ru-RU" sz="3200" dirty="0" err="1">
                <a:solidFill>
                  <a:prstClr val="black"/>
                </a:solidFill>
              </a:rPr>
              <a:t>деякі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українські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виконавці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продовжили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проведення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вертикальних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концертів</a:t>
            </a:r>
            <a:r>
              <a:rPr lang="ru-RU" sz="3200" dirty="0">
                <a:solidFill>
                  <a:prstClr val="black"/>
                </a:solidFill>
              </a:rPr>
              <a:t> у </a:t>
            </a:r>
            <a:r>
              <a:rPr lang="ru-RU" sz="3200" dirty="0" err="1">
                <a:solidFill>
                  <a:prstClr val="black"/>
                </a:solidFill>
              </a:rPr>
              <a:t>готелі</a:t>
            </a:r>
            <a:r>
              <a:rPr lang="ru-RU" sz="3200" dirty="0">
                <a:solidFill>
                  <a:prstClr val="black"/>
                </a:solidFill>
              </a:rPr>
              <a:t> "Братислава" (м. </a:t>
            </a:r>
            <a:r>
              <a:rPr lang="ru-RU" sz="3200" dirty="0" err="1">
                <a:solidFill>
                  <a:prstClr val="black"/>
                </a:solidFill>
              </a:rPr>
              <a:t>Київ</a:t>
            </a:r>
            <a:r>
              <a:rPr lang="ru-RU" sz="3200" dirty="0">
                <a:solidFill>
                  <a:prstClr val="black"/>
                </a:solidFill>
              </a:rPr>
              <a:t>) на </a:t>
            </a:r>
            <a:r>
              <a:rPr lang="ru-RU" sz="3200" dirty="0" err="1">
                <a:solidFill>
                  <a:prstClr val="black"/>
                </a:solidFill>
              </a:rPr>
              <a:t>сцені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r>
              <a:rPr lang="ru-RU" sz="3200" dirty="0" err="1">
                <a:solidFill>
                  <a:prstClr val="black"/>
                </a:solidFill>
              </a:rPr>
              <a:t>що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знаходилася</a:t>
            </a:r>
            <a:r>
              <a:rPr lang="ru-RU" sz="3200" dirty="0">
                <a:solidFill>
                  <a:prstClr val="black"/>
                </a:solidFill>
              </a:rPr>
              <a:t> на </a:t>
            </a:r>
            <a:r>
              <a:rPr lang="ru-RU" sz="3200" dirty="0" err="1">
                <a:solidFill>
                  <a:prstClr val="black"/>
                </a:solidFill>
              </a:rPr>
              <a:t>даху</a:t>
            </a:r>
            <a:r>
              <a:rPr lang="ru-RU" sz="3200" dirty="0">
                <a:solidFill>
                  <a:prstClr val="black"/>
                </a:solidFill>
              </a:rPr>
              <a:t> одного з </a:t>
            </a:r>
            <a:r>
              <a:rPr lang="ru-RU" sz="3200" dirty="0" err="1">
                <a:solidFill>
                  <a:prstClr val="black"/>
                </a:solidFill>
              </a:rPr>
              <a:t>його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корпусів</a:t>
            </a:r>
            <a:r>
              <a:rPr lang="ru-RU" sz="3200" dirty="0">
                <a:solidFill>
                  <a:prstClr val="black"/>
                </a:solidFill>
              </a:rPr>
              <a:t>, а </a:t>
            </a:r>
            <a:r>
              <a:rPr lang="ru-RU" sz="3200" dirty="0" err="1">
                <a:solidFill>
                  <a:prstClr val="black"/>
                </a:solidFill>
              </a:rPr>
              <a:t>глядачі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дивилися</a:t>
            </a:r>
            <a:r>
              <a:rPr lang="ru-RU" sz="3200" dirty="0">
                <a:solidFill>
                  <a:prstClr val="black"/>
                </a:solidFill>
              </a:rPr>
              <a:t> концерт з </a:t>
            </a:r>
            <a:r>
              <a:rPr lang="ru-RU" sz="3200" dirty="0" err="1">
                <a:solidFill>
                  <a:prstClr val="black"/>
                </a:solidFill>
              </a:rPr>
              <a:t>балконів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номерів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готелю</a:t>
            </a:r>
            <a:r>
              <a:rPr lang="ru-RU" sz="3200" dirty="0">
                <a:solidFill>
                  <a:prstClr val="black"/>
                </a:solidFill>
              </a:rPr>
              <a:t> з </a:t>
            </a:r>
            <a:r>
              <a:rPr lang="ru-RU" sz="3200" dirty="0" err="1">
                <a:solidFill>
                  <a:prstClr val="black"/>
                </a:solidFill>
              </a:rPr>
              <a:t>дотриманням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усіх</a:t>
            </a:r>
            <a:r>
              <a:rPr lang="ru-RU" sz="3200" dirty="0">
                <a:solidFill>
                  <a:prstClr val="black"/>
                </a:solidFill>
              </a:rPr>
              <a:t> правил карантину.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190" t="19338" r="17925" b="6848"/>
          <a:stretch/>
        </p:blipFill>
        <p:spPr bwMode="auto">
          <a:xfrm>
            <a:off x="-2286000" y="76200"/>
            <a:ext cx="11049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6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4418" t="16576" r="47239" b="17104"/>
          <a:stretch/>
        </p:blipFill>
        <p:spPr bwMode="auto">
          <a:xfrm>
            <a:off x="381000" y="457200"/>
            <a:ext cx="83058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0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447800"/>
            <a:ext cx="80010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  </a:t>
            </a: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Думаючи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над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тим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як же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виступати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в карантин,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учасники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гурту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Green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Grey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звернули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увагу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незвичну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архітектуру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готелю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“Братислава”,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що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неподалік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від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станції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метро “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Дарниця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” в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Києві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 </a:t>
            </a:r>
            <a:endParaRPr lang="ru-RU" sz="2400" dirty="0" smtClean="0">
              <a:solidFill>
                <a:srgbClr val="333333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    </a:t>
            </a: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Фронтмен</a:t>
            </a:r>
            <a:r>
              <a:rPr lang="ru-RU" sz="24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гурту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Дізель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припустив – 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якщо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поставити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сцену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напроти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13-поверхового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готелю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розмістити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глядачів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у номерах, не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більше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4 в одному?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Тоді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вони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зможуть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дивитися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лайв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балконів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чути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справжній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концертний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Open Sans"/>
              </a:rPr>
              <a:t>зву</a:t>
            </a:r>
            <a:r>
              <a:rPr lang="uk-UA" sz="2400" dirty="0">
                <a:solidFill>
                  <a:srgbClr val="333333"/>
                </a:solidFill>
                <a:latin typeface="Open Sans"/>
              </a:rPr>
              <a:t>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0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8534400" cy="4216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333333"/>
                </a:solidFill>
                <a:latin typeface="Open Sans"/>
              </a:rPr>
              <a:t>        </a:t>
            </a:r>
            <a:r>
              <a:rPr lang="ru-RU" sz="2000" dirty="0" err="1" smtClean="0">
                <a:solidFill>
                  <a:srgbClr val="333333"/>
                </a:solidFill>
                <a:latin typeface="Open Sans"/>
              </a:rPr>
              <a:t>Адміністрація</a:t>
            </a:r>
            <a:r>
              <a:rPr lang="ru-RU" sz="20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погодилася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піти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експеримент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 Так 7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квітня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відбувся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перший у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світі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вертикальний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концерт. </a:t>
            </a:r>
            <a:endParaRPr lang="ru-RU" sz="2000" dirty="0" smtClean="0">
              <a:solidFill>
                <a:srgbClr val="333333"/>
              </a:solidFill>
              <a:latin typeface="Open Sans"/>
            </a:endParaRPr>
          </a:p>
          <a:p>
            <a:pPr fontAlgn="base"/>
            <a:r>
              <a:rPr lang="ru-RU" dirty="0" smtClean="0"/>
              <a:t>        </a:t>
            </a:r>
            <a:r>
              <a:rPr lang="ru-RU" sz="2400" dirty="0" smtClean="0"/>
              <a:t>При </a:t>
            </a:r>
            <a:r>
              <a:rPr lang="ru-RU" sz="2400" dirty="0" err="1"/>
              <a:t>створенні</a:t>
            </a:r>
            <a:r>
              <a:rPr lang="ru-RU" sz="2400" dirty="0"/>
              <a:t> </a:t>
            </a:r>
            <a:r>
              <a:rPr lang="ru-RU" sz="2400" dirty="0" err="1"/>
              <a:t>сцени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використані</a:t>
            </a:r>
            <a:r>
              <a:rPr lang="ru-RU" sz="2400" dirty="0"/>
              <a:t> </a:t>
            </a:r>
            <a:r>
              <a:rPr lang="ru-RU" sz="2400" dirty="0" err="1"/>
              <a:t>новітні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- </a:t>
            </a:r>
            <a:r>
              <a:rPr lang="ru-RU" sz="2400" dirty="0" err="1"/>
              <a:t>підлоговий</a:t>
            </a:r>
            <a:r>
              <a:rPr lang="ru-RU" sz="2400" dirty="0"/>
              <a:t> 3D </a:t>
            </a:r>
            <a:r>
              <a:rPr lang="ru-RU" sz="2400" dirty="0" err="1"/>
              <a:t>мапінг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зображає</a:t>
            </a:r>
            <a:r>
              <a:rPr lang="ru-RU" sz="2400" dirty="0"/>
              <a:t> </a:t>
            </a:r>
            <a:r>
              <a:rPr lang="ru-RU" sz="2400" dirty="0" err="1"/>
              <a:t>стихії</a:t>
            </a:r>
            <a:r>
              <a:rPr lang="ru-RU" sz="2400" dirty="0"/>
              <a:t> - </a:t>
            </a:r>
            <a:r>
              <a:rPr lang="ru-RU" sz="2400" dirty="0" err="1"/>
              <a:t>вогонь</a:t>
            </a:r>
            <a:r>
              <a:rPr lang="ru-RU" sz="2400" dirty="0"/>
              <a:t> і воду.</a:t>
            </a:r>
            <a:endParaRPr lang="ru-RU" sz="2800" dirty="0">
              <a:solidFill>
                <a:srgbClr val="333333"/>
              </a:solidFill>
              <a:latin typeface="Open Sans"/>
            </a:endParaRPr>
          </a:p>
          <a:p>
            <a:pPr fontAlgn="base"/>
            <a:r>
              <a:rPr lang="ru-RU" sz="2000" dirty="0" smtClean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нього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окрім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фанів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гурту,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були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запрошені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багато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українських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музикантів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Ідея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виявилася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настільки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вдалою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її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підхопили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інші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гурти,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які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зробили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серію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виступів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 fontAlgn="base"/>
            <a:r>
              <a:rPr lang="ru-RU" sz="2000" dirty="0" smtClean="0">
                <a:solidFill>
                  <a:srgbClr val="333333"/>
                </a:solidFill>
                <a:latin typeface="Open Sans"/>
              </a:rPr>
              <a:t>    Перед 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балконами “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Братислави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”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виступили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“ТНМК”,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Piano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бой, “ВВ” та “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Скрябін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”.</a:t>
            </a:r>
          </a:p>
          <a:p>
            <a:pPr fontAlgn="base"/>
            <a:r>
              <a:rPr lang="ru-RU" sz="2000" dirty="0">
                <a:solidFill>
                  <a:srgbClr val="333333"/>
                </a:solidFill>
                <a:latin typeface="Open Sans"/>
              </a:rPr>
              <a:t>Але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особливу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увагу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привернув до себе концерт гурту </a:t>
            </a:r>
            <a:r>
              <a:rPr lang="en-US" sz="2000" dirty="0" err="1">
                <a:solidFill>
                  <a:srgbClr val="333333"/>
                </a:solidFill>
                <a:latin typeface="Open Sans"/>
              </a:rPr>
              <a:t>O.Torvald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На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нього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звернуло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увагу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міжнародне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агентство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Associated Press, 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а новину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підхопили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кілька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десятків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світових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медіа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Відео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000" dirty="0">
                <a:solidFill>
                  <a:srgbClr val="333333"/>
                </a:solidFill>
                <a:latin typeface="Open Sans"/>
                <a:hlinkClick r:id="rId2"/>
              </a:rPr>
              <a:t>стало </a:t>
            </a:r>
            <a:r>
              <a:rPr lang="ru-RU" sz="2000" dirty="0" err="1">
                <a:solidFill>
                  <a:srgbClr val="333333"/>
                </a:solidFill>
                <a:latin typeface="Open Sans"/>
                <a:hlinkClick r:id="rId2"/>
              </a:rPr>
              <a:t>хітом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 у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фейсбуці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, а гурт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зняв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про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подію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окремий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Open Sans"/>
              </a:rPr>
              <a:t>документальний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ru-RU" sz="2000" dirty="0" err="1">
                <a:solidFill>
                  <a:srgbClr val="333333"/>
                </a:solidFill>
                <a:latin typeface="Open Sans"/>
                <a:hlinkClick r:id="rId3"/>
              </a:rPr>
              <a:t>фільм</a:t>
            </a:r>
            <a:r>
              <a:rPr lang="ru-RU" sz="2000" dirty="0">
                <a:solidFill>
                  <a:srgbClr val="333333"/>
                </a:solidFill>
                <a:latin typeface="Open Sans"/>
              </a:rPr>
              <a:t>.</a:t>
            </a:r>
            <a:endParaRPr lang="ru-RU" sz="2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85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981200"/>
            <a:ext cx="77724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Рівному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городищі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Оствиця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5 </a:t>
            </a:r>
            <a:r>
              <a:rPr lang="ru-RU" sz="2800" dirty="0" err="1" smtClean="0">
                <a:solidFill>
                  <a:srgbClr val="0A0A0A"/>
                </a:solidFill>
                <a:latin typeface="Arial" panose="020B0604020202020204" pitchFamily="34" charset="0"/>
              </a:rPr>
              <a:t>липня</a:t>
            </a:r>
            <a:r>
              <a:rPr lang="ru-RU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2020 р,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відбувся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концерт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відкритим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небом. На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концерті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виступив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гурт "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Мері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" та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її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соліст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Віктор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Вінник</a:t>
            </a:r>
            <a:r>
              <a:rPr lang="ru-RU" sz="2800" dirty="0">
                <a:solidFill>
                  <a:srgbClr val="0A0A0A"/>
                </a:solidFill>
                <a:latin typeface="Arial" panose="020B0604020202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2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ivne.media/img/650/u-rivnomu-na-horodishchi-ostvitsya-vidbuvsya-konts20200705_8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52400"/>
            <a:ext cx="1051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681655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+mj-lt"/>
              <a:buAutoNum type="arabicPeriod"/>
              <a:tabLst>
                <a:tab pos="1047115" algn="l"/>
              </a:tabLst>
            </a:pPr>
            <a:r>
              <a:rPr lang="ru-RU" sz="4800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Івент-індустрія</a:t>
            </a:r>
            <a:r>
              <a:rPr lang="ru-RU" sz="4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як сектор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світової</a:t>
            </a:r>
            <a:r>
              <a:rPr lang="ru-RU" sz="4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економіки</a:t>
            </a:r>
            <a:endParaRPr lang="ru-RU" sz="4800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ivne.media/ckfinder/userfiles/images/Olha/%D0%B7%D1%96%D0%BB/%D0%84%D0%B2%D0%B0/%D0%A8%D0%92%D0%9B/%D0%BD%D0%B0%D1%80%D0%B4%D0%B5%D0%BF%D0%B8/dity/%D0%BC%D0%B0%D1%84/%D0%9C%D0%90%D0%A4%D0%B8/%D0%B1%D1%96%D0%B7%D0%BD%D0%B5%D1%81/%D0%BA%D0%B2%D1%96%D1%82%D0%B8/%D0%B5%D0%BA%D0%BE%D1%81%D1%82%D0%B5%D0%B6%D0%BA%D0%B0/%D0%B1%D0%B5%D0%B7%D1%80%D0%BE%D0%B1%D1%96%D1%82%D0%BD%D1%96/%D0%BE%D1%84%D1%96%D1%86%D0%B5%D1%80%D0%B8/%D0%B4%D0%BE%D0%BD%D0%BE%D1%80/%D0%BC%D0%B0%D1%80%D1%88%D1%80%D1%83%D1%82%D0%B8/%D1%88%D0%BB%D1%8F%D1%85%D0%B8/%D0%BF%D0%B5%D1%82%D0%B8%D1%86%D1%96%D1%8F/%D0%BB%D1%96%D1%82%D0%BD%D1%8F%20%D1%82%D0%B5%D1%80%D0%B0%D1%81%D0%B0/%D0%BA%D0%B0%D1%84%D0%B5/%D1%88%D0%B2%D0%B8%D0%B4%D0%BA%D0%B0%201/%D0%B4%D0%B5%D0%BD%D1%8C%20%D0%B4%D0%B5%D1%80%D0%B6%D1%81%D0%BB%D1%83%D0%B6%D0%B1%D0%B8/%D0%BA%D0%B0%D1%80%D0%BF%D0%B0%D1%82%D0%B8/%D0%B4%D0%B5%D0%BD%D1%8C%20%D0%BC%D0%B8%D1%82%D0%BD%D0%B8%D0%BA%D0%B0/%D0%B1%D1%83%D1%80%D1%88%D1%82%D0%B8%D0%BD/%D0%B4%D0%B5%D0%BA%D0%BB%D0%B0%D1%80%D0%B0%D1%86%D1%96%D1%8F/%D0%BB%D1%96%D0%BA%D0%B0%D1%80%D1%96/%D0%BF%D0%BE%D0%BB%D1%8C%D1%89%D0%B0/%D1%80%D0%B5%D1%86%D0%B5%D0%BF%D1%82%D0%B8/107038403_1145348039171894_5841019529259322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990600"/>
            <a:ext cx="105918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7126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Дякую </a:t>
            </a:r>
          </a:p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за увагу!</a:t>
            </a:r>
            <a:endParaRPr lang="uk-UA" sz="8000" b="1" i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5556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Івент-індустрія</a:t>
            </a:r>
            <a:r>
              <a:rPr lang="ru-RU" sz="2800" dirty="0" smtClean="0"/>
              <a:t> </a:t>
            </a:r>
            <a:r>
              <a:rPr lang="ru-RU" sz="2800" dirty="0"/>
              <a:t>як </a:t>
            </a:r>
            <a:r>
              <a:rPr lang="ru-RU" sz="2800" dirty="0" err="1"/>
              <a:t>окремий</a:t>
            </a:r>
            <a:r>
              <a:rPr lang="ru-RU" sz="2800" dirty="0"/>
              <a:t> сектор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економіки</a:t>
            </a:r>
            <a:r>
              <a:rPr lang="ru-RU" sz="2800" dirty="0"/>
              <a:t> </a:t>
            </a:r>
            <a:r>
              <a:rPr lang="ru-RU" sz="2800" dirty="0" err="1"/>
              <a:t>сформувалася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останньої</a:t>
            </a:r>
            <a:r>
              <a:rPr lang="ru-RU" sz="2800" dirty="0"/>
              <a:t> </a:t>
            </a:r>
            <a:r>
              <a:rPr lang="ru-RU" sz="2800" dirty="0" err="1"/>
              <a:t>чверті</a:t>
            </a:r>
            <a:r>
              <a:rPr lang="ru-RU" sz="2800" dirty="0"/>
              <a:t> ХХ ст. </a:t>
            </a:r>
            <a:endParaRPr lang="ru-RU" sz="2800" dirty="0" smtClean="0"/>
          </a:p>
          <a:p>
            <a:r>
              <a:rPr lang="ru-RU" sz="2800" dirty="0" smtClean="0"/>
              <a:t>       За </a:t>
            </a:r>
            <a:r>
              <a:rPr lang="ru-RU" sz="2800" dirty="0"/>
              <a:t>результатами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міжнародної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Ради </a:t>
            </a:r>
            <a:r>
              <a:rPr lang="ru-RU" sz="2800" dirty="0" err="1"/>
              <a:t>івент-індустрії</a:t>
            </a:r>
            <a:r>
              <a:rPr lang="ru-RU" sz="2800" dirty="0"/>
              <a:t> (</a:t>
            </a:r>
            <a:r>
              <a:rPr lang="en-US" sz="2800" dirty="0"/>
              <a:t>Events Industry Council) </a:t>
            </a:r>
            <a:r>
              <a:rPr lang="ru-RU" sz="2800" dirty="0"/>
              <a:t>у 2017 р.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бізнес-івенти</a:t>
            </a:r>
            <a:r>
              <a:rPr lang="ru-RU" sz="2800" dirty="0"/>
              <a:t> </a:t>
            </a:r>
            <a:r>
              <a:rPr lang="ru-RU" sz="2800" dirty="0" err="1"/>
              <a:t>згенерували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1.07 трлн дол. США </a:t>
            </a:r>
            <a:r>
              <a:rPr lang="ru-RU" sz="2800" dirty="0" err="1"/>
              <a:t>надходжень</a:t>
            </a:r>
            <a:r>
              <a:rPr lang="ru-RU" sz="2800" dirty="0"/>
              <a:t> та залучили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1.5 млрд </a:t>
            </a:r>
            <a:r>
              <a:rPr lang="ru-RU" sz="2800" dirty="0" err="1"/>
              <a:t>учасників</a:t>
            </a:r>
            <a:r>
              <a:rPr lang="ru-RU" sz="2800" dirty="0"/>
              <a:t> з </a:t>
            </a:r>
            <a:r>
              <a:rPr lang="ru-RU" sz="2800" dirty="0" err="1"/>
              <a:t>понад</a:t>
            </a:r>
            <a:r>
              <a:rPr lang="ru-RU" sz="2800" dirty="0"/>
              <a:t> 180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        </a:t>
            </a:r>
            <a:r>
              <a:rPr lang="ru-RU" sz="2800" dirty="0" err="1" smtClean="0"/>
              <a:t>Прямий</a:t>
            </a:r>
            <a:r>
              <a:rPr lang="ru-RU" sz="2800" dirty="0" smtClean="0"/>
              <a:t> </a:t>
            </a:r>
            <a:r>
              <a:rPr lang="ru-RU" sz="2800" dirty="0" err="1"/>
              <a:t>внесок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до </a:t>
            </a:r>
            <a:r>
              <a:rPr lang="ru-RU" sz="2800" dirty="0" err="1"/>
              <a:t>світового</a:t>
            </a:r>
            <a:r>
              <a:rPr lang="ru-RU" sz="2800" dirty="0"/>
              <a:t> ВВП становить 621.4 млрд дол. США, а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мультиплікативних</a:t>
            </a:r>
            <a:r>
              <a:rPr lang="ru-RU" sz="2800" dirty="0"/>
              <a:t> </a:t>
            </a:r>
            <a:r>
              <a:rPr lang="ru-RU" sz="2800" dirty="0" err="1"/>
              <a:t>ефектів</a:t>
            </a:r>
            <a:r>
              <a:rPr lang="ru-RU" sz="2800" dirty="0"/>
              <a:t> – 1.5 трлн дол. США. </a:t>
            </a:r>
            <a:endParaRPr lang="ru-RU" sz="2800" dirty="0" smtClean="0"/>
          </a:p>
          <a:p>
            <a:r>
              <a:rPr lang="ru-RU" sz="2800" dirty="0" smtClean="0"/>
              <a:t>      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, </a:t>
            </a:r>
            <a:r>
              <a:rPr lang="ru-RU" sz="2800" dirty="0" err="1"/>
              <a:t>залучених</a:t>
            </a:r>
            <a:r>
              <a:rPr lang="ru-RU" sz="2800" dirty="0"/>
              <a:t> в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, – 10.3 млн </a:t>
            </a:r>
            <a:r>
              <a:rPr lang="ru-RU" sz="2800" dirty="0" err="1"/>
              <a:t>осіб</a:t>
            </a:r>
            <a:r>
              <a:rPr lang="ru-RU" sz="2800" dirty="0"/>
              <a:t>, а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непрямої</a:t>
            </a:r>
            <a:r>
              <a:rPr lang="ru-RU" sz="2800" dirty="0"/>
              <a:t> </a:t>
            </a:r>
            <a:r>
              <a:rPr lang="ru-RU" sz="2800" dirty="0" err="1"/>
              <a:t>зайнятості</a:t>
            </a:r>
            <a:r>
              <a:rPr lang="ru-RU" sz="2800" dirty="0"/>
              <a:t> – 25.9 млн </a:t>
            </a:r>
            <a:r>
              <a:rPr lang="ru-RU" sz="2800" dirty="0" err="1"/>
              <a:t>осіб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брали участь в </a:t>
            </a:r>
            <a:r>
              <a:rPr lang="ru-RU" sz="2800" dirty="0" err="1"/>
              <a:t>обслуговуванні</a:t>
            </a:r>
            <a:r>
              <a:rPr lang="ru-RU" sz="2800" dirty="0"/>
              <a:t>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08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43000"/>
            <a:ext cx="7924800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Івенти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є </a:t>
            </a:r>
            <a:r>
              <a:rPr lang="ru-RU" sz="2800" dirty="0" err="1"/>
              <a:t>засобом</a:t>
            </a:r>
            <a:r>
              <a:rPr lang="ru-RU" sz="2800" dirty="0"/>
              <a:t> </a:t>
            </a:r>
            <a:r>
              <a:rPr lang="ru-RU" sz="2800" dirty="0" err="1"/>
              <a:t>отримання</a:t>
            </a:r>
            <a:r>
              <a:rPr lang="ru-RU" sz="2800" dirty="0"/>
              <a:t> доходу для </a:t>
            </a:r>
            <a:r>
              <a:rPr lang="ru-RU" sz="2800" dirty="0" err="1" smtClean="0"/>
              <a:t>підприємств-організаторів</a:t>
            </a:r>
            <a:r>
              <a:rPr lang="ru-RU" sz="2800" dirty="0"/>
              <a:t>, вони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слугують</a:t>
            </a:r>
            <a:r>
              <a:rPr lang="ru-RU" sz="2800" dirty="0"/>
              <a:t> </a:t>
            </a:r>
            <a:r>
              <a:rPr lang="ru-RU" sz="2800" dirty="0" err="1"/>
              <a:t>туристичними</a:t>
            </a:r>
            <a:r>
              <a:rPr lang="ru-RU" sz="2800" dirty="0"/>
              <a:t> </a:t>
            </a:r>
            <a:r>
              <a:rPr lang="ru-RU" sz="2800" dirty="0" err="1"/>
              <a:t>атракторами</a:t>
            </a:r>
            <a:r>
              <a:rPr lang="ru-RU" sz="2800" dirty="0"/>
              <a:t> для </a:t>
            </a:r>
            <a:r>
              <a:rPr lang="ru-RU" sz="2800" dirty="0" err="1"/>
              <a:t>дестинацій</a:t>
            </a:r>
            <a:r>
              <a:rPr lang="ru-RU" sz="2800" dirty="0"/>
              <a:t> та </a:t>
            </a:r>
            <a:r>
              <a:rPr lang="ru-RU" sz="2800" dirty="0" err="1"/>
              <a:t>працюють</a:t>
            </a:r>
            <a:r>
              <a:rPr lang="ru-RU" sz="2800" dirty="0"/>
              <a:t> на </a:t>
            </a:r>
            <a:r>
              <a:rPr lang="ru-RU" sz="2800" dirty="0" err="1"/>
              <a:t>їхній</a:t>
            </a:r>
            <a:r>
              <a:rPr lang="ru-RU" sz="2800" dirty="0"/>
              <a:t> престиж. </a:t>
            </a:r>
            <a:endParaRPr lang="ru-RU" sz="2800" dirty="0" smtClean="0"/>
          </a:p>
          <a:p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</a:t>
            </a:r>
            <a:r>
              <a:rPr lang="ru-RU" sz="2800" dirty="0" err="1"/>
              <a:t>стимулюють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туризму та позитивно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національну</a:t>
            </a:r>
            <a:r>
              <a:rPr lang="ru-RU" sz="2800" dirty="0"/>
              <a:t> </a:t>
            </a:r>
            <a:r>
              <a:rPr lang="ru-RU" sz="2800" dirty="0" err="1"/>
              <a:t>економіку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вони </a:t>
            </a:r>
            <a:r>
              <a:rPr lang="ru-RU" sz="2800" dirty="0" err="1"/>
              <a:t>проводяться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/>
              <a:t>зумовлює</a:t>
            </a:r>
            <a:r>
              <a:rPr lang="ru-RU" sz="2800" dirty="0"/>
              <a:t> </a:t>
            </a:r>
            <a:r>
              <a:rPr lang="ru-RU" sz="2800" dirty="0" err="1"/>
              <a:t>необхідність</a:t>
            </a:r>
            <a:r>
              <a:rPr lang="ru-RU" sz="2800" dirty="0"/>
              <a:t> теоретичного </a:t>
            </a:r>
            <a:r>
              <a:rPr lang="ru-RU" sz="2800" dirty="0" err="1"/>
              <a:t>обґрунтування</a:t>
            </a:r>
            <a:r>
              <a:rPr lang="ru-RU" sz="2800" dirty="0"/>
              <a:t> </a:t>
            </a:r>
            <a:r>
              <a:rPr lang="ru-RU" sz="2800" dirty="0" err="1"/>
              <a:t>концептуальних</a:t>
            </a:r>
            <a:r>
              <a:rPr lang="ru-RU" sz="2800" dirty="0"/>
              <a:t> засад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 smtClean="0"/>
              <a:t>івент-індустрії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івент</a:t>
            </a:r>
            <a:r>
              <a:rPr lang="ru-RU" sz="2800" dirty="0"/>
              <a:t>-менеджменту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2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стандартизації</a:t>
            </a:r>
            <a:r>
              <a:rPr lang="ru-RU" sz="2400" dirty="0"/>
              <a:t> (</a:t>
            </a:r>
            <a:r>
              <a:rPr lang="en-US" sz="2400" dirty="0"/>
              <a:t>International Organization for Standardization, ISO) </a:t>
            </a:r>
            <a:r>
              <a:rPr lang="ru-RU" sz="2400" dirty="0" err="1"/>
              <a:t>розробила</a:t>
            </a:r>
            <a:r>
              <a:rPr lang="ru-RU" sz="2400" dirty="0"/>
              <a:t> у 2012 р. стандарт </a:t>
            </a:r>
            <a:r>
              <a:rPr lang="en-US" sz="2400" dirty="0"/>
              <a:t>ISO 20121:2012 "</a:t>
            </a:r>
            <a:r>
              <a:rPr lang="ru-RU" sz="2400" dirty="0"/>
              <a:t>Система менеджменту </a:t>
            </a:r>
            <a:r>
              <a:rPr lang="ru-RU" sz="2400" dirty="0" err="1"/>
              <a:t>сталості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. </a:t>
            </a:r>
            <a:r>
              <a:rPr lang="ru-RU" sz="2400" dirty="0" err="1" smtClean="0"/>
              <a:t>Вимоги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настанови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застосовування</a:t>
            </a:r>
            <a:r>
              <a:rPr lang="ru-RU" sz="2400" dirty="0"/>
              <a:t>",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розвиватися</a:t>
            </a:r>
            <a:r>
              <a:rPr lang="ru-RU" sz="2400" dirty="0"/>
              <a:t> </a:t>
            </a:r>
            <a:r>
              <a:rPr lang="ru-RU" sz="2400" dirty="0" err="1"/>
              <a:t>івент-індустрії</a:t>
            </a:r>
            <a:r>
              <a:rPr lang="ru-RU" sz="2400" dirty="0"/>
              <a:t> з </a:t>
            </a:r>
            <a:r>
              <a:rPr lang="ru-RU" sz="2400" dirty="0" err="1"/>
              <a:t>мінімальним</a:t>
            </a:r>
            <a:r>
              <a:rPr lang="ru-RU" sz="2400" dirty="0"/>
              <a:t> </a:t>
            </a:r>
            <a:r>
              <a:rPr lang="ru-RU" sz="2400" dirty="0" err="1"/>
              <a:t>негативним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на </a:t>
            </a:r>
            <a:r>
              <a:rPr lang="ru-RU" sz="2400" dirty="0" err="1"/>
              <a:t>навколишнє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, </a:t>
            </a:r>
            <a:r>
              <a:rPr lang="ru-RU" sz="2400" dirty="0" err="1"/>
              <a:t>інфраструктуру</a:t>
            </a:r>
            <a:r>
              <a:rPr lang="ru-RU" sz="2400" dirty="0"/>
              <a:t> та </a:t>
            </a:r>
            <a:r>
              <a:rPr lang="ru-RU" sz="2400" dirty="0" err="1"/>
              <a:t>місцеву</a:t>
            </a:r>
            <a:r>
              <a:rPr lang="ru-RU" sz="2400" dirty="0"/>
              <a:t> </a:t>
            </a:r>
            <a:r>
              <a:rPr lang="ru-RU" sz="2400" dirty="0" err="1"/>
              <a:t>економіку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Міжнародний</a:t>
            </a:r>
            <a:r>
              <a:rPr lang="ru-RU" sz="2400" dirty="0" smtClean="0"/>
              <a:t> </a:t>
            </a:r>
            <a:r>
              <a:rPr lang="ru-RU" sz="2400" dirty="0"/>
              <a:t>стандарт </a:t>
            </a:r>
            <a:r>
              <a:rPr lang="ru-RU" sz="2400" dirty="0" err="1"/>
              <a:t>розроблено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до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Літніх</a:t>
            </a:r>
            <a:r>
              <a:rPr lang="ru-RU" sz="2400" dirty="0"/>
              <a:t> </a:t>
            </a:r>
            <a:r>
              <a:rPr lang="ru-RU" sz="2400" dirty="0" err="1"/>
              <a:t>Олімпійських</a:t>
            </a:r>
            <a:r>
              <a:rPr lang="ru-RU" sz="2400" dirty="0"/>
              <a:t> </a:t>
            </a:r>
            <a:r>
              <a:rPr lang="ru-RU" sz="2400" dirty="0" err="1"/>
              <a:t>ігор</a:t>
            </a:r>
            <a:r>
              <a:rPr lang="ru-RU" sz="2400" dirty="0"/>
              <a:t> 2012, </a:t>
            </a:r>
            <a:r>
              <a:rPr lang="ru-RU" sz="2400" dirty="0" err="1"/>
              <a:t>що</a:t>
            </a:r>
            <a:r>
              <a:rPr lang="ru-RU" sz="2400" dirty="0"/>
              <a:t> проходили у м. Лондон.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/>
              <a:t>стандарті</a:t>
            </a:r>
            <a:r>
              <a:rPr lang="ru-RU" sz="2400" dirty="0"/>
              <a:t> </a:t>
            </a:r>
            <a:r>
              <a:rPr lang="en-US" sz="2400" dirty="0"/>
              <a:t>ISO 20121 </a:t>
            </a:r>
            <a:r>
              <a:rPr lang="ru-RU" sz="2400" dirty="0" err="1"/>
              <a:t>застосовується</a:t>
            </a:r>
            <a:r>
              <a:rPr lang="ru-RU" sz="2400" dirty="0"/>
              <a:t> </a:t>
            </a:r>
            <a:r>
              <a:rPr lang="ru-RU" sz="2400" dirty="0" err="1"/>
              <a:t>наскрізний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документа </a:t>
            </a:r>
            <a:r>
              <a:rPr lang="ru-RU" sz="2400" dirty="0" err="1"/>
              <a:t>можна</a:t>
            </a:r>
            <a:r>
              <a:rPr lang="ru-RU" sz="2400" dirty="0"/>
              <a:t> 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організації</a:t>
            </a:r>
            <a:r>
              <a:rPr lang="ru-RU" sz="2400" dirty="0"/>
              <a:t> та </a:t>
            </a:r>
            <a:r>
              <a:rPr lang="ru-RU" sz="2400" dirty="0" err="1"/>
              <a:t>проведення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,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масштабу, тематики та </a:t>
            </a:r>
            <a:r>
              <a:rPr lang="ru-RU" sz="2400" dirty="0" err="1"/>
              <a:t>географії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7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686800" cy="5693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Оцінюючи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івент-індустрії</a:t>
            </a:r>
            <a:r>
              <a:rPr lang="ru-RU" sz="2800" dirty="0"/>
              <a:t> на </a:t>
            </a:r>
            <a:r>
              <a:rPr lang="ru-RU" sz="2800" dirty="0" err="1"/>
              <a:t>світовому</a:t>
            </a:r>
            <a:r>
              <a:rPr lang="ru-RU" sz="2800" dirty="0"/>
              <a:t> ринку, </a:t>
            </a:r>
            <a:r>
              <a:rPr lang="ru-RU" sz="2800" dirty="0" err="1"/>
              <a:t>міжнародна</a:t>
            </a:r>
            <a:r>
              <a:rPr lang="ru-RU" sz="2800" dirty="0"/>
              <a:t> статистика </a:t>
            </a:r>
            <a:r>
              <a:rPr lang="ru-RU" sz="2800" dirty="0" err="1"/>
              <a:t>оперує</a:t>
            </a:r>
            <a:r>
              <a:rPr lang="ru-RU" sz="2800" dirty="0"/>
              <a:t> такими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індикаторами</a:t>
            </a:r>
            <a:r>
              <a:rPr lang="ru-RU" sz="2800" dirty="0"/>
              <a:t>: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проведених</a:t>
            </a:r>
            <a:r>
              <a:rPr lang="ru-RU" sz="2800" dirty="0"/>
              <a:t> </a:t>
            </a:r>
            <a:r>
              <a:rPr lang="ru-RU" sz="2800" dirty="0" err="1"/>
              <a:t>івентів</a:t>
            </a:r>
            <a:r>
              <a:rPr lang="ru-RU" sz="2800" dirty="0"/>
              <a:t>,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івентів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обсяг</a:t>
            </a:r>
            <a:r>
              <a:rPr lang="ru-RU" sz="2800" dirty="0"/>
              <a:t> </a:t>
            </a:r>
            <a:r>
              <a:rPr lang="ru-RU" sz="2800" dirty="0" err="1"/>
              <a:t>надходжень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проведених</a:t>
            </a:r>
            <a:r>
              <a:rPr lang="ru-RU" sz="2800" dirty="0"/>
              <a:t> </a:t>
            </a:r>
            <a:r>
              <a:rPr lang="ru-RU" sz="2800" dirty="0" err="1"/>
              <a:t>івентів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Результати</a:t>
            </a:r>
            <a:r>
              <a:rPr lang="ru-RU" sz="2800" dirty="0" smtClean="0"/>
              <a:t>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регіональної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</a:t>
            </a:r>
            <a:r>
              <a:rPr lang="ru-RU" sz="2800" dirty="0" err="1"/>
              <a:t>івент</a:t>
            </a:r>
            <a:r>
              <a:rPr lang="ru-RU" sz="2800" dirty="0"/>
              <a:t>-ринку </a:t>
            </a:r>
            <a:r>
              <a:rPr lang="ru-RU" sz="2800" dirty="0" err="1"/>
              <a:t>свідчать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за </a:t>
            </a:r>
            <a:r>
              <a:rPr lang="ru-RU" sz="2800" dirty="0" err="1"/>
              <a:t>обсягом</a:t>
            </a:r>
            <a:r>
              <a:rPr lang="ru-RU" sz="2800" dirty="0"/>
              <a:t> </a:t>
            </a:r>
            <a:r>
              <a:rPr lang="ru-RU" sz="2800" dirty="0" err="1"/>
              <a:t>надходжень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проведених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</a:t>
            </a:r>
            <a:r>
              <a:rPr lang="ru-RU" sz="2800" dirty="0" err="1"/>
              <a:t>виділяються</a:t>
            </a:r>
            <a:r>
              <a:rPr lang="ru-RU" sz="2800" dirty="0"/>
              <a:t> </a:t>
            </a:r>
            <a:r>
              <a:rPr lang="ru-RU" sz="2800" dirty="0" err="1"/>
              <a:t>Північна</a:t>
            </a:r>
            <a:r>
              <a:rPr lang="ru-RU" sz="2800" dirty="0"/>
              <a:t> Америка (35.6 %) та </a:t>
            </a:r>
            <a:r>
              <a:rPr lang="ru-RU" sz="2800" dirty="0" err="1"/>
              <a:t>Західна</a:t>
            </a:r>
            <a:r>
              <a:rPr lang="ru-RU" sz="2800" dirty="0"/>
              <a:t> </a:t>
            </a:r>
            <a:r>
              <a:rPr lang="ru-RU" sz="2800" dirty="0" err="1"/>
              <a:t>Європа</a:t>
            </a:r>
            <a:r>
              <a:rPr lang="ru-RU" sz="2800" dirty="0"/>
              <a:t> (30.3 %). </a:t>
            </a:r>
            <a:endParaRPr lang="ru-RU" sz="2800" dirty="0" smtClean="0"/>
          </a:p>
          <a:p>
            <a:r>
              <a:rPr lang="ru-RU" sz="2800" dirty="0" err="1" smtClean="0"/>
              <a:t>Третю</a:t>
            </a:r>
            <a:r>
              <a:rPr lang="ru-RU" sz="2800" dirty="0" smtClean="0"/>
              <a:t> </a:t>
            </a:r>
            <a:r>
              <a:rPr lang="ru-RU" sz="2800" dirty="0" err="1"/>
              <a:t>позицію</a:t>
            </a:r>
            <a:r>
              <a:rPr lang="ru-RU" sz="2800" dirty="0"/>
              <a:t> у рейтингу за </a:t>
            </a:r>
            <a:r>
              <a:rPr lang="ru-RU" sz="2800" dirty="0" err="1"/>
              <a:t>обсягом</a:t>
            </a:r>
            <a:r>
              <a:rPr lang="ru-RU" sz="2800" dirty="0"/>
              <a:t> </a:t>
            </a:r>
            <a:r>
              <a:rPr lang="ru-RU" sz="2800" dirty="0" err="1"/>
              <a:t>надходжень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проведених</a:t>
            </a:r>
            <a:r>
              <a:rPr lang="ru-RU" sz="2800" dirty="0"/>
              <a:t> </a:t>
            </a:r>
            <a:r>
              <a:rPr lang="ru-RU" sz="2800" dirty="0" err="1"/>
              <a:t>бізнес-івентів</a:t>
            </a:r>
            <a:r>
              <a:rPr lang="ru-RU" sz="2800" dirty="0"/>
              <a:t> (25.3 %) </a:t>
            </a:r>
            <a:r>
              <a:rPr lang="ru-RU" sz="2800" dirty="0" err="1"/>
              <a:t>посідає</a:t>
            </a:r>
            <a:r>
              <a:rPr lang="ru-RU" sz="2800" dirty="0"/>
              <a:t> </a:t>
            </a:r>
            <a:r>
              <a:rPr lang="ru-RU" sz="2800" dirty="0" err="1"/>
              <a:t>Азійський</a:t>
            </a:r>
            <a:r>
              <a:rPr lang="ru-RU" sz="2800" dirty="0"/>
              <a:t> </a:t>
            </a:r>
            <a:r>
              <a:rPr lang="ru-RU" sz="2800" dirty="0" err="1"/>
              <a:t>регіон</a:t>
            </a:r>
            <a:r>
              <a:rPr lang="ru-RU" sz="2800" dirty="0"/>
              <a:t> (рис. 1).  </a:t>
            </a:r>
          </a:p>
          <a:p>
            <a:r>
              <a:rPr lang="ru-RU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6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1438</Words>
  <Application>Microsoft Office PowerPoint</Application>
  <PresentationFormat>Экран (4:3)</PresentationFormat>
  <Paragraphs>68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-apple-system</vt:lpstr>
      <vt:lpstr>Arial</vt:lpstr>
      <vt:lpstr>Calibri</vt:lpstr>
      <vt:lpstr>Calibri Light</vt:lpstr>
      <vt:lpstr>Montserrat</vt:lpstr>
      <vt:lpstr>Open Sans</vt:lpstr>
      <vt:lpstr>Times New Roman</vt:lpstr>
      <vt:lpstr>Trebuchet MS</vt:lpstr>
      <vt:lpstr>Wingdings 2</vt:lpstr>
      <vt:lpstr>Custom Design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Medion</cp:lastModifiedBy>
  <cp:revision>54</cp:revision>
  <dcterms:created xsi:type="dcterms:W3CDTF">2014-07-16T14:26:19Z</dcterms:created>
  <dcterms:modified xsi:type="dcterms:W3CDTF">2022-07-12T11:39:30Z</dcterms:modified>
</cp:coreProperties>
</file>