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F233CB-CDAB-49A8-85B3-B683F737F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4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8BB8A-89AA-4D21-8219-C9B2FF81B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282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D93FB-4577-4581-B871-F43E28266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0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29BA-ACA0-43A8-9EB9-2402F4295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55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AB92E-C4AD-4EDA-985D-A8E761D59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0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E865A-A59B-4698-AE2F-17232F1A9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1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6019-348D-4D59-95EC-A2D7205DB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64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DE2F8-16DA-424E-BA2B-F6679D364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0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5F561-26DC-43C0-BC54-D6BD86C41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39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EB77-066E-4428-838B-4FCDCA636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24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4A282-5CDD-4C45-8A00-1CBA9A55A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97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D6261EA-DCA8-45B2-8891-77C41AE94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6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663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3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3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3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3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4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4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4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4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664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4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4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26649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650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651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6653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54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55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56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57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58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59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60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6662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663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6666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6668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69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70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71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72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73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74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675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2667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smtClean="0"/>
              <a:t>Етикетні правила поведінки в мовленні</a:t>
            </a:r>
            <a:br>
              <a:rPr lang="uk-UA" b="1" smtClean="0"/>
            </a:br>
            <a:endParaRPr lang="ru-RU" b="1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737100"/>
            <a:ext cx="6032500" cy="3175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uk-UA" sz="1800" smtClean="0"/>
              <a:t>Лекція 3</a:t>
            </a:r>
            <a:endParaRPr lang="ru-RU" sz="1800" smtClean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1"/>
    </mc:Choice>
    <mc:Fallback xmlns="">
      <p:transition spd="slow" advTm="8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507413" cy="63357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>
                <a:latin typeface="Times New Roman" pitchFamily="18" charset="0"/>
              </a:rPr>
              <a:t>В офіційному зверненні по телефону </a:t>
            </a:r>
            <a:r>
              <a:rPr lang="uk-UA" sz="2000" b="1" smtClean="0">
                <a:latin typeface="Times New Roman" pitchFamily="18" charset="0"/>
              </a:rPr>
              <a:t>неприпустиме</a:t>
            </a:r>
            <a:r>
              <a:rPr lang="uk-UA" sz="2000" smtClean="0">
                <a:latin typeface="Times New Roman" pitchFamily="18" charset="0"/>
              </a:rPr>
              <a:t>: “Михайленка!” (без привітання, без “будь-ласка” чи “прошу”, без посади або імені та по батькові).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>
                <a:latin typeface="Times New Roman" pitchFamily="18" charset="0"/>
              </a:rPr>
              <a:t>Існує низка </a:t>
            </a:r>
            <a:r>
              <a:rPr lang="uk-UA" sz="2000" b="1" smtClean="0">
                <a:latin typeface="Times New Roman" pitchFamily="18" charset="0"/>
              </a:rPr>
              <a:t>ввічливих форм відмови</a:t>
            </a:r>
            <a:r>
              <a:rPr lang="uk-UA" sz="2000" smtClean="0">
                <a:latin typeface="Times New Roman" pitchFamily="18" charset="0"/>
              </a:rPr>
              <a:t>: а) Вам не складно буде зателефонувати ще раз? б) На жаль, його немає; в) Ви не змогли б зателефонувати через годину?</a:t>
            </a:r>
            <a:endParaRPr lang="uk-UA" sz="20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b="1" smtClean="0">
                <a:latin typeface="Times New Roman" pitchFamily="18" charset="0"/>
              </a:rPr>
              <a:t>Неприпустимо </a:t>
            </a:r>
            <a:r>
              <a:rPr lang="uk-UA" sz="2000" smtClean="0">
                <a:latin typeface="Times New Roman" pitchFamily="18" charset="0"/>
              </a:rPr>
              <a:t>називати себе особистим другом керівника, до кабінету якого телефонуєте через секретаря (навіть, якщо це справді так).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i="1" u="sng" smtClean="0">
                <a:latin typeface="Times New Roman" pitchFamily="18" charset="0"/>
              </a:rPr>
              <a:t>“Повислі” дзвінки ‑ грубе порушення правил ділового етикету.</a:t>
            </a:r>
            <a:r>
              <a:rPr lang="uk-UA" sz="2000" smtClean="0">
                <a:latin typeface="Times New Roman" pitchFamily="18" charset="0"/>
              </a:rPr>
              <a:t> Якщо змінилися обставини й ділова необхідність у дзвінку, про який ви домовилися, відпала, необхідно зателефонувати, вибачитися та повідомити, що питання вирішено.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>
                <a:latin typeface="Times New Roman" pitchFamily="18" charset="0"/>
              </a:rPr>
              <a:t>І </a:t>
            </a:r>
            <a:r>
              <a:rPr lang="uk-UA" sz="2000" i="1" u="sng" smtClean="0">
                <a:latin typeface="Times New Roman" pitchFamily="18" charset="0"/>
              </a:rPr>
              <a:t>тим, хто телефонує, і тим, кому телефонують, варто пам'ятати: у телефонному спілкуванні, як ні в якому іншому, важливо, щоб мовлення було правильним; треба стежити за інтонацією, вимовою, змістом</a:t>
            </a:r>
            <a:r>
              <a:rPr lang="uk-UA" sz="2000" smtClean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>
                <a:latin typeface="Times New Roman" pitchFamily="18" charset="0"/>
              </a:rPr>
              <a:t>Треба стежити за тим, щоб телефонні “блоки” розмов не перевищували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>
                <a:latin typeface="Times New Roman" pitchFamily="18" charset="0"/>
              </a:rPr>
              <a:t>20-30 хвилин.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b="1" smtClean="0">
                <a:latin typeface="Times New Roman" pitchFamily="18" charset="0"/>
              </a:rPr>
              <a:t>Коли телефонують до вас (</a:t>
            </a:r>
            <a:r>
              <a:rPr lang="uk-UA" sz="2000" smtClean="0">
                <a:latin typeface="Times New Roman" pitchFamily="18" charset="0"/>
              </a:rPr>
              <a:t>“</a:t>
            </a:r>
            <a:r>
              <a:rPr lang="uk-UA" sz="2000" b="1" smtClean="0">
                <a:latin typeface="Times New Roman" pitchFamily="18" charset="0"/>
              </a:rPr>
              <a:t>вхідні дзвінки</a:t>
            </a:r>
            <a:r>
              <a:rPr lang="uk-UA" sz="2000" smtClean="0">
                <a:latin typeface="Times New Roman" pitchFamily="18" charset="0"/>
              </a:rPr>
              <a:t>”</a:t>
            </a:r>
            <a:r>
              <a:rPr lang="uk-UA" sz="2000" b="1" smtClean="0">
                <a:latin typeface="Times New Roman" pitchFamily="18" charset="0"/>
              </a:rPr>
              <a:t>)</a:t>
            </a:r>
            <a:endParaRPr lang="uk-UA" sz="20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Відповідаючи на телефонний дзвінок, треба </a:t>
            </a:r>
            <a:r>
              <a:rPr lang="uk-UA" sz="2000" b="1" smtClean="0">
                <a:latin typeface="Times New Roman" pitchFamily="18" charset="0"/>
              </a:rPr>
              <a:t>відрекомендуватись.</a:t>
            </a:r>
            <a:r>
              <a:rPr lang="uk-UA" sz="2000" smtClean="0">
                <a:latin typeface="Times New Roman" pitchFamily="18" charset="0"/>
              </a:rPr>
              <a:t> За жодних обставин не слід давати волі </a:t>
            </a:r>
            <a:r>
              <a:rPr lang="uk-UA" sz="2000" b="1" smtClean="0">
                <a:latin typeface="Times New Roman" pitchFamily="18" charset="0"/>
              </a:rPr>
              <a:t>негативним емоціям</a:t>
            </a:r>
            <a:r>
              <a:rPr lang="uk-UA" sz="2000" smtClean="0">
                <a:latin typeface="Times New Roman" pitchFamily="18" charset="0"/>
              </a:rPr>
              <a:t>. Якщо у вас поганий настрій, спробуйте взяти себе в руки перш, ніж відповідати на телефонний дзвінок. </a:t>
            </a:r>
            <a:endParaRPr lang="ru-RU" sz="20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68"/>
    </mc:Choice>
    <mc:Fallback xmlns="">
      <p:transition spd="slow" advTm="11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435975" cy="6337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b="1" smtClean="0">
                <a:latin typeface="Times New Roman" pitchFamily="18" charset="0"/>
              </a:rPr>
              <a:t>Коли телефонуєте ви (</a:t>
            </a:r>
            <a:r>
              <a:rPr lang="uk-UA" sz="2400" smtClean="0">
                <a:latin typeface="Times New Roman" pitchFamily="18" charset="0"/>
              </a:rPr>
              <a:t>“</a:t>
            </a:r>
            <a:r>
              <a:rPr lang="uk-UA" sz="2400" b="1" smtClean="0">
                <a:latin typeface="Times New Roman" pitchFamily="18" charset="0"/>
              </a:rPr>
              <a:t>вихідний дзвінок</a:t>
            </a:r>
            <a:r>
              <a:rPr lang="uk-UA" sz="2400" smtClean="0">
                <a:latin typeface="Times New Roman" pitchFamily="18" charset="0"/>
              </a:rPr>
              <a:t>”</a:t>
            </a:r>
            <a:r>
              <a:rPr lang="uk-UA" sz="2400" b="1" smtClean="0">
                <a:latin typeface="Times New Roman" pitchFamily="18" charset="0"/>
              </a:rPr>
              <a:t>):</a:t>
            </a:r>
            <a:endParaRPr lang="uk-UA" sz="2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>
                <a:latin typeface="Times New Roman" pitchFamily="18" charset="0"/>
              </a:rPr>
              <a:t>До телефонної розмови слід </a:t>
            </a:r>
            <a:r>
              <a:rPr lang="uk-UA" sz="2400" b="1" smtClean="0">
                <a:latin typeface="Times New Roman" pitchFamily="18" charset="0"/>
              </a:rPr>
              <a:t>готуватися:</a:t>
            </a:r>
            <a:endParaRPr lang="uk-UA" sz="2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latin typeface="Times New Roman" pitchFamily="18" charset="0"/>
              </a:rPr>
              <a:t>чітко визначити для себе її мету: хочу я просто підтримати контакт чи обмінятись думками з колегою? Хочу я щось згадати чи встановити новий зв`язок? Хочу я отримати інформацію чи передати її? Хочу я поділитись ідеєю та попросити оцінити її? Мені треба щось уточнити? Хочу я переконати когось у своїх намірах? тощо; 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latin typeface="Times New Roman" pitchFamily="18" charset="0"/>
              </a:rPr>
              <a:t>продумати запитання, які необхідно поставити; 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latin typeface="Times New Roman" pitchFamily="18" charset="0"/>
              </a:rPr>
              <a:t>перевірити, чи всі документи та матеріали, потрібні для розмови, записи з іменами і цифрами, що можуть зацікавити абонента, у вас під рукою.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>
                <a:latin typeface="Times New Roman" pitchFamily="18" charset="0"/>
              </a:rPr>
              <a:t>Коли вас з'єднали з абонентом, слід </a:t>
            </a:r>
            <a:r>
              <a:rPr lang="uk-UA" sz="2400" b="1" smtClean="0">
                <a:latin typeface="Times New Roman" pitchFamily="18" charset="0"/>
              </a:rPr>
              <a:t>привітатись, назвати</a:t>
            </a:r>
            <a:r>
              <a:rPr lang="uk-UA" sz="2400" smtClean="0">
                <a:latin typeface="Times New Roman" pitchFamily="18" charset="0"/>
              </a:rPr>
              <a:t> своє ім'я та прізвище, місце роботи, посаду. Поцікавитись, чи зможе абонент зараз з вами розмовляти. Це зорієнтує співрозмовника та наблизить вас до головної мети цього спілкування. </a:t>
            </a:r>
            <a:endParaRPr lang="ru-RU" sz="24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79"/>
    </mc:Choice>
    <mc:Fallback xmlns="">
      <p:transition spd="slow" advTm="8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8913"/>
            <a:ext cx="8675687" cy="66690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b="1" u="sng" smtClean="0">
                <a:latin typeface="Times New Roman" pitchFamily="18" charset="0"/>
              </a:rPr>
              <a:t>4. Правила етикету для мобільного зв`язку</a:t>
            </a:r>
            <a:endParaRPr lang="uk-UA" sz="20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Нові ситуації, що потребують регулювання, створює користування мобільним телефоном. Власники мобільного телефону завжди і всюди доступні для контакту.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Слід пам`ятати, що мобільний телефон слугує для зв`язку двох осіб, а тому не варто робити інших осіб мимовільними учасниками вашої розмови.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Небажано користуватися ним під час засідань і нарад, навіть якщо вам здається, що ви розмовляєте тихо та нікому не заважаєте.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Краще взагалі не брати з собою мобільний телефон на офіційні й урочисті заходи, концерти, вистави тощо або не забувати відключати його, щоб не заважати іншим людям. 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Якщо мобільний телефон нагадав про себе на вулиці, у коридорі установи, для розмови відійдіть убік або розшукайте місце, де б ви не заважали іншим.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Неприпустимо передавати під час спілкування мобільним телефоном інформацію конфіденційного або закритого характеру.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По телефону слід говорити тихо, якщо є можливість, та відійти в інше місце, щоб не заважати людям.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Якщо перед діловою зустріччю ви забули виключити свій телефон і він задзвонив під час бесіди, то вибачтесь перед співбесідником і відключіть телефон.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Якщо ви не можете відключити свій телефон на час ділової зустрічі, так як чекаєте не менш важливого дзвінка, то попередьте про це співбесідника завчасно.</a:t>
            </a:r>
            <a:endParaRPr lang="ru-RU" sz="20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52"/>
    </mc:Choice>
    <mc:Fallback xmlns="">
      <p:transition spd="slow" advTm="12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435975" cy="6480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b="1" u="sng" smtClean="0">
                <a:latin typeface="Times New Roman" pitchFamily="18" charset="0"/>
              </a:rPr>
              <a:t>5. 12 помилок телефонної розмови</a:t>
            </a:r>
            <a:endParaRPr lang="uk-UA" sz="20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Телефонна трубка не піднімається після 1‑2-го дзвінка.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Крик у трубку, думаючи, що співбесідник погано вас чує (а шум породжується власним криком).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Піднімаючи трубку ви говорите “алло” (це слово не несе ніякої інформації).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Ви відповідаєте грубо, нечемно, якщо абонент помилився дзвінком.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Якщо зв`язок з технічних причин розірвався, ви починаєте самі набирати номер, хоча дзвонили до вас.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Ви довго мовчите, а це створює враження, що вас з абонентом роз`єднали, або ви не хочете говорити.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Ви обговорюєте по телефону конфіденційні питання.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Довго розмовляєте по телефону, забуваючи, що він може бути потрібним іншим співробітникам чи абонентам.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Ви досить голосно розмовляєте по телефону, що заважає вашим колегам продуктивно працювати.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Використання службового телефону в робочий час для приватних розмов.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Отримавши телефонний виклик, ви запитуєте “Хто у телефона? Хто говорить?”.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Подзвонивши в якусь установу, ви не відрекомендовуєтесь, а відразу називаєте ім`я особи, яка вам потрібна.</a:t>
            </a:r>
            <a:endParaRPr lang="ru-RU" sz="20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30"/>
    </mc:Choice>
    <mc:Fallback xmlns="">
      <p:transition spd="slow" advTm="15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uk-UA" smtClean="0"/>
          </a:p>
          <a:p>
            <a:pPr algn="ctr" eaLnBrk="1" hangingPunct="1">
              <a:buFontTx/>
              <a:buNone/>
            </a:pPr>
            <a:endParaRPr lang="uk-UA" smtClean="0"/>
          </a:p>
          <a:p>
            <a:pPr algn="ctr" eaLnBrk="1" hangingPunct="1">
              <a:buFontTx/>
              <a:buNone/>
            </a:pPr>
            <a:endParaRPr lang="uk-UA" smtClean="0"/>
          </a:p>
          <a:p>
            <a:pPr algn="ctr" eaLnBrk="1" hangingPunct="1">
              <a:buFontTx/>
              <a:buNone/>
            </a:pPr>
            <a:r>
              <a:rPr lang="uk-UA" b="1" smtClean="0"/>
              <a:t>ДЯКУЮ ЗА УВАГУ !!!</a:t>
            </a:r>
            <a:endParaRPr lang="ru-RU" b="1" smtClean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"/>
    </mc:Choice>
    <mc:Fallback xmlns="">
      <p:transition spd="slow" advTm="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435975" cy="6408737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uk-UA" b="1" smtClean="0"/>
              <a:t>План</a:t>
            </a:r>
          </a:p>
          <a:p>
            <a:pPr marL="609600" indent="-609600" eaLnBrk="1" hangingPunct="1">
              <a:buFontTx/>
              <a:buNone/>
            </a:pPr>
            <a:r>
              <a:rPr lang="uk-UA" smtClean="0"/>
              <a:t>1. Рекомендації для мовця та слухача</a:t>
            </a:r>
            <a:endParaRPr lang="uk-UA" b="1" smtClean="0"/>
          </a:p>
          <a:p>
            <a:pPr marL="609600" indent="-609600" eaLnBrk="1" hangingPunct="1">
              <a:buFontTx/>
              <a:buNone/>
            </a:pPr>
            <a:r>
              <a:rPr lang="uk-UA" smtClean="0"/>
              <a:t>2. Етикет телефонної розмови</a:t>
            </a:r>
            <a:endParaRPr lang="uk-UA" b="1" smtClean="0"/>
          </a:p>
          <a:p>
            <a:pPr marL="609600" indent="-609600" eaLnBrk="1" hangingPunct="1">
              <a:buFontTx/>
              <a:buNone/>
            </a:pPr>
            <a:r>
              <a:rPr lang="uk-UA" smtClean="0"/>
              <a:t>3. Етикетні правила щодо користування службовим телефоном</a:t>
            </a:r>
            <a:endParaRPr lang="uk-UA" b="1" smtClean="0"/>
          </a:p>
          <a:p>
            <a:pPr marL="609600" indent="-609600" eaLnBrk="1" hangingPunct="1">
              <a:buFontTx/>
              <a:buNone/>
            </a:pPr>
            <a:r>
              <a:rPr lang="uk-UA" smtClean="0"/>
              <a:t>4. Правила етикету для мобільного зв’язку</a:t>
            </a:r>
            <a:endParaRPr lang="uk-UA" b="1" smtClean="0"/>
          </a:p>
          <a:p>
            <a:pPr marL="609600" indent="-609600" eaLnBrk="1" hangingPunct="1">
              <a:buFontTx/>
              <a:buNone/>
            </a:pPr>
            <a:r>
              <a:rPr lang="uk-UA" smtClean="0"/>
              <a:t>5. 12 помилок телефонної розмови</a:t>
            </a:r>
            <a:endParaRPr lang="uk-UA" b="1" smtClean="0"/>
          </a:p>
          <a:p>
            <a:pPr marL="609600" indent="-609600" eaLnBrk="1" hangingPunct="1">
              <a:buFontTx/>
              <a:buNone/>
            </a:pPr>
            <a:endParaRPr lang="ru-RU" smtClean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2"/>
    </mc:Choice>
    <mc:Fallback xmlns="">
      <p:transition spd="slow" advTm="23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435975" cy="63357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b="1" smtClean="0"/>
              <a:t>Рекомендації для мовця: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smtClean="0">
                <a:latin typeface="Times New Roman" pitchFamily="18" charset="0"/>
              </a:rPr>
              <a:t>У спілкуванні слід бути ввічливим і доброзичливим (відчувати душевний стан співрозмовника, не ображати, не принижувати його).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smtClean="0">
                <a:latin typeface="Times New Roman" pitchFamily="18" charset="0"/>
              </a:rPr>
              <a:t>Не припускатися типових помилок сприймання партнера (краси, нерівності, фільтру і т.п.).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smtClean="0">
                <a:latin typeface="Times New Roman" pitchFamily="18" charset="0"/>
              </a:rPr>
              <a:t>Не акцентувати своє “Я” (його акцентують, коли йдеться про захист власних інтересів: “Я був би вдячний Вам…”, “Мені хотілось би…”, “Я віддав би перевагу…”).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smtClean="0">
                <a:latin typeface="Times New Roman" pitchFamily="18" charset="0"/>
              </a:rPr>
              <a:t>Бути уважним до партнера, тактовним, делікатним (стежити за його реакцією, уникати негативних оцінок щодо нього, епітетів, порівнянь, які можуть викликати образу, гнів).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smtClean="0">
                <a:latin typeface="Times New Roman" pitchFamily="18" charset="0"/>
              </a:rPr>
              <a:t>Брати до уваги статусні та рольові ознаки свого партнера (вік, стать, професія, рівень освіченості, віросповідання).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smtClean="0">
                <a:latin typeface="Times New Roman" pitchFamily="18" charset="0"/>
              </a:rPr>
              <a:t>Уміти тримати дистанцію при різних статусах і ролях.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smtClean="0">
                <a:latin typeface="Times New Roman" pitchFamily="18" charset="0"/>
              </a:rPr>
              <a:t>Брати до уваги можливості сприйняття інформації Вашим партнером (Чи розуміє він вас? Як реагує?). </a:t>
            </a:r>
          </a:p>
          <a:p>
            <a:pPr lvl="1" eaLnBrk="1" hangingPunct="1">
              <a:lnSpc>
                <a:spcPct val="80000"/>
              </a:lnSpc>
            </a:pPr>
            <a:r>
              <a:rPr lang="uk-UA" sz="1600" smtClean="0">
                <a:latin typeface="Times New Roman" pitchFamily="18" charset="0"/>
              </a:rPr>
              <a:t>Не перетворювати діалог на монолог, друга сторона повинна мати можливість висловити свою думку (розмова не повинна перетворюватись на дуолог, де кожен слухає лише себе й обміну думок немає).</a:t>
            </a:r>
          </a:p>
          <a:p>
            <a:pPr lvl="1" eaLnBrk="1" hangingPunct="1">
              <a:lnSpc>
                <a:spcPct val="80000"/>
              </a:lnSpc>
            </a:pPr>
            <a:r>
              <a:rPr lang="uk-UA" sz="1600" smtClean="0">
                <a:latin typeface="Times New Roman" pitchFamily="18" charset="0"/>
              </a:rPr>
              <a:t>Брати до уваги присутність третьої особи, а не відводити їй роль стороннього спостерігача.</a:t>
            </a:r>
          </a:p>
          <a:p>
            <a:pPr lvl="1" eaLnBrk="1" hangingPunct="1">
              <a:lnSpc>
                <a:spcPct val="80000"/>
              </a:lnSpc>
            </a:pPr>
            <a:r>
              <a:rPr lang="uk-UA" sz="1600" smtClean="0">
                <a:latin typeface="Times New Roman" pitchFamily="18" charset="0"/>
              </a:rPr>
              <a:t>Слід вживати грамотні фрази (пробачте </a:t>
            </a:r>
            <a:r>
              <a:rPr lang="uk-UA" sz="1600" b="1" i="1" smtClean="0">
                <a:latin typeface="Times New Roman" pitchFamily="18" charset="0"/>
              </a:rPr>
              <a:t>мені,</a:t>
            </a:r>
            <a:r>
              <a:rPr lang="uk-UA" sz="1600" smtClean="0">
                <a:latin typeface="Times New Roman" pitchFamily="18" charset="0"/>
              </a:rPr>
              <a:t> а не пробачте мене; </a:t>
            </a:r>
            <a:r>
              <a:rPr lang="uk-UA" sz="1600" b="1" i="1" smtClean="0">
                <a:latin typeface="Times New Roman" pitchFamily="18" charset="0"/>
              </a:rPr>
              <a:t>«вибачте»,</a:t>
            </a:r>
            <a:r>
              <a:rPr lang="uk-UA" sz="1600" b="1" smtClean="0">
                <a:latin typeface="Times New Roman" pitchFamily="18" charset="0"/>
              </a:rPr>
              <a:t> </a:t>
            </a:r>
            <a:r>
              <a:rPr lang="uk-UA" sz="1600" smtClean="0">
                <a:latin typeface="Times New Roman" pitchFamily="18" charset="0"/>
              </a:rPr>
              <a:t>а не «вибачаюсь»).</a:t>
            </a:r>
          </a:p>
          <a:p>
            <a:pPr lvl="1" eaLnBrk="1" hangingPunct="1">
              <a:lnSpc>
                <a:spcPct val="80000"/>
              </a:lnSpc>
            </a:pPr>
            <a:r>
              <a:rPr lang="uk-UA" sz="1600" smtClean="0">
                <a:latin typeface="Times New Roman" pitchFamily="18" charset="0"/>
              </a:rPr>
              <a:t>Треба зважати на інтонацію мовлення (у звичайних, а особливо в конфліктних ситуаціях, багато важить не лише </a:t>
            </a:r>
            <a:r>
              <a:rPr lang="uk-UA" sz="1600" b="1" u="sng" smtClean="0">
                <a:latin typeface="Times New Roman" pitchFamily="18" charset="0"/>
              </a:rPr>
              <a:t>що</a:t>
            </a:r>
            <a:r>
              <a:rPr lang="uk-UA" sz="1600" smtClean="0">
                <a:latin typeface="Times New Roman" pitchFamily="18" charset="0"/>
              </a:rPr>
              <a:t> сказано, а й </a:t>
            </a:r>
            <a:r>
              <a:rPr lang="uk-UA" sz="1600" b="1" u="sng" smtClean="0">
                <a:latin typeface="Times New Roman" pitchFamily="18" charset="0"/>
              </a:rPr>
              <a:t>як </a:t>
            </a:r>
            <a:r>
              <a:rPr lang="uk-UA" sz="1600" smtClean="0">
                <a:latin typeface="Times New Roman" pitchFamily="18" charset="0"/>
              </a:rPr>
              <a:t>сказано).</a:t>
            </a:r>
            <a:endParaRPr lang="ru-RU" sz="16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60"/>
    </mc:Choice>
    <mc:Fallback xmlns="">
      <p:transition spd="slow" advTm="24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5888"/>
            <a:ext cx="8435975" cy="64087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b="1" smtClean="0">
                <a:latin typeface="Times New Roman" pitchFamily="18" charset="0"/>
              </a:rPr>
              <a:t>Рекомендації слухачеві:</a:t>
            </a:r>
            <a:endParaRPr lang="uk-UA" sz="24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latin typeface="Times New Roman" pitchFamily="18" charset="0"/>
              </a:rPr>
              <a:t>Виявляти максимум уваги до мовлення співбесідника (невміння слухати – одне з джерел конфлікту).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latin typeface="Times New Roman" pitchFamily="18" charset="0"/>
              </a:rPr>
              <a:t>Брати до уваги розподіл статусних і рольових позицій (особливо асиметричних: начальник – підлеглий; викладач ‑ студент; старший за віком – молодший за віком; громадянин України – іноземець).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latin typeface="Times New Roman" pitchFamily="18" charset="0"/>
              </a:rPr>
              <a:t>Своєчасно реагувати на мовлення співрозмовника (або дати відповідь відразу, або: “Дозвольте я подумаю”, “На жаль, не володію достовірною інформацією, щоб дати Вам відповідь негайно” тощо).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latin typeface="Times New Roman" pitchFamily="18" charset="0"/>
              </a:rPr>
              <a:t>Виявляти витримку, доброзичливість.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latin typeface="Times New Roman" pitchFamily="18" charset="0"/>
              </a:rPr>
              <a:t>Під час розмови не треба робити нервових рухів, крутити якісь предмети в руках, постукувати пальцями по столу чи щохвилини поглядати на годинник.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latin typeface="Times New Roman" pitchFamily="18" charset="0"/>
              </a:rPr>
              <a:t>Ввічлива людина має відповідати на запитання чи розмовляти тією мовою, якою до неї звертаються (зрозуміло, якщо вона володіє нею). Однак у товаристві, де говорять однією мовою, нечемно розмовляти з кимось іншою.</a:t>
            </a:r>
            <a:endParaRPr lang="ru-RU" sz="24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94"/>
    </mc:Choice>
    <mc:Fallback xmlns="">
      <p:transition spd="slow" advTm="14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507413" cy="6480175"/>
          </a:xfrm>
        </p:spPr>
        <p:txBody>
          <a:bodyPr/>
          <a:lstStyle/>
          <a:p>
            <a:pPr marL="179388" lvl="1" indent="0" eaLnBrk="1" hangingPunct="1">
              <a:buFontTx/>
              <a:buNone/>
            </a:pPr>
            <a:r>
              <a:rPr lang="uk-UA" sz="2400" b="1" smtClean="0">
                <a:latin typeface="Times New Roman" pitchFamily="18" charset="0"/>
              </a:rPr>
              <a:t>Правила звертання на “ви” і “ти”</a:t>
            </a:r>
          </a:p>
          <a:p>
            <a:pPr marL="179388" lvl="1" indent="0" eaLnBrk="1" hangingPunct="1">
              <a:buFontTx/>
              <a:buNone/>
            </a:pPr>
            <a:r>
              <a:rPr lang="uk-UA" sz="2400" smtClean="0">
                <a:latin typeface="Times New Roman" pitchFamily="18" charset="0"/>
              </a:rPr>
              <a:t>Історично так склалося, що в Україні побутують обидві форми звертання один до одного – “ви” і “ти”.</a:t>
            </a:r>
          </a:p>
          <a:p>
            <a:pPr marL="179388" lvl="1" indent="0" eaLnBrk="1" hangingPunct="1">
              <a:buFontTx/>
              <a:buNone/>
            </a:pPr>
            <a:r>
              <a:rPr lang="uk-UA" sz="2400" smtClean="0">
                <a:latin typeface="Times New Roman" pitchFamily="18" charset="0"/>
              </a:rPr>
              <a:t>В українській мові, щоб надати звертанню ввічливої форми, до займенника “ви” додають прізвище, ім`я, по батькові чи титул: “Маріє Петрівно, вас просять до телефону”. </a:t>
            </a:r>
          </a:p>
          <a:p>
            <a:pPr marL="179388" lvl="1" indent="0" eaLnBrk="1" hangingPunct="1">
              <a:buFontTx/>
              <a:buNone/>
            </a:pPr>
            <a:r>
              <a:rPr lang="uk-UA" sz="2400" smtClean="0">
                <a:latin typeface="Times New Roman" pitchFamily="18" charset="0"/>
              </a:rPr>
              <a:t>Загалом ввічливим вважається звертання на “ви”:</a:t>
            </a:r>
          </a:p>
          <a:p>
            <a:pPr marL="179388" lvl="1" indent="0" eaLnBrk="1" hangingPunct="1"/>
            <a:r>
              <a:rPr lang="uk-UA" sz="2400" smtClean="0">
                <a:latin typeface="Times New Roman" pitchFamily="18" charset="0"/>
              </a:rPr>
              <a:t> до малознайомої або незнайомої людини.</a:t>
            </a:r>
          </a:p>
          <a:p>
            <a:pPr marL="179388" lvl="1" indent="0" eaLnBrk="1" hangingPunct="1"/>
            <a:r>
              <a:rPr lang="uk-UA" sz="2400" smtClean="0">
                <a:latin typeface="Times New Roman" pitchFamily="18" charset="0"/>
              </a:rPr>
              <a:t> до свого друга чи приятеля (з яким ви “сто років на “ти”) </a:t>
            </a:r>
          </a:p>
          <a:p>
            <a:pPr marL="179388" lvl="1" indent="0" eaLnBrk="1" hangingPunct="1"/>
            <a:r>
              <a:rPr lang="uk-UA" sz="2400" smtClean="0">
                <a:latin typeface="Times New Roman" pitchFamily="18" charset="0"/>
              </a:rPr>
              <a:t> в офіційній обстановці (на зборах, у присутності офіційних осіб; начальників).</a:t>
            </a:r>
          </a:p>
          <a:p>
            <a:pPr marL="179388" lvl="1" indent="0" eaLnBrk="1" hangingPunct="1"/>
            <a:r>
              <a:rPr lang="uk-UA" sz="2400" smtClean="0">
                <a:latin typeface="Times New Roman" pitchFamily="18" charset="0"/>
              </a:rPr>
              <a:t> до рівного й старшого за віком чи становищем.</a:t>
            </a:r>
          </a:p>
          <a:p>
            <a:pPr marL="179388" lvl="1" indent="0" eaLnBrk="1" hangingPunct="1"/>
            <a:r>
              <a:rPr lang="uk-UA" sz="2400" smtClean="0">
                <a:latin typeface="Times New Roman" pitchFamily="18" charset="0"/>
              </a:rPr>
              <a:t> при підкреслено чемному, стриманому ставленні.</a:t>
            </a:r>
            <a:endParaRPr lang="ru-RU" sz="24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48"/>
    </mc:Choice>
    <mc:Fallback xmlns="">
      <p:transition spd="slow" advTm="10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64087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>
                <a:latin typeface="Times New Roman" pitchFamily="18" charset="0"/>
              </a:rPr>
              <a:t>Кілька випадків переходу на “ти” у взаєминах, які етикет вважає доречними: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latin typeface="Times New Roman" pitchFamily="18" charset="0"/>
              </a:rPr>
              <a:t>коли взаємини між партнерами є хорошими чи поліпшилися, то ініціативу в такому переході перебирає на себе старший за віком чи той, хто займає вище становище у суспільстві, у певному колі.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latin typeface="Times New Roman" pitchFamily="18" charset="0"/>
              </a:rPr>
              <a:t>коли після тривалої розлуки зустрічаються давні друзі, то вони мають самі відчути слушність моменту для зміни звертання. 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latin typeface="Times New Roman" pitchFamily="18" charset="0"/>
              </a:rPr>
              <a:t>коли про це просять молодші старших, але самі й далі звертаються до останніх на “ви”, виявляючи цим самим повагу до них.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latin typeface="Times New Roman" pitchFamily="18" charset="0"/>
              </a:rPr>
              <a:t>коли один із співробітників жінка, то їй належить право запропонувати звертання на “ти”, але вона може й відмовити в переході на “ти”, не пояснюючи причин.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latin typeface="Times New Roman" pitchFamily="18" charset="0"/>
              </a:rPr>
              <a:t>звертання жінки до чоловіка на “ти” без особливої на те причини може бути двозначним чи просто неетичним, тому краще уникати такого переходу.</a:t>
            </a:r>
            <a:endParaRPr lang="ru-RU" sz="24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89"/>
    </mc:Choice>
    <mc:Fallback xmlns="">
      <p:transition spd="slow" advTm="61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62642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b="1" u="sng" smtClean="0"/>
              <a:t>2. Етикет телефонної розмови</a:t>
            </a:r>
            <a:endParaRPr lang="uk-UA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smtClean="0">
                <a:latin typeface="Times New Roman" pitchFamily="18" charset="0"/>
              </a:rPr>
              <a:t>Уміння правильно та коректно розмовляти по телефону є іміджевою складовою як окремого державного службовця, так і всієї державної установи.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smtClean="0">
                <a:latin typeface="Times New Roman" pitchFamily="18" charset="0"/>
              </a:rPr>
              <a:t> Вас не бачать (не фіксують, як Ви вдягнені, який у Вас вираз обличчя, інтер`єр тощо), але чують голос і звертають увагу на люб`язність чи грубість, тактовність чи нетактовність, бажання допомогти чи спекатися якомога швидше.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smtClean="0">
                <a:latin typeface="Times New Roman" pitchFamily="18" charset="0"/>
              </a:rPr>
              <a:t>У людини, що подзвонила, підсвідомо формується настановлення щодо враження про особу державного службовця.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smtClean="0">
                <a:latin typeface="Times New Roman" pitchFamily="18" charset="0"/>
              </a:rPr>
              <a:t> При міжособистісному контакті і в телефонній розмові сприймання інформації розподіляється неоднаково. У міжособистісному контакті 10 % припадає на вербальну складову (зміст інформації); 60 % ‑ на візуальну оцінку партнера; 30 % ‑ на вокальне сприйняття інформації. У телефонній розмові на вербальну складову припадає 3 %, а вокальну – 70 %.</a:t>
            </a:r>
            <a:endParaRPr lang="ru-RU" sz="24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69"/>
    </mc:Choice>
    <mc:Fallback xmlns="">
      <p:transition spd="slow" advTm="9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63373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tabLst>
                <a:tab pos="363538" algn="l"/>
              </a:tabLst>
            </a:pPr>
            <a:r>
              <a:rPr lang="uk-UA" sz="2400" b="1" smtClean="0">
                <a:latin typeface="Times New Roman" pitchFamily="18" charset="0"/>
              </a:rPr>
              <a:t>Спілкування по телефону має три складові</a:t>
            </a:r>
            <a:r>
              <a:rPr lang="uk-UA" sz="2400" smtClean="0">
                <a:latin typeface="Times New Roman" pitchFamily="18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tabLst>
                <a:tab pos="363538" algn="l"/>
              </a:tabLst>
            </a:pPr>
            <a:r>
              <a:rPr lang="uk-UA" sz="2400" smtClean="0">
                <a:latin typeface="Times New Roman" pitchFamily="18" charset="0"/>
              </a:rPr>
              <a:t> - початковий етап спілкування (взаємне представлення);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tabLst>
                <a:tab pos="363538" algn="l"/>
              </a:tabLst>
            </a:pPr>
            <a:r>
              <a:rPr lang="uk-UA" sz="2400" smtClean="0">
                <a:latin typeface="Times New Roman" pitchFamily="18" charset="0"/>
              </a:rPr>
              <a:t>- повідомлення мети дзвінка, обговорення співрозмовниками повідомленої інформації;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tabLst>
                <a:tab pos="363538" algn="l"/>
              </a:tabLst>
            </a:pPr>
            <a:r>
              <a:rPr lang="uk-UA" sz="2400" smtClean="0">
                <a:latin typeface="Times New Roman" pitchFamily="18" charset="0"/>
              </a:rPr>
              <a:t>- завершення телефонного спілкування.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tabLst>
                <a:tab pos="363538" algn="l"/>
              </a:tabLst>
            </a:pPr>
            <a:r>
              <a:rPr lang="uk-UA" sz="2400" smtClean="0">
                <a:latin typeface="Times New Roman" pitchFamily="18" charset="0"/>
              </a:rPr>
              <a:t>Діловий етикет вимагає, щоб на першому і третьому етапах партнери обов`язково вживали стереотипні фрази ввічливості, навіть якщо результат розмов не задовольнив когось із них.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tabLst>
                <a:tab pos="363538" algn="l"/>
              </a:tabLst>
            </a:pPr>
            <a:r>
              <a:rPr lang="uk-UA" sz="2400" smtClean="0">
                <a:latin typeface="Times New Roman" pitchFamily="18" charset="0"/>
              </a:rPr>
              <a:t>Вибір тих чи інших фраз зумовлюється конкретними чинниками:</a:t>
            </a:r>
          </a:p>
          <a:p>
            <a:pPr marL="363538" lvl="1" indent="-184150" eaLnBrk="1" hangingPunct="1">
              <a:lnSpc>
                <a:spcPct val="90000"/>
              </a:lnSpc>
              <a:tabLst>
                <a:tab pos="363538" algn="l"/>
              </a:tabLst>
            </a:pPr>
            <a:r>
              <a:rPr lang="uk-UA" sz="2000" smtClean="0">
                <a:latin typeface="Times New Roman" pitchFamily="18" charset="0"/>
              </a:rPr>
              <a:t>по-перше, куди телефонують (у певну установу чи додому).</a:t>
            </a:r>
          </a:p>
          <a:p>
            <a:pPr marL="363538" lvl="1" indent="-184150" eaLnBrk="1" hangingPunct="1">
              <a:lnSpc>
                <a:spcPct val="90000"/>
              </a:lnSpc>
              <a:tabLst>
                <a:tab pos="363538" algn="l"/>
              </a:tabLst>
            </a:pPr>
            <a:r>
              <a:rPr lang="uk-UA" sz="2000" smtClean="0">
                <a:latin typeface="Times New Roman" pitchFamily="18" charset="0"/>
              </a:rPr>
              <a:t>по-друге, кому телефонують (статус, посадово-професійні характеристики адресата).</a:t>
            </a:r>
          </a:p>
          <a:p>
            <a:pPr marL="363538" lvl="1" indent="-184150" eaLnBrk="1" hangingPunct="1">
              <a:lnSpc>
                <a:spcPct val="90000"/>
              </a:lnSpc>
              <a:tabLst>
                <a:tab pos="363538" algn="l"/>
              </a:tabLst>
            </a:pPr>
            <a:r>
              <a:rPr lang="uk-UA" sz="2000" smtClean="0">
                <a:latin typeface="Times New Roman" pitchFamily="18" charset="0"/>
              </a:rPr>
              <a:t>по-третє, хто телефонує (статус, посадово-професійні характеристики адресанта).</a:t>
            </a:r>
          </a:p>
          <a:p>
            <a:pPr marL="363538" lvl="1" indent="-184150" eaLnBrk="1" hangingPunct="1">
              <a:lnSpc>
                <a:spcPct val="90000"/>
              </a:lnSpc>
              <a:tabLst>
                <a:tab pos="363538" algn="l"/>
              </a:tabLst>
            </a:pPr>
            <a:r>
              <a:rPr lang="uk-UA" sz="2000" smtClean="0">
                <a:latin typeface="Times New Roman" pitchFamily="18" charset="0"/>
              </a:rPr>
              <a:t>по-четверте, характер взаємин співрозмовників, їхній емоційний стан, ступінь освіченості, психічний стан особи.</a:t>
            </a:r>
            <a:endParaRPr lang="ru-RU" sz="2000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2"/>
    </mc:Choice>
    <mc:Fallback xmlns="">
      <p:transition spd="slow" advTm="5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5888"/>
            <a:ext cx="8435975" cy="6626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b="1" u="sng" smtClean="0"/>
              <a:t>3</a:t>
            </a:r>
            <a:r>
              <a:rPr lang="uk-UA" sz="1800" b="1" u="sng" smtClean="0">
                <a:latin typeface="Times New Roman" pitchFamily="18" charset="0"/>
              </a:rPr>
              <a:t>. Декілька етикетних правил щодо користування службовим телефоном</a:t>
            </a:r>
            <a:endParaRPr lang="uk-UA" sz="18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smtClean="0">
                <a:latin typeface="Times New Roman" pitchFamily="18" charset="0"/>
              </a:rPr>
              <a:t>До телефонної розмови треба бути завжди готовим. Для цього на столі, де стоїть телефон, завжди під рукою завжди повинні бути ручка, папір (найкраще діловий щоденник), календар.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smtClean="0">
                <a:latin typeface="Times New Roman" pitchFamily="18" charset="0"/>
              </a:rPr>
              <a:t>Якщо в кабінеті задзвонив телефон, трубку слід знімати не пізніше другого дзвінка, а не після третього, четвертого, п`ятого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smtClean="0">
                <a:latin typeface="Times New Roman" pitchFamily="18" charset="0"/>
              </a:rPr>
              <a:t>Слід продумати правильне розміщення телефону на робочому столі (найбільш раціонально – під лівою рукою, щоб правою можна було зробити записи), особливо коли він є спільним у користуванні декількох співробітників.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smtClean="0">
                <a:latin typeface="Times New Roman" pitchFamily="18" charset="0"/>
              </a:rPr>
              <a:t>Якщо ваш співрозмовник проявляє схильність до суперечок, висловлює в різкій формі несправедливі докори, у його тоні звучить зарозумілість, то слід набратись терпіння та не відповідати йому тим самим. Особливо це стосується розмови державного службовця (будь-якого рівня) з пересічним громадянином.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smtClean="0">
                <a:latin typeface="Times New Roman" pitchFamily="18" charset="0"/>
              </a:rPr>
              <a:t>У телефонній розмові бажано </a:t>
            </a:r>
            <a:r>
              <a:rPr lang="uk-UA" sz="1800" b="1" smtClean="0">
                <a:latin typeface="Times New Roman" pitchFamily="18" charset="0"/>
              </a:rPr>
              <a:t>не використовувати специфічні, професійні</a:t>
            </a:r>
            <a:r>
              <a:rPr lang="uk-UA" sz="1800" smtClean="0">
                <a:latin typeface="Times New Roman" pitchFamily="18" charset="0"/>
              </a:rPr>
              <a:t> вирази, які можуть бути не зовсім зрозумілими співрозмовнику, і намагатись не допускати виразів типу: “лади”, “добро”, “давай”, “привіт”, “нікого немає”, “кажіть”, “ми не можемо цього зробити”, “почекайте хвилинку, секундочку, я зараз повернусь” та ін.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smtClean="0">
                <a:latin typeface="Times New Roman" pitchFamily="18" charset="0"/>
              </a:rPr>
              <a:t>Етикет ділової телефонної розмови має в своєму запасі цілу низку реплік для </a:t>
            </a:r>
            <a:r>
              <a:rPr lang="uk-UA" sz="1800" b="1" smtClean="0">
                <a:latin typeface="Times New Roman" pitchFamily="18" charset="0"/>
              </a:rPr>
              <a:t>коригування спілкування</a:t>
            </a:r>
            <a:r>
              <a:rPr lang="uk-UA" sz="1800" smtClean="0">
                <a:latin typeface="Times New Roman" pitchFamily="18" charset="0"/>
              </a:rPr>
              <a:t>. Наприклад: “Як Ви мене чуєте…?”, “Не могли б Ви повторити…?”, “Вибачте, дуже погано чути…”, “Перепрошую, я не розчув, що Ви сказали…” і т. п.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b="1" smtClean="0">
                <a:latin typeface="Times New Roman" pitchFamily="18" charset="0"/>
              </a:rPr>
              <a:t>Ділова розмова по телефону не може супроводжуватись жуванням гумки, курінням, споживанням напоїв чи жуванням бутербродів (а таке на практиці трапляється). У випадку, коли під час розмови сталась якась недоречність (службовець випадково чхнув, позіхнув), слід обов`язково вибачитись перед співрозмовником).</a:t>
            </a:r>
            <a:endParaRPr lang="ru-RU" sz="1800" b="1" smtClean="0">
              <a:latin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45"/>
    </mc:Choice>
    <mc:Fallback xmlns="">
      <p:transition spd="slow" advTm="13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32</TotalTime>
  <Words>2064</Words>
  <Application>Microsoft Office PowerPoint</Application>
  <PresentationFormat>Экран (4:3)</PresentationFormat>
  <Paragraphs>107</Paragraphs>
  <Slides>14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Пастель</vt:lpstr>
      <vt:lpstr>Етикетні правила поведінки в мовленні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Етикетні правила поведінки в мовленні</dc:title>
  <dc:creator>Admin</dc:creator>
  <cp:lastModifiedBy>Пользователь Windows</cp:lastModifiedBy>
  <cp:revision>4</cp:revision>
  <dcterms:created xsi:type="dcterms:W3CDTF">2017-05-13T16:57:56Z</dcterms:created>
  <dcterms:modified xsi:type="dcterms:W3CDTF">2020-03-18T13:28:51Z</dcterms:modified>
</cp:coreProperties>
</file>