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6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A1B53-2198-45AD-9631-5389297BAED9}" type="datetimeFigureOut">
              <a:rPr lang="ru-RU" smtClean="0"/>
              <a:t>22.08.2022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A64C8-EB9D-4864-A2AE-7CCC190A39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00853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A1B53-2198-45AD-9631-5389297BAED9}" type="datetimeFigureOut">
              <a:rPr lang="ru-RU" smtClean="0"/>
              <a:t>22.08.2022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A64C8-EB9D-4864-A2AE-7CCC190A39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2427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A1B53-2198-45AD-9631-5389297BAED9}" type="datetimeFigureOut">
              <a:rPr lang="ru-RU" smtClean="0"/>
              <a:t>22.08.2022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A64C8-EB9D-4864-A2AE-7CCC190A39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8039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A1B53-2198-45AD-9631-5389297BAED9}" type="datetimeFigureOut">
              <a:rPr lang="ru-RU" smtClean="0"/>
              <a:t>22.08.2022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A64C8-EB9D-4864-A2AE-7CCC190A39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4523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A1B53-2198-45AD-9631-5389297BAED9}" type="datetimeFigureOut">
              <a:rPr lang="ru-RU" smtClean="0"/>
              <a:t>22.08.2022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A64C8-EB9D-4864-A2AE-7CCC190A39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6822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A1B53-2198-45AD-9631-5389297BAED9}" type="datetimeFigureOut">
              <a:rPr lang="ru-RU" smtClean="0"/>
              <a:t>22.08.2022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A64C8-EB9D-4864-A2AE-7CCC190A39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8078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A1B53-2198-45AD-9631-5389297BAED9}" type="datetimeFigureOut">
              <a:rPr lang="ru-RU" smtClean="0"/>
              <a:t>22.08.2022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A64C8-EB9D-4864-A2AE-7CCC190A39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391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A1B53-2198-45AD-9631-5389297BAED9}" type="datetimeFigureOut">
              <a:rPr lang="ru-RU" smtClean="0"/>
              <a:t>22.08.2022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A64C8-EB9D-4864-A2AE-7CCC190A39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0796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A1B53-2198-45AD-9631-5389297BAED9}" type="datetimeFigureOut">
              <a:rPr lang="ru-RU" smtClean="0"/>
              <a:t>22.08.2022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A64C8-EB9D-4864-A2AE-7CCC190A39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3533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A1B53-2198-45AD-9631-5389297BAED9}" type="datetimeFigureOut">
              <a:rPr lang="ru-RU" smtClean="0"/>
              <a:t>22.08.2022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A64C8-EB9D-4864-A2AE-7CCC190A39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8154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A1B53-2198-45AD-9631-5389297BAED9}" type="datetimeFigureOut">
              <a:rPr lang="ru-RU" smtClean="0"/>
              <a:t>22.08.2022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A64C8-EB9D-4864-A2AE-7CCC190A39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709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0A1B53-2198-45AD-9631-5389297BAED9}" type="datetimeFigureOut">
              <a:rPr lang="ru-RU" smtClean="0"/>
              <a:t>22.08.2022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EA64C8-EB9D-4864-A2AE-7CCC190A39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636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791570"/>
          </a:xfrm>
        </p:spPr>
        <p:txBody>
          <a:bodyPr>
            <a:normAutofit/>
          </a:bodyPr>
          <a:lstStyle/>
          <a:p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ОБСЛУГОВУВАННЯ БЕНКЕТІВ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355" y="1255595"/>
            <a:ext cx="9744502" cy="5602405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941696"/>
            <a:ext cx="9144000" cy="4316104"/>
          </a:xfrm>
        </p:spPr>
        <p:txBody>
          <a:bodyPr/>
          <a:lstStyle/>
          <a:p>
            <a:r>
              <a:rPr lang="uk-UA" dirty="0" smtClean="0"/>
              <a:t>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76758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разі попередньої оплати свята (бенкету, весілля тощо) кращий спосіб розрахунку замовника із закладом ресторанного господарства - безготівковий платіж (для замовника - юридичної особи) або безпосередньо через касу банку (для будь-якого замовника - і юридичної, і фізичної особи).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Оплату оренди залу також можна здійснити як через касу банку, так і прийняти готівкою безпосередньо в день проведення бенкету. При цьому для закладу ресторанного господарства найбезпечнішим варіантом приймання готівки є реєстрація платежу через реєстраторів розрахункових операцій (з попереднім програмуванням такої послуги).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44854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Класифікація бенкетів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 ресторанного господарства за замовленням окремих відвідувачів або організацій здійснюють обслуговування бенкетів. Бенкет - це урочистий званий сніданок, обід або вечеря.</a:t>
            </a:r>
          </a:p>
          <a:p>
            <a:pPr algn="just"/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Залежно від подій, з приводу яких організовуються бенкети, їх поділяють на офіційні та неофіційні. Приводом для офіційного бенкету може бути прийом глави уряду, дипломатичних представників, ювілейне торжество, національне свято, для неофіційного - сімейне свято, товариська зустріч, традиційне свято та ін.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1528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Бенкети поділяються на дві групи: з розміщенням і без розміщення за столом. До першої  групи: бенкет-фуршет, бенкет-десерт, коктейль.</a:t>
            </a: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56598" y="1880216"/>
            <a:ext cx="6182436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9300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 другої групи входять бенкет за столом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33751" y="1825625"/>
            <a:ext cx="6524497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5127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Банкет с повним обслуговуванням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36195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Банкет за столом с повним обслуговуванням офіціантами частіше всього влаштовують на офіційних прийомах, де розміщення гостей за столом здійснюється відповідно до прийнятого протоколу. Але це на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означає, що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таке обслуговування незручне при проведенні банкетів із довільним розміщенням запрошених. Кількість учасників таких банкетів зазвичай від 8 до 50 чоловік і лише в рідкісних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випадках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більше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 осіб.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32347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Прийом замовлення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6035" y="1555845"/>
            <a:ext cx="11245755" cy="530215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Приймаючи замовлення , метрдотель насамперед уточнює дату і час його проведення ,кількість гостей,  їх склад (стать, вік, професію), яка відзначається подія, загальну суму асигнування, суму на кожну персону, форму оплати - наявними. У кредит ( для організації), списки запрошених гостей. </a:t>
            </a:r>
          </a:p>
          <a:p>
            <a:pPr marL="0" indent="0" algn="just">
              <a:buNone/>
            </a:pP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Дали метрдотель знайомить замовника із залом, де буде відбуватися бенкет, погоджує з ним </a:t>
            </a: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розставляння </a:t>
            </a: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столів і план розміщення гостей. Одночасно він </a:t>
            </a: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з'ясовує, </a:t>
            </a: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із йому вести подальші переговори при обслуговуванні.</a:t>
            </a:r>
          </a:p>
          <a:p>
            <a:pPr marL="0" indent="0" algn="just">
              <a:buNone/>
            </a:pP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обов'язки </a:t>
            </a: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метрдотеля входить також уточнення таких питань </a:t>
            </a:r>
          </a:p>
          <a:p>
            <a:pPr marL="0" indent="0" algn="just">
              <a:buNone/>
            </a:pP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-вивішування державних прапорів( у випадку замовлень від різноманітних організацій)</a:t>
            </a:r>
          </a:p>
          <a:p>
            <a:pPr marL="0" indent="0" algn="just">
              <a:buNone/>
            </a:pP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Запрошення почесних гостей</a:t>
            </a:r>
          </a:p>
          <a:p>
            <a:pPr marL="0" indent="0" algn="just">
              <a:buNone/>
            </a:pP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Наявність мікрофона</a:t>
            </a:r>
          </a:p>
          <a:p>
            <a:pPr marL="0" indent="0" algn="just">
              <a:buNone/>
            </a:pP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Необхідність музики</a:t>
            </a:r>
          </a:p>
          <a:p>
            <a:pPr marL="0" indent="0" algn="just">
              <a:buNone/>
            </a:pP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Фотографуватися, грати на піаніно</a:t>
            </a:r>
          </a:p>
          <a:p>
            <a:pPr marL="0" indent="0" algn="just">
              <a:buNone/>
            </a:pP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Виклики такси, або машин з водіями</a:t>
            </a:r>
          </a:p>
          <a:p>
            <a:pPr marL="0" indent="0" algn="just">
              <a:buNone/>
            </a:pP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Доцільно узгодити, які напої і закуски подавати під час аперитиву. Доречно уточнити, скільки часу буде продовжуватись аперитив. Подача кави та чаю потребує попереднього рішення такого питання, яку кількість кавових столів прийдеться обслуговувати, і. </a:t>
            </a:r>
            <a:r>
              <a:rPr lang="uk-UA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т.д</a:t>
            </a: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16028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Крім того, в договір доцільно ввести пункт про відповідальність закладу ресторанного господарства за якість обслуговування і приготування страв, а з боку замовника - про відповідальність за збереження майна закладу та відшкодування можливих збитків (биття посуду, псування скатертин, столового приладдя тощо).</a:t>
            </a:r>
          </a:p>
          <a:p>
            <a:pPr algn="just"/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Якщо бенкет передбачається "з розмахом", замовник, як правило, повністю орендує зал. У такому випадку заклад додатково може укласти з ним договір оренди, в якому визначаються її умови (на розсуд сторін), а також вид оплати та порядок її внесення (у готівковій чи безготівковій формі)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80140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1329" y="1617395"/>
            <a:ext cx="10515600" cy="4351338"/>
          </a:xfrm>
        </p:spPr>
        <p:txBody>
          <a:bodyPr>
            <a:no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Існує затверджена спеціальна форма первинного обліку - замовлення-рахунок, який водночас є і розрахунковим документом, і документом, за яким з кухні закладу ресторанного господарства здійснюється відпускання готових страв та кулінарних виробів споживачам (учасникам бенкету). Замовлення -рахунок містить також елементи договору, оскільки його попередньо підписують замовник і уповноважений представник закладу. В цьому документі відображають дату та час обслуговування, погоджене меню з переліком страв та їх вартістю, прізвище працівників закладу, відповідальних за проведення бенкету (обслуговуючого персоналу). Після розрахунку замовник і відповідальний за обслуговування підписуються у графі "замовлення виконано повністю". Однак попри те, що замовлення-рахунок частково дублює окремі пункти договору-замовлення (наприклад, у частині погодженого меню, доцільно складати обидва документи). Особливо важливий договір-замовлення у разі виникнення питання про матеріальну відповідальність замовника.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endPara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67003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погодженням сторін (закладу ресторанного господарства та замовника) оплата за бенкет може здійснюватися різними способами та у різні строки. Це залежить також від того, ким є замовник - фізичною чи юридичною особою. Наприклад, фізична особа (громадянин) може розрахуватися за послуги готівковими коштами або за допомогою платіжної карти. Такі розрахунки в закладах ресторанного господарства здійснюються із застосуванням реєстраторів розрахункових операцій.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389616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199</TotalTime>
  <Words>740</Words>
  <Application>Microsoft Office PowerPoint</Application>
  <PresentationFormat>Широкоэкранный</PresentationFormat>
  <Paragraphs>30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Тема Office</vt:lpstr>
      <vt:lpstr>ОБСЛУГОВУВАННЯ БЕНКЕТІВ</vt:lpstr>
      <vt:lpstr>Класифікація бенкетів</vt:lpstr>
      <vt:lpstr>Бенкети поділяються на дві групи: з розміщенням і без розміщення за столом. До першої  групи: бенкет-фуршет, бенкет-десерт, коктейль.</vt:lpstr>
      <vt:lpstr>До другої групи входять бенкет за столом</vt:lpstr>
      <vt:lpstr>Банкет с повним обслуговуванням</vt:lpstr>
      <vt:lpstr>Прийом замовлення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Gaming</dc:creator>
  <cp:lastModifiedBy>Gaming</cp:lastModifiedBy>
  <cp:revision>15</cp:revision>
  <dcterms:created xsi:type="dcterms:W3CDTF">2022-08-19T08:45:00Z</dcterms:created>
  <dcterms:modified xsi:type="dcterms:W3CDTF">2022-08-22T09:09:58Z</dcterms:modified>
</cp:coreProperties>
</file>