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86" r:id="rId4"/>
    <p:sldId id="287" r:id="rId5"/>
    <p:sldId id="288" r:id="rId6"/>
    <p:sldId id="289" r:id="rId7"/>
    <p:sldId id="290" r:id="rId8"/>
    <p:sldId id="291" r:id="rId9"/>
    <p:sldId id="292" r:id="rId10"/>
    <p:sldId id="293" r:id="rId11"/>
    <p:sldId id="294" r:id="rId12"/>
    <p:sldId id="295" r:id="rId13"/>
    <p:sldId id="296" r:id="rId14"/>
    <p:sldId id="297" r:id="rId15"/>
    <p:sldId id="298" r:id="rId16"/>
    <p:sldId id="299" r:id="rId17"/>
    <p:sldId id="300" r:id="rId18"/>
    <p:sldId id="301" r:id="rId19"/>
    <p:sldId id="302" r:id="rId20"/>
    <p:sldId id="303" r:id="rId21"/>
    <p:sldId id="304" r:id="rId22"/>
    <p:sldId id="305" r:id="rId23"/>
    <p:sldId id="306" r:id="rId24"/>
    <p:sldId id="307" r:id="rId25"/>
    <p:sldId id="308" r:id="rId26"/>
    <p:sldId id="309" r:id="rId27"/>
    <p:sldId id="262" r:id="rId28"/>
    <p:sldId id="279" r:id="rId29"/>
    <p:sldId id="310" r:id="rId30"/>
    <p:sldId id="281" r:id="rId31"/>
    <p:sldId id="278" r:id="rId32"/>
    <p:sldId id="311" r:id="rId33"/>
    <p:sldId id="312" r:id="rId34"/>
    <p:sldId id="313" r:id="rId35"/>
    <p:sldId id="314" r:id="rId3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94634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4335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2648321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41720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986586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87725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534640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848294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91864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455122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1934B-8CFB-4B18-A231-2C4AD46EEE7E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859672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1934B-8CFB-4B18-A231-2C4AD46EEE7E}" type="datetimeFigureOut">
              <a:rPr lang="ru-RU" smtClean="0"/>
              <a:t>12.08.2020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3CF2D-40C6-4903-8411-154F61D69C94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2589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2284225" y="1720840"/>
            <a:ext cx="9476505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uk-UA" sz="3600" b="1" dirty="0" smtClean="0"/>
              <a:t>УКРАЇНСЬКА ФРАЗЕОЛОГІЯ. </a:t>
            </a:r>
          </a:p>
          <a:p>
            <a:pPr algn="ctr"/>
            <a:r>
              <a:rPr lang="uk-UA" sz="3600" b="1" dirty="0" smtClean="0"/>
              <a:t>ФРАЗЕОЛОГІЗМИ ДІЛОВОЇ МОВИ. </a:t>
            </a:r>
          </a:p>
          <a:p>
            <a:pPr algn="ctr"/>
            <a:r>
              <a:rPr lang="uk-UA" sz="3600" b="1" dirty="0" smtClean="0"/>
              <a:t>СКЛАДНІ ВИПАДКИ УКРАЇНСЬКОЇ ОРФОГРАФІЇ </a:t>
            </a:r>
          </a:p>
          <a:p>
            <a:pPr algn="ctr"/>
            <a:r>
              <a:rPr lang="uk-UA" sz="3600" b="1" dirty="0" smtClean="0"/>
              <a:t>В ТЕКСТАХ ДІЛОВИХ ПАПЕРІВ. </a:t>
            </a:r>
          </a:p>
          <a:p>
            <a:pPr algn="ctr"/>
            <a:r>
              <a:rPr lang="uk-UA" sz="3600" b="1" dirty="0" smtClean="0"/>
              <a:t>ХАРАКТЕРИСТИКА НА ОДНОГРУПНИКА. </a:t>
            </a:r>
          </a:p>
          <a:p>
            <a:pPr algn="ctr"/>
            <a:r>
              <a:rPr lang="uk-UA" sz="3600" b="1" dirty="0" smtClean="0"/>
              <a:t>ПОВІДОМЛЕННЯ ПРО ЗАХІД. ПРЕС-РЕЛІЗ</a:t>
            </a:r>
            <a:endParaRPr lang="ru-RU" sz="3600" i="1" dirty="0"/>
          </a:p>
        </p:txBody>
      </p:sp>
      <p:sp>
        <p:nvSpPr>
          <p:cNvPr id="6" name="TextBox 5"/>
          <p:cNvSpPr txBox="1"/>
          <p:nvPr/>
        </p:nvSpPr>
        <p:spPr>
          <a:xfrm>
            <a:off x="6032310" y="818866"/>
            <a:ext cx="2324895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4400" b="1" dirty="0" smtClean="0"/>
              <a:t>ТЕМА:</a:t>
            </a:r>
            <a:endParaRPr lang="ru-RU" sz="4400" b="1" dirty="0"/>
          </a:p>
        </p:txBody>
      </p:sp>
    </p:spTree>
    <p:extLst>
      <p:ext uri="{BB962C8B-B14F-4D97-AF65-F5344CB8AC3E}">
        <p14:creationId xmlns:p14="http://schemas.microsoft.com/office/powerpoint/2010/main" val="14590528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78382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03042" y="90153"/>
            <a:ext cx="10200068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700" b="1" dirty="0"/>
              <a:t>Фразеологічний еквівалент</a:t>
            </a:r>
            <a:r>
              <a:rPr lang="uk-UA" sz="2700" dirty="0"/>
              <a:t>. Такі образні фразеологічні одиниці в рідній мові, які повністю відповідають по змісту якому-небудь англійському фразеологізму і які базуються на одному з ним образі перекладаються за допомогою еквівалентів (інтернаціональні вирази, які несуть </a:t>
            </a:r>
            <a:r>
              <a:rPr lang="uk-UA" sz="2700" dirty="0" err="1"/>
              <a:t>біблійно</a:t>
            </a:r>
            <a:r>
              <a:rPr lang="uk-UA" sz="2700" dirty="0"/>
              <a:t>-міфологічний чи літературний характер</a:t>
            </a:r>
            <a:r>
              <a:rPr lang="uk-UA" sz="2700" dirty="0" smtClean="0"/>
              <a:t>): </a:t>
            </a:r>
            <a:r>
              <a:rPr lang="uk-UA" sz="2700" i="1" u="sng" dirty="0" err="1" smtClean="0">
                <a:solidFill>
                  <a:schemeClr val="accent5">
                    <a:lumMod val="75000"/>
                  </a:schemeClr>
                </a:solidFill>
              </a:rPr>
              <a:t>An</a:t>
            </a:r>
            <a:r>
              <a:rPr lang="uk-UA" sz="2700" i="1" u="sng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700" i="1" u="sng" dirty="0" err="1">
                <a:solidFill>
                  <a:schemeClr val="accent5">
                    <a:lumMod val="75000"/>
                  </a:schemeClr>
                </a:solidFill>
              </a:rPr>
              <a:t>old</a:t>
            </a:r>
            <a:r>
              <a:rPr lang="uk-UA" sz="27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700" i="1" u="sng" dirty="0" err="1">
                <a:solidFill>
                  <a:schemeClr val="accent5">
                    <a:lumMod val="75000"/>
                  </a:schemeClr>
                </a:solidFill>
              </a:rPr>
              <a:t>dog</a:t>
            </a:r>
            <a:r>
              <a:rPr lang="uk-UA" sz="27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700" i="1" u="sng" dirty="0" err="1">
                <a:solidFill>
                  <a:schemeClr val="accent5">
                    <a:lumMod val="75000"/>
                  </a:schemeClr>
                </a:solidFill>
              </a:rPr>
              <a:t>will</a:t>
            </a:r>
            <a:r>
              <a:rPr lang="uk-UA" sz="27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700" i="1" u="sng" dirty="0" err="1">
                <a:solidFill>
                  <a:schemeClr val="accent5">
                    <a:lumMod val="75000"/>
                  </a:schemeClr>
                </a:solidFill>
              </a:rPr>
              <a:t>learn</a:t>
            </a:r>
            <a:r>
              <a:rPr lang="uk-UA" sz="27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700" i="1" u="sng" dirty="0" err="1">
                <a:solidFill>
                  <a:schemeClr val="accent5">
                    <a:lumMod val="75000"/>
                  </a:schemeClr>
                </a:solidFill>
              </a:rPr>
              <a:t>no</a:t>
            </a:r>
            <a:r>
              <a:rPr lang="uk-UA" sz="27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700" i="1" u="sng" dirty="0" err="1">
                <a:solidFill>
                  <a:schemeClr val="accent5">
                    <a:lumMod val="75000"/>
                  </a:schemeClr>
                </a:solidFill>
              </a:rPr>
              <a:t>new</a:t>
            </a:r>
            <a:r>
              <a:rPr lang="uk-UA" sz="27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700" i="1" u="sng" dirty="0" err="1">
                <a:solidFill>
                  <a:schemeClr val="accent5">
                    <a:lumMod val="75000"/>
                  </a:schemeClr>
                </a:solidFill>
              </a:rPr>
              <a:t>tricks</a:t>
            </a:r>
            <a:r>
              <a:rPr lang="uk-UA" sz="2700" i="1" u="sng" dirty="0">
                <a:solidFill>
                  <a:schemeClr val="accent5">
                    <a:lumMod val="75000"/>
                  </a:schemeClr>
                </a:solidFill>
              </a:rPr>
              <a:t>. – Старого пса новим фокусам не навчиш</a:t>
            </a:r>
            <a:r>
              <a:rPr lang="uk-UA" sz="2700" dirty="0" smtClean="0"/>
              <a:t>.</a:t>
            </a:r>
          </a:p>
          <a:p>
            <a:pPr algn="just"/>
            <a:r>
              <a:rPr lang="uk-UA" sz="2700" b="1" dirty="0"/>
              <a:t>Фразеологічні аналоги</a:t>
            </a:r>
            <a:r>
              <a:rPr lang="uk-UA" sz="2700" dirty="0"/>
              <a:t>. Кількість образних фразеологічних одиниць, які співпадають за змістом та образністю в англійській та рідній мовах, порівняно невелика. Значно частіше перекладачеві треба використовувати український фразеологізм, аналогічний за змістом, але який базується на іншому образі, наприклад:</a:t>
            </a:r>
            <a:endParaRPr lang="ru-RU" sz="2700" dirty="0"/>
          </a:p>
          <a:p>
            <a:pPr algn="just"/>
            <a:r>
              <a:rPr lang="uk-UA" sz="2700" dirty="0"/>
              <a:t>1. </a:t>
            </a:r>
            <a:r>
              <a:rPr lang="uk-UA" sz="2700" i="1" u="sng" dirty="0" err="1">
                <a:solidFill>
                  <a:schemeClr val="accent5">
                    <a:lumMod val="75000"/>
                  </a:schemeClr>
                </a:solidFill>
              </a:rPr>
              <a:t>Absence</a:t>
            </a:r>
            <a:r>
              <a:rPr lang="uk-UA" sz="27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700" i="1" u="sng" dirty="0" err="1">
                <a:solidFill>
                  <a:schemeClr val="accent5">
                    <a:lumMod val="75000"/>
                  </a:schemeClr>
                </a:solidFill>
              </a:rPr>
              <a:t>makes</a:t>
            </a:r>
            <a:r>
              <a:rPr lang="uk-UA" sz="27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700" i="1" u="sng" dirty="0" err="1">
                <a:solidFill>
                  <a:schemeClr val="accent5">
                    <a:lumMod val="75000"/>
                  </a:schemeClr>
                </a:solidFill>
              </a:rPr>
              <a:t>the</a:t>
            </a:r>
            <a:r>
              <a:rPr lang="uk-UA" sz="27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700" i="1" u="sng" dirty="0" err="1">
                <a:solidFill>
                  <a:schemeClr val="accent5">
                    <a:lumMod val="75000"/>
                  </a:schemeClr>
                </a:solidFill>
              </a:rPr>
              <a:t>heart</a:t>
            </a:r>
            <a:r>
              <a:rPr lang="uk-UA" sz="27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700" i="1" u="sng" dirty="0" err="1">
                <a:solidFill>
                  <a:schemeClr val="accent5">
                    <a:lumMod val="75000"/>
                  </a:schemeClr>
                </a:solidFill>
              </a:rPr>
              <a:t>grow</a:t>
            </a:r>
            <a:r>
              <a:rPr lang="uk-UA" sz="27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700" i="1" u="sng" dirty="0" err="1">
                <a:solidFill>
                  <a:schemeClr val="accent5">
                    <a:lumMod val="75000"/>
                  </a:schemeClr>
                </a:solidFill>
              </a:rPr>
              <a:t>fonder</a:t>
            </a:r>
            <a:r>
              <a:rPr lang="uk-UA" sz="2700" i="1" u="sng" dirty="0">
                <a:solidFill>
                  <a:schemeClr val="accent5">
                    <a:lumMod val="75000"/>
                  </a:schemeClr>
                </a:solidFill>
              </a:rPr>
              <a:t>. – Відстань посилює почуття</a:t>
            </a:r>
            <a:r>
              <a:rPr lang="uk-UA" sz="2700" dirty="0"/>
              <a:t>.</a:t>
            </a:r>
            <a:endParaRPr lang="ru-RU" sz="2700" dirty="0"/>
          </a:p>
          <a:p>
            <a:pPr algn="just"/>
            <a:r>
              <a:rPr lang="uk-UA" sz="2700" dirty="0"/>
              <a:t>2. </a:t>
            </a:r>
            <a:r>
              <a:rPr lang="uk-UA" sz="2700" i="1" u="sng" dirty="0" err="1">
                <a:solidFill>
                  <a:schemeClr val="accent5">
                    <a:lumMod val="75000"/>
                  </a:schemeClr>
                </a:solidFill>
              </a:rPr>
              <a:t>Accidents</a:t>
            </a:r>
            <a:r>
              <a:rPr lang="uk-UA" sz="27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700" i="1" u="sng" dirty="0" err="1">
                <a:solidFill>
                  <a:schemeClr val="accent5">
                    <a:lumMod val="75000"/>
                  </a:schemeClr>
                </a:solidFill>
              </a:rPr>
              <a:t>will</a:t>
            </a:r>
            <a:r>
              <a:rPr lang="uk-UA" sz="27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700" i="1" u="sng" dirty="0" err="1">
                <a:solidFill>
                  <a:schemeClr val="accent5">
                    <a:lumMod val="75000"/>
                  </a:schemeClr>
                </a:solidFill>
              </a:rPr>
              <a:t>happen</a:t>
            </a:r>
            <a:r>
              <a:rPr lang="uk-UA" sz="27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700" i="1" u="sng" dirty="0" err="1">
                <a:solidFill>
                  <a:schemeClr val="accent5">
                    <a:lumMod val="75000"/>
                  </a:schemeClr>
                </a:solidFill>
              </a:rPr>
              <a:t>in</a:t>
            </a:r>
            <a:r>
              <a:rPr lang="uk-UA" sz="27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700" i="1" u="sng" dirty="0" err="1">
                <a:solidFill>
                  <a:schemeClr val="accent5">
                    <a:lumMod val="75000"/>
                  </a:schemeClr>
                </a:solidFill>
              </a:rPr>
              <a:t>the</a:t>
            </a:r>
            <a:r>
              <a:rPr lang="uk-UA" sz="27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700" i="1" u="sng" dirty="0" err="1">
                <a:solidFill>
                  <a:schemeClr val="accent5">
                    <a:lumMod val="75000"/>
                  </a:schemeClr>
                </a:solidFill>
              </a:rPr>
              <a:t>best</a:t>
            </a:r>
            <a:r>
              <a:rPr lang="uk-UA" sz="27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700" i="1" u="sng" dirty="0" err="1">
                <a:solidFill>
                  <a:schemeClr val="accent5">
                    <a:lumMod val="75000"/>
                  </a:schemeClr>
                </a:solidFill>
              </a:rPr>
              <a:t>regulated</a:t>
            </a:r>
            <a:r>
              <a:rPr lang="uk-UA" sz="27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700" i="1" u="sng" dirty="0" err="1">
                <a:solidFill>
                  <a:schemeClr val="accent5">
                    <a:lumMod val="75000"/>
                  </a:schemeClr>
                </a:solidFill>
              </a:rPr>
              <a:t>families</a:t>
            </a:r>
            <a:r>
              <a:rPr lang="uk-UA" sz="2700" i="1" u="sng" dirty="0">
                <a:solidFill>
                  <a:schemeClr val="accent5">
                    <a:lumMod val="75000"/>
                  </a:schemeClr>
                </a:solidFill>
              </a:rPr>
              <a:t>. – Нещастя буває і в хороших сім’ях</a:t>
            </a:r>
            <a:r>
              <a:rPr lang="uk-UA" sz="2700" dirty="0" smtClean="0"/>
              <a:t>.</a:t>
            </a:r>
            <a:endParaRPr lang="ru-RU" sz="2700" dirty="0"/>
          </a:p>
        </p:txBody>
      </p:sp>
    </p:spTree>
    <p:extLst>
      <p:ext uri="{BB962C8B-B14F-4D97-AF65-F5344CB8AC3E}">
        <p14:creationId xmlns:p14="http://schemas.microsoft.com/office/powerpoint/2010/main" val="2157255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78382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44709" y="309092"/>
            <a:ext cx="9890975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b="1" dirty="0"/>
              <a:t>Дослівний переклад (калькування) фразеологічних одиниць</a:t>
            </a:r>
            <a:r>
              <a:rPr lang="uk-UA" sz="2800" dirty="0"/>
              <a:t>. </a:t>
            </a:r>
            <a:r>
              <a:rPr lang="uk-UA" sz="2800" dirty="0" smtClean="0"/>
              <a:t>Такий </a:t>
            </a:r>
            <a:r>
              <a:rPr lang="uk-UA" sz="2800" dirty="0"/>
              <a:t>спосіб може бути застосований в тому випадку, якщо в результаті калькування отримаємо вираз, образність якого легко сприймається українським читачем та не створює враження непридатності загальноприйнятим нормам української мови</a:t>
            </a:r>
            <a:r>
              <a:rPr lang="uk-UA" sz="2800" dirty="0" smtClean="0"/>
              <a:t>. </a:t>
            </a:r>
            <a:r>
              <a:rPr lang="uk-UA" sz="2800" dirty="0"/>
              <a:t>Дослівний переклад не є фразеологічним перекладом, бо він не використовує готові фразеологічні одиниці, які є у мові перекладу, а кожного разу створює новий образний зворот, чужий рідній мові, хоча і зрозумілий:</a:t>
            </a:r>
            <a:endParaRPr lang="ru-RU" sz="2800" dirty="0"/>
          </a:p>
          <a:p>
            <a:pPr algn="just"/>
            <a:r>
              <a:rPr lang="uk-UA" sz="2800" dirty="0"/>
              <a:t>1.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What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is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sauce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for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the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goose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is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the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sauce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for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the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gander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. – Що для гуски приправа, те й для гусака приправа.</a:t>
            </a:r>
            <a:endParaRPr lang="ru-RU" sz="2800" i="1" u="sng" dirty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r>
              <a:rPr lang="uk-UA" sz="2800" dirty="0"/>
              <a:t>2.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One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swallow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does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not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make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 a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summer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. – Одна ластівка не робить літа.</a:t>
            </a:r>
            <a:endParaRPr lang="ru-RU" sz="2800" i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118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78382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44709" y="309092"/>
            <a:ext cx="9890975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b="1" dirty="0"/>
              <a:t>Описовий переклад</a:t>
            </a:r>
            <a:r>
              <a:rPr lang="uk-UA" sz="2800" dirty="0"/>
              <a:t>. Якщо англійський фразеологізм не має в рідній мові еквіваленту або аналогу, а дослівний переклад міг би привести до малозрозумілого буквалізму, перекладачеві необхідно відмовитись від передачі образності та використовувати описовий переклад – з поясненням змісту фразеологічної одиниці за допомогою вільного сполучення слів:</a:t>
            </a:r>
            <a:endParaRPr lang="ru-RU" sz="2800" dirty="0"/>
          </a:p>
          <a:p>
            <a:pPr algn="just"/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One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man’s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meat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is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another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man’s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poison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. – Про смаки не сперечаються.</a:t>
            </a:r>
            <a:endParaRPr lang="ru-RU" sz="2800" i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9620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78382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44709" y="309092"/>
            <a:ext cx="989097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dirty="0"/>
              <a:t>Контекстуальні заміни при перекладі полягають в тому, що перекладач намагається знайти таку українську ФО (фразеологічну одиницю), яка хоч і не відповідає за значенням англійському фразеологізму, але з достатньою точністю передає його  зміст у цьому конкретному контексті:</a:t>
            </a:r>
            <a:endParaRPr lang="ru-RU" sz="2800" dirty="0"/>
          </a:p>
          <a:p>
            <a:pPr algn="just"/>
            <a:r>
              <a:rPr lang="uk-UA" sz="2800" dirty="0"/>
              <a:t>1.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You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can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take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 a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horse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to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the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water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but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you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cannot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make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him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drink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. – Силою не будеш милою. // Силою криницю копати – води не пити.</a:t>
            </a:r>
            <a:endParaRPr lang="ru-RU" sz="2800" i="1" u="sng" dirty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r>
              <a:rPr lang="uk-UA" sz="2800" dirty="0"/>
              <a:t>2.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You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never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know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what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you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can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do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till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you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try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. — Ділу діло вчить. // Навички майстра роблять. // Очі бояться, а руки роблять.</a:t>
            </a:r>
            <a:endParaRPr lang="ru-RU" sz="2800" i="1" u="sng" dirty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r>
              <a:rPr lang="uk-UA" sz="2800" dirty="0"/>
              <a:t>3.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Dog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does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not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eat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i="1" u="sng" dirty="0" err="1">
                <a:solidFill>
                  <a:schemeClr val="accent5">
                    <a:lumMod val="75000"/>
                  </a:schemeClr>
                </a:solidFill>
              </a:rPr>
              <a:t>dog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. – Собака собаці хвоста не відкусить.</a:t>
            </a:r>
            <a:endParaRPr lang="ru-RU" sz="2800" i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162666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78382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44709" y="309092"/>
            <a:ext cx="9890975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i="1" u="sng" dirty="0" smtClean="0"/>
              <a:t>ОРФОГРАФІЯ</a:t>
            </a:r>
          </a:p>
          <a:p>
            <a:pPr algn="just"/>
            <a:r>
              <a:rPr lang="uk-UA" sz="2800" b="1" i="1" dirty="0" smtClean="0"/>
              <a:t>Орфографія</a:t>
            </a:r>
            <a:r>
              <a:rPr lang="uk-UA" sz="2800" dirty="0" smtClean="0"/>
              <a:t> </a:t>
            </a:r>
            <a:r>
              <a:rPr lang="uk-UA" sz="2800" i="1" dirty="0"/>
              <a:t>(від грецького </a:t>
            </a:r>
            <a:r>
              <a:rPr lang="uk-UA" sz="2800" i="1" dirty="0" err="1"/>
              <a:t>orthos</a:t>
            </a:r>
            <a:r>
              <a:rPr lang="uk-UA" sz="2800" i="1" dirty="0"/>
              <a:t> – правильний, рівний і </a:t>
            </a:r>
            <a:r>
              <a:rPr lang="uk-UA" sz="2800" i="1" dirty="0" err="1"/>
              <a:t>grapho</a:t>
            </a:r>
            <a:r>
              <a:rPr lang="uk-UA" sz="2800" i="1" dirty="0"/>
              <a:t> – пишу, або правопис) – це система загальноприйнятих правил, які визначають способи передачі мови у писемній формі</a:t>
            </a:r>
            <a:r>
              <a:rPr lang="uk-UA" sz="2800" i="1" dirty="0" smtClean="0"/>
              <a:t>.</a:t>
            </a:r>
          </a:p>
          <a:p>
            <a:pPr algn="just"/>
            <a:endParaRPr lang="uk-UA" sz="2800" i="1" dirty="0" smtClean="0"/>
          </a:p>
          <a:p>
            <a:pPr algn="just"/>
            <a:r>
              <a:rPr lang="uk-UA" sz="2800" dirty="0"/>
              <a:t>Правила орфографії загальнообов’язкові, адже однаковість правопису так само, як і однаковість звукового оформлення усного мовлення, сприяє покращенню </a:t>
            </a:r>
            <a:r>
              <a:rPr lang="uk-UA" sz="2800" dirty="0" err="1"/>
              <a:t>мовного</a:t>
            </a:r>
            <a:r>
              <a:rPr lang="uk-UA" sz="2800" dirty="0"/>
              <a:t> спілкування</a:t>
            </a:r>
            <a:r>
              <a:rPr lang="uk-UA" sz="2800" dirty="0" smtClean="0"/>
              <a:t>. </a:t>
            </a:r>
            <a:r>
              <a:rPr lang="uk-UA" sz="2800" dirty="0"/>
              <a:t>Тому дуже важливо, щоб орфографія була простою, ясною, загальнодоступною для вивчення і </a:t>
            </a:r>
            <a:r>
              <a:rPr lang="uk-UA" sz="2800" dirty="0" smtClean="0"/>
              <a:t>вживання.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271845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78382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44709" y="193181"/>
            <a:ext cx="9890975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/>
              <a:t>М’який знак пишеться:</a:t>
            </a:r>
            <a:endParaRPr lang="ru-RU" sz="2800" dirty="0"/>
          </a:p>
          <a:p>
            <a:pPr algn="just"/>
            <a:r>
              <a:rPr lang="uk-UA" sz="2800" dirty="0"/>
              <a:t>1.  У суфіксах -</a:t>
            </a:r>
            <a:r>
              <a:rPr lang="uk-UA" sz="2800" dirty="0" err="1"/>
              <a:t>ськ</a:t>
            </a:r>
            <a:r>
              <a:rPr lang="uk-UA" sz="2800" dirty="0"/>
              <a:t>, -</a:t>
            </a:r>
            <a:r>
              <a:rPr lang="uk-UA" sz="2800" dirty="0" err="1"/>
              <a:t>зьк</a:t>
            </a:r>
            <a:r>
              <a:rPr lang="uk-UA" sz="2800" dirty="0"/>
              <a:t>, -</a:t>
            </a:r>
            <a:r>
              <a:rPr lang="uk-UA" sz="2800" dirty="0" err="1"/>
              <a:t>цьк</a:t>
            </a:r>
            <a:r>
              <a:rPr lang="uk-UA" sz="2800" dirty="0"/>
              <a:t>, -</a:t>
            </a:r>
            <a:r>
              <a:rPr lang="uk-UA" sz="2800" dirty="0" err="1"/>
              <a:t>еньк</a:t>
            </a:r>
            <a:r>
              <a:rPr lang="uk-UA" sz="2800" dirty="0"/>
              <a:t>: </a:t>
            </a:r>
            <a:r>
              <a:rPr lang="uk-UA" sz="2800" i="1" dirty="0"/>
              <a:t>близький, волинський, донецький, рученька</a:t>
            </a:r>
            <a:r>
              <a:rPr lang="uk-UA" sz="2800" dirty="0"/>
              <a:t>.</a:t>
            </a:r>
            <a:endParaRPr lang="ru-RU" sz="2800" dirty="0"/>
          </a:p>
          <a:p>
            <a:pPr algn="just"/>
            <a:r>
              <a:rPr lang="uk-UA" sz="2800" dirty="0"/>
              <a:t>2.  У дієсловах перед часткою -ся/</a:t>
            </a:r>
            <a:r>
              <a:rPr lang="uk-UA" sz="2800" dirty="0" err="1"/>
              <a:t>сь</a:t>
            </a:r>
            <a:r>
              <a:rPr lang="uk-UA" sz="2800" dirty="0"/>
              <a:t> Ь зберігається: </a:t>
            </a:r>
            <a:r>
              <a:rPr lang="uk-UA" sz="2800" i="1" dirty="0"/>
              <a:t>будуються/будують, </a:t>
            </a:r>
            <a:r>
              <a:rPr lang="uk-UA" sz="2800" i="1" dirty="0" err="1"/>
              <a:t>почисться</a:t>
            </a:r>
            <a:r>
              <a:rPr lang="uk-UA" sz="2800" i="1" dirty="0"/>
              <a:t> / </a:t>
            </a:r>
            <a:r>
              <a:rPr lang="uk-UA" sz="2800" i="1" dirty="0" err="1"/>
              <a:t>почисть</a:t>
            </a:r>
            <a:r>
              <a:rPr lang="uk-UA" sz="2800" dirty="0"/>
              <a:t>.</a:t>
            </a:r>
            <a:endParaRPr lang="ru-RU" sz="2800" dirty="0"/>
          </a:p>
          <a:p>
            <a:pPr algn="just"/>
            <a:r>
              <a:rPr lang="uk-UA" sz="2800" dirty="0"/>
              <a:t>3.  У звукосполученнях -</a:t>
            </a:r>
            <a:r>
              <a:rPr lang="uk-UA" sz="2800" dirty="0" err="1"/>
              <a:t>льк</a:t>
            </a:r>
            <a:r>
              <a:rPr lang="uk-UA" sz="2800" dirty="0"/>
              <a:t>, -</a:t>
            </a:r>
            <a:r>
              <a:rPr lang="uk-UA" sz="2800" dirty="0" err="1"/>
              <a:t>ньк</a:t>
            </a:r>
            <a:r>
              <a:rPr lang="uk-UA" sz="2800" dirty="0"/>
              <a:t>, -</a:t>
            </a:r>
            <a:r>
              <a:rPr lang="uk-UA" sz="2800" dirty="0" err="1"/>
              <a:t>ськ</a:t>
            </a:r>
            <a:r>
              <a:rPr lang="uk-UA" sz="2800" dirty="0"/>
              <a:t>, та похідних від них -</a:t>
            </a:r>
            <a:r>
              <a:rPr lang="uk-UA" sz="2800" dirty="0" err="1"/>
              <a:t>льч</a:t>
            </a:r>
            <a:r>
              <a:rPr lang="uk-UA" sz="2800" dirty="0"/>
              <a:t>, -</a:t>
            </a:r>
            <a:r>
              <a:rPr lang="uk-UA" sz="2800" dirty="0" err="1"/>
              <a:t>льц</a:t>
            </a:r>
            <a:r>
              <a:rPr lang="uk-UA" sz="2800" dirty="0"/>
              <a:t>, -</a:t>
            </a:r>
            <a:r>
              <a:rPr lang="uk-UA" sz="2800" dirty="0" err="1"/>
              <a:t>ньч</a:t>
            </a:r>
            <a:r>
              <a:rPr lang="uk-UA" sz="2800" dirty="0"/>
              <a:t>, -</a:t>
            </a:r>
            <a:r>
              <a:rPr lang="uk-UA" sz="2800" dirty="0" err="1"/>
              <a:t>сьч</a:t>
            </a:r>
            <a:r>
              <a:rPr lang="uk-UA" sz="2800" dirty="0"/>
              <a:t>, -</a:t>
            </a:r>
            <a:r>
              <a:rPr lang="uk-UA" sz="2800" dirty="0" err="1"/>
              <a:t>сьц</a:t>
            </a:r>
            <a:r>
              <a:rPr lang="uk-UA" sz="2800" dirty="0"/>
              <a:t>: </a:t>
            </a:r>
            <a:r>
              <a:rPr lang="uk-UA" sz="2800" i="1" dirty="0"/>
              <a:t>лялька – ляльці – </a:t>
            </a:r>
            <a:r>
              <a:rPr lang="uk-UA" sz="2800" i="1" dirty="0" err="1"/>
              <a:t>ляльчин</a:t>
            </a:r>
            <a:r>
              <a:rPr lang="uk-UA" sz="2800" i="1" dirty="0"/>
              <a:t>; ненька – неньці – </a:t>
            </a:r>
            <a:r>
              <a:rPr lang="uk-UA" sz="2800" i="1" dirty="0" err="1"/>
              <a:t>ненчин</a:t>
            </a:r>
            <a:r>
              <a:rPr lang="uk-UA" sz="2800" dirty="0"/>
              <a:t>.</a:t>
            </a:r>
            <a:endParaRPr lang="ru-RU" sz="2800" dirty="0"/>
          </a:p>
          <a:p>
            <a:pPr algn="just"/>
            <a:r>
              <a:rPr lang="uk-UA" sz="2800" dirty="0"/>
              <a:t>4.  Після букв Д Т З С Ц Л Н наприкінці слова чи складу, якщо ці букви передають м’які звуки: сядь, різьба, вісь.</a:t>
            </a:r>
            <a:endParaRPr lang="ru-RU" sz="2800" dirty="0"/>
          </a:p>
          <a:p>
            <a:pPr algn="just"/>
            <a:r>
              <a:rPr lang="uk-UA" sz="2800" dirty="0"/>
              <a:t>5.  Після Р лише перед О: трьох, забрьоханий, а також у російських прізвищах </a:t>
            </a:r>
            <a:r>
              <a:rPr lang="uk-UA" sz="2800" dirty="0" err="1"/>
              <a:t>Зорькін</a:t>
            </a:r>
            <a:r>
              <a:rPr lang="uk-UA" sz="2800" dirty="0"/>
              <a:t>, Горький. Після інших букв та </a:t>
            </a:r>
            <a:r>
              <a:rPr lang="uk-UA" sz="2800" dirty="0" smtClean="0"/>
              <a:t>Р в </a:t>
            </a:r>
            <a:r>
              <a:rPr lang="uk-UA" sz="2800" dirty="0"/>
              <a:t>інших випадках м’якого знаку немає: кров, ніч, верф, </a:t>
            </a:r>
            <a:r>
              <a:rPr lang="uk-UA" sz="2800" dirty="0" err="1"/>
              <a:t>десятиріч</a:t>
            </a:r>
            <a:r>
              <a:rPr lang="uk-UA" sz="2800" dirty="0"/>
              <a:t>, </a:t>
            </a:r>
            <a:r>
              <a:rPr lang="uk-UA" sz="2800" dirty="0" err="1"/>
              <a:t>облич</a:t>
            </a:r>
            <a:r>
              <a:rPr lang="uk-UA" sz="2800" dirty="0"/>
              <a:t>, голуб.</a:t>
            </a:r>
            <a:endParaRPr lang="ru-RU" sz="2800" dirty="0"/>
          </a:p>
          <a:p>
            <a:pPr algn="just"/>
            <a:r>
              <a:rPr lang="uk-UA" sz="2800" dirty="0"/>
              <a:t>6.  Після м’яких приголосних перед О: льон, сьомий, дзьоб.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15113366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78382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44710" y="154544"/>
            <a:ext cx="972355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/>
              <a:t>М’який знак пишеться:</a:t>
            </a:r>
            <a:endParaRPr lang="ru-RU" sz="2800" dirty="0"/>
          </a:p>
          <a:p>
            <a:pPr algn="just"/>
            <a:r>
              <a:rPr lang="uk-UA" sz="2800" dirty="0"/>
              <a:t>7.  У суфіксах ЕНЬК, ОНЬК, ЕСЕНЬК, ІСІНЬК, ЮСІНЬК: голівонька, рученька, самісінька.</a:t>
            </a:r>
            <a:endParaRPr lang="ru-RU" sz="2800" dirty="0"/>
          </a:p>
          <a:p>
            <a:pPr algn="just"/>
            <a:r>
              <a:rPr lang="uk-UA" sz="2800" dirty="0"/>
              <a:t>8.  у суфіксах СЬК, ЗЬК, ЦЬК - учнівський, паризький, юнацький, але ковзкий, боязкий, різкий, в’язкий, плаский, баский (вони не є суфіксами).</a:t>
            </a:r>
            <a:endParaRPr lang="ru-RU" sz="2800" dirty="0"/>
          </a:p>
          <a:p>
            <a:pPr algn="just"/>
            <a:r>
              <a:rPr lang="uk-UA" sz="2800" dirty="0"/>
              <a:t>9.  У суфіксах СЬКІСТЬ, ЗЬКІСТЬ, ЦЬКІСТЬ, СЬКИ, ЗЬКИ, ЦЬКИ: французький, людськість, по-французьки.</a:t>
            </a:r>
            <a:endParaRPr lang="ru-RU" sz="2800" dirty="0"/>
          </a:p>
          <a:p>
            <a:pPr algn="just"/>
            <a:r>
              <a:rPr lang="uk-UA" sz="2800" dirty="0"/>
              <a:t>10.  після Л перед буквами на позначення приголосних (часто перед наступним м’яким): </a:t>
            </a:r>
            <a:r>
              <a:rPr lang="uk-UA" sz="2800" i="1" dirty="0"/>
              <a:t>сильний, вітальня, зухвальство</a:t>
            </a:r>
            <a:r>
              <a:rPr lang="uk-UA" sz="2800" dirty="0"/>
              <a:t>, але </a:t>
            </a:r>
            <a:r>
              <a:rPr lang="uk-UA" sz="2800" i="1" dirty="0"/>
              <a:t>тарілка – тарілці, білка – білченя</a:t>
            </a:r>
            <a:r>
              <a:rPr lang="uk-UA" sz="2800" dirty="0"/>
              <a:t> (</a:t>
            </a:r>
            <a:r>
              <a:rPr lang="uk-UA" sz="2800" dirty="0" err="1"/>
              <a:t>лц</a:t>
            </a:r>
            <a:r>
              <a:rPr lang="uk-UA" sz="2800" dirty="0"/>
              <a:t>, </a:t>
            </a:r>
            <a:r>
              <a:rPr lang="uk-UA" sz="2800" dirty="0" err="1"/>
              <a:t>лч</a:t>
            </a:r>
            <a:r>
              <a:rPr lang="uk-UA" sz="2800" dirty="0"/>
              <a:t> походять від </a:t>
            </a:r>
            <a:r>
              <a:rPr lang="uk-UA" sz="2800" dirty="0" err="1"/>
              <a:t>лк</a:t>
            </a:r>
            <a:r>
              <a:rPr lang="uk-UA" sz="2800" dirty="0" smtClean="0"/>
              <a:t>).</a:t>
            </a:r>
          </a:p>
          <a:p>
            <a:r>
              <a:rPr lang="uk-UA" sz="2800" dirty="0"/>
              <a:t>11.  Перед м’яким, пом’якшеними й шиплячими лише коли:</a:t>
            </a:r>
            <a:endParaRPr lang="ru-RU" sz="2800" dirty="0"/>
          </a:p>
          <a:p>
            <a:r>
              <a:rPr lang="uk-UA" sz="2800" dirty="0"/>
              <a:t>- для позначення м’якого Л: </a:t>
            </a:r>
            <a:r>
              <a:rPr lang="uk-UA" sz="2800" i="1" dirty="0"/>
              <a:t>їдальня, пальці</a:t>
            </a:r>
            <a:r>
              <a:rPr lang="uk-UA" sz="2800" dirty="0"/>
              <a:t>.</a:t>
            </a:r>
            <a:endParaRPr lang="ru-RU" sz="2800" dirty="0"/>
          </a:p>
          <a:p>
            <a:r>
              <a:rPr lang="uk-UA" sz="2800" dirty="0"/>
              <a:t>- у непрямих відмінках та у присвійній формі прикметників, якщо Ь є в початковій формі: </a:t>
            </a:r>
            <a:r>
              <a:rPr lang="uk-UA" sz="2800" i="1" dirty="0"/>
              <a:t>скринька – у </a:t>
            </a:r>
            <a:r>
              <a:rPr lang="uk-UA" sz="2800" i="1" dirty="0" smtClean="0"/>
              <a:t>скриньці</a:t>
            </a:r>
            <a:r>
              <a:rPr lang="uk-UA" sz="2800" i="1" dirty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2841650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78382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44710" y="154545"/>
            <a:ext cx="9723550" cy="56938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/>
              <a:t>М’який знак пишеться:</a:t>
            </a:r>
            <a:endParaRPr lang="ru-RU" sz="2800" dirty="0"/>
          </a:p>
          <a:p>
            <a:endParaRPr lang="uk-UA" sz="2800" dirty="0" smtClean="0"/>
          </a:p>
          <a:p>
            <a:r>
              <a:rPr lang="uk-UA" sz="2800" dirty="0" smtClean="0"/>
              <a:t>- </a:t>
            </a:r>
            <a:r>
              <a:rPr lang="uk-UA" sz="2800" dirty="0"/>
              <a:t>у дієслівних формах наказового способу: </a:t>
            </a:r>
            <a:r>
              <a:rPr lang="uk-UA" sz="2800" i="1" dirty="0"/>
              <a:t>стань, виходьте, станьте</a:t>
            </a:r>
            <a:r>
              <a:rPr lang="uk-UA" sz="2800" dirty="0"/>
              <a:t>.</a:t>
            </a:r>
            <a:endParaRPr lang="ru-RU" sz="2800" dirty="0"/>
          </a:p>
          <a:p>
            <a:r>
              <a:rPr lang="uk-UA" sz="2800" dirty="0"/>
              <a:t>- у дієсловах на - </a:t>
            </a:r>
            <a:r>
              <a:rPr lang="uk-UA" sz="2800" dirty="0" err="1"/>
              <a:t>ться</a:t>
            </a:r>
            <a:r>
              <a:rPr lang="uk-UA" sz="2800" dirty="0"/>
              <a:t> та інших дієслівних формах перед -ся, -</a:t>
            </a:r>
            <a:r>
              <a:rPr lang="uk-UA" sz="2800" dirty="0" err="1"/>
              <a:t>сь</a:t>
            </a:r>
            <a:r>
              <a:rPr lang="uk-UA" sz="2800" dirty="0"/>
              <a:t>, якщо Ь є в формі без -ся: </a:t>
            </a:r>
            <a:r>
              <a:rPr lang="uk-UA" sz="2800" i="1" dirty="0"/>
              <a:t>обговорюється, станься, звертаються, підводься</a:t>
            </a:r>
            <a:r>
              <a:rPr lang="uk-UA" sz="2800" dirty="0"/>
              <a:t>.</a:t>
            </a:r>
            <a:endParaRPr lang="ru-RU" sz="2800" dirty="0"/>
          </a:p>
          <a:p>
            <a:r>
              <a:rPr lang="uk-UA" sz="2800" dirty="0"/>
              <a:t>12.  У формах родового відмінка множини іменників жіночого роду: </a:t>
            </a:r>
            <a:r>
              <a:rPr lang="uk-UA" sz="2800" i="1" dirty="0"/>
              <a:t>пісень, робітниць</a:t>
            </a:r>
            <a:r>
              <a:rPr lang="uk-UA" sz="2800" dirty="0"/>
              <a:t>.</a:t>
            </a:r>
            <a:endParaRPr lang="ru-RU" sz="2800" dirty="0"/>
          </a:p>
          <a:p>
            <a:r>
              <a:rPr lang="uk-UA" sz="2800" dirty="0"/>
              <a:t>13. У дієслівних формах 3 особи однини та множини дійсного способу: </a:t>
            </a:r>
            <a:r>
              <a:rPr lang="uk-UA" sz="2800" i="1" dirty="0"/>
              <a:t>стоїть</a:t>
            </a:r>
            <a:r>
              <a:rPr lang="uk-UA" sz="2800" dirty="0"/>
              <a:t>, </a:t>
            </a:r>
            <a:r>
              <a:rPr lang="uk-UA" sz="2800" i="1" dirty="0"/>
              <a:t>спить, стоять, думають</a:t>
            </a:r>
            <a:r>
              <a:rPr lang="uk-UA" sz="2800" dirty="0"/>
              <a:t>.</a:t>
            </a:r>
            <a:endParaRPr lang="ru-RU" sz="2800" dirty="0"/>
          </a:p>
          <a:p>
            <a:r>
              <a:rPr lang="uk-UA" sz="2800" dirty="0"/>
              <a:t>14. у буквосполученнях НЬЧ, ЛЬЧ, що походять від ЛЬК, НЬК: неньці, доньчин, Юльчик.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994984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78382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44710" y="154545"/>
            <a:ext cx="972355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k-UA" sz="2800" b="1" dirty="0"/>
              <a:t>В іншомовних словах</a:t>
            </a:r>
            <a:r>
              <a:rPr lang="uk-UA" sz="2800" dirty="0"/>
              <a:t> пишеться:</a:t>
            </a:r>
            <a:endParaRPr lang="ru-RU" sz="2800" dirty="0"/>
          </a:p>
          <a:p>
            <a:pPr algn="just"/>
            <a:r>
              <a:rPr lang="uk-UA" sz="2800" dirty="0"/>
              <a:t>1)  після д, т, з, с, л, н перед я, ю, є, ї, які позначають 2 звуки – </a:t>
            </a:r>
            <a:r>
              <a:rPr lang="uk-UA" sz="2800" dirty="0" err="1"/>
              <a:t>й+голосний</a:t>
            </a:r>
            <a:r>
              <a:rPr lang="uk-UA" sz="2800" dirty="0"/>
              <a:t>: </a:t>
            </a:r>
            <a:r>
              <a:rPr lang="uk-UA" sz="2800" i="1" dirty="0"/>
              <a:t>портьєра, монпансьє, Мольєр, мільйон, павільйон, компаньйон, браконьєр, ательє, пасьянс, </a:t>
            </a:r>
            <a:r>
              <a:rPr lang="uk-UA" sz="2800" i="1" dirty="0" err="1"/>
              <a:t>Таганька</a:t>
            </a:r>
            <a:r>
              <a:rPr lang="uk-UA" sz="2800" i="1" dirty="0"/>
              <a:t>, Лавуазьє, Люсьєн, Дьяков, Третьяков, Касьянов, асфальт, Ананьїн але увертюра, малярія, нюанс, дюна </a:t>
            </a:r>
            <a:r>
              <a:rPr lang="uk-UA" sz="2800" dirty="0"/>
              <a:t>(я, ю позначають а, у), </a:t>
            </a:r>
            <a:r>
              <a:rPr lang="uk-UA" sz="2800" i="1" dirty="0" err="1"/>
              <a:t>Бйорнсон</a:t>
            </a:r>
            <a:r>
              <a:rPr lang="uk-UA" sz="2800" dirty="0"/>
              <a:t>, </a:t>
            </a:r>
            <a:r>
              <a:rPr lang="uk-UA" sz="2800" i="1" dirty="0" err="1"/>
              <a:t>Ж’єн</a:t>
            </a:r>
            <a:r>
              <a:rPr lang="uk-UA" sz="2800" i="1" dirty="0"/>
              <a:t>, Х’юстон, бар’єр</a:t>
            </a:r>
            <a:r>
              <a:rPr lang="uk-UA" sz="2800" dirty="0"/>
              <a:t>;</a:t>
            </a:r>
            <a:endParaRPr lang="ru-RU" sz="2800" dirty="0"/>
          </a:p>
          <a:p>
            <a:pPr algn="just"/>
            <a:r>
              <a:rPr lang="uk-UA" sz="2800" dirty="0"/>
              <a:t>2)  після Л,Н перед Йо: </a:t>
            </a:r>
            <a:r>
              <a:rPr lang="uk-UA" sz="2800" i="1" dirty="0"/>
              <a:t>мільйон, компаньйон, каньйон</a:t>
            </a:r>
            <a:r>
              <a:rPr lang="uk-UA" sz="2800" dirty="0"/>
              <a:t>;</a:t>
            </a:r>
            <a:endParaRPr lang="ru-RU" sz="2800" dirty="0"/>
          </a:p>
          <a:p>
            <a:pPr algn="just"/>
            <a:r>
              <a:rPr lang="uk-UA" sz="2800" dirty="0"/>
              <a:t>3)  відповідно до вимови після Л, Н перед літрами на позначення приголосних, а також у кінці слова: </a:t>
            </a:r>
            <a:r>
              <a:rPr lang="uk-UA" sz="2800" i="1" dirty="0"/>
              <a:t>мольберт, Тянь-</a:t>
            </a:r>
            <a:r>
              <a:rPr lang="uk-UA" sz="2800" i="1" dirty="0" err="1"/>
              <a:t>Шань</a:t>
            </a:r>
            <a:r>
              <a:rPr lang="uk-UA" sz="2800" dirty="0"/>
              <a:t> (але </a:t>
            </a:r>
            <a:r>
              <a:rPr lang="uk-UA" sz="2800" i="1" dirty="0"/>
              <a:t>алхімія, балкон</a:t>
            </a:r>
            <a:r>
              <a:rPr lang="uk-UA" sz="2800" dirty="0"/>
              <a:t>), </a:t>
            </a:r>
            <a:r>
              <a:rPr lang="uk-UA" sz="2800" i="1" dirty="0"/>
              <a:t>гриль, герань</a:t>
            </a:r>
            <a:r>
              <a:rPr lang="uk-UA" sz="2800" dirty="0"/>
              <a:t> (але </a:t>
            </a:r>
            <a:r>
              <a:rPr lang="uk-UA" sz="2800" i="1" dirty="0"/>
              <a:t>акрил, шаблон</a:t>
            </a:r>
            <a:r>
              <a:rPr lang="uk-UA" sz="2800" dirty="0"/>
              <a:t>).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9176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78382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54559" y="90150"/>
            <a:ext cx="10251582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700" b="1" dirty="0"/>
              <a:t>Не пишеться:</a:t>
            </a:r>
            <a:endParaRPr lang="ru-RU" sz="2700" b="1" dirty="0"/>
          </a:p>
          <a:p>
            <a:pPr algn="just"/>
            <a:r>
              <a:rPr lang="uk-UA" sz="2700" dirty="0"/>
              <a:t>1)  після губних Б П В М Ф та шиплячих Ж Ч Ш ДЖ: </a:t>
            </a:r>
            <a:r>
              <a:rPr lang="uk-UA" sz="2700" i="1" dirty="0">
                <a:solidFill>
                  <a:schemeClr val="accent5">
                    <a:lumMod val="75000"/>
                  </a:schemeClr>
                </a:solidFill>
              </a:rPr>
              <a:t>дріб, ніж, пишеш;</a:t>
            </a:r>
            <a:endParaRPr lang="ru-RU" sz="2700" i="1" dirty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r>
              <a:rPr lang="uk-UA" sz="2700" dirty="0"/>
              <a:t>2)  після Р у кінці складу і слова: </a:t>
            </a:r>
            <a:r>
              <a:rPr lang="uk-UA" sz="2700" i="1" dirty="0">
                <a:solidFill>
                  <a:schemeClr val="accent5">
                    <a:lumMod val="75000"/>
                  </a:schemeClr>
                </a:solidFill>
              </a:rPr>
              <a:t>Харків, звір, гіркий</a:t>
            </a:r>
            <a:r>
              <a:rPr lang="uk-UA" sz="2700" dirty="0"/>
              <a:t>, але </a:t>
            </a:r>
            <a:r>
              <a:rPr lang="uk-UA" sz="2700" i="1" dirty="0">
                <a:solidFill>
                  <a:schemeClr val="accent5">
                    <a:lumMod val="75000"/>
                  </a:schemeClr>
                </a:solidFill>
              </a:rPr>
              <a:t>Горький, </a:t>
            </a:r>
            <a:r>
              <a:rPr lang="uk-UA" sz="2700" i="1" dirty="0" err="1">
                <a:solidFill>
                  <a:schemeClr val="accent5">
                    <a:lumMod val="75000"/>
                  </a:schemeClr>
                </a:solidFill>
              </a:rPr>
              <a:t>Зорькін</a:t>
            </a:r>
            <a:r>
              <a:rPr lang="uk-UA" sz="2700" i="1" dirty="0">
                <a:solidFill>
                  <a:schemeClr val="accent5">
                    <a:lumMod val="75000"/>
                  </a:schemeClr>
                </a:solidFill>
              </a:rPr>
              <a:t>;</a:t>
            </a:r>
            <a:endParaRPr lang="ru-RU" sz="2700" i="1" dirty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r>
              <a:rPr lang="uk-UA" sz="2700" dirty="0"/>
              <a:t>3)  після Н перед Ж Ч Ш ДЖ і суфіксами СТВ, СЬК: </a:t>
            </a:r>
            <a:r>
              <a:rPr lang="uk-UA" sz="2700" i="1" dirty="0">
                <a:solidFill>
                  <a:schemeClr val="accent5">
                    <a:lumMod val="75000"/>
                  </a:schemeClr>
                </a:solidFill>
              </a:rPr>
              <a:t>інженер, цвірінчати, велетенський, менший, кінчик, тонший</a:t>
            </a:r>
            <a:r>
              <a:rPr lang="uk-UA" sz="2700" dirty="0"/>
              <a:t> але </a:t>
            </a:r>
            <a:r>
              <a:rPr lang="uk-UA" sz="2700" i="1" dirty="0">
                <a:solidFill>
                  <a:schemeClr val="accent5">
                    <a:lumMod val="75000"/>
                  </a:schemeClr>
                </a:solidFill>
              </a:rPr>
              <a:t>неньчин (ненька), бриньчати (бренькіт), тьмяний, різьбяр, няньчити</a:t>
            </a:r>
            <a:r>
              <a:rPr lang="uk-UA" sz="2700" dirty="0" smtClean="0"/>
              <a:t>;</a:t>
            </a:r>
          </a:p>
          <a:p>
            <a:pPr algn="just"/>
            <a:r>
              <a:rPr lang="uk-UA" sz="2700" dirty="0"/>
              <a:t>4) між приголосними, якщо попередній приголосний пом’якшується під впливом наступного м’якого звука: </a:t>
            </a:r>
            <a:r>
              <a:rPr lang="uk-UA" sz="2700" i="1" dirty="0">
                <a:solidFill>
                  <a:schemeClr val="accent5">
                    <a:lumMod val="75000"/>
                  </a:schemeClr>
                </a:solidFill>
              </a:rPr>
              <a:t>со</a:t>
            </a:r>
            <a:r>
              <a:rPr lang="uk-UA" sz="2700" i="1" u="sng" dirty="0">
                <a:solidFill>
                  <a:schemeClr val="accent5">
                    <a:lumMod val="75000"/>
                  </a:schemeClr>
                </a:solidFill>
              </a:rPr>
              <a:t>нц</a:t>
            </a:r>
            <a:r>
              <a:rPr lang="uk-UA" sz="2700" i="1" dirty="0">
                <a:solidFill>
                  <a:schemeClr val="accent5">
                    <a:lumMod val="75000"/>
                  </a:schemeClr>
                </a:solidFill>
              </a:rPr>
              <a:t>я, пі</a:t>
            </a:r>
            <a:r>
              <a:rPr lang="uk-UA" sz="2700" i="1" u="sng" dirty="0">
                <a:solidFill>
                  <a:schemeClr val="accent5">
                    <a:lumMod val="75000"/>
                  </a:schemeClr>
                </a:solidFill>
              </a:rPr>
              <a:t>сн</a:t>
            </a:r>
            <a:r>
              <a:rPr lang="uk-UA" sz="2700" i="1" dirty="0">
                <a:solidFill>
                  <a:schemeClr val="accent5">
                    <a:lumMod val="75000"/>
                  </a:schemeClr>
                </a:solidFill>
              </a:rPr>
              <a:t>я, </a:t>
            </a:r>
            <a:r>
              <a:rPr lang="uk-UA" sz="2700" i="1" dirty="0" smtClean="0">
                <a:solidFill>
                  <a:schemeClr val="accent5">
                    <a:lumMod val="75000"/>
                  </a:schemeClr>
                </a:solidFill>
              </a:rPr>
              <a:t>кі</a:t>
            </a:r>
            <a:r>
              <a:rPr lang="uk-UA" sz="2700" i="1" u="sng" dirty="0" smtClean="0">
                <a:solidFill>
                  <a:schemeClr val="accent5">
                    <a:lumMod val="75000"/>
                  </a:schemeClr>
                </a:solidFill>
              </a:rPr>
              <a:t>нц</a:t>
            </a:r>
            <a:r>
              <a:rPr lang="uk-UA" sz="2700" i="1" dirty="0" smtClean="0">
                <a:solidFill>
                  <a:schemeClr val="accent5">
                    <a:lumMod val="75000"/>
                  </a:schemeClr>
                </a:solidFill>
              </a:rPr>
              <a:t>я.</a:t>
            </a:r>
          </a:p>
          <a:p>
            <a:pPr algn="just"/>
            <a:endParaRPr lang="uk-UA" sz="2700" i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r>
              <a:rPr lang="uk-UA" sz="2700" b="1" i="1" u="sng" dirty="0"/>
              <a:t>Зверніть увагу</a:t>
            </a:r>
            <a:r>
              <a:rPr lang="uk-UA" sz="2700" i="1" dirty="0"/>
              <a:t>! Не всі звуки можуть бути м’якими. Фонологія української мови розрізняє такі приголосні звуки, які можуть лише пом’якшуватися під впливом сусідніх голосних </a:t>
            </a:r>
            <a:r>
              <a:rPr lang="uk-UA" sz="2700" b="1" u="sng" dirty="0"/>
              <a:t>і</a:t>
            </a:r>
            <a:r>
              <a:rPr lang="uk-UA" sz="2700" dirty="0"/>
              <a:t>, </a:t>
            </a:r>
            <a:r>
              <a:rPr lang="uk-UA" sz="2700" i="1" dirty="0"/>
              <a:t>а також </a:t>
            </a:r>
            <a:r>
              <a:rPr lang="uk-UA" sz="2700" b="1" u="sng" dirty="0"/>
              <a:t>а</a:t>
            </a:r>
            <a:r>
              <a:rPr lang="uk-UA" sz="2700" dirty="0"/>
              <a:t>, </a:t>
            </a:r>
            <a:r>
              <a:rPr lang="uk-UA" sz="2700" b="1" u="sng" dirty="0"/>
              <a:t>у</a:t>
            </a:r>
            <a:r>
              <a:rPr lang="uk-UA" sz="2700" dirty="0"/>
              <a:t>, </a:t>
            </a:r>
            <a:r>
              <a:rPr lang="uk-UA" sz="2700" b="1" u="sng" dirty="0"/>
              <a:t>е</a:t>
            </a:r>
            <a:r>
              <a:rPr lang="uk-UA" sz="2700" dirty="0"/>
              <a:t>, </a:t>
            </a:r>
            <a:r>
              <a:rPr lang="uk-UA" sz="2700" i="1" dirty="0"/>
              <a:t>які позначаються буквами </a:t>
            </a:r>
            <a:r>
              <a:rPr lang="uk-UA" sz="2700" b="1" u="sng" dirty="0"/>
              <a:t>я</a:t>
            </a:r>
            <a:r>
              <a:rPr lang="uk-UA" sz="2700" dirty="0"/>
              <a:t>, </a:t>
            </a:r>
            <a:r>
              <a:rPr lang="uk-UA" sz="2700" b="1" u="sng" dirty="0"/>
              <a:t>ю</a:t>
            </a:r>
            <a:r>
              <a:rPr lang="uk-UA" sz="2700" dirty="0"/>
              <a:t>, </a:t>
            </a:r>
            <a:r>
              <a:rPr lang="uk-UA" sz="2700" b="1" u="sng" dirty="0"/>
              <a:t>є</a:t>
            </a:r>
            <a:r>
              <a:rPr lang="uk-UA" sz="2700" dirty="0" smtClean="0"/>
              <a:t>: </a:t>
            </a:r>
            <a:r>
              <a:rPr lang="uk-UA" sz="2700" i="1" dirty="0" smtClean="0">
                <a:solidFill>
                  <a:schemeClr val="accent5">
                    <a:lumMod val="75000"/>
                  </a:schemeClr>
                </a:solidFill>
              </a:rPr>
              <a:t>губні</a:t>
            </a:r>
            <a:r>
              <a:rPr lang="uk-UA" sz="2700" i="1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uk-UA" sz="2700" i="1" u="sng" dirty="0">
                <a:solidFill>
                  <a:schemeClr val="accent5">
                    <a:lumMod val="75000"/>
                  </a:schemeClr>
                </a:solidFill>
              </a:rPr>
              <a:t>б, п, в, м, </a:t>
            </a:r>
            <a:r>
              <a:rPr lang="uk-UA" sz="2700" i="1" u="sng" dirty="0" smtClean="0">
                <a:solidFill>
                  <a:schemeClr val="accent5">
                    <a:lumMod val="75000"/>
                  </a:schemeClr>
                </a:solidFill>
              </a:rPr>
              <a:t>ф</a:t>
            </a:r>
            <a:r>
              <a:rPr lang="uk-UA" sz="2700" i="1" dirty="0" smtClean="0">
                <a:solidFill>
                  <a:schemeClr val="accent5">
                    <a:lumMod val="75000"/>
                  </a:schemeClr>
                </a:solidFill>
              </a:rPr>
              <a:t>; шиплячі</a:t>
            </a:r>
            <a:r>
              <a:rPr lang="uk-UA" sz="2700" i="1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uk-UA" sz="2700" i="1" u="sng" dirty="0">
                <a:solidFill>
                  <a:schemeClr val="accent5">
                    <a:lumMod val="75000"/>
                  </a:schemeClr>
                </a:solidFill>
              </a:rPr>
              <a:t>ж, ч, ш, </a:t>
            </a:r>
            <a:r>
              <a:rPr lang="uk-UA" sz="2700" i="1" u="sng" dirty="0" err="1" smtClean="0">
                <a:solidFill>
                  <a:schemeClr val="accent5">
                    <a:lumMod val="75000"/>
                  </a:schemeClr>
                </a:solidFill>
              </a:rPr>
              <a:t>дж</a:t>
            </a:r>
            <a:r>
              <a:rPr lang="uk-UA" sz="2700" i="1" dirty="0" smtClean="0">
                <a:solidFill>
                  <a:schemeClr val="accent5">
                    <a:lumMod val="75000"/>
                  </a:schemeClr>
                </a:solidFill>
              </a:rPr>
              <a:t>; задньоязикові</a:t>
            </a:r>
            <a:r>
              <a:rPr lang="uk-UA" sz="2700" i="1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uk-UA" sz="2700" i="1" u="sng" dirty="0">
                <a:solidFill>
                  <a:schemeClr val="accent5">
                    <a:lumMod val="75000"/>
                  </a:schemeClr>
                </a:solidFill>
              </a:rPr>
              <a:t>ґ, к, </a:t>
            </a:r>
            <a:r>
              <a:rPr lang="uk-UA" sz="2700" i="1" u="sng" dirty="0" smtClean="0">
                <a:solidFill>
                  <a:schemeClr val="accent5">
                    <a:lumMod val="75000"/>
                  </a:schemeClr>
                </a:solidFill>
              </a:rPr>
              <a:t>х</a:t>
            </a:r>
            <a:r>
              <a:rPr lang="uk-UA" sz="2700" i="1" dirty="0" smtClean="0">
                <a:solidFill>
                  <a:schemeClr val="accent5">
                    <a:lumMod val="75000"/>
                  </a:schemeClr>
                </a:solidFill>
              </a:rPr>
              <a:t>; глотковий</a:t>
            </a:r>
            <a:r>
              <a:rPr lang="uk-UA" sz="2700" i="1" dirty="0">
                <a:solidFill>
                  <a:schemeClr val="accent5">
                    <a:lumMod val="75000"/>
                  </a:schemeClr>
                </a:solidFill>
              </a:rPr>
              <a:t>: </a:t>
            </a:r>
            <a:r>
              <a:rPr lang="uk-UA" sz="2700" i="1" u="sng" dirty="0" smtClean="0">
                <a:solidFill>
                  <a:schemeClr val="accent5">
                    <a:lumMod val="75000"/>
                  </a:schemeClr>
                </a:solidFill>
              </a:rPr>
              <a:t>г.</a:t>
            </a:r>
            <a:endParaRPr lang="ru-RU" sz="2700" i="1" u="sng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08473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78382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03043" y="79056"/>
            <a:ext cx="1013567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600" dirty="0"/>
              <a:t>План</a:t>
            </a:r>
            <a:endParaRPr lang="ru-RU" sz="3600" dirty="0"/>
          </a:p>
          <a:p>
            <a:pPr lvl="0" algn="just"/>
            <a:r>
              <a:rPr lang="uk-UA" sz="3600" dirty="0" smtClean="0"/>
              <a:t>1. Фразеологія</a:t>
            </a:r>
            <a:r>
              <a:rPr lang="uk-UA" sz="3600" dirty="0"/>
              <a:t>. Ознаки й типи фразеологізмів.</a:t>
            </a:r>
            <a:endParaRPr lang="ru-RU" sz="3600" dirty="0"/>
          </a:p>
          <a:p>
            <a:pPr lvl="0" algn="just"/>
            <a:r>
              <a:rPr lang="uk-UA" sz="3600" dirty="0" smtClean="0"/>
              <a:t>2. Джерела </a:t>
            </a:r>
            <a:r>
              <a:rPr lang="uk-UA" sz="3600" dirty="0"/>
              <a:t>фразеології.</a:t>
            </a:r>
            <a:endParaRPr lang="ru-RU" sz="3600" dirty="0"/>
          </a:p>
          <a:p>
            <a:pPr lvl="0" algn="just"/>
            <a:r>
              <a:rPr lang="uk-UA" sz="3600" dirty="0" smtClean="0"/>
              <a:t>3. Місце </a:t>
            </a:r>
            <a:r>
              <a:rPr lang="uk-UA" sz="3600" dirty="0"/>
              <a:t>фразеологізмів у діловому мовленні.</a:t>
            </a:r>
            <a:endParaRPr lang="ru-RU" sz="3600" dirty="0"/>
          </a:p>
          <a:p>
            <a:pPr lvl="0" algn="just"/>
            <a:r>
              <a:rPr lang="uk-UA" sz="3600" dirty="0" smtClean="0"/>
              <a:t>4. Особливості </a:t>
            </a:r>
            <a:r>
              <a:rPr lang="uk-UA" sz="3600" dirty="0"/>
              <a:t>перекладу фразеологізмів.</a:t>
            </a:r>
            <a:endParaRPr lang="ru-RU" sz="3600" dirty="0"/>
          </a:p>
          <a:p>
            <a:pPr lvl="0" algn="just"/>
            <a:r>
              <a:rPr lang="uk-UA" sz="3600" dirty="0" smtClean="0"/>
              <a:t>5. Українська </a:t>
            </a:r>
            <a:r>
              <a:rPr lang="uk-UA" sz="3600" dirty="0"/>
              <a:t>орфографія, її значення для правильного оформлення ділових паперів.</a:t>
            </a:r>
            <a:endParaRPr lang="ru-RU" sz="3600" dirty="0"/>
          </a:p>
          <a:p>
            <a:pPr lvl="0" algn="just"/>
            <a:r>
              <a:rPr lang="uk-UA" sz="3600" dirty="0" smtClean="0"/>
              <a:t>6. Складні </a:t>
            </a:r>
            <a:r>
              <a:rPr lang="uk-UA" sz="3600" dirty="0"/>
              <a:t>випадки вживання апострофа і м’якого </a:t>
            </a:r>
            <a:r>
              <a:rPr lang="uk-UA" sz="3600" dirty="0" err="1"/>
              <a:t>знака</a:t>
            </a:r>
            <a:r>
              <a:rPr lang="uk-UA" sz="3600" dirty="0"/>
              <a:t>.</a:t>
            </a:r>
            <a:endParaRPr lang="ru-RU" sz="3600" dirty="0"/>
          </a:p>
          <a:p>
            <a:pPr lvl="0" algn="just"/>
            <a:r>
              <a:rPr lang="uk-UA" sz="3600" dirty="0" smtClean="0"/>
              <a:t>7. Подвоєння</a:t>
            </a:r>
            <a:r>
              <a:rPr lang="uk-UA" sz="3600" dirty="0"/>
              <a:t>, подовження, спрощення, чергування.</a:t>
            </a:r>
            <a:endParaRPr lang="ru-RU" sz="3600" dirty="0"/>
          </a:p>
          <a:p>
            <a:pPr lvl="0" algn="just"/>
            <a:r>
              <a:rPr lang="uk-UA" sz="3600" dirty="0" smtClean="0"/>
              <a:t>8. Складні </a:t>
            </a:r>
            <a:r>
              <a:rPr lang="uk-UA" sz="3600" dirty="0"/>
              <a:t>випадки вживання великої </a:t>
            </a:r>
            <a:r>
              <a:rPr lang="uk-UA" sz="3600" dirty="0" smtClean="0"/>
              <a:t>літери.</a:t>
            </a:r>
          </a:p>
        </p:txBody>
      </p:sp>
    </p:spTree>
    <p:extLst>
      <p:ext uri="{BB962C8B-B14F-4D97-AF65-F5344CB8AC3E}">
        <p14:creationId xmlns:p14="http://schemas.microsoft.com/office/powerpoint/2010/main" val="1210497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78382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918952" y="257577"/>
            <a:ext cx="10109916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dirty="0"/>
              <a:t>Відповідно, звуки, які межують із пом’якшеними губними, шиплячими, задньоязиковими і глотковим, не будуть зазнавати м’якшення: </a:t>
            </a:r>
            <a:r>
              <a:rPr lang="uk-UA" sz="2800" b="1" i="1" dirty="0">
                <a:solidFill>
                  <a:schemeClr val="accent5">
                    <a:lumMod val="75000"/>
                  </a:schemeClr>
                </a:solidFill>
              </a:rPr>
              <a:t>к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в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ітень, </a:t>
            </a:r>
            <a:r>
              <a:rPr lang="uk-UA" sz="2800" b="1" i="1" dirty="0">
                <a:solidFill>
                  <a:schemeClr val="accent5">
                    <a:lumMod val="75000"/>
                  </a:schemeClr>
                </a:solidFill>
              </a:rPr>
              <a:t>с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в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ято</a:t>
            </a:r>
            <a:r>
              <a:rPr lang="uk-UA" sz="2800" dirty="0"/>
              <a:t>.</a:t>
            </a:r>
            <a:endParaRPr lang="ru-RU" sz="2800" dirty="0"/>
          </a:p>
          <a:p>
            <a:pPr algn="just"/>
            <a:r>
              <a:rPr lang="uk-UA" sz="2800" dirty="0"/>
              <a:t>5) між літерами, що позначають подовжені м’які приголосні: 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су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дд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я, ма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зз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ю, весі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лл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я</a:t>
            </a:r>
            <a:r>
              <a:rPr lang="uk-UA" sz="2800" dirty="0"/>
              <a:t>;</a:t>
            </a:r>
            <a:endParaRPr lang="ru-RU" sz="2800" dirty="0"/>
          </a:p>
          <a:p>
            <a:pPr algn="just"/>
            <a:r>
              <a:rPr lang="uk-UA" sz="2800" dirty="0"/>
              <a:t>6)  після літер, що позначають м’які приголосні, крім л, якщо за ними йдуть інші букви на позначення м’яких приголосних: 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радість, пізній, пісня</a:t>
            </a:r>
            <a:r>
              <a:rPr lang="uk-UA" sz="2800" dirty="0"/>
              <a:t>;</a:t>
            </a:r>
            <a:endParaRPr lang="ru-RU" sz="2800" dirty="0"/>
          </a:p>
          <a:p>
            <a:pPr algn="just"/>
            <a:r>
              <a:rPr lang="uk-UA" sz="2800" dirty="0"/>
              <a:t>7) у буквосполученнях </a:t>
            </a:r>
            <a:r>
              <a:rPr lang="uk-UA" sz="2800" dirty="0" err="1"/>
              <a:t>лц</a:t>
            </a:r>
            <a:r>
              <a:rPr lang="uk-UA" sz="2800" dirty="0"/>
              <a:t>, </a:t>
            </a:r>
            <a:r>
              <a:rPr lang="uk-UA" sz="2800" dirty="0" err="1"/>
              <a:t>нц</a:t>
            </a:r>
            <a:r>
              <a:rPr lang="uk-UA" sz="2800" dirty="0"/>
              <a:t>, </a:t>
            </a:r>
            <a:r>
              <a:rPr lang="uk-UA" sz="2800" dirty="0" err="1"/>
              <a:t>лч</a:t>
            </a:r>
            <a:r>
              <a:rPr lang="uk-UA" sz="2800" dirty="0"/>
              <a:t>, </a:t>
            </a:r>
            <a:r>
              <a:rPr lang="uk-UA" sz="2800" dirty="0" err="1"/>
              <a:t>нч</a:t>
            </a:r>
            <a:r>
              <a:rPr lang="uk-UA" sz="2800" dirty="0"/>
              <a:t>, які походять від </a:t>
            </a:r>
            <a:r>
              <a:rPr lang="uk-UA" sz="2800" dirty="0" err="1"/>
              <a:t>лк</a:t>
            </a:r>
            <a:r>
              <a:rPr lang="uk-UA" sz="2800" dirty="0"/>
              <a:t>, </a:t>
            </a:r>
            <a:r>
              <a:rPr lang="uk-UA" sz="2800" dirty="0" err="1"/>
              <a:t>нк</a:t>
            </a:r>
            <a:r>
              <a:rPr lang="uk-UA" sz="2800" dirty="0"/>
              <a:t>: 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рибалчин, матінчин, матінці</a:t>
            </a:r>
            <a:r>
              <a:rPr lang="uk-UA" sz="2800" dirty="0"/>
              <a:t>;</a:t>
            </a:r>
            <a:endParaRPr lang="ru-RU" sz="2800" dirty="0"/>
          </a:p>
          <a:p>
            <a:pPr algn="just"/>
            <a:r>
              <a:rPr lang="uk-UA" sz="2800" dirty="0"/>
              <a:t>8) в українських власних назвах: 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Уляна, Омелян, Севастян, Тетяна Наталя, Касян, Дяченко, Третяк</a:t>
            </a:r>
            <a:r>
              <a:rPr lang="uk-UA" sz="2800" dirty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516762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78382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03042" y="0"/>
            <a:ext cx="10264462" cy="67403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700" dirty="0"/>
              <a:t>В українській мові подвоєння приголосних відбувається внаслідок:</a:t>
            </a:r>
            <a:endParaRPr lang="ru-RU" sz="2700" dirty="0"/>
          </a:p>
          <a:p>
            <a:pPr algn="just"/>
            <a:r>
              <a:rPr lang="uk-UA" sz="2700" dirty="0"/>
              <a:t>1)  збігу однакових приголосних звуків на межі значущих частин слова: </a:t>
            </a:r>
            <a:r>
              <a:rPr lang="uk-UA" sz="2700" i="1" dirty="0">
                <a:solidFill>
                  <a:schemeClr val="accent5">
                    <a:lumMod val="75000"/>
                  </a:schemeClr>
                </a:solidFill>
              </a:rPr>
              <a:t>беззбройний, цінний</a:t>
            </a:r>
            <a:r>
              <a:rPr lang="uk-UA" sz="2700" dirty="0"/>
              <a:t>;</a:t>
            </a:r>
            <a:endParaRPr lang="ru-RU" sz="2700" dirty="0"/>
          </a:p>
          <a:p>
            <a:pPr algn="just"/>
            <a:r>
              <a:rPr lang="uk-UA" sz="2700" dirty="0"/>
              <a:t>2)  фонетичного процесу уподібнення давнього суфіксального й до попереднього приголосного, тобто прогресивної асиміляції: </a:t>
            </a:r>
            <a:r>
              <a:rPr lang="uk-UA" sz="2700" i="1" dirty="0">
                <a:solidFill>
                  <a:schemeClr val="accent5">
                    <a:lumMod val="75000"/>
                  </a:schemeClr>
                </a:solidFill>
              </a:rPr>
              <a:t>життя, ніччю, колосся</a:t>
            </a:r>
            <a:r>
              <a:rPr lang="uk-UA" sz="2700" dirty="0" smtClean="0"/>
              <a:t>.</a:t>
            </a:r>
          </a:p>
          <a:p>
            <a:pPr algn="just"/>
            <a:r>
              <a:rPr lang="uk-UA" sz="2700" dirty="0"/>
              <a:t>Розглянемо випадки, коли відбувається подвоєння:</a:t>
            </a:r>
            <a:endParaRPr lang="ru-RU" sz="2700" dirty="0"/>
          </a:p>
          <a:p>
            <a:pPr algn="just"/>
            <a:r>
              <a:rPr lang="uk-UA" sz="2700" dirty="0"/>
              <a:t>1)  при збігу двох однакових літер на межі: а) </a:t>
            </a:r>
            <a:r>
              <a:rPr lang="uk-UA" sz="2700" dirty="0" err="1"/>
              <a:t>префікса</a:t>
            </a:r>
            <a:r>
              <a:rPr lang="uk-UA" sz="2700" dirty="0"/>
              <a:t> й кореня: </a:t>
            </a:r>
            <a:r>
              <a:rPr lang="uk-UA" sz="2700" i="1" dirty="0">
                <a:solidFill>
                  <a:schemeClr val="accent5">
                    <a:lumMod val="75000"/>
                  </a:schemeClr>
                </a:solidFill>
              </a:rPr>
              <a:t>бе</a:t>
            </a:r>
            <a:r>
              <a:rPr lang="uk-UA" sz="2700" i="1" u="sng" dirty="0">
                <a:solidFill>
                  <a:schemeClr val="accent5">
                    <a:lumMod val="75000"/>
                  </a:schemeClr>
                </a:solidFill>
              </a:rPr>
              <a:t>зз</a:t>
            </a:r>
            <a:r>
              <a:rPr lang="uk-UA" sz="2700" i="1" dirty="0">
                <a:solidFill>
                  <a:schemeClr val="accent5">
                    <a:lumMod val="75000"/>
                  </a:schemeClr>
                </a:solidFill>
              </a:rPr>
              <a:t>містовний</a:t>
            </a:r>
            <a:r>
              <a:rPr lang="uk-UA" sz="27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uk-UA" sz="2700" i="1" dirty="0">
                <a:solidFill>
                  <a:schemeClr val="accent5">
                    <a:lumMod val="75000"/>
                  </a:schemeClr>
                </a:solidFill>
              </a:rPr>
              <a:t>ві</a:t>
            </a:r>
            <a:r>
              <a:rPr lang="uk-UA" sz="2700" i="1" u="sng" dirty="0">
                <a:solidFill>
                  <a:schemeClr val="accent5">
                    <a:lumMod val="75000"/>
                  </a:schemeClr>
                </a:solidFill>
              </a:rPr>
              <a:t>дд</a:t>
            </a:r>
            <a:r>
              <a:rPr lang="uk-UA" sz="2700" i="1" dirty="0">
                <a:solidFill>
                  <a:schemeClr val="accent5">
                    <a:lumMod val="75000"/>
                  </a:schemeClr>
                </a:solidFill>
              </a:rPr>
              <a:t>аний</a:t>
            </a:r>
            <a:r>
              <a:rPr lang="uk-UA" sz="2700" dirty="0"/>
              <a:t>; б) кореня і суфікса: </a:t>
            </a:r>
            <a:r>
              <a:rPr lang="uk-UA" sz="2700" i="1" dirty="0"/>
              <a:t>к</a:t>
            </a:r>
            <a:r>
              <a:rPr lang="uk-UA" sz="2700" i="1" dirty="0">
                <a:solidFill>
                  <a:schemeClr val="accent5">
                    <a:lumMod val="75000"/>
                  </a:schemeClr>
                </a:solidFill>
              </a:rPr>
              <a:t>орі</a:t>
            </a:r>
            <a:r>
              <a:rPr lang="uk-UA" sz="2700" i="1" u="sng" dirty="0">
                <a:solidFill>
                  <a:schemeClr val="accent5">
                    <a:lumMod val="75000"/>
                  </a:schemeClr>
                </a:solidFill>
              </a:rPr>
              <a:t>нн</a:t>
            </a:r>
            <a:r>
              <a:rPr lang="uk-UA" sz="2700" i="1" dirty="0">
                <a:solidFill>
                  <a:schemeClr val="accent5">
                    <a:lumMod val="75000"/>
                  </a:schemeClr>
                </a:solidFill>
              </a:rPr>
              <a:t>ий</a:t>
            </a:r>
            <a:r>
              <a:rPr lang="uk-UA" sz="27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uk-UA" sz="2700" i="1" dirty="0">
                <a:solidFill>
                  <a:schemeClr val="accent5">
                    <a:lumMod val="75000"/>
                  </a:schemeClr>
                </a:solidFill>
              </a:rPr>
              <a:t>зако</a:t>
            </a:r>
            <a:r>
              <a:rPr lang="uk-UA" sz="2700" i="1" u="sng" dirty="0">
                <a:solidFill>
                  <a:schemeClr val="accent5">
                    <a:lumMod val="75000"/>
                  </a:schemeClr>
                </a:solidFill>
              </a:rPr>
              <a:t>нн</a:t>
            </a:r>
            <a:r>
              <a:rPr lang="uk-UA" sz="2700" i="1" dirty="0">
                <a:solidFill>
                  <a:schemeClr val="accent5">
                    <a:lumMod val="75000"/>
                  </a:schemeClr>
                </a:solidFill>
              </a:rPr>
              <a:t>ий</a:t>
            </a:r>
            <a:r>
              <a:rPr lang="uk-UA" sz="27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uk-UA" sz="2700" i="1" dirty="0">
                <a:solidFill>
                  <a:schemeClr val="accent5">
                    <a:lumMod val="75000"/>
                  </a:schemeClr>
                </a:solidFill>
              </a:rPr>
              <a:t>годи</a:t>
            </a:r>
            <a:r>
              <a:rPr lang="uk-UA" sz="2700" i="1" u="sng" dirty="0">
                <a:solidFill>
                  <a:schemeClr val="accent5">
                    <a:lumMod val="75000"/>
                  </a:schemeClr>
                </a:solidFill>
              </a:rPr>
              <a:t>нн</a:t>
            </a:r>
            <a:r>
              <a:rPr lang="uk-UA" sz="2700" i="1" dirty="0">
                <a:solidFill>
                  <a:schemeClr val="accent5">
                    <a:lumMod val="75000"/>
                  </a:schemeClr>
                </a:solidFill>
              </a:rPr>
              <a:t>ик</a:t>
            </a:r>
            <a:r>
              <a:rPr lang="uk-UA" sz="2700" dirty="0">
                <a:solidFill>
                  <a:schemeClr val="accent5">
                    <a:lumMod val="75000"/>
                  </a:schemeClr>
                </a:solidFill>
              </a:rPr>
              <a:t>; </a:t>
            </a:r>
            <a:r>
              <a:rPr lang="uk-UA" sz="2700" dirty="0"/>
              <a:t>в) двох суфіксів: </a:t>
            </a:r>
            <a:r>
              <a:rPr lang="uk-UA" sz="2700" i="1" dirty="0">
                <a:solidFill>
                  <a:schemeClr val="accent5">
                    <a:lumMod val="75000"/>
                  </a:schemeClr>
                </a:solidFill>
              </a:rPr>
              <a:t>письме</a:t>
            </a:r>
            <a:r>
              <a:rPr lang="uk-UA" sz="2700" i="1" u="sng" dirty="0">
                <a:solidFill>
                  <a:schemeClr val="accent5">
                    <a:lumMod val="75000"/>
                  </a:schemeClr>
                </a:solidFill>
              </a:rPr>
              <a:t>нн</a:t>
            </a:r>
            <a:r>
              <a:rPr lang="uk-UA" sz="2700" i="1" dirty="0">
                <a:solidFill>
                  <a:schemeClr val="accent5">
                    <a:lumMod val="75000"/>
                  </a:schemeClr>
                </a:solidFill>
              </a:rPr>
              <a:t>ик</a:t>
            </a:r>
            <a:r>
              <a:rPr lang="uk-UA" sz="27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uk-UA" sz="2700" i="1" dirty="0">
                <a:solidFill>
                  <a:schemeClr val="accent5">
                    <a:lumMod val="75000"/>
                  </a:schemeClr>
                </a:solidFill>
              </a:rPr>
              <a:t>іме</a:t>
            </a:r>
            <a:r>
              <a:rPr lang="uk-UA" sz="2700" i="1" u="sng" dirty="0">
                <a:solidFill>
                  <a:schemeClr val="accent5">
                    <a:lumMod val="75000"/>
                  </a:schemeClr>
                </a:solidFill>
              </a:rPr>
              <a:t>нн</a:t>
            </a:r>
            <a:r>
              <a:rPr lang="uk-UA" sz="2700" i="1" dirty="0">
                <a:solidFill>
                  <a:schemeClr val="accent5">
                    <a:lumMod val="75000"/>
                  </a:schemeClr>
                </a:solidFill>
              </a:rPr>
              <a:t>ик</a:t>
            </a:r>
            <a:r>
              <a:rPr lang="uk-UA" sz="2700" dirty="0"/>
              <a:t>; г) основи дієслова і постфікса -ся: </a:t>
            </a:r>
            <a:r>
              <a:rPr lang="uk-UA" sz="2700" i="1" dirty="0">
                <a:solidFill>
                  <a:schemeClr val="accent5">
                    <a:lumMod val="75000"/>
                  </a:schemeClr>
                </a:solidFill>
              </a:rPr>
              <a:t>розрі</a:t>
            </a:r>
            <a:r>
              <a:rPr lang="uk-UA" sz="2700" i="1" u="sng" dirty="0">
                <a:solidFill>
                  <a:schemeClr val="accent5">
                    <a:lumMod val="75000"/>
                  </a:schemeClr>
                </a:solidFill>
              </a:rPr>
              <a:t>сс</a:t>
            </a:r>
            <a:r>
              <a:rPr lang="uk-UA" sz="2700" i="1" dirty="0">
                <a:solidFill>
                  <a:schemeClr val="accent5">
                    <a:lumMod val="75000"/>
                  </a:schemeClr>
                </a:solidFill>
              </a:rPr>
              <a:t>я</a:t>
            </a:r>
            <a:r>
              <a:rPr lang="uk-UA" sz="27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uk-UA" sz="2700" i="1" dirty="0">
                <a:solidFill>
                  <a:schemeClr val="accent5">
                    <a:lumMod val="75000"/>
                  </a:schemeClr>
                </a:solidFill>
              </a:rPr>
              <a:t>підні</a:t>
            </a:r>
            <a:r>
              <a:rPr lang="uk-UA" sz="2700" i="1" u="sng" dirty="0">
                <a:solidFill>
                  <a:schemeClr val="accent5">
                    <a:lumMod val="75000"/>
                  </a:schemeClr>
                </a:solidFill>
              </a:rPr>
              <a:t>сс</a:t>
            </a:r>
            <a:r>
              <a:rPr lang="uk-UA" sz="2700" i="1" dirty="0">
                <a:solidFill>
                  <a:schemeClr val="accent5">
                    <a:lumMod val="75000"/>
                  </a:schemeClr>
                </a:solidFill>
              </a:rPr>
              <a:t>я</a:t>
            </a:r>
            <a:r>
              <a:rPr lang="uk-UA" sz="2700" dirty="0"/>
              <a:t>; д) двох частин складноскороченого слова: </a:t>
            </a:r>
            <a:r>
              <a:rPr lang="uk-UA" sz="2700" i="1" dirty="0">
                <a:solidFill>
                  <a:schemeClr val="accent5">
                    <a:lumMod val="75000"/>
                  </a:schemeClr>
                </a:solidFill>
              </a:rPr>
              <a:t>місь</a:t>
            </a:r>
            <a:r>
              <a:rPr lang="uk-UA" sz="2700" i="1" u="sng" dirty="0">
                <a:solidFill>
                  <a:schemeClr val="accent5">
                    <a:lumMod val="75000"/>
                  </a:schemeClr>
                </a:solidFill>
              </a:rPr>
              <a:t>кк</a:t>
            </a:r>
            <a:r>
              <a:rPr lang="uk-UA" sz="2700" i="1" dirty="0">
                <a:solidFill>
                  <a:schemeClr val="accent5">
                    <a:lumMod val="75000"/>
                  </a:schemeClr>
                </a:solidFill>
              </a:rPr>
              <a:t>ом</a:t>
            </a:r>
            <a:r>
              <a:rPr lang="uk-UA" sz="27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700" dirty="0"/>
              <a:t>(міський комітет), </a:t>
            </a:r>
            <a:r>
              <a:rPr lang="uk-UA" sz="2700" i="1" dirty="0">
                <a:solidFill>
                  <a:schemeClr val="accent5">
                    <a:lumMod val="75000"/>
                  </a:schemeClr>
                </a:solidFill>
              </a:rPr>
              <a:t>війсь</a:t>
            </a:r>
            <a:r>
              <a:rPr lang="uk-UA" sz="2700" i="1" u="sng" dirty="0">
                <a:solidFill>
                  <a:schemeClr val="accent5">
                    <a:lumMod val="75000"/>
                  </a:schemeClr>
                </a:solidFill>
              </a:rPr>
              <a:t>кк</a:t>
            </a:r>
            <a:r>
              <a:rPr lang="uk-UA" sz="2700" i="1" dirty="0">
                <a:solidFill>
                  <a:schemeClr val="accent5">
                    <a:lumMod val="75000"/>
                  </a:schemeClr>
                </a:solidFill>
              </a:rPr>
              <a:t>омат</a:t>
            </a:r>
            <a:r>
              <a:rPr lang="uk-UA" sz="27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700" dirty="0"/>
              <a:t>(військовий комісаріат);</a:t>
            </a:r>
            <a:endParaRPr lang="ru-RU" sz="2700" dirty="0"/>
          </a:p>
          <a:p>
            <a:pPr algn="just"/>
            <a:r>
              <a:rPr lang="uk-UA" sz="2700" dirty="0"/>
              <a:t>2)  у наголошеннях прикметникових і прислівникових суфіксах -</a:t>
            </a:r>
            <a:r>
              <a:rPr lang="uk-UA" sz="2700" dirty="0" err="1"/>
              <a:t>енн</a:t>
            </a:r>
            <a:r>
              <a:rPr lang="uk-UA" sz="2700" dirty="0"/>
              <a:t>-, -</a:t>
            </a:r>
            <a:r>
              <a:rPr lang="uk-UA" sz="2700" dirty="0" err="1"/>
              <a:t>анн</a:t>
            </a:r>
            <a:r>
              <a:rPr lang="uk-UA" sz="2700" dirty="0"/>
              <a:t>-: </a:t>
            </a:r>
            <a:r>
              <a:rPr lang="uk-UA" sz="2700" i="1" dirty="0">
                <a:solidFill>
                  <a:schemeClr val="accent5">
                    <a:lumMod val="75000"/>
                  </a:schemeClr>
                </a:solidFill>
              </a:rPr>
              <a:t>свяще</a:t>
            </a:r>
            <a:r>
              <a:rPr lang="uk-UA" sz="2700" i="1" u="sng" dirty="0">
                <a:solidFill>
                  <a:schemeClr val="accent5">
                    <a:lumMod val="75000"/>
                  </a:schemeClr>
                </a:solidFill>
              </a:rPr>
              <a:t>нн</a:t>
            </a:r>
            <a:r>
              <a:rPr lang="uk-UA" sz="2700" i="1" dirty="0">
                <a:solidFill>
                  <a:schemeClr val="accent5">
                    <a:lumMod val="75000"/>
                  </a:schemeClr>
                </a:solidFill>
              </a:rPr>
              <a:t>ий</a:t>
            </a:r>
            <a:r>
              <a:rPr lang="uk-UA" sz="27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uk-UA" sz="2700" i="1" dirty="0">
                <a:solidFill>
                  <a:schemeClr val="accent5">
                    <a:lumMod val="75000"/>
                  </a:schemeClr>
                </a:solidFill>
              </a:rPr>
              <a:t>непримире</a:t>
            </a:r>
            <a:r>
              <a:rPr lang="uk-UA" sz="2700" i="1" u="sng" dirty="0">
                <a:solidFill>
                  <a:schemeClr val="accent5">
                    <a:lumMod val="75000"/>
                  </a:schemeClr>
                </a:solidFill>
              </a:rPr>
              <a:t>нн</a:t>
            </a:r>
            <a:r>
              <a:rPr lang="uk-UA" sz="2700" i="1" dirty="0">
                <a:solidFill>
                  <a:schemeClr val="accent5">
                    <a:lumMod val="75000"/>
                  </a:schemeClr>
                </a:solidFill>
              </a:rPr>
              <a:t>ий</a:t>
            </a:r>
            <a:r>
              <a:rPr lang="uk-UA" sz="27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uk-UA" sz="2700" i="1" dirty="0">
                <a:solidFill>
                  <a:schemeClr val="accent5">
                    <a:lumMod val="75000"/>
                  </a:schemeClr>
                </a:solidFill>
              </a:rPr>
              <a:t>мерзе</a:t>
            </a:r>
            <a:r>
              <a:rPr lang="uk-UA" sz="2700" i="1" u="sng" dirty="0">
                <a:solidFill>
                  <a:schemeClr val="accent5">
                    <a:lumMod val="75000"/>
                  </a:schemeClr>
                </a:solidFill>
              </a:rPr>
              <a:t>нн</a:t>
            </a:r>
            <a:r>
              <a:rPr lang="uk-UA" sz="2700" i="1" dirty="0">
                <a:solidFill>
                  <a:schemeClr val="accent5">
                    <a:lumMod val="75000"/>
                  </a:schemeClr>
                </a:solidFill>
              </a:rPr>
              <a:t>ий</a:t>
            </a:r>
            <a:r>
              <a:rPr lang="uk-UA" sz="27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uk-UA" sz="2700" i="1" dirty="0">
                <a:solidFill>
                  <a:schemeClr val="accent5">
                    <a:lumMod val="75000"/>
                  </a:schemeClr>
                </a:solidFill>
              </a:rPr>
              <a:t>невблага</a:t>
            </a:r>
            <a:r>
              <a:rPr lang="uk-UA" sz="2700" i="1" u="sng" dirty="0">
                <a:solidFill>
                  <a:schemeClr val="accent5">
                    <a:lumMod val="75000"/>
                  </a:schemeClr>
                </a:solidFill>
              </a:rPr>
              <a:t>нн</a:t>
            </a:r>
            <a:r>
              <a:rPr lang="uk-UA" sz="2700" i="1" dirty="0">
                <a:solidFill>
                  <a:schemeClr val="accent5">
                    <a:lumMod val="75000"/>
                  </a:schemeClr>
                </a:solidFill>
              </a:rPr>
              <a:t>о</a:t>
            </a:r>
            <a:r>
              <a:rPr lang="uk-UA" sz="27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uk-UA" sz="2700" i="1" dirty="0">
                <a:solidFill>
                  <a:schemeClr val="accent5">
                    <a:lumMod val="75000"/>
                  </a:schemeClr>
                </a:solidFill>
              </a:rPr>
              <a:t>стара</a:t>
            </a:r>
            <a:r>
              <a:rPr lang="uk-UA" sz="2700" i="1" u="sng" dirty="0">
                <a:solidFill>
                  <a:schemeClr val="accent5">
                    <a:lumMod val="75000"/>
                  </a:schemeClr>
                </a:solidFill>
              </a:rPr>
              <a:t>нн</a:t>
            </a:r>
            <a:r>
              <a:rPr lang="uk-UA" sz="2700" i="1" dirty="0">
                <a:solidFill>
                  <a:schemeClr val="accent5">
                    <a:lumMod val="75000"/>
                  </a:schemeClr>
                </a:solidFill>
              </a:rPr>
              <a:t>о</a:t>
            </a:r>
            <a:r>
              <a:rPr lang="uk-UA" sz="27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6579663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78382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03042" y="0"/>
            <a:ext cx="10264462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dirty="0"/>
              <a:t>Подовження приголосних передається на письмі двома однаковими літерами у наголошених суфіксах -</a:t>
            </a:r>
            <a:r>
              <a:rPr lang="uk-UA" sz="2800" dirty="0" err="1"/>
              <a:t>енн</a:t>
            </a:r>
            <a:r>
              <a:rPr lang="uk-UA" sz="2800" dirty="0"/>
              <a:t>, -а/</a:t>
            </a:r>
            <a:r>
              <a:rPr lang="uk-UA" sz="2800" dirty="0" err="1"/>
              <a:t>нн</a:t>
            </a:r>
            <a:r>
              <a:rPr lang="uk-UA" sz="2800" dirty="0"/>
              <a:t> прикметників, а також у похідних іменниках із суфіксом -</a:t>
            </a:r>
            <a:r>
              <a:rPr lang="uk-UA" sz="2800" dirty="0" err="1"/>
              <a:t>ість</a:t>
            </a:r>
            <a:r>
              <a:rPr lang="uk-UA" sz="2800" dirty="0"/>
              <a:t> і прислівниках: 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численний</a:t>
            </a:r>
            <a:r>
              <a:rPr lang="uk-UA" sz="28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численність</a:t>
            </a:r>
            <a:r>
              <a:rPr lang="uk-UA" sz="2800" dirty="0">
                <a:solidFill>
                  <a:schemeClr val="accent5">
                    <a:lumMod val="75000"/>
                  </a:schemeClr>
                </a:solidFill>
              </a:rPr>
              <a:t>; 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нездійсненний</a:t>
            </a:r>
            <a:r>
              <a:rPr lang="uk-UA" sz="2800" dirty="0">
                <a:solidFill>
                  <a:schemeClr val="accent5">
                    <a:lumMod val="75000"/>
                  </a:schemeClr>
                </a:solidFill>
              </a:rPr>
              <a:t>; 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нездійсненність</a:t>
            </a:r>
            <a:r>
              <a:rPr lang="uk-UA" sz="28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нездійсненно</a:t>
            </a:r>
            <a:r>
              <a:rPr lang="uk-UA" sz="28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невблаганний</a:t>
            </a:r>
            <a:r>
              <a:rPr lang="uk-UA" sz="28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невблаганність</a:t>
            </a:r>
            <a:r>
              <a:rPr lang="uk-UA" sz="28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невблаганно</a:t>
            </a:r>
            <a:r>
              <a:rPr lang="uk-UA" sz="28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священний</a:t>
            </a:r>
            <a:r>
              <a:rPr lang="uk-UA" sz="28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блаженний</a:t>
            </a:r>
            <a:r>
              <a:rPr lang="uk-UA" sz="2800" dirty="0"/>
              <a:t>, </a:t>
            </a:r>
            <a:r>
              <a:rPr lang="uk-UA" sz="2800" b="1" u="sng" dirty="0"/>
              <a:t>але</a:t>
            </a:r>
            <a:r>
              <a:rPr lang="uk-UA" sz="2800" dirty="0"/>
              <a:t>: 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шалений</a:t>
            </a:r>
            <a:r>
              <a:rPr lang="uk-UA" sz="28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жаданий</a:t>
            </a:r>
            <a:r>
              <a:rPr lang="uk-UA" sz="28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довгожданий</a:t>
            </a:r>
            <a:r>
              <a:rPr lang="uk-UA" sz="2800" dirty="0">
                <a:solidFill>
                  <a:schemeClr val="accent5">
                    <a:lumMod val="75000"/>
                  </a:schemeClr>
                </a:solidFill>
              </a:rPr>
              <a:t>;</a:t>
            </a:r>
            <a:endParaRPr lang="ru-RU" sz="2800" dirty="0">
              <a:solidFill>
                <a:schemeClr val="accent5">
                  <a:lumMod val="75000"/>
                </a:schemeClr>
              </a:solidFill>
            </a:endParaRPr>
          </a:p>
          <a:p>
            <a:pPr algn="just"/>
            <a:r>
              <a:rPr lang="uk-UA" sz="2800" dirty="0"/>
              <a:t>3.  Подовження приголосних д, д', т, т', з', с', ц', д, л', н', ж’, ч’, ш’ у позиції між голосними передається на письмі: </a:t>
            </a:r>
            <a:endParaRPr lang="ru-RU" sz="2800" dirty="0"/>
          </a:p>
          <a:p>
            <a:pPr algn="just"/>
            <a:r>
              <a:rPr lang="uk-UA" sz="2800" dirty="0"/>
              <a:t>а)  в усіх відмінках іменників середнього роду ІІ відміни, крім родового множини із нульовим закінченням: 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обличчя</a:t>
            </a:r>
            <a:r>
              <a:rPr lang="uk-UA" sz="28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обличчю</a:t>
            </a:r>
            <a:r>
              <a:rPr lang="uk-UA" sz="28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обличчям</a:t>
            </a:r>
            <a:r>
              <a:rPr lang="uk-UA" sz="28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на обличчі</a:t>
            </a:r>
            <a:r>
              <a:rPr lang="uk-UA" sz="2800" dirty="0"/>
              <a:t>, </a:t>
            </a:r>
            <a:r>
              <a:rPr lang="uk-UA" sz="2800" b="1" u="sng" dirty="0"/>
              <a:t>але</a:t>
            </a:r>
            <a:r>
              <a:rPr lang="uk-UA" sz="2800" dirty="0"/>
              <a:t>: </a:t>
            </a:r>
            <a:r>
              <a:rPr lang="uk-UA" sz="2800" i="1" dirty="0" err="1">
                <a:solidFill>
                  <a:schemeClr val="accent5">
                    <a:lumMod val="75000"/>
                  </a:schemeClr>
                </a:solidFill>
              </a:rPr>
              <a:t>облич</a:t>
            </a:r>
            <a:r>
              <a:rPr lang="uk-UA" sz="28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почуттів</a:t>
            </a:r>
            <a:r>
              <a:rPr lang="uk-UA" sz="28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uk-UA" sz="2800" i="1" dirty="0" err="1">
                <a:solidFill>
                  <a:schemeClr val="accent5">
                    <a:lumMod val="75000"/>
                  </a:schemeClr>
                </a:solidFill>
              </a:rPr>
              <a:t>відкриттів</a:t>
            </a:r>
            <a:r>
              <a:rPr lang="uk-UA"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dirty="0"/>
              <a:t>(і 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відкрить</a:t>
            </a:r>
            <a:r>
              <a:rPr lang="uk-UA" sz="2800" dirty="0"/>
              <a:t>); 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Запоріжжя</a:t>
            </a:r>
            <a:r>
              <a:rPr lang="uk-UA" sz="28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Полісся</a:t>
            </a:r>
            <a:r>
              <a:rPr lang="uk-UA" sz="2800" dirty="0"/>
              <a:t>, </a:t>
            </a:r>
            <a:r>
              <a:rPr lang="uk-UA" sz="2800" b="1" u="sng" dirty="0"/>
              <a:t>але</a:t>
            </a:r>
            <a:r>
              <a:rPr lang="uk-UA" sz="2800" dirty="0"/>
              <a:t>: 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Поволжя</a:t>
            </a:r>
            <a:r>
              <a:rPr lang="uk-UA" sz="2800" dirty="0">
                <a:solidFill>
                  <a:schemeClr val="accent5">
                    <a:lumMod val="75000"/>
                  </a:schemeClr>
                </a:solidFill>
              </a:rPr>
              <a:t>, 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безсмертя</a:t>
            </a:r>
            <a:r>
              <a:rPr lang="uk-UA"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dirty="0"/>
              <a:t>(позиція не між голосними</a:t>
            </a:r>
            <a:r>
              <a:rPr lang="uk-UA" sz="2800" dirty="0" smtClean="0"/>
              <a:t>);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57672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78382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50265" y="0"/>
            <a:ext cx="1026446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dirty="0"/>
              <a:t>б)  в усіх відмінках деяких іменників і відміни, крім родового множини із закінченням -ей: 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Ілля, Іллі, Іллю, Іллею, на Іллі, Ілле; рілля, ріллі, ріллю, ріллею; суддя, судді, суддю, суддею, суддів; стаття, статті, статтю, статтею</a:t>
            </a:r>
            <a:r>
              <a:rPr lang="uk-UA" sz="2800" dirty="0"/>
              <a:t>, але: 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статей</a:t>
            </a:r>
            <a:r>
              <a:rPr lang="uk-UA" sz="2800" dirty="0"/>
              <a:t>;</a:t>
            </a:r>
            <a:endParaRPr lang="ru-RU" sz="2800" dirty="0"/>
          </a:p>
          <a:p>
            <a:pPr algn="just"/>
            <a:r>
              <a:rPr lang="uk-UA" sz="2800" dirty="0"/>
              <a:t>в)  у похідних словах, утворених від іменників двох попередніх груп: 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гіллястий, гіллячка, життєвий, життєрадісний, життєлюбність, суддівський, суддівство, </a:t>
            </a:r>
            <a:r>
              <a:rPr lang="uk-UA" sz="2800" i="1" dirty="0" err="1">
                <a:solidFill>
                  <a:schemeClr val="accent5">
                    <a:lumMod val="75000"/>
                  </a:schemeClr>
                </a:solidFill>
              </a:rPr>
              <a:t>Іллева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dirty="0"/>
              <a:t>(книга), але: 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статейний</a:t>
            </a:r>
            <a:r>
              <a:rPr lang="uk-UA" sz="2800" dirty="0"/>
              <a:t>;</a:t>
            </a:r>
            <a:endParaRPr lang="ru-RU" sz="2800" dirty="0"/>
          </a:p>
          <a:p>
            <a:pPr algn="just"/>
            <a:r>
              <a:rPr lang="uk-UA" sz="2800" dirty="0"/>
              <a:t>г)  в орудному відмінку однини іменників ІІІ відміни, якщо в називному відмінку основа їх закінчується на один м’який або шиплячий приголосний: 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сіллю (сіль), глибінню (глибінь), річчю (річ), сумішшю (суміш), упряжжю (упряж)</a:t>
            </a:r>
            <a:r>
              <a:rPr lang="uk-UA" sz="2800" dirty="0"/>
              <a:t>, але: 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радістю, смертю, </a:t>
            </a:r>
            <a:r>
              <a:rPr lang="uk-UA" sz="2800" i="1" dirty="0" err="1">
                <a:solidFill>
                  <a:schemeClr val="accent5">
                    <a:lumMod val="75000"/>
                  </a:schemeClr>
                </a:solidFill>
              </a:rPr>
              <a:t>жовчю</a:t>
            </a:r>
            <a:r>
              <a:rPr lang="uk-UA" sz="2800" dirty="0"/>
              <a:t> (радість, смерть, жовч </a:t>
            </a:r>
            <a:r>
              <a:rPr lang="uk-UA" sz="2800" dirty="0" smtClean="0"/>
              <a:t>– слова </a:t>
            </a:r>
            <a:r>
              <a:rPr lang="uk-UA" sz="2800" dirty="0"/>
              <a:t>закінчується двома приголосними), 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кров’ю, </a:t>
            </a:r>
            <a:r>
              <a:rPr lang="uk-UA" sz="2800" i="1" dirty="0" err="1">
                <a:solidFill>
                  <a:schemeClr val="accent5">
                    <a:lumMod val="75000"/>
                  </a:schemeClr>
                </a:solidFill>
              </a:rPr>
              <a:t>Об’ю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dirty="0"/>
              <a:t>(кров, Об - основа не на м’який і не на шиплячий</a:t>
            </a:r>
            <a:r>
              <a:rPr lang="uk-UA" sz="2800" dirty="0" smtClean="0"/>
              <a:t>);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1531902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78382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803042" y="0"/>
            <a:ext cx="10071279" cy="653409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800" dirty="0">
                <a:ea typeface="Times New Roman" panose="02020603050405020304" pitchFamily="18" charset="0"/>
              </a:rPr>
              <a:t>ґ)  у деяких прислівниках: 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зрання, спросоння, навмання, попідтинню, попідвіконню</a:t>
            </a:r>
            <a:r>
              <a:rPr lang="uk-UA" sz="2800" dirty="0">
                <a:ea typeface="Times New Roman" panose="02020603050405020304" pitchFamily="18" charset="0"/>
              </a:rPr>
              <a:t>;</a:t>
            </a:r>
            <a:endParaRPr lang="ru-RU" sz="2800" dirty="0">
              <a:ea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800" dirty="0">
                <a:ea typeface="Times New Roman" panose="02020603050405020304" pitchFamily="18" charset="0"/>
              </a:rPr>
              <a:t>д)  в особових формах дієслова лити(ся) і похідних від нього: 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ллю, ллєш, ллються, виллєш, розіллються</a:t>
            </a:r>
            <a:r>
              <a:rPr lang="uk-UA" sz="2800" dirty="0">
                <a:ea typeface="Times New Roman" panose="02020603050405020304" pitchFamily="18" charset="0"/>
              </a:rPr>
              <a:t>.</a:t>
            </a:r>
            <a:endParaRPr lang="ru-RU" sz="2800" dirty="0">
              <a:ea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800" dirty="0">
                <a:ea typeface="Times New Roman" panose="02020603050405020304" pitchFamily="18" charset="0"/>
              </a:rPr>
              <a:t>4.  в іншомовних словах:</a:t>
            </a:r>
            <a:endParaRPr lang="ru-RU" sz="2800" dirty="0">
              <a:ea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800" dirty="0">
                <a:ea typeface="Times New Roman" panose="02020603050405020304" pitchFamily="18" charset="0"/>
              </a:rPr>
              <a:t>а)  у власних назвах та похідних одиницях зберігається подвоєння літр на позначення однакових приголосних, якщо воно є у мові, з якої слово запозичене: 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Андорра, Голландія, Калькутта, Яффа, Пікассо, Россіні, андоррський, голландець, калькуттський, яффський</a:t>
            </a:r>
            <a:r>
              <a:rPr lang="uk-UA" sz="2800" dirty="0">
                <a:ea typeface="Times New Roman" panose="02020603050405020304" pitchFamily="18" charset="0"/>
              </a:rPr>
              <a:t>;</a:t>
            </a:r>
            <a:endParaRPr lang="ru-RU" sz="2800" dirty="0">
              <a:ea typeface="Times New Roman" panose="02020603050405020304" pitchFamily="18" charset="0"/>
            </a:endParaRPr>
          </a:p>
          <a:p>
            <a:pPr indent="450215" algn="just">
              <a:lnSpc>
                <a:spcPct val="115000"/>
              </a:lnSpc>
              <a:spcAft>
                <a:spcPts val="0"/>
              </a:spcAft>
            </a:pPr>
            <a:r>
              <a:rPr lang="uk-UA" sz="2800" dirty="0">
                <a:ea typeface="Times New Roman" panose="02020603050405020304" pitchFamily="18" charset="0"/>
              </a:rPr>
              <a:t>б)  у загальних назвах літери звичайно не подвоюються: 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алея, колона, програма, екскурсія, бароко, інтермецо, стакато, беладона, фін ват</a:t>
            </a:r>
            <a:r>
              <a:rPr lang="uk-UA" sz="2800" dirty="0">
                <a:ea typeface="Times New Roman" panose="02020603050405020304" pitchFamily="18" charset="0"/>
              </a:rPr>
              <a:t> (але: 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  <a:ea typeface="Times New Roman" panose="02020603050405020304" pitchFamily="18" charset="0"/>
              </a:rPr>
              <a:t>Ватт</a:t>
            </a:r>
            <a:r>
              <a:rPr lang="uk-UA" sz="2800" dirty="0">
                <a:ea typeface="Times New Roman" panose="02020603050405020304" pitchFamily="18" charset="0"/>
              </a:rPr>
              <a:t>). </a:t>
            </a:r>
            <a:endParaRPr lang="ru-RU" sz="2800" dirty="0">
              <a:effectLst/>
              <a:ea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779714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78382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803042" y="0"/>
            <a:ext cx="10071279" cy="61893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50215" algn="ctr">
              <a:lnSpc>
                <a:spcPct val="115000"/>
              </a:lnSpc>
              <a:spcAft>
                <a:spcPts val="0"/>
              </a:spcAft>
            </a:pPr>
            <a:r>
              <a:rPr lang="uk-UA" sz="2800" b="1" dirty="0" smtClean="0">
                <a:effectLst/>
                <a:ea typeface="Times New Roman" panose="02020603050405020304" pitchFamily="18" charset="0"/>
              </a:rPr>
              <a:t>СПРОЩЕННЯ</a:t>
            </a:r>
          </a:p>
          <a:p>
            <a:pPr algn="just"/>
            <a:r>
              <a:rPr lang="uk-UA" sz="2800" i="1" dirty="0"/>
              <a:t>До першої групи спрощень, що закріплюються правописом, у сучасній українській літературній мові належать:</a:t>
            </a:r>
            <a:endParaRPr lang="ru-RU" sz="2800" i="1" dirty="0"/>
          </a:p>
          <a:p>
            <a:pPr algn="just"/>
            <a:r>
              <a:rPr lang="uk-UA" sz="2800" dirty="0"/>
              <a:t>[</a:t>
            </a:r>
            <a:r>
              <a:rPr lang="uk-UA" sz="2800" dirty="0" err="1"/>
              <a:t>жн</a:t>
            </a:r>
            <a:r>
              <a:rPr lang="uk-UA" sz="2800" dirty="0"/>
              <a:t>] - [</a:t>
            </a:r>
            <a:r>
              <a:rPr lang="uk-UA" sz="2800" dirty="0" err="1"/>
              <a:t>ждн</a:t>
            </a:r>
            <a:r>
              <a:rPr lang="uk-UA" sz="2800" dirty="0"/>
              <a:t>]: кожний (із </a:t>
            </a:r>
            <a:r>
              <a:rPr lang="uk-UA" sz="2800" dirty="0" err="1"/>
              <a:t>кождьний</a:t>
            </a:r>
            <a:r>
              <a:rPr lang="uk-UA" sz="2800" dirty="0"/>
              <a:t>),тижня;</a:t>
            </a:r>
            <a:endParaRPr lang="ru-RU" sz="2800" dirty="0"/>
          </a:p>
          <a:p>
            <a:pPr algn="just"/>
            <a:r>
              <a:rPr lang="uk-UA" sz="2800" dirty="0"/>
              <a:t>[</a:t>
            </a:r>
            <a:r>
              <a:rPr lang="uk-UA" sz="2800" dirty="0" err="1"/>
              <a:t>зн</a:t>
            </a:r>
            <a:r>
              <a:rPr lang="uk-UA" sz="2800" dirty="0"/>
              <a:t>] - [</a:t>
            </a:r>
            <a:r>
              <a:rPr lang="uk-UA" sz="2800" dirty="0" err="1"/>
              <a:t>здн</a:t>
            </a:r>
            <a:r>
              <a:rPr lang="uk-UA" sz="2800" dirty="0"/>
              <a:t>]: пізно (із </a:t>
            </a:r>
            <a:r>
              <a:rPr lang="uk-UA" sz="2800" dirty="0" err="1"/>
              <a:t>поздьно</a:t>
            </a:r>
            <a:r>
              <a:rPr lang="uk-UA" sz="2800" dirty="0"/>
              <a:t>),виїзний;</a:t>
            </a:r>
            <a:endParaRPr lang="ru-RU" sz="2800" dirty="0"/>
          </a:p>
          <a:p>
            <a:pPr algn="just"/>
            <a:r>
              <a:rPr lang="uk-UA" sz="2800" dirty="0"/>
              <a:t>[</a:t>
            </a:r>
            <a:r>
              <a:rPr lang="uk-UA" sz="2800" dirty="0" err="1"/>
              <a:t>сн</a:t>
            </a:r>
            <a:r>
              <a:rPr lang="uk-UA" sz="2800" dirty="0"/>
              <a:t>] - [</a:t>
            </a:r>
            <a:r>
              <a:rPr lang="uk-UA" sz="2800" dirty="0" err="1"/>
              <a:t>слн</a:t>
            </a:r>
            <a:r>
              <a:rPr lang="uk-UA" sz="2800" dirty="0"/>
              <a:t>]: масний(із </a:t>
            </a:r>
            <a:r>
              <a:rPr lang="uk-UA" sz="2800" dirty="0" err="1"/>
              <a:t>масльний</a:t>
            </a:r>
            <a:r>
              <a:rPr lang="uk-UA" sz="2800" dirty="0"/>
              <a:t>),</a:t>
            </a:r>
            <a:r>
              <a:rPr lang="uk-UA" sz="2800" dirty="0" err="1"/>
              <a:t>ремісник,навмисне</a:t>
            </a:r>
            <a:r>
              <a:rPr lang="uk-UA" sz="2800" dirty="0"/>
              <a:t>;</a:t>
            </a:r>
            <a:endParaRPr lang="ru-RU" sz="2800" dirty="0"/>
          </a:p>
          <a:p>
            <a:pPr algn="just"/>
            <a:r>
              <a:rPr lang="uk-UA" sz="2800" dirty="0"/>
              <a:t>[</a:t>
            </a:r>
            <a:r>
              <a:rPr lang="uk-UA" sz="2800" dirty="0" err="1"/>
              <a:t>сн</a:t>
            </a:r>
            <a:r>
              <a:rPr lang="uk-UA" sz="2800" dirty="0"/>
              <a:t>] - [</a:t>
            </a:r>
            <a:r>
              <a:rPr lang="uk-UA" sz="2800" dirty="0" err="1"/>
              <a:t>скн</a:t>
            </a:r>
            <a:r>
              <a:rPr lang="uk-UA" sz="2800" dirty="0"/>
              <a:t>]: тиснути (із </a:t>
            </a:r>
            <a:r>
              <a:rPr lang="uk-UA" sz="2800" dirty="0" err="1"/>
              <a:t>тискнути</a:t>
            </a:r>
            <a:r>
              <a:rPr lang="uk-UA" sz="2800" dirty="0"/>
              <a:t>);</a:t>
            </a:r>
            <a:endParaRPr lang="ru-RU" sz="2800" dirty="0"/>
          </a:p>
          <a:p>
            <a:pPr algn="just"/>
            <a:r>
              <a:rPr lang="uk-UA" sz="2800" dirty="0"/>
              <a:t>[</a:t>
            </a:r>
            <a:r>
              <a:rPr lang="uk-UA" sz="2800" dirty="0" err="1"/>
              <a:t>сц</a:t>
            </a:r>
            <a:r>
              <a:rPr lang="uk-UA" sz="2800" dirty="0"/>
              <a:t>] - [</a:t>
            </a:r>
            <a:r>
              <a:rPr lang="uk-UA" sz="2800" dirty="0" err="1"/>
              <a:t>стц</a:t>
            </a:r>
            <a:r>
              <a:rPr lang="uk-UA" sz="2800" dirty="0"/>
              <a:t>]: місце (із </a:t>
            </a:r>
            <a:r>
              <a:rPr lang="uk-UA" sz="2800" dirty="0" err="1"/>
              <a:t>мьсьтце</a:t>
            </a:r>
            <a:r>
              <a:rPr lang="uk-UA" sz="2800" dirty="0"/>
              <a:t>);</a:t>
            </a:r>
            <a:endParaRPr lang="ru-RU" sz="2800" dirty="0"/>
          </a:p>
          <a:p>
            <a:pPr algn="just"/>
            <a:r>
              <a:rPr lang="uk-UA" sz="2800" dirty="0"/>
              <a:t>[</a:t>
            </a:r>
            <a:r>
              <a:rPr lang="uk-UA" sz="2800" dirty="0" err="1"/>
              <a:t>нц</a:t>
            </a:r>
            <a:r>
              <a:rPr lang="uk-UA" sz="2800" dirty="0"/>
              <a:t>] - [</a:t>
            </a:r>
            <a:r>
              <a:rPr lang="uk-UA" sz="2800" dirty="0" err="1"/>
              <a:t>лнц</a:t>
            </a:r>
            <a:r>
              <a:rPr lang="uk-UA" sz="2800" dirty="0"/>
              <a:t>]: сонце(із </a:t>
            </a:r>
            <a:r>
              <a:rPr lang="uk-UA" sz="2800" dirty="0" err="1"/>
              <a:t>сьльнце</a:t>
            </a:r>
            <a:r>
              <a:rPr lang="uk-UA" sz="2800" dirty="0"/>
              <a:t>);</a:t>
            </a:r>
            <a:endParaRPr lang="ru-RU" sz="2800" dirty="0"/>
          </a:p>
          <a:p>
            <a:pPr algn="just"/>
            <a:r>
              <a:rPr lang="uk-UA" sz="2800" dirty="0"/>
              <a:t>[</a:t>
            </a:r>
            <a:r>
              <a:rPr lang="uk-UA" sz="2800" dirty="0" err="1"/>
              <a:t>рц</a:t>
            </a:r>
            <a:r>
              <a:rPr lang="uk-UA" sz="2800" dirty="0"/>
              <a:t>] - [</a:t>
            </a:r>
            <a:r>
              <a:rPr lang="uk-UA" sz="2800" dirty="0" err="1"/>
              <a:t>рдц</a:t>
            </a:r>
            <a:r>
              <a:rPr lang="uk-UA" sz="2800" dirty="0"/>
              <a:t>]: серце (із </a:t>
            </a:r>
            <a:r>
              <a:rPr lang="uk-UA" sz="2800" dirty="0" err="1"/>
              <a:t>сьрьдце</a:t>
            </a:r>
            <a:r>
              <a:rPr lang="uk-UA" sz="2800" dirty="0"/>
              <a:t>);</a:t>
            </a:r>
            <a:endParaRPr lang="ru-RU" sz="2800" dirty="0"/>
          </a:p>
          <a:p>
            <a:pPr algn="just"/>
            <a:r>
              <a:rPr lang="uk-UA" sz="2800" dirty="0"/>
              <a:t>[</a:t>
            </a:r>
            <a:r>
              <a:rPr lang="uk-UA" sz="2800" dirty="0" err="1"/>
              <a:t>нч</a:t>
            </a:r>
            <a:r>
              <a:rPr lang="uk-UA" sz="2800" dirty="0"/>
              <a:t>] - [</a:t>
            </a:r>
            <a:r>
              <a:rPr lang="uk-UA" sz="2800" dirty="0" err="1"/>
              <a:t>рнч</a:t>
            </a:r>
            <a:r>
              <a:rPr lang="uk-UA" sz="2800" dirty="0"/>
              <a:t>]: гончар (із </a:t>
            </a:r>
            <a:r>
              <a:rPr lang="uk-UA" sz="2800" dirty="0" err="1"/>
              <a:t>гьрньчарь</a:t>
            </a:r>
            <a:r>
              <a:rPr lang="uk-UA" sz="2800" dirty="0"/>
              <a:t>);</a:t>
            </a:r>
            <a:endParaRPr lang="ru-RU" sz="2800" dirty="0"/>
          </a:p>
          <a:p>
            <a:pPr algn="just"/>
            <a:r>
              <a:rPr lang="uk-UA" sz="2800" dirty="0"/>
              <a:t>[</a:t>
            </a:r>
            <a:r>
              <a:rPr lang="uk-UA" sz="2800" dirty="0" err="1"/>
              <a:t>скл</a:t>
            </a:r>
            <a:r>
              <a:rPr lang="uk-UA" sz="2800" dirty="0"/>
              <a:t>] - [</a:t>
            </a:r>
            <a:r>
              <a:rPr lang="uk-UA" sz="2800" dirty="0" err="1"/>
              <a:t>сткл</a:t>
            </a:r>
            <a:r>
              <a:rPr lang="uk-UA" sz="2800" dirty="0"/>
              <a:t>]: скло(із </a:t>
            </a:r>
            <a:r>
              <a:rPr lang="uk-UA" sz="2800" dirty="0" err="1"/>
              <a:t>стькло</a:t>
            </a:r>
            <a:r>
              <a:rPr lang="uk-UA" sz="2800" dirty="0"/>
              <a:t>).</a:t>
            </a:r>
            <a:endParaRPr lang="ru-RU" sz="2800" dirty="0"/>
          </a:p>
          <a:p>
            <a:pPr algn="just"/>
            <a:r>
              <a:rPr lang="uk-UA" sz="2800" dirty="0"/>
              <a:t>(</a:t>
            </a:r>
            <a:r>
              <a:rPr lang="uk-UA" sz="2800" dirty="0" err="1"/>
              <a:t>сл</a:t>
            </a:r>
            <a:r>
              <a:rPr lang="uk-UA" sz="2800" dirty="0"/>
              <a:t>.)- (</a:t>
            </a:r>
            <a:r>
              <a:rPr lang="uk-UA" sz="2800" dirty="0" err="1"/>
              <a:t>стл</a:t>
            </a:r>
            <a:r>
              <a:rPr lang="uk-UA" sz="2800" dirty="0"/>
              <a:t>): улесливий</a:t>
            </a:r>
            <a:endParaRPr lang="ru-RU" sz="2800" dirty="0"/>
          </a:p>
          <a:p>
            <a:pPr algn="just"/>
            <a:r>
              <a:rPr lang="uk-UA" sz="2800" dirty="0"/>
              <a:t>(</a:t>
            </a:r>
            <a:r>
              <a:rPr lang="uk-UA" sz="2800" dirty="0" err="1"/>
              <a:t>ск</a:t>
            </a:r>
            <a:r>
              <a:rPr lang="uk-UA" sz="2800" dirty="0"/>
              <a:t>) - (</a:t>
            </a:r>
            <a:r>
              <a:rPr lang="uk-UA" sz="2800" dirty="0" err="1"/>
              <a:t>стск</a:t>
            </a:r>
            <a:r>
              <a:rPr lang="uk-UA" sz="2800" dirty="0"/>
              <a:t>): міський від </a:t>
            </a:r>
            <a:r>
              <a:rPr lang="uk-UA" sz="2800" dirty="0" err="1" smtClean="0"/>
              <a:t>містський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06624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78382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1803042" y="437881"/>
            <a:ext cx="10225826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uk-UA" sz="2800" i="1" dirty="0" smtClean="0"/>
              <a:t>Але </a:t>
            </a:r>
            <a:r>
              <a:rPr lang="uk-UA" sz="2800" b="1" i="1" u="sng" dirty="0"/>
              <a:t>т</a:t>
            </a:r>
            <a:r>
              <a:rPr lang="uk-UA" sz="2800" i="1" dirty="0"/>
              <a:t> зберігається</a:t>
            </a:r>
            <a:r>
              <a:rPr lang="uk-UA" sz="2800" dirty="0"/>
              <a:t>:</a:t>
            </a:r>
            <a:endParaRPr lang="ru-RU" sz="2800" dirty="0"/>
          </a:p>
          <a:p>
            <a:pPr algn="just"/>
            <a:r>
              <a:rPr lang="uk-UA" sz="2800" dirty="0"/>
              <a:t>а) у вимові й написанні слів кістлявий, пестливий, хвастливий, зап'ястний, хворостняк (без звука т спотворилося б значення цих слів);</a:t>
            </a:r>
            <a:endParaRPr lang="ru-RU" sz="2800" dirty="0"/>
          </a:p>
          <a:p>
            <a:pPr algn="just"/>
            <a:r>
              <a:rPr lang="uk-UA" sz="2800" dirty="0"/>
              <a:t>б) у прикметниках, утворених від іншомовних слів на </a:t>
            </a:r>
            <a:r>
              <a:rPr lang="uk-UA" sz="2800" dirty="0" err="1"/>
              <a:t>ст</a:t>
            </a:r>
            <a:r>
              <a:rPr lang="uk-UA" sz="2800" dirty="0"/>
              <a:t>: контраст – контрастний, баласт – баластний, компост – компостний, форпост – форпостний;</a:t>
            </a:r>
            <a:endParaRPr lang="ru-RU" sz="2800" dirty="0"/>
          </a:p>
          <a:p>
            <a:pPr algn="just"/>
            <a:r>
              <a:rPr lang="uk-UA" sz="2800" dirty="0"/>
              <a:t>в) у числівниках шістнадцять, шістдесят, шістсот, у яких пишеться т, хоч і не вимовляється</a:t>
            </a:r>
            <a:r>
              <a:rPr lang="uk-UA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96639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28970" y="0"/>
            <a:ext cx="10019593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200" i="1" dirty="0"/>
              <a:t>У вимові звук </a:t>
            </a:r>
            <a:r>
              <a:rPr lang="uk-UA" sz="3200" b="1" i="1" u="sng" dirty="0"/>
              <a:t>т</a:t>
            </a:r>
            <a:r>
              <a:rPr lang="uk-UA" sz="3200" i="1" dirty="0"/>
              <a:t> випадає, але на письмі позначається</a:t>
            </a:r>
            <a:r>
              <a:rPr lang="uk-UA" sz="3200" dirty="0"/>
              <a:t>:</a:t>
            </a:r>
            <a:endParaRPr lang="ru-RU" sz="3200" dirty="0"/>
          </a:p>
          <a:p>
            <a:pPr algn="just"/>
            <a:r>
              <a:rPr lang="uk-UA" sz="3200" dirty="0"/>
              <a:t>а) у групах приголосних </a:t>
            </a:r>
            <a:r>
              <a:rPr lang="uk-UA" sz="3200" dirty="0" err="1"/>
              <a:t>стськ</a:t>
            </a:r>
            <a:r>
              <a:rPr lang="uk-UA" sz="3200" dirty="0"/>
              <a:t>, </a:t>
            </a:r>
            <a:r>
              <a:rPr lang="uk-UA" sz="3200" dirty="0" err="1"/>
              <a:t>нтськ</a:t>
            </a:r>
            <a:r>
              <a:rPr lang="uk-UA" sz="3200" dirty="0"/>
              <a:t>, </a:t>
            </a:r>
            <a:r>
              <a:rPr lang="uk-UA" sz="3200" dirty="0" err="1"/>
              <a:t>нтств</a:t>
            </a:r>
            <a:r>
              <a:rPr lang="uk-UA" sz="3200" dirty="0"/>
              <a:t> (в іменниках та прикметниках, утворених від іншомовних слів на -</a:t>
            </a:r>
            <a:r>
              <a:rPr lang="uk-UA" sz="3200" dirty="0" err="1"/>
              <a:t>ст</a:t>
            </a:r>
            <a:r>
              <a:rPr lang="uk-UA" sz="3200" dirty="0"/>
              <a:t>, -</a:t>
            </a:r>
            <a:r>
              <a:rPr lang="uk-UA" sz="3200" dirty="0" err="1"/>
              <a:t>нт</a:t>
            </a:r>
            <a:r>
              <a:rPr lang="uk-UA" sz="3200" dirty="0"/>
              <a:t>): турист – туристський, центрист – центристський, модерніст – модерністський, реформіст </a:t>
            </a:r>
            <a:r>
              <a:rPr lang="uk-UA" sz="3200" dirty="0" smtClean="0"/>
              <a:t>– реформістський, </a:t>
            </a:r>
            <a:r>
              <a:rPr lang="uk-UA" sz="3200" dirty="0"/>
              <a:t>студент – студентський, гігант – гігантський, кореспондент – кореспондентський, агент – агентство, дилетант – дилетантство; але місто – міський;</a:t>
            </a:r>
            <a:endParaRPr lang="ru-RU" sz="3200" dirty="0"/>
          </a:p>
          <a:p>
            <a:pPr algn="just"/>
            <a:r>
              <a:rPr lang="uk-UA" sz="3200" dirty="0"/>
              <a:t>б) у групах приголосних </a:t>
            </a:r>
            <a:r>
              <a:rPr lang="uk-UA" sz="3200" dirty="0" err="1"/>
              <a:t>стц</a:t>
            </a:r>
            <a:r>
              <a:rPr lang="uk-UA" sz="3200" dirty="0"/>
              <a:t>, </a:t>
            </a:r>
            <a:r>
              <a:rPr lang="uk-UA" sz="3200" dirty="0" err="1"/>
              <a:t>стч</a:t>
            </a:r>
            <a:r>
              <a:rPr lang="uk-UA" sz="3200" dirty="0"/>
              <a:t>: невістка – невістці – невістчин, артистка – артистці, пустка – у пустці, хустка – у хустці.</a:t>
            </a:r>
            <a:endParaRPr lang="ru-RU" sz="3200" dirty="0"/>
          </a:p>
          <a:p>
            <a:pPr algn="just"/>
            <a:r>
              <a:rPr lang="uk-UA" sz="3200" dirty="0"/>
              <a:t>У кількох словах у звукосполученнях </a:t>
            </a:r>
            <a:r>
              <a:rPr lang="uk-UA" sz="3200" dirty="0" err="1"/>
              <a:t>дн</a:t>
            </a:r>
            <a:r>
              <a:rPr lang="uk-UA" sz="3200" dirty="0"/>
              <a:t>, </a:t>
            </a:r>
            <a:r>
              <a:rPr lang="uk-UA" sz="3200" dirty="0" err="1"/>
              <a:t>дл</a:t>
            </a:r>
            <a:r>
              <a:rPr lang="uk-UA" sz="3200" dirty="0"/>
              <a:t> випадав звук д: холод – холонути, гудуть – гули</a:t>
            </a:r>
            <a:r>
              <a:rPr lang="uk-UA" sz="3200" dirty="0" smtClean="0"/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91081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28970" y="0"/>
            <a:ext cx="10019593" cy="59708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3200" b="1" dirty="0"/>
              <a:t>Чергування </a:t>
            </a:r>
            <a:r>
              <a:rPr lang="uk-UA" sz="3200" b="1" dirty="0" smtClean="0"/>
              <a:t>приголосних</a:t>
            </a:r>
            <a:endParaRPr lang="ru-RU" sz="3200" dirty="0"/>
          </a:p>
          <a:p>
            <a:pPr algn="just"/>
            <a:r>
              <a:rPr lang="uk-UA" sz="3200" dirty="0"/>
              <a:t>Чергування приголосних відбувається при словозміні та словотворенні:</a:t>
            </a:r>
            <a:endParaRPr lang="ru-RU" sz="3200" dirty="0"/>
          </a:p>
          <a:p>
            <a:pPr algn="just"/>
            <a:r>
              <a:rPr lang="uk-UA" sz="3200" dirty="0"/>
              <a:t>г//ж//з' (нога – ніжка – у нозі)</a:t>
            </a:r>
            <a:endParaRPr lang="ru-RU" sz="3200" dirty="0"/>
          </a:p>
          <a:p>
            <a:pPr algn="just"/>
            <a:r>
              <a:rPr lang="uk-UA" sz="3200" dirty="0"/>
              <a:t>к//ч//ц' (рука – ручка – у руці)</a:t>
            </a:r>
            <a:endParaRPr lang="ru-RU" sz="3200" dirty="0"/>
          </a:p>
          <a:p>
            <a:pPr algn="just"/>
            <a:r>
              <a:rPr lang="uk-UA" sz="3200" dirty="0"/>
              <a:t>х//ш//с' (вухо – вушко – у вусі)</a:t>
            </a:r>
            <a:endParaRPr lang="ru-RU" sz="3200" dirty="0"/>
          </a:p>
          <a:p>
            <a:pPr algn="just"/>
            <a:r>
              <a:rPr lang="uk-UA" sz="3200" dirty="0"/>
              <a:t>Це чергування важливе також при творенні прикметників від іменників:</a:t>
            </a:r>
            <a:endParaRPr lang="ru-RU" sz="3200" dirty="0"/>
          </a:p>
          <a:p>
            <a:pPr algn="just"/>
            <a:r>
              <a:rPr lang="uk-UA" sz="3200" dirty="0"/>
              <a:t>Галич – галицький;</a:t>
            </a:r>
            <a:endParaRPr lang="ru-RU" sz="3200" dirty="0"/>
          </a:p>
          <a:p>
            <a:pPr algn="just"/>
            <a:r>
              <a:rPr lang="uk-UA" sz="3200" dirty="0"/>
              <a:t>Калуш – калуський;</a:t>
            </a:r>
            <a:endParaRPr lang="ru-RU" sz="3200" dirty="0"/>
          </a:p>
          <a:p>
            <a:pPr algn="just"/>
            <a:r>
              <a:rPr lang="uk-UA" sz="3200" dirty="0"/>
              <a:t>Батіг – </a:t>
            </a:r>
            <a:r>
              <a:rPr lang="uk-UA" sz="3200" dirty="0" err="1"/>
              <a:t>батозький</a:t>
            </a:r>
            <a:r>
              <a:rPr lang="uk-UA" sz="3200" dirty="0"/>
              <a:t>.</a:t>
            </a:r>
            <a:endParaRPr lang="ru-RU" sz="3200" dirty="0"/>
          </a:p>
          <a:p>
            <a:pPr algn="just"/>
            <a:endParaRPr lang="uk-UA" sz="3000" dirty="0" smtClean="0"/>
          </a:p>
        </p:txBody>
      </p:sp>
    </p:spTree>
    <p:extLst>
      <p:ext uri="{BB962C8B-B14F-4D97-AF65-F5344CB8AC3E}">
        <p14:creationId xmlns:p14="http://schemas.microsoft.com/office/powerpoint/2010/main" val="3855196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725938" y="0"/>
            <a:ext cx="10363030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uk-UA" sz="2800" b="1" dirty="0"/>
              <a:t>Чергування </a:t>
            </a:r>
            <a:r>
              <a:rPr lang="uk-UA" sz="2800" b="1" dirty="0" smtClean="0"/>
              <a:t>голосних</a:t>
            </a:r>
            <a:endParaRPr lang="ru-RU" sz="2800" dirty="0"/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uk-UA" sz="2800" b="1" dirty="0"/>
              <a:t>о, е//і</a:t>
            </a:r>
            <a:r>
              <a:rPr lang="uk-UA" sz="2800" dirty="0"/>
              <a:t>. Національне чергування, властиве тільки українській мові, яке </a:t>
            </a:r>
            <a:r>
              <a:rPr lang="uk-UA" sz="2800" dirty="0" err="1"/>
              <a:t>виникло</a:t>
            </a:r>
            <a:r>
              <a:rPr lang="uk-UA" sz="2800" dirty="0"/>
              <a:t> на місці давніх О та Е у новоутворених закритих складах: 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ос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е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ні – ос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і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нь</a:t>
            </a:r>
            <a:r>
              <a:rPr lang="uk-UA" sz="2800" dirty="0"/>
              <a:t>, 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бдж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о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ли – бдж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і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лка</a:t>
            </a:r>
            <a:r>
              <a:rPr lang="uk-UA" sz="2800" dirty="0"/>
              <a:t>;</a:t>
            </a:r>
            <a:endParaRPr lang="ru-RU" sz="2800" dirty="0"/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uk-UA" sz="2800" b="1" dirty="0"/>
              <a:t>о, е//ø</a:t>
            </a:r>
            <a:r>
              <a:rPr lang="uk-UA" sz="2800" dirty="0"/>
              <a:t> (фонемний нуль). Це чергування </a:t>
            </a:r>
            <a:r>
              <a:rPr lang="uk-UA" sz="2800" dirty="0" err="1" smtClean="0"/>
              <a:t>виникло</a:t>
            </a:r>
            <a:r>
              <a:rPr lang="uk-UA" sz="2800" dirty="0" smtClean="0"/>
              <a:t> </a:t>
            </a:r>
            <a:r>
              <a:rPr lang="uk-UA" sz="2800" dirty="0"/>
              <a:t>на місці давніх Ь (</a:t>
            </a:r>
            <a:r>
              <a:rPr lang="uk-UA" sz="2800" dirty="0" err="1"/>
              <a:t>єр</a:t>
            </a:r>
            <a:r>
              <a:rPr lang="uk-UA" sz="2800" dirty="0"/>
              <a:t>) – Е, Ъ (йор) – О у сильній (наголошеній) </a:t>
            </a:r>
            <a:r>
              <a:rPr lang="uk-UA" sz="2800" dirty="0" smtClean="0"/>
              <a:t>позиції: 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сад</a:t>
            </a:r>
            <a:r>
              <a:rPr lang="uk-UA" sz="2800" b="1" i="1" u="sng" dirty="0">
                <a:solidFill>
                  <a:schemeClr val="accent5">
                    <a:lumMod val="75000"/>
                  </a:schemeClr>
                </a:solidFill>
              </a:rPr>
              <a:t>о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к</a:t>
            </a:r>
            <a:r>
              <a:rPr lang="uk-UA" sz="2800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uk-UA" sz="2800" dirty="0"/>
              <a:t>– 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са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дк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а</a:t>
            </a:r>
            <a:r>
              <a:rPr lang="uk-UA" sz="2800" dirty="0"/>
              <a:t>; 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д</a:t>
            </a:r>
            <a:r>
              <a:rPr lang="uk-UA" sz="2800" b="1" i="1" u="sng" dirty="0">
                <a:solidFill>
                  <a:schemeClr val="accent5">
                    <a:lumMod val="75000"/>
                  </a:schemeClr>
                </a:solidFill>
              </a:rPr>
              <a:t>е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нь – </a:t>
            </a:r>
            <a:r>
              <a:rPr lang="uk-UA" sz="2800" i="1" u="sng" dirty="0">
                <a:solidFill>
                  <a:schemeClr val="accent5">
                    <a:lumMod val="75000"/>
                  </a:schemeClr>
                </a:solidFill>
              </a:rPr>
              <a:t>дн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я</a:t>
            </a:r>
            <a:r>
              <a:rPr lang="uk-UA" sz="2800" dirty="0"/>
              <a:t>. Пор.: САД</a:t>
            </a:r>
            <a:r>
              <a:rPr lang="uk-UA" sz="2800" b="1" u="sng" dirty="0"/>
              <a:t>Ъ</a:t>
            </a:r>
            <a:r>
              <a:rPr lang="uk-UA" sz="2800" dirty="0"/>
              <a:t>КЪ – САД</a:t>
            </a:r>
            <a:r>
              <a:rPr lang="uk-UA" sz="2800" strike="sngStrike" dirty="0"/>
              <a:t>Ъ</a:t>
            </a:r>
            <a:r>
              <a:rPr lang="uk-UA" sz="2800" dirty="0"/>
              <a:t>КА; Д</a:t>
            </a:r>
            <a:r>
              <a:rPr lang="uk-UA" sz="2800" b="1" dirty="0"/>
              <a:t>Ь</a:t>
            </a:r>
            <a:r>
              <a:rPr lang="uk-UA" sz="2800" dirty="0"/>
              <a:t>НЬ – Д</a:t>
            </a:r>
            <a:r>
              <a:rPr lang="uk-UA" sz="2800" strike="sngStrike" dirty="0"/>
              <a:t>Ь</a:t>
            </a:r>
            <a:r>
              <a:rPr lang="uk-UA" sz="2800" dirty="0"/>
              <a:t>НЯ; </a:t>
            </a:r>
            <a:endParaRPr lang="ru-RU" sz="2800" dirty="0"/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uk-UA" sz="2800" b="1" dirty="0"/>
              <a:t>е//о</a:t>
            </a:r>
            <a:r>
              <a:rPr lang="uk-UA" sz="2800" dirty="0"/>
              <a:t> </a:t>
            </a:r>
            <a:r>
              <a:rPr lang="uk-UA" sz="2800" b="1" dirty="0"/>
              <a:t>після шиплячих та /й/</a:t>
            </a:r>
            <a:r>
              <a:rPr lang="uk-UA" sz="2800" dirty="0"/>
              <a:t>. У давній українській мові усі шиплячі, як і /й/, були м’якими. Тому після них ніколи не було Ъ, яка завжди позначала твердість попереднього приголосного, натомість на позначення м’якості попереднього приголосного вживалась літера Ь. Оскільки в сильній позиції Ь переходила в Е, а Ъ – в О, то можемо простежити чергування е//о після переходу шиплячих у тверді приголосні у словах: 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ч</a:t>
            </a:r>
            <a:r>
              <a:rPr lang="uk-UA" sz="2800" b="1" i="1" u="sng" dirty="0">
                <a:solidFill>
                  <a:schemeClr val="accent5">
                    <a:lumMod val="75000"/>
                  </a:schemeClr>
                </a:solidFill>
              </a:rPr>
              <a:t>е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твірка – ч</a:t>
            </a:r>
            <a:r>
              <a:rPr lang="uk-UA" sz="2800" b="1" i="1" u="sng" dirty="0">
                <a:solidFill>
                  <a:schemeClr val="accent5">
                    <a:lumMod val="75000"/>
                  </a:schemeClr>
                </a:solidFill>
              </a:rPr>
              <a:t>о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тири, лі</a:t>
            </a:r>
            <a:r>
              <a:rPr lang="uk-UA" sz="2800" b="1" i="1" u="sng" dirty="0">
                <a:solidFill>
                  <a:schemeClr val="accent5">
                    <a:lumMod val="75000"/>
                  </a:schemeClr>
                </a:solidFill>
              </a:rPr>
              <a:t>є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чка – лій</a:t>
            </a:r>
            <a:r>
              <a:rPr lang="uk-UA" sz="2800" b="1" i="1" u="sng" dirty="0">
                <a:solidFill>
                  <a:schemeClr val="accent5">
                    <a:lumMod val="75000"/>
                  </a:schemeClr>
                </a:solidFill>
              </a:rPr>
              <a:t>о</a:t>
            </a:r>
            <a:r>
              <a:rPr lang="uk-UA" sz="2800" i="1" dirty="0">
                <a:solidFill>
                  <a:schemeClr val="accent5">
                    <a:lumMod val="75000"/>
                  </a:schemeClr>
                </a:solidFill>
              </a:rPr>
              <a:t>к</a:t>
            </a:r>
            <a:r>
              <a:rPr lang="uk-UA" sz="2800" dirty="0" smtClean="0"/>
              <a:t>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8587877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78382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28801" y="233604"/>
            <a:ext cx="1013567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000" b="1" i="1" dirty="0"/>
              <a:t>Фразеологія</a:t>
            </a:r>
            <a:r>
              <a:rPr lang="uk-UA" sz="3000" i="1" dirty="0"/>
              <a:t> – це розділ лінгвістики, що вивчає фразеологічну систему мови.</a:t>
            </a:r>
            <a:endParaRPr lang="ru-RU" sz="3000" i="1" dirty="0"/>
          </a:p>
          <a:p>
            <a:pPr algn="just"/>
            <a:r>
              <a:rPr lang="uk-UA" sz="3000" b="1" i="1" dirty="0"/>
              <a:t>Об’єктом</a:t>
            </a:r>
            <a:r>
              <a:rPr lang="uk-UA" sz="3000" dirty="0"/>
              <a:t> вивчення фразеології як мовознавчої дисципліни є сукупність усіх фразеологічних одиниць (фразеологізмів) мови. </a:t>
            </a:r>
            <a:r>
              <a:rPr lang="uk-UA" sz="3000" b="1" i="1" dirty="0"/>
              <a:t>Предметом</a:t>
            </a:r>
            <a:r>
              <a:rPr lang="uk-UA" sz="3000" dirty="0"/>
              <a:t> фразеології є вивчення типологічних ознак фразеологізмів, дослідження їхньої природи і сутності, закономірностей функціонування.</a:t>
            </a:r>
            <a:endParaRPr lang="ru-RU" sz="3000" dirty="0"/>
          </a:p>
          <a:p>
            <a:pPr algn="just"/>
            <a:r>
              <a:rPr lang="uk-UA" sz="3000" b="1" i="1" dirty="0"/>
              <a:t>Фразеологізмом</a:t>
            </a:r>
            <a:r>
              <a:rPr lang="uk-UA" sz="3000" dirty="0"/>
              <a:t> (фразеологічною одиницею) називається лексико-граматична єдність двох і більше компонентів, граматично організованих за моделлю словосполучення чи речення, яка, маючи цілісне значення, відтворюється у мовленні за традицією, автоматично.</a:t>
            </a:r>
            <a:endParaRPr lang="uk-UA" sz="3000" dirty="0" smtClean="0"/>
          </a:p>
        </p:txBody>
      </p:sp>
    </p:spTree>
    <p:extLst>
      <p:ext uri="{BB962C8B-B14F-4D97-AF65-F5344CB8AC3E}">
        <p14:creationId xmlns:p14="http://schemas.microsoft.com/office/powerpoint/2010/main" val="9137630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996396" y="167425"/>
            <a:ext cx="10019593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uk-UA" sz="3000" b="1" dirty="0"/>
              <a:t>и//о, и//е</a:t>
            </a:r>
            <a:r>
              <a:rPr lang="uk-UA" sz="3000" dirty="0"/>
              <a:t> </a:t>
            </a:r>
            <a:r>
              <a:rPr lang="uk-UA" sz="3000" b="1" dirty="0"/>
              <a:t>у </a:t>
            </a:r>
            <a:r>
              <a:rPr lang="uk-UA" sz="3000" b="1" dirty="0" err="1"/>
              <a:t>фонемосполуках</a:t>
            </a:r>
            <a:r>
              <a:rPr lang="uk-UA" sz="3000" b="1" dirty="0"/>
              <a:t> -</a:t>
            </a:r>
            <a:r>
              <a:rPr lang="uk-UA" sz="3000" b="1" dirty="0" err="1"/>
              <a:t>ри</a:t>
            </a:r>
            <a:r>
              <a:rPr lang="uk-UA" sz="3000" b="1" dirty="0"/>
              <a:t>-, -</a:t>
            </a:r>
            <a:r>
              <a:rPr lang="uk-UA" sz="3000" b="1" dirty="0" err="1"/>
              <a:t>ли</a:t>
            </a:r>
            <a:r>
              <a:rPr lang="uk-UA" sz="3000" b="1" dirty="0"/>
              <a:t>-</a:t>
            </a:r>
            <a:r>
              <a:rPr lang="uk-UA" sz="3000" dirty="0"/>
              <a:t>. Ці сполуки у словах стоять між приголосними в ненаголошеному складі; в російській мові їм відповідають </a:t>
            </a:r>
            <a:r>
              <a:rPr lang="uk-UA" sz="3000" dirty="0" err="1"/>
              <a:t>фонемосполуки</a:t>
            </a:r>
            <a:r>
              <a:rPr lang="uk-UA" sz="3000" dirty="0"/>
              <a:t> -ро-, -</a:t>
            </a:r>
            <a:r>
              <a:rPr lang="uk-UA" sz="3000" dirty="0" err="1"/>
              <a:t>ло</a:t>
            </a:r>
            <a:r>
              <a:rPr lang="uk-UA" sz="3000" dirty="0"/>
              <a:t>-, -ре-, -</a:t>
            </a:r>
            <a:r>
              <a:rPr lang="uk-UA" sz="3000" dirty="0" err="1"/>
              <a:t>ле</a:t>
            </a:r>
            <a:r>
              <a:rPr lang="uk-UA" sz="3000" dirty="0"/>
              <a:t>-. В українській мові таких слів доволі мало: кр</a:t>
            </a:r>
            <a:r>
              <a:rPr lang="uk-UA" sz="3000" b="1" u="sng" dirty="0"/>
              <a:t>и</a:t>
            </a:r>
            <a:r>
              <a:rPr lang="uk-UA" sz="3000" dirty="0"/>
              <a:t>вавий – кр</a:t>
            </a:r>
            <a:r>
              <a:rPr lang="uk-UA" sz="3000" b="1" u="sng" dirty="0"/>
              <a:t>о</a:t>
            </a:r>
            <a:r>
              <a:rPr lang="uk-UA" sz="3000" dirty="0"/>
              <a:t>в, бр</a:t>
            </a:r>
            <a:r>
              <a:rPr lang="uk-UA" sz="3000" b="1" u="sng" dirty="0"/>
              <a:t>и</a:t>
            </a:r>
            <a:r>
              <a:rPr lang="uk-UA" sz="3000" dirty="0"/>
              <a:t>ніти – бр</a:t>
            </a:r>
            <a:r>
              <a:rPr lang="uk-UA" sz="3000" b="1" u="sng" dirty="0"/>
              <a:t>е</a:t>
            </a:r>
            <a:r>
              <a:rPr lang="uk-UA" sz="3000" dirty="0"/>
              <a:t>нькіт.</a:t>
            </a:r>
            <a:endParaRPr lang="ru-RU" sz="3000" dirty="0"/>
          </a:p>
          <a:p>
            <a:pPr algn="just"/>
            <a:endParaRPr lang="uk-UA" sz="3000" dirty="0" smtClean="0"/>
          </a:p>
          <a:p>
            <a:pPr algn="just"/>
            <a:r>
              <a:rPr lang="uk-UA" sz="3000" i="1" dirty="0" smtClean="0"/>
              <a:t>До </a:t>
            </a:r>
            <a:r>
              <a:rPr lang="uk-UA" sz="3000" b="1" i="1" dirty="0"/>
              <a:t>найдавніших чергувань голосних фонем</a:t>
            </a:r>
            <a:r>
              <a:rPr lang="uk-UA" sz="3000" i="1" dirty="0"/>
              <a:t> на основі довгих і коротких голосних у старослов’янській мові належать:</a:t>
            </a:r>
            <a:endParaRPr lang="ru-RU" sz="3000" i="1" dirty="0"/>
          </a:p>
          <a:p>
            <a:pPr lvl="0" algn="just"/>
            <a:r>
              <a:rPr lang="uk-UA" sz="3000" b="1" dirty="0"/>
              <a:t>е//о</a:t>
            </a:r>
            <a:r>
              <a:rPr lang="uk-UA" sz="3000" dirty="0"/>
              <a:t>: н</a:t>
            </a:r>
            <a:r>
              <a:rPr lang="uk-UA" sz="3000" b="1" u="sng" dirty="0"/>
              <a:t>е</a:t>
            </a:r>
            <a:r>
              <a:rPr lang="uk-UA" sz="3000" dirty="0"/>
              <a:t>сти – н</a:t>
            </a:r>
            <a:r>
              <a:rPr lang="uk-UA" sz="3000" b="1" u="sng" dirty="0"/>
              <a:t>о</a:t>
            </a:r>
            <a:r>
              <a:rPr lang="uk-UA" sz="3000" dirty="0"/>
              <a:t>сити, бр</a:t>
            </a:r>
            <a:r>
              <a:rPr lang="uk-UA" sz="3000" b="1" u="sng" dirty="0"/>
              <a:t>е</a:t>
            </a:r>
            <a:r>
              <a:rPr lang="uk-UA" sz="3000" dirty="0"/>
              <a:t>сти – бр</a:t>
            </a:r>
            <a:r>
              <a:rPr lang="uk-UA" sz="3000" b="1" u="sng" dirty="0"/>
              <a:t>о</a:t>
            </a:r>
            <a:r>
              <a:rPr lang="uk-UA" sz="3000" dirty="0"/>
              <a:t>дити, м</a:t>
            </a:r>
            <a:r>
              <a:rPr lang="uk-UA" sz="3000" b="1" u="sng" dirty="0"/>
              <a:t>е</a:t>
            </a:r>
            <a:r>
              <a:rPr lang="uk-UA" sz="3000" dirty="0"/>
              <a:t>лю – м</a:t>
            </a:r>
            <a:r>
              <a:rPr lang="uk-UA" sz="3000" b="1" u="sng" dirty="0"/>
              <a:t>о</a:t>
            </a:r>
            <a:r>
              <a:rPr lang="uk-UA" sz="3000" dirty="0"/>
              <a:t>лоти і под.;</a:t>
            </a:r>
            <a:endParaRPr lang="ru-RU" sz="3000" dirty="0"/>
          </a:p>
          <a:p>
            <a:pPr lvl="0" algn="just"/>
            <a:r>
              <a:rPr lang="uk-UA" sz="3000" b="1" dirty="0"/>
              <a:t>і//а</a:t>
            </a:r>
            <a:r>
              <a:rPr lang="uk-UA" sz="3000" dirty="0"/>
              <a:t>: л</a:t>
            </a:r>
            <a:r>
              <a:rPr lang="uk-UA" sz="3000" b="1" u="sng" dirty="0"/>
              <a:t>і</a:t>
            </a:r>
            <a:r>
              <a:rPr lang="uk-UA" sz="3000" dirty="0"/>
              <a:t>зти – л</a:t>
            </a:r>
            <a:r>
              <a:rPr lang="uk-UA" sz="3000" u="sng" dirty="0"/>
              <a:t>а</a:t>
            </a:r>
            <a:r>
              <a:rPr lang="uk-UA" sz="3000" dirty="0"/>
              <a:t>зити, с</a:t>
            </a:r>
            <a:r>
              <a:rPr lang="uk-UA" sz="3000" b="1" u="sng" dirty="0"/>
              <a:t>і</a:t>
            </a:r>
            <a:r>
              <a:rPr lang="uk-UA" sz="3000" dirty="0"/>
              <a:t>сти – с</a:t>
            </a:r>
            <a:r>
              <a:rPr lang="uk-UA" sz="3000" b="1" u="sng" dirty="0"/>
              <a:t>а</a:t>
            </a:r>
            <a:r>
              <a:rPr lang="uk-UA" sz="3000" dirty="0"/>
              <a:t>дити;</a:t>
            </a:r>
            <a:endParaRPr lang="ru-RU" sz="3000" dirty="0"/>
          </a:p>
          <a:p>
            <a:pPr lvl="0" algn="just"/>
            <a:r>
              <a:rPr lang="uk-UA" sz="3000" b="1" dirty="0"/>
              <a:t>о//а</a:t>
            </a:r>
            <a:r>
              <a:rPr lang="uk-UA" sz="3000" dirty="0"/>
              <a:t>: сх</a:t>
            </a:r>
            <a:r>
              <a:rPr lang="uk-UA" sz="3000" b="1" u="sng" dirty="0"/>
              <a:t>о</a:t>
            </a:r>
            <a:r>
              <a:rPr lang="uk-UA" sz="3000" dirty="0"/>
              <a:t>пити – х</a:t>
            </a:r>
            <a:r>
              <a:rPr lang="uk-UA" sz="3000" b="1" u="sng" dirty="0"/>
              <a:t>а</a:t>
            </a:r>
            <a:r>
              <a:rPr lang="uk-UA" sz="3000" dirty="0"/>
              <a:t>пати, ск</a:t>
            </a:r>
            <a:r>
              <a:rPr lang="uk-UA" sz="3000" b="1" u="sng" dirty="0"/>
              <a:t>о</a:t>
            </a:r>
            <a:r>
              <a:rPr lang="uk-UA" sz="3000" dirty="0"/>
              <a:t>чити – ск</a:t>
            </a:r>
            <a:r>
              <a:rPr lang="uk-UA" sz="3000" b="1" u="sng" dirty="0"/>
              <a:t>а</a:t>
            </a:r>
            <a:r>
              <a:rPr lang="uk-UA" sz="3000" dirty="0"/>
              <a:t>кати;</a:t>
            </a:r>
            <a:endParaRPr lang="ru-RU" sz="3000" dirty="0"/>
          </a:p>
          <a:p>
            <a:pPr algn="just"/>
            <a:r>
              <a:rPr lang="uk-UA" sz="3000" b="1" dirty="0"/>
              <a:t>е//і</a:t>
            </a:r>
            <a:r>
              <a:rPr lang="uk-UA" sz="3000" dirty="0"/>
              <a:t>: п</a:t>
            </a:r>
            <a:r>
              <a:rPr lang="uk-UA" sz="3000" b="1" u="sng" dirty="0"/>
              <a:t>е</a:t>
            </a:r>
            <a:r>
              <a:rPr lang="uk-UA" sz="3000" dirty="0"/>
              <a:t>кти – вип</a:t>
            </a:r>
            <a:r>
              <a:rPr lang="uk-UA" sz="3000" b="1" u="sng" dirty="0"/>
              <a:t>і</a:t>
            </a:r>
            <a:r>
              <a:rPr lang="uk-UA" sz="3000" dirty="0"/>
              <a:t>кати, нар</a:t>
            </a:r>
            <a:r>
              <a:rPr lang="uk-UA" sz="3000" b="1" u="sng" dirty="0"/>
              <a:t>е</a:t>
            </a:r>
            <a:r>
              <a:rPr lang="uk-UA" sz="3000" dirty="0"/>
              <a:t>кти – нар</a:t>
            </a:r>
            <a:r>
              <a:rPr lang="uk-UA" sz="3000" b="1" u="sng" dirty="0"/>
              <a:t>і</a:t>
            </a:r>
            <a:r>
              <a:rPr lang="uk-UA" sz="3000" dirty="0"/>
              <a:t>кати.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40350484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28970" y="0"/>
            <a:ext cx="1001959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200" dirty="0"/>
              <a:t>1.  </a:t>
            </a:r>
            <a:r>
              <a:rPr lang="uk-UA" sz="3200" b="1" dirty="0"/>
              <a:t>З великої літери пишуться</a:t>
            </a:r>
            <a:r>
              <a:rPr lang="uk-UA" sz="3200" dirty="0"/>
              <a:t>:</a:t>
            </a:r>
            <a:endParaRPr lang="ru-RU" sz="3200" dirty="0"/>
          </a:p>
          <a:p>
            <a:pPr algn="just"/>
            <a:r>
              <a:rPr lang="uk-UA" sz="3200" dirty="0"/>
              <a:t>а)  імена, по батькові, прізвища, псевдоніми, прізвиська </a:t>
            </a:r>
            <a:r>
              <a:rPr lang="uk-UA" sz="3200" dirty="0" smtClean="0"/>
              <a:t>людей;</a:t>
            </a:r>
            <a:endParaRPr lang="ru-RU" sz="3200" dirty="0"/>
          </a:p>
          <a:p>
            <a:pPr algn="just"/>
            <a:r>
              <a:rPr lang="uk-UA" sz="3200" dirty="0"/>
              <a:t>б)  назви божеств і міфічних </a:t>
            </a:r>
            <a:r>
              <a:rPr lang="uk-UA" sz="3200" dirty="0" smtClean="0"/>
              <a:t>істот;</a:t>
            </a:r>
            <a:endParaRPr lang="ru-RU" sz="3200" dirty="0"/>
          </a:p>
          <a:p>
            <a:pPr algn="just"/>
            <a:r>
              <a:rPr lang="uk-UA" sz="3200" dirty="0"/>
              <a:t>в)  клички свійських тварин, назви дійових осіб у художніх </a:t>
            </a:r>
            <a:r>
              <a:rPr lang="uk-UA" sz="3200" dirty="0" smtClean="0"/>
              <a:t>творах;</a:t>
            </a:r>
            <a:endParaRPr lang="ru-RU" sz="3200" dirty="0"/>
          </a:p>
          <a:p>
            <a:pPr algn="just"/>
            <a:r>
              <a:rPr lang="uk-UA" sz="3200" dirty="0"/>
              <a:t>г)  назви найвищих державних українських і міжнародних установ і посад, назви груп або союзів держав і найвищих міжнародних </a:t>
            </a:r>
            <a:r>
              <a:rPr lang="uk-UA" sz="3200" dirty="0" smtClean="0"/>
              <a:t>організацій</a:t>
            </a:r>
            <a:r>
              <a:rPr lang="uk-UA" sz="3200" dirty="0"/>
              <a:t>.</a:t>
            </a:r>
            <a:r>
              <a:rPr lang="uk-UA" sz="3200" dirty="0" smtClean="0"/>
              <a:t> </a:t>
            </a:r>
            <a:r>
              <a:rPr lang="uk-UA" sz="3200" dirty="0"/>
              <a:t>Я</a:t>
            </a:r>
            <a:r>
              <a:rPr lang="uk-UA" sz="3200" dirty="0" smtClean="0"/>
              <a:t>кщо </a:t>
            </a:r>
            <a:r>
              <a:rPr lang="uk-UA" sz="3200" dirty="0"/>
              <a:t>назва посади утворена поєднанням прикметника з іменником, з великої літери пишеться тільки перше </a:t>
            </a:r>
            <a:r>
              <a:rPr lang="uk-UA" sz="3200" dirty="0" smtClean="0"/>
              <a:t>слово;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1052450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28970" y="0"/>
            <a:ext cx="10019593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200" dirty="0"/>
              <a:t>1.  </a:t>
            </a:r>
            <a:r>
              <a:rPr lang="uk-UA" sz="3200" b="1" dirty="0"/>
              <a:t>З великої літери пишуться</a:t>
            </a:r>
            <a:r>
              <a:rPr lang="uk-UA" sz="3200" dirty="0"/>
              <a:t>:</a:t>
            </a:r>
            <a:endParaRPr lang="ru-RU" sz="3200" dirty="0"/>
          </a:p>
          <a:p>
            <a:pPr algn="just"/>
            <a:r>
              <a:rPr lang="uk-UA" sz="3200" dirty="0"/>
              <a:t>ґ) назви держав та автономних адміністративно-територіальних одиниць (усі слова), автономних областей та округів, країв, областей, районів (тільки перше слово);</a:t>
            </a:r>
            <a:endParaRPr lang="ru-RU" sz="3200" dirty="0"/>
          </a:p>
          <a:p>
            <a:pPr algn="just"/>
            <a:r>
              <a:rPr lang="uk-UA" sz="3200" dirty="0"/>
              <a:t>д) назви вулиць, проспектів, майданів, парків, залізничних, морських і под. шляхів, крім родових позначень;</a:t>
            </a:r>
            <a:endParaRPr lang="ru-RU" sz="3200" dirty="0"/>
          </a:p>
          <a:p>
            <a:pPr algn="just"/>
            <a:r>
              <a:rPr lang="uk-UA" sz="3200" dirty="0"/>
              <a:t>е) астрономічні назви, крім родових позначень, назви сортів рослин у спеціальній літературі;</a:t>
            </a:r>
            <a:endParaRPr lang="ru-RU" sz="3200" dirty="0"/>
          </a:p>
          <a:p>
            <a:pPr algn="just"/>
            <a:r>
              <a:rPr lang="uk-UA" sz="3200" dirty="0"/>
              <a:t>є) географічні назви, крім родових позначень (слів море, острів, півострів, гора, озеро й под.).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5539425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28970" y="0"/>
            <a:ext cx="10225655" cy="67864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900" dirty="0"/>
              <a:t>2.  </a:t>
            </a:r>
            <a:r>
              <a:rPr lang="uk-UA" sz="2900" b="1" dirty="0"/>
              <a:t>З великої літери пишеться тільки перше слово</a:t>
            </a:r>
            <a:r>
              <a:rPr lang="uk-UA" sz="2900" dirty="0"/>
              <a:t>:</a:t>
            </a:r>
            <a:endParaRPr lang="ru-RU" sz="2900" dirty="0"/>
          </a:p>
          <a:p>
            <a:pPr algn="just"/>
            <a:r>
              <a:rPr lang="uk-UA" sz="2900" dirty="0"/>
              <a:t>а)  у назвах державних, партійних, громадських установ і організацій, міністерств України та інших держав, а також найважливіших </a:t>
            </a:r>
            <a:r>
              <a:rPr lang="uk-UA" sz="2900" dirty="0" smtClean="0"/>
              <a:t>документів;</a:t>
            </a:r>
          </a:p>
          <a:p>
            <a:pPr algn="just"/>
            <a:r>
              <a:rPr lang="uk-UA" sz="2900" dirty="0" smtClean="0"/>
              <a:t>б</a:t>
            </a:r>
            <a:r>
              <a:rPr lang="uk-UA" sz="2900" dirty="0"/>
              <a:t>) у назвах установ місцевого </a:t>
            </a:r>
            <a:r>
              <a:rPr lang="uk-UA" sz="2900" dirty="0" smtClean="0"/>
              <a:t>значення;</a:t>
            </a:r>
            <a:endParaRPr lang="ru-RU" sz="2900" dirty="0"/>
          </a:p>
          <a:p>
            <a:pPr algn="just"/>
            <a:r>
              <a:rPr lang="uk-UA" sz="2900" dirty="0"/>
              <a:t>в) у повних назвах заводів, виробничих об’єднань, підприємств, наукових і навчальних закладів, кінотеатрів, парків, клубів і т. ін. (символічна назва в лапках теж з великої літери</a:t>
            </a:r>
            <a:r>
              <a:rPr lang="uk-UA" sz="2900" dirty="0" smtClean="0"/>
              <a:t>); </a:t>
            </a:r>
            <a:endParaRPr lang="ru-RU" sz="2900" dirty="0"/>
          </a:p>
          <a:p>
            <a:pPr algn="just"/>
            <a:r>
              <a:rPr lang="uk-UA" sz="2900" dirty="0" smtClean="0"/>
              <a:t>г) у назвах художніх творів, наукових праць, газет, журналів (назва береться в лапки), але: Біблія, Євангеліє, Часослов, Псалтир, Коран (без лапок);</a:t>
            </a:r>
            <a:endParaRPr lang="ru-RU" sz="2900" dirty="0" smtClean="0"/>
          </a:p>
          <a:p>
            <a:pPr algn="just"/>
            <a:r>
              <a:rPr lang="uk-UA" sz="2900" dirty="0" smtClean="0"/>
              <a:t>ґ) у назвах пам’яток архітектури, храмів, історичних епох, подій, знаменитих дат, а також релігійних свят і постів;</a:t>
            </a:r>
            <a:endParaRPr lang="ru-RU" sz="2900" dirty="0" smtClean="0"/>
          </a:p>
          <a:p>
            <a:pPr algn="just"/>
            <a:r>
              <a:rPr lang="uk-UA" sz="2900" dirty="0" smtClean="0"/>
              <a:t>д) у назвах орденів, відзнак.</a:t>
            </a:r>
            <a:endParaRPr lang="ru-RU" sz="2900" dirty="0"/>
          </a:p>
        </p:txBody>
      </p:sp>
    </p:spTree>
    <p:extLst>
      <p:ext uri="{BB962C8B-B14F-4D97-AF65-F5344CB8AC3E}">
        <p14:creationId xmlns:p14="http://schemas.microsoft.com/office/powerpoint/2010/main" val="26709002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28970" y="0"/>
            <a:ext cx="10225655" cy="517064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000" dirty="0"/>
              <a:t>3.  </a:t>
            </a:r>
            <a:r>
              <a:rPr lang="uk-UA" sz="3000" b="1" dirty="0"/>
              <a:t>З великої літери пишуться прикметники, утворені від власних особових імен</a:t>
            </a:r>
            <a:r>
              <a:rPr lang="uk-UA" sz="3000" dirty="0"/>
              <a:t>:</a:t>
            </a:r>
            <a:endParaRPr lang="ru-RU" sz="3000" dirty="0"/>
          </a:p>
          <a:p>
            <a:pPr algn="just"/>
            <a:r>
              <a:rPr lang="uk-UA" sz="3000" dirty="0"/>
              <a:t>а) за допомогою присвійних суфіксів -</a:t>
            </a:r>
            <a:r>
              <a:rPr lang="uk-UA" sz="3000" dirty="0" err="1"/>
              <a:t>ів</a:t>
            </a:r>
            <a:r>
              <a:rPr lang="uk-UA" sz="3000" dirty="0"/>
              <a:t>, -їв, -</a:t>
            </a:r>
            <a:r>
              <a:rPr lang="uk-UA" sz="3000" dirty="0" err="1"/>
              <a:t>ов</a:t>
            </a:r>
            <a:r>
              <a:rPr lang="uk-UA" sz="3000" dirty="0"/>
              <a:t>, -</a:t>
            </a:r>
            <a:r>
              <a:rPr lang="uk-UA" sz="3000" dirty="0" err="1"/>
              <a:t>ев</a:t>
            </a:r>
            <a:r>
              <a:rPr lang="uk-UA" sz="3000" dirty="0"/>
              <a:t>, -</a:t>
            </a:r>
            <a:r>
              <a:rPr lang="uk-UA" sz="3000" dirty="0" err="1"/>
              <a:t>ин</a:t>
            </a:r>
            <a:r>
              <a:rPr lang="uk-UA" sz="3000" dirty="0"/>
              <a:t>, -</a:t>
            </a:r>
            <a:r>
              <a:rPr lang="uk-UA" sz="3000" dirty="0" err="1"/>
              <a:t>їн</a:t>
            </a:r>
            <a:r>
              <a:rPr lang="uk-UA" sz="3000" dirty="0"/>
              <a:t>: Франкова проза, Шевченків щоденник, Лесині вірші, Іринині мрії, (але: гордіїв вузол, </a:t>
            </a:r>
            <a:r>
              <a:rPr lang="uk-UA" sz="3000" dirty="0" err="1"/>
              <a:t>петрів</a:t>
            </a:r>
            <a:r>
              <a:rPr lang="uk-UA" sz="3000" dirty="0"/>
              <a:t> батіг (рослина), </a:t>
            </a:r>
            <a:r>
              <a:rPr lang="uk-UA" sz="3000" dirty="0" err="1"/>
              <a:t>піфагорова</a:t>
            </a:r>
            <a:r>
              <a:rPr lang="uk-UA" sz="3000" dirty="0"/>
              <a:t> теорема, бертолетова сіль (фразеологічні сполучення, наукові терміни);</a:t>
            </a:r>
            <a:endParaRPr lang="ru-RU" sz="3000" dirty="0"/>
          </a:p>
          <a:p>
            <a:pPr algn="just"/>
            <a:r>
              <a:rPr lang="uk-UA" sz="3000" dirty="0"/>
              <a:t>б) за допомогою суфіксів -</a:t>
            </a:r>
            <a:r>
              <a:rPr lang="uk-UA" sz="3000" dirty="0" err="1"/>
              <a:t>івськ</a:t>
            </a:r>
            <a:r>
              <a:rPr lang="uk-UA" sz="3000" dirty="0"/>
              <a:t>, -</a:t>
            </a:r>
            <a:r>
              <a:rPr lang="uk-UA" sz="3000" dirty="0" err="1"/>
              <a:t>евськ</a:t>
            </a:r>
            <a:r>
              <a:rPr lang="uk-UA" sz="3000" dirty="0"/>
              <a:t>, -</a:t>
            </a:r>
            <a:r>
              <a:rPr lang="uk-UA" sz="3000" dirty="0" err="1"/>
              <a:t>инськ</a:t>
            </a:r>
            <a:r>
              <a:rPr lang="uk-UA" sz="3000" dirty="0"/>
              <a:t>, -</a:t>
            </a:r>
            <a:r>
              <a:rPr lang="uk-UA" sz="3000" dirty="0" err="1"/>
              <a:t>інськ</a:t>
            </a:r>
            <a:r>
              <a:rPr lang="uk-UA" sz="3000" dirty="0"/>
              <a:t> у значенні «імені, пам’яті когось»: Шевченківська премія, Гоголівський музей, Пушкінська конференція, але: шевченківська поезія, гоголівські герої, пушкінська проза</a:t>
            </a:r>
            <a:r>
              <a:rPr lang="uk-UA" sz="3000" dirty="0" smtClean="0"/>
              <a:t>.</a:t>
            </a:r>
            <a:endParaRPr lang="ru-RU" sz="3000" dirty="0"/>
          </a:p>
        </p:txBody>
      </p:sp>
    </p:spTree>
    <p:extLst>
      <p:ext uri="{BB962C8B-B14F-4D97-AF65-F5344CB8AC3E}">
        <p14:creationId xmlns:p14="http://schemas.microsoft.com/office/powerpoint/2010/main" val="20213114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80975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1828970" y="0"/>
            <a:ext cx="10225655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200" dirty="0"/>
              <a:t>4.  З великої літери пишуться скорочені назви одиничних установ, організацій: Євросоюз, Міноборони, </a:t>
            </a:r>
            <a:r>
              <a:rPr lang="uk-UA" sz="3200" dirty="0" err="1"/>
              <a:t>Укрпрофрада</a:t>
            </a:r>
            <a:r>
              <a:rPr lang="uk-UA" sz="3200" dirty="0"/>
              <a:t>, але: педінститут, держадміністрація, міськрада (родові поняття).</a:t>
            </a:r>
            <a:endParaRPr lang="ru-RU" sz="3200" dirty="0"/>
          </a:p>
          <a:p>
            <a:pPr algn="just"/>
            <a:r>
              <a:rPr lang="uk-UA" sz="3200" dirty="0"/>
              <a:t>5.  Великими літерами пишуться абревіатури, утворені з початкових букв власних і загальних імен: МОЗУ, СНД, АЕС, НХЛ, ТЮГ, КВК, але: вуз, </a:t>
            </a:r>
            <a:r>
              <a:rPr lang="uk-UA" sz="3200" dirty="0" err="1"/>
              <a:t>рагс</a:t>
            </a:r>
            <a:r>
              <a:rPr lang="uk-UA" sz="3200" dirty="0"/>
              <a:t>.</a:t>
            </a:r>
            <a:endParaRPr lang="ru-RU" sz="3200" dirty="0"/>
          </a:p>
          <a:p>
            <a:pPr algn="just"/>
            <a:r>
              <a:rPr lang="uk-UA" sz="3200" b="1" i="1" dirty="0"/>
              <a:t>Зверніть увагу!</a:t>
            </a:r>
            <a:endParaRPr lang="ru-RU" sz="3200" dirty="0"/>
          </a:p>
          <a:p>
            <a:pPr algn="just"/>
            <a:r>
              <a:rPr lang="uk-UA" sz="3200" dirty="0"/>
              <a:t>Назви посад, звань, учених ступенів, титулів тощо пишуться з малої літери:</a:t>
            </a:r>
            <a:r>
              <a:rPr lang="uk-UA" sz="3200" i="1" dirty="0"/>
              <a:t> </a:t>
            </a:r>
            <a:r>
              <a:rPr lang="uk-UA" sz="3200" i="1" dirty="0">
                <a:solidFill>
                  <a:schemeClr val="accent5">
                    <a:lumMod val="75000"/>
                  </a:schemeClr>
                </a:solidFill>
              </a:rPr>
              <a:t>народний артист України, міністр, декан, президент Академії наук України, академік, професор, доктор наук, кандидат наук, член-кореспондент, князь, король, граф, принц.</a:t>
            </a:r>
            <a:endParaRPr lang="ru-RU" sz="3200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9338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78382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28801" y="233604"/>
            <a:ext cx="1013567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000" b="1" i="1" dirty="0"/>
              <a:t>Фразеологія</a:t>
            </a:r>
            <a:r>
              <a:rPr lang="uk-UA" sz="3000" i="1" dirty="0"/>
              <a:t> – це розділ лінгвістики, що вивчає фразеологічну систему мови.</a:t>
            </a:r>
            <a:endParaRPr lang="ru-RU" sz="3000" i="1" dirty="0"/>
          </a:p>
          <a:p>
            <a:pPr algn="just"/>
            <a:r>
              <a:rPr lang="uk-UA" sz="3000" b="1" i="1" dirty="0"/>
              <a:t>Об’єктом</a:t>
            </a:r>
            <a:r>
              <a:rPr lang="uk-UA" sz="3000" dirty="0"/>
              <a:t> вивчення фразеології як мовознавчої дисципліни є сукупність усіх фразеологічних одиниць (фразеологізмів) мови. </a:t>
            </a:r>
            <a:r>
              <a:rPr lang="uk-UA" sz="3000" b="1" i="1" dirty="0"/>
              <a:t>Предметом</a:t>
            </a:r>
            <a:r>
              <a:rPr lang="uk-UA" sz="3000" dirty="0"/>
              <a:t> фразеології є вивчення типологічних ознак фразеологізмів, дослідження їхньої природи і сутності, закономірностей функціонування.</a:t>
            </a:r>
            <a:endParaRPr lang="ru-RU" sz="3000" dirty="0"/>
          </a:p>
          <a:p>
            <a:pPr algn="just"/>
            <a:r>
              <a:rPr lang="uk-UA" sz="3000" b="1" i="1" dirty="0"/>
              <a:t>Фразеологізмом</a:t>
            </a:r>
            <a:r>
              <a:rPr lang="uk-UA" sz="3000" dirty="0"/>
              <a:t> (фразеологічною одиницею) називається лексико-граматична єдність двох і більше компонентів, граматично організованих за моделлю словосполучення чи речення, яка, маючи цілісне значення, відтворюється у мовленні за традицією, автоматично.</a:t>
            </a:r>
            <a:endParaRPr lang="uk-UA" sz="3000" dirty="0" smtClean="0"/>
          </a:p>
        </p:txBody>
      </p:sp>
    </p:spTree>
    <p:extLst>
      <p:ext uri="{BB962C8B-B14F-4D97-AF65-F5344CB8AC3E}">
        <p14:creationId xmlns:p14="http://schemas.microsoft.com/office/powerpoint/2010/main" val="210612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78382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41680" y="169209"/>
            <a:ext cx="1013567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000" i="1" dirty="0"/>
              <a:t>Фразеологізми об'єднуються в єдину систему одиниць на основі таких типологічних ознак</a:t>
            </a:r>
            <a:r>
              <a:rPr lang="uk-UA" sz="3000" dirty="0"/>
              <a:t>:</a:t>
            </a:r>
            <a:endParaRPr lang="ru-RU" sz="3000" dirty="0"/>
          </a:p>
          <a:p>
            <a:pPr algn="just"/>
            <a:r>
              <a:rPr lang="uk-UA" sz="3000" dirty="0"/>
              <a:t>1) семантична цілісність (неподільність) компонентів фразеологізму (значення фразеологічної одиниці не може бути витлумачене на основі значень тих слів, які входять до неї);</a:t>
            </a:r>
            <a:endParaRPr lang="ru-RU" sz="3000" dirty="0"/>
          </a:p>
          <a:p>
            <a:pPr algn="just"/>
            <a:r>
              <a:rPr lang="uk-UA" sz="3000" dirty="0"/>
              <a:t>2) стабільність компонентного складу, усталеність порядку слів;</a:t>
            </a:r>
            <a:endParaRPr lang="ru-RU" sz="3000" dirty="0"/>
          </a:p>
          <a:p>
            <a:pPr algn="just"/>
            <a:r>
              <a:rPr lang="uk-UA" sz="3000" dirty="0"/>
              <a:t>3) автоматичність відтворення фразеологізму в мовленні;</a:t>
            </a:r>
            <a:endParaRPr lang="ru-RU" sz="3000" dirty="0"/>
          </a:p>
          <a:p>
            <a:pPr algn="just"/>
            <a:r>
              <a:rPr lang="uk-UA" sz="3000" dirty="0"/>
              <a:t>4) </a:t>
            </a:r>
            <a:r>
              <a:rPr lang="uk-UA" sz="3000" dirty="0" err="1"/>
              <a:t>кількакомпонентний</a:t>
            </a:r>
            <a:r>
              <a:rPr lang="uk-UA" sz="3000" dirty="0"/>
              <a:t> склад;</a:t>
            </a:r>
            <a:endParaRPr lang="ru-RU" sz="3000" dirty="0"/>
          </a:p>
          <a:p>
            <a:pPr algn="just"/>
            <a:r>
              <a:rPr lang="uk-UA" sz="3000" dirty="0"/>
              <a:t>5) можуть вступати в синонімічні й антонімічні відношення: теревені правити – ляси точити – дурниці молотити; хоч греблю гати – кіт наплакав;</a:t>
            </a:r>
            <a:endParaRPr lang="ru-RU" sz="3000" dirty="0"/>
          </a:p>
          <a:p>
            <a:pPr algn="just"/>
            <a:r>
              <a:rPr lang="uk-UA" sz="3000" dirty="0"/>
              <a:t>6) характеризуються образністю.</a:t>
            </a:r>
            <a:endParaRPr lang="uk-UA" sz="3000" dirty="0" smtClean="0"/>
          </a:p>
        </p:txBody>
      </p:sp>
    </p:spTree>
    <p:extLst>
      <p:ext uri="{BB962C8B-B14F-4D97-AF65-F5344CB8AC3E}">
        <p14:creationId xmlns:p14="http://schemas.microsoft.com/office/powerpoint/2010/main" val="6461488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78382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41680" y="169209"/>
            <a:ext cx="10135672" cy="60016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200" b="1" i="1" dirty="0"/>
              <a:t>Фразеологічні зрощення </a:t>
            </a:r>
            <a:r>
              <a:rPr lang="uk-UA" sz="3200" dirty="0"/>
              <a:t>– це  такі семантично неподільні сполучення слів, цілісне значення яких не пов’язане зі значенням тих слів, що входять до їхнього </a:t>
            </a:r>
            <a:r>
              <a:rPr lang="uk-UA" sz="3200" dirty="0" smtClean="0"/>
              <a:t>складу.</a:t>
            </a:r>
          </a:p>
          <a:p>
            <a:pPr algn="just"/>
            <a:endParaRPr lang="uk-UA" sz="3200" dirty="0"/>
          </a:p>
          <a:p>
            <a:pPr algn="just"/>
            <a:r>
              <a:rPr lang="uk-UA" sz="3200" b="1" i="1" dirty="0"/>
              <a:t>Фразеологічна єдність </a:t>
            </a:r>
            <a:r>
              <a:rPr lang="uk-UA" sz="3200" dirty="0"/>
              <a:t>– це такі семантично неподільні фразеологізми, цілісне значення яких умотивоване значенням слів, що входять до їх </a:t>
            </a:r>
            <a:r>
              <a:rPr lang="uk-UA" sz="3200" dirty="0" smtClean="0"/>
              <a:t>складу.</a:t>
            </a:r>
          </a:p>
          <a:p>
            <a:pPr algn="just"/>
            <a:endParaRPr lang="uk-UA" sz="3200" dirty="0"/>
          </a:p>
          <a:p>
            <a:pPr algn="just"/>
            <a:r>
              <a:rPr lang="uk-UA" sz="3200" b="1" i="1" dirty="0"/>
              <a:t>Фразеологічне сполучення </a:t>
            </a:r>
            <a:r>
              <a:rPr lang="uk-UA" sz="3200" dirty="0"/>
              <a:t>– це такі фразеологізми, складові частини яких мають певну самостійність: одне з слів може бути замінене </a:t>
            </a:r>
            <a:r>
              <a:rPr lang="uk-UA" sz="3200" dirty="0" smtClean="0"/>
              <a:t>іншим.</a:t>
            </a:r>
            <a:endParaRPr lang="uk-UA" sz="3000" dirty="0" smtClean="0"/>
          </a:p>
        </p:txBody>
      </p:sp>
    </p:spTree>
    <p:extLst>
      <p:ext uri="{BB962C8B-B14F-4D97-AF65-F5344CB8AC3E}">
        <p14:creationId xmlns:p14="http://schemas.microsoft.com/office/powerpoint/2010/main" val="3383362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78382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41680" y="169209"/>
            <a:ext cx="10135672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000" b="1" i="1" dirty="0" smtClean="0"/>
              <a:t>За ознакою відтворюваності та усталеністю компонентів </a:t>
            </a:r>
            <a:r>
              <a:rPr lang="uk-UA" sz="3000" i="1" dirty="0" smtClean="0"/>
              <a:t>виділяють такі </a:t>
            </a:r>
            <a:r>
              <a:rPr lang="uk-UA" sz="3000" i="1" dirty="0" err="1" smtClean="0"/>
              <a:t>мовні</a:t>
            </a:r>
            <a:r>
              <a:rPr lang="uk-UA" sz="3000" i="1" dirty="0" smtClean="0"/>
              <a:t> одиниці, як прислів’я, приказки, крилаті вислови.</a:t>
            </a:r>
          </a:p>
          <a:p>
            <a:pPr algn="just"/>
            <a:endParaRPr lang="uk-UA" sz="3000" i="1" dirty="0" smtClean="0"/>
          </a:p>
          <a:p>
            <a:pPr algn="just"/>
            <a:r>
              <a:rPr lang="uk-UA" sz="3000" b="1" i="1" dirty="0" smtClean="0"/>
              <a:t>Прислів'я</a:t>
            </a:r>
            <a:r>
              <a:rPr lang="uk-UA" sz="3000" dirty="0" smtClean="0"/>
              <a:t> – стійкий, ритмічний за будовою вислів повчального характеру. У ньому зафіксовано практичний досвід народу та його оцінка різних подій і явищ.</a:t>
            </a:r>
          </a:p>
          <a:p>
            <a:pPr algn="just"/>
            <a:r>
              <a:rPr lang="uk-UA" sz="3000" b="1" i="1" dirty="0" smtClean="0"/>
              <a:t>Приказка</a:t>
            </a:r>
            <a:r>
              <a:rPr lang="uk-UA" sz="3000" dirty="0" smtClean="0"/>
              <a:t> – стійкий вислів, який образно розкриває певне явище. Приказки позбавлені </a:t>
            </a:r>
            <a:r>
              <a:rPr lang="uk-UA" sz="3000" dirty="0" err="1" smtClean="0"/>
              <a:t>узагальнювального</a:t>
            </a:r>
            <a:r>
              <a:rPr lang="uk-UA" sz="3000" dirty="0" smtClean="0"/>
              <a:t>, повчального характеру і висловлюють незавершену думку.</a:t>
            </a:r>
          </a:p>
          <a:p>
            <a:pPr algn="just"/>
            <a:r>
              <a:rPr lang="uk-UA" sz="3000" b="1" i="1" dirty="0" smtClean="0"/>
              <a:t>Крилаті вислови </a:t>
            </a:r>
            <a:r>
              <a:rPr lang="uk-UA" sz="3000" dirty="0" smtClean="0"/>
              <a:t>(слова) – стійкі образні вислови, засвоєні з фольклорних або наукових джерел, вислови видатних осіб. Основною їхньою ознакою є зв’язок з літературним джерелом, стійкість і популярність завдяки їхній влучності.</a:t>
            </a:r>
            <a:endParaRPr lang="uk-UA" sz="3000" dirty="0" smtClean="0"/>
          </a:p>
        </p:txBody>
      </p:sp>
    </p:spTree>
    <p:extLst>
      <p:ext uri="{BB962C8B-B14F-4D97-AF65-F5344CB8AC3E}">
        <p14:creationId xmlns:p14="http://schemas.microsoft.com/office/powerpoint/2010/main" val="1187880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78382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03042" y="0"/>
            <a:ext cx="10388958" cy="65556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uk-UA" sz="2800" dirty="0"/>
              <a:t>Джерелами виникнення фразеологізмів української літературної мови є:</a:t>
            </a:r>
            <a:endParaRPr lang="ru-RU" sz="2800" dirty="0"/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uk-UA" sz="2800" dirty="0"/>
              <a:t>Вислови з античної культури: </a:t>
            </a:r>
            <a:r>
              <a:rPr lang="uk-UA" sz="2800" dirty="0" smtClean="0"/>
              <a:t>Дамоклів </a:t>
            </a:r>
            <a:r>
              <a:rPr lang="uk-UA" sz="2800" dirty="0"/>
              <a:t>меч, Авгієві стайні, троянський кінь, </a:t>
            </a:r>
            <a:r>
              <a:rPr lang="uk-UA" sz="2800" dirty="0" err="1"/>
              <a:t>Ахілесова</a:t>
            </a:r>
            <a:r>
              <a:rPr lang="uk-UA" sz="2800" dirty="0"/>
              <a:t> п’ята.</a:t>
            </a:r>
            <a:endParaRPr lang="ru-RU" sz="2800" dirty="0"/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uk-UA" sz="2800" dirty="0"/>
              <a:t>Переклади видатних людей: </a:t>
            </a:r>
            <a:r>
              <a:rPr lang="uk-UA" sz="2800" dirty="0" smtClean="0"/>
              <a:t>Люди</a:t>
            </a:r>
            <a:r>
              <a:rPr lang="uk-UA" sz="2800" dirty="0"/>
              <a:t>, будьте пильні! (Ю. Фучик).</a:t>
            </a:r>
            <a:endParaRPr lang="ru-RU" sz="2800" dirty="0"/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uk-UA" sz="2800" dirty="0"/>
              <a:t>Крилаті вислови українських письменників: </a:t>
            </a:r>
            <a:r>
              <a:rPr lang="uk-UA" sz="2800" dirty="0" smtClean="0"/>
              <a:t>Хіба </a:t>
            </a:r>
            <a:r>
              <a:rPr lang="uk-UA" sz="2800" dirty="0"/>
              <a:t>ревуть воли, як ясла повні? (Панас Мирний); </a:t>
            </a:r>
            <a:r>
              <a:rPr lang="uk-UA" sz="2800" dirty="0" smtClean="0"/>
              <a:t>Не </a:t>
            </a:r>
            <a:r>
              <a:rPr lang="uk-UA" sz="2800" dirty="0"/>
              <a:t>називаю її раєм (Т. Шевченко). </a:t>
            </a:r>
            <a:endParaRPr lang="uk-UA" sz="2800" dirty="0" smtClean="0"/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uk-UA" sz="2800" dirty="0" smtClean="0"/>
              <a:t>Переклади </a:t>
            </a:r>
            <a:r>
              <a:rPr lang="uk-UA" sz="2800" dirty="0"/>
              <a:t>крилатих висловів зарубіжних письменників: Герой нашого часу (М. Лєрмонтов). Нам спокій тільки сниться (</a:t>
            </a:r>
            <a:r>
              <a:rPr lang="uk-UA" sz="2800" dirty="0" err="1" smtClean="0"/>
              <a:t>О.Блок</a:t>
            </a:r>
            <a:r>
              <a:rPr lang="uk-UA" sz="2800" dirty="0"/>
              <a:t>). Сміх крізь сльози (М. Гоголь). Бути чи не бути (</a:t>
            </a:r>
            <a:r>
              <a:rPr lang="uk-UA" sz="2800" dirty="0" err="1" smtClean="0"/>
              <a:t>В.Шекспір</a:t>
            </a:r>
            <a:r>
              <a:rPr lang="uk-UA" sz="2800" dirty="0"/>
              <a:t>). </a:t>
            </a:r>
            <a:endParaRPr lang="uk-UA" sz="2800" dirty="0" smtClean="0"/>
          </a:p>
          <a:p>
            <a:pPr marL="457200" lvl="0" indent="-457200" algn="just">
              <a:buFont typeface="Arial" panose="020B0604020202020204" pitchFamily="34" charset="0"/>
              <a:buChar char="•"/>
            </a:pPr>
            <a:r>
              <a:rPr lang="uk-UA" sz="2800" dirty="0" smtClean="0"/>
              <a:t>Біблійні </a:t>
            </a:r>
            <a:r>
              <a:rPr lang="uk-UA" sz="2800" dirty="0"/>
              <a:t>та євангельські вислови: берегти, як зіницю ока; повертатися на круги своя; прощайте ворогам вашим; маслинова гілка; </a:t>
            </a:r>
            <a:r>
              <a:rPr lang="uk-UA" sz="2800" dirty="0" smtClean="0"/>
              <a:t>книга </a:t>
            </a:r>
            <a:r>
              <a:rPr lang="uk-UA" sz="2800" dirty="0"/>
              <a:t>за сімома печатями; кожний камінь кричить; кари </a:t>
            </a:r>
            <a:r>
              <a:rPr lang="uk-UA" sz="2800" dirty="0" smtClean="0"/>
              <a:t>єгипетські.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8954147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8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220" y="0"/>
            <a:ext cx="1783822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/>
          <p:nvPr/>
        </p:nvSpPr>
        <p:spPr>
          <a:xfrm>
            <a:off x="1803042" y="64395"/>
            <a:ext cx="10200068" cy="61247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2800" dirty="0"/>
              <a:t>У діловому спілкуванні фразеологізми, цитати на підтвердження якоїсь думки, прислів’я і приказки вживаються здебільшого в усному мовленні (бесіди, лекції, публічні промови</a:t>
            </a:r>
            <a:r>
              <a:rPr lang="uk-UA" sz="2800" dirty="0" smtClean="0"/>
              <a:t>).</a:t>
            </a:r>
          </a:p>
          <a:p>
            <a:pPr algn="just"/>
            <a:r>
              <a:rPr lang="uk-UA" sz="2800" dirty="0" smtClean="0"/>
              <a:t> </a:t>
            </a:r>
          </a:p>
          <a:p>
            <a:pPr algn="just"/>
            <a:r>
              <a:rPr lang="uk-UA" sz="2800" dirty="0"/>
              <a:t>У писемному мовленні офіційно-ділового стилю поширеними є фразеологізми нейтрального емоційного відтінку, напр.: </a:t>
            </a:r>
            <a:r>
              <a:rPr lang="uk-UA" sz="2800" i="1" dirty="0"/>
              <a:t>порушити питання, порядок денний, довести до відома, з оригіналом згідно, віддати наказ, поставити підпис</a:t>
            </a:r>
            <a:r>
              <a:rPr lang="uk-UA" sz="2800" dirty="0"/>
              <a:t> та ін</a:t>
            </a:r>
            <a:r>
              <a:rPr lang="uk-UA" sz="2800" dirty="0" smtClean="0"/>
              <a:t>.</a:t>
            </a:r>
          </a:p>
          <a:p>
            <a:pPr algn="just"/>
            <a:endParaRPr lang="uk-UA" sz="2800" dirty="0"/>
          </a:p>
          <a:p>
            <a:pPr algn="just"/>
            <a:r>
              <a:rPr lang="uk-UA" sz="2800" dirty="0"/>
              <a:t>Визначивши джерела виникнення фразеологічних одиниць та їхні основні ознаки, доречно вести мову про основні способи перекладу фразеологічних одиниць: </a:t>
            </a:r>
            <a:r>
              <a:rPr lang="uk-UA" sz="2800" i="1" dirty="0"/>
              <a:t>фразеологічним еквівалентом, фразеологічним аналогом, калькуванням, описовим перекладом, контекстуальними замінами.</a:t>
            </a:r>
            <a:endParaRPr lang="ru-RU" sz="2800" i="1" dirty="0"/>
          </a:p>
        </p:txBody>
      </p:sp>
    </p:spTree>
    <p:extLst>
      <p:ext uri="{BB962C8B-B14F-4D97-AF65-F5344CB8AC3E}">
        <p14:creationId xmlns:p14="http://schemas.microsoft.com/office/powerpoint/2010/main" val="10393904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934</TotalTime>
  <Words>1481</Words>
  <Application>Microsoft Office PowerPoint</Application>
  <PresentationFormat>Широкоэкранный</PresentationFormat>
  <Paragraphs>187</Paragraphs>
  <Slides>35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35</vt:i4>
      </vt:variant>
    </vt:vector>
  </HeadingPairs>
  <TitlesOfParts>
    <vt:vector size="40" baseType="lpstr">
      <vt:lpstr>Arial</vt:lpstr>
      <vt:lpstr>Calibri</vt:lpstr>
      <vt:lpstr>Calibri Light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User</dc:creator>
  <cp:lastModifiedBy>User</cp:lastModifiedBy>
  <cp:revision>139</cp:revision>
  <dcterms:created xsi:type="dcterms:W3CDTF">2019-11-18T14:22:59Z</dcterms:created>
  <dcterms:modified xsi:type="dcterms:W3CDTF">2020-08-12T10:40:35Z</dcterms:modified>
</cp:coreProperties>
</file>