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68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4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8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1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2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4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46CD-86AC-4993-9553-90D22CCBA1A7}" type="datetimeFigureOut">
              <a:rPr lang="ru-RU" smtClean="0"/>
              <a:t>07.10.2022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B75D-C45A-4D54-A63C-174E7FEF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424" y="639382"/>
            <a:ext cx="8607552" cy="54078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Практична робота №3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ЗОВНІШНІХ           ХАРАКТЕРИСТИК ТРАНСФОРМАТОРА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Засвоєння студентами методики розрахунку зовнішніх характеристик трансформатора та аналіз зміни напруги трансформатора під час коливання навантаження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18846" r="25110" b="8305"/>
          <a:stretch/>
        </p:blipFill>
        <p:spPr>
          <a:xfrm>
            <a:off x="560831" y="129396"/>
            <a:ext cx="9437183" cy="63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3" t="25010" r="23534" b="22034"/>
          <a:stretch/>
        </p:blipFill>
        <p:spPr>
          <a:xfrm>
            <a:off x="0" y="451104"/>
            <a:ext cx="12059728" cy="58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17" t="14923" r="23692" b="11668"/>
          <a:stretch/>
        </p:blipFill>
        <p:spPr>
          <a:xfrm>
            <a:off x="633983" y="7749"/>
            <a:ext cx="10985797" cy="6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7" t="33975" r="27316" b="8305"/>
          <a:stretch/>
        </p:blipFill>
        <p:spPr>
          <a:xfrm>
            <a:off x="86265" y="228887"/>
            <a:ext cx="11145328" cy="62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2" t="28933" r="24165" b="21193"/>
          <a:stretch/>
        </p:blipFill>
        <p:spPr>
          <a:xfrm>
            <a:off x="0" y="304801"/>
            <a:ext cx="11723298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541" t="24995" r="25560" b="740"/>
          <a:stretch/>
        </p:blipFill>
        <p:spPr>
          <a:xfrm>
            <a:off x="-1" y="250166"/>
            <a:ext cx="11585275" cy="64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2" t="18565" r="24165" b="22034"/>
          <a:stretch/>
        </p:blipFill>
        <p:spPr>
          <a:xfrm>
            <a:off x="316992" y="560832"/>
            <a:ext cx="8948928" cy="52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27" t="14923" r="34877" b="10547"/>
          <a:stretch/>
        </p:blipFill>
        <p:spPr>
          <a:xfrm>
            <a:off x="1207008" y="377952"/>
            <a:ext cx="6059424" cy="61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74" t="26832" r="25699" b="11208"/>
          <a:stretch/>
        </p:blipFill>
        <p:spPr>
          <a:xfrm>
            <a:off x="717833" y="-1"/>
            <a:ext cx="9961669" cy="6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0144"/>
            <a:ext cx="10048336" cy="6467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/>
              <a:t>Класифікація трансформаторів.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b="1" dirty="0" smtClean="0"/>
              <a:t>Трансформатори бувають:</a:t>
            </a:r>
            <a:r>
              <a:rPr lang="uk-UA" dirty="0" smtClean="0"/>
              <a:t> однофазні, трифазні та багатофазні.</a:t>
            </a:r>
          </a:p>
          <a:p>
            <a:pPr marL="0" indent="0" algn="just">
              <a:buNone/>
            </a:pPr>
            <a:r>
              <a:rPr lang="uk-UA" dirty="0" smtClean="0"/>
              <a:t> Трансформатор називається </a:t>
            </a:r>
            <a:r>
              <a:rPr lang="uk-UA" b="1" dirty="0" smtClean="0"/>
              <a:t>силовим</a:t>
            </a:r>
            <a:r>
              <a:rPr lang="uk-UA" dirty="0" smtClean="0"/>
              <a:t>, якщо він </a:t>
            </a:r>
            <a:r>
              <a:rPr lang="uk-UA" dirty="0" smtClean="0"/>
              <a:t>застосовується </a:t>
            </a:r>
            <a:r>
              <a:rPr lang="uk-UA" dirty="0" smtClean="0"/>
              <a:t>для перетворення електричної енергії в електричних мережах і в установках, призначених для приймання і </a:t>
            </a:r>
            <a:r>
              <a:rPr lang="uk-UA" dirty="0" smtClean="0"/>
              <a:t>використання </a:t>
            </a:r>
            <a:r>
              <a:rPr lang="uk-UA" dirty="0" smtClean="0"/>
              <a:t>електричної енергії. До силових відносяться транс-форматори трифазні і багатофазні потужністю 6,3 </a:t>
            </a:r>
            <a:r>
              <a:rPr lang="uk-UA" dirty="0" err="1" smtClean="0"/>
              <a:t>кВА</a:t>
            </a:r>
            <a:r>
              <a:rPr lang="uk-UA" dirty="0" smtClean="0"/>
              <a:t> і більше, однофазні потужністю 5кВА та більше. За менших потужностей трансформатори називаються </a:t>
            </a:r>
            <a:r>
              <a:rPr lang="uk-UA" b="1" dirty="0" smtClean="0"/>
              <a:t>трансформаторами малої потужності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b="1" dirty="0" smtClean="0"/>
              <a:t>Вимірювальний трансформатор</a:t>
            </a:r>
            <a:r>
              <a:rPr lang="uk-UA" dirty="0" smtClean="0"/>
              <a:t> використовується для включення вимірювальних приладів.</a:t>
            </a:r>
          </a:p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b="1" dirty="0" smtClean="0"/>
              <a:t>Автотрансформатором </a:t>
            </a:r>
            <a:r>
              <a:rPr lang="uk-UA" dirty="0" smtClean="0"/>
              <a:t>називається трансформатор, дві або більше обмоток якого гальванічно пов'язані так, що вони мають загальну частину. Обмотки автотрансформатора пов'язані електрично і магнітно, і передача енергії з первинного кола у вторинне відбувається як за допомогою магнітного поля, так і електричним шляхом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37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26720"/>
            <a:ext cx="10281249" cy="575024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 smtClean="0"/>
              <a:t>Номінальними параметрами </a:t>
            </a:r>
            <a:r>
              <a:rPr lang="uk-UA" dirty="0" smtClean="0"/>
              <a:t>називаються зазначені виготовлювачем параметри трансформатора (частота, потужність, напруга, струм), що забезпечують його роботу в умовах, установлених нормативним документом, і які є підставою для визначення умов виготовлення, випробувань, експлуатації. </a:t>
            </a:r>
            <a:r>
              <a:rPr lang="uk-UA" b="1" dirty="0" smtClean="0"/>
              <a:t>Номінальною потужністю обмотки трансформатора </a:t>
            </a:r>
            <a:r>
              <a:rPr lang="uk-UA" dirty="0" smtClean="0"/>
              <a:t>називається зазначене на паспортній табличці значення повної потужності на основному відгалуженні обмотки, гарантоване виготовлювачем у номінальних умовах місця установки й охолоджувального середовища за номінальної частоти і номінальної напруги обмотки. </a:t>
            </a:r>
            <a:r>
              <a:rPr lang="uk-UA" b="1" dirty="0" smtClean="0"/>
              <a:t>Номінальною потужністю двохобмоткового трансформатора </a:t>
            </a:r>
            <a:r>
              <a:rPr lang="uk-UA" dirty="0" smtClean="0"/>
              <a:t>є номінальна потужність кожної із його обмоток, у трьохобмотковому трансформаторі - найбільша з номінальних потужностей трьох його обмоток. </a:t>
            </a:r>
            <a:r>
              <a:rPr lang="uk-UA" b="1" dirty="0" smtClean="0"/>
              <a:t>Номінальний струм обмотки </a:t>
            </a:r>
            <a:r>
              <a:rPr lang="uk-UA" dirty="0" smtClean="0"/>
              <a:t>трансформатора визначається за його номінальною потужністю і напругою.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4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91" t="22870" r="24749" b="16605"/>
          <a:stretch/>
        </p:blipFill>
        <p:spPr>
          <a:xfrm>
            <a:off x="0" y="86265"/>
            <a:ext cx="10679502" cy="68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23" t="24729" r="24637" b="28759"/>
          <a:stretch/>
        </p:blipFill>
        <p:spPr>
          <a:xfrm>
            <a:off x="585216" y="69012"/>
            <a:ext cx="10266814" cy="56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5" y="338201"/>
            <a:ext cx="10585129" cy="63430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Напруга короткого замикання </a:t>
            </a:r>
            <a:r>
              <a:rPr lang="en-US" dirty="0" smtClean="0"/>
              <a:t>U</a:t>
            </a:r>
            <a:r>
              <a:rPr lang="ru-RU" dirty="0" smtClean="0"/>
              <a:t>к, </a:t>
            </a:r>
            <a:r>
              <a:rPr lang="ru-RU" dirty="0" err="1" smtClean="0"/>
              <a:t>її</a:t>
            </a:r>
            <a:r>
              <a:rPr lang="ru-RU" dirty="0" smtClean="0"/>
              <a:t> активна </a:t>
            </a:r>
            <a:r>
              <a:rPr lang="en-US" dirty="0" err="1" smtClean="0"/>
              <a:t>Uk</a:t>
            </a:r>
            <a:r>
              <a:rPr lang="en-US" dirty="0" smtClean="0"/>
              <a:t>.</a:t>
            </a:r>
            <a:r>
              <a:rPr lang="ru-RU" dirty="0" smtClean="0"/>
              <a:t>а і </a:t>
            </a:r>
            <a:r>
              <a:rPr lang="ru-RU" dirty="0" err="1" smtClean="0"/>
              <a:t>реактивна</a:t>
            </a:r>
            <a:r>
              <a:rPr lang="ru-RU" dirty="0" smtClean="0"/>
              <a:t> </a:t>
            </a:r>
            <a:r>
              <a:rPr lang="en-US" dirty="0" err="1" smtClean="0"/>
              <a:t>Uk</a:t>
            </a:r>
            <a:r>
              <a:rPr lang="en-US" dirty="0" smtClean="0"/>
              <a:t>.</a:t>
            </a:r>
            <a:r>
              <a:rPr lang="ru-RU" dirty="0" smtClean="0"/>
              <a:t>р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деякою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номінальної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трансформатора. У трансформаторах </a:t>
            </a:r>
            <a:r>
              <a:rPr lang="ru-RU" dirty="0" err="1" smtClean="0"/>
              <a:t>середньої</a:t>
            </a:r>
            <a:r>
              <a:rPr lang="ru-RU" dirty="0" smtClean="0"/>
              <a:t> і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реактивна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короткого </a:t>
            </a:r>
            <a:r>
              <a:rPr lang="ru-RU" dirty="0" err="1" smtClean="0"/>
              <a:t>замикання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активна. Тому в таких трансформаторах </a:t>
            </a:r>
            <a:r>
              <a:rPr lang="ru-RU" dirty="0" err="1" smtClean="0"/>
              <a:t>реактивне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</a:t>
            </a:r>
            <a:r>
              <a:rPr lang="en-US" dirty="0" smtClean="0"/>
              <a:t>U2  , </a:t>
            </a:r>
            <a:r>
              <a:rPr lang="ru-RU" dirty="0" err="1" smtClean="0"/>
              <a:t>ніж</a:t>
            </a:r>
            <a:r>
              <a:rPr lang="ru-RU" dirty="0" smtClean="0"/>
              <a:t> активна,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менший</a:t>
            </a:r>
            <a:r>
              <a:rPr lang="ru-RU" dirty="0" smtClean="0"/>
              <a:t> </a:t>
            </a:r>
            <a:r>
              <a:rPr lang="en-US" dirty="0" smtClean="0"/>
              <a:t>cos</a:t>
            </a:r>
            <a:r>
              <a:rPr lang="el-GR" dirty="0" smtClean="0"/>
              <a:t>φ2,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нижче</a:t>
            </a:r>
            <a:r>
              <a:rPr lang="ru-RU" dirty="0" smtClean="0"/>
              <a:t> проходить </a:t>
            </a:r>
            <a:r>
              <a:rPr lang="ru-RU" dirty="0" err="1" smtClean="0"/>
              <a:t>зовнішня</a:t>
            </a:r>
            <a:r>
              <a:rPr lang="ru-RU" dirty="0" smtClean="0"/>
              <a:t> характеристика і в </a:t>
            </a:r>
            <a:r>
              <a:rPr lang="ru-RU" dirty="0" err="1" smtClean="0"/>
              <a:t>більшій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</a:t>
            </a:r>
            <a:r>
              <a:rPr lang="en-US" dirty="0" smtClean="0"/>
              <a:t>U2  .</a:t>
            </a:r>
            <a:r>
              <a:rPr lang="ru-RU" dirty="0" err="1"/>
              <a:t>З</a:t>
            </a:r>
            <a:r>
              <a:rPr lang="ru-RU" dirty="0" err="1" smtClean="0"/>
              <a:t>начення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напруги</a:t>
            </a:r>
            <a:r>
              <a:rPr lang="ru-RU" dirty="0" smtClean="0"/>
              <a:t> у </a:t>
            </a:r>
            <a:r>
              <a:rPr lang="ru-RU" dirty="0" err="1" smtClean="0"/>
              <a:t>відсотках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визначене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чином: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3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90" t="23049" r="24480" b="13909"/>
          <a:stretch/>
        </p:blipFill>
        <p:spPr>
          <a:xfrm>
            <a:off x="341375" y="77638"/>
            <a:ext cx="10786699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5" t="19686" r="25425" b="21194"/>
          <a:stretch/>
        </p:blipFill>
        <p:spPr>
          <a:xfrm>
            <a:off x="155275" y="536448"/>
            <a:ext cx="10972799" cy="6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348</Words>
  <Application>Microsoft Office PowerPoint</Application>
  <PresentationFormat>Широкоэкранный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15</cp:revision>
  <dcterms:created xsi:type="dcterms:W3CDTF">2021-11-04T17:07:35Z</dcterms:created>
  <dcterms:modified xsi:type="dcterms:W3CDTF">2022-10-07T07:47:40Z</dcterms:modified>
</cp:coreProperties>
</file>