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45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6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5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8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38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5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6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6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64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0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081D-41F7-4BE7-A821-1605CE41EAD0}" type="datetimeFigureOut">
              <a:rPr lang="uk-UA" smtClean="0"/>
              <a:t>19.09.2022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5E3C-9811-4388-9EA8-907B0CAC1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3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5660"/>
            <a:ext cx="9144000" cy="642668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6. </a:t>
            </a: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 енергетика. Сонячні колектори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 сонячної енергетики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сонячної енергетики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 колектори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710" y="0"/>
            <a:ext cx="7924610" cy="6102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92" y="6320064"/>
            <a:ext cx="7322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09370" marR="1012825" algn="ctr">
              <a:spcBef>
                <a:spcPts val="120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6.7.</a:t>
            </a:r>
            <a:r>
              <a:rPr lang="uk-UA" sz="2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Конструкція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вакуумного</a:t>
            </a:r>
            <a:r>
              <a:rPr lang="uk-UA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320" y="106713"/>
            <a:ext cx="3813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Вакуумні колектори складено з вакуумованих трубок, у кожній з яких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мідний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титановим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покриттям,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гарантує</a:t>
            </a:r>
            <a:r>
              <a:rPr lang="uk-UA" sz="2000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вакуумований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простір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мінімімізувати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теплопровідність.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абсорбері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коаксіальний (трубка в трубці) теплообмінник, через який теплоносій отримує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абсорбера.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5949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90" y="105930"/>
            <a:ext cx="7778306" cy="6044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5280" y="0"/>
            <a:ext cx="4236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нуля.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усунення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трубкою. Вони містять дві скляних або металічних трубки, які вставлені одна 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розділені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вакуумом.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трубка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абсорбера.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Всередині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абсорбера розміщують теплову трубку з рідиною, яка має низьку температуру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кипіння.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дією теплоти абсорбера рідина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випаровується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піднімається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верхню частину трубки,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з’єднана 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теплообмінником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якому протікає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вода. В теплообміннику гази рідини конденсуються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віддають енергію воді.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 тип колектора може працювати за температури -30°С, якщо теплова трубка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виготовлена зі скла і за температури -45°С, якщо вона металева.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0560" y="61501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05560" marR="1012825" algn="ctr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0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6.8. Вакуумний</a:t>
            </a:r>
            <a:r>
              <a:rPr lang="uk-UA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тепловою</a:t>
            </a:r>
            <a:r>
              <a:rPr lang="uk-UA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трубкою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3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25" t="22138" r="24310" b="24696"/>
          <a:stretch/>
        </p:blipFill>
        <p:spPr>
          <a:xfrm>
            <a:off x="301752" y="164591"/>
            <a:ext cx="10277856" cy="63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8" t="21087" r="25847" b="16711"/>
          <a:stretch/>
        </p:blipFill>
        <p:spPr>
          <a:xfrm>
            <a:off x="786384" y="100584"/>
            <a:ext cx="9592056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71" t="29073" r="24192" b="11457"/>
          <a:stretch/>
        </p:blipFill>
        <p:spPr>
          <a:xfrm>
            <a:off x="347472" y="137159"/>
            <a:ext cx="10360152" cy="6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507224"/>
          </a:xfrm>
        </p:spPr>
        <p:txBody>
          <a:bodyPr>
            <a:noAutofit/>
          </a:bodyPr>
          <a:lstStyle/>
          <a:p>
            <a:pPr marL="182563" lvl="0" indent="0">
              <a:lnSpc>
                <a:spcPct val="120000"/>
              </a:lnSpc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двоконтурних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системах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трубопроводах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циркулює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незамерзаючий теплоносій, який передає свою енергію воді системи опалення і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ГВП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теплообмінник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Строк</a:t>
            </a:r>
            <a:r>
              <a:rPr lang="uk-UA" sz="18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uk-UA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двоконтурної</a:t>
            </a:r>
            <a:r>
              <a:rPr lang="uk-UA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10-30</a:t>
            </a:r>
            <a:r>
              <a:rPr lang="uk-UA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uk-UA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 algn="just">
              <a:lnSpc>
                <a:spcPct val="100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двоконтурних</a:t>
            </a:r>
            <a:r>
              <a:rPr lang="uk-UA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уповільнення</a:t>
            </a:r>
            <a:r>
              <a:rPr lang="uk-UA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корозії;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796415" lvl="0" indent="-342900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</a:t>
            </a:r>
            <a:r>
              <a:rPr lang="uk-UA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від’ємних</a:t>
            </a:r>
            <a:r>
              <a:rPr lang="uk-UA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температур.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Недолік: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ККД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5-10%.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563" indent="506413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геліосистеми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пасивною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циркуляцією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 і бак, рис. 6.10. Бак для організації пасивної циркуляції необхідно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розміщувати вище сонячного колектора. У такій системі нагрітий у колекторі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теплоносій,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розширюючись,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переміщується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верхню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бак.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баку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витискується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теплоносій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найнижчою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температурою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колектор.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холодної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бак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під’єднують</a:t>
            </a:r>
            <a:r>
              <a:rPr lang="uk-UA" sz="1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системи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холодного водопостачання.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7005" indent="450850" algn="just">
              <a:lnSpc>
                <a:spcPct val="120000"/>
              </a:lnSpc>
              <a:spcAft>
                <a:spcPts val="0"/>
              </a:spcAft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</a:t>
            </a:r>
            <a:r>
              <a:rPr lang="uk-UA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пасивних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96367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простота</a:t>
            </a:r>
            <a:r>
              <a:rPr lang="uk-UA" sz="1800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конструкції.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963670" lvl="0">
              <a:lnSpc>
                <a:spcPct val="120000"/>
              </a:lnSpc>
              <a:spcAft>
                <a:spcPts val="0"/>
              </a:spcAft>
              <a:buSzPts val="1400"/>
              <a:tabLst>
                <a:tab pos="1146810" algn="l"/>
                <a:tab pos="1147445" algn="l"/>
              </a:tabLst>
            </a:pP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великі</a:t>
            </a:r>
            <a:r>
              <a:rPr lang="uk-UA" sz="18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низьку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швидкість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циркуляції</a:t>
            </a:r>
            <a:r>
              <a:rPr lang="uk-UA" sz="18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колектора,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знаходиться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відкритому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повітрі,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теплові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втрати;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7445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циркуляції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температури.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84588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5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176" y="0"/>
            <a:ext cx="8321040" cy="5946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635" y="6161270"/>
            <a:ext cx="8067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6.10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Геліосистема з пасивною циркуляцією теплоносія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6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336" y="109760"/>
            <a:ext cx="7680960" cy="6153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3296" y="410808"/>
            <a:ext cx="3767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геліосистему з активною циркуляцією теплоносія входить електричний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насос.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</a:t>
            </a:r>
            <a:r>
              <a:rPr lang="uk-UA" sz="24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нагрітої води приблизно становить 1:50, що свідчить про високу ефективність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систем.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нагрівач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терморегулятор.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60848" y="56055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7140">
              <a:spcBef>
                <a:spcPts val="140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6.11.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Геліосистема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активною</a:t>
            </a:r>
            <a:r>
              <a:rPr lang="uk-UA" sz="2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циркуляцією</a:t>
            </a:r>
            <a:r>
              <a:rPr lang="uk-UA" sz="2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7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48"/>
            <a:ext cx="10515600" cy="6702552"/>
          </a:xfrm>
        </p:spPr>
        <p:txBody>
          <a:bodyPr>
            <a:normAutofit fontScale="70000" lnSpcReduction="20000"/>
          </a:bodyPr>
          <a:lstStyle/>
          <a:p>
            <a:pPr marL="467360" marR="167640" indent="0" algn="just">
              <a:lnSpc>
                <a:spcPct val="12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Геліосистеми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пасивною циркуляцією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носія доцільно застосовувати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тропічних країнах за умови невеликої площі колекторів (до 10 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у помірних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працюватимуть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неефективно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рідини.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 системи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циркуляцією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7005" indent="0" algn="just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Для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 України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раціональною є двоконтурна система з активною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рідини.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котлами у системі опалення і ГВП для економії енергоресурсів. Система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сонячних колекторах забезпечує нагрів води влітку і певну частку енергії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 будинку взимку. Розрахунок системи здійснюють на основі кривих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ГВП,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 показано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6.12.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891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Основою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ГВП.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правило об’єм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гарячої води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постійний протягом року. Тому за цим показником розраховують мінімальну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площу колекторів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забезпечення ГВП. На практиці площу колекторів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обирають у 2-2,5 рази більшу за мінімальну. Система з такою площею повністю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ГВП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частково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зимові періоди.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подальшого збільшення площі колекторів систему використовують менше ніж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50 %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половини року,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окупності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збільшується.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69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58" y="115696"/>
            <a:ext cx="5721101" cy="5105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11256" y="5221223"/>
            <a:ext cx="7106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7330" marR="1198245" algn="ctr">
              <a:spcBef>
                <a:spcPts val="195"/>
              </a:spcBef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енергії</a:t>
            </a:r>
            <a:r>
              <a:rPr lang="uk-UA" sz="1400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z="1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будинках</a:t>
            </a:r>
            <a:r>
              <a:rPr lang="uk-UA" sz="1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1400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теплоізоляції;</a:t>
            </a:r>
            <a:r>
              <a:rPr lang="uk-UA" sz="14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– витрати енергії на опалення в будинках з теплоізоляцією;</a:t>
            </a:r>
            <a:r>
              <a:rPr lang="uk-UA" sz="14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енергія,</a:t>
            </a:r>
            <a:r>
              <a:rPr lang="uk-UA" sz="1400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необхідна</a:t>
            </a:r>
            <a:r>
              <a:rPr lang="uk-UA" sz="1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нагріву</a:t>
            </a:r>
            <a:r>
              <a:rPr lang="uk-UA" sz="14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води;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625" marR="255270" algn="ctr"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– обсяг енергії від теплового колектора, розрахованого для системи ГВП у літній період;</a:t>
            </a:r>
            <a:r>
              <a:rPr lang="uk-UA" sz="14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400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обсяг</a:t>
            </a:r>
            <a:r>
              <a:rPr lang="uk-UA" sz="1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1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uk-UA" sz="1400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колектора,</a:t>
            </a:r>
            <a:r>
              <a:rPr lang="uk-UA" sz="1400" spc="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розрахованого</a:t>
            </a:r>
            <a:r>
              <a:rPr lang="uk-UA" sz="1400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400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1400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ГВП</a:t>
            </a:r>
            <a:r>
              <a:rPr lang="uk-UA" sz="1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z="1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1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6.12.</a:t>
            </a:r>
            <a:r>
              <a:rPr lang="uk-UA" sz="1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uk-UA" sz="1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теплової</a:t>
            </a:r>
            <a:r>
              <a:rPr lang="uk-UA" sz="1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1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z="1400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ГВП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0758" y="378872"/>
            <a:ext cx="558698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8210">
              <a:lnSpc>
                <a:spcPts val="1610"/>
              </a:lnSpc>
              <a:spcAft>
                <a:spcPts val="0"/>
              </a:spcAft>
            </a:pP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uk-UA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ГВП</a:t>
            </a:r>
            <a:r>
              <a:rPr lang="uk-UA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сонячного</a:t>
            </a:r>
            <a:r>
              <a:rPr lang="uk-UA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>
              <a:lnSpc>
                <a:spcPts val="1610"/>
              </a:lnSpc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Вхідними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даними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розрахунку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z="16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холодної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Вmin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номінальна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гарячої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Вном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максимальна температура гарячої</a:t>
            </a:r>
            <a:r>
              <a:rPr lang="uk-UA" sz="16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Вmax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об’єм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гарячої</a:t>
            </a:r>
            <a:r>
              <a:rPr lang="uk-UA" sz="1600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600" i="1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7081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максимальне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мінімальне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 середовища</a:t>
            </a:r>
            <a:r>
              <a:rPr lang="uk-UA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uk-UA" sz="1600" i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7005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сонячного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r>
              <a:rPr lang="uk-UA" sz="1600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літній і зимовий період із заданою орієнтацією колекторів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Кmax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Кmin</a:t>
            </a:r>
            <a:r>
              <a:rPr lang="uk-UA" sz="16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площі;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теплоємність</a:t>
            </a:r>
            <a:r>
              <a:rPr lang="uk-UA" sz="1600" spc="-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</a:t>
            </a:r>
            <a:r>
              <a:rPr lang="uk-UA" sz="16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ΔТ</a:t>
            </a:r>
            <a:r>
              <a:rPr lang="uk-UA" sz="16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</a:t>
            </a:r>
            <a:r>
              <a:rPr lang="uk-UA" sz="16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нагрівається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теплоносій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колекторі;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5815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теплова</a:t>
            </a:r>
            <a:r>
              <a:rPr lang="uk-UA" sz="16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необхідна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будинку.</a:t>
            </a:r>
            <a:r>
              <a:rPr lang="uk-UA" sz="16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Параметри,</a:t>
            </a:r>
            <a:r>
              <a:rPr lang="uk-UA" sz="16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6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розрахувати: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сонячних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колекторів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об’єм</a:t>
            </a:r>
            <a:r>
              <a:rPr lang="uk-UA" sz="16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баку </a:t>
            </a: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</a:t>
            </a:r>
            <a:r>
              <a:rPr lang="uk-UA" sz="16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</a:t>
            </a:r>
            <a:r>
              <a:rPr lang="uk-UA" sz="1600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циркулює</a:t>
            </a:r>
            <a:r>
              <a:rPr lang="uk-UA" sz="16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теплоносій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z="16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насосу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46810" algn="l"/>
                <a:tab pos="1147445" algn="l"/>
              </a:tabLs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z="16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нагрівача</a:t>
            </a:r>
            <a:r>
              <a:rPr lang="uk-UA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НГ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4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079" y="138023"/>
            <a:ext cx="10515600" cy="6763109"/>
          </a:xfrm>
        </p:spPr>
        <p:txBody>
          <a:bodyPr>
            <a:normAutofit/>
          </a:bodyPr>
          <a:lstStyle/>
          <a:p>
            <a:pPr marL="915035" algn="just">
              <a:lnSpc>
                <a:spcPts val="1595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uk-UA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9545" indent="0" algn="just">
              <a:spcAft>
                <a:spcPts val="0"/>
              </a:spcAft>
              <a:buNone/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Сонячний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пристрій для збирання теплової енергії Сонця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інфрачервоному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видимому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383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Сонце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земну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поверхню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1.7·10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кВт.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енергії,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годину,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вистачить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людства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1 року. Величиною, що характеризує потужність сонячної енергії, 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густина потоку випромінювання, що проходить через площу 1 м², розташовану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перпендикулярно потоку випромінювання над атмосферою. Середнє 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1367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Вт/м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 зменшується. На рівні Землі його потужність не перевищує 1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000 Вт/м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Сонячна енергія має широкий спектр: на ультрафіолетовий діапазон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спектру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припадає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видимий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47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</a:t>
            </a:r>
            <a:r>
              <a:rPr lang="uk-UA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інфрачервоний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738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2" t="19827" r="26202" b="57268"/>
          <a:stretch/>
        </p:blipFill>
        <p:spPr>
          <a:xfrm>
            <a:off x="1261872" y="82297"/>
            <a:ext cx="7918704" cy="214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916" t="21975" r="25348" b="32222"/>
          <a:stretch/>
        </p:blipFill>
        <p:spPr>
          <a:xfrm>
            <a:off x="1346200" y="2146300"/>
            <a:ext cx="8547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53" t="25710" r="27738" b="7044"/>
          <a:stretch/>
        </p:blipFill>
        <p:spPr>
          <a:xfrm>
            <a:off x="374904" y="164591"/>
            <a:ext cx="9454896" cy="65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08" t="31594" r="28093" b="24276"/>
          <a:stretch/>
        </p:blipFill>
        <p:spPr>
          <a:xfrm>
            <a:off x="301752" y="173735"/>
            <a:ext cx="9208008" cy="57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328" y="320040"/>
            <a:ext cx="10707624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317637"/>
            <a:ext cx="10515600" cy="6650966"/>
          </a:xfrm>
        </p:spPr>
        <p:txBody>
          <a:bodyPr>
            <a:normAutofit fontScale="77500" lnSpcReduction="20000"/>
          </a:bodyPr>
          <a:lstStyle/>
          <a:p>
            <a:pPr marL="915035" algn="just">
              <a:lnSpc>
                <a:spcPts val="1595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uk-UA" sz="3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z="36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764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Сонячну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енергію використовують для отримання теплової і електричної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 Майже вся енергія сонячного випромінювання зосереджена у видимому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інфрачервоному діапазоні, тому теплову енергію від нього можна отримати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теплоносія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ККД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геліоустановок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(30-80)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тропічних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екваторіальних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використовуватись сонячні ставки. Перетворення сонячної енергії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 має менший ККД,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бути безпосереднім або багатоступеневим.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фотоелектричному ефекті, який виникає у фотоелементах – напівпровідниках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неоднорідною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структурою.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ККД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фотоелементів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(10-20)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Багатоступеневе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 парових машин або двигунів Стірлінга, для нагрівання робочого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 яких до необхідних температур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 сонячні концентратори.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цьому принципі працюють сонячні станції з концентраторами баштового,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параболічного і параболоциліндричного типів. ККД таких станцій становить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(10-20)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ставки.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9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64" y="85802"/>
            <a:ext cx="10515600" cy="6694098"/>
          </a:xfrm>
        </p:spPr>
        <p:txBody>
          <a:bodyPr>
            <a:normAutofit fontScale="85000" lnSpcReduction="20000"/>
          </a:bodyPr>
          <a:lstStyle/>
          <a:p>
            <a:pPr marL="915035" algn="just">
              <a:lnSpc>
                <a:spcPts val="1595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Основи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7018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Густина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 у різних точках земної поверхні відрізняється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 собою і змінюється у часі. Цей показник залежить від географічної широти,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хмар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нахилу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задачею є правильна орієнтація геліоустановок відносно Сонця. Вплив широти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 і пори року спричинено еліптичною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траекторією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руху Землі навколо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Сонця.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Сонцем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Землею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найближче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Сонця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(1.445·10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м),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максимальна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ними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червня (1.543·10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м). Ця відносно невелика зміна відстані призводить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відчутної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обернено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пропорційне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 (для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1430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Вт/м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1330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Вт/м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точного розрахунку потужності на певній ділянці у конкретний час, необхідно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променів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6.1.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земної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кутовим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часом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схиленням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Сонця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2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68" t="33180" r="27326" b="3975"/>
          <a:stretch/>
        </p:blipFill>
        <p:spPr>
          <a:xfrm>
            <a:off x="1035170" y="111679"/>
            <a:ext cx="9049108" cy="66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43" t="22475" r="21303" b="56511"/>
          <a:stretch/>
        </p:blipFill>
        <p:spPr>
          <a:xfrm>
            <a:off x="1124712" y="158380"/>
            <a:ext cx="8668512" cy="1487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39" t="28025" r="26181" b="3827"/>
          <a:stretch/>
        </p:blipFill>
        <p:spPr>
          <a:xfrm>
            <a:off x="1335024" y="1645919"/>
            <a:ext cx="8123361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5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8" t="24870" r="24192" b="19233"/>
          <a:stretch/>
        </p:blipFill>
        <p:spPr>
          <a:xfrm>
            <a:off x="649224" y="128015"/>
            <a:ext cx="10442448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07" y="143691"/>
            <a:ext cx="10515600" cy="6437376"/>
          </a:xfrm>
        </p:spPr>
        <p:txBody>
          <a:bodyPr>
            <a:normAutofit/>
          </a:bodyPr>
          <a:lstStyle/>
          <a:p>
            <a:pPr marL="918210" algn="just">
              <a:lnSpc>
                <a:spcPts val="1595"/>
              </a:lnSpc>
              <a:spcBef>
                <a:spcPts val="36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Сонячні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7360" marR="168275" indent="0" algn="just"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Сонячні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приміщень. Принцип їх роботи полягає у циркуляції води через теплообмінник,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нагрітої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опалення чи гарячого водопостачання. Виділяють пласкі і вакуумні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9610" indent="0" algn="just">
              <a:lnSpc>
                <a:spcPts val="161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Конструкція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колекторів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Плаский колектор складено з теплоізольованої панелі, в якій розміщено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поглинача.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Поглинач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теплопровідного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(найчастіше з міді або алюмінію). На пластину поглинача наносять спеціальне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покриття, яке має високу поглинальну здатність у видимому діапазоні спектру і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інфрачервоному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діапазоні.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uk-UA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втрат</a:t>
            </a:r>
            <a:r>
              <a:rPr lang="uk-UA" spc="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тепла</a:t>
            </a:r>
            <a:r>
              <a:rPr lang="uk-UA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передню</a:t>
            </a:r>
            <a:r>
              <a:rPr lang="uk-UA" spc="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покривають</a:t>
            </a:r>
            <a:r>
              <a:rPr lang="uk-UA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склом,</a:t>
            </a:r>
            <a:r>
              <a:rPr lang="uk-UA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задню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бокові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теплоізолювальним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матеріалом.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80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498" y="369792"/>
            <a:ext cx="7477506" cy="5418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65008" y="592795"/>
            <a:ext cx="4126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360" marR="170180" indent="447675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Спрощеним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варіантом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плаского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пластиковий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абсорбер якого виготовлено з пластику. Як правило його не ізолюють, тому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пластиковий колектор використовують лише в літню пору, в основному для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підігріву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басейнів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655" y="6011155"/>
            <a:ext cx="7767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4240">
              <a:spcBef>
                <a:spcPts val="15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6.6.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Конструкція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плаского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колектора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0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1404</Words>
  <Application>Microsoft Office PowerPoint</Application>
  <PresentationFormat>Широкоэкранный</PresentationFormat>
  <Paragraphs>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2022-09-18T18:05:13Z</dcterms:created>
  <dcterms:modified xsi:type="dcterms:W3CDTF">2022-09-19T06:10:55Z</dcterms:modified>
</cp:coreProperties>
</file>