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536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B753-0342-4C94-A30A-CB845BB0F5FC}" type="datetimeFigureOut">
              <a:rPr lang="uk-UA" smtClean="0"/>
              <a:t>07.08.2022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B8599-CDDA-470B-A36B-2564932643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0498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B753-0342-4C94-A30A-CB845BB0F5FC}" type="datetimeFigureOut">
              <a:rPr lang="uk-UA" smtClean="0"/>
              <a:t>07.08.2022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B8599-CDDA-470B-A36B-2564932643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2437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B753-0342-4C94-A30A-CB845BB0F5FC}" type="datetimeFigureOut">
              <a:rPr lang="uk-UA" smtClean="0"/>
              <a:t>07.08.2022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B8599-CDDA-470B-A36B-2564932643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7754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B753-0342-4C94-A30A-CB845BB0F5FC}" type="datetimeFigureOut">
              <a:rPr lang="uk-UA" smtClean="0"/>
              <a:t>07.08.2022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B8599-CDDA-470B-A36B-2564932643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6984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B753-0342-4C94-A30A-CB845BB0F5FC}" type="datetimeFigureOut">
              <a:rPr lang="uk-UA" smtClean="0"/>
              <a:t>07.08.2022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B8599-CDDA-470B-A36B-2564932643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85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B753-0342-4C94-A30A-CB845BB0F5FC}" type="datetimeFigureOut">
              <a:rPr lang="uk-UA" smtClean="0"/>
              <a:t>07.08.2022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B8599-CDDA-470B-A36B-2564932643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225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B753-0342-4C94-A30A-CB845BB0F5FC}" type="datetimeFigureOut">
              <a:rPr lang="uk-UA" smtClean="0"/>
              <a:t>07.08.2022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B8599-CDDA-470B-A36B-2564932643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125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B753-0342-4C94-A30A-CB845BB0F5FC}" type="datetimeFigureOut">
              <a:rPr lang="uk-UA" smtClean="0"/>
              <a:t>07.08.2022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B8599-CDDA-470B-A36B-2564932643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3236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B753-0342-4C94-A30A-CB845BB0F5FC}" type="datetimeFigureOut">
              <a:rPr lang="uk-UA" smtClean="0"/>
              <a:t>07.08.2022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B8599-CDDA-470B-A36B-2564932643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808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B753-0342-4C94-A30A-CB845BB0F5FC}" type="datetimeFigureOut">
              <a:rPr lang="uk-UA" smtClean="0"/>
              <a:t>07.08.2022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B8599-CDDA-470B-A36B-2564932643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5460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B753-0342-4C94-A30A-CB845BB0F5FC}" type="datetimeFigureOut">
              <a:rPr lang="uk-UA" smtClean="0"/>
              <a:t>07.08.2022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B8599-CDDA-470B-A36B-2564932643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9282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CB753-0342-4C94-A30A-CB845BB0F5FC}" type="datetimeFigureOut">
              <a:rPr lang="uk-UA" smtClean="0"/>
              <a:t>07.08.2022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B8599-CDDA-470B-A36B-2564932643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502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93298"/>
            <a:ext cx="9144000" cy="2216989"/>
          </a:xfrm>
        </p:spPr>
        <p:txBody>
          <a:bodyPr>
            <a:normAutofit/>
          </a:bodyPr>
          <a:lstStyle/>
          <a:p>
            <a:pPr marL="121920" marR="66675">
              <a:spcBef>
                <a:spcPts val="340"/>
              </a:spcBef>
              <a:spcAft>
                <a:spcPts val="0"/>
              </a:spcAft>
            </a:pPr>
            <a:r>
              <a:rPr lang="uk-UA" sz="32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Лекція</a:t>
            </a:r>
            <a:r>
              <a:rPr lang="uk-UA" sz="3200" kern="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№</a:t>
            </a:r>
            <a:r>
              <a:rPr lang="uk-UA" sz="3200" kern="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3200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uk-UA" sz="3200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b="1" kern="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Хімічні</a:t>
            </a:r>
            <a:r>
              <a:rPr lang="uk-UA" b="1" kern="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джерела</a:t>
            </a:r>
            <a:r>
              <a:rPr lang="uk-UA" b="1" kern="0" spc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струму</a:t>
            </a:r>
            <a:r>
              <a:rPr 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22076" y="1911259"/>
            <a:ext cx="9144000" cy="4782839"/>
          </a:xfrm>
        </p:spPr>
        <p:txBody>
          <a:bodyPr/>
          <a:lstStyle/>
          <a:p>
            <a:r>
              <a:rPr lang="uk-UA" dirty="0" smtClean="0"/>
              <a:t>ПЛАН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Основні терміни і визначення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Параметри хімічних джерел струму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Гальванічні елементи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Електричні акумулятори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Методика вибору акумуляторної батареї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587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318" y="108967"/>
            <a:ext cx="8591527" cy="664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276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763" y="0"/>
            <a:ext cx="8873282" cy="653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11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2528"/>
            <a:ext cx="10515600" cy="6004435"/>
          </a:xfrm>
        </p:spPr>
        <p:txBody>
          <a:bodyPr>
            <a:normAutofit fontScale="92500" lnSpcReduction="10000"/>
          </a:bodyPr>
          <a:lstStyle/>
          <a:p>
            <a:pPr marL="0" marR="81280" lvl="0" indent="0" algn="just">
              <a:spcAft>
                <a:spcPts val="0"/>
              </a:spcAft>
              <a:buSzPts val="1400"/>
              <a:buNone/>
              <a:tabLst>
                <a:tab pos="814070" algn="l"/>
              </a:tabLs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Метод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двоступеневого заряду постійною напругою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81280" lvl="0" indent="0" algn="just">
              <a:spcAft>
                <a:spcPts val="0"/>
              </a:spcAft>
              <a:buSzPts val="1400"/>
              <a:buNone/>
              <a:tabLst>
                <a:tab pos="814070" algn="l"/>
              </a:tabLs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Використовують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акумуляторів,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працюють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резервного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живлення.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Заряд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проходить</a:t>
            </a:r>
            <a:r>
              <a:rPr lang="uk-UA" spc="1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pc="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два</a:t>
            </a:r>
            <a:r>
              <a:rPr lang="uk-UA" spc="1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етапи:</a:t>
            </a:r>
            <a:r>
              <a:rPr lang="uk-UA" spc="1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заряд</a:t>
            </a:r>
            <a:r>
              <a:rPr lang="uk-UA" spc="1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високою</a:t>
            </a:r>
            <a:r>
              <a:rPr lang="uk-UA" spc="1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напругою,</a:t>
            </a:r>
            <a:r>
              <a:rPr lang="uk-UA" spc="1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pc="1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потім</a:t>
            </a:r>
            <a:r>
              <a:rPr lang="uk-UA" spc="1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заряд</a:t>
            </a:r>
            <a:r>
              <a:rPr lang="uk-UA" spc="1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низькою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напругою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(компенсувальний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заряд).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першому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етапі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заряджання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батареї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заряду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встановлюють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(0,15-0,25)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тривалість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етапу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год.</a:t>
            </a:r>
            <a:r>
              <a:rPr lang="uk-UA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другому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етапі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здійснюють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підзарядку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батареї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невеликим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струмом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(зазвичай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0,05С).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84835">
              <a:lnSpc>
                <a:spcPts val="1505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Переваги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свинцево-кислотних</a:t>
            </a:r>
            <a:r>
              <a:rPr lang="uk-UA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акумуляторів: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525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816610" algn="l"/>
                <a:tab pos="81724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низька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ціна;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535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816610" algn="l"/>
                <a:tab pos="81724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мінімальне</a:t>
            </a:r>
            <a:r>
              <a:rPr lang="uk-UA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обслуговування;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525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816610" algn="l"/>
                <a:tab pos="81724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малий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саморозряд;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2722880" lvl="0" indent="-342900">
              <a:lnSpc>
                <a:spcPct val="95000"/>
              </a:lnSpc>
              <a:spcBef>
                <a:spcPts val="15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816610" algn="l"/>
                <a:tab pos="81724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достатньо</a:t>
            </a:r>
            <a:r>
              <a:rPr lang="uk-UA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великий</a:t>
            </a:r>
            <a:r>
              <a:rPr lang="uk-UA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розрядний</a:t>
            </a:r>
            <a:r>
              <a:rPr lang="uk-UA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струм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2722880" lvl="0" indent="0">
              <a:lnSpc>
                <a:spcPct val="95000"/>
              </a:lnSpc>
              <a:spcBef>
                <a:spcPts val="15"/>
              </a:spcBef>
              <a:spcAft>
                <a:spcPts val="0"/>
              </a:spcAft>
              <a:buSzPts val="1400"/>
              <a:buNone/>
              <a:tabLst>
                <a:tab pos="816610" algn="l"/>
                <a:tab pos="817245" algn="l"/>
              </a:tabLst>
            </a:pPr>
            <a:r>
              <a:rPr lang="uk-UA" spc="-33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Недоліки: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52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816610" algn="l"/>
                <a:tab pos="81724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неможливість</a:t>
            </a:r>
            <a:r>
              <a:rPr lang="uk-UA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зберігання</a:t>
            </a:r>
            <a:r>
              <a:rPr lang="uk-UA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розрядженому</a:t>
            </a:r>
            <a:r>
              <a:rPr lang="uk-UA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стані;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525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816610" algn="l"/>
                <a:tab pos="81724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низька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питома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енергоємність;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525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816610" algn="l"/>
                <a:tab pos="81724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мала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</a:t>
            </a:r>
            <a:r>
              <a:rPr lang="uk-UA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циклів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заряд-розряд;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57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816610" algn="l"/>
                <a:tab pos="81724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шкідливість</a:t>
            </a:r>
            <a:r>
              <a:rPr lang="uk-UA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навколишнього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середовища.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37797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9648" y="0"/>
            <a:ext cx="8158420" cy="678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549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682" y="133128"/>
            <a:ext cx="10869812" cy="619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40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4256" y="228087"/>
            <a:ext cx="10076182" cy="457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15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553" y="134847"/>
            <a:ext cx="8727832" cy="640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32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143" y="274484"/>
            <a:ext cx="11921706" cy="580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99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731" t="33378" r="45725" b="58295"/>
          <a:stretch/>
        </p:blipFill>
        <p:spPr>
          <a:xfrm>
            <a:off x="491705" y="198406"/>
            <a:ext cx="5717071" cy="7891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27456" t="28050" r="22456" b="12066"/>
          <a:stretch/>
        </p:blipFill>
        <p:spPr>
          <a:xfrm>
            <a:off x="721895" y="987552"/>
            <a:ext cx="9160042" cy="587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85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064" y="176877"/>
            <a:ext cx="10660880" cy="616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03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7638"/>
            <a:ext cx="10515600" cy="6099325"/>
          </a:xfrm>
        </p:spPr>
        <p:txBody>
          <a:bodyPr>
            <a:normAutofit fontScale="92500" lnSpcReduction="20000"/>
          </a:bodyPr>
          <a:lstStyle/>
          <a:p>
            <a:pPr marL="873760" indent="-514350" algn="just">
              <a:lnSpc>
                <a:spcPts val="1550"/>
              </a:lnSpc>
              <a:spcAft>
                <a:spcPts val="0"/>
              </a:spcAft>
              <a:buAutoNum type="arabicPeriod"/>
            </a:pP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</a:t>
            </a:r>
            <a:r>
              <a:rPr lang="uk-UA" b="1" spc="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терміни</a:t>
            </a:r>
            <a:r>
              <a:rPr lang="uk-UA" b="1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b="1" spc="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</a:t>
            </a:r>
          </a:p>
          <a:p>
            <a:pPr marL="873760" indent="-514350" algn="just">
              <a:lnSpc>
                <a:spcPts val="1550"/>
              </a:lnSpc>
              <a:spcAft>
                <a:spcPts val="0"/>
              </a:spcAft>
              <a:buAutoNum type="arabicPeriod"/>
            </a:pPr>
            <a:endParaRPr lang="uk-UA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6525" marR="78740" indent="450850" algn="just">
              <a:lnSpc>
                <a:spcPct val="95000"/>
              </a:lnSpc>
              <a:spcBef>
                <a:spcPts val="5"/>
              </a:spcBef>
              <a:spcAft>
                <a:spcPts val="0"/>
              </a:spcAft>
            </a:pPr>
            <a:r>
              <a:rPr lang="uk-UA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Хімічне</a:t>
            </a:r>
            <a:r>
              <a:rPr lang="uk-UA" b="1" i="1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джерело</a:t>
            </a:r>
            <a:r>
              <a:rPr lang="uk-UA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струму</a:t>
            </a:r>
            <a:r>
              <a:rPr lang="uk-UA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джерело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ЕРС,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якому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енергія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хімічних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процесів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безпосередньо перетворюється</a:t>
            </a:r>
            <a:r>
              <a:rPr lang="uk-UA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електричну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енергію.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6525" marR="78740" indent="450850" algn="just">
              <a:lnSpc>
                <a:spcPct val="95000"/>
              </a:lnSpc>
              <a:spcBef>
                <a:spcPts val="15"/>
              </a:spcBef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Електричний акумулятор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хімічне джерело струму багаторазової дії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накопичення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енергії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автономного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живлення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електронних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пристроїв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обладнання.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6525" marR="81915" indent="450850" algn="just">
              <a:lnSpc>
                <a:spcPct val="95000"/>
              </a:lnSpc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Акумуляторна батарея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декілька акумуляторів, з’єднаних паралельно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 послідовно.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6525" marR="83185" indent="450850" algn="just">
              <a:lnSpc>
                <a:spcPct val="95000"/>
              </a:lnSpc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Сепаратор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тонкий пористий лист, який використовують для розділення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додатного і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від’ємного електродів</a:t>
            </a:r>
            <a:r>
              <a:rPr lang="uk-UA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хімічного джерела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струму.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6525" marR="78105" indent="450850" algn="just">
              <a:lnSpc>
                <a:spcPct val="95000"/>
              </a:lnSpc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Ефект</a:t>
            </a:r>
            <a:r>
              <a:rPr lang="uk-UA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пам’яті</a:t>
            </a:r>
            <a:r>
              <a:rPr lang="uk-UA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втрата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ємності акумулятора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заряджання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повністю розрядженого акумулятора. Це явище притаманне нікель-кадмієвим 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нікель-металогідридним</a:t>
            </a:r>
            <a:r>
              <a:rPr lang="uk-UA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акумуляторам.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6525" marR="83820" indent="447675" algn="just"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Паливний елемент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хімічне джерело струму, за принципом дії схоже на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гальванічний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але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відрізняється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нього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тим,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речовини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хімічної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реакції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подають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 нього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зовні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07197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65176"/>
            <a:ext cx="10515600" cy="64373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вибору акумуляторної батареї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Вхідними даними для вибору акумуляторної батареї є: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вхідна напруга на навантаженні U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потужність навантаження P;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 роботи навантаження від акумуляторної батареї t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Вибір	акумуляторної	батареї	також	грунтується	на	основі	таких параметрів: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 глибина розряду акумуляторної батареї q, яку вимірюють у відсотках від ємності батареї: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= 20 % для свинцево-кислотних акумуляторів з рідким електролітом;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= 40 % для свинцево-кислотних акумуляторів з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гельовим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електролітом;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= 50 % для Li-ion 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Li-pol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акумуляторів;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= 100 % для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Ni-Cd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-MH акумуляторів.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типове значення напруги гальванічного елемента U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відповідно до типу акумулятора: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Ni-Cd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-MH U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1,2 В;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свинцево-кислотних U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 В;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Li-ion 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Li-pol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3,6 В.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51907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344" y="128108"/>
            <a:ext cx="10688312" cy="596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57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216" y="249250"/>
            <a:ext cx="10488168" cy="491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41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0896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4842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7034"/>
            <a:ext cx="10515600" cy="6504317"/>
          </a:xfrm>
        </p:spPr>
        <p:txBody>
          <a:bodyPr>
            <a:normAutofit fontScale="92500" lnSpcReduction="20000"/>
          </a:bodyPr>
          <a:lstStyle/>
          <a:p>
            <a:pPr marL="356235" indent="0" algn="just">
              <a:lnSpc>
                <a:spcPts val="1560"/>
              </a:lnSpc>
              <a:spcAft>
                <a:spcPts val="0"/>
              </a:spcAft>
              <a:buNone/>
            </a:pP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Параметри</a:t>
            </a:r>
            <a:r>
              <a:rPr lang="uk-UA" b="1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хімічних</a:t>
            </a:r>
            <a:r>
              <a:rPr lang="uk-UA" b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джерел</a:t>
            </a:r>
            <a:r>
              <a:rPr lang="uk-UA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струму</a:t>
            </a:r>
          </a:p>
          <a:p>
            <a:pPr marL="356235" indent="0" algn="just">
              <a:lnSpc>
                <a:spcPts val="1560"/>
              </a:lnSpc>
              <a:spcAft>
                <a:spcPts val="0"/>
              </a:spcAft>
              <a:buNone/>
            </a:pP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6525" marR="75565" indent="450850" algn="just">
              <a:lnSpc>
                <a:spcPct val="95000"/>
              </a:lnSpc>
              <a:spcBef>
                <a:spcPts val="2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Хімічні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джерела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струму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(ХДС)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використовують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автономного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електроживлення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обладнання,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електронних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електротехнічних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пристроїв.</a:t>
            </a:r>
            <a:r>
              <a:rPr lang="uk-UA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ХДС</a:t>
            </a:r>
            <a:r>
              <a:rPr lang="uk-UA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залежно</a:t>
            </a:r>
            <a:r>
              <a:rPr lang="uk-UA" spc="-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можливості</a:t>
            </a:r>
            <a:r>
              <a:rPr lang="uk-UA" spc="-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повторного</a:t>
            </a:r>
            <a:r>
              <a:rPr lang="uk-UA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</a:t>
            </a:r>
            <a:r>
              <a:rPr lang="uk-UA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поділяють</a:t>
            </a:r>
            <a:r>
              <a:rPr lang="uk-UA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на: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505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816610" algn="l"/>
                <a:tab pos="81724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гальванічні</a:t>
            </a:r>
            <a:r>
              <a:rPr lang="uk-UA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елементи;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535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816610" algn="l"/>
                <a:tab pos="81724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електричні</a:t>
            </a:r>
            <a:r>
              <a:rPr lang="uk-UA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акумулятори;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525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816610" algn="l"/>
                <a:tab pos="81724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паливні</a:t>
            </a:r>
            <a:r>
              <a:rPr lang="uk-UA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елементи.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6525" marR="79375" indent="447675" algn="just">
              <a:lnSpc>
                <a:spcPct val="95000"/>
              </a:lnSpc>
              <a:spcBef>
                <a:spcPts val="1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типи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ХДС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мають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схожу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конструкцію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роботи.</a:t>
            </a:r>
            <a:r>
              <a:rPr lang="uk-UA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ХДС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складено з двох електродів: аноду, який містить окисник, і катоду, який містить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відновник.</a:t>
            </a:r>
            <a:r>
              <a:rPr lang="uk-UA" spc="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Між</a:t>
            </a:r>
            <a:r>
              <a:rPr lang="uk-UA" spc="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анодом</a:t>
            </a:r>
            <a:r>
              <a:rPr lang="uk-UA" spc="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катодом</a:t>
            </a:r>
            <a:r>
              <a:rPr lang="uk-UA" spc="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розміщено</a:t>
            </a:r>
            <a:r>
              <a:rPr lang="uk-UA" spc="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електроліт.</a:t>
            </a:r>
            <a:r>
              <a:rPr lang="uk-UA" spc="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Основою</a:t>
            </a:r>
            <a:r>
              <a:rPr lang="uk-UA" spc="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роботи</a:t>
            </a:r>
            <a:r>
              <a:rPr lang="uk-UA" spc="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ХДС</a:t>
            </a:r>
            <a:r>
              <a:rPr lang="uk-UA" spc="-3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є хімічна реакція взаємодії окисника і відновника.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процесі взаємодії окисник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відновлюється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приєднує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електрони,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відновник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окислюється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віддає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електрони.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6525" marR="78740" indent="447675" algn="just">
              <a:lnSpc>
                <a:spcPct val="95000"/>
              </a:lnSpc>
              <a:spcBef>
                <a:spcPts val="1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гальванічних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елементах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акумуляторах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окисник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відновник розміщені всередині корпусу ХДС, а в паливних елементах – ззовні.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Тому перші два типи ХДС мають обмережену енергоємність. Енергоємність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паливного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залежить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лише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кількості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поданих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взаємодіючих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речовин.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22234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268" b="12480"/>
          <a:stretch/>
        </p:blipFill>
        <p:spPr>
          <a:xfrm>
            <a:off x="-368671" y="279196"/>
            <a:ext cx="11151690" cy="302472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3517" y="3121331"/>
            <a:ext cx="82445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365"/>
              </a:spcBef>
              <a:spcAft>
                <a:spcPts val="0"/>
              </a:spcAft>
              <a:buSzPts val="1400"/>
              <a:tabLst>
                <a:tab pos="814070" algn="l"/>
              </a:tabLs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Розрядна</a:t>
            </a:r>
            <a:r>
              <a:rPr lang="uk-UA" sz="2400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енергія</a:t>
            </a:r>
            <a:r>
              <a:rPr lang="uk-UA" sz="2400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елемента</a:t>
            </a:r>
            <a:r>
              <a:rPr lang="uk-UA" sz="2400" spc="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uk-UA" sz="2400" i="1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uk-UA" sz="2400" i="1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uk-UA" sz="2400" i="1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uk-UA" sz="2400" i="1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uk-UA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uk-UA" sz="2400" i="1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uk-UA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uk-UA" sz="2400" i="1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spcAft>
                <a:spcPts val="0"/>
              </a:spcAft>
              <a:buSzPts val="1400"/>
              <a:tabLst>
                <a:tab pos="814070" algn="l"/>
              </a:tabLs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8. Саморозряд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2400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втрати</a:t>
            </a:r>
            <a:r>
              <a:rPr lang="uk-UA" sz="2400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ємності</a:t>
            </a:r>
            <a:r>
              <a:rPr lang="uk-UA" sz="2400" spc="-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елемента</a:t>
            </a:r>
            <a:r>
              <a:rPr lang="uk-UA" sz="2400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2400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певний</a:t>
            </a:r>
            <a:r>
              <a:rPr lang="uk-UA" sz="2400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6377" y="3952328"/>
            <a:ext cx="111453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Електричний	акумулятор	має	декілька	додаткових	параметрів,	що характеризують процес його заряду: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	Зарядна напруга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= Ехх +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	Зарядна ємність елемента Сз 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з.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	Питома зарядна ємність сз = Сз/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	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Зарядна енергія елемента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з.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	Коефіцієнт віддачі за ємністю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= 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p/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Сз.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	Коефіцієнт віддачі за енергією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= Wp/W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з.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	Кількість циклів заряд-розряд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	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Глибина розряду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250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355" y="0"/>
            <a:ext cx="886795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076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1154"/>
            <a:ext cx="10515600" cy="6469811"/>
          </a:xfrm>
        </p:spPr>
        <p:txBody>
          <a:bodyPr>
            <a:normAutofit fontScale="62500" lnSpcReduction="20000"/>
          </a:bodyPr>
          <a:lstStyle/>
          <a:p>
            <a:pPr marL="136525" marR="78105" indent="0" algn="just"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Найбільш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розповсюдженими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гальванічними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елементами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марганцево-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цинкові і літієві джерела струму (1, 2, 3, 8, 9 позиції в табл. 2.1). Принцип їх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роботи описано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нижче.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88010" algn="just">
              <a:lnSpc>
                <a:spcPts val="1610"/>
              </a:lnSpc>
              <a:spcBef>
                <a:spcPts val="20"/>
              </a:spcBef>
              <a:spcAft>
                <a:spcPts val="0"/>
              </a:spcAft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Марганцево-цинкові</a:t>
            </a:r>
            <a:r>
              <a:rPr lang="uk-UA" i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гальванічні</a:t>
            </a:r>
            <a:r>
              <a:rPr lang="uk-UA" i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елементи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6525" marR="8128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Марганцево-цинкові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гальванічні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мають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дві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модифікації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електролітом на основі солі або лугу. В якості електроліту в першому випадку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використовують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хлорид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амонію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uk-UA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Cl</a:t>
            </a:r>
            <a:r>
              <a:rPr lang="uk-UA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хлорид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цинку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ZnCl</a:t>
            </a:r>
            <a:r>
              <a:rPr lang="uk-UA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Додатний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електрод</a:t>
            </a:r>
            <a:r>
              <a:rPr lang="uk-UA" spc="5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виготовляють</a:t>
            </a:r>
            <a:r>
              <a:rPr lang="uk-UA" spc="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5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суміші  </a:t>
            </a:r>
            <a:r>
              <a:rPr lang="uk-UA" spc="1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діоксиду  </a:t>
            </a:r>
            <a:r>
              <a:rPr lang="uk-UA" spc="1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марганцю  </a:t>
            </a:r>
            <a:r>
              <a:rPr lang="uk-UA" spc="1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  </a:t>
            </a:r>
            <a:r>
              <a:rPr lang="uk-UA" spc="1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графіту,  </a:t>
            </a:r>
            <a:r>
              <a:rPr lang="uk-UA" spc="1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який</a:t>
            </a:r>
            <a:r>
              <a:rPr lang="uk-UA" spc="-3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використовують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збільшення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провідності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електроду.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Від’ємний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електрод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складається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чистого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цинку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незначними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антикорозійними</a:t>
            </a:r>
            <a:r>
              <a:rPr lang="uk-UA" spc="3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домішками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свинцю,</a:t>
            </a:r>
            <a:r>
              <a:rPr lang="uk-UA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галію або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кадмію.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6235" indent="0" algn="just">
              <a:lnSpc>
                <a:spcPts val="1605"/>
              </a:lnSpc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Сумарна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реакція для електроліту</a:t>
            </a:r>
            <a:r>
              <a:rPr lang="uk-UA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 хлориду</a:t>
            </a:r>
            <a:r>
              <a:rPr lang="uk-UA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амонію: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04775" algn="r">
              <a:lnSpc>
                <a:spcPts val="1610"/>
              </a:lnSpc>
              <a:spcBef>
                <a:spcPts val="25"/>
              </a:spcBef>
              <a:spcAft>
                <a:spcPts val="0"/>
              </a:spcAft>
              <a:tabLst>
                <a:tab pos="485521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MnO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+ 2NH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Cl</a:t>
            </a:r>
            <a:r>
              <a:rPr lang="uk-UA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uk-UA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Zn</a:t>
            </a:r>
            <a:r>
              <a:rPr lang="uk-UA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→</a:t>
            </a:r>
            <a:r>
              <a:rPr lang="uk-UA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ZnCl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·</a:t>
            </a:r>
            <a:r>
              <a:rPr lang="uk-UA" i="1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uk-UA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uk-UA" i="1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uk-UA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Mn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	(2.1)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6235" indent="0" algn="just">
              <a:lnSpc>
                <a:spcPts val="1610"/>
              </a:lnSpc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Сумарна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реакція для електроліту</a:t>
            </a:r>
            <a:r>
              <a:rPr lang="uk-UA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хлориду</a:t>
            </a:r>
            <a:r>
              <a:rPr lang="uk-UA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цинку: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23190" algn="r">
              <a:lnSpc>
                <a:spcPts val="1610"/>
              </a:lnSpc>
              <a:spcAft>
                <a:spcPts val="0"/>
              </a:spcAft>
              <a:tabLst>
                <a:tab pos="542226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MnO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pc="1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uk-UA" i="1" spc="1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Zn</a:t>
            </a:r>
            <a:r>
              <a:rPr lang="uk-UA" i="1" spc="1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uk-UA" i="1" spc="1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ZnCl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uk-UA" i="1" spc="1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uk-UA" i="1" spc="1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→</a:t>
            </a:r>
            <a:r>
              <a:rPr lang="uk-UA" i="1" spc="1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MnOOH</a:t>
            </a:r>
            <a:r>
              <a:rPr lang="uk-UA" i="1" spc="1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uk-UA" i="1" spc="1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ZnCl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·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ZnO·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	(2.2)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6525" marR="81915" indent="0" algn="just"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 роботи гальванічних елементів з хлоридно-цинковим електролітом за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великих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струмів</a:t>
            </a:r>
            <a:r>
              <a:rPr lang="uk-UA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1,5 – 2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рази більше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ніж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батарейок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хлоридом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амонію.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6525" marR="79375" indent="0" algn="just"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лужних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марганцево-цинкових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гальванічних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елементах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активним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матеріалом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аноду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порошкоподібний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цинк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високої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чистоти.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маса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катоду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містить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діоксид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марганцю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графіт.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виготовлення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електроліту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застосовують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концентровані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розчини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KOH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NaOH</a:t>
            </a:r>
            <a:r>
              <a:rPr lang="uk-UA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додаванням</a:t>
            </a:r>
            <a:r>
              <a:rPr lang="uk-UA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ZnO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6235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Сумарна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реакція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гальванічного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елемента: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35480" algn="just">
              <a:lnSpc>
                <a:spcPts val="1610"/>
              </a:lnSpc>
              <a:spcAft>
                <a:spcPts val="0"/>
              </a:spcAft>
              <a:tabLst>
                <a:tab pos="5891530" algn="l"/>
              </a:tabLst>
            </a:pPr>
            <a:r>
              <a:rPr lang="uk-UA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Zn</a:t>
            </a:r>
            <a:r>
              <a:rPr lang="uk-UA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OH</a:t>
            </a:r>
            <a:r>
              <a:rPr lang="uk-UA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→ </a:t>
            </a:r>
            <a:r>
              <a:rPr lang="uk-UA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Zn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(OH)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uk-UA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	(2.3)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6525" marR="78740" indent="0" algn="just"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Порошковий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цинковий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забезпечує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значне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збільшення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 активного матеріалу в порівнянні з сольовими батарейками. За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умови безперервного розряду середніми і високими струмами лужні елементи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забезпечують в 7-10 разів більшу ємність за однакових габаритів в порівнянні 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сольовими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батарейками.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Швидкість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розряду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лужних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сольових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батарейок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(10-15)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%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рік.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Строк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придатності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сольових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1-3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роки,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лужних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5-10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років.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548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39947"/>
            <a:ext cx="10515600" cy="6314536"/>
          </a:xfrm>
        </p:spPr>
        <p:txBody>
          <a:bodyPr>
            <a:normAutofit fontScale="70000" lnSpcReduction="20000"/>
          </a:bodyPr>
          <a:lstStyle/>
          <a:p>
            <a:pPr marL="584835" algn="just">
              <a:lnSpc>
                <a:spcPts val="1610"/>
              </a:lnSpc>
              <a:spcBef>
                <a:spcPts val="5"/>
              </a:spcBef>
              <a:spcAft>
                <a:spcPts val="0"/>
              </a:spcAft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Літієві</a:t>
            </a:r>
            <a:r>
              <a:rPr lang="uk-UA" i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гальванічні</a:t>
            </a:r>
            <a:r>
              <a:rPr lang="uk-UA" i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елементи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6525" marR="78105" indent="0" algn="just"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Літієві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гальванічні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мають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вищу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питому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ємність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вихідну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напругу,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складає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1,5-3,5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Катод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літієвих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гальванічних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виготовляють з оксиду марганцю, оксиду сірки, оксиду міді, поліфторвуглеця.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Оскільки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літій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дуже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активний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метал,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гальванічних елементів цього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типу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ставлять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високі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вимоги</a:t>
            </a:r>
            <a:r>
              <a:rPr lang="uk-UA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щодо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герметичності.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6235" indent="0" algn="just">
              <a:lnSpc>
                <a:spcPts val="1590"/>
              </a:lnSpc>
              <a:spcAft>
                <a:spcPts val="0"/>
              </a:spcAft>
              <a:buNone/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Джерела</a:t>
            </a:r>
            <a:r>
              <a:rPr lang="uk-UA" i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струму</a:t>
            </a:r>
            <a:r>
              <a:rPr lang="uk-UA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i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основі</a:t>
            </a:r>
            <a:r>
              <a:rPr lang="uk-UA" i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системи</a:t>
            </a:r>
            <a:r>
              <a:rPr lang="uk-UA" i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літій-діоксин</a:t>
            </a:r>
            <a:r>
              <a:rPr lang="uk-UA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манганцю</a:t>
            </a:r>
            <a:r>
              <a:rPr lang="uk-UA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(Li|MnO</a:t>
            </a:r>
            <a:r>
              <a:rPr lang="uk-UA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9410" indent="0" algn="just">
              <a:lnSpc>
                <a:spcPts val="1830"/>
              </a:lnSpc>
              <a:spcAft>
                <a:spcPts val="0"/>
              </a:spcAft>
              <a:buNone/>
            </a:pPr>
            <a:r>
              <a:rPr lang="uk-UA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Сумарна</a:t>
            </a:r>
            <a:r>
              <a:rPr lang="uk-UA" sz="3200" spc="-2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реакція</a:t>
            </a:r>
            <a:r>
              <a:rPr lang="uk-UA" sz="3200" spc="-2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електродах: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06880" indent="0" algn="just">
              <a:lnSpc>
                <a:spcPts val="1610"/>
              </a:lnSpc>
              <a:spcBef>
                <a:spcPts val="25"/>
              </a:spcBef>
              <a:spcAft>
                <a:spcPts val="0"/>
              </a:spcAft>
              <a:buNone/>
              <a:tabLst>
                <a:tab pos="5891530" algn="l"/>
              </a:tabLst>
            </a:pPr>
            <a:r>
              <a:rPr lang="uk-UA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</a:t>
            </a:r>
            <a:r>
              <a:rPr lang="uk-UA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Mn</a:t>
            </a:r>
            <a:r>
              <a:rPr lang="uk-UA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+4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→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Mn</a:t>
            </a:r>
            <a:r>
              <a:rPr lang="uk-UA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+3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uk-UA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</a:t>
            </a:r>
            <a:r>
              <a:rPr lang="uk-UA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	(2.4)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6235" marR="534035" indent="0" algn="just"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Електроліт – перхлорат літію в змішаному органічному розчиннику.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Застосовують</a:t>
            </a:r>
            <a:r>
              <a:rPr lang="uk-UA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побутових</a:t>
            </a:r>
            <a:r>
              <a:rPr lang="uk-UA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пристроїв. Строк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зберігання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років.</a:t>
            </a:r>
            <a:r>
              <a:rPr lang="uk-UA" spc="-3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Джерела</a:t>
            </a:r>
            <a:r>
              <a:rPr lang="uk-UA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струму</a:t>
            </a:r>
            <a:r>
              <a:rPr lang="uk-UA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основі системи літій</a:t>
            </a:r>
            <a:r>
              <a:rPr lang="uk-UA" i="1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йод</a:t>
            </a:r>
            <a:r>
              <a:rPr lang="uk-UA" i="1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(Li|І</a:t>
            </a:r>
            <a:r>
              <a:rPr lang="uk-UA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9410" indent="0" algn="just">
              <a:lnSpc>
                <a:spcPts val="1815"/>
              </a:lnSpc>
              <a:spcAft>
                <a:spcPts val="0"/>
              </a:spcAft>
              <a:buNone/>
            </a:pPr>
            <a:r>
              <a:rPr lang="uk-UA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Сумарна</a:t>
            </a:r>
            <a:r>
              <a:rPr lang="uk-UA" sz="3200" spc="-2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реакція</a:t>
            </a:r>
            <a:r>
              <a:rPr lang="uk-UA" sz="3200" spc="-2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електродах:</a:t>
            </a:r>
            <a:endParaRPr lang="en-US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57730" indent="0" algn="just">
              <a:lnSpc>
                <a:spcPts val="1610"/>
              </a:lnSpc>
              <a:spcBef>
                <a:spcPts val="25"/>
              </a:spcBef>
              <a:spcAft>
                <a:spcPts val="0"/>
              </a:spcAft>
              <a:buNone/>
              <a:tabLst>
                <a:tab pos="589153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Li</a:t>
            </a:r>
            <a:r>
              <a:rPr lang="uk-UA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→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LiI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	(2.5)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6525" marR="81915" indent="0" algn="just"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результаті реакції літію і йоду утворюється твердий йодид літію, який є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електролітом і сепаратором, що розділяє дві активні речовини. Під час роботи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гальванічного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утворюється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газів.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Літій-йодний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гальванічний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має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високу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надійність,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застосовують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переважно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медицині.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Строк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зберігання</a:t>
            </a:r>
            <a:r>
              <a:rPr lang="uk-UA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10-15 років.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6235" indent="0" algn="just">
              <a:lnSpc>
                <a:spcPts val="16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Джерела</a:t>
            </a:r>
            <a:r>
              <a:rPr lang="uk-UA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струму</a:t>
            </a:r>
            <a:r>
              <a:rPr lang="uk-UA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основі</a:t>
            </a:r>
            <a:r>
              <a:rPr lang="uk-UA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системи</a:t>
            </a:r>
            <a:r>
              <a:rPr lang="uk-UA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літій -</a:t>
            </a:r>
            <a:r>
              <a:rPr lang="uk-UA" i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поліфторвуглець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9410" indent="0" algn="just">
              <a:lnSpc>
                <a:spcPts val="1830"/>
              </a:lnSpc>
              <a:spcAft>
                <a:spcPts val="0"/>
              </a:spcAft>
              <a:buNone/>
            </a:pPr>
            <a:r>
              <a:rPr lang="uk-UA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Сумарна</a:t>
            </a:r>
            <a:r>
              <a:rPr lang="uk-UA" sz="3200" spc="-2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реакція</a:t>
            </a:r>
            <a:r>
              <a:rPr lang="uk-UA" sz="3200" spc="-2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електродах:</a:t>
            </a:r>
            <a:endParaRPr lang="en-US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6525" marR="104775" indent="0" algn="just">
              <a:spcBef>
                <a:spcPts val="5"/>
              </a:spcBef>
              <a:spcAft>
                <a:spcPts val="0"/>
              </a:spcAft>
              <a:buNone/>
              <a:tabLst>
                <a:tab pos="5891530" algn="l"/>
              </a:tabLst>
            </a:pPr>
            <a:r>
              <a:rPr lang="uk-UA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</a:t>
            </a:r>
            <a:r>
              <a:rPr lang="uk-UA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nLi</a:t>
            </a:r>
            <a:r>
              <a:rPr lang="uk-UA" i="1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(</a:t>
            </a:r>
            <a:r>
              <a:rPr lang="uk-UA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CF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uk-UA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→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nLiFx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</a:t>
            </a:r>
            <a:r>
              <a:rPr lang="uk-UA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nC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	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(2.6)</a:t>
            </a:r>
            <a:r>
              <a:rPr lang="uk-UA" spc="-3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</a:t>
            </a:r>
            <a:r>
              <a:rPr lang="uk-UA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uk-UA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атомів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речовин-реагентів і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продуктів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реакції.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78105" indent="0" algn="r">
              <a:spcBef>
                <a:spcPts val="500"/>
              </a:spcBef>
              <a:spcAft>
                <a:spcPts val="0"/>
              </a:spcAft>
              <a:buNone/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Гальванічні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застосовують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pc="3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мобільній</a:t>
            </a:r>
            <a:r>
              <a:rPr lang="uk-UA" spc="3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техніці.</a:t>
            </a:r>
            <a:r>
              <a:rPr lang="uk-UA" spc="3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Строк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зберігання</a:t>
            </a:r>
            <a:r>
              <a:rPr lang="uk-UA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10-15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років.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59991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287" y="345058"/>
            <a:ext cx="11386868" cy="604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74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419" y="179147"/>
            <a:ext cx="9782355" cy="604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2603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539</Words>
  <Application>Microsoft Office PowerPoint</Application>
  <PresentationFormat>Широкоэкранный</PresentationFormat>
  <Paragraphs>87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Лекція № 2.  Хімічні джерела струму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№ 2.  Хімічні джерела струму</dc:title>
  <dc:creator>ACER</dc:creator>
  <cp:lastModifiedBy>ACER</cp:lastModifiedBy>
  <cp:revision>9</cp:revision>
  <dcterms:created xsi:type="dcterms:W3CDTF">2022-08-07T07:22:25Z</dcterms:created>
  <dcterms:modified xsi:type="dcterms:W3CDTF">2022-08-07T08:44:47Z</dcterms:modified>
</cp:coreProperties>
</file>